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6" r:id="rId4"/>
    <p:sldId id="267" r:id="rId5"/>
    <p:sldId id="268" r:id="rId6"/>
    <p:sldId id="270" r:id="rId7"/>
    <p:sldId id="271" r:id="rId8"/>
    <p:sldId id="272" r:id="rId9"/>
    <p:sldId id="276" r:id="rId10"/>
    <p:sldId id="279" r:id="rId11"/>
    <p:sldId id="277" r:id="rId12"/>
    <p:sldId id="280" r:id="rId13"/>
    <p:sldId id="281" r:id="rId14"/>
    <p:sldId id="278" r:id="rId15"/>
    <p:sldId id="283" r:id="rId16"/>
    <p:sldId id="285" r:id="rId17"/>
    <p:sldId id="286" r:id="rId18"/>
    <p:sldId id="288" r:id="rId19"/>
    <p:sldId id="289" r:id="rId20"/>
    <p:sldId id="290" r:id="rId21"/>
    <p:sldId id="291" r:id="rId22"/>
    <p:sldId id="292" r:id="rId23"/>
    <p:sldId id="293" r:id="rId24"/>
    <p:sldId id="294" r:id="rId25"/>
    <p:sldId id="295" r:id="rId26"/>
    <p:sldId id="274" r:id="rId27"/>
    <p:sldId id="296" r:id="rId28"/>
    <p:sldId id="297" r:id="rId29"/>
    <p:sldId id="298" r:id="rId30"/>
    <p:sldId id="299" r:id="rId31"/>
    <p:sldId id="301" r:id="rId32"/>
    <p:sldId id="302" r:id="rId33"/>
    <p:sldId id="303" r:id="rId34"/>
    <p:sldId id="3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E53C10-1A70-4153-B9DC-6AFC3DB29B01}"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2A97-FB79-47E8-AD60-3D515DD427B5}" type="slidenum">
              <a:rPr lang="en-US" smtClean="0"/>
              <a:t>‹#›</a:t>
            </a:fld>
            <a:endParaRPr lang="en-US"/>
          </a:p>
        </p:txBody>
      </p:sp>
    </p:spTree>
    <p:extLst>
      <p:ext uri="{BB962C8B-B14F-4D97-AF65-F5344CB8AC3E}">
        <p14:creationId xmlns:p14="http://schemas.microsoft.com/office/powerpoint/2010/main" val="138691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53C10-1A70-4153-B9DC-6AFC3DB29B01}"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2A97-FB79-47E8-AD60-3D515DD427B5}" type="slidenum">
              <a:rPr lang="en-US" smtClean="0"/>
              <a:t>‹#›</a:t>
            </a:fld>
            <a:endParaRPr lang="en-US"/>
          </a:p>
        </p:txBody>
      </p:sp>
    </p:spTree>
    <p:extLst>
      <p:ext uri="{BB962C8B-B14F-4D97-AF65-F5344CB8AC3E}">
        <p14:creationId xmlns:p14="http://schemas.microsoft.com/office/powerpoint/2010/main" val="286682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53C10-1A70-4153-B9DC-6AFC3DB29B01}"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2A97-FB79-47E8-AD60-3D515DD427B5}" type="slidenum">
              <a:rPr lang="en-US" smtClean="0"/>
              <a:t>‹#›</a:t>
            </a:fld>
            <a:endParaRPr lang="en-US"/>
          </a:p>
        </p:txBody>
      </p:sp>
    </p:spTree>
    <p:extLst>
      <p:ext uri="{BB962C8B-B14F-4D97-AF65-F5344CB8AC3E}">
        <p14:creationId xmlns:p14="http://schemas.microsoft.com/office/powerpoint/2010/main" val="1010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53C10-1A70-4153-B9DC-6AFC3DB29B01}"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2A97-FB79-47E8-AD60-3D515DD427B5}" type="slidenum">
              <a:rPr lang="en-US" smtClean="0"/>
              <a:t>‹#›</a:t>
            </a:fld>
            <a:endParaRPr lang="en-US"/>
          </a:p>
        </p:txBody>
      </p:sp>
    </p:spTree>
    <p:extLst>
      <p:ext uri="{BB962C8B-B14F-4D97-AF65-F5344CB8AC3E}">
        <p14:creationId xmlns:p14="http://schemas.microsoft.com/office/powerpoint/2010/main" val="243925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E53C10-1A70-4153-B9DC-6AFC3DB29B01}"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2A97-FB79-47E8-AD60-3D515DD427B5}" type="slidenum">
              <a:rPr lang="en-US" smtClean="0"/>
              <a:t>‹#›</a:t>
            </a:fld>
            <a:endParaRPr lang="en-US"/>
          </a:p>
        </p:txBody>
      </p:sp>
    </p:spTree>
    <p:extLst>
      <p:ext uri="{BB962C8B-B14F-4D97-AF65-F5344CB8AC3E}">
        <p14:creationId xmlns:p14="http://schemas.microsoft.com/office/powerpoint/2010/main" val="172110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E53C10-1A70-4153-B9DC-6AFC3DB29B01}"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2A97-FB79-47E8-AD60-3D515DD427B5}" type="slidenum">
              <a:rPr lang="en-US" smtClean="0"/>
              <a:t>‹#›</a:t>
            </a:fld>
            <a:endParaRPr lang="en-US"/>
          </a:p>
        </p:txBody>
      </p:sp>
    </p:spTree>
    <p:extLst>
      <p:ext uri="{BB962C8B-B14F-4D97-AF65-F5344CB8AC3E}">
        <p14:creationId xmlns:p14="http://schemas.microsoft.com/office/powerpoint/2010/main" val="313111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E53C10-1A70-4153-B9DC-6AFC3DB29B01}" type="datetimeFigureOut">
              <a:rPr lang="en-US" smtClean="0"/>
              <a:t>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72A97-FB79-47E8-AD60-3D515DD427B5}" type="slidenum">
              <a:rPr lang="en-US" smtClean="0"/>
              <a:t>‹#›</a:t>
            </a:fld>
            <a:endParaRPr lang="en-US"/>
          </a:p>
        </p:txBody>
      </p:sp>
    </p:spTree>
    <p:extLst>
      <p:ext uri="{BB962C8B-B14F-4D97-AF65-F5344CB8AC3E}">
        <p14:creationId xmlns:p14="http://schemas.microsoft.com/office/powerpoint/2010/main" val="9418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E53C10-1A70-4153-B9DC-6AFC3DB29B01}" type="datetimeFigureOut">
              <a:rPr lang="en-US" smtClean="0"/>
              <a:t>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72A97-FB79-47E8-AD60-3D515DD427B5}" type="slidenum">
              <a:rPr lang="en-US" smtClean="0"/>
              <a:t>‹#›</a:t>
            </a:fld>
            <a:endParaRPr lang="en-US"/>
          </a:p>
        </p:txBody>
      </p:sp>
    </p:spTree>
    <p:extLst>
      <p:ext uri="{BB962C8B-B14F-4D97-AF65-F5344CB8AC3E}">
        <p14:creationId xmlns:p14="http://schemas.microsoft.com/office/powerpoint/2010/main" val="390691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53C10-1A70-4153-B9DC-6AFC3DB29B01}" type="datetimeFigureOut">
              <a:rPr lang="en-US" smtClean="0"/>
              <a:t>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72A97-FB79-47E8-AD60-3D515DD427B5}" type="slidenum">
              <a:rPr lang="en-US" smtClean="0"/>
              <a:t>‹#›</a:t>
            </a:fld>
            <a:endParaRPr lang="en-US"/>
          </a:p>
        </p:txBody>
      </p:sp>
    </p:spTree>
    <p:extLst>
      <p:ext uri="{BB962C8B-B14F-4D97-AF65-F5344CB8AC3E}">
        <p14:creationId xmlns:p14="http://schemas.microsoft.com/office/powerpoint/2010/main" val="352201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E53C10-1A70-4153-B9DC-6AFC3DB29B01}"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2A97-FB79-47E8-AD60-3D515DD427B5}" type="slidenum">
              <a:rPr lang="en-US" smtClean="0"/>
              <a:t>‹#›</a:t>
            </a:fld>
            <a:endParaRPr lang="en-US"/>
          </a:p>
        </p:txBody>
      </p:sp>
    </p:spTree>
    <p:extLst>
      <p:ext uri="{BB962C8B-B14F-4D97-AF65-F5344CB8AC3E}">
        <p14:creationId xmlns:p14="http://schemas.microsoft.com/office/powerpoint/2010/main" val="14657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E53C10-1A70-4153-B9DC-6AFC3DB29B01}"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2A97-FB79-47E8-AD60-3D515DD427B5}" type="slidenum">
              <a:rPr lang="en-US" smtClean="0"/>
              <a:t>‹#›</a:t>
            </a:fld>
            <a:endParaRPr lang="en-US"/>
          </a:p>
        </p:txBody>
      </p:sp>
    </p:spTree>
    <p:extLst>
      <p:ext uri="{BB962C8B-B14F-4D97-AF65-F5344CB8AC3E}">
        <p14:creationId xmlns:p14="http://schemas.microsoft.com/office/powerpoint/2010/main" val="202212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3C10-1A70-4153-B9DC-6AFC3DB29B01}" type="datetimeFigureOut">
              <a:rPr lang="en-US" smtClean="0"/>
              <a:t>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72A97-FB79-47E8-AD60-3D515DD427B5}" type="slidenum">
              <a:rPr lang="en-US" smtClean="0"/>
              <a:t>‹#›</a:t>
            </a:fld>
            <a:endParaRPr lang="en-US"/>
          </a:p>
        </p:txBody>
      </p:sp>
    </p:spTree>
    <p:extLst>
      <p:ext uri="{BB962C8B-B14F-4D97-AF65-F5344CB8AC3E}">
        <p14:creationId xmlns:p14="http://schemas.microsoft.com/office/powerpoint/2010/main" val="155135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127"/>
            <a:ext cx="12192000" cy="6941127"/>
          </a:xfrm>
          <a:prstGeom prst="rect">
            <a:avLst/>
          </a:prstGeom>
        </p:spPr>
      </p:pic>
      <p:pic>
        <p:nvPicPr>
          <p:cNvPr id="6" name="Picture 5"/>
          <p:cNvPicPr>
            <a:picLocks noChangeAspect="1"/>
          </p:cNvPicPr>
          <p:nvPr/>
        </p:nvPicPr>
        <p:blipFill>
          <a:blip r:embed="rId3"/>
          <a:stretch>
            <a:fillRect/>
          </a:stretch>
        </p:blipFill>
        <p:spPr>
          <a:xfrm>
            <a:off x="332509" y="2569965"/>
            <a:ext cx="10178473" cy="1634942"/>
          </a:xfrm>
          <a:prstGeom prst="rect">
            <a:avLst/>
          </a:prstGeom>
        </p:spPr>
      </p:pic>
      <p:sp>
        <p:nvSpPr>
          <p:cNvPr id="7" name="TextBox 6"/>
          <p:cNvSpPr txBox="1"/>
          <p:nvPr/>
        </p:nvSpPr>
        <p:spPr>
          <a:xfrm>
            <a:off x="4784437" y="1690688"/>
            <a:ext cx="2050472"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VIẾT: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48746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09600" y="1064749"/>
            <a:ext cx="10289309" cy="4573560"/>
          </a:xfrm>
          <a:prstGeom prst="rect">
            <a:avLst/>
          </a:prstGeom>
        </p:spPr>
        <p:txBody>
          <a:bodyPr wrap="square">
            <a:spAutoFit/>
          </a:bodyPr>
          <a:lstStyle/>
          <a:p>
            <a:pPr algn="just">
              <a:lnSpc>
                <a:spcPct val="130000"/>
              </a:lnSpc>
              <a:spcAft>
                <a:spcPts val="0"/>
              </a:spcAft>
            </a:pPr>
            <a:r>
              <a:rPr lang="en-US" sz="2800" b="1" dirty="0" smtClean="0">
                <a:solidFill>
                  <a:srgbClr val="2E74B5"/>
                </a:solidFill>
                <a:effectLst/>
                <a:latin typeface="Times New Roman" panose="02020603050405020304" pitchFamily="18" charset="0"/>
                <a:ea typeface="MS Mincho"/>
              </a:rPr>
              <a:t>a. </a:t>
            </a:r>
            <a:r>
              <a:rPr lang="en-US" sz="2800" b="1" dirty="0" err="1" smtClean="0">
                <a:solidFill>
                  <a:srgbClr val="2E74B5"/>
                </a:solidFill>
                <a:effectLst/>
                <a:latin typeface="Times New Roman" panose="02020603050405020304" pitchFamily="18" charset="0"/>
                <a:ea typeface="MS Mincho"/>
              </a:rPr>
              <a:t>Bước</a:t>
            </a:r>
            <a:r>
              <a:rPr lang="en-US" sz="2800" b="1" dirty="0" smtClean="0">
                <a:solidFill>
                  <a:srgbClr val="2E74B5"/>
                </a:solidFill>
                <a:effectLst/>
                <a:latin typeface="Times New Roman" panose="02020603050405020304" pitchFamily="18" charset="0"/>
                <a:ea typeface="MS Mincho"/>
              </a:rPr>
              <a:t> 1: </a:t>
            </a:r>
            <a:r>
              <a:rPr lang="en-US" sz="2800" b="1" dirty="0" err="1" smtClean="0">
                <a:solidFill>
                  <a:srgbClr val="2E74B5"/>
                </a:solidFill>
                <a:effectLst/>
                <a:latin typeface="Times New Roman" panose="02020603050405020304" pitchFamily="18" charset="0"/>
                <a:ea typeface="MS Mincho"/>
              </a:rPr>
              <a:t>Chuẩn</a:t>
            </a:r>
            <a:r>
              <a:rPr lang="en-US" sz="2800" b="1" dirty="0" smtClean="0">
                <a:solidFill>
                  <a:srgbClr val="2E74B5"/>
                </a:solidFill>
                <a:effectLst/>
                <a:latin typeface="Times New Roman" panose="02020603050405020304" pitchFamily="18" charset="0"/>
                <a:ea typeface="MS Mincho"/>
              </a:rPr>
              <a:t> </a:t>
            </a:r>
            <a:r>
              <a:rPr lang="en-US" sz="2800" b="1" dirty="0" err="1" smtClean="0">
                <a:solidFill>
                  <a:srgbClr val="2E74B5"/>
                </a:solidFill>
                <a:effectLst/>
                <a:latin typeface="Times New Roman" panose="02020603050405020304" pitchFamily="18" charset="0"/>
                <a:ea typeface="MS Mincho"/>
              </a:rPr>
              <a:t>bị</a:t>
            </a:r>
            <a:r>
              <a:rPr lang="vi-VN" sz="2800" b="1" dirty="0" smtClean="0">
                <a:solidFill>
                  <a:srgbClr val="2E74B5"/>
                </a:solidFill>
                <a:effectLst/>
                <a:latin typeface="Times New Roman" panose="02020603050405020304" pitchFamily="18" charset="0"/>
                <a:ea typeface="MS Mincho"/>
              </a:rPr>
              <a:t>: </a:t>
            </a:r>
            <a:r>
              <a:rPr lang="en-US" sz="2800" dirty="0" err="1" smtClean="0">
                <a:effectLst/>
                <a:latin typeface="Times New Roman" panose="02020603050405020304" pitchFamily="18" charset="0"/>
                <a:ea typeface="Calibri" panose="020F0502020204030204" pitchFamily="34" charset="0"/>
              </a:rPr>
              <a:t>Xác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định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yêu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cầu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đề</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bài</a:t>
            </a:r>
            <a:r>
              <a:rPr lang="en-US" sz="2800" dirty="0" smtClean="0">
                <a:effectLst/>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smtClean="0">
                <a:effectLst/>
                <a:latin typeface="Times New Roman" panose="02020603050405020304" pitchFamily="18" charset="0"/>
                <a:ea typeface="Times New Roman" panose="02020603050405020304" pitchFamily="18" charset="0"/>
              </a:rPr>
              <a:t>-</a:t>
            </a:r>
            <a:r>
              <a:rPr lang="vi-VN" sz="2800" dirty="0" smtClean="0">
                <a:effectLst/>
                <a:latin typeface="Times New Roman" panose="02020603050405020304" pitchFamily="18" charset="0"/>
                <a:ea typeface="Times New Roman" panose="02020603050405020304" pitchFamily="18" charset="0"/>
              </a:rPr>
              <a:t> Kiểu</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bài</a:t>
            </a:r>
            <a:r>
              <a:rPr lang="vi-VN" sz="2800" dirty="0" smtClean="0">
                <a:effectLst/>
                <a:latin typeface="Times New Roman" panose="02020603050405020304" pitchFamily="18" charset="0"/>
                <a:ea typeface="Times New Roman" panose="02020603050405020304" pitchFamily="18" charset="0"/>
              </a:rPr>
              <a:t>: nghị luận (về tác phẩm thơ)</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Vấn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đề</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nghị</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luận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Bài</a:t>
            </a:r>
            <a:r>
              <a:rPr lang="vi-VN" sz="2800" dirty="0" smtClean="0">
                <a:effectLst/>
                <a:latin typeface="Times New Roman" panose="02020603050405020304" pitchFamily="18" charset="0"/>
                <a:ea typeface="Times New Roman" panose="02020603050405020304" pitchFamily="18" charset="0"/>
              </a:rPr>
              <a:t> thơ “</a:t>
            </a:r>
            <a:r>
              <a:rPr lang="vi-VN" sz="2800" i="1" dirty="0" smtClean="0">
                <a:effectLst/>
                <a:latin typeface="Times New Roman" panose="02020603050405020304" pitchFamily="18" charset="0"/>
                <a:ea typeface="Times New Roman" panose="02020603050405020304" pitchFamily="18" charset="0"/>
              </a:rPr>
              <a:t>Vịnh khoa thi Hương</a:t>
            </a:r>
            <a:r>
              <a:rPr lang="vi-VN" sz="2800" dirty="0" smtClean="0">
                <a:effectLst/>
                <a:latin typeface="Times New Roman" panose="02020603050405020304" pitchFamily="18" charset="0"/>
                <a:ea typeface="Times New Roman" panose="02020603050405020304" pitchFamily="18" charset="0"/>
              </a:rPr>
              <a:t>” của Trần Tế Xương</a:t>
            </a:r>
            <a:r>
              <a:rPr lang="en-US" sz="2800" dirty="0" smtClean="0">
                <a:effectLst/>
                <a:latin typeface="Times New Roman" panose="02020603050405020304" pitchFamily="18" charset="0"/>
                <a:ea typeface="Times New Roman" panose="02020603050405020304" pitchFamily="18" charset="0"/>
              </a:rPr>
              <a:t>. </a:t>
            </a:r>
          </a:p>
          <a:p>
            <a:pPr algn="just">
              <a:lnSpc>
                <a:spcPct val="130000"/>
              </a:lnSpc>
              <a:spcAft>
                <a:spcPts val="0"/>
              </a:spcAft>
            </a:pPr>
            <a:r>
              <a:rPr lang="vi-VN" sz="2800" dirty="0" smtClean="0">
                <a:effectLst/>
                <a:latin typeface="Times New Roman" panose="02020603050405020304" pitchFamily="18" charset="0"/>
                <a:ea typeface="Times New Roman" panose="02020603050405020304" pitchFamily="18" charset="0"/>
              </a:rPr>
              <a:t>- Về nội dung bài viết: làm rõ đặc sắc về nội dung (chủ đề) và nghệ thuật của bài thơ. Nêu được cảm nhận của bản thân về bài thơ.</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dirty="0" smtClean="0">
                <a:effectLst/>
                <a:latin typeface="Times New Roman" panose="02020603050405020304" pitchFamily="18" charset="0"/>
                <a:ea typeface="Times New Roman" panose="02020603050405020304" pitchFamily="18" charset="0"/>
              </a:rPr>
              <a:t>- Về phạm vi dẫn chứng: Sử dụng dẫn chứng trong bài thơ và các tác phẩm cùng đề tài</a:t>
            </a:r>
            <a:r>
              <a:rPr lang="en-US" sz="2800" dirty="0" smtClean="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68897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33926"/>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4668992"/>
              </p:ext>
            </p:extLst>
          </p:nvPr>
        </p:nvGraphicFramePr>
        <p:xfrm>
          <a:off x="581891" y="685626"/>
          <a:ext cx="11342254" cy="5943600"/>
        </p:xfrm>
        <a:graphic>
          <a:graphicData uri="http://schemas.openxmlformats.org/drawingml/2006/table">
            <a:tbl>
              <a:tblPr firstRow="1" firstCol="1" bandRow="1"/>
              <a:tblGrid>
                <a:gridCol w="6241719">
                  <a:extLst>
                    <a:ext uri="{9D8B030D-6E8A-4147-A177-3AD203B41FA5}">
                      <a16:colId xmlns:a16="http://schemas.microsoft.com/office/drawing/2014/main" xmlns="" val="3213348312"/>
                    </a:ext>
                  </a:extLst>
                </a:gridCol>
                <a:gridCol w="5100535">
                  <a:extLst>
                    <a:ext uri="{9D8B030D-6E8A-4147-A177-3AD203B41FA5}">
                      <a16:colId xmlns:a16="http://schemas.microsoft.com/office/drawing/2014/main" xmlns="" val="969298668"/>
                    </a:ext>
                  </a:extLst>
                </a:gridCol>
              </a:tblGrid>
              <a:tr h="606521">
                <a:tc gridSpan="2">
                  <a:txBody>
                    <a:bodyPr/>
                    <a:lstStyle/>
                    <a:p>
                      <a:pPr algn="ctr">
                        <a:lnSpc>
                          <a:spcPct val="130000"/>
                        </a:lnSpc>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02-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TÌM Ý</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ý cho bài viết bằng cách trả lời câu hỏi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xmlns="" val="3829755218"/>
                  </a:ext>
                </a:extLst>
              </a:tr>
              <a:tr h="303260">
                <a:tc>
                  <a:txBody>
                    <a:bodyPr/>
                    <a:lstStyle/>
                    <a:p>
                      <a:pPr algn="ctr">
                        <a:lnSpc>
                          <a:spcPct val="130000"/>
                        </a:lnSpc>
                        <a:spcAft>
                          <a:spcPts val="0"/>
                        </a:spcAft>
                      </a:pPr>
                      <a:r>
                        <a:rPr lang="en-US" sz="2000" b="1">
                          <a:solidFill>
                            <a:srgbClr val="2323E5"/>
                          </a:solidFill>
                          <a:effectLst/>
                          <a:latin typeface="Times New Roman" panose="02020603050405020304" pitchFamily="18" charset="0"/>
                          <a:ea typeface="Times New Roman" panose="02020603050405020304" pitchFamily="18" charset="0"/>
                          <a:cs typeface="Times New Roman" panose="02020603050405020304" pitchFamily="18" charset="0"/>
                        </a:rPr>
                        <a:t> Định hướng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2000" b="1">
                          <a:solidFill>
                            <a:srgbClr val="2323E5"/>
                          </a:solidFill>
                          <a:effectLst/>
                          <a:latin typeface="Times New Roman" panose="02020603050405020304" pitchFamily="18" charset="0"/>
                          <a:ea typeface="Times New Roman" panose="02020603050405020304" pitchFamily="18" charset="0"/>
                          <a:cs typeface="Times New Roman" panose="02020603050405020304" pitchFamily="18" charset="0"/>
                        </a:rPr>
                        <a:t>Dự kiến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67807622"/>
                  </a:ext>
                </a:extLst>
              </a:tr>
              <a:tr h="303260">
                <a:tc>
                  <a:txBody>
                    <a:bodyPr/>
                    <a:lstStyle/>
                    <a:p>
                      <a:pPr algn="just">
                        <a:lnSpc>
                          <a:spcPct val="13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Chủ đề:</a:t>
                      </a: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237338"/>
                  </a:ext>
                </a:extLst>
              </a:tr>
              <a:tr h="1936558">
                <a:tc>
                  <a:txBody>
                    <a:bodyPr/>
                    <a:lstStyle/>
                    <a:p>
                      <a:pPr algn="just">
                        <a:lnSpc>
                          <a:spcPct val="130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Trần Tế Xương đã chọn những hình ảnh nào của khoa thi Hương năm Đinh Dậu? Hình ảnh đó có gì đặc biệt?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Việc lựa chọn từ ngữ để khắc hoạ các hình ảnh trên có gì độc đáo? Có thể thay bằng các từ ngữ khác được không?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Tác giả đã vận dụng các phép đối như thế nào để nghệ thuật trào phúng được phát huy triệt để?</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phúng</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Những hình ảnh đặc sắc: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Từ ngữ đặc sắc để khắc họa hình ảnh trên: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Phép đối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3233918"/>
                  </a:ext>
                </a:extLst>
              </a:tr>
              <a:tr h="606521">
                <a:tc>
                  <a:txBody>
                    <a:bodyPr/>
                    <a:lstStyle/>
                    <a:p>
                      <a:pPr algn="just">
                        <a:lnSpc>
                          <a:spcPct val="130000"/>
                        </a:lnSpc>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Các hình thức nghệ thuật trên đã làm rõ cho chủ đề bài thơ như thế nào?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Tác dụng: thể hiện 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9417756"/>
                  </a:ext>
                </a:extLst>
              </a:tr>
              <a:tr h="606521">
                <a:tc>
                  <a:txBody>
                    <a:bodyPr/>
                    <a:lstStyle/>
                    <a:p>
                      <a:pPr algn="just">
                        <a:lnSpc>
                          <a:spcPct val="130000"/>
                        </a:lnSpc>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Đánh giá được thành công của bài thơ (về nghệ thuật, nội dung, đề tài,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0061786"/>
                  </a:ext>
                </a:extLst>
              </a:tr>
            </a:tbl>
          </a:graphicData>
        </a:graphic>
      </p:graphicFrame>
    </p:spTree>
    <p:extLst>
      <p:ext uri="{BB962C8B-B14F-4D97-AF65-F5344CB8AC3E}">
        <p14:creationId xmlns:p14="http://schemas.microsoft.com/office/powerpoint/2010/main" val="25710214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37309" y="805102"/>
            <a:ext cx="10289309" cy="5693866"/>
          </a:xfrm>
          <a:prstGeom prst="rect">
            <a:avLst/>
          </a:prstGeom>
        </p:spPr>
        <p:txBody>
          <a:bodyPr wrap="square">
            <a:spAutoFit/>
          </a:bodyPr>
          <a:lstStyle/>
          <a:p>
            <a:pPr marL="514350" indent="-514350">
              <a:buAutoNum type="alphaLcPeriod"/>
            </a:pPr>
            <a:r>
              <a:rPr lang="en-US" sz="2800" b="1" dirty="0" err="1" smtClean="0">
                <a:solidFill>
                  <a:srgbClr val="2E74B5"/>
                </a:solidFill>
                <a:effectLst/>
                <a:latin typeface="Times New Roman" panose="02020603050405020304" pitchFamily="18" charset="0"/>
                <a:ea typeface="MS Mincho"/>
              </a:rPr>
              <a:t>Bước</a:t>
            </a:r>
            <a:r>
              <a:rPr lang="en-US" sz="2800" b="1" dirty="0" smtClean="0">
                <a:solidFill>
                  <a:srgbClr val="2E74B5"/>
                </a:solidFill>
                <a:effectLst/>
                <a:latin typeface="Times New Roman" panose="02020603050405020304" pitchFamily="18" charset="0"/>
                <a:ea typeface="MS Mincho"/>
              </a:rPr>
              <a:t> 1: </a:t>
            </a:r>
            <a:r>
              <a:rPr lang="en-US" sz="2800" b="1" dirty="0" err="1" smtClean="0">
                <a:solidFill>
                  <a:srgbClr val="2E74B5"/>
                </a:solidFill>
                <a:effectLst/>
                <a:latin typeface="Times New Roman" panose="02020603050405020304" pitchFamily="18" charset="0"/>
                <a:ea typeface="MS Mincho"/>
              </a:rPr>
              <a:t>Chuẩn</a:t>
            </a:r>
            <a:r>
              <a:rPr lang="en-US" sz="2800" b="1" dirty="0" smtClean="0">
                <a:solidFill>
                  <a:srgbClr val="2E74B5"/>
                </a:solidFill>
                <a:effectLst/>
                <a:latin typeface="Times New Roman" panose="02020603050405020304" pitchFamily="18" charset="0"/>
                <a:ea typeface="MS Mincho"/>
              </a:rPr>
              <a:t> </a:t>
            </a:r>
            <a:r>
              <a:rPr lang="en-US" sz="2800" b="1" dirty="0" err="1" smtClean="0">
                <a:solidFill>
                  <a:srgbClr val="2E74B5"/>
                </a:solidFill>
                <a:effectLst/>
                <a:latin typeface="Times New Roman" panose="02020603050405020304" pitchFamily="18" charset="0"/>
                <a:ea typeface="MS Mincho"/>
              </a:rPr>
              <a:t>bị</a:t>
            </a:r>
            <a:r>
              <a:rPr lang="vi-VN" sz="2800" b="1" dirty="0" smtClean="0">
                <a:solidFill>
                  <a:srgbClr val="2E74B5"/>
                </a:solidFill>
                <a:effectLst/>
                <a:latin typeface="Times New Roman" panose="02020603050405020304" pitchFamily="18" charset="0"/>
                <a:ea typeface="MS Mincho"/>
              </a:rPr>
              <a:t>: </a:t>
            </a:r>
            <a:endParaRPr lang="en-US" sz="2800" b="1" dirty="0" smtClean="0">
              <a:solidFill>
                <a:srgbClr val="2E74B5"/>
              </a:solidFill>
              <a:effectLst/>
              <a:latin typeface="Times New Roman" panose="02020603050405020304" pitchFamily="18" charset="0"/>
              <a:ea typeface="MS Mincho"/>
            </a:endParaRPr>
          </a:p>
          <a:p>
            <a:pPr marL="342900" indent="-342900" algn="just">
              <a:buAutoNum type="alphaLcPeriod"/>
            </a:pPr>
            <a:r>
              <a:rPr lang="en-US" sz="2800" b="1" dirty="0" smtClean="0">
                <a:latin typeface="Times New Roman" panose="02020603050405020304" pitchFamily="18" charset="0"/>
                <a:cs typeface="Times New Roman" panose="02020603050405020304" pitchFamily="18" charset="0"/>
              </a:rPr>
              <a:t>B</a:t>
            </a:r>
            <a:r>
              <a:rPr lang="vi-VN" sz="2800" b="1" dirty="0">
                <a:latin typeface="Times New Roman" panose="02020603050405020304" pitchFamily="18" charset="0"/>
                <a:cs typeface="Times New Roman" panose="02020603050405020304" pitchFamily="18" charset="0"/>
              </a:rPr>
              <a:t>ước 2:</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Tìm ý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ý: </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Chủ đề của bài thơ: phê phán thực trạng thi cử ở thời kì đầu của một chế độ thực dân,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phong kiến; cảm thán cho tình trạng bi thảm của nền Nho học nước nhà trước nỗi nhục mất nước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Nghệ thuật trào phúng trong bài thơ:</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 Chọn hình ảnh</a:t>
            </a:r>
            <a:r>
              <a:rPr lang="vi-VN" sz="2800" dirty="0">
                <a:latin typeface="Times New Roman" panose="02020603050405020304" pitchFamily="18" charset="0"/>
                <a:cs typeface="Times New Roman" panose="02020603050405020304" pitchFamily="18" charset="0"/>
              </a:rPr>
              <a:t>: tả thực cảnh trường thi: sĩ tử, quan trường, quan sứ, mụ đầm</a:t>
            </a:r>
            <a:r>
              <a:rPr lang="en-US" sz="2800" dirty="0">
                <a:latin typeface="Times New Roman" panose="02020603050405020304" pitchFamily="18" charset="0"/>
                <a:cs typeface="Times New Roman" panose="02020603050405020304" pitchFamily="18" charset="0"/>
              </a:rPr>
              <a:t>.</a:t>
            </a:r>
          </a:p>
          <a:p>
            <a:pPr algn="just"/>
            <a:r>
              <a:rPr lang="vi-VN" sz="2800" b="1" dirty="0">
                <a:latin typeface="Times New Roman" panose="02020603050405020304" pitchFamily="18" charset="0"/>
                <a:cs typeface="Times New Roman" panose="02020603050405020304" pitchFamily="18" charset="0"/>
              </a:rPr>
              <a:t>+ Nghệ thuật sử dụng ngôn từ thể hiện cụ thể:</a:t>
            </a:r>
            <a:r>
              <a:rPr lang="vi-VN" sz="2800" dirty="0">
                <a:latin typeface="Times New Roman" panose="02020603050405020304" pitchFamily="18" charset="0"/>
                <a:cs typeface="Times New Roman" panose="02020603050405020304" pitchFamily="18" charset="0"/>
              </a:rPr>
              <a:t> Từ tượng thanh </a:t>
            </a:r>
            <a:r>
              <a:rPr lang="vi-VN" sz="2800" i="1" dirty="0">
                <a:latin typeface="Times New Roman" panose="02020603050405020304" pitchFamily="18" charset="0"/>
                <a:cs typeface="Times New Roman" panose="02020603050405020304" pitchFamily="18" charset="0"/>
              </a:rPr>
              <a:t>“ậm ọe</a:t>
            </a:r>
            <a:r>
              <a:rPr lang="vi-VN" sz="2800" dirty="0">
                <a:latin typeface="Times New Roman" panose="02020603050405020304" pitchFamily="18" charset="0"/>
                <a:cs typeface="Times New Roman" panose="02020603050405020304" pitchFamily="18" charset="0"/>
              </a:rPr>
              <a:t>”, từ tượng hình “</a:t>
            </a:r>
            <a:r>
              <a:rPr lang="vi-VN" sz="2800" i="1" dirty="0">
                <a:latin typeface="Times New Roman" panose="02020603050405020304" pitchFamily="18" charset="0"/>
                <a:cs typeface="Times New Roman" panose="02020603050405020304" pitchFamily="18" charset="0"/>
              </a:rPr>
              <a:t>lôi thôi”</a:t>
            </a:r>
            <a:r>
              <a:rPr lang="vi-VN" sz="2800" dirty="0">
                <a:latin typeface="Times New Roman" panose="02020603050405020304" pitchFamily="18" charset="0"/>
                <a:cs typeface="Times New Roman" panose="02020603050405020304" pitchFamily="18" charset="0"/>
              </a:rPr>
              <a:t>; ngôn ngữ đời thường, đậm khẩu ngữ, được sử dụng linh hoạt “</a:t>
            </a:r>
            <a:r>
              <a:rPr lang="en-US" sz="2800" i="1" dirty="0" err="1">
                <a:latin typeface="Times New Roman" panose="02020603050405020304" pitchFamily="18" charset="0"/>
                <a:cs typeface="Times New Roman" panose="02020603050405020304" pitchFamily="18" charset="0"/>
              </a:rPr>
              <a:t>miệng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thét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loa</a:t>
            </a:r>
            <a:r>
              <a:rPr lang="vi-VN"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lọ</a:t>
            </a:r>
            <a:r>
              <a:rPr lang="vi-VN" sz="2800" i="1" dirty="0">
                <a:latin typeface="Times New Roman" panose="02020603050405020304" pitchFamily="18" charset="0"/>
                <a:cs typeface="Times New Roman" panose="02020603050405020304" pitchFamily="18" charset="0"/>
              </a:rPr>
              <a:t>” “quan sứ, mụ đầm”; đ</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ậm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ọe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71552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37309" y="969224"/>
            <a:ext cx="10289309" cy="5109091"/>
          </a:xfrm>
          <a:prstGeom prst="rect">
            <a:avLst/>
          </a:prstGeom>
        </p:spPr>
        <p:txBody>
          <a:bodyPr wrap="square">
            <a:spAutoFit/>
          </a:bodyPr>
          <a:lstStyle/>
          <a:p>
            <a:pPr marL="514350" indent="-514350">
              <a:buAutoNum type="alphaLcPeriod"/>
            </a:pPr>
            <a:r>
              <a:rPr lang="en-US" sz="2800" b="1" dirty="0" err="1" smtClean="0">
                <a:solidFill>
                  <a:srgbClr val="2E74B5"/>
                </a:solidFill>
                <a:effectLst/>
                <a:latin typeface="Times New Roman" panose="02020603050405020304" pitchFamily="18" charset="0"/>
                <a:ea typeface="MS Mincho"/>
              </a:rPr>
              <a:t>Bước</a:t>
            </a:r>
            <a:r>
              <a:rPr lang="en-US" sz="2800" b="1" dirty="0" smtClean="0">
                <a:solidFill>
                  <a:srgbClr val="2E74B5"/>
                </a:solidFill>
                <a:effectLst/>
                <a:latin typeface="Times New Roman" panose="02020603050405020304" pitchFamily="18" charset="0"/>
                <a:ea typeface="MS Mincho"/>
              </a:rPr>
              <a:t> 1: </a:t>
            </a:r>
            <a:r>
              <a:rPr lang="en-US" sz="2800" b="1" dirty="0" err="1" smtClean="0">
                <a:solidFill>
                  <a:srgbClr val="2E74B5"/>
                </a:solidFill>
                <a:effectLst/>
                <a:latin typeface="Times New Roman" panose="02020603050405020304" pitchFamily="18" charset="0"/>
                <a:ea typeface="MS Mincho"/>
              </a:rPr>
              <a:t>Chuẩn</a:t>
            </a:r>
            <a:r>
              <a:rPr lang="en-US" sz="2800" b="1" dirty="0" smtClean="0">
                <a:solidFill>
                  <a:srgbClr val="2E74B5"/>
                </a:solidFill>
                <a:effectLst/>
                <a:latin typeface="Times New Roman" panose="02020603050405020304" pitchFamily="18" charset="0"/>
                <a:ea typeface="MS Mincho"/>
              </a:rPr>
              <a:t> </a:t>
            </a:r>
            <a:r>
              <a:rPr lang="en-US" sz="2800" b="1" dirty="0" err="1" smtClean="0">
                <a:solidFill>
                  <a:srgbClr val="2E74B5"/>
                </a:solidFill>
                <a:effectLst/>
                <a:latin typeface="Times New Roman" panose="02020603050405020304" pitchFamily="18" charset="0"/>
                <a:ea typeface="MS Mincho"/>
              </a:rPr>
              <a:t>bị</a:t>
            </a:r>
            <a:r>
              <a:rPr lang="vi-VN" sz="2800" b="1" dirty="0" smtClean="0">
                <a:solidFill>
                  <a:srgbClr val="2E74B5"/>
                </a:solidFill>
                <a:effectLst/>
                <a:latin typeface="Times New Roman" panose="02020603050405020304" pitchFamily="18" charset="0"/>
                <a:ea typeface="MS Mincho"/>
              </a:rPr>
              <a:t>: </a:t>
            </a:r>
            <a:endParaRPr lang="en-US" sz="2800" b="1" dirty="0" smtClean="0">
              <a:solidFill>
                <a:srgbClr val="2E74B5"/>
              </a:solidFill>
              <a:effectLst/>
              <a:latin typeface="Times New Roman" panose="02020603050405020304" pitchFamily="18" charset="0"/>
              <a:ea typeface="MS Mincho"/>
            </a:endParaRPr>
          </a:p>
          <a:p>
            <a:pPr marL="342900" indent="-342900" algn="just">
              <a:buAutoNum type="alphaLcPeriod"/>
            </a:pPr>
            <a:r>
              <a:rPr lang="en-US" sz="2800" b="1" dirty="0" smtClean="0">
                <a:latin typeface="Times New Roman" panose="02020603050405020304" pitchFamily="18" charset="0"/>
                <a:cs typeface="Times New Roman" panose="02020603050405020304" pitchFamily="18" charset="0"/>
              </a:rPr>
              <a:t>B</a:t>
            </a:r>
            <a:r>
              <a:rPr lang="vi-VN" sz="2800" b="1" dirty="0">
                <a:latin typeface="Times New Roman" panose="02020603050405020304" pitchFamily="18" charset="0"/>
                <a:cs typeface="Times New Roman" panose="02020603050405020304" pitchFamily="18" charset="0"/>
              </a:rPr>
              <a:t>ước 2:</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Tìm ý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ý: </a:t>
            </a:r>
            <a:endParaRPr lang="en-US" sz="2800" dirty="0">
              <a:latin typeface="Times New Roman" panose="02020603050405020304" pitchFamily="18" charset="0"/>
              <a:cs typeface="Times New Roman" panose="02020603050405020304" pitchFamily="18" charset="0"/>
            </a:endParaRPr>
          </a:p>
          <a:p>
            <a:pPr algn="just"/>
            <a:r>
              <a:rPr lang="en-US" i="1" dirty="0"/>
              <a:t> </a:t>
            </a:r>
            <a:endParaRPr lang="en-US"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Nghệ thuật sử dụng phép đối: </a:t>
            </a:r>
            <a:r>
              <a:rPr lang="vi-VN" sz="2800" dirty="0">
                <a:latin typeface="Times New Roman" panose="02020603050405020304" pitchFamily="18" charset="0"/>
                <a:cs typeface="Times New Roman" panose="02020603050405020304" pitchFamily="18" charset="0"/>
              </a:rPr>
              <a:t>Đối về từ loại, đối về hình ảnh</a:t>
            </a:r>
            <a:r>
              <a:rPr lang="vi-VN" sz="2800" i="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giữa hai câu thực: “sĩ tử - quan trường”, giữa hai câu luận: “quan sứ - mục đầm”; đối nhau trong hình ảnh được tạo nên ở hai câu thực với hai câu luận: “sĩ tử, quan trường” đối với “quan sứ, mụ đầm”</a:t>
            </a:r>
            <a:r>
              <a:rPr lang="en-US" sz="2800" dirty="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=&gt; </a:t>
            </a:r>
            <a:r>
              <a:rPr lang="vi-VN" sz="2800" dirty="0" smtClean="0">
                <a:latin typeface="Times New Roman" panose="02020603050405020304" pitchFamily="18" charset="0"/>
                <a:cs typeface="Times New Roman" panose="02020603050405020304" pitchFamily="18" charset="0"/>
              </a:rPr>
              <a:t>Các </a:t>
            </a:r>
            <a:r>
              <a:rPr lang="vi-VN" sz="2800" dirty="0">
                <a:latin typeface="Times New Roman" panose="02020603050405020304" pitchFamily="18" charset="0"/>
                <a:cs typeface="Times New Roman" panose="02020603050405020304" pitchFamily="18" charset="0"/>
              </a:rPr>
              <a:t>hình thức nghệ thuật đã làm nổi bật chủ đề của bài thơ: Bức tranh hiện thực ghi lại một thời kì đau thương trong lịch sử khoa cử của dân tộc</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Nỗi đau đớn, xót xa, sự nhục nhã trước hiện thực đau thương c</a:t>
            </a:r>
            <a:r>
              <a:rPr lang="en-US" sz="2800" dirty="0" err="1">
                <a:latin typeface="Times New Roman" panose="02020603050405020304" pitchFamily="18" charset="0"/>
                <a:cs typeface="Times New Roman" panose="02020603050405020304" pitchFamily="18" charset="0"/>
              </a:rPr>
              <a:t>ủa</a:t>
            </a:r>
            <a:r>
              <a:rPr lang="vi-VN" sz="2800" dirty="0">
                <a:latin typeface="Times New Roman" panose="02020603050405020304" pitchFamily="18" charset="0"/>
                <a:cs typeface="Times New Roman" panose="02020603050405020304" pitchFamily="18" charset="0"/>
              </a:rPr>
              <a:t> lịch sử khoa cử của dân tộc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616543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80818"/>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83982412"/>
              </p:ext>
            </p:extLst>
          </p:nvPr>
        </p:nvGraphicFramePr>
        <p:xfrm>
          <a:off x="535710" y="679152"/>
          <a:ext cx="11333018" cy="5975444"/>
        </p:xfrm>
        <a:graphic>
          <a:graphicData uri="http://schemas.openxmlformats.org/drawingml/2006/table">
            <a:tbl>
              <a:tblPr firstRow="1" firstCol="1" bandRow="1">
                <a:tableStyleId>{00A15C55-8517-42AA-B614-E9B94910E393}</a:tableStyleId>
              </a:tblPr>
              <a:tblGrid>
                <a:gridCol w="1274458">
                  <a:extLst>
                    <a:ext uri="{9D8B030D-6E8A-4147-A177-3AD203B41FA5}">
                      <a16:colId xmlns:a16="http://schemas.microsoft.com/office/drawing/2014/main" xmlns="" val="350822142"/>
                    </a:ext>
                  </a:extLst>
                </a:gridCol>
                <a:gridCol w="10058560">
                  <a:extLst>
                    <a:ext uri="{9D8B030D-6E8A-4147-A177-3AD203B41FA5}">
                      <a16:colId xmlns:a16="http://schemas.microsoft.com/office/drawing/2014/main" xmlns="" val="3137319285"/>
                    </a:ext>
                  </a:extLst>
                </a:gridCol>
              </a:tblGrid>
              <a:tr h="679668">
                <a:tc gridSpan="2">
                  <a:txBody>
                    <a:bodyPr/>
                    <a:lstStyle/>
                    <a:p>
                      <a:pPr algn="ctr">
                        <a:lnSpc>
                          <a:spcPct val="130000"/>
                        </a:lnSpc>
                        <a:spcAft>
                          <a:spcPts val="0"/>
                        </a:spcAft>
                      </a:pPr>
                      <a:r>
                        <a:rPr lang="vi-VN" sz="2000" spc="-20" dirty="0">
                          <a:effectLst/>
                          <a:latin typeface="Times New Roman" panose="02020603050405020304" pitchFamily="18" charset="0"/>
                          <a:cs typeface="Times New Roman" panose="02020603050405020304" pitchFamily="18" charset="0"/>
                        </a:rPr>
                        <a:t>P</a:t>
                      </a:r>
                      <a:r>
                        <a:rPr lang="en-US" sz="2000" spc="-20" dirty="0">
                          <a:effectLst/>
                          <a:latin typeface="Times New Roman" panose="02020603050405020304" pitchFamily="18" charset="0"/>
                          <a:cs typeface="Times New Roman" panose="02020603050405020304" pitchFamily="18" charset="0"/>
                        </a:rPr>
                        <a:t>HIẾU HỌC TẬP SỐ 03</a:t>
                      </a:r>
                      <a:r>
                        <a:rPr lang="vi-VN" sz="2000" dirty="0">
                          <a:effectLst/>
                          <a:latin typeface="Times New Roman" panose="02020603050405020304" pitchFamily="18" charset="0"/>
                          <a:cs typeface="Times New Roman" panose="02020603050405020304" pitchFamily="18" charset="0"/>
                        </a:rPr>
                        <a:t>: Phiếu lập dàn ý</a:t>
                      </a:r>
                      <a:endParaRPr lang="en-US" sz="2000" dirty="0">
                        <a:effectLst/>
                        <a:latin typeface="Times New Roman" panose="02020603050405020304" pitchFamily="18" charset="0"/>
                        <a:cs typeface="Times New Roman" panose="02020603050405020304" pitchFamily="18" charset="0"/>
                      </a:endParaRPr>
                    </a:p>
                    <a:p>
                      <a:pPr algn="ctr">
                        <a:lnSpc>
                          <a:spcPct val="130000"/>
                        </a:lnSpc>
                        <a:spcAft>
                          <a:spcPts val="0"/>
                        </a:spcAft>
                      </a:pPr>
                      <a:r>
                        <a:rPr lang="vi-VN" sz="2000" dirty="0">
                          <a:effectLst/>
                          <a:latin typeface="Times New Roman" panose="02020603050405020304" pitchFamily="18" charset="0"/>
                          <a:cs typeface="Times New Roman" panose="02020603050405020304" pitchFamily="18" charset="0"/>
                        </a:rPr>
                        <a:t>(Sắp xếp các ý đã tìm được theo bố cục ba phần)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988039681"/>
                  </a:ext>
                </a:extLst>
              </a:tr>
              <a:tr h="675459">
                <a:tc>
                  <a:txBody>
                    <a:bodyPr/>
                    <a:lstStyle/>
                    <a:p>
                      <a:pPr algn="ctr">
                        <a:lnSpc>
                          <a:spcPct val="130000"/>
                        </a:lnSpc>
                        <a:spcAft>
                          <a:spcPts val="0"/>
                        </a:spcAft>
                      </a:pPr>
                      <a:r>
                        <a:rPr lang="en-US" sz="2000">
                          <a:effectLst/>
                          <a:latin typeface="Times New Roman" panose="02020603050405020304" pitchFamily="18" charset="0"/>
                          <a:cs typeface="Times New Roman" panose="02020603050405020304" pitchFamily="18" charset="0"/>
                        </a:rPr>
                        <a:t>Mở </a:t>
                      </a:r>
                      <a:r>
                        <a:rPr lang="vi-VN" sz="2000">
                          <a:effectLst/>
                          <a:latin typeface="Times New Roman" panose="02020603050405020304" pitchFamily="18" charset="0"/>
                          <a:cs typeface="Times New Roman" panose="02020603050405020304" pitchFamily="18" charset="0"/>
                        </a:rPr>
                        <a:t>bài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Vịnh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khoa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vi-VN" sz="2000" dirty="0">
                          <a:effectLst/>
                          <a:latin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vi-VN" sz="2000" dirty="0">
                          <a:effectLst/>
                          <a:latin typeface="Times New Roman" panose="02020603050405020304" pitchFamily="18" charset="0"/>
                          <a:cs typeface="Times New Roman" panose="02020603050405020304" pitchFamily="18" charset="0"/>
                        </a:rPr>
                        <a:t> đưa ra ý kiến chung về bài thơ</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64753587"/>
                  </a:ext>
                </a:extLst>
              </a:tr>
              <a:tr h="3715025">
                <a:tc>
                  <a:txBody>
                    <a:bodyPr/>
                    <a:lstStyle/>
                    <a:p>
                      <a:pPr algn="ctr">
                        <a:lnSpc>
                          <a:spcPct val="130000"/>
                        </a:lnSpc>
                        <a:spcAft>
                          <a:spcPts val="0"/>
                        </a:spcAft>
                      </a:pPr>
                      <a:r>
                        <a:rPr lang="en-US" sz="2000">
                          <a:effectLst/>
                          <a:latin typeface="Times New Roman" panose="02020603050405020304" pitchFamily="18" charset="0"/>
                          <a:cs typeface="Times New Roman" panose="02020603050405020304" pitchFamily="18" charset="0"/>
                        </a:rPr>
                        <a:t>Thân </a:t>
                      </a:r>
                      <a:r>
                        <a:rPr lang="vi-VN" sz="2000">
                          <a:effectLst/>
                          <a:latin typeface="Times New Roman" panose="02020603050405020304" pitchFamily="18" charset="0"/>
                          <a:cs typeface="Times New Roman" panose="02020603050405020304" pitchFamily="18" charset="0"/>
                        </a:rPr>
                        <a:t>bài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5376545" algn="l"/>
                        </a:tabLst>
                      </a:pPr>
                      <a:r>
                        <a:rPr lang="vi-VN" sz="2000" dirty="0">
                          <a:effectLst/>
                          <a:latin typeface="Times New Roman" panose="02020603050405020304" pitchFamily="18" charset="0"/>
                          <a:cs typeface="Times New Roman" panose="02020603050405020304" pitchFamily="18" charset="0"/>
                        </a:rPr>
                        <a:t> 1. Nêu chủ đề và phân tích chủ đề</a:t>
                      </a:r>
                      <a:r>
                        <a:rPr lang="en-US" sz="2000" dirty="0">
                          <a:effectLst/>
                          <a:latin typeface="Times New Roman" panose="02020603050405020304" pitchFamily="18" charset="0"/>
                          <a:cs typeface="Times New Roman" panose="02020603050405020304" pitchFamily="18" charset="0"/>
                        </a:rPr>
                        <a:t>.</a:t>
                      </a:r>
                    </a:p>
                    <a:p>
                      <a:pPr algn="just">
                        <a:lnSpc>
                          <a:spcPct val="130000"/>
                        </a:lnSpc>
                        <a:spcAft>
                          <a:spcPts val="0"/>
                        </a:spcAft>
                        <a:tabLst>
                          <a:tab pos="5376545" algn="l"/>
                        </a:tabLs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2. </a:t>
                      </a:r>
                      <a:r>
                        <a:rPr lang="en-US" sz="2000" dirty="0" err="1">
                          <a:effectLst/>
                          <a:latin typeface="Times New Roman" panose="02020603050405020304" pitchFamily="18" charset="0"/>
                          <a:cs typeface="Times New Roman" panose="02020603050405020304" pitchFamily="18" charset="0"/>
                        </a:rPr>
                        <a:t>Phân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tích</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nghệ thuật theo bài thơ để làm sáng tỏ chủ đề:</a:t>
                      </a:r>
                      <a:endParaRPr lang="en-US" sz="200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5376545" algn="l"/>
                        </a:tabLst>
                      </a:pPr>
                      <a:r>
                        <a:rPr lang="vi-VN" sz="2000" dirty="0">
                          <a:effectLst/>
                          <a:latin typeface="Times New Roman" panose="02020603050405020304" pitchFamily="18" charset="0"/>
                          <a:cs typeface="Times New Roman" panose="02020603050405020304" pitchFamily="18" charset="0"/>
                        </a:rPr>
                        <a:t> - Hai câu đề: Giới thiệu quang cảnh trường thi: chỉ ra </a:t>
                      </a:r>
                      <a:r>
                        <a:rPr lang="en-US" sz="2000" dirty="0" smtClean="0">
                          <a:effectLst/>
                          <a:latin typeface="Times New Roman" panose="02020603050405020304" pitchFamily="18" charset="0"/>
                          <a:cs typeface="Times New Roman" panose="02020603050405020304" pitchFamily="18" charset="0"/>
                        </a:rPr>
                        <a:t>NT</a:t>
                      </a:r>
                      <a:r>
                        <a:rPr lang="vi-VN" sz="2000" dirty="0" smtClean="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sử dụng từ ngữ, phân tích tác dụng.</a:t>
                      </a:r>
                      <a:endParaRPr lang="en-US" sz="200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5376545" algn="l"/>
                        </a:tabLst>
                      </a:pPr>
                      <a:r>
                        <a:rPr lang="vi-VN" sz="2000" dirty="0">
                          <a:effectLst/>
                          <a:latin typeface="Times New Roman" panose="02020603050405020304" pitchFamily="18" charset="0"/>
                          <a:cs typeface="Times New Roman" panose="02020603050405020304" pitchFamily="18" charset="0"/>
                        </a:rPr>
                        <a:t> - Hai câu thực và hai câu luận: Chỉ ra và phân tích nghệ thuật xây dựng hình ảnh, sử dụng từ ngữ, phép đối trong đoạn thơ. </a:t>
                      </a:r>
                      <a:endParaRPr lang="en-US" sz="200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5376545" algn="l"/>
                        </a:tabLst>
                      </a:pPr>
                      <a:r>
                        <a:rPr lang="vi-VN" sz="2000" dirty="0">
                          <a:effectLst/>
                          <a:latin typeface="Times New Roman" panose="02020603050405020304" pitchFamily="18" charset="0"/>
                          <a:cs typeface="Times New Roman" panose="02020603050405020304" pitchFamily="18" charset="0"/>
                        </a:rPr>
                        <a:t> - Hai câu kết: </a:t>
                      </a:r>
                      <a:r>
                        <a:rPr lang="en-US" sz="2000" dirty="0" err="1">
                          <a:effectLst/>
                          <a:latin typeface="Times New Roman" panose="02020603050405020304" pitchFamily="18" charset="0"/>
                          <a:cs typeface="Times New Roman" panose="02020603050405020304" pitchFamily="18" charset="0"/>
                        </a:rPr>
                        <a:t>Thái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nỗi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cs typeface="Times New Roman" panose="02020603050405020304" pitchFamily="18" charset="0"/>
                        </a:rPr>
                        <a:t>. </a:t>
                      </a:r>
                    </a:p>
                    <a:p>
                      <a:pPr algn="just">
                        <a:lnSpc>
                          <a:spcPct val="130000"/>
                        </a:lnSpc>
                        <a:spcAft>
                          <a:spcPts val="0"/>
                        </a:spcAft>
                      </a:pPr>
                      <a:r>
                        <a:rPr lang="vi-VN" sz="2000" dirty="0">
                          <a:effectLst/>
                          <a:latin typeface="Times New Roman" panose="02020603050405020304" pitchFamily="18" charset="0"/>
                          <a:cs typeface="Times New Roman" panose="02020603050405020304" pitchFamily="18" charset="0"/>
                        </a:rPr>
                        <a:t> 3. Đánh giá đặc sắc về nội dung và nghệ thuật</a:t>
                      </a:r>
                      <a:r>
                        <a:rPr lang="en-US" sz="2000" dirty="0">
                          <a:effectLst/>
                          <a:latin typeface="Times New Roman" panose="02020603050405020304" pitchFamily="18" charset="0"/>
                          <a:cs typeface="Times New Roman" panose="02020603050405020304" pitchFamily="18" charset="0"/>
                        </a:rPr>
                        <a:t>.</a:t>
                      </a:r>
                    </a:p>
                    <a:p>
                      <a:pPr algn="just">
                        <a:lnSpc>
                          <a:spcPct val="130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4. Mở rộng các tác phẩm cùng đề tài</a:t>
                      </a:r>
                      <a:r>
                        <a:rPr lang="en-US" sz="2000" dirty="0">
                          <a:effectLst/>
                          <a:latin typeface="Times New Roman" panose="02020603050405020304" pitchFamily="18" charset="0"/>
                          <a:cs typeface="Times New Roman" panose="02020603050405020304" pitchFamily="18" charset="0"/>
                        </a:rPr>
                        <a:t>.</a:t>
                      </a:r>
                    </a:p>
                    <a:p>
                      <a:pPr algn="just">
                        <a:lnSpc>
                          <a:spcPct val="130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suy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51452640"/>
                  </a:ext>
                </a:extLst>
              </a:tr>
              <a:tr h="675459">
                <a:tc>
                  <a:txBody>
                    <a:bodyPr/>
                    <a:lstStyle/>
                    <a:p>
                      <a:pPr algn="ctr">
                        <a:lnSpc>
                          <a:spcPct val="130000"/>
                        </a:lnSpc>
                        <a:spcAft>
                          <a:spcPts val="0"/>
                        </a:spcAft>
                      </a:pPr>
                      <a:r>
                        <a:rPr lang="en-US" sz="2000">
                          <a:effectLst/>
                          <a:latin typeface="Times New Roman" panose="02020603050405020304" pitchFamily="18" charset="0"/>
                          <a:cs typeface="Times New Roman" panose="02020603050405020304" pitchFamily="18" charset="0"/>
                        </a:rPr>
                        <a:t>Kết </a:t>
                      </a:r>
                      <a:r>
                        <a:rPr lang="vi-VN" sz="2000">
                          <a:effectLst/>
                          <a:latin typeface="Times New Roman" panose="02020603050405020304" pitchFamily="18" charset="0"/>
                          <a:cs typeface="Times New Roman" panose="02020603050405020304" pitchFamily="18" charset="0"/>
                        </a:rPr>
                        <a:t>bài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suy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yếu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hoặc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bày</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34545811"/>
                  </a:ext>
                </a:extLst>
              </a:tr>
            </a:tbl>
          </a:graphicData>
        </a:graphic>
      </p:graphicFrame>
    </p:spTree>
    <p:extLst>
      <p:ext uri="{BB962C8B-B14F-4D97-AF65-F5344CB8AC3E}">
        <p14:creationId xmlns:p14="http://schemas.microsoft.com/office/powerpoint/2010/main" val="29741272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08017" y="782899"/>
            <a:ext cx="2222083" cy="523220"/>
          </a:xfrm>
          <a:prstGeom prst="rect">
            <a:avLst/>
          </a:prstGeom>
        </p:spPr>
        <p:txBody>
          <a:bodyPr wrap="none">
            <a:spAutoFit/>
          </a:bodyPr>
          <a:lstStyle/>
          <a:p>
            <a:r>
              <a:rPr lang="vi-VN" sz="2800" b="1" dirty="0" smtClean="0">
                <a:solidFill>
                  <a:srgbClr val="FF0000"/>
                </a:solidFill>
                <a:effectLst/>
                <a:latin typeface="Times New Roman" panose="02020603050405020304" pitchFamily="18" charset="0"/>
                <a:ea typeface="Calibri" panose="020F0502020204030204" pitchFamily="34" charset="0"/>
              </a:rPr>
              <a:t>* Lập dàn ý: </a:t>
            </a:r>
            <a:endParaRPr lang="en-US" sz="2800" dirty="0"/>
          </a:p>
        </p:txBody>
      </p:sp>
      <p:sp>
        <p:nvSpPr>
          <p:cNvPr id="5" name="Rectangle 4"/>
          <p:cNvSpPr/>
          <p:nvPr/>
        </p:nvSpPr>
        <p:spPr>
          <a:xfrm>
            <a:off x="461818" y="1297412"/>
            <a:ext cx="11268364" cy="5004447"/>
          </a:xfrm>
          <a:prstGeom prst="rect">
            <a:avLst/>
          </a:prstGeom>
        </p:spPr>
        <p:txBody>
          <a:bodyPr wrap="square">
            <a:spAutoFit/>
          </a:bodyPr>
          <a:lstStyle/>
          <a:p>
            <a:pPr>
              <a:spcAft>
                <a:spcPts val="0"/>
              </a:spcAft>
            </a:pPr>
            <a:r>
              <a:rPr lang="en-US" sz="2800" b="1" dirty="0" err="1" smtClean="0">
                <a:effectLst/>
                <a:latin typeface="Times New Roman" panose="02020603050405020304" pitchFamily="18" charset="0"/>
                <a:ea typeface="Calibri" panose="020F0502020204030204" pitchFamily="34" charset="0"/>
              </a:rPr>
              <a:t>Mở</a:t>
            </a:r>
            <a:r>
              <a:rPr lang="en-US" sz="2800" b="1" dirty="0" smtClean="0">
                <a:effectLst/>
                <a:latin typeface="Times New Roman" panose="02020603050405020304" pitchFamily="18" charset="0"/>
                <a:ea typeface="Calibri" panose="020F0502020204030204" pitchFamily="34" charset="0"/>
              </a:rPr>
              <a:t> </a:t>
            </a:r>
            <a:r>
              <a:rPr lang="vi-VN" sz="2800" b="1" dirty="0" smtClean="0">
                <a:effectLst/>
                <a:latin typeface="Times New Roman" panose="02020603050405020304" pitchFamily="18" charset="0"/>
                <a:ea typeface="Calibri" panose="020F0502020204030204" pitchFamily="34" charset="0"/>
              </a:rPr>
              <a:t>bài</a:t>
            </a:r>
            <a:endParaRPr lang="en-US" sz="2800" dirty="0" smtClean="0">
              <a:effectLst/>
              <a:latin typeface="Times New Roman" panose="02020603050405020304" pitchFamily="18" charset="0"/>
              <a:ea typeface="Times New Roman" panose="02020603050405020304" pitchFamily="18" charset="0"/>
            </a:endParaRPr>
          </a:p>
          <a:p>
            <a:pPr marR="89535" algn="just">
              <a:lnSpc>
                <a:spcPct val="130000"/>
              </a:lnSpc>
              <a:spcAft>
                <a:spcPts val="0"/>
              </a:spcAft>
            </a:pPr>
            <a:r>
              <a:rPr lang="en-US" sz="2800"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Giới</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thiệu</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tác</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giả</a:t>
            </a:r>
            <a:r>
              <a:rPr lang="en-US" sz="2800" dirty="0" smtClean="0">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Trần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Tế</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Xương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một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thơ</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tiêu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biểu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văn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học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trung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đại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Việt</a:t>
            </a:r>
            <a:r>
              <a:rPr lang="en-US" sz="2800" dirty="0" smtClean="0">
                <a:effectLst/>
                <a:latin typeface="Times New Roman" panose="02020603050405020304" pitchFamily="18" charset="0"/>
                <a:ea typeface="Calibri" panose="020F0502020204030204" pitchFamily="34" charset="0"/>
              </a:rPr>
              <a:t> Nam. </a:t>
            </a:r>
            <a:r>
              <a:rPr lang="vi-VN" sz="2800" dirty="0" smtClean="0">
                <a:effectLst/>
                <a:latin typeface="Times New Roman" panose="02020603050405020304" pitchFamily="18" charset="0"/>
                <a:ea typeface="Calibri" panose="020F0502020204030204" pitchFamily="34" charset="0"/>
              </a:rPr>
              <a:t>Thơ ông chất chứa nhiều suy tư, cảm xúc của mình </a:t>
            </a:r>
            <a:r>
              <a:rPr lang="en-US" sz="2800" dirty="0" err="1" smtClean="0">
                <a:effectLst/>
                <a:latin typeface="Times New Roman" panose="02020603050405020304" pitchFamily="18" charset="0"/>
                <a:ea typeface="Calibri" panose="020F0502020204030204" pitchFamily="34" charset="0"/>
              </a:rPr>
              <a:t>về</a:t>
            </a:r>
            <a:r>
              <a:rPr lang="en-US" sz="2800" dirty="0" smtClean="0">
                <a:effectLst/>
                <a:latin typeface="Times New Roman" panose="02020603050405020304" pitchFamily="18" charset="0"/>
                <a:ea typeface="Calibri" panose="020F0502020204030204" pitchFamily="34" charset="0"/>
              </a:rPr>
              <a:t> </a:t>
            </a:r>
            <a:r>
              <a:rPr lang="vi-VN" sz="2800" dirty="0" smtClean="0">
                <a:effectLst/>
                <a:latin typeface="Times New Roman" panose="02020603050405020304" pitchFamily="18" charset="0"/>
                <a:ea typeface="Calibri" panose="020F0502020204030204" pitchFamily="34" charset="0"/>
              </a:rPr>
              <a:t>xã hội đương thời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buổi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giao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cuối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thế</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kỉ</a:t>
            </a:r>
            <a:r>
              <a:rPr lang="en-US" sz="2800" dirty="0" smtClean="0">
                <a:effectLst/>
                <a:latin typeface="Times New Roman" panose="02020603050405020304" pitchFamily="18" charset="0"/>
                <a:ea typeface="Calibri" panose="020F0502020204030204" pitchFamily="34" charset="0"/>
              </a:rPr>
              <a:t> XIX – </a:t>
            </a:r>
            <a:r>
              <a:rPr lang="en-US" sz="2800" dirty="0" err="1" smtClean="0">
                <a:effectLst/>
                <a:latin typeface="Times New Roman" panose="02020603050405020304" pitchFamily="18" charset="0"/>
                <a:ea typeface="Calibri" panose="020F0502020204030204" pitchFamily="34" charset="0"/>
              </a:rPr>
              <a:t>đầu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thế</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kỉ</a:t>
            </a:r>
            <a:r>
              <a:rPr lang="en-US" sz="2800" dirty="0" smtClean="0">
                <a:effectLst/>
                <a:latin typeface="Times New Roman" panose="02020603050405020304" pitchFamily="18" charset="0"/>
                <a:ea typeface="Calibri" panose="020F0502020204030204" pitchFamily="34" charset="0"/>
              </a:rPr>
              <a:t> XX. </a:t>
            </a:r>
            <a:endParaRPr lang="en-US" sz="2800" dirty="0" smtClean="0">
              <a:effectLst/>
              <a:latin typeface="Times New Roman" panose="02020603050405020304" pitchFamily="18" charset="0"/>
              <a:ea typeface="Times New Roman" panose="02020603050405020304" pitchFamily="18" charset="0"/>
            </a:endParaRPr>
          </a:p>
          <a:p>
            <a:pPr marR="89535" algn="just">
              <a:lnSpc>
                <a:spcPct val="130000"/>
              </a:lnSpc>
              <a:spcAft>
                <a:spcPts val="0"/>
              </a:spcAft>
            </a:pPr>
            <a:r>
              <a:rPr lang="en-US" sz="2800"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Giới</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thiệu</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bài</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thơ</a:t>
            </a:r>
            <a:r>
              <a:rPr lang="en-US" sz="2800" dirty="0" smtClean="0">
                <a:effectLst/>
                <a:latin typeface="Times New Roman" panose="02020603050405020304" pitchFamily="18" charset="0"/>
                <a:ea typeface="Calibri" panose="020F0502020204030204" pitchFamily="34" charset="0"/>
              </a:rPr>
              <a:t>: “</a:t>
            </a:r>
            <a:r>
              <a:rPr lang="vi-VN" sz="2800" i="1" dirty="0" smtClean="0">
                <a:effectLst/>
                <a:latin typeface="Times New Roman" panose="02020603050405020304" pitchFamily="18" charset="0"/>
                <a:ea typeface="Calibri" panose="020F0502020204030204" pitchFamily="34" charset="0"/>
              </a:rPr>
              <a:t>Vịnh khoa thi Hương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một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trong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những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bài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thơ</a:t>
            </a:r>
            <a:r>
              <a:rPr lang="en-US" sz="2800" dirty="0" smtClean="0">
                <a:effectLst/>
                <a:latin typeface="Times New Roman" panose="02020603050405020304" pitchFamily="18" charset="0"/>
                <a:ea typeface="Calibri" panose="020F0502020204030204" pitchFamily="34" charset="0"/>
              </a:rPr>
              <a:t> </a:t>
            </a:r>
            <a:r>
              <a:rPr lang="vi-VN" sz="2800" dirty="0" smtClean="0">
                <a:effectLst/>
                <a:latin typeface="Times New Roman" panose="02020603050405020304" pitchFamily="18" charset="0"/>
                <a:ea typeface="Calibri" panose="020F0502020204030204" pitchFamily="34" charset="0"/>
              </a:rPr>
              <a:t>Nôm, viết theo thể thất ngôn bát cú </a:t>
            </a:r>
            <a:r>
              <a:rPr lang="en-US" sz="2800" dirty="0" err="1" smtClean="0">
                <a:effectLst/>
                <a:latin typeface="Times New Roman" panose="02020603050405020304" pitchFamily="18" charset="0"/>
                <a:ea typeface="Calibri" panose="020F0502020204030204" pitchFamily="34" charset="0"/>
              </a:rPr>
              <a:t>tiêu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biểu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Trần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Tế</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Xương</a:t>
            </a:r>
            <a:r>
              <a:rPr lang="en-US" sz="2800" dirty="0" smtClean="0">
                <a:effectLst/>
                <a:latin typeface="Times New Roman" panose="02020603050405020304" pitchFamily="18" charset="0"/>
                <a:ea typeface="Calibri" panose="020F0502020204030204" pitchFamily="34" charset="0"/>
              </a:rPr>
              <a:t> …</a:t>
            </a:r>
            <a:endParaRPr lang="en-US" sz="2800" dirty="0" smtClean="0">
              <a:effectLst/>
              <a:latin typeface="Times New Roman" panose="02020603050405020304" pitchFamily="18" charset="0"/>
              <a:ea typeface="Times New Roman" panose="02020603050405020304" pitchFamily="18" charset="0"/>
            </a:endParaRPr>
          </a:p>
          <a:p>
            <a:pPr marR="89535" algn="just">
              <a:lnSpc>
                <a:spcPct val="130000"/>
              </a:lnSpc>
              <a:spcAft>
                <a:spcPts val="0"/>
              </a:spcAft>
            </a:pPr>
            <a:r>
              <a:rPr lang="en-US" sz="2800" dirty="0" smtClean="0">
                <a:effectLst/>
                <a:latin typeface="Times New Roman" panose="02020603050405020304" pitchFamily="18" charset="0"/>
                <a:ea typeface="Calibri" panose="020F0502020204030204" pitchFamily="34" charset="0"/>
              </a:rPr>
              <a:t> </a:t>
            </a:r>
            <a:r>
              <a:rPr lang="vi-VN" sz="2800" b="1" dirty="0" smtClean="0">
                <a:effectLst/>
                <a:latin typeface="Times New Roman" panose="02020603050405020304" pitchFamily="18" charset="0"/>
                <a:ea typeface="Calibri" panose="020F0502020204030204" pitchFamily="34" charset="0"/>
              </a:rPr>
              <a:t>- Ý kiến chung về bài thơ</a:t>
            </a:r>
            <a:r>
              <a:rPr lang="vi-VN" sz="2800" dirty="0" smtClean="0">
                <a:effectLst/>
                <a:latin typeface="Times New Roman" panose="02020603050405020304" pitchFamily="18" charset="0"/>
                <a:ea typeface="Calibri" panose="020F0502020204030204" pitchFamily="34" charset="0"/>
              </a:rPr>
              <a:t>: Đây là một bài thơ trào phúng đặc sắc, </a:t>
            </a:r>
            <a:r>
              <a:rPr lang="vi-VN" sz="2800" dirty="0" smtClean="0">
                <a:solidFill>
                  <a:srgbClr val="0D0D0D"/>
                </a:solidFill>
                <a:effectLst/>
                <a:latin typeface="Times New Roman" panose="02020603050405020304" pitchFamily="18" charset="0"/>
                <a:ea typeface="Times New Roman" panose="02020603050405020304" pitchFamily="18" charset="0"/>
              </a:rPr>
              <a:t>tác giả dùng tiếng cười để  phê phán thực trạng khoa cử ở thời kì đầu chế độ phong kiến nửa thực dân, </a:t>
            </a:r>
            <a:r>
              <a:rPr lang="en-US" sz="2800" dirty="0" smtClean="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955842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08017" y="782899"/>
            <a:ext cx="2222083" cy="523220"/>
          </a:xfrm>
          <a:prstGeom prst="rect">
            <a:avLst/>
          </a:prstGeom>
        </p:spPr>
        <p:txBody>
          <a:bodyPr wrap="none">
            <a:spAutoFit/>
          </a:bodyPr>
          <a:lstStyle/>
          <a:p>
            <a:r>
              <a:rPr lang="vi-VN" sz="2800" b="1" dirty="0" smtClean="0">
                <a:solidFill>
                  <a:srgbClr val="FF0000"/>
                </a:solidFill>
                <a:effectLst/>
                <a:latin typeface="Times New Roman" panose="02020603050405020304" pitchFamily="18" charset="0"/>
                <a:ea typeface="Calibri" panose="020F0502020204030204" pitchFamily="34" charset="0"/>
              </a:rPr>
              <a:t>* Lập dàn ý: </a:t>
            </a:r>
            <a:endParaRPr lang="en-US" sz="2800" dirty="0"/>
          </a:p>
        </p:txBody>
      </p:sp>
      <p:sp>
        <p:nvSpPr>
          <p:cNvPr id="5" name="Rectangle 4"/>
          <p:cNvSpPr/>
          <p:nvPr/>
        </p:nvSpPr>
        <p:spPr>
          <a:xfrm>
            <a:off x="461818" y="1026147"/>
            <a:ext cx="11268364" cy="5262979"/>
          </a:xfrm>
          <a:prstGeom prst="rect">
            <a:avLst/>
          </a:prstGeom>
        </p:spPr>
        <p:txBody>
          <a:bodyPr wrap="square">
            <a:spAutoFit/>
          </a:bodyPr>
          <a:lstStyle/>
          <a:p>
            <a:pPr algn="just">
              <a:lnSpc>
                <a:spcPct val="150000"/>
              </a:lnSpc>
            </a:pP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b="1" dirty="0" smtClean="0">
                <a:latin typeface="Times New Roman" panose="02020603050405020304" pitchFamily="18" charset="0"/>
                <a:cs typeface="Times New Roman" panose="02020603050405020304" pitchFamily="18" charset="0"/>
              </a:rPr>
              <a:t>1. Nêu chủ đề và phân tích chủ đề</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vi-VN"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buổi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hỗn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Vịnh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khoa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Hương</a:t>
            </a:r>
            <a:r>
              <a:rPr lang="en-US" sz="2800" i="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1897,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a:t>
            </a:r>
            <a:r>
              <a:rPr lang="en-US" sz="2800" dirty="0" smtClean="0">
                <a:latin typeface="Times New Roman" panose="02020603050405020304" pitchFamily="18" charset="0"/>
                <a:cs typeface="Times New Roman" panose="02020603050405020304" pitchFamily="18" charset="0"/>
              </a:rPr>
              <a:t> - Nam. </a:t>
            </a:r>
            <a:r>
              <a:rPr lang="vi-VN" sz="2800" dirty="0" smtClean="0">
                <a:latin typeface="Times New Roman" panose="02020603050405020304" pitchFamily="18" charset="0"/>
                <a:cs typeface="Times New Roman" panose="02020603050405020304" pitchFamily="18" charset="0"/>
              </a:rPr>
              <a:t>Qua việc miêu tả quang cảnh một kì thi</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Trần Tế Xương đã phê phán thực trạng thi cử ở thời kì đầu của một chế độ thực dân, phong kiến; cảm thán cho tình trạng bi thảm của nền Nho học nước nhà trước nỗi nhục mất 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7463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08017" y="782899"/>
            <a:ext cx="2222083" cy="523220"/>
          </a:xfrm>
          <a:prstGeom prst="rect">
            <a:avLst/>
          </a:prstGeom>
        </p:spPr>
        <p:txBody>
          <a:bodyPr wrap="none">
            <a:spAutoFit/>
          </a:bodyPr>
          <a:lstStyle/>
          <a:p>
            <a:r>
              <a:rPr lang="vi-VN" sz="2800" b="1" dirty="0" smtClean="0">
                <a:solidFill>
                  <a:srgbClr val="FF0000"/>
                </a:solidFill>
                <a:effectLst/>
                <a:latin typeface="Times New Roman" panose="02020603050405020304" pitchFamily="18" charset="0"/>
                <a:ea typeface="Calibri" panose="020F0502020204030204" pitchFamily="34" charset="0"/>
              </a:rPr>
              <a:t>* Lập dàn ý: </a:t>
            </a:r>
            <a:endParaRPr lang="en-US" sz="2800" dirty="0"/>
          </a:p>
        </p:txBody>
      </p:sp>
      <p:sp>
        <p:nvSpPr>
          <p:cNvPr id="5" name="Rectangle 4"/>
          <p:cNvSpPr/>
          <p:nvPr/>
        </p:nvSpPr>
        <p:spPr>
          <a:xfrm>
            <a:off x="461818" y="1379473"/>
            <a:ext cx="11268364" cy="526297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Thân</a:t>
            </a:r>
            <a:r>
              <a:rPr lang="en-US"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r>
              <a:rPr lang="vi-VN" sz="2800" b="1" dirty="0" smtClean="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tích</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nghệ thuật theo bài thơ để làm sáng tỏ chủ đề:</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 Hai câu đầu: nhà thơ g</a:t>
            </a:r>
            <a:r>
              <a:rPr lang="en-US" sz="2800" b="1" dirty="0" err="1">
                <a:latin typeface="Times New Roman" panose="02020603050405020304" pitchFamily="18" charset="0"/>
                <a:cs typeface="Times New Roman" panose="02020603050405020304" pitchFamily="18" charset="0"/>
              </a:rPr>
              <a:t>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a:t>
            </a:r>
            <a:r>
              <a:rPr lang="vi-VN" sz="2800" b="1" dirty="0">
                <a:latin typeface="Times New Roman" panose="02020603050405020304" pitchFamily="18" charset="0"/>
                <a:cs typeface="Times New Roman" panose="02020603050405020304" pitchFamily="18" charset="0"/>
              </a:rPr>
              <a:t> Hương:</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khoa</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thi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Câu </a:t>
            </a:r>
            <a:r>
              <a:rPr lang="vi-VN" sz="2800" dirty="0">
                <a:latin typeface="Times New Roman" panose="02020603050405020304" pitchFamily="18" charset="0"/>
                <a:cs typeface="Times New Roman" panose="02020603050405020304" pitchFamily="18" charset="0"/>
              </a:rPr>
              <a:t>thơ với n</a:t>
            </a:r>
            <a:r>
              <a:rPr lang="en-US" sz="2800" dirty="0" err="1">
                <a:latin typeface="Times New Roman" panose="02020603050405020304" pitchFamily="18" charset="0"/>
                <a:cs typeface="Times New Roman" panose="02020603050405020304" pitchFamily="18" charset="0"/>
              </a:rPr>
              <a:t>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2/2/3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vi-VN" sz="2800" dirty="0">
                <a:latin typeface="Times New Roman" panose="02020603050405020304" pitchFamily="18" charset="0"/>
                <a:cs typeface="Times New Roman" panose="02020603050405020304" pitchFamily="18" charset="0"/>
              </a:rPr>
              <a:t>, cách sử dụng t</a:t>
            </a:r>
            <a:r>
              <a:rPr lang="en-US" sz="2800" dirty="0">
                <a:latin typeface="Times New Roman" panose="02020603050405020304" pitchFamily="18" charset="0"/>
                <a:cs typeface="Times New Roman" panose="02020603050405020304" pitchFamily="18" charset="0"/>
              </a:rPr>
              <a:t>ừ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khoa</a:t>
            </a:r>
            <a:r>
              <a:rPr lang="vi-VN" sz="2800" i="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Từ </a:t>
            </a:r>
            <a:r>
              <a:rPr lang="vi-VN" sz="2800"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nhà nước</a:t>
            </a:r>
            <a:r>
              <a:rPr lang="vi-VN" sz="2800" dirty="0">
                <a:latin typeface="Times New Roman" panose="02020603050405020304" pitchFamily="18" charset="0"/>
                <a:cs typeface="Times New Roman" panose="02020603050405020304" pitchFamily="18" charset="0"/>
              </a:rPr>
              <a:t>” là từ mới, xuất hiện khi thực dân Pháp đô hộ, lập nên một thể chế kì </a:t>
            </a:r>
            <a:r>
              <a:rPr lang="vi-VN" sz="2800" dirty="0" smtClean="0">
                <a:latin typeface="Times New Roman" panose="02020603050405020304" pitchFamily="18" charset="0"/>
                <a:cs typeface="Times New Roman" panose="02020603050405020304" pitchFamily="18" charset="0"/>
              </a:rPr>
              <a:t>quái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Đây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-&gt; </a:t>
            </a:r>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1987,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84615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08017" y="782899"/>
            <a:ext cx="2222083" cy="523220"/>
          </a:xfrm>
          <a:prstGeom prst="rect">
            <a:avLst/>
          </a:prstGeom>
        </p:spPr>
        <p:txBody>
          <a:bodyPr wrap="none">
            <a:spAutoFit/>
          </a:bodyPr>
          <a:lstStyle/>
          <a:p>
            <a:r>
              <a:rPr lang="vi-VN" sz="2800" b="1" dirty="0" smtClean="0">
                <a:solidFill>
                  <a:srgbClr val="FF0000"/>
                </a:solidFill>
                <a:effectLst/>
                <a:latin typeface="Times New Roman" panose="02020603050405020304" pitchFamily="18" charset="0"/>
                <a:ea typeface="Calibri" panose="020F0502020204030204" pitchFamily="34" charset="0"/>
              </a:rPr>
              <a:t>* Lập dàn ý: </a:t>
            </a:r>
            <a:endParaRPr lang="en-US" sz="2800" dirty="0"/>
          </a:p>
        </p:txBody>
      </p:sp>
      <p:sp>
        <p:nvSpPr>
          <p:cNvPr id="5" name="Rectangle 4"/>
          <p:cNvSpPr/>
          <p:nvPr/>
        </p:nvSpPr>
        <p:spPr>
          <a:xfrm>
            <a:off x="461818" y="1534456"/>
            <a:ext cx="11268364" cy="4678204"/>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Thân</a:t>
            </a:r>
            <a:r>
              <a:rPr lang="en-US"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pPr algn="just"/>
            <a:r>
              <a:rPr lang="vi-VN" sz="2800" b="1" dirty="0" smtClean="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tích</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nghệ thuật theo bài thơ để làm sáng tỏ chủ đề:</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Bốn câu thơ tiếp (hai câu thực và hai câu luận) với bút pháp tả thực, tác giả tái hiện cảnh trường thi vô cùng chân thực, sống động:</a:t>
            </a:r>
            <a:endParaRPr lang="en-US" sz="2800" dirty="0">
              <a:latin typeface="Times New Roman" panose="02020603050405020304" pitchFamily="18" charset="0"/>
              <a:cs typeface="Times New Roman" panose="02020603050405020304" pitchFamily="18" charset="0"/>
            </a:endParaRPr>
          </a:p>
          <a:p>
            <a:pPr marL="457200" indent="-457200" algn="just">
              <a:buFontTx/>
              <a:buChar char="-"/>
            </a:pPr>
            <a:r>
              <a:rPr lang="vi-VN" sz="2800" b="1" dirty="0" smtClean="0">
                <a:latin typeface="Times New Roman" panose="02020603050405020304" pitchFamily="18" charset="0"/>
                <a:cs typeface="Times New Roman" panose="02020603050405020304" pitchFamily="18" charset="0"/>
              </a:rPr>
              <a:t>Nghệ </a:t>
            </a:r>
            <a:r>
              <a:rPr lang="vi-VN" sz="2800" b="1" dirty="0">
                <a:latin typeface="Times New Roman" panose="02020603050405020304" pitchFamily="18" charset="0"/>
                <a:cs typeface="Times New Roman" panose="02020603050405020304" pitchFamily="18" charset="0"/>
              </a:rPr>
              <a:t>thuật sử dụng phép đối được sử dụng vô cùng đặc sắc.</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Đối về từ </a:t>
            </a:r>
            <a:r>
              <a:rPr lang="vi-VN" sz="2800" b="1" dirty="0" smtClean="0">
                <a:latin typeface="Times New Roman" panose="02020603050405020304" pitchFamily="18" charset="0"/>
                <a:cs typeface="Times New Roman" panose="02020603050405020304" pitchFamily="18" charset="0"/>
              </a:rPr>
              <a:t>loại</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Đối </a:t>
            </a:r>
            <a:r>
              <a:rPr lang="vi-VN" sz="2800" b="1" dirty="0">
                <a:latin typeface="Times New Roman" panose="02020603050405020304" pitchFamily="18" charset="0"/>
                <a:cs typeface="Times New Roman" panose="02020603050405020304" pitchFamily="18" charset="0"/>
              </a:rPr>
              <a:t>về hình </a:t>
            </a:r>
            <a:r>
              <a:rPr lang="vi-VN" sz="2800" b="1" dirty="0" smtClean="0">
                <a:latin typeface="Times New Roman" panose="02020603050405020304" pitchFamily="18" charset="0"/>
                <a:cs typeface="Times New Roman" panose="02020603050405020304" pitchFamily="18" charset="0"/>
              </a:rPr>
              <a:t>ảnh</a:t>
            </a:r>
            <a:endParaRPr lang="en-US" sz="2800" i="1" dirty="0">
              <a:latin typeface="Times New Roman" panose="02020603050405020304" pitchFamily="18" charset="0"/>
              <a:cs typeface="Times New Roman" panose="02020603050405020304" pitchFamily="18" charset="0"/>
            </a:endParaRPr>
          </a:p>
          <a:p>
            <a:pPr algn="just"/>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Tác dụng: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Khắc họa một cách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vi-VN" sz="2800" dirty="0">
                <a:latin typeface="Times New Roman" panose="02020603050405020304" pitchFamily="18" charset="0"/>
                <a:cs typeface="Times New Roman" panose="02020603050405020304" pitchFamily="18" charset="0"/>
              </a:rPr>
              <a:t> quang cảnh lộn xộn, phản cảm, nhục nhã trong kì thi Hương ở trường thi Hà </a:t>
            </a:r>
            <a:r>
              <a:rPr lang="vi-VN" sz="2800" dirty="0" smtClean="0">
                <a:latin typeface="Times New Roman" panose="02020603050405020304" pitchFamily="18" charset="0"/>
                <a:cs typeface="Times New Roman" panose="02020603050405020304" pitchFamily="18" charset="0"/>
              </a:rPr>
              <a:t>Nam</a:t>
            </a:r>
            <a:r>
              <a:rPr lang="en-US" sz="2800" dirty="0" smtClean="0">
                <a:latin typeface="Times New Roman" panose="02020603050405020304" pitchFamily="18" charset="0"/>
                <a:cs typeface="Times New Roman" panose="02020603050405020304" pitchFamily="18" charset="0"/>
              </a:rPr>
              <a:t>…</a:t>
            </a:r>
          </a:p>
          <a:p>
            <a:r>
              <a:rPr lang="en-US" b="1" dirty="0" smtClean="0"/>
              <a:t> </a:t>
            </a:r>
            <a:endParaRPr lang="en-US" dirty="0"/>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5488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08017" y="782899"/>
            <a:ext cx="2222083" cy="523220"/>
          </a:xfrm>
          <a:prstGeom prst="rect">
            <a:avLst/>
          </a:prstGeom>
        </p:spPr>
        <p:txBody>
          <a:bodyPr wrap="none">
            <a:spAutoFit/>
          </a:bodyPr>
          <a:lstStyle/>
          <a:p>
            <a:r>
              <a:rPr lang="vi-VN" sz="2800" b="1" dirty="0" smtClean="0">
                <a:solidFill>
                  <a:srgbClr val="FF0000"/>
                </a:solidFill>
                <a:effectLst/>
                <a:latin typeface="Times New Roman" panose="02020603050405020304" pitchFamily="18" charset="0"/>
                <a:ea typeface="Calibri" panose="020F0502020204030204" pitchFamily="34" charset="0"/>
              </a:rPr>
              <a:t>* Lập dàn ý: </a:t>
            </a:r>
            <a:endParaRPr lang="en-US" sz="2800" dirty="0"/>
          </a:p>
        </p:txBody>
      </p:sp>
      <p:sp>
        <p:nvSpPr>
          <p:cNvPr id="5" name="Rectangle 4"/>
          <p:cNvSpPr/>
          <p:nvPr/>
        </p:nvSpPr>
        <p:spPr>
          <a:xfrm>
            <a:off x="461818" y="1534456"/>
            <a:ext cx="11268364" cy="5693866"/>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Thân</a:t>
            </a:r>
            <a:r>
              <a:rPr lang="en-US"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pPr algn="just"/>
            <a:r>
              <a:rPr lang="vi-VN" sz="2800" b="1" dirty="0" smtClean="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tích</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nghệ thuật theo bài thơ để làm sáng tỏ chủ đề:</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vi-VN" sz="2800" b="1" dirty="0" smtClean="0">
                <a:latin typeface="Times New Roman" panose="02020603050405020304" pitchFamily="18" charset="0"/>
                <a:cs typeface="Times New Roman" panose="02020603050405020304" pitchFamily="18" charset="0"/>
              </a:rPr>
              <a:t>Bốn </a:t>
            </a:r>
            <a:r>
              <a:rPr lang="vi-VN" sz="2800" b="1" dirty="0">
                <a:latin typeface="Times New Roman" panose="02020603050405020304" pitchFamily="18" charset="0"/>
                <a:cs typeface="Times New Roman" panose="02020603050405020304" pitchFamily="18" charset="0"/>
              </a:rPr>
              <a:t>câu thơ tiếp </a:t>
            </a:r>
            <a:endParaRPr lang="en-US" sz="2800" b="1" dirty="0" smtClean="0">
              <a:latin typeface="Times New Roman" panose="02020603050405020304" pitchFamily="18" charset="0"/>
              <a:cs typeface="Times New Roman" panose="02020603050405020304" pitchFamily="18" charset="0"/>
            </a:endParaRPr>
          </a:p>
          <a:p>
            <a:pPr algn="just"/>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Nghệ thuật sử dụng ngôn từ:</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Từ tượng thanh </a:t>
            </a:r>
            <a:r>
              <a:rPr lang="vi-VN" sz="2800" i="1" dirty="0">
                <a:latin typeface="Times New Roman" panose="02020603050405020304" pitchFamily="18" charset="0"/>
                <a:cs typeface="Times New Roman" panose="02020603050405020304" pitchFamily="18" charset="0"/>
              </a:rPr>
              <a:t>“ậm ọe</a:t>
            </a:r>
            <a:r>
              <a:rPr lang="vi-VN" sz="2800" dirty="0">
                <a:latin typeface="Times New Roman" panose="02020603050405020304" pitchFamily="18" charset="0"/>
                <a:cs typeface="Times New Roman" panose="02020603050405020304" pitchFamily="18" charset="0"/>
              </a:rPr>
              <a:t>”, từ tượng hình “</a:t>
            </a:r>
            <a:r>
              <a:rPr lang="vi-VN" sz="2800" i="1" dirty="0">
                <a:latin typeface="Times New Roman" panose="02020603050405020304" pitchFamily="18" charset="0"/>
                <a:cs typeface="Times New Roman" panose="02020603050405020304" pitchFamily="18" charset="0"/>
              </a:rPr>
              <a:t>lôi thôi”</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Ngôn ngữ đời thường, đậm khẩu ngữ, được sử dụng linh </a:t>
            </a:r>
            <a:r>
              <a:rPr lang="vi-VN" sz="2800" dirty="0" smtClean="0">
                <a:latin typeface="Times New Roman" panose="02020603050405020304" pitchFamily="18" charset="0"/>
                <a:cs typeface="Times New Roman" panose="02020603050405020304" pitchFamily="18" charset="0"/>
              </a:rPr>
              <a:t>hoạt</a:t>
            </a:r>
            <a:endParaRPr lang="en-US" sz="2800" dirty="0" smtClean="0">
              <a:latin typeface="Times New Roman" panose="02020603050405020304" pitchFamily="18" charset="0"/>
              <a:cs typeface="Times New Roman" panose="02020603050405020304" pitchFamily="18" charset="0"/>
            </a:endParaRPr>
          </a:p>
          <a:p>
            <a:pPr algn="just"/>
            <a:r>
              <a:rPr lang="vi-VN" sz="2800" i="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Tác </a:t>
            </a:r>
            <a:r>
              <a:rPr lang="vi-VN" sz="2800" b="1" dirty="0" smtClean="0">
                <a:latin typeface="Times New Roman" panose="02020603050405020304" pitchFamily="18" charset="0"/>
                <a:cs typeface="Times New Roman" panose="02020603050405020304" pitchFamily="18" charset="0"/>
              </a:rPr>
              <a:t>dụng</a:t>
            </a:r>
            <a:r>
              <a:rPr lang="en-US"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miêu tả chân thực bức tranh trường 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xộn</a:t>
            </a:r>
            <a:r>
              <a:rPr lang="en-US" sz="2800" dirty="0">
                <a:latin typeface="Times New Roman" panose="02020603050405020304" pitchFamily="18" charset="0"/>
                <a:cs typeface="Times New Roman" panose="02020603050405020304" pitchFamily="18" charset="0"/>
              </a:rPr>
              <a:t>, ô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Hình ảnh các s</a:t>
            </a:r>
            <a:r>
              <a:rPr lang="en-US" sz="2800" dirty="0">
                <a:latin typeface="Times New Roman" panose="02020603050405020304" pitchFamily="18" charset="0"/>
                <a:cs typeface="Times New Roman" panose="02020603050405020304" pitchFamily="18" charset="0"/>
              </a:rPr>
              <a:t>ĩ </a:t>
            </a:r>
            <a:r>
              <a:rPr lang="en-US" sz="2800" dirty="0" err="1">
                <a:latin typeface="Times New Roman" panose="02020603050405020304" pitchFamily="18" charset="0"/>
                <a:cs typeface="Times New Roman" panose="02020603050405020304" pitchFamily="18" charset="0"/>
              </a:rPr>
              <a:t>tử</a:t>
            </a:r>
            <a:r>
              <a:rPr lang="vi-VN" sz="2800" dirty="0">
                <a:latin typeface="Times New Roman" panose="02020603050405020304" pitchFamily="18" charset="0"/>
                <a:cs typeface="Times New Roman" panose="02020603050405020304" pitchFamily="18" charset="0"/>
              </a:rPr>
              <a:t> thì mang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luộm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rạc</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Tin </a:t>
            </a:r>
            <a:r>
              <a:rPr lang="vi-VN" sz="2800" dirty="0">
                <a:latin typeface="Times New Roman" panose="02020603050405020304" pitchFamily="18" charset="0"/>
                <a:cs typeface="Times New Roman" panose="02020603050405020304" pitchFamily="18" charset="0"/>
              </a:rPr>
              <a:t>tức chính quyền bỏ thi chữ Hán, bắt thi chữ Quốc ngữ và tiếng Pháp khiến họ lo lắng, hoảng loạn.</a:t>
            </a:r>
            <a:endParaRPr lang="en-US" sz="2800" dirty="0">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9063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44734040"/>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08017" y="782899"/>
            <a:ext cx="2222083" cy="523220"/>
          </a:xfrm>
          <a:prstGeom prst="rect">
            <a:avLst/>
          </a:prstGeom>
        </p:spPr>
        <p:txBody>
          <a:bodyPr wrap="none">
            <a:spAutoFit/>
          </a:bodyPr>
          <a:lstStyle/>
          <a:p>
            <a:r>
              <a:rPr lang="vi-VN" sz="2800" b="1" dirty="0" smtClean="0">
                <a:solidFill>
                  <a:srgbClr val="FF0000"/>
                </a:solidFill>
                <a:effectLst/>
                <a:latin typeface="Times New Roman" panose="02020603050405020304" pitchFamily="18" charset="0"/>
                <a:ea typeface="Calibri" panose="020F0502020204030204" pitchFamily="34" charset="0"/>
              </a:rPr>
              <a:t>* Lập dàn ý: </a:t>
            </a:r>
            <a:endParaRPr lang="en-US" sz="2800" dirty="0"/>
          </a:p>
        </p:txBody>
      </p:sp>
      <p:sp>
        <p:nvSpPr>
          <p:cNvPr id="5" name="Rectangle 4"/>
          <p:cNvSpPr/>
          <p:nvPr/>
        </p:nvSpPr>
        <p:spPr>
          <a:xfrm>
            <a:off x="461818" y="1534456"/>
            <a:ext cx="11268364" cy="440120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Thân</a:t>
            </a:r>
            <a:r>
              <a:rPr lang="en-US"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pPr algn="just"/>
            <a:r>
              <a:rPr lang="vi-VN" sz="2800" b="1" dirty="0" smtClean="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tích</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nghệ thuật theo bài thơ để làm sáng tỏ chủ đề:</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vi-VN" sz="2800" b="1" dirty="0" smtClean="0">
                <a:latin typeface="Times New Roman" panose="02020603050405020304" pitchFamily="18" charset="0"/>
                <a:cs typeface="Times New Roman" panose="02020603050405020304" pitchFamily="18" charset="0"/>
              </a:rPr>
              <a:t>Bốn </a:t>
            </a:r>
            <a:r>
              <a:rPr lang="vi-VN" sz="2800" b="1" dirty="0">
                <a:latin typeface="Times New Roman" panose="02020603050405020304" pitchFamily="18" charset="0"/>
                <a:cs typeface="Times New Roman" panose="02020603050405020304" pitchFamily="18" charset="0"/>
              </a:rPr>
              <a:t>câu thơ tiếp </a:t>
            </a:r>
            <a:endParaRPr lang="en-US" sz="2800" b="1" dirty="0" smtClean="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Bức tranh hiện thực ghi lại một thời kì đau thương trong lịch sử khoa cử của dân tộc</a:t>
            </a:r>
            <a:r>
              <a:rPr lang="en-US" sz="2800" dirty="0">
                <a:latin typeface="Times New Roman" panose="02020603050405020304" pitchFamily="18" charset="0"/>
                <a:cs typeface="Times New Roman" panose="02020603050405020304" pitchFamily="18" charset="0"/>
              </a:rPr>
              <a:t>. </a:t>
            </a:r>
          </a:p>
          <a:p>
            <a:pPr algn="just"/>
            <a:r>
              <a:rPr lang="vi-VN" sz="2800" b="1" dirty="0">
                <a:latin typeface="Times New Roman" panose="02020603050405020304" pitchFamily="18" charset="0"/>
                <a:cs typeface="Times New Roman" panose="02020603050405020304" pitchFamily="18" charset="0"/>
              </a:rPr>
              <a:t>- &gt;Tiếng cười của nhà thơ được bộc bộ ở nhiều cung bậc khác nhau. Đó là t</a:t>
            </a:r>
            <a:r>
              <a:rPr lang="vi-VN" sz="2800" dirty="0">
                <a:latin typeface="Times New Roman" panose="02020603050405020304" pitchFamily="18" charset="0"/>
                <a:cs typeface="Times New Roman" panose="02020603050405020304" pitchFamily="18" charset="0"/>
              </a:rPr>
              <a:t>iếng cười hài hước, chế diễu đả kích kẻ thù, bọn tay sai, chúng làm cho việc thi cử trở nên bệ rạc, hỗn loạn, tức cười hơn. Đau đớn hơn đó còn là tiếng cười tự trào </a:t>
            </a:r>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70761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08017" y="782899"/>
            <a:ext cx="2222083" cy="523220"/>
          </a:xfrm>
          <a:prstGeom prst="rect">
            <a:avLst/>
          </a:prstGeom>
        </p:spPr>
        <p:txBody>
          <a:bodyPr wrap="none">
            <a:spAutoFit/>
          </a:bodyPr>
          <a:lstStyle/>
          <a:p>
            <a:r>
              <a:rPr lang="vi-VN" sz="2800" b="1" dirty="0" smtClean="0">
                <a:solidFill>
                  <a:srgbClr val="FF0000"/>
                </a:solidFill>
                <a:effectLst/>
                <a:latin typeface="Times New Roman" panose="02020603050405020304" pitchFamily="18" charset="0"/>
                <a:ea typeface="Calibri" panose="020F0502020204030204" pitchFamily="34" charset="0"/>
              </a:rPr>
              <a:t>* Lập dàn ý: </a:t>
            </a:r>
            <a:endParaRPr lang="en-US" sz="2800" dirty="0"/>
          </a:p>
        </p:txBody>
      </p:sp>
      <p:sp>
        <p:nvSpPr>
          <p:cNvPr id="5" name="Rectangle 4"/>
          <p:cNvSpPr/>
          <p:nvPr/>
        </p:nvSpPr>
        <p:spPr>
          <a:xfrm>
            <a:off x="461818" y="1101074"/>
            <a:ext cx="11268364" cy="526297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Thân</a:t>
            </a:r>
            <a:r>
              <a:rPr lang="en-US"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pPr algn="just"/>
            <a:r>
              <a:rPr lang="vi-VN" sz="2800" b="1" dirty="0" smtClean="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tích</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nghệ thuật theo bài thơ để làm sáng tỏ chủ đề:</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Hai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vi-VN" sz="2800" b="1" dirty="0">
                <a:latin typeface="Times New Roman" panose="02020603050405020304" pitchFamily="18" charset="0"/>
                <a:cs typeface="Times New Roman" panose="02020603050405020304" pitchFamily="18" charset="0"/>
              </a:rPr>
              <a:t> là thái độ và nỗi lòng của nhà thơ trước tình cảnh đất nước: </a:t>
            </a:r>
            <a:endParaRPr lang="en-US"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Ngoảnh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Hai </a:t>
            </a:r>
            <a:r>
              <a:rPr lang="vi-VN" sz="2800" dirty="0">
                <a:latin typeface="Times New Roman" panose="02020603050405020304" pitchFamily="18" charset="0"/>
                <a:cs typeface="Times New Roman" panose="02020603050405020304" pitchFamily="18" charset="0"/>
              </a:rPr>
              <a:t>câu thơ kết khép lại bằng l</a:t>
            </a:r>
            <a:r>
              <a:rPr lang="en-US" sz="2800" dirty="0" err="1">
                <a:latin typeface="Times New Roman" panose="02020603050405020304" pitchFamily="18" charset="0"/>
                <a:cs typeface="Times New Roman" panose="02020603050405020304" pitchFamily="18" charset="0"/>
              </a:rPr>
              <a:t>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Lời nhắn đến </a:t>
            </a:r>
            <a:r>
              <a:rPr lang="en-US" sz="2800"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nhân tài đất Bắc”, đó có thể là</a:t>
            </a:r>
            <a:r>
              <a:rPr lang="vi-VN" sz="2800" dirty="0">
                <a:latin typeface="Times New Roman" panose="02020603050405020304" pitchFamily="18" charset="0"/>
                <a:cs typeface="Times New Roman" panose="02020603050405020304" pitchFamily="18" charset="0"/>
              </a:rPr>
              <a:t> quan trường, sĩ tử, những người tài giỏi khác trong thời đại ấy.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a:t>
            </a:r>
            <a:r>
              <a:rPr lang="en-US" sz="2800" dirty="0" err="1">
                <a:latin typeface="Times New Roman" panose="02020603050405020304" pitchFamily="18" charset="0"/>
                <a:cs typeface="Times New Roman" panose="02020603050405020304" pitchFamily="18" charset="0"/>
              </a:rPr>
              <a: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mọi người Việt Nam có lương tri hãy trăn trở trước tình cảnh của dân tộc</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557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08017" y="782899"/>
            <a:ext cx="2222083" cy="523220"/>
          </a:xfrm>
          <a:prstGeom prst="rect">
            <a:avLst/>
          </a:prstGeom>
        </p:spPr>
        <p:txBody>
          <a:bodyPr wrap="none">
            <a:spAutoFit/>
          </a:bodyPr>
          <a:lstStyle/>
          <a:p>
            <a:r>
              <a:rPr lang="vi-VN" sz="2800" b="1" dirty="0" smtClean="0">
                <a:solidFill>
                  <a:srgbClr val="FF0000"/>
                </a:solidFill>
                <a:effectLst/>
                <a:latin typeface="Times New Roman" panose="02020603050405020304" pitchFamily="18" charset="0"/>
                <a:ea typeface="Calibri" panose="020F0502020204030204" pitchFamily="34" charset="0"/>
              </a:rPr>
              <a:t>* Lập dàn ý: </a:t>
            </a:r>
            <a:endParaRPr lang="en-US" sz="2800" dirty="0"/>
          </a:p>
        </p:txBody>
      </p:sp>
      <p:sp>
        <p:nvSpPr>
          <p:cNvPr id="5" name="Rectangle 4"/>
          <p:cNvSpPr/>
          <p:nvPr/>
        </p:nvSpPr>
        <p:spPr>
          <a:xfrm>
            <a:off x="461818" y="1101074"/>
            <a:ext cx="11268364" cy="5693866"/>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Thân</a:t>
            </a:r>
            <a:r>
              <a:rPr lang="en-US"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pPr algn="just"/>
            <a:r>
              <a:rPr lang="vi-VN" sz="2800" b="1" dirty="0" smtClean="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tích</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nghệ thuật theo bài thơ để làm sáng tỏ chủ đề:</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Hai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vi-VN" sz="2800" b="1" dirty="0">
                <a:latin typeface="Times New Roman" panose="02020603050405020304" pitchFamily="18" charset="0"/>
                <a:cs typeface="Times New Roman" panose="02020603050405020304" pitchFamily="18" charset="0"/>
              </a:rPr>
              <a:t> là thái độ và nỗi lòng của nhà thơ trước tình cảnh đất nước: </a:t>
            </a:r>
            <a:endParaRPr lang="en-US"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vi-VN" sz="2800" dirty="0">
                <a:latin typeface="Times New Roman" panose="02020603050405020304" pitchFamily="18" charset="0"/>
                <a:cs typeface="Times New Roman" panose="02020603050405020304" pitchFamily="18" charset="0"/>
              </a:rPr>
              <a:t> và nỗi 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p>
          <a:p>
            <a:pPr algn="just"/>
            <a:r>
              <a:rPr lang="vi-VN" sz="2800" dirty="0">
                <a:latin typeface="Times New Roman" panose="02020603050405020304" pitchFamily="18" charset="0"/>
                <a:cs typeface="Times New Roman" panose="02020603050405020304" pitchFamily="18" charset="0"/>
              </a:rPr>
              <a:t>+ Hai câu thơ là tiếng kêu đau xót, tiếng cười nuốt nước mắt vào trong của Tú Xương trước thảm cảnh nhục nhã của khoa </a:t>
            </a:r>
            <a:r>
              <a:rPr lang="vi-VN" sz="2800" dirty="0" smtClean="0">
                <a:latin typeface="Times New Roman" panose="02020603050405020304" pitchFamily="18" charset="0"/>
                <a:cs typeface="Times New Roman" panose="02020603050405020304" pitchFamily="18" charset="0"/>
              </a:rPr>
              <a:t>cử</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Tiếng </a:t>
            </a:r>
            <a:r>
              <a:rPr lang="vi-VN" sz="2800" dirty="0">
                <a:latin typeface="Times New Roman" panose="02020603050405020304" pitchFamily="18" charset="0"/>
                <a:cs typeface="Times New Roman" panose="02020603050405020304" pitchFamily="18" charset="0"/>
              </a:rPr>
              <a:t>kêu ở đây là tiếng kêu đầy thất vọng, thể hiện sự bất lực.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 Nhà thơ bày tỏ lòng yêu nước tha thiết với vận mệnh đất nước, căm ghét kẻ thù đã giày xéo lên truyền thống văn hóa tốt đẹp của dân tộc, căm ghét những kẻ đã tạo nên thực cảnh trớ trêu, dở khóc, dở cười, cũng như nỗi đau của một người dân mất nước.</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5021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08017" y="782899"/>
            <a:ext cx="2222083" cy="523220"/>
          </a:xfrm>
          <a:prstGeom prst="rect">
            <a:avLst/>
          </a:prstGeom>
        </p:spPr>
        <p:txBody>
          <a:bodyPr wrap="none">
            <a:spAutoFit/>
          </a:bodyPr>
          <a:lstStyle/>
          <a:p>
            <a:r>
              <a:rPr lang="vi-VN" sz="2800" b="1" dirty="0" smtClean="0">
                <a:solidFill>
                  <a:srgbClr val="FF0000"/>
                </a:solidFill>
                <a:effectLst/>
                <a:latin typeface="Times New Roman" panose="02020603050405020304" pitchFamily="18" charset="0"/>
                <a:ea typeface="Calibri" panose="020F0502020204030204" pitchFamily="34" charset="0"/>
              </a:rPr>
              <a:t>* Lập dàn ý: </a:t>
            </a:r>
            <a:endParaRPr lang="en-US" sz="2800" dirty="0"/>
          </a:p>
        </p:txBody>
      </p:sp>
      <p:sp>
        <p:nvSpPr>
          <p:cNvPr id="5" name="Rectangle 4"/>
          <p:cNvSpPr/>
          <p:nvPr/>
        </p:nvSpPr>
        <p:spPr>
          <a:xfrm>
            <a:off x="461818" y="1101074"/>
            <a:ext cx="11268364" cy="5293757"/>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Thân</a:t>
            </a:r>
            <a:r>
              <a:rPr lang="en-US"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r>
              <a:rPr lang="vi-VN" dirty="0"/>
              <a:t> </a:t>
            </a:r>
            <a:endParaRPr lang="en-US" dirty="0"/>
          </a:p>
          <a:p>
            <a:pPr algn="just"/>
            <a:r>
              <a:rPr lang="vi-VN" sz="2400" b="1"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Đánh giá đặc sắc về nội dung và nghệ thuật</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Về nghệ thuật, </a:t>
            </a:r>
            <a:r>
              <a:rPr lang="vi-VN" sz="2400"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Vịnh khoa thi Hương</a:t>
            </a:r>
            <a:r>
              <a:rPr lang="vi-VN" sz="2400" dirty="0">
                <a:latin typeface="Times New Roman" panose="02020603050405020304" pitchFamily="18" charset="0"/>
                <a:cs typeface="Times New Roman" panose="02020603050405020304" pitchFamily="18" charset="0"/>
              </a:rPr>
              <a:t>” là một bài thơ Đường luật thất ngôn bát cú đặc sắc, với tiếng cười trào phúng đặc sắc. </a:t>
            </a:r>
            <a:r>
              <a:rPr lang="pt-BR" sz="2400" dirty="0">
                <a:latin typeface="Times New Roman" panose="02020603050405020304" pitchFamily="18" charset="0"/>
                <a:cs typeface="Times New Roman" panose="02020603050405020304" pitchFamily="18" charset="0"/>
              </a:rPr>
              <a:t>Hình ảnh thơ </a:t>
            </a:r>
            <a:r>
              <a:rPr lang="vi-VN" sz="2400" dirty="0">
                <a:latin typeface="Times New Roman" panose="02020603050405020304" pitchFamily="18" charset="0"/>
                <a:cs typeface="Times New Roman" panose="02020603050405020304" pitchFamily="18" charset="0"/>
              </a:rPr>
              <a:t>chân thực, sống động, giàu sức gợi; n</a:t>
            </a:r>
            <a:r>
              <a:rPr lang="en-US" sz="2400" dirty="0" err="1">
                <a:latin typeface="Times New Roman" panose="02020603050405020304" pitchFamily="18" charset="0"/>
                <a:cs typeface="Times New Roman" panose="02020603050405020304" pitchFamily="18" charset="0"/>
              </a:rPr>
              <a:t>gôn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từ độc đáo giàu tính khẩu ngữ, rất đời 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sử dụng phép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làm nổi bật nội dung trào phúng rất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vi-VN" sz="2400" dirty="0">
                <a:latin typeface="Times New Roman" panose="02020603050405020304" pitchFamily="18" charset="0"/>
                <a:cs typeface="Times New Roman" panose="02020603050405020304" pitchFamily="18" charset="0"/>
              </a:rPr>
              <a:t> ở hai câu thực và hai câu luận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Bài thơ có sự kết hợp nhuần nhuyễn giữa cảm xúc trào phúng và cảm xúc trữ tình</a:t>
            </a:r>
            <a:r>
              <a:rPr lang="en-US" sz="2400" dirty="0">
                <a:latin typeface="Times New Roman" panose="02020603050405020304" pitchFamily="18" charset="0"/>
                <a:cs typeface="Times New Roman" panose="02020603050405020304" pitchFamily="18" charset="0"/>
              </a:rPr>
              <a:t>.</a:t>
            </a:r>
          </a:p>
          <a:p>
            <a:pPr algn="just"/>
            <a:r>
              <a:rPr lang="vi-VN" sz="2400" b="1" dirty="0">
                <a:latin typeface="Times New Roman" panose="02020603050405020304" pitchFamily="18" charset="0"/>
                <a:cs typeface="Times New Roman" panose="02020603050405020304" pitchFamily="18" charset="0"/>
              </a:rPr>
              <a:t>- Về nội dung:</a:t>
            </a:r>
            <a:r>
              <a:rPr lang="vi-VN" sz="2400" dirty="0">
                <a:latin typeface="Times New Roman" panose="02020603050405020304" pitchFamily="18" charset="0"/>
                <a:cs typeface="Times New Roman" panose="02020603050405020304" pitchFamily="18" charset="0"/>
              </a:rPr>
              <a:t> Qua bài thơ, tác giả đã phê phán thực trạng khoa cử ở thời kì đầu chế độ phong kiến nửa thực dân, xót xa cho tình trạng bi thảm của nền Nho học nước nhà trước nỗi nhục mất nước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Bài thơ gửi gắm nỗi đau, nỗi nhục mất nước, và lòng yêu nước thiết tha của nhà thơ trước vận mệnh đau thương của đất nước.</a:t>
            </a:r>
            <a:endParaRPr lang="en-US" sz="24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3426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08017" y="782899"/>
            <a:ext cx="2222083" cy="523220"/>
          </a:xfrm>
          <a:prstGeom prst="rect">
            <a:avLst/>
          </a:prstGeom>
        </p:spPr>
        <p:txBody>
          <a:bodyPr wrap="none">
            <a:spAutoFit/>
          </a:bodyPr>
          <a:lstStyle/>
          <a:p>
            <a:r>
              <a:rPr lang="vi-VN" sz="2800" b="1" dirty="0" smtClean="0">
                <a:solidFill>
                  <a:srgbClr val="FF0000"/>
                </a:solidFill>
                <a:effectLst/>
                <a:latin typeface="Times New Roman" panose="02020603050405020304" pitchFamily="18" charset="0"/>
                <a:ea typeface="Calibri" panose="020F0502020204030204" pitchFamily="34" charset="0"/>
              </a:rPr>
              <a:t>* Lập dàn ý: </a:t>
            </a:r>
            <a:endParaRPr lang="en-US" sz="2800" dirty="0"/>
          </a:p>
        </p:txBody>
      </p:sp>
      <p:sp>
        <p:nvSpPr>
          <p:cNvPr id="5" name="Rectangle 4"/>
          <p:cNvSpPr/>
          <p:nvPr/>
        </p:nvSpPr>
        <p:spPr>
          <a:xfrm>
            <a:off x="461818" y="1101074"/>
            <a:ext cx="11268364" cy="5539978"/>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Thân</a:t>
            </a:r>
            <a:r>
              <a:rPr lang="en-US"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r>
              <a:rPr lang="vi-VN" dirty="0"/>
              <a:t> </a:t>
            </a:r>
            <a:endParaRPr lang="en-US" dirty="0"/>
          </a:p>
          <a:p>
            <a:pPr algn="just"/>
            <a:r>
              <a:rPr lang="vi-VN" sz="2800" b="1" dirty="0">
                <a:latin typeface="Times New Roman" panose="02020603050405020304" pitchFamily="18" charset="0"/>
                <a:cs typeface="Times New Roman" panose="02020603050405020304" pitchFamily="18" charset="0"/>
              </a:rPr>
              <a:t>4. Mở rộng- liên hệ:</a:t>
            </a:r>
            <a:r>
              <a:rPr lang="vi-VN" sz="2800" dirty="0">
                <a:latin typeface="Times New Roman" panose="02020603050405020304" pitchFamily="18" charset="0"/>
                <a:cs typeface="Times New Roman" panose="02020603050405020304" pitchFamily="18" charset="0"/>
              </a:rPr>
              <a:t> Dùng tiếng cười là phương tiện để bộc lộ suy tư, lo lắng của mình về thực trạng thối nát của phong kiến, thơ ca trào phúng có nhiều tác phẩm đặc sắc như:</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của Nguyễn Khuyến, </a:t>
            </a: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vi-VN" sz="2800" i="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Bài thơ “</a:t>
            </a:r>
            <a:r>
              <a:rPr lang="vi-VN" sz="2800" i="1" dirty="0">
                <a:latin typeface="Times New Roman" panose="02020603050405020304" pitchFamily="18" charset="0"/>
                <a:cs typeface="Times New Roman" panose="02020603050405020304" pitchFamily="18" charset="0"/>
              </a:rPr>
              <a:t>Vịnh khoa thi Hương</a:t>
            </a:r>
            <a:r>
              <a:rPr lang="vi-VN" sz="2800" dirty="0">
                <a:latin typeface="Times New Roman" panose="02020603050405020304" pitchFamily="18" charset="0"/>
                <a:cs typeface="Times New Roman" panose="02020603050405020304" pitchFamily="18" charset="0"/>
              </a:rPr>
              <a:t>” của Trần Tế Xương hấp dẫn bởi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cay,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nhếch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mỉa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034025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08017" y="782899"/>
            <a:ext cx="2222083" cy="523220"/>
          </a:xfrm>
          <a:prstGeom prst="rect">
            <a:avLst/>
          </a:prstGeom>
        </p:spPr>
        <p:txBody>
          <a:bodyPr wrap="none">
            <a:spAutoFit/>
          </a:bodyPr>
          <a:lstStyle/>
          <a:p>
            <a:r>
              <a:rPr lang="vi-VN" sz="2800" b="1" dirty="0" smtClean="0">
                <a:solidFill>
                  <a:srgbClr val="FF0000"/>
                </a:solidFill>
                <a:effectLst/>
                <a:latin typeface="Times New Roman" panose="02020603050405020304" pitchFamily="18" charset="0"/>
                <a:ea typeface="Calibri" panose="020F0502020204030204" pitchFamily="34" charset="0"/>
              </a:rPr>
              <a:t>* Lập dàn ý: </a:t>
            </a:r>
            <a:endParaRPr lang="en-US" sz="2800" dirty="0"/>
          </a:p>
        </p:txBody>
      </p:sp>
      <p:sp>
        <p:nvSpPr>
          <p:cNvPr id="5" name="Rectangle 4"/>
          <p:cNvSpPr/>
          <p:nvPr/>
        </p:nvSpPr>
        <p:spPr>
          <a:xfrm>
            <a:off x="461818" y="1842233"/>
            <a:ext cx="11268364" cy="3539430"/>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Hương</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61788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6101" y="0"/>
            <a:ext cx="3951723" cy="668645"/>
          </a:xfrm>
          <a:prstGeom prst="rect">
            <a:avLst/>
          </a:prstGeom>
        </p:spPr>
        <p:txBody>
          <a:bodyPr wrap="none">
            <a:spAutoFit/>
          </a:bodyPr>
          <a:lstStyle/>
          <a:p>
            <a:pPr algn="just">
              <a:lnSpc>
                <a:spcPct val="130000"/>
              </a:lnSpc>
              <a:spcAft>
                <a:spcPts val="0"/>
              </a:spcAft>
              <a:tabLst>
                <a:tab pos="655955" algn="l"/>
              </a:tabLst>
            </a:pPr>
            <a:r>
              <a:rPr lang="vi-VN" sz="3200" b="1" dirty="0" smtClean="0">
                <a:solidFill>
                  <a:srgbClr val="FF0000"/>
                </a:solidFill>
                <a:effectLst/>
                <a:latin typeface="Times New Roman" panose="02020603050405020304" pitchFamily="18" charset="0"/>
                <a:ea typeface="Calibri" panose="020F0502020204030204" pitchFamily="34" charset="0"/>
              </a:rPr>
              <a:t>c. Hướng dẫn viết bài</a:t>
            </a:r>
            <a:endParaRPr lang="en-US" sz="3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267855" y="599295"/>
            <a:ext cx="11924145" cy="5693866"/>
          </a:xfrm>
          <a:prstGeom prst="rect">
            <a:avLst/>
          </a:prstGeom>
        </p:spPr>
        <p:txBody>
          <a:bodyPr wrap="square">
            <a:spAutoFit/>
          </a:bodyPr>
          <a:lstStyle/>
          <a:p>
            <a:pPr>
              <a:lnSpc>
                <a:spcPct val="130000"/>
              </a:lnSpc>
              <a:tabLst>
                <a:tab pos="1386840" algn="l"/>
              </a:tabLst>
            </a:pPr>
            <a:r>
              <a:rPr lang="en-US" sz="2800" dirty="0" smtClean="0">
                <a:solidFill>
                  <a:srgbClr val="0D0D0D"/>
                </a:solidFill>
                <a:effectLst/>
                <a:ea typeface="MS Mincho"/>
              </a:rPr>
              <a:t> </a:t>
            </a:r>
            <a:endParaRPr lang="en-US" sz="2800" dirty="0" smtClean="0">
              <a:effectLst/>
            </a:endParaRPr>
          </a:p>
          <a:p>
            <a:pPr>
              <a:lnSpc>
                <a:spcPct val="130000"/>
              </a:lnSpc>
              <a:tabLst>
                <a:tab pos="1386840" algn="l"/>
              </a:tabLst>
            </a:pP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Yêu</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cầu</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chung</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khi</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viết</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bài</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b="1" dirty="0" smtClean="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smtClean="0">
                <a:solidFill>
                  <a:srgbClr val="0D0D0D"/>
                </a:solidFill>
                <a:effectLst/>
                <a:latin typeface="Times New Roman" panose="02020603050405020304" pitchFamily="18" charset="0"/>
                <a:ea typeface="Arial" panose="020B0604020202020204" pitchFamily="34" charset="0"/>
              </a:rPr>
              <a:t> + </a:t>
            </a:r>
            <a:r>
              <a:rPr lang="vi-VN" sz="2800" dirty="0" smtClean="0">
                <a:solidFill>
                  <a:srgbClr val="000000"/>
                </a:solidFill>
                <a:effectLst/>
                <a:latin typeface="Times New Roman" panose="02020603050405020304" pitchFamily="18" charset="0"/>
                <a:ea typeface="Arial" panose="020B0604020202020204" pitchFamily="34" charset="0"/>
              </a:rPr>
              <a:t>Phần </a:t>
            </a:r>
            <a:r>
              <a:rPr lang="vi-VN" sz="2800" i="1" dirty="0" smtClean="0">
                <a:solidFill>
                  <a:srgbClr val="000000"/>
                </a:solidFill>
                <a:effectLst/>
                <a:latin typeface="Times New Roman" panose="02020603050405020304" pitchFamily="18" charset="0"/>
                <a:ea typeface="Arial" panose="020B0604020202020204" pitchFamily="34" charset="0"/>
              </a:rPr>
              <a:t>Mở bài</a:t>
            </a:r>
            <a:r>
              <a:rPr lang="vi-VN" sz="2800" dirty="0" smtClean="0">
                <a:solidFill>
                  <a:srgbClr val="000000"/>
                </a:solidFill>
                <a:effectLst/>
                <a:latin typeface="Times New Roman" panose="02020603050405020304" pitchFamily="18" charset="0"/>
                <a:ea typeface="Arial" panose="020B0604020202020204" pitchFamily="34" charset="0"/>
              </a:rPr>
              <a:t> và phần </a:t>
            </a:r>
            <a:r>
              <a:rPr lang="vi-VN" sz="2800" i="1" dirty="0" smtClean="0">
                <a:solidFill>
                  <a:srgbClr val="000000"/>
                </a:solidFill>
                <a:effectLst/>
                <a:latin typeface="Times New Roman" panose="02020603050405020304" pitchFamily="18" charset="0"/>
                <a:ea typeface="Arial" panose="020B0604020202020204" pitchFamily="34" charset="0"/>
              </a:rPr>
              <a:t>Kết bài: </a:t>
            </a:r>
            <a:r>
              <a:rPr lang="vi-VN" sz="2800" dirty="0" smtClean="0">
                <a:solidFill>
                  <a:srgbClr val="000000"/>
                </a:solidFill>
                <a:effectLst/>
                <a:latin typeface="Times New Roman" panose="02020603050405020304" pitchFamily="18" charset="0"/>
                <a:ea typeface="Arial" panose="020B0604020202020204" pitchFamily="34" charset="0"/>
              </a:rPr>
              <a:t>mỗi phần viết thành một đoạn văn hoàn chỉnh.</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smtClean="0">
                <a:solidFill>
                  <a:srgbClr val="000000"/>
                </a:solidFill>
                <a:effectLst/>
                <a:latin typeface="Times New Roman" panose="02020603050405020304" pitchFamily="18" charset="0"/>
                <a:ea typeface="Arial" panose="020B0604020202020204" pitchFamily="34" charset="0"/>
              </a:rPr>
              <a:t> + </a:t>
            </a:r>
            <a:r>
              <a:rPr lang="en-US" sz="2800" dirty="0" err="1" smtClean="0">
                <a:solidFill>
                  <a:srgbClr val="000000"/>
                </a:solidFill>
                <a:effectLst/>
                <a:latin typeface="Times New Roman" panose="02020603050405020304" pitchFamily="18" charset="0"/>
                <a:ea typeface="Arial" panose="020B0604020202020204" pitchFamily="34" charset="0"/>
              </a:rPr>
              <a:t>Phần</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i="1" dirty="0" err="1" smtClean="0">
                <a:solidFill>
                  <a:srgbClr val="000000"/>
                </a:solidFill>
                <a:effectLst/>
                <a:latin typeface="Times New Roman" panose="02020603050405020304" pitchFamily="18" charset="0"/>
                <a:ea typeface="Arial" panose="020B0604020202020204" pitchFamily="34" charset="0"/>
              </a:rPr>
              <a:t>Thân</a:t>
            </a:r>
            <a:r>
              <a:rPr lang="en-US" sz="2800" i="1" dirty="0" smtClean="0">
                <a:solidFill>
                  <a:srgbClr val="000000"/>
                </a:solidFill>
                <a:effectLst/>
                <a:latin typeface="Times New Roman" panose="02020603050405020304" pitchFamily="18" charset="0"/>
                <a:ea typeface="Arial" panose="020B0604020202020204" pitchFamily="34" charset="0"/>
              </a:rPr>
              <a:t> </a:t>
            </a:r>
            <a:r>
              <a:rPr lang="en-US" sz="2800" i="1" dirty="0" err="1" smtClean="0">
                <a:solidFill>
                  <a:srgbClr val="000000"/>
                </a:solidFill>
                <a:effectLst/>
                <a:latin typeface="Times New Roman" panose="02020603050405020304" pitchFamily="18" charset="0"/>
                <a:ea typeface="Arial" panose="020B0604020202020204" pitchFamily="34" charset="0"/>
              </a:rPr>
              <a:t>bài</a:t>
            </a:r>
            <a:r>
              <a:rPr lang="en-US" sz="2800" i="1" dirty="0" smtClean="0">
                <a:solidFill>
                  <a:srgbClr val="000000"/>
                </a:solidFill>
                <a:effectLst/>
                <a:latin typeface="Times New Roman" panose="02020603050405020304" pitchFamily="18" charset="0"/>
                <a:ea typeface="Arial" panose="020B0604020202020204" pitchFamily="34" charset="0"/>
              </a:rPr>
              <a:t>: </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smtClean="0">
                <a:solidFill>
                  <a:srgbClr val="000000"/>
                </a:solidFill>
                <a:effectLst/>
                <a:latin typeface="Times New Roman" panose="02020603050405020304" pitchFamily="18" charset="0"/>
                <a:ea typeface="Arial" panose="020B0604020202020204" pitchFamily="34" charset="0"/>
              </a:rPr>
              <a:t>      ++ L</a:t>
            </a:r>
            <a:r>
              <a:rPr lang="vi-VN" sz="2800" dirty="0" smtClean="0">
                <a:solidFill>
                  <a:srgbClr val="000000"/>
                </a:solidFill>
                <a:effectLst/>
                <a:latin typeface="Times New Roman" panose="02020603050405020304" pitchFamily="18" charset="0"/>
                <a:ea typeface="Arial" panose="020B0604020202020204" pitchFamily="34" charset="0"/>
              </a:rPr>
              <a:t>ựa chọn kiểu tổ chức đoạn văn cho phù hợp</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với</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từng</a:t>
            </a:r>
            <a:r>
              <a:rPr lang="en-US" sz="2800" dirty="0" smtClean="0">
                <a:solidFill>
                  <a:srgbClr val="000000"/>
                </a:solidFill>
                <a:effectLst/>
                <a:latin typeface="Times New Roman" panose="02020603050405020304" pitchFamily="18" charset="0"/>
                <a:ea typeface="Arial" panose="020B0604020202020204" pitchFamily="34" charset="0"/>
              </a:rPr>
              <a:t> ý </a:t>
            </a:r>
            <a:r>
              <a:rPr lang="en-US" sz="2800" dirty="0" err="1" smtClean="0">
                <a:solidFill>
                  <a:srgbClr val="000000"/>
                </a:solidFill>
                <a:effectLst/>
                <a:latin typeface="Times New Roman" panose="02020603050405020304" pitchFamily="18" charset="0"/>
                <a:ea typeface="Arial" panose="020B0604020202020204" pitchFamily="34" charset="0"/>
              </a:rPr>
              <a:t>triển</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khai</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trong</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Thân</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bài</a:t>
            </a:r>
            <a:r>
              <a:rPr lang="en-US" sz="2800" dirty="0" smtClean="0">
                <a:solidFill>
                  <a:srgbClr val="000000"/>
                </a:solidFill>
                <a:effectLst/>
                <a:latin typeface="Times New Roman" panose="02020603050405020304" pitchFamily="18" charset="0"/>
                <a:ea typeface="Arial" panose="020B0604020202020204" pitchFamily="34"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smtClean="0">
                <a:solidFill>
                  <a:srgbClr val="000000"/>
                </a:solidFill>
                <a:effectLst/>
                <a:latin typeface="Times New Roman" panose="02020603050405020304" pitchFamily="18" charset="0"/>
                <a:ea typeface="Arial" panose="020B0604020202020204" pitchFamily="34" charset="0"/>
              </a:rPr>
              <a:t>     ++</a:t>
            </a:r>
            <a:r>
              <a:rPr lang="vi-VN" sz="2800" dirty="0" smtClean="0">
                <a:solidFill>
                  <a:srgbClr val="000000"/>
                </a:solidFill>
                <a:effectLst/>
                <a:latin typeface="Times New Roman" panose="02020603050405020304" pitchFamily="18" charset="0"/>
                <a:ea typeface="Arial" panose="020B0604020202020204" pitchFamily="34" charset="0"/>
              </a:rPr>
              <a:t> </a:t>
            </a:r>
            <a:r>
              <a:rPr lang="en-US" sz="2800" dirty="0" smtClean="0">
                <a:solidFill>
                  <a:srgbClr val="000000"/>
                </a:solidFill>
                <a:effectLst/>
                <a:latin typeface="Times New Roman" panose="02020603050405020304" pitchFamily="18" charset="0"/>
                <a:ea typeface="Arial" panose="020B0604020202020204" pitchFamily="34" charset="0"/>
              </a:rPr>
              <a:t>C</a:t>
            </a:r>
            <a:r>
              <a:rPr lang="vi-VN" sz="2800" dirty="0" smtClean="0">
                <a:solidFill>
                  <a:srgbClr val="000000"/>
                </a:solidFill>
                <a:effectLst/>
                <a:latin typeface="Times New Roman" panose="02020603050405020304" pitchFamily="18" charset="0"/>
                <a:ea typeface="Arial" panose="020B0604020202020204" pitchFamily="34" charset="0"/>
              </a:rPr>
              <a:t>hú ý liên kết các câu trong đoạn và liên kết các đoạn trong bài.</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smtClean="0">
                <a:solidFill>
                  <a:srgbClr val="000000"/>
                </a:solidFill>
                <a:effectLst/>
                <a:latin typeface="Times New Roman" panose="02020603050405020304" pitchFamily="18" charset="0"/>
                <a:ea typeface="Arial" panose="020B0604020202020204" pitchFamily="34" charset="0"/>
              </a:rPr>
              <a:t>     ++ </a:t>
            </a:r>
            <a:r>
              <a:rPr lang="en-US" sz="2800" dirty="0" err="1" smtClean="0">
                <a:solidFill>
                  <a:srgbClr val="000000"/>
                </a:solidFill>
                <a:effectLst/>
                <a:latin typeface="Times New Roman" panose="02020603050405020304" pitchFamily="18" charset="0"/>
                <a:ea typeface="Arial" panose="020B0604020202020204" pitchFamily="34" charset="0"/>
              </a:rPr>
              <a:t>Chú</a:t>
            </a:r>
            <a:r>
              <a:rPr lang="en-US" sz="2800" dirty="0" smtClean="0">
                <a:solidFill>
                  <a:srgbClr val="000000"/>
                </a:solidFill>
                <a:effectLst/>
                <a:latin typeface="Times New Roman" panose="02020603050405020304" pitchFamily="18" charset="0"/>
                <a:ea typeface="Arial" panose="020B0604020202020204" pitchFamily="34" charset="0"/>
              </a:rPr>
              <a:t> ý </a:t>
            </a:r>
            <a:r>
              <a:rPr lang="en-US" sz="2800" dirty="0" err="1" smtClean="0">
                <a:solidFill>
                  <a:srgbClr val="000000"/>
                </a:solidFill>
                <a:effectLst/>
                <a:latin typeface="Times New Roman" panose="02020603050405020304" pitchFamily="18" charset="0"/>
                <a:ea typeface="Arial" panose="020B0604020202020204" pitchFamily="34" charset="0"/>
              </a:rPr>
              <a:t>kết</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hợp</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nhuần</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nhuyễn</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giữa</a:t>
            </a:r>
            <a:r>
              <a:rPr lang="en-US" sz="2800" dirty="0" smtClean="0">
                <a:solidFill>
                  <a:srgbClr val="000000"/>
                </a:solidFill>
                <a:effectLst/>
                <a:latin typeface="Times New Roman" panose="02020603050405020304" pitchFamily="18" charset="0"/>
                <a:ea typeface="Arial" panose="020B0604020202020204" pitchFamily="34" charset="0"/>
              </a:rPr>
              <a:t> </a:t>
            </a:r>
            <a:r>
              <a:rPr lang="vi-VN" sz="2800" dirty="0" smtClean="0">
                <a:solidFill>
                  <a:srgbClr val="000000"/>
                </a:solidFill>
                <a:effectLst/>
                <a:latin typeface="Times New Roman" panose="02020603050405020304" pitchFamily="18" charset="0"/>
                <a:ea typeface="Arial" panose="020B0604020202020204" pitchFamily="34" charset="0"/>
              </a:rPr>
              <a:t>sử dụng lí lẽ và bằng chứng </a:t>
            </a:r>
            <a:endParaRPr lang="en-US" sz="2800" dirty="0" smtClean="0">
              <a:solidFill>
                <a:srgbClr val="000000"/>
              </a:solidFill>
              <a:effectLst/>
              <a:latin typeface="Times New Roman" panose="02020603050405020304" pitchFamily="18" charset="0"/>
              <a:ea typeface="Arial" panose="020B0604020202020204" pitchFamily="34" charset="0"/>
            </a:endParaRPr>
          </a:p>
          <a:p>
            <a:pPr algn="just">
              <a:lnSpc>
                <a:spcPct val="130000"/>
              </a:lnSpc>
              <a:spcAft>
                <a:spcPts val="0"/>
              </a:spcAft>
            </a:pP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Chú</a:t>
            </a:r>
            <a:r>
              <a:rPr lang="en-US" sz="2800" dirty="0" smtClean="0">
                <a:solidFill>
                  <a:srgbClr val="000000"/>
                </a:solidFill>
                <a:effectLst/>
                <a:latin typeface="Times New Roman" panose="02020603050405020304" pitchFamily="18" charset="0"/>
                <a:ea typeface="Arial" panose="020B0604020202020204" pitchFamily="34" charset="0"/>
              </a:rPr>
              <a:t> ý </a:t>
            </a:r>
            <a:r>
              <a:rPr lang="en-US" sz="2800" dirty="0" err="1" smtClean="0">
                <a:solidFill>
                  <a:srgbClr val="000000"/>
                </a:solidFill>
                <a:effectLst/>
                <a:latin typeface="Times New Roman" panose="02020603050405020304" pitchFamily="18" charset="0"/>
                <a:ea typeface="Arial" panose="020B0604020202020204" pitchFamily="34" charset="0"/>
              </a:rPr>
              <a:t>làm</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rõ</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những</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nét</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đặc</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sắc</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về</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nội</a:t>
            </a:r>
            <a:r>
              <a:rPr lang="en-US" sz="2800" dirty="0" smtClean="0">
                <a:solidFill>
                  <a:srgbClr val="000000"/>
                </a:solidFill>
                <a:effectLst/>
                <a:latin typeface="Times New Roman" panose="02020603050405020304" pitchFamily="18" charset="0"/>
                <a:ea typeface="Arial" panose="020B0604020202020204" pitchFamily="34" charset="0"/>
              </a:rPr>
              <a:t> dung </a:t>
            </a:r>
            <a:r>
              <a:rPr lang="en-US" sz="2800" dirty="0" err="1" smtClean="0">
                <a:solidFill>
                  <a:srgbClr val="000000"/>
                </a:solidFill>
                <a:effectLst/>
                <a:latin typeface="Times New Roman" panose="02020603050405020304" pitchFamily="18" charset="0"/>
                <a:ea typeface="Arial" panose="020B0604020202020204" pitchFamily="34" charset="0"/>
              </a:rPr>
              <a:t>và</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nghệ</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thuật</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trào</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phúng</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của</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bài</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thơ</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không</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sa</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vào</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tóm</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tắt</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nội</a:t>
            </a:r>
            <a:r>
              <a:rPr lang="en-US" sz="2800" dirty="0" smtClean="0">
                <a:solidFill>
                  <a:srgbClr val="000000"/>
                </a:solidFill>
                <a:effectLst/>
                <a:latin typeface="Times New Roman" panose="02020603050405020304" pitchFamily="18" charset="0"/>
                <a:ea typeface="Arial" panose="020B0604020202020204" pitchFamily="34" charset="0"/>
              </a:rPr>
              <a:t> dung.</a:t>
            </a:r>
            <a:endParaRPr lang="en-US" sz="2800" dirty="0"/>
          </a:p>
        </p:txBody>
      </p:sp>
    </p:spTree>
    <p:extLst>
      <p:ext uri="{BB962C8B-B14F-4D97-AF65-F5344CB8AC3E}">
        <p14:creationId xmlns:p14="http://schemas.microsoft.com/office/powerpoint/2010/main" val="42238199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6101" y="0"/>
            <a:ext cx="3951723" cy="668645"/>
          </a:xfrm>
          <a:prstGeom prst="rect">
            <a:avLst/>
          </a:prstGeom>
        </p:spPr>
        <p:txBody>
          <a:bodyPr wrap="none">
            <a:spAutoFit/>
          </a:bodyPr>
          <a:lstStyle/>
          <a:p>
            <a:pPr algn="just">
              <a:lnSpc>
                <a:spcPct val="130000"/>
              </a:lnSpc>
              <a:spcAft>
                <a:spcPts val="0"/>
              </a:spcAft>
              <a:tabLst>
                <a:tab pos="655955" algn="l"/>
              </a:tabLst>
            </a:pPr>
            <a:r>
              <a:rPr lang="vi-VN" sz="3200" b="1" dirty="0" smtClean="0">
                <a:solidFill>
                  <a:srgbClr val="FF0000"/>
                </a:solidFill>
                <a:effectLst/>
                <a:latin typeface="Times New Roman" panose="02020603050405020304" pitchFamily="18" charset="0"/>
                <a:ea typeface="Calibri" panose="020F0502020204030204" pitchFamily="34" charset="0"/>
              </a:rPr>
              <a:t>c. Hướng dẫn viết bài</a:t>
            </a:r>
            <a:endParaRPr lang="en-US" sz="3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267855" y="599295"/>
            <a:ext cx="11924145" cy="5693866"/>
          </a:xfrm>
          <a:prstGeom prst="rect">
            <a:avLst/>
          </a:prstGeom>
        </p:spPr>
        <p:txBody>
          <a:bodyPr wrap="square">
            <a:spAutoFit/>
          </a:bodyPr>
          <a:lstStyle/>
          <a:p>
            <a:pPr>
              <a:lnSpc>
                <a:spcPct val="130000"/>
              </a:lnSpc>
              <a:tabLst>
                <a:tab pos="1386840" algn="l"/>
              </a:tabLst>
            </a:pPr>
            <a:r>
              <a:rPr lang="en-US" sz="2800" dirty="0" smtClean="0">
                <a:solidFill>
                  <a:srgbClr val="0D0D0D"/>
                </a:solidFill>
                <a:effectLst/>
                <a:ea typeface="MS Mincho"/>
              </a:rPr>
              <a:t> </a:t>
            </a:r>
            <a:endParaRPr lang="en-US" sz="2800" dirty="0" smtClean="0">
              <a:effectLst/>
            </a:endParaRPr>
          </a:p>
          <a:p>
            <a:pPr>
              <a:lnSpc>
                <a:spcPct val="130000"/>
              </a:lnSpc>
              <a:tabLst>
                <a:tab pos="1386840" algn="l"/>
              </a:tabLst>
            </a:pP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Yêu</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cầu</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chung</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khi</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viết</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bài</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b="1" dirty="0" smtClean="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smtClean="0">
                <a:solidFill>
                  <a:srgbClr val="0D0D0D"/>
                </a:solidFill>
                <a:effectLst/>
                <a:latin typeface="Times New Roman" panose="02020603050405020304" pitchFamily="18" charset="0"/>
                <a:ea typeface="Arial" panose="020B0604020202020204" pitchFamily="34" charset="0"/>
              </a:rPr>
              <a:t> + </a:t>
            </a:r>
            <a:r>
              <a:rPr lang="vi-VN" sz="2800" dirty="0" smtClean="0">
                <a:solidFill>
                  <a:srgbClr val="000000"/>
                </a:solidFill>
                <a:effectLst/>
                <a:latin typeface="Times New Roman" panose="02020603050405020304" pitchFamily="18" charset="0"/>
                <a:ea typeface="Arial" panose="020B0604020202020204" pitchFamily="34" charset="0"/>
              </a:rPr>
              <a:t>Phần </a:t>
            </a:r>
            <a:r>
              <a:rPr lang="vi-VN" sz="2800" i="1" dirty="0" smtClean="0">
                <a:solidFill>
                  <a:srgbClr val="000000"/>
                </a:solidFill>
                <a:effectLst/>
                <a:latin typeface="Times New Roman" panose="02020603050405020304" pitchFamily="18" charset="0"/>
                <a:ea typeface="Arial" panose="020B0604020202020204" pitchFamily="34" charset="0"/>
              </a:rPr>
              <a:t>Mở bài</a:t>
            </a:r>
            <a:r>
              <a:rPr lang="vi-VN" sz="2800" dirty="0" smtClean="0">
                <a:solidFill>
                  <a:srgbClr val="000000"/>
                </a:solidFill>
                <a:effectLst/>
                <a:latin typeface="Times New Roman" panose="02020603050405020304" pitchFamily="18" charset="0"/>
                <a:ea typeface="Arial" panose="020B0604020202020204" pitchFamily="34" charset="0"/>
              </a:rPr>
              <a:t> và phần </a:t>
            </a:r>
            <a:r>
              <a:rPr lang="vi-VN" sz="2800" i="1" dirty="0" smtClean="0">
                <a:solidFill>
                  <a:srgbClr val="000000"/>
                </a:solidFill>
                <a:effectLst/>
                <a:latin typeface="Times New Roman" panose="02020603050405020304" pitchFamily="18" charset="0"/>
                <a:ea typeface="Arial" panose="020B0604020202020204" pitchFamily="34" charset="0"/>
              </a:rPr>
              <a:t>Kết bài: </a:t>
            </a:r>
            <a:r>
              <a:rPr lang="vi-VN" sz="2800" dirty="0" smtClean="0">
                <a:solidFill>
                  <a:srgbClr val="000000"/>
                </a:solidFill>
                <a:effectLst/>
                <a:latin typeface="Times New Roman" panose="02020603050405020304" pitchFamily="18" charset="0"/>
                <a:ea typeface="Arial" panose="020B0604020202020204" pitchFamily="34" charset="0"/>
              </a:rPr>
              <a:t>mỗi phần viết thành một đoạn văn hoàn chỉnh.</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smtClean="0">
                <a:solidFill>
                  <a:srgbClr val="000000"/>
                </a:solidFill>
                <a:effectLst/>
                <a:latin typeface="Times New Roman" panose="02020603050405020304" pitchFamily="18" charset="0"/>
                <a:ea typeface="Arial" panose="020B0604020202020204" pitchFamily="34" charset="0"/>
              </a:rPr>
              <a:t> + </a:t>
            </a:r>
            <a:r>
              <a:rPr lang="en-US" sz="2800" dirty="0" err="1" smtClean="0">
                <a:solidFill>
                  <a:srgbClr val="000000"/>
                </a:solidFill>
                <a:effectLst/>
                <a:latin typeface="Times New Roman" panose="02020603050405020304" pitchFamily="18" charset="0"/>
                <a:ea typeface="Arial" panose="020B0604020202020204" pitchFamily="34" charset="0"/>
              </a:rPr>
              <a:t>Phần</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i="1" dirty="0" err="1" smtClean="0">
                <a:solidFill>
                  <a:srgbClr val="000000"/>
                </a:solidFill>
                <a:effectLst/>
                <a:latin typeface="Times New Roman" panose="02020603050405020304" pitchFamily="18" charset="0"/>
                <a:ea typeface="Arial" panose="020B0604020202020204" pitchFamily="34" charset="0"/>
              </a:rPr>
              <a:t>Thân</a:t>
            </a:r>
            <a:r>
              <a:rPr lang="en-US" sz="2800" i="1" dirty="0" smtClean="0">
                <a:solidFill>
                  <a:srgbClr val="000000"/>
                </a:solidFill>
                <a:effectLst/>
                <a:latin typeface="Times New Roman" panose="02020603050405020304" pitchFamily="18" charset="0"/>
                <a:ea typeface="Arial" panose="020B0604020202020204" pitchFamily="34" charset="0"/>
              </a:rPr>
              <a:t> </a:t>
            </a:r>
            <a:r>
              <a:rPr lang="en-US" sz="2800" i="1" dirty="0" err="1" smtClean="0">
                <a:solidFill>
                  <a:srgbClr val="000000"/>
                </a:solidFill>
                <a:effectLst/>
                <a:latin typeface="Times New Roman" panose="02020603050405020304" pitchFamily="18" charset="0"/>
                <a:ea typeface="Arial" panose="020B0604020202020204" pitchFamily="34" charset="0"/>
              </a:rPr>
              <a:t>bài</a:t>
            </a:r>
            <a:r>
              <a:rPr lang="en-US" sz="2800" i="1" dirty="0" smtClean="0">
                <a:solidFill>
                  <a:srgbClr val="000000"/>
                </a:solidFill>
                <a:effectLst/>
                <a:latin typeface="Times New Roman" panose="02020603050405020304" pitchFamily="18" charset="0"/>
                <a:ea typeface="Arial" panose="020B0604020202020204" pitchFamily="34" charset="0"/>
              </a:rPr>
              <a:t>: </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smtClean="0">
                <a:solidFill>
                  <a:srgbClr val="000000"/>
                </a:solidFill>
                <a:effectLst/>
                <a:latin typeface="Times New Roman" panose="02020603050405020304" pitchFamily="18" charset="0"/>
                <a:ea typeface="Arial" panose="020B0604020202020204" pitchFamily="34" charset="0"/>
              </a:rPr>
              <a:t>      ++ L</a:t>
            </a:r>
            <a:r>
              <a:rPr lang="vi-VN" sz="2800" dirty="0" smtClean="0">
                <a:solidFill>
                  <a:srgbClr val="000000"/>
                </a:solidFill>
                <a:effectLst/>
                <a:latin typeface="Times New Roman" panose="02020603050405020304" pitchFamily="18" charset="0"/>
                <a:ea typeface="Arial" panose="020B0604020202020204" pitchFamily="34" charset="0"/>
              </a:rPr>
              <a:t>ựa chọn kiểu tổ chức đoạn văn cho phù hợp</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với</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từng</a:t>
            </a:r>
            <a:r>
              <a:rPr lang="en-US" sz="2800" dirty="0" smtClean="0">
                <a:solidFill>
                  <a:srgbClr val="000000"/>
                </a:solidFill>
                <a:effectLst/>
                <a:latin typeface="Times New Roman" panose="02020603050405020304" pitchFamily="18" charset="0"/>
                <a:ea typeface="Arial" panose="020B0604020202020204" pitchFamily="34" charset="0"/>
              </a:rPr>
              <a:t> ý </a:t>
            </a:r>
            <a:r>
              <a:rPr lang="en-US" sz="2800" dirty="0" err="1" smtClean="0">
                <a:solidFill>
                  <a:srgbClr val="000000"/>
                </a:solidFill>
                <a:effectLst/>
                <a:latin typeface="Times New Roman" panose="02020603050405020304" pitchFamily="18" charset="0"/>
                <a:ea typeface="Arial" panose="020B0604020202020204" pitchFamily="34" charset="0"/>
              </a:rPr>
              <a:t>triển</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khai</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trong</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Thân</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bài</a:t>
            </a:r>
            <a:r>
              <a:rPr lang="en-US" sz="2800" dirty="0" smtClean="0">
                <a:solidFill>
                  <a:srgbClr val="000000"/>
                </a:solidFill>
                <a:effectLst/>
                <a:latin typeface="Times New Roman" panose="02020603050405020304" pitchFamily="18" charset="0"/>
                <a:ea typeface="Arial" panose="020B0604020202020204" pitchFamily="34"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smtClean="0">
                <a:solidFill>
                  <a:srgbClr val="000000"/>
                </a:solidFill>
                <a:effectLst/>
                <a:latin typeface="Times New Roman" panose="02020603050405020304" pitchFamily="18" charset="0"/>
                <a:ea typeface="Arial" panose="020B0604020202020204" pitchFamily="34" charset="0"/>
              </a:rPr>
              <a:t>     ++</a:t>
            </a:r>
            <a:r>
              <a:rPr lang="vi-VN" sz="2800" dirty="0" smtClean="0">
                <a:solidFill>
                  <a:srgbClr val="000000"/>
                </a:solidFill>
                <a:effectLst/>
                <a:latin typeface="Times New Roman" panose="02020603050405020304" pitchFamily="18" charset="0"/>
                <a:ea typeface="Arial" panose="020B0604020202020204" pitchFamily="34" charset="0"/>
              </a:rPr>
              <a:t> </a:t>
            </a:r>
            <a:r>
              <a:rPr lang="en-US" sz="2800" dirty="0" smtClean="0">
                <a:solidFill>
                  <a:srgbClr val="000000"/>
                </a:solidFill>
                <a:effectLst/>
                <a:latin typeface="Times New Roman" panose="02020603050405020304" pitchFamily="18" charset="0"/>
                <a:ea typeface="Arial" panose="020B0604020202020204" pitchFamily="34" charset="0"/>
              </a:rPr>
              <a:t>C</a:t>
            </a:r>
            <a:r>
              <a:rPr lang="vi-VN" sz="2800" dirty="0" smtClean="0">
                <a:solidFill>
                  <a:srgbClr val="000000"/>
                </a:solidFill>
                <a:effectLst/>
                <a:latin typeface="Times New Roman" panose="02020603050405020304" pitchFamily="18" charset="0"/>
                <a:ea typeface="Arial" panose="020B0604020202020204" pitchFamily="34" charset="0"/>
              </a:rPr>
              <a:t>hú ý liên kết các câu trong đoạn và liên kết các đoạn trong bài.</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smtClean="0">
                <a:solidFill>
                  <a:srgbClr val="000000"/>
                </a:solidFill>
                <a:effectLst/>
                <a:latin typeface="Times New Roman" panose="02020603050405020304" pitchFamily="18" charset="0"/>
                <a:ea typeface="Arial" panose="020B0604020202020204" pitchFamily="34" charset="0"/>
              </a:rPr>
              <a:t>     ++ </a:t>
            </a:r>
            <a:r>
              <a:rPr lang="en-US" sz="2800" dirty="0" err="1" smtClean="0">
                <a:solidFill>
                  <a:srgbClr val="000000"/>
                </a:solidFill>
                <a:effectLst/>
                <a:latin typeface="Times New Roman" panose="02020603050405020304" pitchFamily="18" charset="0"/>
                <a:ea typeface="Arial" panose="020B0604020202020204" pitchFamily="34" charset="0"/>
              </a:rPr>
              <a:t>Chú</a:t>
            </a:r>
            <a:r>
              <a:rPr lang="en-US" sz="2800" dirty="0" smtClean="0">
                <a:solidFill>
                  <a:srgbClr val="000000"/>
                </a:solidFill>
                <a:effectLst/>
                <a:latin typeface="Times New Roman" panose="02020603050405020304" pitchFamily="18" charset="0"/>
                <a:ea typeface="Arial" panose="020B0604020202020204" pitchFamily="34" charset="0"/>
              </a:rPr>
              <a:t> ý </a:t>
            </a:r>
            <a:r>
              <a:rPr lang="en-US" sz="2800" dirty="0" err="1" smtClean="0">
                <a:solidFill>
                  <a:srgbClr val="000000"/>
                </a:solidFill>
                <a:effectLst/>
                <a:latin typeface="Times New Roman" panose="02020603050405020304" pitchFamily="18" charset="0"/>
                <a:ea typeface="Arial" panose="020B0604020202020204" pitchFamily="34" charset="0"/>
              </a:rPr>
              <a:t>kết</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hợp</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nhuần</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nhuyễn</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giữa</a:t>
            </a:r>
            <a:r>
              <a:rPr lang="en-US" sz="2800" dirty="0" smtClean="0">
                <a:solidFill>
                  <a:srgbClr val="000000"/>
                </a:solidFill>
                <a:effectLst/>
                <a:latin typeface="Times New Roman" panose="02020603050405020304" pitchFamily="18" charset="0"/>
                <a:ea typeface="Arial" panose="020B0604020202020204" pitchFamily="34" charset="0"/>
              </a:rPr>
              <a:t> </a:t>
            </a:r>
            <a:r>
              <a:rPr lang="vi-VN" sz="2800" dirty="0" smtClean="0">
                <a:solidFill>
                  <a:srgbClr val="000000"/>
                </a:solidFill>
                <a:effectLst/>
                <a:latin typeface="Times New Roman" panose="02020603050405020304" pitchFamily="18" charset="0"/>
                <a:ea typeface="Arial" panose="020B0604020202020204" pitchFamily="34" charset="0"/>
              </a:rPr>
              <a:t>sử dụng lí lẽ và bằng chứng </a:t>
            </a:r>
            <a:endParaRPr lang="en-US" sz="2800" dirty="0" smtClean="0">
              <a:solidFill>
                <a:srgbClr val="000000"/>
              </a:solidFill>
              <a:effectLst/>
              <a:latin typeface="Times New Roman" panose="02020603050405020304" pitchFamily="18" charset="0"/>
              <a:ea typeface="Arial" panose="020B0604020202020204" pitchFamily="34" charset="0"/>
            </a:endParaRPr>
          </a:p>
          <a:p>
            <a:pPr algn="just">
              <a:lnSpc>
                <a:spcPct val="130000"/>
              </a:lnSpc>
              <a:spcAft>
                <a:spcPts val="0"/>
              </a:spcAft>
            </a:pP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Chú</a:t>
            </a:r>
            <a:r>
              <a:rPr lang="en-US" sz="2800" dirty="0" smtClean="0">
                <a:solidFill>
                  <a:srgbClr val="000000"/>
                </a:solidFill>
                <a:effectLst/>
                <a:latin typeface="Times New Roman" panose="02020603050405020304" pitchFamily="18" charset="0"/>
                <a:ea typeface="Arial" panose="020B0604020202020204" pitchFamily="34" charset="0"/>
              </a:rPr>
              <a:t> ý </a:t>
            </a:r>
            <a:r>
              <a:rPr lang="en-US" sz="2800" dirty="0" err="1" smtClean="0">
                <a:solidFill>
                  <a:srgbClr val="000000"/>
                </a:solidFill>
                <a:effectLst/>
                <a:latin typeface="Times New Roman" panose="02020603050405020304" pitchFamily="18" charset="0"/>
                <a:ea typeface="Arial" panose="020B0604020202020204" pitchFamily="34" charset="0"/>
              </a:rPr>
              <a:t>làm</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rõ</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những</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nét</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đặc</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sắc</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về</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nội</a:t>
            </a:r>
            <a:r>
              <a:rPr lang="en-US" sz="2800" dirty="0" smtClean="0">
                <a:solidFill>
                  <a:srgbClr val="000000"/>
                </a:solidFill>
                <a:effectLst/>
                <a:latin typeface="Times New Roman" panose="02020603050405020304" pitchFamily="18" charset="0"/>
                <a:ea typeface="Arial" panose="020B0604020202020204" pitchFamily="34" charset="0"/>
              </a:rPr>
              <a:t> dung </a:t>
            </a:r>
            <a:r>
              <a:rPr lang="en-US" sz="2800" dirty="0" err="1" smtClean="0">
                <a:solidFill>
                  <a:srgbClr val="000000"/>
                </a:solidFill>
                <a:effectLst/>
                <a:latin typeface="Times New Roman" panose="02020603050405020304" pitchFamily="18" charset="0"/>
                <a:ea typeface="Arial" panose="020B0604020202020204" pitchFamily="34" charset="0"/>
              </a:rPr>
              <a:t>và</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nghệ</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thuật</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trào</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phúng</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của</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bài</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thơ</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không</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sa</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vào</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tóm</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tắt</a:t>
            </a:r>
            <a:r>
              <a:rPr lang="en-US" sz="2800" dirty="0" smtClean="0">
                <a:solidFill>
                  <a:srgbClr val="000000"/>
                </a:solidFill>
                <a:effectLst/>
                <a:latin typeface="Times New Roman" panose="02020603050405020304" pitchFamily="18" charset="0"/>
                <a:ea typeface="Arial" panose="020B0604020202020204" pitchFamily="34" charset="0"/>
              </a:rPr>
              <a:t> </a:t>
            </a:r>
            <a:r>
              <a:rPr lang="en-US" sz="2800" dirty="0" err="1" smtClean="0">
                <a:solidFill>
                  <a:srgbClr val="000000"/>
                </a:solidFill>
                <a:effectLst/>
                <a:latin typeface="Times New Roman" panose="02020603050405020304" pitchFamily="18" charset="0"/>
                <a:ea typeface="Arial" panose="020B0604020202020204" pitchFamily="34" charset="0"/>
              </a:rPr>
              <a:t>nội</a:t>
            </a:r>
            <a:r>
              <a:rPr lang="en-US" sz="2800" dirty="0" smtClean="0">
                <a:solidFill>
                  <a:srgbClr val="000000"/>
                </a:solidFill>
                <a:effectLst/>
                <a:latin typeface="Times New Roman" panose="02020603050405020304" pitchFamily="18" charset="0"/>
                <a:ea typeface="Arial" panose="020B0604020202020204" pitchFamily="34" charset="0"/>
              </a:rPr>
              <a:t> dung.</a:t>
            </a:r>
            <a:endParaRPr lang="en-US" sz="2800" dirty="0"/>
          </a:p>
        </p:txBody>
      </p:sp>
    </p:spTree>
    <p:extLst>
      <p:ext uri="{BB962C8B-B14F-4D97-AF65-F5344CB8AC3E}">
        <p14:creationId xmlns:p14="http://schemas.microsoft.com/office/powerpoint/2010/main" val="47340269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937128929"/>
              </p:ext>
            </p:extLst>
          </p:nvPr>
        </p:nvGraphicFramePr>
        <p:xfrm>
          <a:off x="397165" y="471054"/>
          <a:ext cx="11314544" cy="6213855"/>
        </p:xfrm>
        <a:graphic>
          <a:graphicData uri="http://schemas.openxmlformats.org/drawingml/2006/table">
            <a:tbl>
              <a:tblPr firstRow="1" firstCol="1" bandRow="1"/>
              <a:tblGrid>
                <a:gridCol w="1662544">
                  <a:extLst>
                    <a:ext uri="{9D8B030D-6E8A-4147-A177-3AD203B41FA5}">
                      <a16:colId xmlns:a16="http://schemas.microsoft.com/office/drawing/2014/main" xmlns="" val="50376243"/>
                    </a:ext>
                  </a:extLst>
                </a:gridCol>
                <a:gridCol w="7509164">
                  <a:extLst>
                    <a:ext uri="{9D8B030D-6E8A-4147-A177-3AD203B41FA5}">
                      <a16:colId xmlns:a16="http://schemas.microsoft.com/office/drawing/2014/main" xmlns="" val="1505209347"/>
                    </a:ext>
                  </a:extLst>
                </a:gridCol>
                <a:gridCol w="979055">
                  <a:extLst>
                    <a:ext uri="{9D8B030D-6E8A-4147-A177-3AD203B41FA5}">
                      <a16:colId xmlns:a16="http://schemas.microsoft.com/office/drawing/2014/main" xmlns="" val="2746952038"/>
                    </a:ext>
                  </a:extLst>
                </a:gridCol>
                <a:gridCol w="1163781">
                  <a:extLst>
                    <a:ext uri="{9D8B030D-6E8A-4147-A177-3AD203B41FA5}">
                      <a16:colId xmlns:a16="http://schemas.microsoft.com/office/drawing/2014/main" xmlns="" val="2184296255"/>
                    </a:ext>
                  </a:extLst>
                </a:gridCol>
              </a:tblGrid>
              <a:tr h="507999">
                <a:tc gridSpan="2">
                  <a:txBody>
                    <a:bodyPr/>
                    <a:lstStyle/>
                    <a:p>
                      <a:pPr algn="ctr">
                        <a:lnSpc>
                          <a:spcPct val="130000"/>
                        </a:lnSpc>
                        <a:spcAft>
                          <a:spcPts val="0"/>
                        </a:spcAft>
                        <a:tabLst>
                          <a:tab pos="90170" algn="l"/>
                        </a:tabLst>
                      </a:pPr>
                      <a:r>
                        <a:rPr lang="nl-NL"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kiểm tra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30000"/>
                        </a:lnSpc>
                        <a:spcAft>
                          <a:spcPts val="0"/>
                        </a:spcAft>
                        <a:tabLst>
                          <a:tab pos="90170" algn="l"/>
                        </a:tabLst>
                      </a:pP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90170" algn="l"/>
                        </a:tabLst>
                      </a:pPr>
                      <a:r>
                        <a:rPr lang="nl-NL"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6758498"/>
                  </a:ext>
                </a:extLst>
              </a:tr>
              <a:tr h="322321">
                <a:tc>
                  <a:txBody>
                    <a:bodyPr/>
                    <a:lstStyle/>
                    <a:p>
                      <a:pPr>
                        <a:lnSpc>
                          <a:spcPct val="130000"/>
                        </a:lnSpc>
                        <a:spcAft>
                          <a:spcPts val="0"/>
                        </a:spcAft>
                        <a:tabLst>
                          <a:tab pos="90170" algn="l"/>
                        </a:tabLst>
                      </a:pPr>
                      <a:r>
                        <a:rPr lang="nl-NL"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 bài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Đã giới thiệu được tác giả, bài thơ; hoàn cảnh ra đời (nếu có).</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0362971"/>
                  </a:ext>
                </a:extLst>
              </a:tr>
              <a:tr h="322321">
                <a:tc rowSpan="3">
                  <a:txBody>
                    <a:bodyPr/>
                    <a:lstStyle/>
                    <a:p>
                      <a:pPr>
                        <a:lnSpc>
                          <a:spcPct val="130000"/>
                        </a:lnSpc>
                        <a:spcAft>
                          <a:spcPts val="0"/>
                        </a:spcAft>
                        <a:tabLst>
                          <a:tab pos="90170" algn="l"/>
                        </a:tabLst>
                      </a:pPr>
                      <a:r>
                        <a:rPr lang="nl-NL"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 bài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tabLst>
                          <a:tab pos="90170" algn="l"/>
                        </a:tabLst>
                      </a:pPr>
                      <a:r>
                        <a:rPr lang="nl-NL"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1714500"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Đã chỉ rõ </a:t>
                      </a: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 và phân tích chủ đề bài thơ</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6172370"/>
                  </a:ext>
                </a:extLst>
              </a:tr>
              <a:tr h="483482">
                <a:tc vMerge="1">
                  <a:txBody>
                    <a:bodyPr/>
                    <a:lstStyle/>
                    <a:p>
                      <a:endParaRPr lang="en-US"/>
                    </a:p>
                  </a:txBody>
                  <a:tcPr/>
                </a:tc>
                <a:tc>
                  <a:txBody>
                    <a:bodyPr/>
                    <a:lstStyle/>
                    <a:p>
                      <a:pPr algn="just">
                        <a:lnSpc>
                          <a:spcPct val="130000"/>
                        </a:lnSpc>
                        <a:spcAft>
                          <a:spcPts val="0"/>
                        </a:spcAft>
                        <a:tabLst>
                          <a:tab pos="90170" algn="l"/>
                        </a:tabLst>
                      </a:pP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 phân tích, làm rõ một số nét đặc sắc về nghệ thuật (từ ngữ, hình ảnh, biện pháp tu từ,</a:t>
                      </a: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phép đối, ...</a:t>
                      </a: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0884390"/>
                  </a:ext>
                </a:extLst>
              </a:tr>
              <a:tr h="483482">
                <a:tc vMerge="1">
                  <a:txBody>
                    <a:bodyPr/>
                    <a:lstStyle/>
                    <a:p>
                      <a:endParaRPr lang="en-US"/>
                    </a:p>
                  </a:txBody>
                  <a:tcPr/>
                </a:tc>
                <a:tc>
                  <a:txBody>
                    <a:bodyPr/>
                    <a:lstStyle/>
                    <a:p>
                      <a:pPr algn="just">
                        <a:lnSpc>
                          <a:spcPct val="130000"/>
                        </a:lnSpc>
                        <a:spcAft>
                          <a:spcPts val="0"/>
                        </a:spcAft>
                        <a:tabLst>
                          <a:tab pos="90170" algn="l"/>
                        </a:tabLst>
                      </a:pP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Đã nêu được những suy nghĩ, cảm xúc của bản thân về nội dung, nghệ thuật của bài thơ</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6049865"/>
                  </a:ext>
                </a:extLst>
              </a:tr>
              <a:tr h="322321">
                <a:tc>
                  <a:txBody>
                    <a:bodyPr/>
                    <a:lstStyle/>
                    <a:p>
                      <a:pPr>
                        <a:lnSpc>
                          <a:spcPct val="130000"/>
                        </a:lnSpc>
                        <a:spcAft>
                          <a:spcPts val="0"/>
                        </a:spcAft>
                        <a:tabLst>
                          <a:tab pos="90170" algn="l"/>
                        </a:tabLst>
                      </a:pPr>
                      <a:r>
                        <a:rPr lang="nl-NL"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bài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Khẳng định được ý nghĩa và giá trị nghệ thuật của bài thơ.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1430946"/>
                  </a:ext>
                </a:extLst>
              </a:tr>
              <a:tr h="322321">
                <a:tc rowSpan="4">
                  <a:txBody>
                    <a:bodyPr/>
                    <a:lstStyle/>
                    <a:p>
                      <a:pPr>
                        <a:lnSpc>
                          <a:spcPct val="130000"/>
                        </a:lnSpc>
                        <a:spcAft>
                          <a:spcPts val="0"/>
                        </a:spcAft>
                        <a:tabLst>
                          <a:tab pos="90170" algn="l"/>
                        </a:tabLst>
                      </a:pPr>
                      <a:r>
                        <a:rPr lang="nl-NL"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Kĩ năng, trình bày diễn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 xếp các ý triển khai và dẫn chứng hợp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3142210"/>
                  </a:ext>
                </a:extLst>
              </a:tr>
              <a:tr h="322321">
                <a:tc vMerge="1">
                  <a:txBody>
                    <a:bodyPr/>
                    <a:lstStyle/>
                    <a:p>
                      <a:endParaRPr lang="en-US"/>
                    </a:p>
                  </a:txBody>
                  <a:tcPr/>
                </a:tc>
                <a:tc>
                  <a:txBody>
                    <a:bodyPr/>
                    <a:lstStyle/>
                    <a:p>
                      <a:pPr algn="just">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 cục chặt chẽ, trình bày mạch lạc.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1252748"/>
                  </a:ext>
                </a:extLst>
              </a:tr>
              <a:tr h="322321">
                <a:tc vMerge="1">
                  <a:txBody>
                    <a:bodyPr/>
                    <a:lstStyle/>
                    <a:p>
                      <a:endParaRPr lang="en-US"/>
                    </a:p>
                  </a:txBody>
                  <a:tcPr/>
                </a:tc>
                <a:tc>
                  <a:txBody>
                    <a:bodyPr/>
                    <a:lstStyle/>
                    <a:p>
                      <a:pPr algn="just">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Đảm bảo chính tả, dùng từ và diễn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9253204"/>
                  </a:ext>
                </a:extLst>
              </a:tr>
              <a:tr h="322321">
                <a:tc vMerge="1">
                  <a:txBody>
                    <a:bodyPr/>
                    <a:lstStyle/>
                    <a:p>
                      <a:endParaRPr lang="en-US"/>
                    </a:p>
                  </a:txBody>
                  <a:tcPr/>
                </a:tc>
                <a:tc>
                  <a:txBody>
                    <a:bodyPr/>
                    <a:lstStyle/>
                    <a:p>
                      <a:pPr algn="just">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từ ngữ, câu văn để liên kết các ý.</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913" marR="42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4413888"/>
                  </a:ext>
                </a:extLst>
              </a:tr>
            </a:tbl>
          </a:graphicData>
        </a:graphic>
      </p:graphicFrame>
      <p:sp>
        <p:nvSpPr>
          <p:cNvPr id="10" name="Rectangle 9"/>
          <p:cNvSpPr/>
          <p:nvPr/>
        </p:nvSpPr>
        <p:spPr>
          <a:xfrm>
            <a:off x="2139743" y="-53513"/>
            <a:ext cx="7247497" cy="524567"/>
          </a:xfrm>
          <a:prstGeom prst="rect">
            <a:avLst/>
          </a:prstGeom>
        </p:spPr>
        <p:txBody>
          <a:bodyPr wrap="none">
            <a:spAutoFit/>
          </a:bodyPr>
          <a:lstStyle/>
          <a:p>
            <a:pPr algn="ctr">
              <a:lnSpc>
                <a:spcPct val="130000"/>
              </a:lnSpc>
              <a:spcAft>
                <a:spcPts val="0"/>
              </a:spcAft>
            </a:pPr>
            <a:r>
              <a:rPr lang="en-US" sz="2400" b="1" dirty="0" err="1" smtClean="0">
                <a:solidFill>
                  <a:srgbClr val="0070C0"/>
                </a:solidFill>
                <a:effectLst/>
                <a:latin typeface="Times New Roman" panose="02020603050405020304" pitchFamily="18" charset="0"/>
                <a:ea typeface="Calibri" panose="020F0502020204030204" pitchFamily="34" charset="0"/>
              </a:rPr>
              <a:t>Bảng</a:t>
            </a:r>
            <a:r>
              <a:rPr lang="en-US" sz="2400" b="1" dirty="0" smtClean="0">
                <a:solidFill>
                  <a:srgbClr val="0070C0"/>
                </a:solidFill>
                <a:effectLst/>
                <a:latin typeface="Times New Roman" panose="02020603050405020304" pitchFamily="18" charset="0"/>
                <a:ea typeface="Calibri" panose="020F0502020204030204" pitchFamily="34" charset="0"/>
              </a:rPr>
              <a:t> </a:t>
            </a:r>
            <a:r>
              <a:rPr lang="en-US" sz="2400" b="1" dirty="0" err="1" smtClean="0">
                <a:solidFill>
                  <a:srgbClr val="0070C0"/>
                </a:solidFill>
                <a:effectLst/>
                <a:latin typeface="Times New Roman" panose="02020603050405020304" pitchFamily="18" charset="0"/>
                <a:ea typeface="Calibri" panose="020F0502020204030204" pitchFamily="34" charset="0"/>
              </a:rPr>
              <a:t>kiểm</a:t>
            </a:r>
            <a:r>
              <a:rPr lang="en-US" sz="2400" b="1" dirty="0" smtClean="0">
                <a:solidFill>
                  <a:srgbClr val="0070C0"/>
                </a:solidFill>
                <a:effectLst/>
                <a:latin typeface="Times New Roman" panose="02020603050405020304" pitchFamily="18" charset="0"/>
                <a:ea typeface="Calibri" panose="020F0502020204030204" pitchFamily="34" charset="0"/>
              </a:rPr>
              <a:t> </a:t>
            </a:r>
            <a:r>
              <a:rPr lang="en-US" sz="2400" b="1" dirty="0" err="1" smtClean="0">
                <a:solidFill>
                  <a:srgbClr val="0070C0"/>
                </a:solidFill>
                <a:effectLst/>
                <a:latin typeface="Times New Roman" panose="02020603050405020304" pitchFamily="18" charset="0"/>
                <a:ea typeface="Calibri" panose="020F0502020204030204" pitchFamily="34" charset="0"/>
              </a:rPr>
              <a:t>kĩ</a:t>
            </a:r>
            <a:r>
              <a:rPr lang="en-US" sz="2400" b="1" dirty="0" smtClean="0">
                <a:solidFill>
                  <a:srgbClr val="0070C0"/>
                </a:solidFill>
                <a:effectLst/>
                <a:latin typeface="Times New Roman" panose="02020603050405020304" pitchFamily="18" charset="0"/>
                <a:ea typeface="Calibri" panose="020F0502020204030204" pitchFamily="34" charset="0"/>
              </a:rPr>
              <a:t> </a:t>
            </a:r>
            <a:r>
              <a:rPr lang="en-US" sz="2400" b="1" dirty="0" err="1" smtClean="0">
                <a:solidFill>
                  <a:srgbClr val="0070C0"/>
                </a:solidFill>
                <a:effectLst/>
                <a:latin typeface="Times New Roman" panose="02020603050405020304" pitchFamily="18" charset="0"/>
                <a:ea typeface="Calibri" panose="020F0502020204030204" pitchFamily="34" charset="0"/>
              </a:rPr>
              <a:t>năng</a:t>
            </a:r>
            <a:r>
              <a:rPr lang="en-US" sz="2400" b="1" dirty="0" smtClean="0">
                <a:solidFill>
                  <a:srgbClr val="0070C0"/>
                </a:solidFill>
                <a:effectLst/>
                <a:latin typeface="Times New Roman" panose="02020603050405020304" pitchFamily="18" charset="0"/>
                <a:ea typeface="Calibri" panose="020F0502020204030204" pitchFamily="34" charset="0"/>
              </a:rPr>
              <a:t> </a:t>
            </a:r>
            <a:r>
              <a:rPr lang="en-US" sz="2400" b="1" dirty="0" err="1" smtClean="0">
                <a:solidFill>
                  <a:srgbClr val="0070C0"/>
                </a:solidFill>
                <a:effectLst/>
                <a:latin typeface="Times New Roman" panose="02020603050405020304" pitchFamily="18" charset="0"/>
                <a:ea typeface="Calibri" panose="020F0502020204030204" pitchFamily="34" charset="0"/>
              </a:rPr>
              <a:t>viết</a:t>
            </a:r>
            <a:r>
              <a:rPr lang="en-US" sz="2400" b="1" dirty="0" smtClean="0">
                <a:solidFill>
                  <a:srgbClr val="0070C0"/>
                </a:solidFill>
                <a:effectLst/>
                <a:latin typeface="Times New Roman" panose="02020603050405020304" pitchFamily="18" charset="0"/>
                <a:ea typeface="Calibri" panose="020F0502020204030204" pitchFamily="34" charset="0"/>
              </a:rPr>
              <a:t> </a:t>
            </a:r>
            <a:r>
              <a:rPr lang="en-US" sz="2400" b="1" dirty="0" err="1" smtClean="0">
                <a:solidFill>
                  <a:srgbClr val="0070C0"/>
                </a:solidFill>
                <a:effectLst/>
                <a:latin typeface="Times New Roman" panose="02020603050405020304" pitchFamily="18" charset="0"/>
                <a:ea typeface="Calibri" panose="020F0502020204030204" pitchFamily="34" charset="0"/>
              </a:rPr>
              <a:t>bài</a:t>
            </a:r>
            <a:r>
              <a:rPr lang="en-US" sz="2400" b="1" dirty="0" smtClean="0">
                <a:solidFill>
                  <a:srgbClr val="0070C0"/>
                </a:solidFill>
                <a:effectLst/>
                <a:latin typeface="Times New Roman" panose="02020603050405020304" pitchFamily="18" charset="0"/>
                <a:ea typeface="Calibri" panose="020F0502020204030204" pitchFamily="34" charset="0"/>
              </a:rPr>
              <a:t> </a:t>
            </a:r>
            <a:r>
              <a:rPr lang="en-US" sz="2400" b="1" dirty="0" err="1" smtClean="0">
                <a:solidFill>
                  <a:srgbClr val="0070C0"/>
                </a:solidFill>
                <a:effectLst/>
                <a:latin typeface="Times New Roman" panose="02020603050405020304" pitchFamily="18" charset="0"/>
                <a:ea typeface="Calibri" panose="020F0502020204030204" pitchFamily="34" charset="0"/>
              </a:rPr>
              <a:t>văn</a:t>
            </a:r>
            <a:r>
              <a:rPr lang="en-US" sz="2400" b="1" dirty="0" smtClean="0">
                <a:solidFill>
                  <a:srgbClr val="0070C0"/>
                </a:solidFill>
                <a:effectLst/>
                <a:latin typeface="Times New Roman" panose="02020603050405020304" pitchFamily="18" charset="0"/>
                <a:ea typeface="Calibri" panose="020F0502020204030204" pitchFamily="34" charset="0"/>
              </a:rPr>
              <a:t> </a:t>
            </a:r>
            <a:r>
              <a:rPr lang="en-US" sz="2400" b="1" dirty="0" err="1" smtClean="0">
                <a:solidFill>
                  <a:srgbClr val="0070C0"/>
                </a:solidFill>
                <a:effectLst/>
                <a:latin typeface="Times New Roman" panose="02020603050405020304" pitchFamily="18" charset="0"/>
                <a:ea typeface="Calibri" panose="020F0502020204030204" pitchFamily="34" charset="0"/>
              </a:rPr>
              <a:t>phân</a:t>
            </a:r>
            <a:r>
              <a:rPr lang="en-US" sz="2400" b="1" dirty="0" smtClean="0">
                <a:solidFill>
                  <a:srgbClr val="0070C0"/>
                </a:solidFill>
                <a:effectLst/>
                <a:latin typeface="Times New Roman" panose="02020603050405020304" pitchFamily="18" charset="0"/>
                <a:ea typeface="Calibri" panose="020F0502020204030204" pitchFamily="34" charset="0"/>
              </a:rPr>
              <a:t> </a:t>
            </a:r>
            <a:r>
              <a:rPr lang="en-US" sz="2400" b="1" dirty="0" err="1" smtClean="0">
                <a:solidFill>
                  <a:srgbClr val="0070C0"/>
                </a:solidFill>
                <a:effectLst/>
                <a:latin typeface="Times New Roman" panose="02020603050405020304" pitchFamily="18" charset="0"/>
                <a:ea typeface="Calibri" panose="020F0502020204030204" pitchFamily="34" charset="0"/>
              </a:rPr>
              <a:t>tích</a:t>
            </a:r>
            <a:r>
              <a:rPr lang="en-US" sz="2400" b="1" dirty="0" smtClean="0">
                <a:solidFill>
                  <a:srgbClr val="0070C0"/>
                </a:solidFill>
                <a:effectLst/>
                <a:latin typeface="Times New Roman" panose="02020603050405020304" pitchFamily="18" charset="0"/>
                <a:ea typeface="Calibri" panose="020F0502020204030204" pitchFamily="34" charset="0"/>
              </a:rPr>
              <a:t> </a:t>
            </a:r>
            <a:r>
              <a:rPr lang="en-US" sz="2400" b="1" dirty="0" err="1" smtClean="0">
                <a:solidFill>
                  <a:srgbClr val="0070C0"/>
                </a:solidFill>
                <a:effectLst/>
                <a:latin typeface="Times New Roman" panose="02020603050405020304" pitchFamily="18" charset="0"/>
                <a:ea typeface="Calibri" panose="020F0502020204030204" pitchFamily="34" charset="0"/>
              </a:rPr>
              <a:t>một</a:t>
            </a:r>
            <a:r>
              <a:rPr lang="en-US" sz="2400" b="1" dirty="0" smtClean="0">
                <a:solidFill>
                  <a:srgbClr val="0070C0"/>
                </a:solidFill>
                <a:effectLst/>
                <a:latin typeface="Times New Roman" panose="02020603050405020304" pitchFamily="18" charset="0"/>
                <a:ea typeface="Calibri" panose="020F0502020204030204" pitchFamily="34" charset="0"/>
              </a:rPr>
              <a:t> </a:t>
            </a:r>
            <a:r>
              <a:rPr lang="en-US" sz="2400" b="1" dirty="0" err="1" smtClean="0">
                <a:solidFill>
                  <a:srgbClr val="0070C0"/>
                </a:solidFill>
                <a:effectLst/>
                <a:latin typeface="Times New Roman" panose="02020603050405020304" pitchFamily="18" charset="0"/>
                <a:ea typeface="Calibri" panose="020F0502020204030204" pitchFamily="34" charset="0"/>
              </a:rPr>
              <a:t>bài</a:t>
            </a:r>
            <a:r>
              <a:rPr lang="en-US" sz="2400" b="1" dirty="0" smtClean="0">
                <a:solidFill>
                  <a:srgbClr val="0070C0"/>
                </a:solidFill>
                <a:effectLst/>
                <a:latin typeface="Times New Roman" panose="02020603050405020304" pitchFamily="18" charset="0"/>
                <a:ea typeface="Calibri" panose="020F0502020204030204" pitchFamily="34" charset="0"/>
              </a:rPr>
              <a:t> </a:t>
            </a:r>
            <a:r>
              <a:rPr lang="en-US" sz="2400" b="1" dirty="0" err="1" smtClean="0">
                <a:solidFill>
                  <a:srgbClr val="0070C0"/>
                </a:solidFill>
                <a:effectLst/>
                <a:latin typeface="Times New Roman" panose="02020603050405020304" pitchFamily="18" charset="0"/>
                <a:ea typeface="Calibri" panose="020F0502020204030204" pitchFamily="34" charset="0"/>
              </a:rPr>
              <a:t>thơ</a:t>
            </a:r>
            <a:r>
              <a:rPr lang="en-US" sz="2400" b="1" dirty="0" smtClean="0">
                <a:solidFill>
                  <a:srgbClr val="0070C0"/>
                </a:solidFill>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047286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6101" y="0"/>
            <a:ext cx="4544834" cy="584775"/>
          </a:xfrm>
          <a:prstGeom prst="rect">
            <a:avLst/>
          </a:prstGeom>
        </p:spPr>
        <p:txBody>
          <a:bodyPr wrap="none">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d) Kiểm tra và chỉnh sửa</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7855" y="599295"/>
            <a:ext cx="11924145" cy="4099584"/>
          </a:xfrm>
          <a:prstGeom prst="rect">
            <a:avLst/>
          </a:prstGeom>
        </p:spPr>
        <p:txBody>
          <a:bodyPr wrap="square">
            <a:spAutoFit/>
          </a:bodyPr>
          <a:lstStyle/>
          <a:p>
            <a:pPr algn="just">
              <a:lnSpc>
                <a:spcPct val="130000"/>
              </a:lnSpc>
              <a:tabLst>
                <a:tab pos="1386840" algn="l"/>
              </a:tabLst>
            </a:pP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endParaRPr lang="en-US" sz="2800" dirty="0" smtClean="0">
              <a:effectLst/>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Đọc lại bài viết, kiểm tra các ý đã đầy đủ và đúng trình tự được nêu ở dàn ý chưa</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Phát hiện sửa lỗi về viết:</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Lỗi về ý: Thiếu ý (ý sơ sài, chưa nêu hết được những điều cần viết), ý lộn xộn (các ý không được sắp xếp theo một trình tự hợp lí), lạc ý (nêu các ý không liên quan đến nội dung bài yêu cầu), ý tản mạn (nêu các ý không tập trung vào nội dung chính của bài viết)</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Lỗi về diễn đạt (dùng từ, viết câu), chính tả.</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413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891" y="471055"/>
            <a:ext cx="12118109" cy="6003636"/>
          </a:xfrm>
        </p:spPr>
      </p:pic>
      <p:sp>
        <p:nvSpPr>
          <p:cNvPr id="5" name="Rectangle 4"/>
          <p:cNvSpPr/>
          <p:nvPr/>
        </p:nvSpPr>
        <p:spPr>
          <a:xfrm>
            <a:off x="729674" y="1344791"/>
            <a:ext cx="8645236" cy="3323987"/>
          </a:xfrm>
          <a:prstGeom prst="rect">
            <a:avLst/>
          </a:prstGeom>
        </p:spPr>
        <p:txBody>
          <a:bodyPr wrap="square">
            <a:spAutoFit/>
          </a:bodyPr>
          <a:lstStyle/>
          <a:p>
            <a:pPr>
              <a:spcAft>
                <a:spcPts val="0"/>
              </a:spcAft>
            </a:pPr>
            <a:r>
              <a:rPr lang="en-US" sz="2800" b="1" dirty="0" smtClean="0">
                <a:solidFill>
                  <a:srgbClr val="0070C0"/>
                </a:solidFill>
                <a:effectLst/>
                <a:latin typeface="Times New Roman" panose="02020603050405020304" pitchFamily="18" charset="0"/>
                <a:ea typeface="MS Mincho"/>
              </a:rPr>
              <a:t> </a:t>
            </a:r>
            <a:endParaRPr lang="en-US" sz="2800" b="1"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en-US" sz="2800" dirty="0" smtClean="0">
                <a:solidFill>
                  <a:srgbClr val="0D0D0D"/>
                </a:solidFill>
                <a:effectLst/>
                <a:latin typeface="Times New Roman" panose="02020603050405020304" pitchFamily="18" charset="0"/>
                <a:ea typeface="MS Mincho"/>
              </a:rPr>
              <a:t>1. </a:t>
            </a:r>
            <a:r>
              <a:rPr lang="en-US" sz="2800" i="1" dirty="0" err="1" smtClean="0">
                <a:solidFill>
                  <a:srgbClr val="0D0D0D"/>
                </a:solidFill>
                <a:effectLst/>
                <a:latin typeface="Times New Roman" panose="02020603050405020304" pitchFamily="18" charset="0"/>
                <a:ea typeface="MS Mincho"/>
              </a:rPr>
              <a:t>Nêu</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tên</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một</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tác</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phẩm</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thơ</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Đường</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luật</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mà</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em</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yêu</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thích</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trong</a:t>
            </a:r>
            <a:r>
              <a:rPr lang="en-US" sz="2800" i="1" dirty="0" smtClean="0">
                <a:solidFill>
                  <a:srgbClr val="0D0D0D"/>
                </a:solidFill>
                <a:effectLst/>
                <a:latin typeface="Times New Roman" panose="02020603050405020304" pitchFamily="18" charset="0"/>
                <a:ea typeface="MS Mincho"/>
              </a:rPr>
              <a:t> SGK </a:t>
            </a:r>
            <a:r>
              <a:rPr lang="en-US" sz="2800" i="1" dirty="0" err="1" smtClean="0">
                <a:solidFill>
                  <a:srgbClr val="0D0D0D"/>
                </a:solidFill>
                <a:effectLst/>
                <a:latin typeface="Times New Roman" panose="02020603050405020304" pitchFamily="18" charset="0"/>
                <a:ea typeface="MS Mincho"/>
              </a:rPr>
              <a:t>hoặc</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ngoài</a:t>
            </a:r>
            <a:r>
              <a:rPr lang="en-US" sz="2800" i="1" dirty="0" smtClean="0">
                <a:solidFill>
                  <a:srgbClr val="0D0D0D"/>
                </a:solidFill>
                <a:effectLst/>
                <a:latin typeface="Times New Roman" panose="02020603050405020304" pitchFamily="18" charset="0"/>
                <a:ea typeface="MS Mincho"/>
              </a:rPr>
              <a:t> SGK). </a:t>
            </a:r>
            <a:r>
              <a:rPr lang="en-US" sz="2800" i="1" dirty="0" err="1" smtClean="0">
                <a:solidFill>
                  <a:srgbClr val="0D0D0D"/>
                </a:solidFill>
                <a:effectLst/>
                <a:latin typeface="Times New Roman" panose="02020603050405020304" pitchFamily="18" charset="0"/>
                <a:ea typeface="MS Mincho"/>
              </a:rPr>
              <a:t>Hãy</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đưa</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ra</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một</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vài</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lời</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đánh</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giá</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về</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tác</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phẩm</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thơ</a:t>
            </a:r>
            <a:r>
              <a:rPr lang="en-US" sz="2800" i="1" dirty="0" smtClean="0">
                <a:solidFill>
                  <a:srgbClr val="0D0D0D"/>
                </a:solidFill>
                <a:effectLst/>
                <a:latin typeface="Times New Roman" panose="02020603050405020304" pitchFamily="18" charset="0"/>
                <a:ea typeface="MS Mincho"/>
              </a:rPr>
              <a:t> </a:t>
            </a:r>
            <a:r>
              <a:rPr lang="en-US" sz="2800" i="1" dirty="0" err="1" smtClean="0">
                <a:solidFill>
                  <a:srgbClr val="0D0D0D"/>
                </a:solidFill>
                <a:effectLst/>
                <a:latin typeface="Times New Roman" panose="02020603050405020304" pitchFamily="18" charset="0"/>
                <a:ea typeface="MS Mincho"/>
              </a:rPr>
              <a:t>đó</a:t>
            </a:r>
            <a:r>
              <a:rPr lang="en-US" sz="2800" i="1" dirty="0" smtClean="0">
                <a:solidFill>
                  <a:srgbClr val="0D0D0D"/>
                </a:solidFill>
                <a:effectLst/>
                <a:latin typeface="Times New Roman" panose="02020603050405020304" pitchFamily="18" charset="0"/>
                <a:ea typeface="MS Mincho"/>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en-US" sz="2800" dirty="0" smtClean="0">
                <a:solidFill>
                  <a:srgbClr val="0D0D0D"/>
                </a:solidFill>
                <a:effectLst/>
                <a:latin typeface="Times New Roman" panose="02020603050405020304" pitchFamily="18" charset="0"/>
                <a:ea typeface="MS Mincho"/>
              </a:rPr>
              <a:t>2. </a:t>
            </a:r>
            <a:r>
              <a:rPr lang="en-US" sz="2800" i="1" dirty="0" err="1" smtClean="0">
                <a:solidFill>
                  <a:srgbClr val="000000"/>
                </a:solidFill>
                <a:effectLst/>
                <a:latin typeface="Times New Roman" panose="02020603050405020304" pitchFamily="18" charset="0"/>
                <a:ea typeface="Calibri" panose="020F0502020204030204" pitchFamily="34" charset="0"/>
              </a:rPr>
              <a:t>Sau</a:t>
            </a:r>
            <a:r>
              <a:rPr lang="en-US" sz="2800" i="1" dirty="0" smtClean="0">
                <a:solidFill>
                  <a:srgbClr val="000000"/>
                </a:solidFill>
                <a:effectLst/>
                <a:latin typeface="Times New Roman" panose="02020603050405020304" pitchFamily="18" charset="0"/>
                <a:ea typeface="Calibri" panose="020F0502020204030204" pitchFamily="34" charset="0"/>
              </a:rPr>
              <a:t> </a:t>
            </a:r>
            <a:r>
              <a:rPr lang="en-US" sz="2800" i="1" dirty="0" err="1" smtClean="0">
                <a:solidFill>
                  <a:srgbClr val="000000"/>
                </a:solidFill>
                <a:effectLst/>
                <a:latin typeface="Times New Roman" panose="02020603050405020304" pitchFamily="18" charset="0"/>
                <a:ea typeface="Calibri" panose="020F0502020204030204" pitchFamily="34" charset="0"/>
              </a:rPr>
              <a:t>khi</a:t>
            </a:r>
            <a:r>
              <a:rPr lang="en-US" sz="2800" i="1" dirty="0" smtClean="0">
                <a:solidFill>
                  <a:srgbClr val="000000"/>
                </a:solidFill>
                <a:effectLst/>
                <a:latin typeface="Times New Roman" panose="02020603050405020304" pitchFamily="18" charset="0"/>
                <a:ea typeface="Calibri" panose="020F0502020204030204" pitchFamily="34" charset="0"/>
              </a:rPr>
              <a:t> </a:t>
            </a:r>
            <a:r>
              <a:rPr lang="vi-VN" sz="2800" i="1" dirty="0" smtClean="0">
                <a:solidFill>
                  <a:srgbClr val="000000"/>
                </a:solidFill>
                <a:effectLst/>
                <a:latin typeface="Times New Roman" panose="02020603050405020304" pitchFamily="18" charset="0"/>
                <a:ea typeface="Calibri" panose="020F0502020204030204" pitchFamily="34" charset="0"/>
              </a:rPr>
              <a:t>đọc hiểu một </a:t>
            </a:r>
            <a:r>
              <a:rPr lang="en-US" sz="2800" i="1" dirty="0" err="1" smtClean="0">
                <a:solidFill>
                  <a:srgbClr val="000000"/>
                </a:solidFill>
                <a:effectLst/>
                <a:latin typeface="Times New Roman" panose="02020603050405020304" pitchFamily="18" charset="0"/>
                <a:ea typeface="Calibri" panose="020F0502020204030204" pitchFamily="34" charset="0"/>
              </a:rPr>
              <a:t>bài</a:t>
            </a:r>
            <a:r>
              <a:rPr lang="en-US" sz="2800" i="1" dirty="0" smtClean="0">
                <a:solidFill>
                  <a:srgbClr val="000000"/>
                </a:solidFill>
                <a:effectLst/>
                <a:latin typeface="Times New Roman" panose="02020603050405020304" pitchFamily="18" charset="0"/>
                <a:ea typeface="Calibri" panose="020F0502020204030204" pitchFamily="34" charset="0"/>
              </a:rPr>
              <a:t> </a:t>
            </a:r>
            <a:r>
              <a:rPr lang="en-US" sz="2800" i="1" dirty="0" err="1" smtClean="0">
                <a:solidFill>
                  <a:srgbClr val="000000"/>
                </a:solidFill>
                <a:effectLst/>
                <a:latin typeface="Times New Roman" panose="02020603050405020304" pitchFamily="18" charset="0"/>
                <a:ea typeface="Calibri" panose="020F0502020204030204" pitchFamily="34" charset="0"/>
              </a:rPr>
              <a:t>thơ</a:t>
            </a:r>
            <a:r>
              <a:rPr lang="en-US" sz="2800" i="1" dirty="0" smtClean="0">
                <a:solidFill>
                  <a:srgbClr val="000000"/>
                </a:solidFill>
                <a:effectLst/>
                <a:latin typeface="Times New Roman" panose="02020603050405020304" pitchFamily="18" charset="0"/>
                <a:ea typeface="Calibri" panose="020F0502020204030204" pitchFamily="34" charset="0"/>
              </a:rPr>
              <a:t> </a:t>
            </a:r>
            <a:r>
              <a:rPr lang="en-US" sz="2800" i="1" dirty="0" err="1" smtClean="0">
                <a:solidFill>
                  <a:srgbClr val="000000"/>
                </a:solidFill>
                <a:effectLst/>
                <a:latin typeface="Times New Roman" panose="02020603050405020304" pitchFamily="18" charset="0"/>
                <a:ea typeface="Calibri" panose="020F0502020204030204" pitchFamily="34" charset="0"/>
              </a:rPr>
              <a:t>Đường</a:t>
            </a:r>
            <a:r>
              <a:rPr lang="en-US" sz="2800" i="1" dirty="0" smtClean="0">
                <a:solidFill>
                  <a:srgbClr val="000000"/>
                </a:solidFill>
                <a:effectLst/>
                <a:latin typeface="Times New Roman" panose="02020603050405020304" pitchFamily="18" charset="0"/>
                <a:ea typeface="Calibri" panose="020F0502020204030204" pitchFamily="34" charset="0"/>
              </a:rPr>
              <a:t> </a:t>
            </a:r>
            <a:r>
              <a:rPr lang="en-US" sz="2800" i="1" dirty="0" err="1" smtClean="0">
                <a:solidFill>
                  <a:srgbClr val="000000"/>
                </a:solidFill>
                <a:effectLst/>
                <a:latin typeface="Times New Roman" panose="02020603050405020304" pitchFamily="18" charset="0"/>
                <a:ea typeface="Calibri" panose="020F0502020204030204" pitchFamily="34" charset="0"/>
              </a:rPr>
              <a:t>luật</a:t>
            </a:r>
            <a:r>
              <a:rPr lang="en-US" sz="2800" i="1" dirty="0" smtClean="0">
                <a:solidFill>
                  <a:srgbClr val="000000"/>
                </a:solidFill>
                <a:effectLst/>
                <a:latin typeface="Times New Roman" panose="02020603050405020304" pitchFamily="18" charset="0"/>
                <a:ea typeface="Calibri" panose="020F0502020204030204" pitchFamily="34" charset="0"/>
              </a:rPr>
              <a:t>, </a:t>
            </a:r>
            <a:r>
              <a:rPr lang="en-US" sz="2800" i="1" dirty="0" err="1" smtClean="0">
                <a:solidFill>
                  <a:srgbClr val="000000"/>
                </a:solidFill>
                <a:effectLst/>
                <a:latin typeface="Times New Roman" panose="02020603050405020304" pitchFamily="18" charset="0"/>
                <a:ea typeface="Calibri" panose="020F0502020204030204" pitchFamily="34" charset="0"/>
              </a:rPr>
              <a:t>chúng</a:t>
            </a:r>
            <a:r>
              <a:rPr lang="en-US" sz="2800" i="1" dirty="0" smtClean="0">
                <a:solidFill>
                  <a:srgbClr val="000000"/>
                </a:solidFill>
                <a:effectLst/>
                <a:latin typeface="Times New Roman" panose="02020603050405020304" pitchFamily="18" charset="0"/>
                <a:ea typeface="Calibri" panose="020F0502020204030204" pitchFamily="34" charset="0"/>
              </a:rPr>
              <a:t> ta </a:t>
            </a:r>
            <a:r>
              <a:rPr lang="en-US" sz="2800" i="1" dirty="0" err="1" smtClean="0">
                <a:solidFill>
                  <a:srgbClr val="000000"/>
                </a:solidFill>
                <a:effectLst/>
                <a:latin typeface="Times New Roman" panose="02020603050405020304" pitchFamily="18" charset="0"/>
                <a:ea typeface="Calibri" panose="020F0502020204030204" pitchFamily="34" charset="0"/>
              </a:rPr>
              <a:t>cần</a:t>
            </a:r>
            <a:r>
              <a:rPr lang="en-US" sz="2800" i="1" dirty="0" smtClean="0">
                <a:solidFill>
                  <a:srgbClr val="000000"/>
                </a:solidFill>
                <a:effectLst/>
                <a:latin typeface="Times New Roman" panose="02020603050405020304" pitchFamily="18" charset="0"/>
                <a:ea typeface="Calibri" panose="020F0502020204030204" pitchFamily="34" charset="0"/>
              </a:rPr>
              <a:t> </a:t>
            </a:r>
            <a:r>
              <a:rPr lang="en-US" sz="2800" i="1" dirty="0" err="1" smtClean="0">
                <a:solidFill>
                  <a:srgbClr val="000000"/>
                </a:solidFill>
                <a:effectLst/>
                <a:latin typeface="Times New Roman" panose="02020603050405020304" pitchFamily="18" charset="0"/>
                <a:ea typeface="Calibri" panose="020F0502020204030204" pitchFamily="34" charset="0"/>
              </a:rPr>
              <a:t>lưu</a:t>
            </a:r>
            <a:r>
              <a:rPr lang="en-US" sz="2800" i="1" dirty="0" smtClean="0">
                <a:solidFill>
                  <a:srgbClr val="000000"/>
                </a:solidFill>
                <a:effectLst/>
                <a:latin typeface="Times New Roman" panose="02020603050405020304" pitchFamily="18" charset="0"/>
                <a:ea typeface="Calibri" panose="020F0502020204030204" pitchFamily="34" charset="0"/>
              </a:rPr>
              <a:t> ý </a:t>
            </a:r>
            <a:r>
              <a:rPr lang="en-US" sz="2800" i="1" dirty="0" err="1" smtClean="0">
                <a:solidFill>
                  <a:srgbClr val="000000"/>
                </a:solidFill>
                <a:effectLst/>
                <a:latin typeface="Times New Roman" panose="02020603050405020304" pitchFamily="18" charset="0"/>
                <a:ea typeface="Calibri" panose="020F0502020204030204" pitchFamily="34" charset="0"/>
              </a:rPr>
              <a:t>những</a:t>
            </a:r>
            <a:r>
              <a:rPr lang="en-US" sz="2800" i="1" dirty="0" smtClean="0">
                <a:solidFill>
                  <a:srgbClr val="000000"/>
                </a:solidFill>
                <a:effectLst/>
                <a:latin typeface="Times New Roman" panose="02020603050405020304" pitchFamily="18" charset="0"/>
                <a:ea typeface="Calibri" panose="020F0502020204030204" pitchFamily="34" charset="0"/>
              </a:rPr>
              <a:t> </a:t>
            </a:r>
            <a:r>
              <a:rPr lang="en-US" sz="2800" i="1" dirty="0" err="1" smtClean="0">
                <a:solidFill>
                  <a:srgbClr val="000000"/>
                </a:solidFill>
                <a:effectLst/>
                <a:latin typeface="Times New Roman" panose="02020603050405020304" pitchFamily="18" charset="0"/>
                <a:ea typeface="Calibri" panose="020F0502020204030204" pitchFamily="34" charset="0"/>
              </a:rPr>
              <a:t>điều</a:t>
            </a:r>
            <a:r>
              <a:rPr lang="en-US" sz="2800" i="1" dirty="0" smtClean="0">
                <a:solidFill>
                  <a:srgbClr val="000000"/>
                </a:solidFill>
                <a:effectLst/>
                <a:latin typeface="Times New Roman" panose="02020603050405020304" pitchFamily="18" charset="0"/>
                <a:ea typeface="Calibri" panose="020F0502020204030204" pitchFamily="34" charset="0"/>
              </a:rPr>
              <a:t> </a:t>
            </a:r>
            <a:r>
              <a:rPr lang="en-US" sz="2800" i="1" dirty="0" err="1" smtClean="0">
                <a:solidFill>
                  <a:srgbClr val="000000"/>
                </a:solidFill>
                <a:effectLst/>
                <a:latin typeface="Times New Roman" panose="02020603050405020304" pitchFamily="18" charset="0"/>
                <a:ea typeface="Calibri" panose="020F0502020204030204" pitchFamily="34" charset="0"/>
              </a:rPr>
              <a:t>gì</a:t>
            </a:r>
            <a:r>
              <a:rPr lang="en-US" sz="2800" i="1" dirty="0" smtClean="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8348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05438394"/>
              </p:ext>
            </p:extLst>
          </p:nvPr>
        </p:nvGraphicFramePr>
        <p:xfrm>
          <a:off x="350982" y="1034468"/>
          <a:ext cx="11369962" cy="5541822"/>
        </p:xfrm>
        <a:graphic>
          <a:graphicData uri="http://schemas.openxmlformats.org/drawingml/2006/table">
            <a:tbl>
              <a:tblPr firstRow="1" firstCol="1" bandRow="1"/>
              <a:tblGrid>
                <a:gridCol w="4375627">
                  <a:extLst>
                    <a:ext uri="{9D8B030D-6E8A-4147-A177-3AD203B41FA5}">
                      <a16:colId xmlns:a16="http://schemas.microsoft.com/office/drawing/2014/main" xmlns="" val="3984122607"/>
                    </a:ext>
                  </a:extLst>
                </a:gridCol>
                <a:gridCol w="4024984">
                  <a:extLst>
                    <a:ext uri="{9D8B030D-6E8A-4147-A177-3AD203B41FA5}">
                      <a16:colId xmlns:a16="http://schemas.microsoft.com/office/drawing/2014/main" xmlns="" val="1675937672"/>
                    </a:ext>
                  </a:extLst>
                </a:gridCol>
                <a:gridCol w="2969351">
                  <a:extLst>
                    <a:ext uri="{9D8B030D-6E8A-4147-A177-3AD203B41FA5}">
                      <a16:colId xmlns:a16="http://schemas.microsoft.com/office/drawing/2014/main" xmlns="" val="1328709498"/>
                    </a:ext>
                  </a:extLst>
                </a:gridCol>
              </a:tblGrid>
              <a:tr h="993925">
                <a:tc gridSpan="2">
                  <a:txBody>
                    <a:bodyPr/>
                    <a:lstStyle/>
                    <a:p>
                      <a:pPr>
                        <a:lnSpc>
                          <a:spcPct val="130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lỗi cần sửa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a:txBody>
                    <a:bodyPr/>
                    <a:lstStyle/>
                    <a:p>
                      <a:pPr>
                        <a:lnSpc>
                          <a:spcPct val="130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Sửa lỗi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638786866"/>
                  </a:ext>
                </a:extLst>
              </a:tr>
              <a:tr h="496963">
                <a:tc rowSpan="2">
                  <a:txBody>
                    <a:bodyPr/>
                    <a:lstStyle/>
                    <a:p>
                      <a:pPr algn="just">
                        <a:lnSpc>
                          <a:spcPct val="130000"/>
                        </a:lnSpc>
                        <a:spcAft>
                          <a:spcPts val="0"/>
                        </a:spcAft>
                        <a:tabLst>
                          <a:tab pos="1386840" algn="l"/>
                        </a:tabLs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và sửa ý và trình tự triển khai ý</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triển khai ý</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7368691"/>
                  </a:ext>
                </a:extLst>
              </a:tr>
              <a:tr h="572193">
                <a:tc vMerge="1">
                  <a:txBody>
                    <a:bodyPr/>
                    <a:lstStyle/>
                    <a:p>
                      <a:endParaRPr lang="en-US"/>
                    </a:p>
                  </a:txBody>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ý cần bổ sung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2469600"/>
                  </a:ext>
                </a:extLst>
              </a:tr>
              <a:tr h="496963">
                <a:tc rowSpan="4">
                  <a:txBody>
                    <a:bodyPr/>
                    <a:lstStyle/>
                    <a:p>
                      <a:pPr>
                        <a:lnSpc>
                          <a:spcPct val="130000"/>
                        </a:lnSpc>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 ý</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3981845"/>
                  </a:ext>
                </a:extLst>
              </a:tr>
              <a:tr h="496963">
                <a:tc vMerge="1">
                  <a:txBody>
                    <a:bodyPr/>
                    <a:lstStyle/>
                    <a:p>
                      <a:endParaRPr lang="en-US"/>
                    </a:p>
                  </a:txBody>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 xếp lại ý lộn xộn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629277"/>
                  </a:ext>
                </a:extLst>
              </a:tr>
              <a:tr h="496963">
                <a:tc vMerge="1">
                  <a:txBody>
                    <a:bodyPr/>
                    <a:lstStyle/>
                    <a:p>
                      <a:endParaRPr lang="en-US"/>
                    </a:p>
                  </a:txBody>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lạc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337379"/>
                  </a:ext>
                </a:extLst>
              </a:tr>
              <a:tr h="496963">
                <a:tc vMerge="1">
                  <a:txBody>
                    <a:bodyPr/>
                    <a:lstStyle/>
                    <a:p>
                      <a:endParaRPr lang="en-US"/>
                    </a:p>
                  </a:txBody>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tản mạn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9978058"/>
                  </a:ext>
                </a:extLst>
              </a:tr>
              <a:tr h="496963">
                <a:tc rowSpan="2">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diễn đạt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dùng từ</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1222767"/>
                  </a:ext>
                </a:extLst>
              </a:tr>
              <a:tr h="496963">
                <a:tc vMerge="1">
                  <a:txBody>
                    <a:bodyPr/>
                    <a:lstStyle/>
                    <a:p>
                      <a:endParaRPr lang="en-US"/>
                    </a:p>
                  </a:txBody>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viết câu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454254"/>
                  </a:ext>
                </a:extLst>
              </a:tr>
              <a:tr h="496963">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2196045"/>
                  </a:ext>
                </a:extLst>
              </a:tr>
            </a:tbl>
          </a:graphicData>
        </a:graphic>
      </p:graphicFrame>
      <p:sp>
        <p:nvSpPr>
          <p:cNvPr id="3" name="Rectangle 2"/>
          <p:cNvSpPr/>
          <p:nvPr/>
        </p:nvSpPr>
        <p:spPr>
          <a:xfrm>
            <a:off x="2326726" y="121671"/>
            <a:ext cx="7240957" cy="596574"/>
          </a:xfrm>
          <a:prstGeom prst="rect">
            <a:avLst/>
          </a:prstGeom>
        </p:spPr>
        <p:txBody>
          <a:bodyPr wrap="none">
            <a:spAutoFit/>
          </a:bodyPr>
          <a:lstStyle/>
          <a:p>
            <a:pPr>
              <a:lnSpc>
                <a:spcPct val="130000"/>
              </a:lnSpc>
              <a:spcAft>
                <a:spcPts val="0"/>
              </a:spcAft>
            </a:pPr>
            <a:r>
              <a:rPr lang="en-US" sz="2800" b="1" dirty="0" smtClean="0">
                <a:solidFill>
                  <a:srgbClr val="FF0000"/>
                </a:solidFill>
                <a:effectLst/>
                <a:latin typeface="Times New Roman" panose="02020603050405020304" pitchFamily="18" charset="0"/>
                <a:ea typeface="Times New Roman" panose="02020603050405020304" pitchFamily="18" charset="0"/>
              </a:rPr>
              <a:t>PHIẾU KIỂM TRA, CHỈNH SỬA BÀI VIẾT: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370372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352675" y="1128712"/>
            <a:ext cx="8220075" cy="4600575"/>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a:latin typeface="Times New Roman" panose="02020603050405020304" pitchFamily="18" charset="0"/>
                <a:cs typeface="Times New Roman" panose="02020603050405020304" pitchFamily="18" charset="0"/>
              </a:rPr>
              <a:t>1)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khi phân tích tác phẩm thơ, chúng ta </a:t>
            </a:r>
            <a:r>
              <a:rPr lang="en-US" sz="2800" i="1" dirty="0" err="1">
                <a:latin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chú ý để phân tích hình thức cảu bài thơ đó</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2) HS đọc các đoạn văn 1,2,3 trong mục b. Bài tập, và cho biết t</a:t>
            </a:r>
            <a:r>
              <a:rPr lang="en-US" sz="2800" dirty="0" err="1">
                <a:latin typeface="Times New Roman" panose="02020603050405020304" pitchFamily="18" charset="0"/>
                <a:cs typeface="Times New Roman" panose="02020603050405020304" pitchFamily="18" charset="0"/>
              </a:rPr>
              <a: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p:txBody>
      </p:sp>
      <p:sp>
        <p:nvSpPr>
          <p:cNvPr id="4" name="Rectangle 3"/>
          <p:cNvSpPr/>
          <p:nvPr/>
        </p:nvSpPr>
        <p:spPr>
          <a:xfrm>
            <a:off x="1071418" y="155928"/>
            <a:ext cx="9485746" cy="1083374"/>
          </a:xfrm>
          <a:prstGeom prst="rect">
            <a:avLst/>
          </a:prstGeom>
        </p:spPr>
        <p:txBody>
          <a:bodyPr wrap="square">
            <a:spAutoFit/>
          </a:bodyPr>
          <a:lstStyle/>
          <a:p>
            <a:pPr algn="ctr">
              <a:lnSpc>
                <a:spcPct val="130000"/>
              </a:lnSpc>
              <a:spcAft>
                <a:spcPts val="0"/>
              </a:spcAft>
            </a:pPr>
            <a:r>
              <a:rPr lang="en-US" sz="2800" b="1" dirty="0" smtClean="0">
                <a:solidFill>
                  <a:srgbClr val="FF0000"/>
                </a:solidFill>
                <a:latin typeface="Times New Roman" panose="02020603050405020304" pitchFamily="18" charset="0"/>
                <a:ea typeface="MS Mincho"/>
                <a:cs typeface="Times New Roman" panose="02020603050405020304" pitchFamily="18" charset="0"/>
              </a:rPr>
              <a:t>2. </a:t>
            </a:r>
            <a:r>
              <a:rPr lang="en-US" sz="2800" b="1" dirty="0" err="1" smtClean="0">
                <a:solidFill>
                  <a:srgbClr val="FF0000"/>
                </a:solidFill>
                <a:latin typeface="Times New Roman" panose="02020603050405020304" pitchFamily="18" charset="0"/>
                <a:ea typeface="MS Mincho"/>
                <a:cs typeface="Times New Roman" panose="02020603050405020304" pitchFamily="18" charset="0"/>
              </a:rPr>
              <a:t>Thực</a:t>
            </a:r>
            <a:r>
              <a:rPr lang="en-US" sz="2800" b="1" dirty="0" smtClean="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hành</a:t>
            </a:r>
            <a:endPar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b="1" dirty="0">
                <a:solidFill>
                  <a:srgbClr val="FF0000"/>
                </a:solidFill>
                <a:latin typeface="Times New Roman" panose="02020603050405020304" pitchFamily="18" charset="0"/>
                <a:cs typeface="Times New Roman" panose="02020603050405020304" pitchFamily="18" charset="0"/>
              </a:rPr>
              <a:t>2.2. Rèn luyện kĩ năng phân tích tác dụng của hình thức thơ</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64522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8554" y="758031"/>
            <a:ext cx="10668356" cy="3539430"/>
          </a:xfrm>
          <a:prstGeom prst="rect">
            <a:avLst/>
          </a:prstGeom>
        </p:spPr>
        <p:txBody>
          <a:bodyPr wrap="square">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rPr>
              <a:t>2.2. Rèn luyện kĩ năng phân tích tác dụng của hình thức </a:t>
            </a:r>
            <a:r>
              <a:rPr lang="vi-VN" sz="2800" b="1" dirty="0" smtClean="0">
                <a:solidFill>
                  <a:srgbClr val="FF0000"/>
                </a:solidFill>
                <a:latin typeface="Times New Roman" panose="02020603050405020304" pitchFamily="18" charset="0"/>
                <a:cs typeface="Times New Roman" panose="02020603050405020304" pitchFamily="18" charset="0"/>
              </a:rPr>
              <a:t>thơ</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vi-VN" sz="2800" b="1" dirty="0">
                <a:solidFill>
                  <a:srgbClr val="0070C0"/>
                </a:solidFill>
                <a:latin typeface="Times New Roman" panose="02020603050405020304" pitchFamily="18" charset="0"/>
                <a:cs typeface="Times New Roman" panose="02020603050405020304" pitchFamily="18" charset="0"/>
              </a:rPr>
              <a:t>a</a:t>
            </a:r>
            <a:r>
              <a:rPr lang="en-US" sz="2800" b="1" dirty="0">
                <a:solidFill>
                  <a:srgbClr val="0070C0"/>
                </a:solidFill>
                <a:latin typeface="Times New Roman" panose="02020603050405020304" pitchFamily="18" charset="0"/>
                <a:cs typeface="Times New Roman" panose="02020603050405020304" pitchFamily="18" charset="0"/>
              </a:rPr>
              <a:t>.</a:t>
            </a:r>
            <a:r>
              <a:rPr lang="vi-VN" sz="2800" b="1" dirty="0">
                <a:solidFill>
                  <a:srgbClr val="0070C0"/>
                </a:solidFill>
                <a:latin typeface="Times New Roman" panose="02020603050405020304" pitchFamily="18" charset="0"/>
                <a:cs typeface="Times New Roman" panose="02020603050405020304" pitchFamily="18" charset="0"/>
              </a:rPr>
              <a:t> Cách thức</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Để thể hiện nội dung và cảm xúc, thơ nói chung thường sử dụng một số yếu tố hình thức như: vần, nhịp, từ ngữ, hình ảnh, các biện pháp tu từ,...</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Khi đọc và phân tích thơ, cần chỉ ra tác dụng của các yếu tố hình thức trong việc biểu hiện nội dung. Cần tránh việc chỉ nêu nội dung hoặc chỉ nêu hình thức, không thấy mối quan hệ của hai yếu tố ấy.</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8937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957322"/>
            <a:ext cx="10644910" cy="4401205"/>
          </a:xfrm>
          <a:prstGeom prst="rect">
            <a:avLst/>
          </a:prstGeom>
        </p:spPr>
        <p:txBody>
          <a:bodyPr wrap="square">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rPr>
              <a:t>2.2. Rèn luyện kĩ năng phân tích tác dụng của hình thức </a:t>
            </a:r>
            <a:r>
              <a:rPr lang="vi-VN" sz="2800" b="1" dirty="0" smtClean="0">
                <a:solidFill>
                  <a:srgbClr val="FF0000"/>
                </a:solidFill>
                <a:latin typeface="Times New Roman" panose="02020603050405020304" pitchFamily="18" charset="0"/>
                <a:cs typeface="Times New Roman" panose="02020603050405020304" pitchFamily="18" charset="0"/>
              </a:rPr>
              <a:t>thơ</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0070C0"/>
              </a:solidFill>
              <a:latin typeface="Times New Roman" panose="02020603050405020304" pitchFamily="18" charset="0"/>
              <a:cs typeface="Times New Roman" panose="02020603050405020304" pitchFamily="18" charset="0"/>
            </a:endParaRPr>
          </a:p>
          <a:p>
            <a:r>
              <a:rPr lang="vi-VN" sz="2800" b="1" dirty="0">
                <a:solidFill>
                  <a:srgbClr val="0070C0"/>
                </a:solidFill>
                <a:latin typeface="Times New Roman" panose="02020603050405020304" pitchFamily="18" charset="0"/>
                <a:cs typeface="Times New Roman" panose="02020603050405020304" pitchFamily="18" charset="0"/>
              </a:rPr>
              <a:t>b</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tập</a:t>
            </a:r>
            <a:r>
              <a:rPr lang="en-US" sz="2800" b="1" dirty="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dưới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yếu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thơ</a:t>
            </a:r>
            <a:r>
              <a:rPr lang="vi-VN" sz="2800"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1: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thụ</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hoa</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2: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láy</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xao</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xác</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não</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nùng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chập</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chờn</a:t>
            </a:r>
            <a:r>
              <a:rPr lang="en-US" sz="2800" i="1"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3: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phép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668169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2679523"/>
              </p:ext>
            </p:extLst>
          </p:nvPr>
        </p:nvGraphicFramePr>
        <p:xfrm>
          <a:off x="286327" y="822034"/>
          <a:ext cx="11480800" cy="5969103"/>
        </p:xfrm>
        <a:graphic>
          <a:graphicData uri="http://schemas.openxmlformats.org/drawingml/2006/table">
            <a:tbl>
              <a:tblPr firstRow="1" firstCol="1" bandRow="1"/>
              <a:tblGrid>
                <a:gridCol w="8278901">
                  <a:extLst>
                    <a:ext uri="{9D8B030D-6E8A-4147-A177-3AD203B41FA5}">
                      <a16:colId xmlns:a16="http://schemas.microsoft.com/office/drawing/2014/main" xmlns="" val="2920954546"/>
                    </a:ext>
                  </a:extLst>
                </a:gridCol>
                <a:gridCol w="3201899">
                  <a:extLst>
                    <a:ext uri="{9D8B030D-6E8A-4147-A177-3AD203B41FA5}">
                      <a16:colId xmlns:a16="http://schemas.microsoft.com/office/drawing/2014/main" xmlns="" val="4102952115"/>
                    </a:ext>
                  </a:extLst>
                </a:gridCol>
              </a:tblGrid>
              <a:tr h="619863">
                <a:tc gridSpan="2">
                  <a:txBody>
                    <a:bodyPr/>
                    <a:lstStyle/>
                    <a:p>
                      <a:pPr algn="ctr">
                        <a:lnSpc>
                          <a:spcPct val="130000"/>
                        </a:lnSpc>
                        <a:spcAft>
                          <a:spcPts val="0"/>
                        </a:spcAft>
                      </a:pPr>
                      <a:r>
                        <a:rPr lang="pt-B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chuẩn bị bài nói: </a:t>
                      </a:r>
                      <a:r>
                        <a:rPr lang="vi-VN"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thuyết trình về một tác phẩm thơ</a:t>
                      </a:r>
                      <a:r>
                        <a:rPr lang="en-US" sz="1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(HS </a:t>
                      </a:r>
                      <a:r>
                        <a:rPr lang="en-US" sz="1800" b="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chuẩn</a:t>
                      </a:r>
                      <a:r>
                        <a:rPr lang="en-US" sz="1800" b="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1800" b="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ở </a:t>
                      </a:r>
                      <a:r>
                        <a:rPr lang="en-US" sz="1800" b="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nhà</a:t>
                      </a:r>
                      <a:r>
                        <a:rPr lang="en-US" sz="1800" b="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216322840"/>
                  </a:ext>
                </a:extLst>
              </a:tr>
              <a:tr h="309931">
                <a:tc>
                  <a:txBody>
                    <a:bodyPr/>
                    <a:lstStyle/>
                    <a:p>
                      <a:pPr algn="just">
                        <a:lnSpc>
                          <a:spcPct val="130000"/>
                        </a:lnSpc>
                        <a:spcAft>
                          <a:spcPts val="0"/>
                        </a:spcAft>
                      </a:pPr>
                      <a:r>
                        <a:rPr lang="pt-BR" sz="1800" b="1">
                          <a:effectLst/>
                          <a:latin typeface="Times New Roman" panose="02020603050405020304" pitchFamily="18" charset="0"/>
                          <a:ea typeface="Calibri" panose="020F0502020204030204" pitchFamily="34" charset="0"/>
                          <a:cs typeface="Times New Roman" panose="02020603050405020304" pitchFamily="18" charset="0"/>
                        </a:rPr>
                        <a:t>1. Mục đích của bài nói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18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8366800"/>
                  </a:ext>
                </a:extLst>
              </a:tr>
              <a:tr h="309931">
                <a:tc>
                  <a:txBody>
                    <a:bodyPr/>
                    <a:lstStyle/>
                    <a:p>
                      <a:pPr algn="just">
                        <a:lnSpc>
                          <a:spcPct val="130000"/>
                        </a:lnSpc>
                        <a:spcAft>
                          <a:spcPts val="0"/>
                        </a:spcAft>
                      </a:pPr>
                      <a:r>
                        <a:rPr lang="pt-BR" sz="1800" b="1">
                          <a:effectLst/>
                          <a:latin typeface="Times New Roman" panose="02020603050405020304" pitchFamily="18" charset="0"/>
                          <a:ea typeface="Calibri" panose="020F0502020204030204" pitchFamily="34" charset="0"/>
                          <a:cs typeface="Times New Roman" panose="02020603050405020304" pitchFamily="18" charset="0"/>
                        </a:rPr>
                        <a:t>2. Đối tượng người nghe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18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138123"/>
                  </a:ext>
                </a:extLst>
              </a:tr>
              <a:tr h="309931">
                <a:tc>
                  <a:txBody>
                    <a:bodyPr/>
                    <a:lstStyle/>
                    <a:p>
                      <a:pPr algn="just">
                        <a:lnSpc>
                          <a:spcPct val="130000"/>
                        </a:lnSpc>
                        <a:spcAft>
                          <a:spcPts val="0"/>
                        </a:spcAft>
                      </a:pPr>
                      <a:r>
                        <a:rPr lang="pt-BR" sz="1800" b="1">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 vi trình bày</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18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6203131"/>
                  </a:ext>
                </a:extLst>
              </a:tr>
              <a:tr h="2789383">
                <a:tc>
                  <a:txBody>
                    <a:bodyPr/>
                    <a:lstStyle/>
                    <a:p>
                      <a:pPr algn="just">
                        <a:lnSpc>
                          <a:spcPct val="130000"/>
                        </a:lnSpc>
                        <a:spcAft>
                          <a:spcPts val="0"/>
                        </a:spcAft>
                      </a:pPr>
                      <a:r>
                        <a:rPr lang="pt-BR" sz="1800" b="1">
                          <a:effectLst/>
                          <a:latin typeface="Times New Roman" panose="02020603050405020304" pitchFamily="18" charset="0"/>
                          <a:ea typeface="Calibri" panose="020F0502020204030204" pitchFamily="34" charset="0"/>
                          <a:cs typeface="Times New Roman" panose="02020603050405020304" pitchFamily="18" charset="0"/>
                        </a:rPr>
                        <a:t>4. Tìm ý cho bài nói: </a:t>
                      </a:r>
                      <a:r>
                        <a:rPr lang="pt-BR" sz="1800">
                          <a:effectLst/>
                          <a:latin typeface="Times New Roman" panose="02020603050405020304" pitchFamily="18" charset="0"/>
                          <a:ea typeface="Calibri" panose="020F0502020204030204" pitchFamily="34" charset="0"/>
                          <a:cs typeface="Times New Roman" panose="02020603050405020304" pitchFamily="18" charset="0"/>
                        </a:rPr>
                        <a:t>Trả lời các câu hỏi sau: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 Giới thiệu khái quát về tác giả, tác phẩm và ấn tượng chung về bài thơ.</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 Giới thiệu bối cảnh ra đời bài thơ</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 Nêu chủ đề của bài thơ</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 Chỉ ra và nêu rõ đặc sắc nghệ thuật của bài thơ</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 Các đánh giá nhận định về bài thơ, và cảm xúc của em về bài thơ</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 Khái quát, tổng hợp lại vấn đề đã trình bày: Nội dung và một số hình thức nghệ thuật đặc sắc của bài thơ.</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18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8561692"/>
                  </a:ext>
                </a:extLst>
              </a:tr>
              <a:tr h="1239726">
                <a:tc>
                  <a:txBody>
                    <a:bodyPr/>
                    <a:lstStyle/>
                    <a:p>
                      <a:pPr algn="just">
                        <a:lnSpc>
                          <a:spcPct val="130000"/>
                        </a:lnSpc>
                        <a:spcAft>
                          <a:spcPts val="0"/>
                        </a:spcAft>
                      </a:pPr>
                      <a:r>
                        <a:rPr lang="pt-BR" sz="1800" b="1">
                          <a:effectLst/>
                          <a:latin typeface="Times New Roman" panose="02020603050405020304" pitchFamily="18" charset="0"/>
                          <a:ea typeface="Calibri" panose="020F0502020204030204" pitchFamily="34" charset="0"/>
                          <a:cs typeface="Times New Roman" panose="02020603050405020304" pitchFamily="18" charset="0"/>
                        </a:rPr>
                        <a:t>5. Dàn ý bài nói: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Mở đầu:.......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Triển khai:......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Kết luận:.........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3955246"/>
                  </a:ext>
                </a:extLst>
              </a:tr>
            </a:tbl>
          </a:graphicData>
        </a:graphic>
      </p:graphicFrame>
      <p:sp>
        <p:nvSpPr>
          <p:cNvPr id="3" name="Rectangle 2"/>
          <p:cNvSpPr/>
          <p:nvPr/>
        </p:nvSpPr>
        <p:spPr>
          <a:xfrm>
            <a:off x="2446067" y="145640"/>
            <a:ext cx="7786106" cy="523220"/>
          </a:xfrm>
          <a:prstGeom prst="rect">
            <a:avLst/>
          </a:prstGeom>
        </p:spPr>
        <p:txBody>
          <a:bodyPr wrap="none">
            <a:spAutoFit/>
          </a:bodyPr>
          <a:lstStyle/>
          <a:p>
            <a:r>
              <a:rPr lang="en-US" sz="2800" b="1" dirty="0" err="1" smtClean="0">
                <a:solidFill>
                  <a:srgbClr val="0070C0"/>
                </a:solidFill>
                <a:latin typeface="Times New Roman" panose="02020603050405020304" pitchFamily="18" charset="0"/>
                <a:ea typeface="Arial" panose="020B0604020202020204" pitchFamily="34" charset="0"/>
              </a:rPr>
              <a:t>H</a:t>
            </a:r>
            <a:r>
              <a:rPr lang="en-US" sz="2800" b="1" dirty="0" err="1" smtClean="0">
                <a:solidFill>
                  <a:srgbClr val="0070C0"/>
                </a:solidFill>
                <a:effectLst/>
                <a:latin typeface="Times New Roman" panose="02020603050405020304" pitchFamily="18" charset="0"/>
                <a:ea typeface="Arial" panose="020B0604020202020204" pitchFamily="34" charset="0"/>
              </a:rPr>
              <a:t>oàn</a:t>
            </a:r>
            <a:r>
              <a:rPr lang="en-US" sz="2800" b="1" dirty="0" smtClean="0">
                <a:solidFill>
                  <a:srgbClr val="0070C0"/>
                </a:solidFill>
                <a:effectLst/>
                <a:latin typeface="Times New Roman" panose="02020603050405020304" pitchFamily="18" charset="0"/>
                <a:ea typeface="Arial" panose="020B0604020202020204" pitchFamily="34" charset="0"/>
              </a:rPr>
              <a:t> </a:t>
            </a:r>
            <a:r>
              <a:rPr lang="en-US" sz="2800" b="1" dirty="0" err="1" smtClean="0">
                <a:solidFill>
                  <a:srgbClr val="0070C0"/>
                </a:solidFill>
                <a:effectLst/>
                <a:latin typeface="Times New Roman" panose="02020603050405020304" pitchFamily="18" charset="0"/>
                <a:ea typeface="Arial" panose="020B0604020202020204" pitchFamily="34" charset="0"/>
              </a:rPr>
              <a:t>thành</a:t>
            </a:r>
            <a:r>
              <a:rPr lang="en-US" sz="2800" b="1" dirty="0" smtClean="0">
                <a:solidFill>
                  <a:srgbClr val="0070C0"/>
                </a:solidFill>
                <a:effectLst/>
                <a:latin typeface="Times New Roman" panose="02020603050405020304" pitchFamily="18" charset="0"/>
                <a:ea typeface="Arial" panose="020B0604020202020204" pitchFamily="34" charset="0"/>
              </a:rPr>
              <a:t> </a:t>
            </a:r>
            <a:r>
              <a:rPr lang="en-US" sz="2800" b="1" dirty="0" err="1" smtClean="0">
                <a:solidFill>
                  <a:srgbClr val="0070C0"/>
                </a:solidFill>
                <a:effectLst/>
                <a:latin typeface="Times New Roman" panose="02020603050405020304" pitchFamily="18" charset="0"/>
                <a:ea typeface="Arial" panose="020B0604020202020204" pitchFamily="34" charset="0"/>
              </a:rPr>
              <a:t>Phiếu</a:t>
            </a:r>
            <a:r>
              <a:rPr lang="en-US" sz="2800" b="1" dirty="0" smtClean="0">
                <a:solidFill>
                  <a:srgbClr val="0070C0"/>
                </a:solidFill>
                <a:effectLst/>
                <a:latin typeface="Times New Roman" panose="02020603050405020304" pitchFamily="18" charset="0"/>
                <a:ea typeface="Arial" panose="020B0604020202020204" pitchFamily="34" charset="0"/>
              </a:rPr>
              <a:t> </a:t>
            </a:r>
            <a:r>
              <a:rPr lang="en-US" sz="2800" b="1" dirty="0" err="1" smtClean="0">
                <a:solidFill>
                  <a:srgbClr val="0070C0"/>
                </a:solidFill>
                <a:effectLst/>
                <a:latin typeface="Times New Roman" panose="02020603050405020304" pitchFamily="18" charset="0"/>
                <a:ea typeface="Arial" panose="020B0604020202020204" pitchFamily="34" charset="0"/>
              </a:rPr>
              <a:t>chuẩn</a:t>
            </a:r>
            <a:r>
              <a:rPr lang="en-US" sz="2800" b="1" dirty="0" smtClean="0">
                <a:solidFill>
                  <a:srgbClr val="0070C0"/>
                </a:solidFill>
                <a:effectLst/>
                <a:latin typeface="Times New Roman" panose="02020603050405020304" pitchFamily="18" charset="0"/>
                <a:ea typeface="Arial" panose="020B0604020202020204" pitchFamily="34" charset="0"/>
              </a:rPr>
              <a:t> </a:t>
            </a:r>
            <a:r>
              <a:rPr lang="en-US" sz="2800" b="1" dirty="0" err="1" smtClean="0">
                <a:solidFill>
                  <a:srgbClr val="0070C0"/>
                </a:solidFill>
                <a:effectLst/>
                <a:latin typeface="Times New Roman" panose="02020603050405020304" pitchFamily="18" charset="0"/>
                <a:ea typeface="Arial" panose="020B0604020202020204" pitchFamily="34" charset="0"/>
              </a:rPr>
              <a:t>bị</a:t>
            </a:r>
            <a:r>
              <a:rPr lang="en-US" sz="2800" b="1" dirty="0" smtClean="0">
                <a:solidFill>
                  <a:srgbClr val="0070C0"/>
                </a:solidFill>
                <a:effectLst/>
                <a:latin typeface="Times New Roman" panose="02020603050405020304" pitchFamily="18" charset="0"/>
                <a:ea typeface="Arial" panose="020B0604020202020204" pitchFamily="34" charset="0"/>
              </a:rPr>
              <a:t> </a:t>
            </a:r>
            <a:r>
              <a:rPr lang="en-US" sz="2800" b="1" dirty="0" err="1" smtClean="0">
                <a:solidFill>
                  <a:srgbClr val="0070C0"/>
                </a:solidFill>
                <a:effectLst/>
                <a:latin typeface="Times New Roman" panose="02020603050405020304" pitchFamily="18" charset="0"/>
                <a:ea typeface="Arial" panose="020B0604020202020204" pitchFamily="34" charset="0"/>
              </a:rPr>
              <a:t>bài</a:t>
            </a:r>
            <a:r>
              <a:rPr lang="en-US" sz="2800" b="1" dirty="0" smtClean="0">
                <a:solidFill>
                  <a:srgbClr val="0070C0"/>
                </a:solidFill>
                <a:effectLst/>
                <a:latin typeface="Times New Roman" panose="02020603050405020304" pitchFamily="18" charset="0"/>
                <a:ea typeface="Arial" panose="020B0604020202020204" pitchFamily="34" charset="0"/>
              </a:rPr>
              <a:t> </a:t>
            </a:r>
            <a:r>
              <a:rPr lang="en-US" sz="2800" b="1" dirty="0" err="1" smtClean="0">
                <a:solidFill>
                  <a:srgbClr val="0070C0"/>
                </a:solidFill>
                <a:effectLst/>
                <a:latin typeface="Times New Roman" panose="02020603050405020304" pitchFamily="18" charset="0"/>
                <a:ea typeface="Arial" panose="020B0604020202020204" pitchFamily="34" charset="0"/>
              </a:rPr>
              <a:t>nói</a:t>
            </a:r>
            <a:r>
              <a:rPr lang="en-US" sz="2800" b="1" dirty="0" smtClean="0">
                <a:solidFill>
                  <a:srgbClr val="0070C0"/>
                </a:solidFill>
                <a:effectLst/>
                <a:latin typeface="Times New Roman" panose="02020603050405020304" pitchFamily="18" charset="0"/>
                <a:ea typeface="Arial" panose="020B0604020202020204" pitchFamily="34" charset="0"/>
              </a:rPr>
              <a:t> </a:t>
            </a:r>
            <a:r>
              <a:rPr lang="en-US" sz="2800" b="1" dirty="0" err="1" smtClean="0">
                <a:solidFill>
                  <a:srgbClr val="0070C0"/>
                </a:solidFill>
                <a:effectLst/>
                <a:latin typeface="Times New Roman" panose="02020603050405020304" pitchFamily="18" charset="0"/>
                <a:ea typeface="Arial" panose="020B0604020202020204" pitchFamily="34" charset="0"/>
              </a:rPr>
              <a:t>theo</a:t>
            </a:r>
            <a:r>
              <a:rPr lang="en-US" sz="2800" b="1" dirty="0" smtClean="0">
                <a:solidFill>
                  <a:srgbClr val="0070C0"/>
                </a:solidFill>
                <a:effectLst/>
                <a:latin typeface="Times New Roman" panose="02020603050405020304" pitchFamily="18" charset="0"/>
                <a:ea typeface="Arial" panose="020B0604020202020204" pitchFamily="34" charset="0"/>
              </a:rPr>
              <a:t> </a:t>
            </a:r>
            <a:r>
              <a:rPr lang="en-US" sz="2800" b="1" dirty="0" err="1" smtClean="0">
                <a:solidFill>
                  <a:srgbClr val="0070C0"/>
                </a:solidFill>
                <a:effectLst/>
                <a:latin typeface="Times New Roman" panose="02020603050405020304" pitchFamily="18" charset="0"/>
                <a:ea typeface="Arial" panose="020B0604020202020204" pitchFamily="34" charset="0"/>
              </a:rPr>
              <a:t>mẫu</a:t>
            </a:r>
            <a:r>
              <a:rPr lang="en-US" sz="2800" b="1" dirty="0" smtClean="0">
                <a:solidFill>
                  <a:srgbClr val="0070C0"/>
                </a:solidFill>
                <a:effectLst/>
                <a:latin typeface="Times New Roman" panose="02020603050405020304" pitchFamily="18" charset="0"/>
                <a:ea typeface="Arial" panose="020B0604020202020204" pitchFamily="34" charset="0"/>
              </a:rPr>
              <a:t> </a:t>
            </a:r>
            <a:r>
              <a:rPr lang="en-US" sz="2800" b="1" dirty="0" err="1" smtClean="0">
                <a:solidFill>
                  <a:srgbClr val="0070C0"/>
                </a:solidFill>
                <a:effectLst/>
                <a:latin typeface="Times New Roman" panose="02020603050405020304" pitchFamily="18" charset="0"/>
                <a:ea typeface="Arial" panose="020B0604020202020204" pitchFamily="34" charset="0"/>
              </a:rPr>
              <a:t>sau</a:t>
            </a:r>
            <a:r>
              <a:rPr lang="en-US" sz="2800" b="1" dirty="0" smtClean="0">
                <a:solidFill>
                  <a:srgbClr val="0070C0"/>
                </a:solidFill>
                <a:effectLst/>
                <a:latin typeface="Times New Roman" panose="02020603050405020304" pitchFamily="18" charset="0"/>
                <a:ea typeface="Arial" panose="020B0604020202020204" pitchFamily="34" charset="0"/>
              </a:rPr>
              <a:t>:</a:t>
            </a:r>
            <a:endParaRPr lang="en-US" sz="2800" dirty="0">
              <a:solidFill>
                <a:srgbClr val="0070C0"/>
              </a:solidFill>
            </a:endParaRPr>
          </a:p>
        </p:txBody>
      </p:sp>
    </p:spTree>
    <p:extLst>
      <p:ext uri="{BB962C8B-B14F-4D97-AF65-F5344CB8AC3E}">
        <p14:creationId xmlns:p14="http://schemas.microsoft.com/office/powerpoint/2010/main" val="37991266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6073" y="332509"/>
            <a:ext cx="10954327" cy="58444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72" y="2085006"/>
            <a:ext cx="7204364" cy="1868158"/>
          </a:xfrm>
          <a:prstGeom prst="rect">
            <a:avLst/>
          </a:prstGeom>
        </p:spPr>
      </p:pic>
    </p:spTree>
    <p:extLst>
      <p:ext uri="{BB962C8B-B14F-4D97-AF65-F5344CB8AC3E}">
        <p14:creationId xmlns:p14="http://schemas.microsoft.com/office/powerpoint/2010/main" val="1485268010"/>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600" y="1825624"/>
            <a:ext cx="11730182" cy="4870740"/>
          </a:xfrm>
        </p:spPr>
      </p:pic>
      <p:sp>
        <p:nvSpPr>
          <p:cNvPr id="7" name="Cloud 6"/>
          <p:cNvSpPr/>
          <p:nvPr/>
        </p:nvSpPr>
        <p:spPr>
          <a:xfrm>
            <a:off x="3121891" y="1816719"/>
            <a:ext cx="7195128" cy="4174836"/>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Theo em, bài văn phân tích một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vi-VN" sz="2800" i="1" dirty="0">
                <a:latin typeface="Times New Roman" panose="02020603050405020304" pitchFamily="18" charset="0"/>
                <a:cs typeface="Times New Roman" panose="02020603050405020304" pitchFamily="18" charset="0"/>
              </a:rPr>
              <a:t> thơ cần đáp ứng những yêu cầu gỉ?</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Hãy chỉ ra những điều cần lưu ý thực hiện việc phân tích một tác phẩm thơ?</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18218" y="352580"/>
            <a:ext cx="10426252" cy="732508"/>
          </a:xfrm>
          <a:prstGeom prst="rect">
            <a:avLst/>
          </a:prstGeom>
        </p:spPr>
        <p:txBody>
          <a:bodyPr wrap="none">
            <a:spAutoFit/>
          </a:bodyPr>
          <a:lstStyle/>
          <a:p>
            <a:pPr algn="just">
              <a:lnSpc>
                <a:spcPct val="130000"/>
              </a:lnSpc>
              <a:spcAft>
                <a:spcPts val="0"/>
              </a:spcAft>
            </a:pPr>
            <a:r>
              <a:rPr lang="en-US" sz="3200" b="1" dirty="0">
                <a:solidFill>
                  <a:srgbClr val="FF0000"/>
                </a:solidFill>
                <a:latin typeface="Times New Roman" panose="02020603050405020304" pitchFamily="18" charset="0"/>
                <a:ea typeface="Arial" panose="020B0604020202020204" pitchFamily="34" charset="0"/>
              </a:rPr>
              <a:t>I</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Tìm</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hiểu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yêu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cầu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của</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kiểu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bài</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văn</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phân</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tích</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một</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bài</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thơ</a:t>
            </a:r>
            <a:r>
              <a:rPr lang="en-US" sz="3200" b="1" dirty="0" smtClean="0">
                <a:solidFill>
                  <a:srgbClr val="FF0000"/>
                </a:solidFill>
                <a:effectLst/>
                <a:latin typeface="Times New Roman" panose="02020603050405020304" pitchFamily="18" charset="0"/>
                <a:ea typeface="Arial" panose="020B0604020202020204" pitchFamily="34"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3821712" y="1395046"/>
            <a:ext cx="8136527" cy="707886"/>
          </a:xfrm>
          <a:prstGeom prst="rect">
            <a:avLst/>
          </a:prstGeom>
          <a:noFill/>
        </p:spPr>
        <p:txBody>
          <a:bodyPr wrap="square" rtlCol="0">
            <a:spAutoFit/>
          </a:bodyPr>
          <a:lstStyle/>
          <a:p>
            <a:r>
              <a:rPr lang="en-US" sz="4000" b="1" dirty="0" smtClean="0"/>
              <a:t>HOẠT ĐỘNG CẶP ĐÔI</a:t>
            </a:r>
            <a:endParaRPr lang="en-US" sz="4000" b="1" dirty="0"/>
          </a:p>
        </p:txBody>
      </p:sp>
    </p:spTree>
    <p:extLst>
      <p:ext uri="{BB962C8B-B14F-4D97-AF65-F5344CB8AC3E}">
        <p14:creationId xmlns:p14="http://schemas.microsoft.com/office/powerpoint/2010/main" val="30999834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8218" y="352580"/>
            <a:ext cx="10426252" cy="732508"/>
          </a:xfrm>
          <a:prstGeom prst="rect">
            <a:avLst/>
          </a:prstGeom>
        </p:spPr>
        <p:txBody>
          <a:bodyPr wrap="none">
            <a:spAutoFit/>
          </a:bodyPr>
          <a:lstStyle/>
          <a:p>
            <a:pPr algn="just">
              <a:lnSpc>
                <a:spcPct val="130000"/>
              </a:lnSpc>
              <a:spcAft>
                <a:spcPts val="0"/>
              </a:spcAft>
            </a:pPr>
            <a:r>
              <a:rPr lang="en-US" sz="3200" b="1" dirty="0">
                <a:solidFill>
                  <a:srgbClr val="FF0000"/>
                </a:solidFill>
                <a:latin typeface="Times New Roman" panose="02020603050405020304" pitchFamily="18" charset="0"/>
                <a:ea typeface="Arial" panose="020B0604020202020204" pitchFamily="34" charset="0"/>
              </a:rPr>
              <a:t>I</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Tìm</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hiểu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yêu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cầu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của</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kiểu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bài</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văn</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phân</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tích</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một</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bài</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thơ</a:t>
            </a:r>
            <a:r>
              <a:rPr lang="en-US" sz="3200" b="1" dirty="0" smtClean="0">
                <a:solidFill>
                  <a:srgbClr val="FF0000"/>
                </a:solidFill>
                <a:effectLst/>
                <a:latin typeface="Times New Roman" panose="02020603050405020304" pitchFamily="18" charset="0"/>
                <a:ea typeface="Arial" panose="020B0604020202020204" pitchFamily="34"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81891" y="1364221"/>
            <a:ext cx="11610109" cy="4013406"/>
          </a:xfrm>
          <a:prstGeom prst="rect">
            <a:avLst/>
          </a:prstGeom>
        </p:spPr>
        <p:txBody>
          <a:bodyPr wrap="squar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1</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Định</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hướng</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b="1" dirty="0" smtClean="0">
                <a:solidFill>
                  <a:srgbClr val="0070C0"/>
                </a:solidFill>
                <a:effectLst/>
                <a:latin typeface="Times New Roman" panose="02020603050405020304" pitchFamily="18" charset="0"/>
                <a:ea typeface="Times New Roman" panose="02020603050405020304" pitchFamily="18" charset="0"/>
              </a:rPr>
              <a:t>1.1. </a:t>
            </a:r>
            <a:r>
              <a:rPr lang="en-US" sz="2800" b="1" dirty="0" err="1" smtClean="0">
                <a:solidFill>
                  <a:srgbClr val="0070C0"/>
                </a:solidFill>
                <a:effectLst/>
                <a:latin typeface="Times New Roman" panose="02020603050405020304" pitchFamily="18" charset="0"/>
                <a:ea typeface="Times New Roman" panose="02020603050405020304" pitchFamily="18" charset="0"/>
              </a:rPr>
              <a:t>Khái</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niệm</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Phân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tích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một</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phẩm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thơ</a:t>
            </a:r>
            <a:r>
              <a:rPr lang="en-US" sz="2800" dirty="0" smtClean="0">
                <a:effectLst/>
                <a:latin typeface="Times New Roman" panose="02020603050405020304" pitchFamily="18" charset="0"/>
                <a:ea typeface="Times New Roman" panose="02020603050405020304" pitchFamily="18" charset="0"/>
              </a:rPr>
              <a:t> là chỉ </a:t>
            </a:r>
            <a:r>
              <a:rPr lang="en-US" sz="2800" dirty="0" err="1" smtClean="0">
                <a:effectLst/>
                <a:latin typeface="Times New Roman" panose="02020603050405020304" pitchFamily="18" charset="0"/>
                <a:ea typeface="Times New Roman" panose="02020603050405020304" pitchFamily="18" charset="0"/>
              </a:rPr>
              <a:t>ra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làm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ro</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những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điểm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nổi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bật</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thành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công</a:t>
            </a:r>
            <a:r>
              <a:rPr lang="en-US" sz="2800" dirty="0" smtClean="0">
                <a:effectLst/>
                <a:latin typeface="Times New Roman" panose="02020603050405020304" pitchFamily="18" charset="0"/>
                <a:ea typeface="Times New Roman" panose="02020603050405020304" pitchFamily="18" charset="0"/>
              </a:rPr>
              <a:t>, có </a:t>
            </a:r>
            <a:r>
              <a:rPr lang="en-US" sz="2800" dirty="0" err="1" smtClean="0">
                <a:effectLst/>
                <a:latin typeface="Times New Roman" panose="02020603050405020304" pitchFamily="18" charset="0"/>
                <a:ea typeface="Times New Roman" panose="02020603050405020304" pitchFamily="18" charset="0"/>
              </a:rPr>
              <a:t>thê</a:t>
            </a:r>
            <a:r>
              <a:rPr lang="en-US" sz="2800" dirty="0" smtClean="0">
                <a:effectLst/>
                <a:latin typeface="Times New Roman" panose="02020603050405020304" pitchFamily="18" charset="0"/>
                <a:ea typeface="Times New Roman" panose="02020603050405020304" pitchFamily="18" charset="0"/>
              </a:rPr>
              <a:t>̉ cả </a:t>
            </a:r>
            <a:r>
              <a:rPr lang="en-US" sz="2800" dirty="0" err="1" smtClean="0">
                <a:effectLst/>
                <a:latin typeface="Times New Roman" panose="02020603050405020304" pitchFamily="18" charset="0"/>
                <a:ea typeface="Times New Roman" panose="02020603050405020304" pitchFamily="18" charset="0"/>
              </a:rPr>
              <a:t>hạn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chê</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trong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nội</a:t>
            </a:r>
            <a:r>
              <a:rPr lang="en-US" sz="2800" dirty="0" smtClean="0">
                <a:effectLst/>
                <a:latin typeface="Times New Roman" panose="02020603050405020304" pitchFamily="18" charset="0"/>
                <a:ea typeface="Times New Roman" panose="02020603050405020304" pitchFamily="18" charset="0"/>
              </a:rPr>
              <a:t> dung </a:t>
            </a:r>
            <a:r>
              <a:rPr lang="en-US" sz="2800" dirty="0" err="1" smtClean="0">
                <a:effectLst/>
                <a:latin typeface="Times New Roman" panose="02020603050405020304" pitchFamily="18" charset="0"/>
                <a:ea typeface="Times New Roman" panose="02020603050405020304" pitchFamily="18" charset="0"/>
              </a:rPr>
              <a:t>va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nghê</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thuật</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của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tác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phẩm</a:t>
            </a:r>
            <a:r>
              <a:rPr lang="en-US" sz="2800" dirty="0" smtClean="0">
                <a:effectLst/>
                <a:latin typeface="Times New Roman" panose="02020603050405020304" pitchFamily="18" charset="0"/>
                <a:ea typeface="Times New Roman" panose="02020603050405020304" pitchFamily="18" charset="0"/>
              </a:rPr>
              <a:t>. </a:t>
            </a:r>
          </a:p>
          <a:p>
            <a:pPr algn="just">
              <a:lnSpc>
                <a:spcPct val="130000"/>
              </a:lnSpc>
              <a:spcAft>
                <a:spcPts val="0"/>
              </a:spcAft>
              <a:tabLst>
                <a:tab pos="1386840" algn="l"/>
              </a:tabLst>
            </a:pPr>
            <a:r>
              <a:rPr lang="vi-VN" sz="2800" dirty="0" smtClean="0">
                <a:effectLst/>
                <a:latin typeface="Times New Roman" panose="02020603050405020304" pitchFamily="18" charset="0"/>
                <a:ea typeface="Times New Roman" panose="02020603050405020304" pitchFamily="18" charset="0"/>
              </a:rPr>
              <a:t>- Người viết </a:t>
            </a:r>
            <a:r>
              <a:rPr lang="en-US" sz="2800" dirty="0" err="1" smtClean="0">
                <a:effectLst/>
                <a:latin typeface="Times New Roman" panose="02020603050405020304" pitchFamily="18" charset="0"/>
                <a:ea typeface="Times New Roman" panose="02020603050405020304" pitchFamily="18" charset="0"/>
              </a:rPr>
              <a:t>cũng</a:t>
            </a:r>
            <a:r>
              <a:rPr lang="en-US" sz="2800" dirty="0" smtClean="0">
                <a:effectLst/>
                <a:latin typeface="Times New Roman" panose="02020603050405020304" pitchFamily="18" charset="0"/>
                <a:ea typeface="Times New Roman" panose="02020603050405020304" pitchFamily="18" charset="0"/>
              </a:rPr>
              <a:t> có </a:t>
            </a:r>
            <a:r>
              <a:rPr lang="en-US" sz="2800" dirty="0" err="1" smtClean="0">
                <a:effectLst/>
                <a:latin typeface="Times New Roman" panose="02020603050405020304" pitchFamily="18" charset="0"/>
                <a:ea typeface="Times New Roman" panose="02020603050405020304" pitchFamily="18" charset="0"/>
              </a:rPr>
              <a:t>thê</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sâu</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tìm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hiểu</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từng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vấn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đê</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nêu</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những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nhận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xét</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riêng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của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bản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thân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vê</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tác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phẩm</a:t>
            </a:r>
            <a:r>
              <a:rPr lang="en-US" sz="2800" dirty="0" smtClean="0">
                <a:effectLst/>
                <a:latin typeface="Times New Roman" panose="02020603050405020304" pitchFamily="18" charset="0"/>
                <a:ea typeface="Times New Roman" panose="02020603050405020304" pitchFamily="18" charset="0"/>
              </a:rPr>
              <a:t>. </a:t>
            </a:r>
          </a:p>
          <a:p>
            <a:pPr algn="just">
              <a:lnSpc>
                <a:spcPct val="130000"/>
              </a:lnSpc>
              <a:spcAft>
                <a:spcPts val="0"/>
              </a:spcAft>
              <a:tabLst>
                <a:tab pos="1386840" algn="l"/>
              </a:tabLst>
            </a:pPr>
            <a:r>
              <a:rPr lang="vi-VN"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Tác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phẩm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thơ</a:t>
            </a:r>
            <a:r>
              <a:rPr lang="en-US" sz="2800" dirty="0" smtClean="0">
                <a:effectLst/>
                <a:latin typeface="Times New Roman" panose="02020603050405020304" pitchFamily="18" charset="0"/>
                <a:ea typeface="Times New Roman" panose="02020603050405020304" pitchFamily="18" charset="0"/>
              </a:rPr>
              <a:t> có </a:t>
            </a:r>
            <a:r>
              <a:rPr lang="en-US" sz="2800" dirty="0" err="1" smtClean="0">
                <a:effectLst/>
                <a:latin typeface="Times New Roman" panose="02020603050405020304" pitchFamily="18" charset="0"/>
                <a:ea typeface="Times New Roman" panose="02020603050405020304" pitchFamily="18" charset="0"/>
              </a:rPr>
              <a:t>thê</a:t>
            </a:r>
            <a:r>
              <a:rPr lang="en-US" sz="2800" dirty="0" smtClean="0">
                <a:effectLst/>
                <a:latin typeface="Times New Roman" panose="02020603050405020304" pitchFamily="18" charset="0"/>
                <a:ea typeface="Times New Roman" panose="02020603050405020304" pitchFamily="18" charset="0"/>
              </a:rPr>
              <a:t>̉ là </a:t>
            </a:r>
            <a:r>
              <a:rPr lang="en-US" sz="2800" dirty="0" err="1" smtClean="0">
                <a:effectLst/>
                <a:latin typeface="Times New Roman" panose="02020603050405020304" pitchFamily="18" charset="0"/>
                <a:ea typeface="Times New Roman" panose="02020603050405020304" pitchFamily="18" charset="0"/>
              </a:rPr>
              <a:t>bài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thơ</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hoặc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tập</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thơ</a:t>
            </a:r>
            <a:r>
              <a:rPr lang="en-US" sz="2800" dirty="0" smtClean="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67386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5927" y="121671"/>
            <a:ext cx="10426252" cy="732508"/>
          </a:xfrm>
          <a:prstGeom prst="rect">
            <a:avLst/>
          </a:prstGeom>
        </p:spPr>
        <p:txBody>
          <a:bodyPr wrap="none">
            <a:spAutoFit/>
          </a:bodyPr>
          <a:lstStyle/>
          <a:p>
            <a:pPr algn="just">
              <a:lnSpc>
                <a:spcPct val="130000"/>
              </a:lnSpc>
              <a:spcAft>
                <a:spcPts val="0"/>
              </a:spcAft>
            </a:pPr>
            <a:r>
              <a:rPr lang="en-US" sz="3200" b="1" dirty="0">
                <a:solidFill>
                  <a:srgbClr val="FF0000"/>
                </a:solidFill>
                <a:latin typeface="Times New Roman" panose="02020603050405020304" pitchFamily="18" charset="0"/>
                <a:ea typeface="Arial" panose="020B0604020202020204" pitchFamily="34" charset="0"/>
              </a:rPr>
              <a:t>I</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Tìm</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hiểu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yêu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cầu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của</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kiểu</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bài</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văn</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phân</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tích</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một</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bài</a:t>
            </a:r>
            <a:r>
              <a:rPr lang="en-US" sz="3200" b="1" dirty="0" smtClean="0">
                <a:solidFill>
                  <a:srgbClr val="FF0000"/>
                </a:solidFill>
                <a:effectLst/>
                <a:latin typeface="Times New Roman" panose="02020603050405020304" pitchFamily="18" charset="0"/>
                <a:ea typeface="Arial" panose="020B0604020202020204" pitchFamily="34" charset="0"/>
              </a:rPr>
              <a:t> </a:t>
            </a:r>
            <a:r>
              <a:rPr lang="en-US" sz="3200" b="1" dirty="0" err="1" smtClean="0">
                <a:solidFill>
                  <a:srgbClr val="FF0000"/>
                </a:solidFill>
                <a:effectLst/>
                <a:latin typeface="Times New Roman" panose="02020603050405020304" pitchFamily="18" charset="0"/>
                <a:ea typeface="Arial" panose="020B0604020202020204" pitchFamily="34" charset="0"/>
              </a:rPr>
              <a:t>thơ</a:t>
            </a:r>
            <a:r>
              <a:rPr lang="en-US" sz="3200" b="1" dirty="0" smtClean="0">
                <a:solidFill>
                  <a:srgbClr val="FF0000"/>
                </a:solidFill>
                <a:effectLst/>
                <a:latin typeface="Times New Roman" panose="02020603050405020304" pitchFamily="18" charset="0"/>
                <a:ea typeface="Arial" panose="020B0604020202020204" pitchFamily="34"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55782" y="967057"/>
            <a:ext cx="11148291" cy="5392245"/>
          </a:xfrm>
          <a:prstGeom prst="rect">
            <a:avLst/>
          </a:prstGeom>
        </p:spPr>
        <p:txBody>
          <a:bodyPr wrap="squar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1.2</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p>
          <a:p>
            <a:pPr algn="just"/>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sáng</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trị </a:t>
            </a:r>
            <a:r>
              <a:rPr lang="en-US" sz="2800" dirty="0" err="1">
                <a:latin typeface="Times New Roman" panose="02020603050405020304" pitchFamily="18" charset="0"/>
                <a:cs typeface="Times New Roman" panose="02020603050405020304" pitchFamily="18" charset="0"/>
              </a:rPr>
              <a:t>của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tích</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68209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0831" y="739679"/>
            <a:ext cx="7942323" cy="1532727"/>
          </a:xfrm>
          <a:prstGeom prst="rect">
            <a:avLst/>
          </a:prstGeom>
        </p:spPr>
        <p:txBody>
          <a:bodyPr wrap="square">
            <a:spAutoFit/>
          </a:bodyPr>
          <a:lstStyle/>
          <a:p>
            <a:pPr algn="ctr">
              <a:lnSpc>
                <a:spcPct val="130000"/>
              </a:lnSpc>
              <a:spcAft>
                <a:spcPts val="0"/>
              </a:spcAft>
              <a:tabLst>
                <a:tab pos="1386840" algn="l"/>
              </a:tabLst>
            </a:pPr>
            <a:r>
              <a:rPr lang="nl-NL" sz="3600" b="1" dirty="0" smtClean="0">
                <a:solidFill>
                  <a:srgbClr val="FF0000"/>
                </a:solidFill>
                <a:effectLst/>
                <a:latin typeface="Times New Roman" panose="02020603050405020304" pitchFamily="18" charset="0"/>
                <a:ea typeface="Calibri" panose="020F0502020204030204" pitchFamily="34" charset="0"/>
              </a:rPr>
              <a:t>II. LUYỆN TẬP - THỰC HÀNH VIẾT THEO CÁC BƯỚC</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485292" y="2530369"/>
            <a:ext cx="6658708" cy="1212640"/>
          </a:xfrm>
          <a:prstGeom prst="rect">
            <a:avLst/>
          </a:prstGeom>
        </p:spPr>
        <p:txBody>
          <a:bodyPr wrap="square">
            <a:spAutoFit/>
          </a:bodyPr>
          <a:lstStyle/>
          <a:p>
            <a:pPr algn="just">
              <a:lnSpc>
                <a:spcPct val="130000"/>
              </a:lnSpc>
              <a:spcAft>
                <a:spcPts val="0"/>
              </a:spcAft>
            </a:pPr>
            <a:r>
              <a:rPr lang="en-US" sz="2800" b="1" dirty="0" smtClean="0">
                <a:solidFill>
                  <a:srgbClr val="FF0000"/>
                </a:solidFill>
                <a:latin typeface="Times New Roman" panose="02020603050405020304" pitchFamily="18" charset="0"/>
                <a:ea typeface="MS Mincho"/>
              </a:rPr>
              <a:t>2. </a:t>
            </a:r>
            <a:r>
              <a:rPr lang="en-US" sz="2800" b="1" dirty="0" err="1" smtClean="0">
                <a:solidFill>
                  <a:srgbClr val="FF0000"/>
                </a:solidFill>
                <a:latin typeface="Times New Roman" panose="02020603050405020304" pitchFamily="18" charset="0"/>
                <a:ea typeface="MS Mincho"/>
              </a:rPr>
              <a:t>Thực</a:t>
            </a:r>
            <a:r>
              <a:rPr lang="en-US" sz="2800" b="1" dirty="0" smtClean="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hành</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b="1" dirty="0">
                <a:solidFill>
                  <a:srgbClr val="0070C0"/>
                </a:solidFill>
                <a:latin typeface="Times New Roman" panose="02020603050405020304" pitchFamily="18" charset="0"/>
                <a:ea typeface="MS Mincho"/>
              </a:rPr>
              <a:t>2.1. </a:t>
            </a:r>
            <a:r>
              <a:rPr lang="en-US" sz="2800" b="1" dirty="0" err="1">
                <a:solidFill>
                  <a:srgbClr val="0070C0"/>
                </a:solidFill>
                <a:latin typeface="Times New Roman" panose="02020603050405020304" pitchFamily="18" charset="0"/>
                <a:ea typeface="MS Mincho"/>
              </a:rPr>
              <a:t>Thực</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hành</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viết</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theo</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các</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bước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94062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13" y="186325"/>
            <a:ext cx="10776155" cy="596574"/>
          </a:xfrm>
          <a:prstGeom prst="rect">
            <a:avLst/>
          </a:prstGeom>
        </p:spPr>
        <p:txBody>
          <a:bodyPr wrap="none">
            <a:spAutoFit/>
          </a:bodyPr>
          <a:lstStyle/>
          <a:p>
            <a:pPr algn="just">
              <a:lnSpc>
                <a:spcPct val="130000"/>
              </a:lnSpc>
              <a:spcAft>
                <a:spcPts val="0"/>
              </a:spcAft>
            </a:pPr>
            <a:r>
              <a:rPr lang="en-US" sz="2800" b="1" dirty="0" err="1" smtClean="0">
                <a:solidFill>
                  <a:srgbClr val="0070C0"/>
                </a:solidFill>
                <a:effectLst/>
                <a:latin typeface="Times New Roman" panose="02020603050405020304" pitchFamily="18" charset="0"/>
                <a:ea typeface="MS Mincho"/>
              </a:rPr>
              <a:t>Đề</a:t>
            </a:r>
            <a:r>
              <a:rPr lang="en-US" sz="2800" b="1" dirty="0" smtClean="0">
                <a:solidFill>
                  <a:srgbClr val="0070C0"/>
                </a:solidFill>
                <a:effectLst/>
                <a:latin typeface="Times New Roman" panose="02020603050405020304" pitchFamily="18" charset="0"/>
                <a:ea typeface="MS Mincho"/>
              </a:rPr>
              <a:t> </a:t>
            </a:r>
            <a:r>
              <a:rPr lang="en-US" sz="2800" b="1" dirty="0" err="1" smtClean="0">
                <a:solidFill>
                  <a:srgbClr val="0070C0"/>
                </a:solidFill>
                <a:effectLst/>
                <a:latin typeface="Times New Roman" panose="02020603050405020304" pitchFamily="18" charset="0"/>
                <a:ea typeface="MS Mincho"/>
              </a:rPr>
              <a:t>bài</a:t>
            </a:r>
            <a:r>
              <a:rPr lang="en-US" sz="2800" b="1" dirty="0" smtClean="0">
                <a:solidFill>
                  <a:srgbClr val="0070C0"/>
                </a:solidFill>
                <a:effectLst/>
                <a:latin typeface="Times New Roman" panose="02020603050405020304" pitchFamily="18" charset="0"/>
                <a:ea typeface="MS Mincho"/>
              </a:rPr>
              <a:t>: </a:t>
            </a:r>
            <a:r>
              <a:rPr lang="vi-VN" sz="2800" b="1" dirty="0" smtClean="0">
                <a:solidFill>
                  <a:srgbClr val="0070C0"/>
                </a:solidFill>
                <a:effectLst/>
                <a:latin typeface="Times New Roman" panose="02020603050405020304" pitchFamily="18" charset="0"/>
                <a:ea typeface="Times New Roman" panose="02020603050405020304" pitchFamily="18" charset="0"/>
              </a:rPr>
              <a:t>Phân tích bài thơ “</a:t>
            </a:r>
            <a:r>
              <a:rPr lang="vi-VN" sz="2800" b="1" i="1" dirty="0" smtClean="0">
                <a:solidFill>
                  <a:srgbClr val="0070C0"/>
                </a:solidFill>
                <a:effectLst/>
                <a:latin typeface="Times New Roman" panose="02020603050405020304" pitchFamily="18" charset="0"/>
                <a:ea typeface="Times New Roman" panose="02020603050405020304" pitchFamily="18" charset="0"/>
              </a:rPr>
              <a:t>Vịnh khoa thi Hương</a:t>
            </a:r>
            <a:r>
              <a:rPr lang="vi-VN" sz="2800" b="1" dirty="0" smtClean="0">
                <a:solidFill>
                  <a:srgbClr val="0070C0"/>
                </a:solidFill>
                <a:effectLst/>
                <a:latin typeface="Times New Roman" panose="02020603050405020304" pitchFamily="18" charset="0"/>
                <a:ea typeface="Times New Roman" panose="02020603050405020304" pitchFamily="18" charset="0"/>
              </a:rPr>
              <a:t>” của Trần Tế Xương</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70598351"/>
              </p:ext>
            </p:extLst>
          </p:nvPr>
        </p:nvGraphicFramePr>
        <p:xfrm>
          <a:off x="360217" y="1828800"/>
          <a:ext cx="11499274" cy="4982465"/>
        </p:xfrm>
        <a:graphic>
          <a:graphicData uri="http://schemas.openxmlformats.org/drawingml/2006/table">
            <a:tbl>
              <a:tblPr firstRow="1" firstCol="1" bandRow="1"/>
              <a:tblGrid>
                <a:gridCol w="5749637">
                  <a:extLst>
                    <a:ext uri="{9D8B030D-6E8A-4147-A177-3AD203B41FA5}">
                      <a16:colId xmlns:a16="http://schemas.microsoft.com/office/drawing/2014/main" xmlns="" val="2199846978"/>
                    </a:ext>
                  </a:extLst>
                </a:gridCol>
                <a:gridCol w="5749637">
                  <a:extLst>
                    <a:ext uri="{9D8B030D-6E8A-4147-A177-3AD203B41FA5}">
                      <a16:colId xmlns:a16="http://schemas.microsoft.com/office/drawing/2014/main" xmlns="" val="97393755"/>
                    </a:ext>
                  </a:extLst>
                </a:gridCol>
              </a:tblGrid>
              <a:tr h="1016000">
                <a:tc gridSpan="2">
                  <a:txBody>
                    <a:bodyPr/>
                    <a:lstStyle/>
                    <a:p>
                      <a:pPr algn="ctr">
                        <a:lnSpc>
                          <a:spcPct val="130000"/>
                        </a:lnSpc>
                        <a:spcAft>
                          <a:spcPts val="0"/>
                        </a:spcAft>
                      </a:pPr>
                      <a:r>
                        <a:rPr lang="en-US" sz="24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a:t>
                      </a:r>
                      <a:r>
                        <a:rPr lang="vi-VN"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Chuẩn bị</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Phân tích bài thơ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Vịnh khoa thi Hương</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của Trần Tế Xương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349096695"/>
                  </a:ext>
                </a:extLst>
              </a:tr>
              <a:tr h="508001">
                <a:tc>
                  <a:txBody>
                    <a:bodyPr/>
                    <a:lstStyle/>
                    <a:p>
                      <a:pPr>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Dạng bài cần triển khai là gì?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026869"/>
                  </a:ext>
                </a:extLst>
              </a:tr>
              <a:tr h="1016000">
                <a:tc>
                  <a:txBody>
                    <a:bodyPr/>
                    <a:lstStyle/>
                    <a:p>
                      <a:pPr>
                        <a:lnSpc>
                          <a:spcPct val="130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Xác định vấn đề mà đề bài yêu cầu người viết cần bàn luận là gì?</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7381864"/>
                  </a:ext>
                </a:extLst>
              </a:tr>
              <a:tr h="1016000">
                <a:tc>
                  <a:txBody>
                    <a:bodyPr/>
                    <a:lstStyle/>
                    <a:p>
                      <a:pPr>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Xác định chủ đề và một số nghệ thuật nổi bật trong bài thơ?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3906851"/>
                  </a:ext>
                </a:extLst>
              </a:tr>
              <a:tr h="1016000">
                <a:tc>
                  <a:txBody>
                    <a:bodyPr/>
                    <a:lstStyle/>
                    <a:p>
                      <a:pPr>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Em dự định sẽ dùng những bằng chứng nào cho bài 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0579455"/>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603" y="782899"/>
            <a:ext cx="6310409" cy="833250"/>
          </a:xfrm>
          <a:prstGeom prst="rect">
            <a:avLst/>
          </a:prstGeom>
        </p:spPr>
      </p:pic>
    </p:spTree>
    <p:extLst>
      <p:ext uri="{BB962C8B-B14F-4D97-AF65-F5344CB8AC3E}">
        <p14:creationId xmlns:p14="http://schemas.microsoft.com/office/powerpoint/2010/main" val="37968251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2720</Words>
  <Application>Microsoft Office PowerPoint</Application>
  <PresentationFormat>Custom</PresentationFormat>
  <Paragraphs>306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15</cp:revision>
  <dcterms:created xsi:type="dcterms:W3CDTF">2023-11-07T03:31:08Z</dcterms:created>
  <dcterms:modified xsi:type="dcterms:W3CDTF">2024-02-03T16:42:50Z</dcterms:modified>
</cp:coreProperties>
</file>