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9" r:id="rId4"/>
    <p:sldId id="272" r:id="rId5"/>
    <p:sldId id="279" r:id="rId6"/>
    <p:sldId id="262" r:id="rId7"/>
    <p:sldId id="261" r:id="rId8"/>
    <p:sldId id="263" r:id="rId9"/>
    <p:sldId id="283" r:id="rId10"/>
    <p:sldId id="284" r:id="rId11"/>
    <p:sldId id="264" r:id="rId12"/>
    <p:sldId id="280" r:id="rId13"/>
    <p:sldId id="265" r:id="rId14"/>
    <p:sldId id="278" r:id="rId15"/>
    <p:sldId id="281" r:id="rId16"/>
    <p:sldId id="273" r:id="rId17"/>
    <p:sldId id="274" r:id="rId18"/>
    <p:sldId id="275" r:id="rId19"/>
    <p:sldId id="276" r:id="rId20"/>
    <p:sldId id="277"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CCFF"/>
    <a:srgbClr val="FFFFCC"/>
    <a:srgbClr val="41719C"/>
    <a:srgbClr val="FF99FF"/>
    <a:srgbClr val="FF00FF"/>
    <a:srgbClr val="F8F8F8"/>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5.wdp"/><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5.wdp"/><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ounded Rectangle 1"/>
          <p:cNvSpPr/>
          <p:nvPr/>
        </p:nvSpPr>
        <p:spPr>
          <a:xfrm>
            <a:off x="1883391" y="1787339"/>
            <a:ext cx="8993874" cy="351074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CHỦ ĐỀ </a:t>
            </a:r>
            <a:r>
              <a:rPr lang="en-US" sz="6000" b="1" smtClean="0">
                <a:solidFill>
                  <a:srgbClr val="0070C0"/>
                </a:solidFill>
                <a:latin typeface="Times New Roman" panose="02020603050405020304" pitchFamily="18" charset="0"/>
                <a:ea typeface="Times New Roman" panose="02020603050405020304" pitchFamily="18" charset="0"/>
              </a:rPr>
              <a:t>A</a:t>
            </a:r>
          </a:p>
          <a:p>
            <a:pPr algn="ctr">
              <a:lnSpc>
                <a:spcPct val="115000"/>
              </a:lnSpc>
              <a:spcBef>
                <a:spcPts val="600"/>
              </a:spcBef>
              <a:spcAft>
                <a:spcPts val="600"/>
              </a:spcAft>
            </a:pPr>
            <a:r>
              <a:rPr lang="en-US" sz="4000" b="1" smtClean="0">
                <a:solidFill>
                  <a:srgbClr val="C00000"/>
                </a:solidFill>
                <a:latin typeface="Times New Roman" panose="02020603050405020304" pitchFamily="18" charset="0"/>
                <a:ea typeface="Times New Roman" panose="02020603050405020304" pitchFamily="18" charset="0"/>
              </a:rPr>
              <a:t>MÁY </a:t>
            </a:r>
            <a:r>
              <a:rPr lang="en-US" sz="4000" b="1">
                <a:solidFill>
                  <a:srgbClr val="C00000"/>
                </a:solidFill>
                <a:latin typeface="Times New Roman" panose="02020603050405020304" pitchFamily="18" charset="0"/>
                <a:ea typeface="Times New Roman" panose="02020603050405020304" pitchFamily="18" charset="0"/>
              </a:rPr>
              <a:t>TÍNH VÀ CỘNG ĐỒNG</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400" b="1">
                <a:solidFill>
                  <a:srgbClr val="002060"/>
                </a:solidFill>
                <a:latin typeface="Times New Roman" panose="02020603050405020304" pitchFamily="18" charset="0"/>
                <a:ea typeface="Times New Roman" panose="02020603050405020304" pitchFamily="18" charset="0"/>
              </a:rPr>
              <a:t>SƠ LƯỢC VỀ CÁC THÀNH PHẦN CỦA MÁY TÍNH </a:t>
            </a:r>
            <a:endParaRPr lang="en-US" sz="24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400" b="1">
                <a:solidFill>
                  <a:srgbClr val="002060"/>
                </a:solidFill>
                <a:latin typeface="Times New Roman" panose="02020603050405020304" pitchFamily="18" charset="0"/>
                <a:ea typeface="Times New Roman" panose="02020603050405020304" pitchFamily="18" charset="0"/>
              </a:rPr>
              <a:t>KHÁI NIỆM HỆ ĐIỀU HÀNH VÀ PHẦN MỀM ỨNG DỤNG </a:t>
            </a:r>
            <a:endParaRPr lang="en-US" sz="2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666" y="864973"/>
            <a:ext cx="4895335" cy="4704862"/>
          </a:xfrm>
        </p:spPr>
        <p:txBody>
          <a:bodyPr>
            <a:noAutofit/>
          </a:bodyPr>
          <a:lstStyle/>
          <a:p>
            <a:pPr algn="just">
              <a:lnSpc>
                <a:spcPct val="100000"/>
              </a:lnSpc>
              <a:spcBef>
                <a:spcPts val="1200"/>
              </a:spcBef>
              <a:spcAft>
                <a:spcPts val="1200"/>
              </a:spcAft>
            </a:pPr>
            <a:r>
              <a:rPr lang="en-US" smtClean="0">
                <a:latin typeface="Times New Roman" panose="02020603050405020304" pitchFamily="18" charset="0"/>
                <a:cs typeface="Times New Roman" panose="02020603050405020304" pitchFamily="18" charset="0"/>
              </a:rPr>
              <a:t>Muốn máy tính để bàn có khả năng nhận thông tin dạng hình ảnh, ta có thể cắm thêm thiết bị thu hình trực tiếp (webcam)</a:t>
            </a:r>
          </a:p>
          <a:p>
            <a:pPr algn="just">
              <a:lnSpc>
                <a:spcPct val="100000"/>
              </a:lnSpc>
              <a:spcBef>
                <a:spcPts val="1200"/>
              </a:spcBef>
              <a:spcAft>
                <a:spcPts val="1200"/>
              </a:spcAft>
            </a:pPr>
            <a:r>
              <a:rPr lang="en-US" smtClean="0">
                <a:latin typeface="Times New Roman" panose="02020603050405020304" pitchFamily="18" charset="0"/>
                <a:cs typeface="Times New Roman" panose="02020603050405020304" pitchFamily="18" charset="0"/>
              </a:rPr>
              <a:t>Cắm thêm loa hay bộ tai nghe kèm micro sẽ làm cho máy tính để bàn có khả năng xuất ra và nhận vào thông tin dạng âm thanh</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95336" y="360006"/>
            <a:ext cx="3203756" cy="2669797"/>
          </a:xfrm>
          <a:prstGeom prst="rect">
            <a:avLst/>
          </a:prstGeom>
        </p:spPr>
      </p:pic>
      <p:pic>
        <p:nvPicPr>
          <p:cNvPr id="5" name="Picture 4"/>
          <p:cNvPicPr>
            <a:picLocks noChangeAspect="1"/>
          </p:cNvPicPr>
          <p:nvPr/>
        </p:nvPicPr>
        <p:blipFill>
          <a:blip r:embed="rId3"/>
          <a:stretch>
            <a:fillRect/>
          </a:stretch>
        </p:blipFill>
        <p:spPr>
          <a:xfrm>
            <a:off x="7255497" y="3698542"/>
            <a:ext cx="3243595" cy="2456598"/>
          </a:xfrm>
          <a:prstGeom prst="rect">
            <a:avLst/>
          </a:prstGeom>
        </p:spPr>
      </p:pic>
      <p:sp>
        <p:nvSpPr>
          <p:cNvPr id="6" name="Oval 5"/>
          <p:cNvSpPr/>
          <p:nvPr/>
        </p:nvSpPr>
        <p:spPr>
          <a:xfrm>
            <a:off x="9526137" y="286604"/>
            <a:ext cx="736979" cy="696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0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3200" b="1">
                <a:solidFill>
                  <a:srgbClr val="C00000"/>
                </a:solidFill>
                <a:latin typeface="Times New Roman" panose="02020603050405020304" pitchFamily="18" charset="0"/>
                <a:ea typeface="Times New Roman" panose="02020603050405020304" pitchFamily="18" charset="0"/>
              </a:rPr>
              <a:t>HOẠT ĐỘNG 2</a:t>
            </a:r>
            <a:endParaRPr lang="en-US" sz="3200" b="1" dirty="0">
              <a:solidFill>
                <a:srgbClr val="C0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97" y="719262"/>
            <a:ext cx="1637730" cy="1466955"/>
          </a:xfrm>
          <a:prstGeom prst="rect">
            <a:avLst/>
          </a:prstGeom>
        </p:spPr>
      </p:pic>
      <p:sp>
        <p:nvSpPr>
          <p:cNvPr id="2" name="Cloud 1"/>
          <p:cNvSpPr/>
          <p:nvPr/>
        </p:nvSpPr>
        <p:spPr>
          <a:xfrm>
            <a:off x="1910427" y="1023904"/>
            <a:ext cx="8847294" cy="1452384"/>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smtClean="0">
                <a:solidFill>
                  <a:schemeClr val="dk1"/>
                </a:solidFill>
                <a:latin typeface="Times New Roman" panose="02020603050405020304" pitchFamily="18" charset="0"/>
                <a:ea typeface="Times New Roman" panose="02020603050405020304" pitchFamily="18" charset="0"/>
              </a:rPr>
              <a:t>Theo em máy </a:t>
            </a:r>
            <a:r>
              <a:rPr lang="en-US" sz="2800">
                <a:solidFill>
                  <a:schemeClr val="dk1"/>
                </a:solidFill>
                <a:latin typeface="Times New Roman" panose="02020603050405020304" pitchFamily="18" charset="0"/>
                <a:ea typeface="Times New Roman" panose="02020603050405020304" pitchFamily="18" charset="0"/>
              </a:rPr>
              <a:t>tính </a:t>
            </a:r>
            <a:r>
              <a:rPr lang="en-US" sz="2800">
                <a:solidFill>
                  <a:schemeClr val="dk1"/>
                </a:solidFill>
                <a:latin typeface="Times New Roman" panose="02020603050405020304" pitchFamily="18" charset="0"/>
                <a:ea typeface="Times New Roman" panose="02020603050405020304" pitchFamily="18" charset="0"/>
              </a:rPr>
              <a:t>xách </a:t>
            </a:r>
            <a:r>
              <a:rPr lang="en-US" sz="2800" smtClean="0">
                <a:solidFill>
                  <a:schemeClr val="dk1"/>
                </a:solidFill>
                <a:latin typeface="Times New Roman" panose="02020603050405020304" pitchFamily="18" charset="0"/>
                <a:ea typeface="Times New Roman" panose="02020603050405020304" pitchFamily="18" charset="0"/>
              </a:rPr>
              <a:t>tay gồm những bộ phận nào?</a:t>
            </a:r>
            <a:endParaRPr lang="en-US" sz="2800">
              <a:solidFill>
                <a:schemeClr val="dk1"/>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3903964" y="3117440"/>
            <a:ext cx="4406167" cy="2959093"/>
          </a:xfrm>
          <a:prstGeom prst="rect">
            <a:avLst/>
          </a:prstGeom>
          <a:ln w="12700">
            <a:solidFill>
              <a:schemeClr val="tx1"/>
            </a:solidFill>
          </a:ln>
        </p:spPr>
      </p:pic>
    </p:spTree>
    <p:extLst>
      <p:ext uri="{BB962C8B-B14F-4D97-AF65-F5344CB8AC3E}">
        <p14:creationId xmlns:p14="http://schemas.microsoft.com/office/powerpoint/2010/main" val="40084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2577" y="4830463"/>
            <a:ext cx="2783134" cy="523220"/>
          </a:xfrm>
          <a:prstGeom prst="rect">
            <a:avLst/>
          </a:prstGeom>
          <a:noFill/>
        </p:spPr>
        <p:txBody>
          <a:bodyPr wrap="none" rtlCol="0">
            <a:spAutoFit/>
          </a:bodyPr>
          <a:lstStyle/>
          <a:p>
            <a:r>
              <a:rPr lang="en-US" sz="2800" i="1" dirty="0" err="1" smtClean="0">
                <a:latin typeface="Times New Roman" panose="02020603050405020304" pitchFamily="18" charset="0"/>
                <a:cs typeface="Times New Roman" panose="02020603050405020304" pitchFamily="18" charset="0"/>
              </a:rPr>
              <a:t>Máy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tính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tay</a:t>
            </a:r>
            <a:endParaRPr lang="en-US" sz="28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086623" y="1134014"/>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Màn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hình</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036127" y="3750994"/>
            <a:ext cx="1752403"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Thân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máy</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2669" y="1656891"/>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Bàn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phím</a:t>
            </a:r>
            <a:endParaRPr lang="en-US" sz="2800" b="1" dirty="0">
              <a:solidFill>
                <a:srgbClr val="3333CC"/>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94001" y="847942"/>
            <a:ext cx="5788182" cy="3887226"/>
          </a:xfrm>
          <a:prstGeom prst="rect">
            <a:avLst/>
          </a:prstGeom>
          <a:ln w="12700">
            <a:noFill/>
          </a:ln>
        </p:spPr>
      </p:pic>
      <p:cxnSp>
        <p:nvCxnSpPr>
          <p:cNvPr id="9" name="Straight Arrow Connector 8"/>
          <p:cNvCxnSpPr/>
          <p:nvPr/>
        </p:nvCxnSpPr>
        <p:spPr>
          <a:xfrm flipH="1">
            <a:off x="3090496" y="3912043"/>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879134" y="3558000"/>
            <a:ext cx="1535708" cy="512735"/>
            <a:chOff x="3879134" y="4526994"/>
            <a:chExt cx="1535708" cy="512735"/>
          </a:xfrm>
        </p:grpSpPr>
        <p:cxnSp>
          <p:nvCxnSpPr>
            <p:cNvPr id="11" name="Straight Connector 10"/>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24093" y="3959789"/>
            <a:ext cx="2063385" cy="954107"/>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Vùng</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chuột</a:t>
            </a:r>
            <a:r>
              <a:rPr lang="en-US" sz="2800" b="1" dirty="0" smtClean="0">
                <a:solidFill>
                  <a:srgbClr val="3333CC"/>
                </a:solidFill>
                <a:latin typeface="Times New Roman" panose="02020603050405020304" pitchFamily="18" charset="0"/>
                <a:cs typeface="Times New Roman" panose="02020603050405020304" pitchFamily="18" charset="0"/>
              </a:rPr>
              <a:t> </a:t>
            </a:r>
          </a:p>
          <a:p>
            <a:pPr algn="ctr"/>
            <a:r>
              <a:rPr lang="en-US" sz="2800" b="1" dirty="0" err="1" smtClean="0">
                <a:solidFill>
                  <a:srgbClr val="3333CC"/>
                </a:solidFill>
                <a:latin typeface="Times New Roman" panose="02020603050405020304" pitchFamily="18" charset="0"/>
                <a:cs typeface="Times New Roman" panose="02020603050405020304" pitchFamily="18" charset="0"/>
              </a:rPr>
              <a:t>cảm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ứng</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6893169" y="1395624"/>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94919" y="2180111"/>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91689" y="3984344"/>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1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 THIẾT BỊ VÀO - RA CƠ BẢN CHO MÁY TÍNH XÁCH TAY</a:t>
            </a: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9" name="Horizontal Scroll 8"/>
          <p:cNvSpPr/>
          <p:nvPr/>
        </p:nvSpPr>
        <p:spPr>
          <a:xfrm>
            <a:off x="759469" y="1105533"/>
            <a:ext cx="6081383" cy="4539675"/>
          </a:xfrm>
          <a:prstGeom prst="horizontalScroll">
            <a:avLst/>
          </a:prstGeom>
          <a:solidFill>
            <a:srgbClr val="FFCCFF"/>
          </a:solidFill>
          <a:ln>
            <a:solidFill>
              <a:srgbClr val="FFCCFF"/>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Toàn bộ hộp thân máy, màn hình, bàn phím và chuột của máy tính xách tay được tích hợp chung thành một khối, đảm nhiệm đầy đủ các chức năng của thiết bị vào-ra và bộ phận xử lí thông tin.</a:t>
            </a: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Tấm chạm thay cho chuột</a:t>
            </a:r>
          </a:p>
        </p:txBody>
      </p:sp>
      <p:pic>
        <p:nvPicPr>
          <p:cNvPr id="7" name="Picture 6"/>
          <p:cNvPicPr/>
          <p:nvPr/>
        </p:nvPicPr>
        <p:blipFill rotWithShape="1">
          <a:blip r:embed="rId3"/>
          <a:srcRect l="79981" t="34442" r="1216" b="36107"/>
          <a:stretch/>
        </p:blipFill>
        <p:spPr bwMode="auto">
          <a:xfrm>
            <a:off x="7696382" y="1878128"/>
            <a:ext cx="3306535" cy="295668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741986" y="5637803"/>
            <a:ext cx="828464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i="1" smtClean="0">
                <a:solidFill>
                  <a:srgbClr val="C00000"/>
                </a:solidFill>
                <a:latin typeface="Times New Roman" panose="02020603050405020304" pitchFamily="18" charset="0"/>
                <a:ea typeface="Times New Roman" panose="02020603050405020304" pitchFamily="18" charset="0"/>
              </a:rPr>
              <a:t>Máy </a:t>
            </a:r>
            <a:r>
              <a:rPr lang="en-US" sz="2800" i="1">
                <a:solidFill>
                  <a:srgbClr val="C00000"/>
                </a:solidFill>
                <a:latin typeface="Times New Roman" panose="02020603050405020304" pitchFamily="18" charset="0"/>
                <a:ea typeface="Times New Roman" panose="02020603050405020304" pitchFamily="18" charset="0"/>
              </a:rPr>
              <a:t>tính xách tay thường có sẵn loa, micro và camera.</a:t>
            </a:r>
          </a:p>
        </p:txBody>
      </p:sp>
      <p:sp>
        <p:nvSpPr>
          <p:cNvPr id="3" name="Right Arrow 2"/>
          <p:cNvSpPr/>
          <p:nvPr/>
        </p:nvSpPr>
        <p:spPr>
          <a:xfrm>
            <a:off x="1196076" y="5666161"/>
            <a:ext cx="545910"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
            <a:extLst>
              <a:ext uri="{FF2B5EF4-FFF2-40B4-BE49-F238E27FC236}">
                <a16:creationId xmlns:a16="http://schemas.microsoft.com/office/drawing/2014/main" id="{CEF4D80B-0136-DA40-A050-C7F1E816987F}"/>
              </a:ext>
            </a:extLst>
          </p:cNvPr>
          <p:cNvSpPr/>
          <p:nvPr/>
        </p:nvSpPr>
        <p:spPr>
          <a:xfrm>
            <a:off x="1014972" y="114616"/>
            <a:ext cx="10410091" cy="1452384"/>
          </a:xfrm>
          <a:prstGeom prst="cloudCallout">
            <a:avLst>
              <a:gd name="adj1" fmla="val -36925"/>
              <a:gd name="adj2" fmla="val -1924"/>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dirty="0" err="1">
                <a:solidFill>
                  <a:schemeClr val="dk1"/>
                </a:solidFill>
                <a:latin typeface="Times New Roman" panose="02020603050405020304" pitchFamily="18" charset="0"/>
                <a:ea typeface="Times New Roman" panose="02020603050405020304" pitchFamily="18" charset="0"/>
              </a:rPr>
              <a:t>Các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em</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hãy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quan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sát</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máy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tính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để</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bàn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và</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máy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tính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xách</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tay</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rồi</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hoàn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thiện</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phiếu</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học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tập</a:t>
            </a:r>
            <a:r>
              <a:rPr lang="en-US" sz="2800" dirty="0">
                <a:solidFill>
                  <a:schemeClr val="dk1"/>
                </a:solidFill>
                <a:latin typeface="Times New Roman" panose="02020603050405020304" pitchFamily="18" charset="0"/>
                <a:ea typeface="Times New Roman" panose="02020603050405020304" pitchFamily="18" charset="0"/>
              </a:rPr>
              <a:t>.</a:t>
            </a:r>
          </a:p>
        </p:txBody>
      </p:sp>
      <p:sp>
        <p:nvSpPr>
          <p:cNvPr id="5" name="Rounded Rectangle 4"/>
          <p:cNvSpPr/>
          <p:nvPr/>
        </p:nvSpPr>
        <p:spPr>
          <a:xfrm>
            <a:off x="3227291" y="2109255"/>
            <a:ext cx="6002707" cy="465073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11787" y="1741382"/>
            <a:ext cx="3043452" cy="735747"/>
          </a:xfrm>
          <a:prstGeom prst="ellipse">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800" dirty="0" err="1">
                <a:solidFill>
                  <a:schemeClr val="dk1"/>
                </a:solidFill>
                <a:latin typeface="Times New Roman" panose="02020603050405020304" pitchFamily="18" charset="0"/>
                <a:ea typeface="Times New Roman" panose="02020603050405020304" pitchFamily="18" charset="0"/>
              </a:rPr>
              <a:t>Phiếu</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học</a:t>
            </a:r>
            <a:r>
              <a:rPr lang="en-US" sz="2800" dirty="0">
                <a:solidFill>
                  <a:schemeClr val="dk1"/>
                </a:solidFill>
                <a:latin typeface="Times New Roman" panose="02020603050405020304" pitchFamily="18" charset="0"/>
                <a:ea typeface="Times New Roman" panose="02020603050405020304" pitchFamily="18" charset="0"/>
              </a:rPr>
              <a:t> </a:t>
            </a:r>
            <a:r>
              <a:rPr lang="en-US" sz="2800" dirty="0" err="1">
                <a:solidFill>
                  <a:schemeClr val="dk1"/>
                </a:solidFill>
                <a:latin typeface="Times New Roman" panose="02020603050405020304" pitchFamily="18" charset="0"/>
                <a:ea typeface="Times New Roman" panose="02020603050405020304" pitchFamily="18" charset="0"/>
              </a:rPr>
              <a:t>tập</a:t>
            </a:r>
            <a:endParaRPr lang="en-US" sz="2800" dirty="0">
              <a:solidFill>
                <a:schemeClr val="dk1"/>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3305907" y="2477129"/>
            <a:ext cx="583809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defRPr sz="2800">
                <a:solidFill>
                  <a:schemeClr val="dk1"/>
                </a:solidFill>
                <a:latin typeface="Times New Roman" panose="02020603050405020304" pitchFamily="18" charset="0"/>
                <a:ea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err="1"/>
              <a:t>Nêu</a:t>
            </a:r>
            <a:r>
              <a:rPr lang="en-US" dirty="0"/>
              <a:t> c</a:t>
            </a:r>
            <a:r>
              <a:rPr lang="vi-VN" dirty="0"/>
              <a:t>ác </a:t>
            </a:r>
            <a:r>
              <a:rPr lang="vi-VN" dirty="0"/>
              <a:t>thành phần cơ </a:t>
            </a:r>
            <a:r>
              <a:rPr lang="vi-VN"/>
              <a:t>bản </a:t>
            </a:r>
            <a:r>
              <a:rPr lang="vi-VN" smtClean="0"/>
              <a:t>của </a:t>
            </a:r>
            <a:r>
              <a:rPr lang="vi-VN" dirty="0"/>
              <a:t>máy tính </a:t>
            </a:r>
            <a:r>
              <a:rPr lang="en-US" dirty="0"/>
              <a:t>x</a:t>
            </a:r>
            <a:r>
              <a:rPr lang="vi-VN" dirty="0"/>
              <a:t>ách </a:t>
            </a:r>
            <a:r>
              <a:rPr lang="vi-VN" dirty="0"/>
              <a:t>tay và </a:t>
            </a:r>
            <a:r>
              <a:rPr lang="en-US" dirty="0" err="1"/>
              <a:t>máy</a:t>
            </a:r>
            <a:r>
              <a:rPr lang="en-US" dirty="0"/>
              <a:t> </a:t>
            </a:r>
            <a:r>
              <a:rPr lang="en-US" dirty="0" err="1"/>
              <a:t>tính</a:t>
            </a:r>
            <a:r>
              <a:rPr lang="en-US" dirty="0"/>
              <a:t> </a:t>
            </a:r>
            <a:r>
              <a:rPr lang="vi-VN" dirty="0"/>
              <a:t>để bàn</a:t>
            </a:r>
            <a:r>
              <a:rPr lang="en-US" dirty="0"/>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43981117"/>
              </p:ext>
            </p:extLst>
          </p:nvPr>
        </p:nvGraphicFramePr>
        <p:xfrm>
          <a:off x="3296038" y="3486818"/>
          <a:ext cx="5847960" cy="2881438"/>
        </p:xfrm>
        <a:graphic>
          <a:graphicData uri="http://schemas.openxmlformats.org/drawingml/2006/table">
            <a:tbl>
              <a:tblPr firstRow="1" bandRow="1">
                <a:tableStyleId>{7DF18680-E054-41AD-8BC1-D1AEF772440D}</a:tableStyleId>
              </a:tblPr>
              <a:tblGrid>
                <a:gridCol w="2923980">
                  <a:extLst>
                    <a:ext uri="{9D8B030D-6E8A-4147-A177-3AD203B41FA5}">
                      <a16:colId xmlns:a16="http://schemas.microsoft.com/office/drawing/2014/main" val="20000"/>
                    </a:ext>
                  </a:extLst>
                </a:gridCol>
                <a:gridCol w="2923980">
                  <a:extLst>
                    <a:ext uri="{9D8B030D-6E8A-4147-A177-3AD203B41FA5}">
                      <a16:colId xmlns:a16="http://schemas.microsoft.com/office/drawing/2014/main" val="20001"/>
                    </a:ext>
                  </a:extLst>
                </a:gridCol>
              </a:tblGrid>
              <a:tr h="503998">
                <a:tc>
                  <a:txBody>
                    <a:bodyPr/>
                    <a:lstStyle/>
                    <a:p>
                      <a:pPr algn="ctr"/>
                      <a:r>
                        <a:rPr lang="en-US" sz="2000" dirty="0" smtClean="0">
                          <a:latin typeface="Times New Roman" panose="02020603050405020304" pitchFamily="18" charset="0"/>
                          <a:cs typeface="Times New Roman" panose="02020603050405020304" pitchFamily="18" charset="0"/>
                        </a:rPr>
                        <a:t>MÁY</a:t>
                      </a:r>
                      <a:r>
                        <a:rPr lang="en-US" sz="2000" baseline="0" dirty="0" smtClean="0">
                          <a:latin typeface="Times New Roman" panose="02020603050405020304" pitchFamily="18" charset="0"/>
                          <a:cs typeface="Times New Roman" panose="02020603050405020304" pitchFamily="18" charset="0"/>
                        </a:rPr>
                        <a:t> TÍNH ĐỂ BÀN</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MÁY</a:t>
                      </a:r>
                      <a:r>
                        <a:rPr lang="en-US" sz="2000" baseline="0" dirty="0" smtClean="0">
                          <a:latin typeface="Times New Roman" panose="02020603050405020304" pitchFamily="18" charset="0"/>
                          <a:cs typeface="Times New Roman" panose="02020603050405020304" pitchFamily="18" charset="0"/>
                        </a:rPr>
                        <a:t> TÍNH XÁCH TAY</a:t>
                      </a: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Times New Roman" panose="02020603050405020304" pitchFamily="18" charset="0"/>
                          <a:cs typeface="Times New Roman" panose="02020603050405020304" pitchFamily="18" charset="0"/>
                        </a:rPr>
                        <a:t>………………………………………………………………………………………………………………………………………………</a:t>
                      </a:r>
                    </a:p>
                  </a:txBody>
                  <a:tcPr/>
                </a:tc>
                <a:tc>
                  <a:txBody>
                    <a:bodyPr/>
                    <a:lstStyle/>
                    <a:p>
                      <a:pPr algn="ctr">
                        <a:lnSpc>
                          <a:spcPct val="150000"/>
                        </a:lnSpc>
                      </a:pPr>
                      <a:r>
                        <a:rPr lang="en-US" sz="200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a:t>
                      </a:r>
                    </a:p>
                    <a:p>
                      <a:pPr algn="ctr"/>
                      <a:r>
                        <a:rPr lang="en-US" sz="20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rotWithShape="1">
          <a:blip r:embed="rId2"/>
          <a:srcRect t="7401"/>
          <a:stretch/>
        </p:blipFill>
        <p:spPr>
          <a:xfrm>
            <a:off x="411570" y="2630654"/>
            <a:ext cx="2594626" cy="1645923"/>
          </a:xfrm>
          <a:prstGeom prst="rect">
            <a:avLst/>
          </a:prstGeom>
          <a:ln w="12700">
            <a:solidFill>
              <a:schemeClr val="tx1"/>
            </a:solidFill>
          </a:ln>
        </p:spPr>
      </p:pic>
      <p:pic>
        <p:nvPicPr>
          <p:cNvPr id="10" name="Picture 9"/>
          <p:cNvPicPr>
            <a:picLocks noChangeAspect="1"/>
          </p:cNvPicPr>
          <p:nvPr/>
        </p:nvPicPr>
        <p:blipFill>
          <a:blip r:embed="rId3"/>
          <a:stretch>
            <a:fillRect/>
          </a:stretch>
        </p:blipFill>
        <p:spPr>
          <a:xfrm>
            <a:off x="9378189" y="2574381"/>
            <a:ext cx="2368335" cy="1784871"/>
          </a:xfrm>
          <a:prstGeom prst="rect">
            <a:avLst/>
          </a:prstGeom>
          <a:ln w="12700">
            <a:solidFill>
              <a:schemeClr val="tx1"/>
            </a:solidFill>
          </a:ln>
        </p:spPr>
      </p:pic>
      <p:sp>
        <p:nvSpPr>
          <p:cNvPr id="11" name="TextBox 10"/>
          <p:cNvSpPr txBox="1"/>
          <p:nvPr/>
        </p:nvSpPr>
        <p:spPr>
          <a:xfrm>
            <a:off x="878847" y="4350218"/>
            <a:ext cx="1856598"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bàn</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528317" y="4395525"/>
            <a:ext cx="2040943"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6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46666" y="924835"/>
            <a:ext cx="9158852" cy="54077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5" name="Oval 4"/>
          <p:cNvSpPr/>
          <p:nvPr/>
        </p:nvSpPr>
        <p:spPr>
          <a:xfrm>
            <a:off x="4779305" y="657684"/>
            <a:ext cx="3416918" cy="661730"/>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Phiếu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70240" y="1358011"/>
            <a:ext cx="8404971"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c</a:t>
            </a:r>
            <a:r>
              <a:rPr lang="vi-VN" sz="2800" b="1" dirty="0" smtClean="0">
                <a:solidFill>
                  <a:srgbClr val="FF0000"/>
                </a:solidFill>
                <a:latin typeface="Times New Roman" panose="02020603050405020304" pitchFamily="18" charset="0"/>
                <a:cs typeface="Times New Roman" panose="02020603050405020304" pitchFamily="18" charset="0"/>
              </a:rPr>
              <a:t>ác </a:t>
            </a:r>
            <a:r>
              <a:rPr lang="vi-VN" sz="2800" b="1" dirty="0">
                <a:solidFill>
                  <a:srgbClr val="FF0000"/>
                </a:solidFill>
                <a:latin typeface="Times New Roman" panose="02020603050405020304" pitchFamily="18" charset="0"/>
                <a:cs typeface="Times New Roman" panose="02020603050405020304" pitchFamily="18" charset="0"/>
              </a:rPr>
              <a:t>thành phần cơ bản </a:t>
            </a:r>
            <a:r>
              <a:rPr lang="vi-VN" sz="2800" b="1" dirty="0" smtClean="0">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máy </a:t>
            </a:r>
            <a:r>
              <a:rPr lang="vi-VN" sz="2800" b="1" dirty="0">
                <a:solidFill>
                  <a:srgbClr val="FF0000"/>
                </a:solidFill>
                <a:latin typeface="Times New Roman" panose="02020603050405020304" pitchFamily="18" charset="0"/>
                <a:cs typeface="Times New Roman" panose="02020603050405020304" pitchFamily="18" charset="0"/>
              </a:rPr>
              <a:t>tính </a:t>
            </a:r>
            <a:r>
              <a:rPr lang="en-US" sz="2800" b="1" dirty="0" smtClean="0">
                <a:solidFill>
                  <a:srgbClr val="FF0000"/>
                </a:solidFill>
                <a:latin typeface="Times New Roman" panose="02020603050405020304" pitchFamily="18" charset="0"/>
                <a:cs typeface="Times New Roman" panose="02020603050405020304" pitchFamily="18" charset="0"/>
              </a:rPr>
              <a:t>x</a:t>
            </a:r>
            <a:r>
              <a:rPr lang="vi-VN" sz="2800" b="1" dirty="0" smtClean="0">
                <a:solidFill>
                  <a:srgbClr val="FF0000"/>
                </a:solidFill>
                <a:latin typeface="Times New Roman" panose="02020603050405020304" pitchFamily="18" charset="0"/>
                <a:cs typeface="Times New Roman" panose="02020603050405020304" pitchFamily="18" charset="0"/>
              </a:rPr>
              <a:t>ách </a:t>
            </a:r>
            <a:r>
              <a:rPr lang="vi-VN" sz="2800" b="1" dirty="0">
                <a:solidFill>
                  <a:srgbClr val="FF0000"/>
                </a:solidFill>
                <a:latin typeface="Times New Roman" panose="02020603050405020304" pitchFamily="18" charset="0"/>
                <a:cs typeface="Times New Roman" panose="02020603050405020304" pitchFamily="18" charset="0"/>
              </a:rPr>
              <a:t>tay và </a:t>
            </a: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để bàn</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53650237"/>
              </p:ext>
            </p:extLst>
          </p:nvPr>
        </p:nvGraphicFramePr>
        <p:xfrm>
          <a:off x="1915083" y="2437271"/>
          <a:ext cx="8340810" cy="3762049"/>
        </p:xfrm>
        <a:graphic>
          <a:graphicData uri="http://schemas.openxmlformats.org/drawingml/2006/table">
            <a:tbl>
              <a:tblPr firstRow="1" bandRow="1">
                <a:tableStyleId>{7DF18680-E054-41AD-8BC1-D1AEF772440D}</a:tableStyleId>
              </a:tblPr>
              <a:tblGrid>
                <a:gridCol w="4170405">
                  <a:extLst>
                    <a:ext uri="{9D8B030D-6E8A-4147-A177-3AD203B41FA5}">
                      <a16:colId xmlns:a16="http://schemas.microsoft.com/office/drawing/2014/main" val="20000"/>
                    </a:ext>
                  </a:extLst>
                </a:gridCol>
                <a:gridCol w="4170405">
                  <a:extLst>
                    <a:ext uri="{9D8B030D-6E8A-4147-A177-3AD203B41FA5}">
                      <a16:colId xmlns:a16="http://schemas.microsoft.com/office/drawing/2014/main" val="20001"/>
                    </a:ext>
                  </a:extLst>
                </a:gridCol>
              </a:tblGrid>
              <a:tr h="589589">
                <a:tc>
                  <a:txBody>
                    <a:bodyPr/>
                    <a:lstStyle/>
                    <a:p>
                      <a:pPr algn="ctr"/>
                      <a:r>
                        <a:rPr lang="en-US" sz="2800" dirty="0" smtClean="0">
                          <a:latin typeface="Times New Roman" panose="02020603050405020304" pitchFamily="18" charset="0"/>
                          <a:cs typeface="Times New Roman" panose="02020603050405020304" pitchFamily="18" charset="0"/>
                        </a:rPr>
                        <a:t>MÁY</a:t>
                      </a:r>
                      <a:r>
                        <a:rPr lang="en-US" sz="2800" baseline="0" dirty="0" smtClean="0">
                          <a:latin typeface="Times New Roman" panose="02020603050405020304" pitchFamily="18" charset="0"/>
                          <a:cs typeface="Times New Roman" panose="02020603050405020304" pitchFamily="18" charset="0"/>
                        </a:rPr>
                        <a:t> TÍNH ĐỂ BÀN</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MÁY</a:t>
                      </a:r>
                      <a:r>
                        <a:rPr lang="en-US" sz="2800" baseline="0" dirty="0" smtClean="0">
                          <a:latin typeface="Times New Roman" panose="02020603050405020304" pitchFamily="18" charset="0"/>
                          <a:cs typeface="Times New Roman" panose="02020603050405020304" pitchFamily="18" charset="0"/>
                        </a:rPr>
                        <a:t> TÍNH XÁCH TAY</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2783050">
                <a:tc>
                  <a:txBody>
                    <a:bodyPr/>
                    <a:lstStyle/>
                    <a:p>
                      <a:pPr algn="l">
                        <a:lnSpc>
                          <a:spcPct val="150000"/>
                        </a:lnSpc>
                      </a:pPr>
                      <a:r>
                        <a:rPr lang="en-US" sz="2800" b="1" dirty="0" err="1" smtClean="0">
                          <a:latin typeface="Times New Roman" panose="02020603050405020304" pitchFamily="18" charset="0"/>
                          <a:cs typeface="Times New Roman" panose="02020603050405020304" pitchFamily="18" charset="0"/>
                        </a:rPr>
                        <a:t>Các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phần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cơ</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bản</a:t>
                      </a:r>
                      <a:r>
                        <a:rPr lang="en-US" sz="2800" b="1" baseline="0" dirty="0" smtClean="0">
                          <a:latin typeface="Times New Roman" panose="02020603050405020304" pitchFamily="18" charset="0"/>
                          <a:cs typeface="Times New Roman" panose="02020603050405020304" pitchFamily="18"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Màn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hình</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Thân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máy</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Chuột</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Bàn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phím</a:t>
                      </a:r>
                      <a:endParaRPr lang="en-US" sz="2800" b="0" baseline="0" dirty="0" smtClean="0">
                        <a:latin typeface="Times New Roman" panose="02020603050405020304" pitchFamily="18" charset="0"/>
                        <a:cs typeface="Times New Roman" panose="02020603050405020304" pitchFamily="18" charset="0"/>
                      </a:endParaRPr>
                    </a:p>
                  </a:txBody>
                  <a:tcPr/>
                </a:tc>
                <a:tc>
                  <a:txBody>
                    <a:bodyPr/>
                    <a:lstStyle/>
                    <a:p>
                      <a:pPr algn="l">
                        <a:lnSpc>
                          <a:spcPct val="150000"/>
                        </a:lnSpc>
                      </a:pPr>
                      <a:r>
                        <a:rPr lang="en-US" sz="2800" b="1" dirty="0" err="1" smtClean="0">
                          <a:latin typeface="Times New Roman" panose="02020603050405020304" pitchFamily="18" charset="0"/>
                          <a:cs typeface="Times New Roman" panose="02020603050405020304" pitchFamily="18" charset="0"/>
                        </a:rPr>
                        <a:t>Các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phần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cơ</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bản</a:t>
                      </a:r>
                      <a:r>
                        <a:rPr lang="en-US" sz="2800" b="1" baseline="0" dirty="0" smtClean="0">
                          <a:latin typeface="Times New Roman" panose="02020603050405020304" pitchFamily="18" charset="0"/>
                          <a:cs typeface="Times New Roman" panose="02020603050405020304" pitchFamily="18"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Màn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hình</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Thân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máy</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Vùng</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chuột</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cảm</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ứng</a:t>
                      </a:r>
                      <a:endParaRPr lang="en-US" sz="2800" b="0" baseline="0" dirty="0" smtClean="0">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800" b="0" baseline="0" dirty="0" err="1" smtClean="0">
                          <a:latin typeface="Times New Roman" panose="02020603050405020304" pitchFamily="18" charset="0"/>
                          <a:cs typeface="Times New Roman" panose="02020603050405020304" pitchFamily="18" charset="0"/>
                        </a:rPr>
                        <a:t>Bàn</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phím</a:t>
                      </a:r>
                      <a:endParaRPr lang="en-US" sz="2800" b="0" baseline="0" dirty="0" smtClean="0">
                        <a:latin typeface="Times New Roman" panose="02020603050405020304" pitchFamily="18" charset="0"/>
                        <a:cs typeface="Times New Roman" panose="02020603050405020304" pitchFamily="18" charset="0"/>
                      </a:endParaRPr>
                    </a:p>
                    <a:p>
                      <a:pPr algn="ctr">
                        <a:lnSpc>
                          <a:spcPct val="150000"/>
                        </a:lnSpc>
                      </a:pPr>
                      <a:endParaRPr lang="en-US" sz="2800" baseline="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644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GHI NHỚ</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9" name="Horizontal Scroll 8"/>
          <p:cNvSpPr/>
          <p:nvPr/>
        </p:nvSpPr>
        <p:spPr>
          <a:xfrm>
            <a:off x="2931610" y="1903536"/>
            <a:ext cx="6081383" cy="3001354"/>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 Hiện nay máy tính xách tay thường có khả năng nhận thông tin vào và xuất thông tin ra dưới dạng hình ảnh, âm thanh.</a:t>
            </a:r>
          </a:p>
        </p:txBody>
      </p:sp>
    </p:spTree>
    <p:extLst>
      <p:ext uri="{BB962C8B-B14F-4D97-AF65-F5344CB8AC3E}">
        <p14:creationId xmlns:p14="http://schemas.microsoft.com/office/powerpoint/2010/main" val="1062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HOẠT ĐỘNG 3</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a:t>
            </a:r>
            <a:r>
              <a:rPr lang="en-US"/>
              <a:t>Máy tính xách tay thường có sẵn loa, micro và camera.</a:t>
            </a:r>
          </a:p>
        </p:txBody>
      </p:sp>
      <p:sp>
        <p:nvSpPr>
          <p:cNvPr id="2" name="Cloud 1"/>
          <p:cNvSpPr/>
          <p:nvPr/>
        </p:nvSpPr>
        <p:spPr>
          <a:xfrm>
            <a:off x="2802342" y="954741"/>
            <a:ext cx="6914864" cy="3420130"/>
          </a:xfrm>
          <a:prstGeom prst="cloud">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a:solidFill>
                  <a:schemeClr val="dk1"/>
                </a:solidFill>
                <a:latin typeface="Times New Roman" panose="02020603050405020304" pitchFamily="18" charset="0"/>
                <a:ea typeface="Times New Roman" panose="02020603050405020304" pitchFamily="18" charset="0"/>
              </a:rPr>
              <a:t>Theo em bộ phận nào của máy tính bảng, điện thoại thông minh có chức năng tương tự với bàn phím và tấm chạm của máy tính xách tay?</a:t>
            </a:r>
          </a:p>
        </p:txBody>
      </p:sp>
      <p:pic>
        <p:nvPicPr>
          <p:cNvPr id="3" name="Picture 2"/>
          <p:cNvPicPr>
            <a:picLocks noChangeAspect="1"/>
          </p:cNvPicPr>
          <p:nvPr/>
        </p:nvPicPr>
        <p:blipFill>
          <a:blip r:embed="rId3"/>
          <a:stretch>
            <a:fillRect/>
          </a:stretch>
        </p:blipFill>
        <p:spPr>
          <a:xfrm>
            <a:off x="1151003" y="4419308"/>
            <a:ext cx="3030756" cy="2017736"/>
          </a:xfrm>
          <a:prstGeom prst="rect">
            <a:avLst/>
          </a:prstGeom>
        </p:spPr>
      </p:pic>
      <p:pic>
        <p:nvPicPr>
          <p:cNvPr id="5" name="Picture 4"/>
          <p:cNvPicPr>
            <a:picLocks noChangeAspect="1"/>
          </p:cNvPicPr>
          <p:nvPr/>
        </p:nvPicPr>
        <p:blipFill>
          <a:blip r:embed="rId4"/>
          <a:stretch>
            <a:fillRect/>
          </a:stretch>
        </p:blipFill>
        <p:spPr>
          <a:xfrm>
            <a:off x="8753902" y="3959928"/>
            <a:ext cx="2383240" cy="2383240"/>
          </a:xfrm>
          <a:prstGeom prst="rect">
            <a:avLst/>
          </a:prstGeom>
        </p:spPr>
      </p:pic>
    </p:spTree>
    <p:extLst>
      <p:ext uri="{BB962C8B-B14F-4D97-AF65-F5344CB8AC3E}">
        <p14:creationId xmlns:p14="http://schemas.microsoft.com/office/powerpoint/2010/main" val="727909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954741"/>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 THIẾT BỊ VÀO - RA CƠ BẢN CHO MÁY TÍNH BẢNG VÀ ĐIỆN THOẠI THÔNG MINH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3959" y="1419367"/>
            <a:ext cx="11282289" cy="50621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Máy tính bảng và điện thoại thông minh dùng màn hình chạm (touch screen) hay còn gọi là màn hình cảm ứng.</a:t>
            </a:r>
          </a:p>
          <a:p>
            <a:r>
              <a:rPr lang="en-US"/>
              <a:t>- Màn hình cảm ứng xuất hiện bàn phím ảo khi cần nhập dữ liệu; cho phép chạm ngón tay để điều khiển máy tính thay thế chuột</a:t>
            </a:r>
          </a:p>
        </p:txBody>
      </p:sp>
      <p:pic>
        <p:nvPicPr>
          <p:cNvPr id="5" name="Picture 4"/>
          <p:cNvPicPr/>
          <p:nvPr/>
        </p:nvPicPr>
        <p:blipFill rotWithShape="1">
          <a:blip r:embed="rId3"/>
          <a:srcRect l="79981" t="39434" r="1216" b="32113"/>
          <a:stretch/>
        </p:blipFill>
        <p:spPr bwMode="auto">
          <a:xfrm>
            <a:off x="8325134" y="4329136"/>
            <a:ext cx="2240035" cy="2152345"/>
          </a:xfrm>
          <a:prstGeom prst="rect">
            <a:avLst/>
          </a:prstGeom>
          <a:extLst>
            <a:ext uri="{53640926-AAD7-44D8-BBD7-CCE9431645EC}">
              <a14:shadowObscured xmlns:a14="http://schemas.microsoft.com/office/drawing/2010/main"/>
            </a:ext>
          </a:extLst>
        </p:spPr>
      </p:pic>
      <p:pic>
        <p:nvPicPr>
          <p:cNvPr id="7" name="Picture 6"/>
          <p:cNvPicPr/>
          <p:nvPr/>
        </p:nvPicPr>
        <p:blipFill rotWithShape="1">
          <a:blip r:embed="rId4"/>
          <a:srcRect l="81104" t="41431" r="2339" b="21631"/>
          <a:stretch/>
        </p:blipFill>
        <p:spPr bwMode="auto">
          <a:xfrm>
            <a:off x="8134065" y="1428078"/>
            <a:ext cx="2431103" cy="2707193"/>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01581" y="1853163"/>
            <a:ext cx="6096000"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Máy tính bảng và điện thoại thông minh</a:t>
            </a:r>
            <a:r>
              <a:rPr lang="en-US" sz="2800">
                <a:solidFill>
                  <a:schemeClr val="dk1"/>
                </a:solidFill>
                <a:latin typeface="Times New Roman" panose="02020603050405020304" pitchFamily="18" charset="0"/>
                <a:ea typeface="Times New Roman" panose="02020603050405020304" pitchFamily="18" charset="0"/>
              </a:rPr>
              <a:t> dùng màn hình chạm (touch screen) hay còn gọi là màn hình cảm ứng.</a:t>
            </a: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Màn hình cảm ứng </a:t>
            </a:r>
            <a:r>
              <a:rPr lang="en-US" sz="2800">
                <a:solidFill>
                  <a:schemeClr val="dk1"/>
                </a:solidFill>
                <a:latin typeface="Times New Roman" panose="02020603050405020304" pitchFamily="18" charset="0"/>
                <a:ea typeface="Times New Roman" panose="02020603050405020304" pitchFamily="18" charset="0"/>
              </a:rPr>
              <a:t>xuất hiện bàn phím ảo khi cần nhập dữ liệu; cho phép chạm ngón tay để điều khiển máy tính thay thế chuột</a:t>
            </a:r>
          </a:p>
        </p:txBody>
      </p:sp>
    </p:spTree>
    <p:extLst>
      <p:ext uri="{BB962C8B-B14F-4D97-AF65-F5344CB8AC3E}">
        <p14:creationId xmlns:p14="http://schemas.microsoft.com/office/powerpoint/2010/main" val="20076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Máy tính bảng và điện thoại thông minh dùng màn hình chạm (touch screen) hay còn gọi là màn hình cảm ứng.</a:t>
            </a:r>
          </a:p>
          <a:p>
            <a:r>
              <a:rPr lang="en-US"/>
              <a:t>- Màn hình cảm ứng xuất hiện bàn phím ảo khi cần nhập dữ liệu; cho phép chạm ngón tay để điều khiển máy tính thay thế chuột</a:t>
            </a:r>
          </a:p>
        </p:txBody>
      </p:sp>
      <p:sp>
        <p:nvSpPr>
          <p:cNvPr id="2" name="Rectangle 1"/>
          <p:cNvSpPr/>
          <p:nvPr/>
        </p:nvSpPr>
        <p:spPr>
          <a:xfrm>
            <a:off x="2119928" y="2821254"/>
            <a:ext cx="83038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smtClean="0">
                <a:solidFill>
                  <a:srgbClr val="C00000"/>
                </a:solidFill>
                <a:latin typeface="Times New Roman" panose="02020603050405020304" pitchFamily="18" charset="0"/>
                <a:ea typeface="Times New Roman" panose="02020603050405020304" pitchFamily="18" charset="0"/>
              </a:rPr>
              <a:t>Màn </a:t>
            </a:r>
            <a:r>
              <a:rPr lang="en-US" sz="2800">
                <a:solidFill>
                  <a:srgbClr val="C00000"/>
                </a:solidFill>
                <a:latin typeface="Times New Roman" panose="02020603050405020304" pitchFamily="18" charset="0"/>
                <a:ea typeface="Times New Roman" panose="02020603050405020304" pitchFamily="18" charset="0"/>
              </a:rPr>
              <a:t>hình cảm ứng vừa là thiết bị vào vừa là thiết bị ra.</a:t>
            </a:r>
          </a:p>
        </p:txBody>
      </p:sp>
      <p:sp>
        <p:nvSpPr>
          <p:cNvPr id="3" name="Right Arrow 2"/>
          <p:cNvSpPr/>
          <p:nvPr/>
        </p:nvSpPr>
        <p:spPr>
          <a:xfrm>
            <a:off x="1037230" y="2884585"/>
            <a:ext cx="873457" cy="423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06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477166" y="-7466"/>
            <a:ext cx="6771297"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98246" l="11741" r="77328"/>
                    </a14:imgEffect>
                  </a14:imgLayer>
                </a14:imgProps>
              </a:ext>
            </a:extLst>
          </a:blip>
          <a:stretch>
            <a:fillRect/>
          </a:stretch>
        </p:blipFill>
        <p:spPr>
          <a:xfrm>
            <a:off x="-367672" y="3759200"/>
            <a:ext cx="2980245" cy="2583543"/>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80952" l="6849" r="86301"/>
                    </a14:imgEffect>
                  </a14:imgLayer>
                </a14:imgProps>
              </a:ext>
            </a:extLst>
          </a:blip>
          <a:stretch>
            <a:fillRect/>
          </a:stretch>
        </p:blipFill>
        <p:spPr>
          <a:xfrm rot="597941">
            <a:off x="1477555" y="3957865"/>
            <a:ext cx="695325" cy="800100"/>
          </a:xfrm>
          <a:prstGeom prst="rect">
            <a:avLst/>
          </a:prstGeom>
        </p:spPr>
      </p:pic>
      <p:grpSp>
        <p:nvGrpSpPr>
          <p:cNvPr id="10" name="Group 9"/>
          <p:cNvGrpSpPr/>
          <p:nvPr/>
        </p:nvGrpSpPr>
        <p:grpSpPr>
          <a:xfrm>
            <a:off x="10232573" y="3054326"/>
            <a:ext cx="2070156" cy="1633788"/>
            <a:chOff x="10232573" y="3054326"/>
            <a:chExt cx="2070156" cy="1633788"/>
          </a:xfrm>
        </p:grpSpPr>
        <p:sp>
          <p:nvSpPr>
            <p:cNvPr id="2" name="Oval 1"/>
            <p:cNvSpPr/>
            <p:nvPr/>
          </p:nvSpPr>
          <p:spPr>
            <a:xfrm>
              <a:off x="11046757" y="3454361"/>
              <a:ext cx="766483" cy="833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9524" r="95918"/>
                      </a14:imgEffect>
                    </a14:imgLayer>
                  </a14:imgProps>
                </a:ext>
              </a:extLst>
            </a:blip>
            <a:srcRect b="3828"/>
            <a:stretch/>
          </p:blipFill>
          <p:spPr>
            <a:xfrm>
              <a:off x="10232573" y="3054326"/>
              <a:ext cx="2070156" cy="1633788"/>
            </a:xfrm>
            <a:prstGeom prst="rect">
              <a:avLst/>
            </a:prstGeom>
          </p:spPr>
        </p:pic>
      </p:grpSp>
      <p:sp>
        <p:nvSpPr>
          <p:cNvPr id="3" name="Rectangle 2"/>
          <p:cNvSpPr/>
          <p:nvPr/>
        </p:nvSpPr>
        <p:spPr>
          <a:xfrm>
            <a:off x="3052482" y="661180"/>
            <a:ext cx="5752651" cy="3626899"/>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600"/>
              </a:spcBef>
              <a:spcAft>
                <a:spcPts val="600"/>
              </a:spcAft>
            </a:pPr>
            <a:r>
              <a:rPr lang="en-US" sz="3600" b="1" kern="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a:t>
            </a:r>
          </a:p>
          <a:p>
            <a:pPr algn="ctr">
              <a:lnSpc>
                <a:spcPct val="115000"/>
              </a:lnSpc>
              <a:spcBef>
                <a:spcPts val="600"/>
              </a:spcBef>
              <a:spcAft>
                <a:spcPts val="600"/>
              </a:spcAft>
            </a:pPr>
            <a:r>
              <a:rPr lang="en-US" sz="4000" b="1" kern="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4000" b="1"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VÀO – RA CƠ BẢN CHO MÁY TÍNH CÁ NHÂN</a:t>
            </a:r>
            <a:endParaRPr lang="en-US" sz="4400" b="1" ker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1540" t="57982" r="2087" b="16937"/>
          <a:stretch/>
        </p:blipFill>
        <p:spPr bwMode="auto">
          <a:xfrm>
            <a:off x="1419368" y="1015894"/>
            <a:ext cx="9635318" cy="5030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01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1048" y="0"/>
            <a:ext cx="12192000" cy="685800"/>
            <a:chOff x="11048" y="0"/>
            <a:chExt cx="12192000" cy="685800"/>
          </a:xfrm>
        </p:grpSpPr>
        <p:sp>
          <p:nvSpPr>
            <p:cNvPr id="4" name="Rectangle 3"/>
            <p:cNvSpPr/>
            <p:nvPr/>
          </p:nvSpPr>
          <p:spPr>
            <a:xfrm>
              <a:off x="11048" y="0"/>
              <a:ext cx="12192000" cy="685800"/>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Arial" panose="020B0604020202020204" pitchFamily="34" charset="0"/>
                  <a:cs typeface="Arial" panose="020B0604020202020204" pitchFamily="34" charset="0"/>
                </a:rPr>
                <a:t>       LUYỆN TẬP</a:t>
              </a:r>
              <a:endParaRPr lang="en-US" sz="32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614022" y="0"/>
              <a:ext cx="643778" cy="685800"/>
            </a:xfrm>
            <a:prstGeom prst="rect">
              <a:avLst/>
            </a:prstGeom>
          </p:spPr>
        </p:pic>
      </p:grpSp>
      <p:sp>
        <p:nvSpPr>
          <p:cNvPr id="6" name="Rounded Rectangle 5"/>
          <p:cNvSpPr/>
          <p:nvPr/>
        </p:nvSpPr>
        <p:spPr>
          <a:xfrm>
            <a:off x="1642279" y="2223359"/>
            <a:ext cx="9507941" cy="269009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solidFill>
                  <a:schemeClr val="dk1"/>
                </a:solidFill>
                <a:latin typeface="Times New Roman" panose="02020603050405020304" pitchFamily="18" charset="0"/>
                <a:ea typeface="Times New Roman" panose="02020603050405020304" pitchFamily="18" charset="0"/>
              </a:rPr>
              <a:t>Một bộ máy tính gồm có những thành phần cơ bản nào?</a:t>
            </a:r>
          </a:p>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solidFill>
                  <a:schemeClr val="dk1"/>
                </a:solidFill>
                <a:latin typeface="Times New Roman" panose="02020603050405020304" pitchFamily="18" charset="0"/>
                <a:ea typeface="Times New Roman" panose="02020603050405020304" pitchFamily="18" charset="0"/>
              </a:rPr>
              <a:t>Bàn phím ảo thường có ở những thiết bị số nào?</a:t>
            </a:r>
          </a:p>
          <a:p>
            <a:pPr>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solidFill>
                  <a:schemeClr val="dk1"/>
                </a:solidFill>
                <a:latin typeface="Times New Roman" panose="02020603050405020304" pitchFamily="18" charset="0"/>
                <a:ea typeface="Times New Roman" panose="02020603050405020304" pitchFamily="18" charset="0"/>
              </a:rPr>
              <a:t>Máy tính xách tay dùng bộ phận nào thay thế chuột máy tính?</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1048" y="0"/>
            <a:ext cx="12192000" cy="666750"/>
            <a:chOff x="11048" y="0"/>
            <a:chExt cx="12192000" cy="666750"/>
          </a:xfrm>
        </p:grpSpPr>
        <p:sp>
          <p:nvSpPr>
            <p:cNvPr id="4" name="Rectangle 3"/>
            <p:cNvSpPr/>
            <p:nvPr/>
          </p:nvSpPr>
          <p:spPr>
            <a:xfrm>
              <a:off x="11048" y="0"/>
              <a:ext cx="12192000" cy="666750"/>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Arial" panose="020B0604020202020204" pitchFamily="34" charset="0"/>
                  <a:cs typeface="Arial" panose="020B0604020202020204" pitchFamily="34" charset="0"/>
                </a:rPr>
                <a:t>       VẬN DỤNG</a:t>
              </a:r>
              <a:endParaRPr lang="en-US" sz="3200" b="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533686" y="0"/>
              <a:ext cx="695325" cy="666750"/>
            </a:xfrm>
            <a:prstGeom prst="rect">
              <a:avLst/>
            </a:prstGeom>
          </p:spPr>
        </p:pic>
      </p:grpSp>
      <p:sp>
        <p:nvSpPr>
          <p:cNvPr id="2" name="Rounded Rectangle 1"/>
          <p:cNvSpPr/>
          <p:nvPr/>
        </p:nvSpPr>
        <p:spPr>
          <a:xfrm>
            <a:off x="914075" y="1477522"/>
            <a:ext cx="10385945"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solidFill>
                  <a:schemeClr val="dk1"/>
                </a:solidFill>
                <a:latin typeface="Times New Roman" panose="02020603050405020304" pitchFamily="18" charset="0"/>
                <a:ea typeface="Times New Roman" panose="02020603050405020304" pitchFamily="18" charset="0"/>
              </a:rPr>
              <a:t>Bố mẹ định thưởng máy tính cho em làm phương tiện học tập. Em sẽ chọn loại máy tính nào? Tại sao?</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solidFill>
                  <a:schemeClr val="dk1"/>
                </a:solidFill>
                <a:latin typeface="Times New Roman" panose="02020603050405020304" pitchFamily="18" charset="0"/>
                <a:ea typeface="Times New Roman" panose="02020603050405020304" pitchFamily="18" charset="0"/>
              </a:rPr>
              <a:t>Hộp thân máy chứa những thành phần quan trọng nào của máy tính?</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solidFill>
                  <a:schemeClr val="dk1"/>
                </a:solidFill>
                <a:latin typeface="Times New Roman" panose="02020603050405020304" pitchFamily="18" charset="0"/>
                <a:ea typeface="Times New Roman" panose="02020603050405020304" pitchFamily="18" charset="0"/>
              </a:rPr>
              <a:t>Các thiết bị vào – ra cơ bản của máy tính là gì?</a:t>
            </a:r>
          </a:p>
          <a:p>
            <a:pPr algn="just">
              <a:spcBef>
                <a:spcPts val="1200"/>
              </a:spcBef>
              <a:spcAft>
                <a:spcPts val="1200"/>
              </a:spcAft>
            </a:pPr>
            <a:r>
              <a:rPr lang="en-US" sz="2800" b="1" i="1">
                <a:solidFill>
                  <a:srgbClr val="3333CC"/>
                </a:solidFill>
                <a:latin typeface="Times New Roman" panose="02020603050405020304" pitchFamily="18" charset="0"/>
                <a:ea typeface="Times New Roman" panose="02020603050405020304" pitchFamily="18" charset="0"/>
              </a:rPr>
              <a:t>Bài 4. </a:t>
            </a:r>
            <a:r>
              <a:rPr lang="en-US" sz="2800">
                <a:solidFill>
                  <a:schemeClr val="dk1"/>
                </a:solidFill>
                <a:latin typeface="Times New Roman" panose="02020603050405020304" pitchFamily="18" charset="0"/>
                <a:ea typeface="Times New Roman" panose="02020603050405020304" pitchFamily="18" charset="0"/>
              </a:rPr>
              <a:t>Thiết bị nào vừa là thiết bị vào vừa là thiết bị ra cho máy tính?</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1849444" y="3992916"/>
            <a:ext cx="1480683" cy="1765076"/>
          </a:xfrm>
          <a:prstGeom prst="rect">
            <a:avLst/>
          </a:prstGeom>
        </p:spPr>
      </p:pic>
      <p:sp>
        <p:nvSpPr>
          <p:cNvPr id="6" name="Rounded Rectangle 5"/>
          <p:cNvSpPr/>
          <p:nvPr/>
        </p:nvSpPr>
        <p:spPr>
          <a:xfrm>
            <a:off x="3559488" y="220301"/>
            <a:ext cx="4717142"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a:t>
            </a:r>
            <a:r>
              <a:rPr lang="en-US" sz="3200" b="1" smtClean="0">
                <a:latin typeface="Times New Roman" panose="02020603050405020304" pitchFamily="18" charset="0"/>
                <a:cs typeface="Times New Roman" panose="02020603050405020304" pitchFamily="18" charset="0"/>
              </a:rPr>
              <a:t>HUỐNG MỞ BÀI</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818374" y="5636906"/>
            <a:ext cx="866775" cy="723900"/>
          </a:xfrm>
          <a:prstGeom prst="rect">
            <a:avLst/>
          </a:prstGeom>
        </p:spPr>
      </p:pic>
      <p:pic>
        <p:nvPicPr>
          <p:cNvPr id="10" name="Picture 9"/>
          <p:cNvPicPr>
            <a:picLocks noChangeAspect="1"/>
          </p:cNvPicPr>
          <p:nvPr/>
        </p:nvPicPr>
        <p:blipFill>
          <a:blip r:embed="rId6"/>
          <a:stretch>
            <a:fillRect/>
          </a:stretch>
        </p:blipFill>
        <p:spPr>
          <a:xfrm>
            <a:off x="3405733" y="5636906"/>
            <a:ext cx="838200" cy="600075"/>
          </a:xfrm>
          <a:prstGeom prst="rect">
            <a:avLst/>
          </a:prstGeom>
        </p:spPr>
      </p:pic>
      <p:pic>
        <p:nvPicPr>
          <p:cNvPr id="11" name="Picture 10"/>
          <p:cNvPicPr>
            <a:picLocks noChangeAspect="1"/>
          </p:cNvPicPr>
          <p:nvPr/>
        </p:nvPicPr>
        <p:blipFill>
          <a:blip r:embed="rId7"/>
          <a:stretch>
            <a:fillRect/>
          </a:stretch>
        </p:blipFill>
        <p:spPr>
          <a:xfrm>
            <a:off x="3559488" y="4282042"/>
            <a:ext cx="752475" cy="93345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98101" l="8837" r="88837"/>
                    </a14:imgEffect>
                  </a14:imgLayer>
                </a14:imgProps>
              </a:ext>
            </a:extLst>
          </a:blip>
          <a:stretch>
            <a:fillRect/>
          </a:stretch>
        </p:blipFill>
        <p:spPr>
          <a:xfrm>
            <a:off x="9292587" y="2370499"/>
            <a:ext cx="2824277" cy="3866482"/>
          </a:xfrm>
          <a:prstGeom prst="rect">
            <a:avLst/>
          </a:prstGeom>
        </p:spPr>
      </p:pic>
      <p:sp>
        <p:nvSpPr>
          <p:cNvPr id="3" name="Cloud 2"/>
          <p:cNvSpPr/>
          <p:nvPr/>
        </p:nvSpPr>
        <p:spPr>
          <a:xfrm>
            <a:off x="3069771" y="1905952"/>
            <a:ext cx="6096000" cy="276421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Theo </a:t>
            </a:r>
            <a:r>
              <a:rPr lang="en-US" sz="2800" smtClean="0">
                <a:latin typeface="Times New Roman" panose="02020603050405020304" pitchFamily="18" charset="0"/>
                <a:ea typeface="Times New Roman" panose="02020603050405020304" pitchFamily="18" charset="0"/>
              </a:rPr>
              <a:t>em, </a:t>
            </a:r>
            <a:r>
              <a:rPr lang="en-US" sz="2800">
                <a:latin typeface="Times New Roman" panose="02020603050405020304" pitchFamily="18" charset="0"/>
                <a:ea typeface="Times New Roman" panose="02020603050405020304" pitchFamily="18" charset="0"/>
              </a:rPr>
              <a:t>nên </a:t>
            </a:r>
            <a:r>
              <a:rPr lang="en-US" sz="2800" smtClean="0">
                <a:latin typeface="Times New Roman" panose="02020603050405020304" pitchFamily="18" charset="0"/>
                <a:ea typeface="Times New Roman" panose="02020603050405020304" pitchFamily="18" charset="0"/>
              </a:rPr>
              <a:t>nói </a:t>
            </a:r>
            <a:r>
              <a:rPr lang="en-US" sz="2800">
                <a:latin typeface="Times New Roman" panose="02020603050405020304" pitchFamily="18" charset="0"/>
                <a:ea typeface="Times New Roman" panose="02020603050405020304" pitchFamily="18" charset="0"/>
              </a:rPr>
              <a:t>“một chiếc máy tính xách tay” hay “một bộ máy tính xách tay”? Vì sao?</a:t>
            </a:r>
            <a:endParaRPr lang="en-US" sz="2800"/>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771268" y="3719958"/>
            <a:ext cx="1480683" cy="1765076"/>
          </a:xfrm>
          <a:prstGeom prst="rect">
            <a:avLst/>
          </a:prstGeom>
        </p:spPr>
      </p:pic>
      <p:sp>
        <p:nvSpPr>
          <p:cNvPr id="6" name="Rounded Rectangle 5"/>
          <p:cNvSpPr/>
          <p:nvPr/>
        </p:nvSpPr>
        <p:spPr>
          <a:xfrm>
            <a:off x="4448629" y="255092"/>
            <a:ext cx="3338285"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HOẠT ĐỘNG 1</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740198" y="5363948"/>
            <a:ext cx="866775" cy="723900"/>
          </a:xfrm>
          <a:prstGeom prst="rect">
            <a:avLst/>
          </a:prstGeom>
        </p:spPr>
      </p:pic>
      <p:pic>
        <p:nvPicPr>
          <p:cNvPr id="10" name="Picture 9"/>
          <p:cNvPicPr>
            <a:picLocks noChangeAspect="1"/>
          </p:cNvPicPr>
          <p:nvPr/>
        </p:nvPicPr>
        <p:blipFill>
          <a:blip r:embed="rId6"/>
          <a:stretch>
            <a:fillRect/>
          </a:stretch>
        </p:blipFill>
        <p:spPr>
          <a:xfrm>
            <a:off x="2327557" y="5363948"/>
            <a:ext cx="838200" cy="600075"/>
          </a:xfrm>
          <a:prstGeom prst="rect">
            <a:avLst/>
          </a:prstGeom>
        </p:spPr>
      </p:pic>
      <p:pic>
        <p:nvPicPr>
          <p:cNvPr id="11" name="Picture 10"/>
          <p:cNvPicPr>
            <a:picLocks noChangeAspect="1"/>
          </p:cNvPicPr>
          <p:nvPr/>
        </p:nvPicPr>
        <p:blipFill>
          <a:blip r:embed="rId7"/>
          <a:stretch>
            <a:fillRect/>
          </a:stretch>
        </p:blipFill>
        <p:spPr>
          <a:xfrm>
            <a:off x="2481312" y="4009084"/>
            <a:ext cx="752475" cy="93345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98101" l="8837" r="88837"/>
                    </a14:imgEffect>
                  </a14:imgLayer>
                </a14:imgProps>
              </a:ext>
            </a:extLst>
          </a:blip>
          <a:stretch>
            <a:fillRect/>
          </a:stretch>
        </p:blipFill>
        <p:spPr>
          <a:xfrm>
            <a:off x="10167582" y="3988175"/>
            <a:ext cx="1626793" cy="2227107"/>
          </a:xfrm>
          <a:prstGeom prst="rect">
            <a:avLst/>
          </a:prstGeom>
        </p:spPr>
      </p:pic>
      <p:sp>
        <p:nvSpPr>
          <p:cNvPr id="4" name="Cloud 3"/>
          <p:cNvSpPr/>
          <p:nvPr/>
        </p:nvSpPr>
        <p:spPr>
          <a:xfrm>
            <a:off x="2142699" y="1032441"/>
            <a:ext cx="8584442" cy="210829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solidFill>
                  <a:schemeClr val="dk1"/>
                </a:solidFill>
                <a:latin typeface="Times New Roman" panose="02020603050405020304" pitchFamily="18" charset="0"/>
                <a:ea typeface="Times New Roman" panose="02020603050405020304" pitchFamily="18" charset="0"/>
              </a:rPr>
              <a:t>Em hãy cho biết máy tính để bàn gồm có những bộ phận nào</a:t>
            </a:r>
            <a:r>
              <a:rPr lang="en-US" sz="2800">
                <a:solidFill>
                  <a:schemeClr val="dk1"/>
                </a:solidFill>
                <a:latin typeface="Times New Roman" panose="02020603050405020304" pitchFamily="18" charset="0"/>
                <a:ea typeface="Times New Roman" panose="02020603050405020304" pitchFamily="18" charset="0"/>
              </a:rPr>
              <a:t>? </a:t>
            </a: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có hiểu gì về các bộ phận đó?</a:t>
            </a:r>
          </a:p>
        </p:txBody>
      </p:sp>
      <p:pic>
        <p:nvPicPr>
          <p:cNvPr id="3" name="Picture 2"/>
          <p:cNvPicPr>
            <a:picLocks noChangeAspect="1"/>
          </p:cNvPicPr>
          <p:nvPr/>
        </p:nvPicPr>
        <p:blipFill>
          <a:blip r:embed="rId10"/>
          <a:stretch>
            <a:fillRect/>
          </a:stretch>
        </p:blipFill>
        <p:spPr>
          <a:xfrm>
            <a:off x="3740254" y="3260172"/>
            <a:ext cx="5389331" cy="2981202"/>
          </a:xfrm>
          <a:prstGeom prst="rect">
            <a:avLst/>
          </a:prstGeom>
        </p:spPr>
      </p:pic>
    </p:spTree>
    <p:extLst>
      <p:ext uri="{BB962C8B-B14F-4D97-AF65-F5344CB8AC3E}">
        <p14:creationId xmlns:p14="http://schemas.microsoft.com/office/powerpoint/2010/main" val="51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7755" y="4536996"/>
            <a:ext cx="2525050" cy="523220"/>
          </a:xfrm>
          <a:prstGeom prst="rect">
            <a:avLst/>
          </a:prstGeom>
          <a:noFill/>
        </p:spPr>
        <p:txBody>
          <a:bodyPr wrap="none" rtlCol="0">
            <a:spAutoFit/>
          </a:bodyPr>
          <a:lstStyle/>
          <a:p>
            <a:r>
              <a:rPr lang="en-US" sz="2800" i="1" dirty="0" err="1" smtClean="0">
                <a:latin typeface="Times New Roman" panose="02020603050405020304" pitchFamily="18" charset="0"/>
                <a:cs typeface="Times New Roman" panose="02020603050405020304" pitchFamily="18" charset="0"/>
              </a:rPr>
              <a:t>Máy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tính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để</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bàn</a:t>
            </a:r>
            <a:endParaRPr lang="en-US" sz="28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t="7401"/>
          <a:stretch/>
        </p:blipFill>
        <p:spPr>
          <a:xfrm>
            <a:off x="3185374" y="1084700"/>
            <a:ext cx="5904869" cy="3253572"/>
          </a:xfrm>
          <a:prstGeom prst="rect">
            <a:avLst/>
          </a:prstGeom>
          <a:ln w="12700">
            <a:noFill/>
          </a:ln>
        </p:spPr>
      </p:pic>
      <p:cxnSp>
        <p:nvCxnSpPr>
          <p:cNvPr id="6" name="Straight Arrow Connector 5"/>
          <p:cNvCxnSpPr/>
          <p:nvPr/>
        </p:nvCxnSpPr>
        <p:spPr>
          <a:xfrm flipV="1">
            <a:off x="6893169" y="1245500"/>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57415" y="722280"/>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Màn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hình</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8632041" y="2921548"/>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68819" y="2340666"/>
            <a:ext cx="1144865"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Chuột</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0" name="Straight Arrow Connector 9"/>
          <p:cNvCxnSpPr>
            <a:endCxn id="11" idx="2"/>
          </p:cNvCxnSpPr>
          <p:nvPr/>
        </p:nvCxnSpPr>
        <p:spPr>
          <a:xfrm flipH="1" flipV="1">
            <a:off x="1720979" y="1978071"/>
            <a:ext cx="2144204"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4777" y="1454851"/>
            <a:ext cx="1752403"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Thân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máy</a:t>
            </a:r>
            <a:endParaRPr 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a:off x="3088283" y="3884531"/>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50969" y="4438628"/>
            <a:ext cx="1693092" cy="523220"/>
          </a:xfrm>
          <a:prstGeom prst="rect">
            <a:avLst/>
          </a:prstGeom>
          <a:noFill/>
        </p:spPr>
        <p:txBody>
          <a:bodyPr wrap="non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Bàn</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phím</a:t>
            </a:r>
            <a:endParaRPr lang="en-US" sz="2800"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0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48" y="0"/>
            <a:ext cx="12192000" cy="53340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300251" y="3017"/>
            <a:ext cx="1165518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a:solidFill>
                  <a:schemeClr val="dk1"/>
                </a:solidFill>
                <a:latin typeface="Times New Roman" panose="02020603050405020304" pitchFamily="18" charset="0"/>
                <a:ea typeface="Times New Roman" panose="02020603050405020304" pitchFamily="18" charset="0"/>
              </a:rPr>
              <a:t>1. THIẾT BỊ VÀO – RA CƠ BẢN CHO MÁY TÍNH ĐỂ BÀN</a:t>
            </a:r>
          </a:p>
        </p:txBody>
      </p:sp>
      <p:sp>
        <p:nvSpPr>
          <p:cNvPr id="3" name="Rounded Rectangle 2"/>
          <p:cNvSpPr/>
          <p:nvPr/>
        </p:nvSpPr>
        <p:spPr>
          <a:xfrm>
            <a:off x="757126" y="830818"/>
            <a:ext cx="10699844" cy="60271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Máy tính để bàn là một bộ gồm: hộp thân máy, màn hình, bàn phím và chuột</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Bàn phím, chuột </a:t>
            </a:r>
            <a:r>
              <a:rPr lang="en-US" sz="2800">
                <a:latin typeface="Times New Roman" panose="02020603050405020304" pitchFamily="18" charset="0"/>
                <a:ea typeface="Times New Roman" panose="02020603050405020304" pitchFamily="18" charset="0"/>
              </a:rPr>
              <a:t>được dùng để nhập dữ liệu và điều khiển </a:t>
            </a:r>
            <a:r>
              <a:rPr lang="en-US" sz="2800">
                <a:latin typeface="Times New Roman" panose="02020603050405020304" pitchFamily="18" charset="0"/>
                <a:ea typeface="Times New Roman" panose="02020603050405020304" pitchFamily="18" charset="0"/>
              </a:rPr>
              <a:t>hoạt </a:t>
            </a:r>
            <a:r>
              <a:rPr lang="en-US" sz="2800">
                <a:latin typeface="Times New Roman" panose="02020603050405020304" pitchFamily="18" charset="0"/>
                <a:ea typeface="Times New Roman" panose="02020603050405020304" pitchFamily="18" charset="0"/>
              </a:rPr>
              <a:t>đ</a:t>
            </a:r>
            <a:r>
              <a:rPr lang="en-US" sz="2800" smtClean="0">
                <a:latin typeface="Times New Roman" panose="02020603050405020304" pitchFamily="18" charset="0"/>
                <a:ea typeface="Times New Roman" panose="02020603050405020304" pitchFamily="18" charset="0"/>
              </a:rPr>
              <a:t>ộng </a:t>
            </a:r>
            <a:r>
              <a:rPr lang="en-US" sz="2800">
                <a:latin typeface="Times New Roman" panose="02020603050405020304" pitchFamily="18" charset="0"/>
                <a:ea typeface="Times New Roman" panose="02020603050405020304" pitchFamily="18" charset="0"/>
              </a:rPr>
              <a:t>của máy tính, đó là thiết bị vào cơ bản.</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Màn hình </a:t>
            </a:r>
            <a:r>
              <a:rPr lang="en-US" sz="2800">
                <a:latin typeface="Times New Roman" panose="02020603050405020304" pitchFamily="18" charset="0"/>
                <a:ea typeface="Times New Roman" panose="02020603050405020304" pitchFamily="18" charset="0"/>
              </a:rPr>
              <a:t>hiển thị kết quả xử lí thông tin hoặc thông báo tới người dùng máy tính, đó là thiết bị ra cơ bản.</a:t>
            </a:r>
          </a:p>
          <a:p>
            <a:pPr algn="just">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Hộp thân máy: </a:t>
            </a:r>
            <a:r>
              <a:rPr lang="en-US" sz="2800">
                <a:solidFill>
                  <a:schemeClr val="dk1"/>
                </a:solidFill>
                <a:latin typeface="Times New Roman" panose="02020603050405020304" pitchFamily="18" charset="0"/>
                <a:ea typeface="Times New Roman" panose="02020603050405020304" pitchFamily="18" charset="0"/>
              </a:rPr>
              <a:t>chứa những thành phần quan trọng của máy tính. Đó là bộ xử </a:t>
            </a:r>
            <a:r>
              <a:rPr lang="en-US" sz="2800">
                <a:solidFill>
                  <a:schemeClr val="dk1"/>
                </a:solidFill>
                <a:latin typeface="Times New Roman" panose="02020603050405020304" pitchFamily="18" charset="0"/>
                <a:ea typeface="Times New Roman" panose="02020603050405020304" pitchFamily="18" charset="0"/>
              </a:rPr>
              <a:t>lí </a:t>
            </a:r>
            <a:r>
              <a:rPr lang="en-US" sz="2800" smtClean="0">
                <a:solidFill>
                  <a:schemeClr val="dk1"/>
                </a:solidFill>
                <a:latin typeface="Times New Roman" panose="02020603050405020304" pitchFamily="18" charset="0"/>
                <a:ea typeface="Times New Roman" panose="02020603050405020304" pitchFamily="18" charset="0"/>
              </a:rPr>
              <a:t>trung </a:t>
            </a:r>
            <a:r>
              <a:rPr lang="en-US" sz="2800">
                <a:solidFill>
                  <a:schemeClr val="dk1"/>
                </a:solidFill>
                <a:latin typeface="Times New Roman" panose="02020603050405020304" pitchFamily="18" charset="0"/>
                <a:ea typeface="Times New Roman" panose="02020603050405020304" pitchFamily="18" charset="0"/>
              </a:rPr>
              <a:t>tâm (CPU), bộ nhớ trong (RAM), bộ nhớ ngoài (ổ đĩa cứng)</a:t>
            </a:r>
          </a:p>
          <a:p>
            <a:pPr algn="just">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Ổ đĩa cứng </a:t>
            </a:r>
            <a:r>
              <a:rPr lang="en-US" sz="2800">
                <a:solidFill>
                  <a:schemeClr val="dk1"/>
                </a:solidFill>
                <a:latin typeface="Times New Roman" panose="02020603050405020304" pitchFamily="18" charset="0"/>
                <a:ea typeface="Times New Roman" panose="02020603050405020304" pitchFamily="18" charset="0"/>
              </a:rPr>
              <a:t>chứa các phần mềm hệ thống, phần mềm ứng dụng và nhiều tệp dữ liệu khác.</a:t>
            </a:r>
          </a:p>
        </p:txBody>
      </p:sp>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p:nvPr/>
        </p:nvPicPr>
        <p:blipFill rotWithShape="1">
          <a:blip r:embed="rId3"/>
          <a:srcRect l="59730" t="51621" r="9899" b="27371"/>
          <a:stretch/>
        </p:blipFill>
        <p:spPr bwMode="auto">
          <a:xfrm>
            <a:off x="2606723" y="1488580"/>
            <a:ext cx="6999524" cy="3342725"/>
          </a:xfrm>
          <a:prstGeom prst="rect">
            <a:avLst/>
          </a:prstGeom>
          <a:ln>
            <a:noFill/>
          </a:ln>
          <a:extLst>
            <a:ext uri="{53640926-AAD7-44D8-BBD7-CCE9431645EC}">
              <a14:shadowObscured xmlns:a14="http://schemas.microsoft.com/office/drawing/2010/main"/>
            </a:ext>
          </a:extLst>
        </p:spPr>
      </p:pic>
      <p:sp>
        <p:nvSpPr>
          <p:cNvPr id="3" name="Down Arrow 2"/>
          <p:cNvSpPr/>
          <p:nvPr/>
        </p:nvSpPr>
        <p:spPr>
          <a:xfrm>
            <a:off x="5662933" y="354841"/>
            <a:ext cx="887104" cy="80521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074460" y="1883390"/>
            <a:ext cx="8284191" cy="282630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200"/>
              </a:spcBef>
              <a:spcAft>
                <a:spcPts val="1200"/>
              </a:spcAft>
            </a:pPr>
            <a:r>
              <a:rPr lang="en-US" sz="2800" b="1">
                <a:solidFill>
                  <a:srgbClr val="3333CC"/>
                </a:solidFill>
                <a:latin typeface="Times New Roman" panose="02020603050405020304" pitchFamily="18" charset="0"/>
                <a:ea typeface="Times New Roman" panose="02020603050405020304" pitchFamily="18" charset="0"/>
              </a:rPr>
              <a:t>Ghi </a:t>
            </a:r>
            <a:r>
              <a:rPr lang="en-US" sz="2800" b="1" smtClean="0">
                <a:solidFill>
                  <a:srgbClr val="3333CC"/>
                </a:solidFill>
                <a:latin typeface="Times New Roman" panose="02020603050405020304" pitchFamily="18" charset="0"/>
                <a:ea typeface="Times New Roman" panose="02020603050405020304" pitchFamily="18" charset="0"/>
              </a:rPr>
              <a:t>nhớ</a:t>
            </a:r>
            <a:endParaRPr lang="en-US" sz="2800" b="1">
              <a:solidFill>
                <a:srgbClr val="3333CC"/>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chemeClr val="dk1"/>
                </a:solidFill>
                <a:latin typeface="Times New Roman" panose="02020603050405020304" pitchFamily="18" charset="0"/>
                <a:ea typeface="Times New Roman" panose="02020603050405020304" pitchFamily="18" charset="0"/>
              </a:rPr>
              <a:t>- Những thành phần quan trọng nhất của máy tính là </a:t>
            </a:r>
            <a:r>
              <a:rPr lang="en-US" sz="2800" i="1">
                <a:solidFill>
                  <a:srgbClr val="3333CC"/>
                </a:solidFill>
                <a:latin typeface="Times New Roman" panose="02020603050405020304" pitchFamily="18" charset="0"/>
                <a:ea typeface="Times New Roman" panose="02020603050405020304" pitchFamily="18" charset="0"/>
              </a:rPr>
              <a:t>bộ xử lí trung tâm</a:t>
            </a:r>
            <a:r>
              <a:rPr lang="en-US" sz="2800">
                <a:solidFill>
                  <a:schemeClr val="dk1"/>
                </a:solidFill>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bộ nhớ trong </a:t>
            </a:r>
            <a:r>
              <a:rPr lang="en-US" sz="2800">
                <a:solidFill>
                  <a:schemeClr val="dk1"/>
                </a:solidFill>
                <a:latin typeface="Times New Roman" panose="02020603050405020304" pitchFamily="18" charset="0"/>
                <a:ea typeface="Times New Roman" panose="02020603050405020304" pitchFamily="18" charset="0"/>
              </a:rPr>
              <a:t>và </a:t>
            </a:r>
            <a:r>
              <a:rPr lang="en-US" sz="2800" i="1">
                <a:solidFill>
                  <a:srgbClr val="3333CC"/>
                </a:solidFill>
                <a:latin typeface="Times New Roman" panose="02020603050405020304" pitchFamily="18" charset="0"/>
                <a:ea typeface="Times New Roman" panose="02020603050405020304" pitchFamily="18" charset="0"/>
              </a:rPr>
              <a:t>ổ đĩa cứng </a:t>
            </a:r>
            <a:r>
              <a:rPr lang="en-US" sz="2800">
                <a:solidFill>
                  <a:schemeClr val="dk1"/>
                </a:solidFill>
                <a:latin typeface="Times New Roman" panose="02020603050405020304" pitchFamily="18" charset="0"/>
                <a:ea typeface="Times New Roman" panose="02020603050405020304" pitchFamily="18" charset="0"/>
              </a:rPr>
              <a:t>(bộ nhớ ngoài), nhưng con người cũng không thể sử dụng máy tính nếu thiếu các thiết bị vào – ra cơ bản.</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78972" y="939212"/>
            <a:ext cx="1127760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40" b="96575" l="0" r="100000"/>
                    </a14:imgEffect>
                  </a14:imgLayer>
                </a14:imgProps>
              </a:ext>
            </a:extLst>
          </a:blip>
          <a:stretch>
            <a:fillRect/>
          </a:stretch>
        </p:blipFill>
        <p:spPr>
          <a:xfrm>
            <a:off x="1849444" y="3992916"/>
            <a:ext cx="1480683" cy="1765076"/>
          </a:xfrm>
          <a:prstGeom prst="rect">
            <a:avLst/>
          </a:prstGeom>
        </p:spPr>
      </p:pic>
      <p:sp>
        <p:nvSpPr>
          <p:cNvPr id="6" name="Rounded Rectangle 5"/>
          <p:cNvSpPr/>
          <p:nvPr/>
        </p:nvSpPr>
        <p:spPr>
          <a:xfrm>
            <a:off x="3559488" y="220301"/>
            <a:ext cx="4717142"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TÌNH </a:t>
            </a:r>
            <a:r>
              <a:rPr lang="en-US" sz="3200" b="1" smtClean="0">
                <a:latin typeface="Times New Roman" panose="02020603050405020304" pitchFamily="18" charset="0"/>
                <a:cs typeface="Times New Roman" panose="02020603050405020304" pitchFamily="18" charset="0"/>
              </a:rPr>
              <a:t>HUỐNG</a:t>
            </a:r>
            <a:endParaRPr lang="en-US" sz="32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818374" y="5636906"/>
            <a:ext cx="866775" cy="723900"/>
          </a:xfrm>
          <a:prstGeom prst="rect">
            <a:avLst/>
          </a:prstGeom>
        </p:spPr>
      </p:pic>
      <p:pic>
        <p:nvPicPr>
          <p:cNvPr id="10" name="Picture 9"/>
          <p:cNvPicPr>
            <a:picLocks noChangeAspect="1"/>
          </p:cNvPicPr>
          <p:nvPr/>
        </p:nvPicPr>
        <p:blipFill>
          <a:blip r:embed="rId6"/>
          <a:stretch>
            <a:fillRect/>
          </a:stretch>
        </p:blipFill>
        <p:spPr>
          <a:xfrm>
            <a:off x="3405733" y="5636906"/>
            <a:ext cx="838200" cy="600075"/>
          </a:xfrm>
          <a:prstGeom prst="rect">
            <a:avLst/>
          </a:prstGeom>
        </p:spPr>
      </p:pic>
      <p:pic>
        <p:nvPicPr>
          <p:cNvPr id="11" name="Picture 10"/>
          <p:cNvPicPr>
            <a:picLocks noChangeAspect="1"/>
          </p:cNvPicPr>
          <p:nvPr/>
        </p:nvPicPr>
        <p:blipFill>
          <a:blip r:embed="rId7"/>
          <a:stretch>
            <a:fillRect/>
          </a:stretch>
        </p:blipFill>
        <p:spPr>
          <a:xfrm>
            <a:off x="3559488" y="4282042"/>
            <a:ext cx="752475" cy="933450"/>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98101" l="8837" r="88837"/>
                    </a14:imgEffect>
                  </a14:imgLayer>
                </a14:imgProps>
              </a:ext>
            </a:extLst>
          </a:blip>
          <a:stretch>
            <a:fillRect/>
          </a:stretch>
        </p:blipFill>
        <p:spPr>
          <a:xfrm>
            <a:off x="9292587" y="2370499"/>
            <a:ext cx="2824277" cy="3866482"/>
          </a:xfrm>
          <a:prstGeom prst="rect">
            <a:avLst/>
          </a:prstGeom>
        </p:spPr>
      </p:pic>
      <p:sp>
        <p:nvSpPr>
          <p:cNvPr id="3" name="Cloud 2"/>
          <p:cNvSpPr/>
          <p:nvPr/>
        </p:nvSpPr>
        <p:spPr>
          <a:xfrm>
            <a:off x="3069771" y="1905952"/>
            <a:ext cx="6096000" cy="276421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smtClean="0">
                <a:latin typeface="Times New Roman" panose="02020603050405020304" pitchFamily="18" charset="0"/>
              </a:rPr>
              <a:t>Muốn máy tính để bàn nhận thông tin dạng hình ảnh và âm thanh thì làm thế nào</a:t>
            </a:r>
            <a:endParaRPr lang="en-US" sz="2800"/>
          </a:p>
        </p:txBody>
      </p:sp>
    </p:spTree>
    <p:extLst>
      <p:ext uri="{BB962C8B-B14F-4D97-AF65-F5344CB8AC3E}">
        <p14:creationId xmlns:p14="http://schemas.microsoft.com/office/powerpoint/2010/main" val="6946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1070</Words>
  <Application>Microsoft Office PowerPoint</Application>
  <PresentationFormat>Widescreen</PresentationFormat>
  <Paragraphs>88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2022-01-16T07:26:14Z</dcterms:created>
  <dcterms:modified xsi:type="dcterms:W3CDTF">2022-06-15T03:15:03Z</dcterms:modified>
</cp:coreProperties>
</file>