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Lst>
  <p:notesMasterIdLst>
    <p:notesMasterId r:id="rId30"/>
  </p:notesMasterIdLst>
  <p:sldIdLst>
    <p:sldId id="256" r:id="rId3"/>
    <p:sldId id="257" r:id="rId4"/>
    <p:sldId id="293" r:id="rId5"/>
    <p:sldId id="274" r:id="rId6"/>
    <p:sldId id="264" r:id="rId7"/>
    <p:sldId id="294" r:id="rId8"/>
    <p:sldId id="303" r:id="rId9"/>
    <p:sldId id="286" r:id="rId10"/>
    <p:sldId id="295" r:id="rId11"/>
    <p:sldId id="258" r:id="rId12"/>
    <p:sldId id="299" r:id="rId13"/>
    <p:sldId id="304" r:id="rId14"/>
    <p:sldId id="312" r:id="rId15"/>
    <p:sldId id="305" r:id="rId16"/>
    <p:sldId id="306" r:id="rId17"/>
    <p:sldId id="269" r:id="rId18"/>
    <p:sldId id="307" r:id="rId19"/>
    <p:sldId id="308" r:id="rId20"/>
    <p:sldId id="261" r:id="rId21"/>
    <p:sldId id="263" r:id="rId22"/>
    <p:sldId id="309" r:id="rId23"/>
    <p:sldId id="310" r:id="rId24"/>
    <p:sldId id="301" r:id="rId25"/>
    <p:sldId id="311" r:id="rId26"/>
    <p:sldId id="300" r:id="rId27"/>
    <p:sldId id="267" r:id="rId28"/>
    <p:sldId id="302" r:id="rId29"/>
  </p:sldIdLst>
  <p:sldSz cx="9144000" cy="5143500" type="screen16x9"/>
  <p:notesSz cx="6858000" cy="9144000"/>
  <p:embeddedFontLst>
    <p:embeddedFont>
      <p:font typeface="Roboto Slab"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Source Sans Pr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FD9"/>
    <a:srgbClr val="FFF9E5"/>
    <a:srgbClr val="FFC000"/>
    <a:srgbClr val="EA6B14"/>
    <a:srgbClr val="FAD6BE"/>
    <a:srgbClr val="D0E5C1"/>
    <a:srgbClr val="548235"/>
    <a:srgbClr val="000000"/>
    <a:srgbClr val="C89800"/>
    <a:srgbClr val="FDE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60"/>
  </p:normalViewPr>
  <p:slideViewPr>
    <p:cSldViewPr snapToGrid="0">
      <p:cViewPr varScale="1">
        <p:scale>
          <a:sx n="93" d="100"/>
          <a:sy n="93" d="100"/>
        </p:scale>
        <p:origin x="2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16BCD-A4AA-4E27-B954-E7C70995790A}"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en-US"/>
        </a:p>
      </dgm:t>
    </dgm:pt>
    <dgm:pt modelId="{649AB511-298F-44D3-9080-60E24C45FCE4}">
      <dgm:prSet phldrT="[Text]" custT="1"/>
      <dgm:spPr/>
      <dgm:t>
        <a:bodyPr/>
        <a:lstStyle/>
        <a:p>
          <a:pPr>
            <a:lnSpc>
              <a:spcPct val="150000"/>
            </a:lnSpc>
          </a:pPr>
          <a:r>
            <a:rPr lang="vi-VN" sz="2400" b="1" dirty="0" smtClean="0"/>
            <a:t>I. Nội dung bản vẽ chi tiết</a:t>
          </a:r>
          <a:endParaRPr lang="en-US" sz="2400" b="1" dirty="0"/>
        </a:p>
      </dgm:t>
    </dgm:pt>
    <dgm:pt modelId="{6C4F0042-450C-46FD-8051-A0D0146395D6}" type="parTrans" cxnId="{0EE970D6-D38E-4226-840D-0D486A775742}">
      <dgm:prSet/>
      <dgm:spPr/>
      <dgm:t>
        <a:bodyPr/>
        <a:lstStyle/>
        <a:p>
          <a:endParaRPr lang="en-US" sz="2400"/>
        </a:p>
      </dgm:t>
    </dgm:pt>
    <dgm:pt modelId="{8B10F4E7-09E1-40F0-ABAC-CE020B279C2B}" type="sibTrans" cxnId="{0EE970D6-D38E-4226-840D-0D486A775742}">
      <dgm:prSet/>
      <dgm:spPr/>
      <dgm:t>
        <a:bodyPr/>
        <a:lstStyle/>
        <a:p>
          <a:endParaRPr lang="en-US" sz="2400"/>
        </a:p>
      </dgm:t>
    </dgm:pt>
    <dgm:pt modelId="{E44E6906-57E6-4E3A-BA56-F7701282BF07}">
      <dgm:prSet phldrT="[Text]" custT="1"/>
      <dgm:spPr/>
      <dgm:t>
        <a:bodyPr/>
        <a:lstStyle/>
        <a:p>
          <a:pPr>
            <a:lnSpc>
              <a:spcPct val="150000"/>
            </a:lnSpc>
          </a:pPr>
          <a:r>
            <a:rPr lang="vi-VN" sz="2400" b="1" dirty="0" smtClean="0"/>
            <a:t>II. Đọc bản vẽ chi tiết</a:t>
          </a:r>
          <a:endParaRPr lang="en-US" sz="2400" b="1" dirty="0"/>
        </a:p>
      </dgm:t>
    </dgm:pt>
    <dgm:pt modelId="{920BE24F-CEEE-42D3-BE4D-63F915D30864}" type="parTrans" cxnId="{EDA198E2-39BE-48C8-BD97-DF78E1F8A714}">
      <dgm:prSet/>
      <dgm:spPr/>
      <dgm:t>
        <a:bodyPr/>
        <a:lstStyle/>
        <a:p>
          <a:endParaRPr lang="en-US" sz="2400"/>
        </a:p>
      </dgm:t>
    </dgm:pt>
    <dgm:pt modelId="{D7DE49F9-3928-4B90-A390-95C244C0F16F}" type="sibTrans" cxnId="{EDA198E2-39BE-48C8-BD97-DF78E1F8A714}">
      <dgm:prSet/>
      <dgm:spPr/>
      <dgm:t>
        <a:bodyPr/>
        <a:lstStyle/>
        <a:p>
          <a:endParaRPr lang="en-US" sz="2400"/>
        </a:p>
      </dgm:t>
    </dgm:pt>
    <dgm:pt modelId="{D29E29C1-4E68-44BA-B965-179439DDD925}" type="pres">
      <dgm:prSet presAssocID="{CF416BCD-A4AA-4E27-B954-E7C70995790A}" presName="compositeShape" presStyleCnt="0">
        <dgm:presLayoutVars>
          <dgm:chMax val="2"/>
          <dgm:dir/>
          <dgm:resizeHandles val="exact"/>
        </dgm:presLayoutVars>
      </dgm:prSet>
      <dgm:spPr/>
      <dgm:t>
        <a:bodyPr/>
        <a:lstStyle/>
        <a:p>
          <a:endParaRPr lang="en-US"/>
        </a:p>
      </dgm:t>
    </dgm:pt>
    <dgm:pt modelId="{C7D49EF8-C52F-4E35-BEED-394DE7B07D59}" type="pres">
      <dgm:prSet presAssocID="{CF416BCD-A4AA-4E27-B954-E7C70995790A}" presName="ribbon" presStyleLbl="node1" presStyleIdx="0" presStyleCnt="1"/>
      <dgm:spPr>
        <a:solidFill>
          <a:schemeClr val="accent2"/>
        </a:solidFill>
      </dgm:spPr>
    </dgm:pt>
    <dgm:pt modelId="{261B7B6C-D045-4036-8CCB-344C490B9BBE}" type="pres">
      <dgm:prSet presAssocID="{CF416BCD-A4AA-4E27-B954-E7C70995790A}" presName="leftArrowText" presStyleLbl="node1" presStyleIdx="0" presStyleCnt="1" custScaleX="100250">
        <dgm:presLayoutVars>
          <dgm:chMax val="0"/>
          <dgm:bulletEnabled val="1"/>
        </dgm:presLayoutVars>
      </dgm:prSet>
      <dgm:spPr/>
      <dgm:t>
        <a:bodyPr/>
        <a:lstStyle/>
        <a:p>
          <a:endParaRPr lang="en-US"/>
        </a:p>
      </dgm:t>
    </dgm:pt>
    <dgm:pt modelId="{193D47B1-6DEE-45D0-9298-F005D3CA5D6C}" type="pres">
      <dgm:prSet presAssocID="{CF416BCD-A4AA-4E27-B954-E7C70995790A}" presName="rightArrowText" presStyleLbl="node1" presStyleIdx="0" presStyleCnt="1" custScaleX="78135" custLinFactNeighborX="-4054">
        <dgm:presLayoutVars>
          <dgm:chMax val="0"/>
          <dgm:bulletEnabled val="1"/>
        </dgm:presLayoutVars>
      </dgm:prSet>
      <dgm:spPr/>
      <dgm:t>
        <a:bodyPr/>
        <a:lstStyle/>
        <a:p>
          <a:endParaRPr lang="en-US"/>
        </a:p>
      </dgm:t>
    </dgm:pt>
  </dgm:ptLst>
  <dgm:cxnLst>
    <dgm:cxn modelId="{EDA198E2-39BE-48C8-BD97-DF78E1F8A714}" srcId="{CF416BCD-A4AA-4E27-B954-E7C70995790A}" destId="{E44E6906-57E6-4E3A-BA56-F7701282BF07}" srcOrd="1" destOrd="0" parTransId="{920BE24F-CEEE-42D3-BE4D-63F915D30864}" sibTransId="{D7DE49F9-3928-4B90-A390-95C244C0F16F}"/>
    <dgm:cxn modelId="{0EE970D6-D38E-4226-840D-0D486A775742}" srcId="{CF416BCD-A4AA-4E27-B954-E7C70995790A}" destId="{649AB511-298F-44D3-9080-60E24C45FCE4}" srcOrd="0" destOrd="0" parTransId="{6C4F0042-450C-46FD-8051-A0D0146395D6}" sibTransId="{8B10F4E7-09E1-40F0-ABAC-CE020B279C2B}"/>
    <dgm:cxn modelId="{FFB69502-8948-4A17-AEDC-3A50AF8459FB}" type="presOf" srcId="{649AB511-298F-44D3-9080-60E24C45FCE4}" destId="{261B7B6C-D045-4036-8CCB-344C490B9BBE}" srcOrd="0" destOrd="0" presId="urn:microsoft.com/office/officeart/2005/8/layout/arrow6"/>
    <dgm:cxn modelId="{BAEFA35A-1A4E-4962-A9C5-4273D3F1D0D9}" type="presOf" srcId="{E44E6906-57E6-4E3A-BA56-F7701282BF07}" destId="{193D47B1-6DEE-45D0-9298-F005D3CA5D6C}" srcOrd="0" destOrd="0" presId="urn:microsoft.com/office/officeart/2005/8/layout/arrow6"/>
    <dgm:cxn modelId="{368D1DE2-F9BB-4A5D-B0AA-0F648DF6AA0A}" type="presOf" srcId="{CF416BCD-A4AA-4E27-B954-E7C70995790A}" destId="{D29E29C1-4E68-44BA-B965-179439DDD925}" srcOrd="0" destOrd="0" presId="urn:microsoft.com/office/officeart/2005/8/layout/arrow6"/>
    <dgm:cxn modelId="{FFB48E9D-57DE-42FA-986D-089462389193}" type="presParOf" srcId="{D29E29C1-4E68-44BA-B965-179439DDD925}" destId="{C7D49EF8-C52F-4E35-BEED-394DE7B07D59}" srcOrd="0" destOrd="0" presId="urn:microsoft.com/office/officeart/2005/8/layout/arrow6"/>
    <dgm:cxn modelId="{EFDA09D6-E72E-46DB-AFEC-0423783EDCD5}" type="presParOf" srcId="{D29E29C1-4E68-44BA-B965-179439DDD925}" destId="{261B7B6C-D045-4036-8CCB-344C490B9BBE}" srcOrd="1" destOrd="0" presId="urn:microsoft.com/office/officeart/2005/8/layout/arrow6"/>
    <dgm:cxn modelId="{C57CD200-2D5A-4C0A-830D-2D8CC86E37E0}" type="presParOf" srcId="{D29E29C1-4E68-44BA-B965-179439DDD925}" destId="{193D47B1-6DEE-45D0-9298-F005D3CA5D6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283020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3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6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660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370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926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710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692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80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020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71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01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96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959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757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33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91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26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bf1dbd17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bf1dbd17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45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17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30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91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83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06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306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836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891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69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31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6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09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12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rPr>
              <a:pPr>
                <a:buClrTx/>
                <a:buFontTx/>
                <a:buNone/>
              </a:pPr>
              <a:t>8/3/2023</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rPr>
              <a:pPr>
                <a:buClrTx/>
                <a:buFontTx/>
                <a:buNone/>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17783497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1.svg"/><Relationship Id="rId10" Type="http://schemas.openxmlformats.org/officeDocument/2006/relationships/image" Target="../media/image35.png"/><Relationship Id="rId9"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8" Type="http://schemas.openxmlformats.org/officeDocument/2006/relationships/image" Target="../media/image17.svg"/><Relationship Id="rId3" Type="http://schemas.openxmlformats.org/officeDocument/2006/relationships/image" Target="../media/image8.png"/><Relationship Id="rId7" Type="http://schemas.openxmlformats.org/officeDocument/2006/relationships/image" Target="../media/image33.svg"/><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image" Target="../media/image15.svg"/><Relationship Id="rId1" Type="http://schemas.openxmlformats.org/officeDocument/2006/relationships/slideLayout" Target="../slideLayouts/slideLayout13.xml"/><Relationship Id="rId19" Type="http://schemas.openxmlformats.org/officeDocument/2006/relationships/image" Target="../media/image1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23" Type="http://schemas.openxmlformats.org/officeDocument/2006/relationships/image" Target="../media/image14.png"/><Relationship Id="rId4" Type="http://schemas.openxmlformats.org/officeDocument/2006/relationships/diagramLayout" Target="../diagrams/layout1.xml"/><Relationship Id="rId22" Type="http://schemas.openxmlformats.org/officeDocument/2006/relationships/image" Target="../media/image27.sv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667820" y="1734996"/>
            <a:ext cx="8085761"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400" dirty="0" smtClean="0">
                <a:solidFill>
                  <a:schemeClr val="accent2">
                    <a:lumMod val="75000"/>
                  </a:schemeClr>
                </a:solidFill>
                <a:latin typeface="+mn-lt"/>
              </a:rPr>
              <a:t>CHÀO MỪNG CẢ LỚP </a:t>
            </a:r>
            <a:br>
              <a:rPr lang="vi-VN" sz="4400" dirty="0" smtClean="0">
                <a:solidFill>
                  <a:schemeClr val="accent2">
                    <a:lumMod val="75000"/>
                  </a:schemeClr>
                </a:solidFill>
                <a:latin typeface="+mn-lt"/>
              </a:rPr>
            </a:br>
            <a:r>
              <a:rPr lang="vi-VN" sz="4400" dirty="0" smtClean="0">
                <a:solidFill>
                  <a:schemeClr val="accent2">
                    <a:lumMod val="75000"/>
                  </a:schemeClr>
                </a:solidFill>
                <a:latin typeface="+mn-lt"/>
              </a:rPr>
              <a:t>ĐẾN VỚI BÀI HỌC HÔM NAY! </a:t>
            </a:r>
            <a:endParaRPr sz="4400" dirty="0">
              <a:solidFill>
                <a:schemeClr val="accent2">
                  <a:lumMod val="75000"/>
                </a:schemeClr>
              </a:solidFill>
              <a:latin typeface="+mn-lt"/>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1" name="Google Shape;140;p20"/>
          <p:cNvSpPr txBox="1">
            <a:spLocks/>
          </p:cNvSpPr>
          <p:nvPr/>
        </p:nvSpPr>
        <p:spPr>
          <a:xfrm>
            <a:off x="786150" y="179059"/>
            <a:ext cx="7571700" cy="70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solidFill>
                  <a:srgbClr val="C00000"/>
                </a:solidFill>
                <a:latin typeface="+mn-lt"/>
              </a:rPr>
              <a:t>II. Đọc bản vẽ chi tiết</a:t>
            </a:r>
            <a:endParaRPr lang="vi-VN" sz="2400" b="1" dirty="0">
              <a:solidFill>
                <a:srgbClr val="C00000"/>
              </a:solidFill>
              <a:latin typeface="+mn-lt"/>
            </a:endParaRPr>
          </a:p>
        </p:txBody>
      </p:sp>
      <p:pic>
        <p:nvPicPr>
          <p:cNvPr id="1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84930">
            <a:off x="7971515" y="-666958"/>
            <a:ext cx="1971651" cy="1692035"/>
          </a:xfrm>
          <a:prstGeom prst="rect">
            <a:avLst/>
          </a:prstGeom>
        </p:spPr>
      </p:pic>
      <p:sp>
        <p:nvSpPr>
          <p:cNvPr id="8" name="Pentagon 7"/>
          <p:cNvSpPr/>
          <p:nvPr/>
        </p:nvSpPr>
        <p:spPr>
          <a:xfrm>
            <a:off x="0" y="1056619"/>
            <a:ext cx="2969231" cy="585627"/>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solidFill>
              </a:rPr>
              <a:t>Thảo luận nhóm đôi</a:t>
            </a:r>
            <a:endParaRPr lang="en-US" sz="2000" b="1" dirty="0">
              <a:solidFill>
                <a:schemeClr val="bg1"/>
              </a:solidFill>
            </a:endParaRPr>
          </a:p>
        </p:txBody>
      </p:sp>
      <p:sp>
        <p:nvSpPr>
          <p:cNvPr id="5" name="Rectangle 4"/>
          <p:cNvSpPr/>
          <p:nvPr/>
        </p:nvSpPr>
        <p:spPr>
          <a:xfrm>
            <a:off x="4705564" y="1110524"/>
            <a:ext cx="4150760" cy="3785652"/>
          </a:xfrm>
          <a:prstGeom prst="rect">
            <a:avLst/>
          </a:prstGeom>
        </p:spPr>
        <p:txBody>
          <a:bodyPr wrap="square">
            <a:spAutoFit/>
          </a:bodyPr>
          <a:lstStyle/>
          <a:p>
            <a:pPr algn="just">
              <a:lnSpc>
                <a:spcPct val="150000"/>
              </a:lnSpc>
            </a:pPr>
            <a:r>
              <a:rPr lang="vi-VN" sz="2000" dirty="0" smtClean="0"/>
              <a:t>1. Hãy </a:t>
            </a:r>
            <a:r>
              <a:rPr lang="vi-VN" sz="2000" dirty="0"/>
              <a:t>cho biết trình tự đọc bản vẽ chi tiết?</a:t>
            </a:r>
          </a:p>
          <a:p>
            <a:pPr algn="just">
              <a:lnSpc>
                <a:spcPct val="150000"/>
              </a:lnSpc>
            </a:pPr>
            <a:r>
              <a:rPr lang="vi-VN" sz="2000" dirty="0" smtClean="0"/>
              <a:t>2. Quan </a:t>
            </a:r>
            <a:r>
              <a:rPr lang="vi-VN" sz="2000" dirty="0"/>
              <a:t>sát Hình 3.3 và cho biết:</a:t>
            </a:r>
          </a:p>
          <a:p>
            <a:pPr marL="342900" lvl="5" indent="-342900" algn="just">
              <a:lnSpc>
                <a:spcPct val="150000"/>
              </a:lnSpc>
              <a:buFont typeface="Wingdings" panose="05000000000000000000" pitchFamily="2" charset="2"/>
              <a:buChar char="v"/>
            </a:pPr>
            <a:r>
              <a:rPr lang="vi-VN" sz="2000" dirty="0" smtClean="0"/>
              <a:t>Bản </a:t>
            </a:r>
            <a:r>
              <a:rPr lang="vi-VN" sz="2000" dirty="0"/>
              <a:t>vẽ tấm đệm được vẽ theo tỉ lệ nào? Vật liệu chế tạo là gì?</a:t>
            </a:r>
          </a:p>
          <a:p>
            <a:pPr marL="342900" lvl="5" indent="-342900" algn="just">
              <a:lnSpc>
                <a:spcPct val="150000"/>
              </a:lnSpc>
              <a:buFont typeface="Wingdings" panose="05000000000000000000" pitchFamily="2" charset="2"/>
              <a:buChar char="v"/>
            </a:pPr>
            <a:r>
              <a:rPr lang="vi-VN" sz="2000" dirty="0" smtClean="0"/>
              <a:t>Kích </a:t>
            </a:r>
            <a:r>
              <a:rPr lang="vi-VN" sz="2000" dirty="0"/>
              <a:t>thước chung, kích thước bộ phận của chi tiết.</a:t>
            </a:r>
          </a:p>
          <a:p>
            <a:pPr marL="342900" lvl="5" indent="-342900" algn="just">
              <a:lnSpc>
                <a:spcPct val="150000"/>
              </a:lnSpc>
              <a:buFont typeface="Wingdings" panose="05000000000000000000" pitchFamily="2" charset="2"/>
              <a:buChar char="v"/>
            </a:pPr>
            <a:r>
              <a:rPr lang="vi-VN" sz="2000" dirty="0" smtClean="0"/>
              <a:t>Yêu </a:t>
            </a:r>
            <a:r>
              <a:rPr lang="vi-VN" sz="2000" dirty="0"/>
              <a:t>cầu kĩ thuật của bản vẽ.</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373" y="1817207"/>
            <a:ext cx="4162159" cy="3078969"/>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1" name="Google Shape;140;p20"/>
          <p:cNvSpPr txBox="1">
            <a:spLocks/>
          </p:cNvSpPr>
          <p:nvPr/>
        </p:nvSpPr>
        <p:spPr>
          <a:xfrm>
            <a:off x="786150" y="179059"/>
            <a:ext cx="7571700" cy="70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smtClean="0">
                <a:solidFill>
                  <a:srgbClr val="C00000"/>
                </a:solidFill>
                <a:latin typeface="+mn-lt"/>
              </a:rPr>
              <a:t>II. Đọc bản vẽ chi tiết</a:t>
            </a:r>
            <a:endParaRPr lang="vi-VN" sz="2400" b="1" dirty="0">
              <a:solidFill>
                <a:srgbClr val="C00000"/>
              </a:solidFill>
              <a:latin typeface="+mn-lt"/>
            </a:endParaRPr>
          </a:p>
        </p:txBody>
      </p:sp>
      <p:pic>
        <p:nvPicPr>
          <p:cNvPr id="1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284930">
            <a:off x="7971515" y="-666958"/>
            <a:ext cx="1971651" cy="1692035"/>
          </a:xfrm>
          <a:prstGeom prst="rect">
            <a:avLst/>
          </a:prstGeom>
        </p:spPr>
      </p:pic>
      <p:grpSp>
        <p:nvGrpSpPr>
          <p:cNvPr id="8" name="Group 7"/>
          <p:cNvGrpSpPr/>
          <p:nvPr/>
        </p:nvGrpSpPr>
        <p:grpSpPr>
          <a:xfrm>
            <a:off x="800047" y="832585"/>
            <a:ext cx="3735687" cy="575391"/>
            <a:chOff x="800047" y="832585"/>
            <a:chExt cx="3735687" cy="575391"/>
          </a:xfrm>
        </p:grpSpPr>
        <p:sp>
          <p:nvSpPr>
            <p:cNvPr id="5" name="Rectangle 4"/>
            <p:cNvSpPr/>
            <p:nvPr/>
          </p:nvSpPr>
          <p:spPr>
            <a:xfrm>
              <a:off x="1234830" y="987967"/>
              <a:ext cx="3300904" cy="400110"/>
            </a:xfrm>
            <a:prstGeom prst="rect">
              <a:avLst/>
            </a:prstGeom>
          </p:spPr>
          <p:txBody>
            <a:bodyPr wrap="none">
              <a:spAutoFit/>
            </a:bodyPr>
            <a:lstStyle/>
            <a:p>
              <a:r>
                <a:rPr lang="vi-VN" sz="2000" dirty="0" smtClean="0"/>
                <a:t>Trình tự </a:t>
              </a:r>
              <a:r>
                <a:rPr lang="vi-VN" sz="2000" dirty="0"/>
                <a:t>đọc bản vẽ chi tiết:</a:t>
              </a:r>
              <a:endParaRPr lang="en-US" sz="2000" dirty="0"/>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8227" t="22372" r="28627" b="22297"/>
            <a:stretch/>
          </p:blipFill>
          <p:spPr>
            <a:xfrm>
              <a:off x="800047" y="832585"/>
              <a:ext cx="448680" cy="575391"/>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1428441902"/>
              </p:ext>
            </p:extLst>
          </p:nvPr>
        </p:nvGraphicFramePr>
        <p:xfrm>
          <a:off x="919713" y="1496424"/>
          <a:ext cx="7438137" cy="3545840"/>
        </p:xfrm>
        <a:graphic>
          <a:graphicData uri="http://schemas.openxmlformats.org/drawingml/2006/table">
            <a:tbl>
              <a:tblPr firstRow="1" firstCol="1" bandRow="1"/>
              <a:tblGrid>
                <a:gridCol w="2406989"/>
                <a:gridCol w="5031148"/>
              </a:tblGrid>
              <a:tr h="126337">
                <a:tc>
                  <a:txBody>
                    <a:bodyPr/>
                    <a:lstStyle/>
                    <a:p>
                      <a:pPr algn="ctr">
                        <a:lnSpc>
                          <a:spcPct val="120000"/>
                        </a:lnSpc>
                        <a:spcBef>
                          <a:spcPts val="240"/>
                        </a:spcBef>
                        <a:spcAft>
                          <a:spcPts val="240"/>
                        </a:spcAft>
                      </a:pPr>
                      <a:r>
                        <a:rPr lang="nl-NL" sz="1800" b="1" i="0" dirty="0">
                          <a:solidFill>
                            <a:srgbClr val="000000"/>
                          </a:solidFill>
                          <a:effectLst/>
                          <a:latin typeface="+mn-lt"/>
                          <a:ea typeface="Times New Roman" panose="02020603050405020304" pitchFamily="18" charset="0"/>
                        </a:rPr>
                        <a:t>Trình tự đọc</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c>
                  <a:txBody>
                    <a:bodyPr/>
                    <a:lstStyle/>
                    <a:p>
                      <a:pPr algn="ctr">
                        <a:lnSpc>
                          <a:spcPct val="120000"/>
                        </a:lnSpc>
                        <a:spcBef>
                          <a:spcPts val="240"/>
                        </a:spcBef>
                        <a:spcAft>
                          <a:spcPts val="240"/>
                        </a:spcAft>
                      </a:pPr>
                      <a:r>
                        <a:rPr lang="nl-NL" sz="1800" b="1" i="0" dirty="0">
                          <a:solidFill>
                            <a:srgbClr val="000000"/>
                          </a:solidFill>
                          <a:effectLst/>
                          <a:latin typeface="+mn-lt"/>
                          <a:ea typeface="Times New Roman" panose="02020603050405020304" pitchFamily="18" charset="0"/>
                        </a:rPr>
                        <a:t>Nội dung</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solidFill>
                  </a:tcPr>
                </a:tc>
              </a:tr>
              <a:tr h="484263">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1. Khung tên</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Tên gọi chi tiết.</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Vật liệu.</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Tỉ lệ.</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462199">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2. Hình biểu diễn</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Tên gọi hình chiếu.</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Các hình biểu diễn khác (nếu có).</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551692">
                <a:tc>
                  <a:txBody>
                    <a:bodyPr/>
                    <a:lstStyle/>
                    <a:p>
                      <a:pPr algn="just">
                        <a:lnSpc>
                          <a:spcPct val="120000"/>
                        </a:lnSpc>
                        <a:spcBef>
                          <a:spcPts val="240"/>
                        </a:spcBef>
                        <a:spcAft>
                          <a:spcPts val="240"/>
                        </a:spcAft>
                      </a:pPr>
                      <a:r>
                        <a:rPr lang="nl-NL" sz="1800" i="0">
                          <a:solidFill>
                            <a:srgbClr val="000000"/>
                          </a:solidFill>
                          <a:effectLst/>
                          <a:latin typeface="+mn-lt"/>
                          <a:ea typeface="Times New Roman" panose="02020603050405020304" pitchFamily="18" charset="0"/>
                        </a:rPr>
                        <a:t>3. Kích thước</a:t>
                      </a:r>
                      <a:endParaRPr lang="en-US" sz="1800" i="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Kích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thước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chung</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của</a:t>
                      </a:r>
                      <a:r>
                        <a:rPr lang="en-US" sz="1800" i="0" dirty="0">
                          <a:solidFill>
                            <a:srgbClr val="000000"/>
                          </a:solidFill>
                          <a:effectLst/>
                          <a:latin typeface="+mn-lt"/>
                          <a:ea typeface="Times New Roman" panose="02020603050405020304" pitchFamily="18" charset="0"/>
                        </a:rPr>
                        <a:t> chi </a:t>
                      </a:r>
                      <a:r>
                        <a:rPr lang="en-US" sz="1800" i="0" dirty="0" err="1">
                          <a:solidFill>
                            <a:srgbClr val="000000"/>
                          </a:solidFill>
                          <a:effectLst/>
                          <a:latin typeface="+mn-lt"/>
                          <a:ea typeface="Times New Roman" panose="02020603050405020304" pitchFamily="18" charset="0"/>
                        </a:rPr>
                        <a:t>tiết</a:t>
                      </a:r>
                      <a:r>
                        <a:rPr lang="en-US" sz="1800" i="0" dirty="0">
                          <a:solidFill>
                            <a:srgbClr val="000000"/>
                          </a:solidFill>
                          <a:effectLst/>
                          <a:latin typeface="+mn-lt"/>
                          <a:ea typeface="Times New Roman" panose="02020603050405020304" pitchFamily="18" charset="0"/>
                        </a:rPr>
                        <a:t>.</a:t>
                      </a:r>
                    </a:p>
                    <a:p>
                      <a:pPr algn="just">
                        <a:lnSpc>
                          <a:spcPct val="120000"/>
                        </a:lnSpc>
                        <a:spcBef>
                          <a:spcPts val="240"/>
                        </a:spcBef>
                        <a:spcAft>
                          <a:spcPts val="240"/>
                        </a:spcAft>
                      </a:pP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Kích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thước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các</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thành</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phần</a:t>
                      </a:r>
                      <a:r>
                        <a:rPr lang="en-US" sz="1800" i="0" dirty="0">
                          <a:solidFill>
                            <a:srgbClr val="000000"/>
                          </a:solidFill>
                          <a:effectLst/>
                          <a:latin typeface="+mn-lt"/>
                          <a:ea typeface="Times New Roman" panose="02020603050405020304" pitchFamily="18" charset="0"/>
                        </a:rPr>
                        <a:t> </a:t>
                      </a:r>
                      <a:r>
                        <a:rPr lang="en-US" sz="1800" i="0" dirty="0" err="1">
                          <a:solidFill>
                            <a:srgbClr val="000000"/>
                          </a:solidFill>
                          <a:effectLst/>
                          <a:latin typeface="+mn-lt"/>
                          <a:ea typeface="Times New Roman" panose="02020603050405020304" pitchFamily="18" charset="0"/>
                        </a:rPr>
                        <a:t>của</a:t>
                      </a:r>
                      <a:r>
                        <a:rPr lang="en-US" sz="1800" i="0" dirty="0">
                          <a:solidFill>
                            <a:srgbClr val="000000"/>
                          </a:solidFill>
                          <a:effectLst/>
                          <a:latin typeface="+mn-lt"/>
                          <a:ea typeface="Times New Roman" panose="02020603050405020304" pitchFamily="18" charset="0"/>
                        </a:rPr>
                        <a:t> chi </a:t>
                      </a:r>
                      <a:r>
                        <a:rPr lang="en-US" sz="1800" i="0" dirty="0" err="1">
                          <a:solidFill>
                            <a:srgbClr val="000000"/>
                          </a:solidFill>
                          <a:effectLst/>
                          <a:latin typeface="+mn-lt"/>
                          <a:ea typeface="Times New Roman" panose="02020603050405020304" pitchFamily="18" charset="0"/>
                        </a:rPr>
                        <a:t>tiết</a:t>
                      </a:r>
                      <a:r>
                        <a:rPr lang="en-US" sz="1800" i="0" dirty="0">
                          <a:solidFill>
                            <a:srgbClr val="000000"/>
                          </a:solidFill>
                          <a:effectLst/>
                          <a:latin typeface="+mn-lt"/>
                          <a:ea typeface="Times New Roman" panose="02020603050405020304" pitchFamily="18" charset="0"/>
                        </a:rPr>
                        <a:t>.</a:t>
                      </a: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r h="305300">
                <a:tc>
                  <a:txBody>
                    <a:bodyPr/>
                    <a:lstStyle/>
                    <a:p>
                      <a:pPr algn="just">
                        <a:lnSpc>
                          <a:spcPct val="120000"/>
                        </a:lnSpc>
                        <a:spcBef>
                          <a:spcPts val="240"/>
                        </a:spcBef>
                        <a:spcAft>
                          <a:spcPts val="240"/>
                        </a:spcAft>
                      </a:pPr>
                      <a:r>
                        <a:rPr lang="nl-NL" sz="1800" i="0">
                          <a:solidFill>
                            <a:srgbClr val="000000"/>
                          </a:solidFill>
                          <a:effectLst/>
                          <a:latin typeface="+mn-lt"/>
                          <a:ea typeface="Times New Roman" panose="02020603050405020304" pitchFamily="18" charset="0"/>
                        </a:rPr>
                        <a:t>4. Yêu cầu kĩ thuật</a:t>
                      </a:r>
                      <a:endParaRPr lang="en-US" sz="1800" i="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c>
                  <a:txBody>
                    <a:bodyPr/>
                    <a:lstStyle/>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Gia công.</a:t>
                      </a:r>
                      <a:endParaRPr lang="en-US" sz="1800" i="0" dirty="0">
                        <a:solidFill>
                          <a:srgbClr val="000000"/>
                        </a:solidFill>
                        <a:effectLst/>
                        <a:latin typeface="+mn-lt"/>
                        <a:ea typeface="Times New Roman" panose="02020603050405020304" pitchFamily="18" charset="0"/>
                      </a:endParaRPr>
                    </a:p>
                    <a:p>
                      <a:pPr algn="just">
                        <a:lnSpc>
                          <a:spcPct val="120000"/>
                        </a:lnSpc>
                        <a:spcBef>
                          <a:spcPts val="240"/>
                        </a:spcBef>
                        <a:spcAft>
                          <a:spcPts val="240"/>
                        </a:spcAft>
                      </a:pPr>
                      <a:r>
                        <a:rPr lang="nl-NL" sz="1800" i="0" dirty="0">
                          <a:solidFill>
                            <a:srgbClr val="000000"/>
                          </a:solidFill>
                          <a:effectLst/>
                          <a:latin typeface="+mn-lt"/>
                          <a:ea typeface="Times New Roman" panose="02020603050405020304" pitchFamily="18" charset="0"/>
                        </a:rPr>
                        <a:t>- Xử lí bề mặt.</a:t>
                      </a:r>
                      <a:endParaRPr lang="en-US" sz="1800" i="0" dirty="0">
                        <a:solidFill>
                          <a:srgbClr val="000000"/>
                        </a:solidFill>
                        <a:effectLst/>
                        <a:latin typeface="+mn-lt"/>
                        <a:ea typeface="Times New Roman" panose="02020603050405020304" pitchFamily="18" charset="0"/>
                      </a:endParaRPr>
                    </a:p>
                  </a:txBody>
                  <a:tcPr marL="44555" marR="44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E6E6"/>
                    </a:solidFill>
                  </a:tcPr>
                </a:tc>
              </a:tr>
            </a:tbl>
          </a:graphicData>
        </a:graphic>
      </p:graphicFrame>
    </p:spTree>
    <p:extLst>
      <p:ext uri="{BB962C8B-B14F-4D97-AF65-F5344CB8AC3E}">
        <p14:creationId xmlns:p14="http://schemas.microsoft.com/office/powerpoint/2010/main" val="1492814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38" y="246579"/>
            <a:ext cx="6051479" cy="4476599"/>
          </a:xfrm>
          <a:prstGeom prst="rect">
            <a:avLst/>
          </a:prstGeom>
        </p:spPr>
      </p:pic>
      <p:sp>
        <p:nvSpPr>
          <p:cNvPr id="8" name="Right Brace 7"/>
          <p:cNvSpPr/>
          <p:nvPr/>
        </p:nvSpPr>
        <p:spPr>
          <a:xfrm>
            <a:off x="4423026" y="568633"/>
            <a:ext cx="277401" cy="1753327"/>
          </a:xfrm>
          <a:prstGeom prst="rightBrace">
            <a:avLst>
              <a:gd name="adj1" fmla="val 4537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585735" y="3477334"/>
            <a:ext cx="2178121" cy="1015663"/>
          </a:xfrm>
          <a:prstGeom prst="rect">
            <a:avLst/>
          </a:prstGeom>
          <a:noFill/>
        </p:spPr>
        <p:txBody>
          <a:bodyPr wrap="square" rtlCol="0">
            <a:spAutoFit/>
          </a:bodyPr>
          <a:lstStyle/>
          <a:p>
            <a:pPr algn="just">
              <a:lnSpc>
                <a:spcPct val="150000"/>
              </a:lnSpc>
            </a:pPr>
            <a:r>
              <a:rPr lang="vi-VN" sz="2000" dirty="0" smtClean="0">
                <a:solidFill>
                  <a:srgbClr val="002060"/>
                </a:solidFill>
              </a:rPr>
              <a:t>Tỉ lệ: 1:1</a:t>
            </a:r>
          </a:p>
          <a:p>
            <a:pPr algn="just">
              <a:lnSpc>
                <a:spcPct val="150000"/>
              </a:lnSpc>
            </a:pPr>
            <a:r>
              <a:rPr lang="vi-VN" sz="2000" dirty="0" smtClean="0">
                <a:solidFill>
                  <a:srgbClr val="002060"/>
                </a:solidFill>
              </a:rPr>
              <a:t>Vật liệu: Thép</a:t>
            </a:r>
            <a:endParaRPr lang="en-US" sz="2000" dirty="0">
              <a:solidFill>
                <a:srgbClr val="002060"/>
              </a:solidFill>
            </a:endParaRPr>
          </a:p>
        </p:txBody>
      </p:sp>
      <p:sp>
        <p:nvSpPr>
          <p:cNvPr id="11" name="Rectangle 10"/>
          <p:cNvSpPr/>
          <p:nvPr/>
        </p:nvSpPr>
        <p:spPr>
          <a:xfrm>
            <a:off x="4926459" y="837736"/>
            <a:ext cx="3837397" cy="958660"/>
          </a:xfrm>
          <a:prstGeom prst="rect">
            <a:avLst/>
          </a:prstGeom>
          <a:solidFill>
            <a:schemeClr val="bg1"/>
          </a:solidFill>
        </p:spPr>
        <p:txBody>
          <a:bodyPr wrap="square">
            <a:spAutoFit/>
          </a:bodyPr>
          <a:lstStyle/>
          <a:p>
            <a:pPr algn="just">
              <a:lnSpc>
                <a:spcPct val="150000"/>
              </a:lnSpc>
            </a:pPr>
            <a:r>
              <a:rPr lang="vi-VN" sz="2000" dirty="0">
                <a:solidFill>
                  <a:srgbClr val="002060"/>
                </a:solidFill>
              </a:rPr>
              <a:t>Kích thước chung: 136, 78, 10; kích thước bộ phận Ø40.</a:t>
            </a:r>
            <a:endParaRPr lang="en-US" sz="2000" dirty="0">
              <a:solidFill>
                <a:srgbClr val="002060"/>
              </a:solidFill>
            </a:endParaRPr>
          </a:p>
        </p:txBody>
      </p:sp>
      <p:sp>
        <p:nvSpPr>
          <p:cNvPr id="12" name="Right Brace 11"/>
          <p:cNvSpPr/>
          <p:nvPr/>
        </p:nvSpPr>
        <p:spPr>
          <a:xfrm>
            <a:off x="5633665" y="2612515"/>
            <a:ext cx="277401" cy="647272"/>
          </a:xfrm>
          <a:prstGeom prst="rightBrace">
            <a:avLst>
              <a:gd name="adj1" fmla="val 4537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6250114" y="3569063"/>
            <a:ext cx="277401" cy="832207"/>
          </a:xfrm>
          <a:prstGeom prst="rightBrace">
            <a:avLst>
              <a:gd name="adj1" fmla="val 45370"/>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195317" y="2443782"/>
            <a:ext cx="2763748" cy="1015663"/>
          </a:xfrm>
          <a:prstGeom prst="rect">
            <a:avLst/>
          </a:prstGeom>
        </p:spPr>
        <p:txBody>
          <a:bodyPr wrap="square">
            <a:spAutoFit/>
          </a:bodyPr>
          <a:lstStyle/>
          <a:p>
            <a:pPr>
              <a:lnSpc>
                <a:spcPct val="150000"/>
              </a:lnSpc>
            </a:pPr>
            <a:r>
              <a:rPr lang="en-US" sz="2000" dirty="0" err="1">
                <a:solidFill>
                  <a:srgbClr val="002060"/>
                </a:solidFill>
              </a:rPr>
              <a:t>Yêu</a:t>
            </a:r>
            <a:r>
              <a:rPr lang="en-US" sz="2000" dirty="0">
                <a:solidFill>
                  <a:srgbClr val="002060"/>
                </a:solidFill>
              </a:rPr>
              <a:t> </a:t>
            </a:r>
            <a:r>
              <a:rPr lang="en-US" sz="2000" dirty="0" err="1">
                <a:solidFill>
                  <a:srgbClr val="002060"/>
                </a:solidFill>
              </a:rPr>
              <a:t>cầu</a:t>
            </a:r>
            <a:r>
              <a:rPr lang="en-US" sz="2000" dirty="0">
                <a:solidFill>
                  <a:srgbClr val="002060"/>
                </a:solidFill>
              </a:rPr>
              <a:t> </a:t>
            </a:r>
            <a:r>
              <a:rPr lang="en-US" sz="2000" dirty="0" err="1">
                <a:solidFill>
                  <a:srgbClr val="002060"/>
                </a:solidFill>
              </a:rPr>
              <a:t>kĩ</a:t>
            </a:r>
            <a:r>
              <a:rPr lang="en-US" sz="2000" dirty="0">
                <a:solidFill>
                  <a:srgbClr val="002060"/>
                </a:solidFill>
              </a:rPr>
              <a:t> </a:t>
            </a:r>
            <a:r>
              <a:rPr lang="en-US" sz="2000" dirty="0" err="1">
                <a:solidFill>
                  <a:srgbClr val="002060"/>
                </a:solidFill>
              </a:rPr>
              <a:t>thuật</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cùn</a:t>
            </a:r>
            <a:r>
              <a:rPr lang="en-US" sz="2000" dirty="0">
                <a:solidFill>
                  <a:srgbClr val="002060"/>
                </a:solidFill>
              </a:rPr>
              <a:t> </a:t>
            </a:r>
            <a:r>
              <a:rPr lang="en-US" sz="2000" dirty="0" err="1">
                <a:solidFill>
                  <a:srgbClr val="002060"/>
                </a:solidFill>
              </a:rPr>
              <a:t>cạnh</a:t>
            </a:r>
            <a:r>
              <a:rPr lang="en-US" sz="2000" dirty="0">
                <a:solidFill>
                  <a:srgbClr val="002060"/>
                </a:solidFill>
              </a:rPr>
              <a:t> </a:t>
            </a:r>
            <a:r>
              <a:rPr lang="en-US" sz="2000" dirty="0" err="1">
                <a:solidFill>
                  <a:srgbClr val="002060"/>
                </a:solidFill>
              </a:rPr>
              <a:t>sắc</a:t>
            </a:r>
            <a:r>
              <a:rPr lang="en-US" sz="2000" dirty="0">
                <a:solidFill>
                  <a:srgbClr val="002060"/>
                </a:solidFill>
              </a:rPr>
              <a:t>; </a:t>
            </a:r>
            <a:r>
              <a:rPr lang="en-US" sz="2000" dirty="0" err="1">
                <a:solidFill>
                  <a:srgbClr val="002060"/>
                </a:solidFill>
              </a:rPr>
              <a:t>mạ</a:t>
            </a:r>
            <a:r>
              <a:rPr lang="en-US" sz="2000" dirty="0">
                <a:solidFill>
                  <a:srgbClr val="002060"/>
                </a:solidFill>
              </a:rPr>
              <a:t> </a:t>
            </a:r>
            <a:r>
              <a:rPr lang="en-US" sz="2000" dirty="0" err="1">
                <a:solidFill>
                  <a:srgbClr val="002060"/>
                </a:solidFill>
              </a:rPr>
              <a:t>kẽm</a:t>
            </a:r>
            <a:endParaRPr lang="en-US" sz="2000" dirty="0">
              <a:solidFill>
                <a:srgbClr val="002060"/>
              </a:solidFill>
            </a:endParaRPr>
          </a:p>
        </p:txBody>
      </p:sp>
    </p:spTree>
    <p:extLst>
      <p:ext uri="{BB962C8B-B14F-4D97-AF65-F5344CB8AC3E}">
        <p14:creationId xmlns:p14="http://schemas.microsoft.com/office/powerpoint/2010/main" val="42699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Horizontal)">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Horizontal)">
                                      <p:cBhvr>
                                        <p:cTn id="25" dur="500"/>
                                        <p:tgtEl>
                                          <p:spTgt spid="13"/>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p:nvPr/>
        </p:nvGrpSpPr>
        <p:grpSpPr>
          <a:xfrm>
            <a:off x="244892" y="735497"/>
            <a:ext cx="730970" cy="3567164"/>
            <a:chOff x="-229009" y="1"/>
            <a:chExt cx="1949259" cy="9512436"/>
          </a:xfrm>
        </p:grpSpPr>
        <p:sp>
          <p:nvSpPr>
            <p:cNvPr id="9" name="TextBox 5"/>
            <p:cNvSpPr txBox="1"/>
            <p:nvPr/>
          </p:nvSpPr>
          <p:spPr>
            <a:xfrm rot="16200000">
              <a:off x="508043" y="6040913"/>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 name="TextBox 6"/>
            <p:cNvSpPr txBox="1"/>
            <p:nvPr/>
          </p:nvSpPr>
          <p:spPr>
            <a:xfrm rot="16200000">
              <a:off x="508044" y="-737049"/>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1" name="TextBox 7"/>
            <p:cNvSpPr txBox="1"/>
            <p:nvPr/>
          </p:nvSpPr>
          <p:spPr>
            <a:xfrm rot="16200000">
              <a:off x="508044" y="392611"/>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2" name="TextBox 8"/>
            <p:cNvSpPr txBox="1"/>
            <p:nvPr/>
          </p:nvSpPr>
          <p:spPr>
            <a:xfrm rot="16200000">
              <a:off x="508045" y="1522269"/>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3" name="TextBox 9"/>
            <p:cNvSpPr txBox="1"/>
            <p:nvPr/>
          </p:nvSpPr>
          <p:spPr>
            <a:xfrm rot="16200000">
              <a:off x="508045" y="2651930"/>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4" name="TextBox 10"/>
            <p:cNvSpPr txBox="1"/>
            <p:nvPr/>
          </p:nvSpPr>
          <p:spPr>
            <a:xfrm rot="16200000">
              <a:off x="508046" y="3781591"/>
              <a:ext cx="475152" cy="1949255"/>
            </a:xfrm>
            <a:prstGeom prst="rect">
              <a:avLst/>
            </a:prstGeom>
          </p:spPr>
          <p:txBody>
            <a:bodyPr lIns="0" tIns="0" rIns="0" bIns="0" rtlCol="0" anchor="t">
              <a:spAutoFit/>
            </a:bodyPr>
            <a:lstStyle/>
            <a:p>
              <a:pPr algn="ctr">
                <a:lnSpc>
                  <a:spcPts val="5692"/>
                </a:lnSpc>
                <a:buClrTx/>
              </a:pPr>
              <a:r>
                <a:rPr lang="en-US" sz="4066" kern="1200" dirty="0">
                  <a:solidFill>
                    <a:srgbClr val="503D36"/>
                  </a:solidFill>
                  <a:latin typeface="Sniglet"/>
                </a:rPr>
                <a:t>)</a:t>
              </a:r>
            </a:p>
          </p:txBody>
        </p:sp>
        <p:sp>
          <p:nvSpPr>
            <p:cNvPr id="15" name="TextBox 11"/>
            <p:cNvSpPr txBox="1"/>
            <p:nvPr/>
          </p:nvSpPr>
          <p:spPr>
            <a:xfrm rot="16200000">
              <a:off x="508046" y="4911252"/>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6" name="TextBox 12"/>
            <p:cNvSpPr txBox="1"/>
            <p:nvPr/>
          </p:nvSpPr>
          <p:spPr>
            <a:xfrm rot="16200000">
              <a:off x="508044"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7" name="TextBox 13"/>
            <p:cNvSpPr txBox="1"/>
            <p:nvPr/>
          </p:nvSpPr>
          <p:spPr>
            <a:xfrm rot="16200000">
              <a:off x="508045" y="8300233"/>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grpSp>
        <p:nvGrpSpPr>
          <p:cNvPr id="18" name="Group 58"/>
          <p:cNvGrpSpPr/>
          <p:nvPr/>
        </p:nvGrpSpPr>
        <p:grpSpPr>
          <a:xfrm>
            <a:off x="514350" y="371620"/>
            <a:ext cx="7806906" cy="4400260"/>
            <a:chOff x="0" y="0"/>
            <a:chExt cx="4112279" cy="2317832"/>
          </a:xfrm>
        </p:grpSpPr>
        <p:sp>
          <p:nvSpPr>
            <p:cNvPr id="1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E2EFD9"/>
            </a:solidFill>
          </p:spPr>
        </p:sp>
        <p:sp>
          <p:nvSpPr>
            <p:cNvPr id="20" name="TextBox 6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grpSp>
        <p:nvGrpSpPr>
          <p:cNvPr id="21" name="Group 61"/>
          <p:cNvGrpSpPr/>
          <p:nvPr/>
        </p:nvGrpSpPr>
        <p:grpSpPr>
          <a:xfrm>
            <a:off x="770145" y="811376"/>
            <a:ext cx="131558" cy="131558"/>
            <a:chOff x="0" y="0"/>
            <a:chExt cx="812800" cy="812800"/>
          </a:xfrm>
        </p:grpSpPr>
        <p:sp>
          <p:nvSpPr>
            <p:cNvPr id="2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23" name="TextBox 63"/>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24" name="Group 64"/>
          <p:cNvGrpSpPr/>
          <p:nvPr/>
        </p:nvGrpSpPr>
        <p:grpSpPr>
          <a:xfrm>
            <a:off x="770145" y="1235186"/>
            <a:ext cx="131558" cy="131558"/>
            <a:chOff x="0" y="0"/>
            <a:chExt cx="812800" cy="812800"/>
          </a:xfrm>
        </p:grpSpPr>
        <p:sp>
          <p:nvSpPr>
            <p:cNvPr id="2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26" name="TextBox 66"/>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27" name="Group 67"/>
          <p:cNvGrpSpPr/>
          <p:nvPr/>
        </p:nvGrpSpPr>
        <p:grpSpPr>
          <a:xfrm>
            <a:off x="770145" y="1658997"/>
            <a:ext cx="131558" cy="131558"/>
            <a:chOff x="0" y="0"/>
            <a:chExt cx="812800" cy="812800"/>
          </a:xfrm>
        </p:grpSpPr>
        <p:sp>
          <p:nvSpPr>
            <p:cNvPr id="2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29" name="TextBox 69"/>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30" name="Group 70"/>
          <p:cNvGrpSpPr/>
          <p:nvPr/>
        </p:nvGrpSpPr>
        <p:grpSpPr>
          <a:xfrm>
            <a:off x="770145" y="2082807"/>
            <a:ext cx="131558" cy="131558"/>
            <a:chOff x="0" y="0"/>
            <a:chExt cx="812800" cy="812800"/>
          </a:xfrm>
        </p:grpSpPr>
        <p:sp>
          <p:nvSpPr>
            <p:cNvPr id="3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32" name="TextBox 72"/>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33" name="Group 73"/>
          <p:cNvGrpSpPr/>
          <p:nvPr/>
        </p:nvGrpSpPr>
        <p:grpSpPr>
          <a:xfrm>
            <a:off x="770145" y="2506618"/>
            <a:ext cx="131558" cy="131558"/>
            <a:chOff x="0" y="0"/>
            <a:chExt cx="812800" cy="812800"/>
          </a:xfrm>
        </p:grpSpPr>
        <p:sp>
          <p:nvSpPr>
            <p:cNvPr id="3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35" name="TextBox 75"/>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36" name="Group 76"/>
          <p:cNvGrpSpPr/>
          <p:nvPr/>
        </p:nvGrpSpPr>
        <p:grpSpPr>
          <a:xfrm>
            <a:off x="770145" y="2930428"/>
            <a:ext cx="131558" cy="131558"/>
            <a:chOff x="0" y="0"/>
            <a:chExt cx="812800" cy="812800"/>
          </a:xfrm>
        </p:grpSpPr>
        <p:sp>
          <p:nvSpPr>
            <p:cNvPr id="3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38" name="TextBox 78"/>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39" name="Group 79"/>
          <p:cNvGrpSpPr/>
          <p:nvPr/>
        </p:nvGrpSpPr>
        <p:grpSpPr>
          <a:xfrm>
            <a:off x="770145" y="3354239"/>
            <a:ext cx="131558" cy="131558"/>
            <a:chOff x="0" y="0"/>
            <a:chExt cx="812800" cy="812800"/>
          </a:xfrm>
        </p:grpSpPr>
        <p:sp>
          <p:nvSpPr>
            <p:cNvPr id="4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41" name="TextBox 81"/>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42" name="Group 82"/>
          <p:cNvGrpSpPr/>
          <p:nvPr/>
        </p:nvGrpSpPr>
        <p:grpSpPr>
          <a:xfrm>
            <a:off x="770145" y="3778049"/>
            <a:ext cx="131558" cy="131558"/>
            <a:chOff x="0" y="0"/>
            <a:chExt cx="812800" cy="812800"/>
          </a:xfrm>
        </p:grpSpPr>
        <p:sp>
          <p:nvSpPr>
            <p:cNvPr id="4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44" name="TextBox 84"/>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45" name="Group 85"/>
          <p:cNvGrpSpPr/>
          <p:nvPr/>
        </p:nvGrpSpPr>
        <p:grpSpPr>
          <a:xfrm>
            <a:off x="770145" y="4201859"/>
            <a:ext cx="131558" cy="131558"/>
            <a:chOff x="0" y="0"/>
            <a:chExt cx="812800" cy="812800"/>
          </a:xfrm>
        </p:grpSpPr>
        <p:sp>
          <p:nvSpPr>
            <p:cNvPr id="4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47" name="TextBox 87"/>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48" name="Group 88"/>
          <p:cNvGrpSpPr/>
          <p:nvPr/>
        </p:nvGrpSpPr>
        <p:grpSpPr>
          <a:xfrm>
            <a:off x="668547" y="514350"/>
            <a:ext cx="7478069" cy="4114800"/>
            <a:chOff x="0" y="0"/>
            <a:chExt cx="3939065" cy="2167467"/>
          </a:xfrm>
        </p:grpSpPr>
        <p:sp>
          <p:nvSpPr>
            <p:cNvPr id="49" name="Freeform 89"/>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chemeClr val="bg2">
                  <a:lumMod val="75000"/>
                </a:schemeClr>
              </a:solidFill>
            </a:ln>
          </p:spPr>
        </p:sp>
        <p:sp>
          <p:nvSpPr>
            <p:cNvPr id="50" name="TextBox 9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grpSp>
        <p:nvGrpSpPr>
          <p:cNvPr id="53" name="Group 101"/>
          <p:cNvGrpSpPr/>
          <p:nvPr/>
        </p:nvGrpSpPr>
        <p:grpSpPr>
          <a:xfrm>
            <a:off x="268705" y="845070"/>
            <a:ext cx="730969" cy="3567162"/>
            <a:chOff x="-76609" y="2"/>
            <a:chExt cx="1949259" cy="9512432"/>
          </a:xfrm>
        </p:grpSpPr>
        <p:sp>
          <p:nvSpPr>
            <p:cNvPr id="54" name="TextBox 102"/>
            <p:cNvSpPr txBox="1"/>
            <p:nvPr/>
          </p:nvSpPr>
          <p:spPr>
            <a:xfrm rot="5400000">
              <a:off x="660443" y="-737048"/>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55" name="TextBox 103"/>
            <p:cNvSpPr txBox="1"/>
            <p:nvPr/>
          </p:nvSpPr>
          <p:spPr>
            <a:xfrm rot="5400000">
              <a:off x="660444" y="392610"/>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56" name="TextBox 104"/>
            <p:cNvSpPr txBox="1"/>
            <p:nvPr/>
          </p:nvSpPr>
          <p:spPr>
            <a:xfrm rot="5400000">
              <a:off x="660444" y="1522270"/>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57" name="TextBox 105"/>
            <p:cNvSpPr txBox="1"/>
            <p:nvPr/>
          </p:nvSpPr>
          <p:spPr>
            <a:xfrm rot="5400000">
              <a:off x="660445" y="2651931"/>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58" name="TextBox 106"/>
            <p:cNvSpPr txBox="1"/>
            <p:nvPr/>
          </p:nvSpPr>
          <p:spPr>
            <a:xfrm rot="5400000">
              <a:off x="660445" y="3781592"/>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59" name="TextBox 107"/>
            <p:cNvSpPr txBox="1"/>
            <p:nvPr/>
          </p:nvSpPr>
          <p:spPr>
            <a:xfrm rot="5400000">
              <a:off x="660446" y="4911250"/>
              <a:ext cx="475152" cy="1949255"/>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60" name="TextBox 108"/>
            <p:cNvSpPr txBox="1"/>
            <p:nvPr/>
          </p:nvSpPr>
          <p:spPr>
            <a:xfrm rot="5400000">
              <a:off x="660444" y="6040911"/>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61" name="TextBox 109"/>
            <p:cNvSpPr txBox="1"/>
            <p:nvPr/>
          </p:nvSpPr>
          <p:spPr>
            <a:xfrm rot="5400000">
              <a:off x="660446"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62" name="TextBox 110"/>
            <p:cNvSpPr txBox="1"/>
            <p:nvPr/>
          </p:nvSpPr>
          <p:spPr>
            <a:xfrm rot="5400000">
              <a:off x="660444" y="8300229"/>
              <a:ext cx="475152" cy="1949258"/>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sp>
        <p:nvSpPr>
          <p:cNvPr id="66" name="TextBox 65"/>
          <p:cNvSpPr txBox="1"/>
          <p:nvPr/>
        </p:nvSpPr>
        <p:spPr>
          <a:xfrm>
            <a:off x="2994884" y="708485"/>
            <a:ext cx="2825393" cy="523220"/>
          </a:xfrm>
          <a:prstGeom prst="rect">
            <a:avLst/>
          </a:prstGeom>
          <a:noFill/>
        </p:spPr>
        <p:txBody>
          <a:bodyPr wrap="square" rtlCol="0">
            <a:spAutoFit/>
          </a:bodyPr>
          <a:lstStyle/>
          <a:p>
            <a:pPr algn="ctr"/>
            <a:r>
              <a:rPr lang="vi-VN" sz="2800" b="1" dirty="0" smtClean="0"/>
              <a:t>TỔNG KẾT</a:t>
            </a:r>
            <a:endParaRPr lang="en-US" sz="2800" b="1" dirty="0"/>
          </a:p>
        </p:txBody>
      </p:sp>
      <p:sp>
        <p:nvSpPr>
          <p:cNvPr id="67" name="Rectangle 66"/>
          <p:cNvSpPr/>
          <p:nvPr/>
        </p:nvSpPr>
        <p:spPr>
          <a:xfrm>
            <a:off x="1119387" y="1285953"/>
            <a:ext cx="6616945" cy="3139321"/>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200" dirty="0" smtClean="0"/>
              <a:t>Bản </a:t>
            </a:r>
            <a:r>
              <a:rPr lang="vi-VN" sz="2200" dirty="0"/>
              <a:t>vẽ chi tiết gồm: hình biểu diễn, kích thước, yêu cầu kĩ thuật, khung tên nhằm phục vụ cho việc chế tạo, kiểm tra chi tiết.</a:t>
            </a:r>
          </a:p>
          <a:p>
            <a:pPr marL="342900" indent="-342900" algn="just">
              <a:lnSpc>
                <a:spcPct val="150000"/>
              </a:lnSpc>
              <a:buFont typeface="Wingdings" panose="05000000000000000000" pitchFamily="2" charset="2"/>
              <a:buChar char="Ø"/>
            </a:pPr>
            <a:r>
              <a:rPr lang="vi-VN" sz="2200" dirty="0" smtClean="0"/>
              <a:t>Đọc </a:t>
            </a:r>
            <a:r>
              <a:rPr lang="vi-VN" sz="2200" dirty="0"/>
              <a:t>bản vẽ chi tiết cần phải nhận biết chính xác, đầy đủ nội dung của bản vẽ và tuân theo trình tự nhất </a:t>
            </a:r>
            <a:r>
              <a:rPr lang="vi-VN" sz="2200" dirty="0" smtClean="0"/>
              <a:t>định</a:t>
            </a:r>
            <a:r>
              <a:rPr lang="vi-VN" sz="2200" dirty="0"/>
              <a:t>.</a:t>
            </a:r>
          </a:p>
        </p:txBody>
      </p:sp>
      <p:pic>
        <p:nvPicPr>
          <p:cNvPr id="68" name="Picture 67"/>
          <p:cNvPicPr>
            <a:picLocks noChangeAspect="1"/>
          </p:cNvPicPr>
          <p:nvPr/>
        </p:nvPicPr>
        <p:blipFill>
          <a:blip r:embed="rId2"/>
          <a:stretch>
            <a:fillRect/>
          </a:stretch>
        </p:blipFill>
        <p:spPr>
          <a:xfrm>
            <a:off x="7429019" y="3031793"/>
            <a:ext cx="1784477" cy="2112008"/>
          </a:xfrm>
          <a:prstGeom prst="rect">
            <a:avLst/>
          </a:prstGeom>
        </p:spPr>
      </p:pic>
    </p:spTree>
    <p:extLst>
      <p:ext uri="{BB962C8B-B14F-4D97-AF65-F5344CB8AC3E}">
        <p14:creationId xmlns:p14="http://schemas.microsoft.com/office/powerpoint/2010/main" val="4450432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fade">
                                      <p:cBhvr>
                                        <p:cTn id="7" dur="500"/>
                                        <p:tgtEl>
                                          <p:spTgt spid="67">
                                            <p:txEl>
                                              <p:pRg st="0" end="0"/>
                                            </p:txEl>
                                          </p:spTgt>
                                        </p:tgtEl>
                                      </p:cBhvr>
                                    </p:animEffect>
                                    <p:anim calcmode="lin" valueType="num">
                                      <p:cBhvr>
                                        <p:cTn id="8" dur="5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7">
                                            <p:txEl>
                                              <p:pRg st="1" end="1"/>
                                            </p:txEl>
                                          </p:spTgt>
                                        </p:tgtEl>
                                        <p:attrNameLst>
                                          <p:attrName>style.visibility</p:attrName>
                                        </p:attrNameLst>
                                      </p:cBhvr>
                                      <p:to>
                                        <p:strVal val="visible"/>
                                      </p:to>
                                    </p:set>
                                    <p:animEffect transition="in" filter="fade">
                                      <p:cBhvr>
                                        <p:cTn id="13" dur="500"/>
                                        <p:tgtEl>
                                          <p:spTgt spid="67">
                                            <p:txEl>
                                              <p:pRg st="1" end="1"/>
                                            </p:txEl>
                                          </p:spTgt>
                                        </p:tgtEl>
                                      </p:cBhvr>
                                    </p:animEffect>
                                    <p:anim calcmode="lin" valueType="num">
                                      <p:cBhvr>
                                        <p:cTn id="14" dur="5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TRẮC NGHIỆM</a:t>
            </a:r>
            <a:endParaRPr sz="24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Rectangle: Rounded Corners 2">
            <a:extLst>
              <a:ext uri="{FF2B5EF4-FFF2-40B4-BE49-F238E27FC236}">
                <a16:creationId xmlns="" xmlns:a16="http://schemas.microsoft.com/office/drawing/2014/main" id="{F0976A90-C0E8-809F-5601-37EB6DD338BE}"/>
              </a:ext>
            </a:extLst>
          </p:cNvPr>
          <p:cNvSpPr/>
          <p:nvPr/>
        </p:nvSpPr>
        <p:spPr>
          <a:xfrm>
            <a:off x="4699968" y="3904545"/>
            <a:ext cx="4068566" cy="1024719"/>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cs typeface="Arial" panose="020B0604020202020204" pitchFamily="34" charset="0"/>
              </a:rPr>
              <a:t>D</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vi-VN" sz="2200" dirty="0"/>
              <a:t>Khung </a:t>
            </a:r>
            <a:r>
              <a:rPr lang="vi-VN" sz="2200" dirty="0" smtClean="0"/>
              <a:t>tên</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8" name="Rectangle: Rounded Corners 3">
            <a:extLst>
              <a:ext uri="{FF2B5EF4-FFF2-40B4-BE49-F238E27FC236}">
                <a16:creationId xmlns="" xmlns:a16="http://schemas.microsoft.com/office/drawing/2014/main" id="{2F748F59-1C09-A02F-0C2B-B794BD504C1A}"/>
              </a:ext>
            </a:extLst>
          </p:cNvPr>
          <p:cNvSpPr/>
          <p:nvPr/>
        </p:nvSpPr>
        <p:spPr>
          <a:xfrm>
            <a:off x="503434" y="3904545"/>
            <a:ext cx="4068566" cy="1024719"/>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 </a:t>
            </a:r>
            <a:r>
              <a:rPr lang="vi-VN" sz="2200" dirty="0" smtClean="0"/>
              <a:t>Yêu cầu kĩ thuật</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9" name="Rectangle: Rounded Corners 4">
            <a:extLst>
              <a:ext uri="{FF2B5EF4-FFF2-40B4-BE49-F238E27FC236}">
                <a16:creationId xmlns="" xmlns:a16="http://schemas.microsoft.com/office/drawing/2014/main" id="{4F81407B-AB37-1A54-A808-026056FD2DF7}"/>
              </a:ext>
            </a:extLst>
          </p:cNvPr>
          <p:cNvSpPr/>
          <p:nvPr/>
        </p:nvSpPr>
        <p:spPr>
          <a:xfrm>
            <a:off x="4699968" y="2748328"/>
            <a:ext cx="4068566" cy="1024719"/>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B. </a:t>
            </a:r>
            <a:r>
              <a:rPr lang="vi-VN" sz="2200" dirty="0" smtClean="0"/>
              <a:t>Kích thước</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33" name="Rectangle: Rounded Corners 7">
            <a:extLst>
              <a:ext uri="{FF2B5EF4-FFF2-40B4-BE49-F238E27FC236}">
                <a16:creationId xmlns="" xmlns:a16="http://schemas.microsoft.com/office/drawing/2014/main" id="{0BB82B68-35C3-A6AA-C536-B62681B38FC5}"/>
              </a:ext>
            </a:extLst>
          </p:cNvPr>
          <p:cNvSpPr/>
          <p:nvPr/>
        </p:nvSpPr>
        <p:spPr>
          <a:xfrm>
            <a:off x="503434" y="2748328"/>
            <a:ext cx="4068566" cy="1024719"/>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rPr>
              <a:t>A</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 Hình</a:t>
            </a:r>
            <a:r>
              <a:rPr kumimoji="0" lang="vi-VN" sz="2200" b="0" i="0" u="none" strike="noStrike" kern="1200" cap="none" spc="0" normalizeH="0" noProof="0" dirty="0" smtClean="0">
                <a:ln>
                  <a:noFill/>
                </a:ln>
                <a:solidFill>
                  <a:prstClr val="black"/>
                </a:solidFill>
                <a:effectLst/>
                <a:uLnTx/>
                <a:uFillTx/>
                <a:latin typeface="Arial" panose="020B0604020202020204" pitchFamily="34" charset="0"/>
              </a:rPr>
              <a:t> biểu diễn</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4" name="Rectangle 3"/>
          <p:cNvSpPr/>
          <p:nvPr/>
        </p:nvSpPr>
        <p:spPr>
          <a:xfrm>
            <a:off x="523225" y="1063777"/>
            <a:ext cx="8245309" cy="1553054"/>
          </a:xfrm>
          <a:prstGeom prst="rect">
            <a:avLst/>
          </a:prstGeom>
        </p:spPr>
        <p:txBody>
          <a:bodyPr wrap="square">
            <a:spAutoFit/>
          </a:bodyPr>
          <a:lstStyle/>
          <a:p>
            <a:pPr algn="just">
              <a:lnSpc>
                <a:spcPct val="150000"/>
              </a:lnSpc>
            </a:pPr>
            <a:r>
              <a:rPr lang="en-US" sz="2200" b="1" dirty="0" err="1">
                <a:solidFill>
                  <a:srgbClr val="C00000"/>
                </a:solidFill>
              </a:rPr>
              <a:t>Câu</a:t>
            </a:r>
            <a:r>
              <a:rPr lang="en-US" sz="2200" b="1" dirty="0">
                <a:solidFill>
                  <a:srgbClr val="C00000"/>
                </a:solidFill>
              </a:rPr>
              <a:t> </a:t>
            </a:r>
            <a:r>
              <a:rPr lang="vi-VN" sz="2200" b="1" dirty="0" smtClean="0">
                <a:solidFill>
                  <a:srgbClr val="C00000"/>
                </a:solidFill>
              </a:rPr>
              <a:t>1</a:t>
            </a:r>
            <a:r>
              <a:rPr lang="en-US" sz="2200" b="1" dirty="0" smtClean="0">
                <a:solidFill>
                  <a:srgbClr val="C00000"/>
                </a:solidFill>
              </a:rPr>
              <a:t>: </a:t>
            </a:r>
            <a:r>
              <a:rPr lang="vi-VN" sz="2200" dirty="0" smtClean="0"/>
              <a:t>Các </a:t>
            </a:r>
            <a:r>
              <a:rPr lang="vi-VN" sz="2200" dirty="0"/>
              <a:t>thông tin về tên gọi, vật liệu chế tạo, tỉ lệ, người vẽ, người kiểm tra và cơ sở thiết kế hoặc chế </a:t>
            </a:r>
            <a:r>
              <a:rPr lang="vi-VN" sz="2200" dirty="0" smtClean="0"/>
              <a:t>tạo nằm trong nội dung nào của bản vẽ chi tiết?</a:t>
            </a:r>
            <a:endParaRPr lang="en-US" sz="2200" dirty="0"/>
          </a:p>
        </p:txBody>
      </p:sp>
    </p:spTree>
    <p:extLst>
      <p:ext uri="{BB962C8B-B14F-4D97-AF65-F5344CB8AC3E}">
        <p14:creationId xmlns:p14="http://schemas.microsoft.com/office/powerpoint/2010/main" val="250788909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rgbClr val="92D050"/>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D99694"/>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8"/>
                                        </p:tgtEl>
                                        <p:attrNameLst>
                                          <p:attrName>fillcolor</p:attrName>
                                        </p:attrNameLst>
                                      </p:cBhvr>
                                      <p:to>
                                        <a:srgbClr val="D99694"/>
                                      </p:to>
                                    </p:animClr>
                                    <p:set>
                                      <p:cBhvr>
                                        <p:cTn id="43" dur="500" fill="hold"/>
                                        <p:tgtEl>
                                          <p:spTgt spid="28"/>
                                        </p:tgtEl>
                                        <p:attrNameLst>
                                          <p:attrName>fill.type</p:attrName>
                                        </p:attrNameLst>
                                      </p:cBhvr>
                                      <p:to>
                                        <p:strVal val="solid"/>
                                      </p:to>
                                    </p:set>
                                    <p:set>
                                      <p:cBhvr>
                                        <p:cTn id="4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3"/>
                                        </p:tgtEl>
                                        <p:attrNameLst>
                                          <p:attrName>fillcolor</p:attrName>
                                        </p:attrNameLst>
                                      </p:cBhvr>
                                      <p:to>
                                        <a:srgbClr val="D99694"/>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5" grpId="0" animBg="1"/>
      <p:bldP spid="28" grpId="0" animBg="1"/>
      <p:bldP spid="29" grpId="0" animBg="1"/>
      <p:bldP spid="3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TRẮC NGHIỆM</a:t>
            </a:r>
            <a:endParaRPr sz="24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Rectangle: Rounded Corners 2">
            <a:extLst>
              <a:ext uri="{FF2B5EF4-FFF2-40B4-BE49-F238E27FC236}">
                <a16:creationId xmlns="" xmlns:a16="http://schemas.microsoft.com/office/drawing/2014/main" id="{F0976A90-C0E8-809F-5601-37EB6DD338BE}"/>
              </a:ext>
            </a:extLst>
          </p:cNvPr>
          <p:cNvSpPr/>
          <p:nvPr/>
        </p:nvSpPr>
        <p:spPr>
          <a:xfrm>
            <a:off x="503434" y="3510465"/>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cs typeface="Arial" panose="020B0604020202020204" pitchFamily="34" charset="0"/>
              </a:rPr>
              <a:t>C</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vi-VN" sz="2200" dirty="0" smtClean="0"/>
              <a:t>Bảng kê</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8" name="Rectangle: Rounded Corners 3">
            <a:extLst>
              <a:ext uri="{FF2B5EF4-FFF2-40B4-BE49-F238E27FC236}">
                <a16:creationId xmlns="" xmlns:a16="http://schemas.microsoft.com/office/drawing/2014/main" id="{2F748F59-1C09-A02F-0C2B-B794BD504C1A}"/>
              </a:ext>
            </a:extLst>
          </p:cNvPr>
          <p:cNvSpPr/>
          <p:nvPr/>
        </p:nvSpPr>
        <p:spPr>
          <a:xfrm>
            <a:off x="503434" y="2075380"/>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cs typeface="Arial" panose="020B0604020202020204" pitchFamily="34" charset="0"/>
              </a:rPr>
              <a:t>A</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vi-VN" sz="2200" dirty="0" smtClean="0"/>
              <a:t>Khung tên</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9" name="Rectangle: Rounded Corners 4">
            <a:extLst>
              <a:ext uri="{FF2B5EF4-FFF2-40B4-BE49-F238E27FC236}">
                <a16:creationId xmlns="" xmlns:a16="http://schemas.microsoft.com/office/drawing/2014/main" id="{4F81407B-AB37-1A54-A808-026056FD2DF7}"/>
              </a:ext>
            </a:extLst>
          </p:cNvPr>
          <p:cNvSpPr/>
          <p:nvPr/>
        </p:nvSpPr>
        <p:spPr>
          <a:xfrm>
            <a:off x="4699968" y="2075380"/>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B. Hình</a:t>
            </a:r>
            <a:r>
              <a:rPr kumimoji="0" lang="vi-VN" sz="2200" b="0" i="0" u="none" strike="noStrike" kern="1200" cap="none" spc="0" normalizeH="0" noProof="0" dirty="0" smtClean="0">
                <a:ln>
                  <a:noFill/>
                </a:ln>
                <a:solidFill>
                  <a:prstClr val="black"/>
                </a:solidFill>
                <a:effectLst/>
                <a:uLnTx/>
                <a:uFillTx/>
                <a:latin typeface="Arial" panose="020B0604020202020204" pitchFamily="34" charset="0"/>
              </a:rPr>
              <a:t> biểu diễn</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33" name="Rectangle: Rounded Corners 7">
            <a:extLst>
              <a:ext uri="{FF2B5EF4-FFF2-40B4-BE49-F238E27FC236}">
                <a16:creationId xmlns="" xmlns:a16="http://schemas.microsoft.com/office/drawing/2014/main" id="{0BB82B68-35C3-A6AA-C536-B62681B38FC5}"/>
              </a:ext>
            </a:extLst>
          </p:cNvPr>
          <p:cNvSpPr/>
          <p:nvPr/>
        </p:nvSpPr>
        <p:spPr>
          <a:xfrm>
            <a:off x="4699968" y="3510465"/>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D. </a:t>
            </a:r>
            <a:r>
              <a:rPr lang="vi-VN" sz="2200" dirty="0" smtClean="0"/>
              <a:t>Yêu cầu kĩ thuật</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4" name="Rectangle 3"/>
          <p:cNvSpPr/>
          <p:nvPr/>
        </p:nvSpPr>
        <p:spPr>
          <a:xfrm>
            <a:off x="503434" y="1423585"/>
            <a:ext cx="6718506" cy="430887"/>
          </a:xfrm>
          <a:prstGeom prst="rect">
            <a:avLst/>
          </a:prstGeom>
        </p:spPr>
        <p:txBody>
          <a:bodyPr wrap="none">
            <a:spAutoFit/>
          </a:bodyPr>
          <a:lstStyle/>
          <a:p>
            <a:r>
              <a:rPr lang="en-US" sz="2200" b="1" dirty="0" err="1">
                <a:solidFill>
                  <a:srgbClr val="C00000"/>
                </a:solidFill>
              </a:rPr>
              <a:t>Câu</a:t>
            </a:r>
            <a:r>
              <a:rPr lang="en-US" sz="2200" b="1" dirty="0">
                <a:solidFill>
                  <a:srgbClr val="C00000"/>
                </a:solidFill>
              </a:rPr>
              <a:t> </a:t>
            </a:r>
            <a:r>
              <a:rPr lang="vi-VN" sz="2200" b="1" dirty="0" smtClean="0">
                <a:solidFill>
                  <a:srgbClr val="C00000"/>
                </a:solidFill>
              </a:rPr>
              <a:t>2</a:t>
            </a:r>
            <a:r>
              <a:rPr lang="en-US" sz="2200" b="1" dirty="0" smtClean="0">
                <a:solidFill>
                  <a:srgbClr val="C00000"/>
                </a:solidFill>
              </a:rPr>
              <a:t>: </a:t>
            </a:r>
            <a:r>
              <a:rPr lang="vi-VN" sz="2200" dirty="0" smtClean="0"/>
              <a:t>Nội dung của bản vẽ chi tiết </a:t>
            </a:r>
            <a:r>
              <a:rPr lang="vi-VN" sz="2200" b="1" dirty="0" smtClean="0"/>
              <a:t>không</a:t>
            </a:r>
            <a:r>
              <a:rPr lang="vi-VN" sz="2200" dirty="0" smtClean="0"/>
              <a:t> bao gồm</a:t>
            </a:r>
            <a:endParaRPr lang="en-US" sz="2200" dirty="0"/>
          </a:p>
        </p:txBody>
      </p:sp>
    </p:spTree>
    <p:extLst>
      <p:ext uri="{BB962C8B-B14F-4D97-AF65-F5344CB8AC3E}">
        <p14:creationId xmlns:p14="http://schemas.microsoft.com/office/powerpoint/2010/main" val="156825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rgbClr val="92D050"/>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D99694"/>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8"/>
                                        </p:tgtEl>
                                        <p:attrNameLst>
                                          <p:attrName>fillcolor</p:attrName>
                                        </p:attrNameLst>
                                      </p:cBhvr>
                                      <p:to>
                                        <a:srgbClr val="D99694"/>
                                      </p:to>
                                    </p:animClr>
                                    <p:set>
                                      <p:cBhvr>
                                        <p:cTn id="43" dur="500" fill="hold"/>
                                        <p:tgtEl>
                                          <p:spTgt spid="28"/>
                                        </p:tgtEl>
                                        <p:attrNameLst>
                                          <p:attrName>fill.type</p:attrName>
                                        </p:attrNameLst>
                                      </p:cBhvr>
                                      <p:to>
                                        <p:strVal val="solid"/>
                                      </p:to>
                                    </p:set>
                                    <p:set>
                                      <p:cBhvr>
                                        <p:cTn id="4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3"/>
                                        </p:tgtEl>
                                        <p:attrNameLst>
                                          <p:attrName>fillcolor</p:attrName>
                                        </p:attrNameLst>
                                      </p:cBhvr>
                                      <p:to>
                                        <a:srgbClr val="D99694"/>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5" grpId="0" animBg="1"/>
      <p:bldP spid="28" grpId="0" animBg="1"/>
      <p:bldP spid="29" grpId="0" animBg="1"/>
      <p:bldP spid="3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TRẮC NGHIỆM</a:t>
            </a:r>
            <a:endParaRPr sz="24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Rectangle: Rounded Corners 2">
            <a:extLst>
              <a:ext uri="{FF2B5EF4-FFF2-40B4-BE49-F238E27FC236}">
                <a16:creationId xmlns="" xmlns:a16="http://schemas.microsoft.com/office/drawing/2014/main" id="{F0976A90-C0E8-809F-5601-37EB6DD338BE}"/>
              </a:ext>
            </a:extLst>
          </p:cNvPr>
          <p:cNvSpPr/>
          <p:nvPr/>
        </p:nvSpPr>
        <p:spPr>
          <a:xfrm>
            <a:off x="503434" y="2065106"/>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 </a:t>
            </a:r>
            <a:r>
              <a:rPr lang="vi-VN" sz="2200" dirty="0"/>
              <a:t>Khung tên, hình biểu diễn, kích thước, yêu cầu kĩ </a:t>
            </a:r>
            <a:r>
              <a:rPr lang="vi-VN" sz="2200" dirty="0" smtClean="0"/>
              <a:t>thuật</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8" name="Rectangle: Rounded Corners 3">
            <a:extLst>
              <a:ext uri="{FF2B5EF4-FFF2-40B4-BE49-F238E27FC236}">
                <a16:creationId xmlns="" xmlns:a16="http://schemas.microsoft.com/office/drawing/2014/main" id="{2F748F59-1C09-A02F-0C2B-B794BD504C1A}"/>
              </a:ext>
            </a:extLst>
          </p:cNvPr>
          <p:cNvSpPr/>
          <p:nvPr/>
        </p:nvSpPr>
        <p:spPr>
          <a:xfrm>
            <a:off x="503434" y="3500191"/>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 </a:t>
            </a:r>
            <a:r>
              <a:rPr lang="vi-VN" sz="2200" dirty="0"/>
              <a:t>Hình biểu diễn, khung tên, kích thước, yêu cầu kĩ thuật</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9" name="Rectangle: Rounded Corners 4">
            <a:extLst>
              <a:ext uri="{FF2B5EF4-FFF2-40B4-BE49-F238E27FC236}">
                <a16:creationId xmlns="" xmlns:a16="http://schemas.microsoft.com/office/drawing/2014/main" id="{4F81407B-AB37-1A54-A808-026056FD2DF7}"/>
              </a:ext>
            </a:extLst>
          </p:cNvPr>
          <p:cNvSpPr/>
          <p:nvPr/>
        </p:nvSpPr>
        <p:spPr>
          <a:xfrm>
            <a:off x="4699967" y="2065106"/>
            <a:ext cx="4146081"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B. </a:t>
            </a:r>
            <a:r>
              <a:rPr lang="vi-VN" sz="2200" dirty="0"/>
              <a:t>Khung tên, kích thước, hình biểu diễn, yêu cầu kĩ thuật</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33" name="Rectangle: Rounded Corners 7">
            <a:extLst>
              <a:ext uri="{FF2B5EF4-FFF2-40B4-BE49-F238E27FC236}">
                <a16:creationId xmlns="" xmlns:a16="http://schemas.microsoft.com/office/drawing/2014/main" id="{0BB82B68-35C3-A6AA-C536-B62681B38FC5}"/>
              </a:ext>
            </a:extLst>
          </p:cNvPr>
          <p:cNvSpPr/>
          <p:nvPr/>
        </p:nvSpPr>
        <p:spPr>
          <a:xfrm>
            <a:off x="4699968" y="3500191"/>
            <a:ext cx="4146080"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D. </a:t>
            </a:r>
            <a:r>
              <a:rPr lang="vi-VN" sz="2200" dirty="0"/>
              <a:t>Hình biểu diễn, kích thước, khung tên, yêu cầu kĩ thuật</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4" name="Rectangle 3"/>
          <p:cNvSpPr/>
          <p:nvPr/>
        </p:nvSpPr>
        <p:spPr>
          <a:xfrm>
            <a:off x="503434" y="1423585"/>
            <a:ext cx="4865434" cy="430887"/>
          </a:xfrm>
          <a:prstGeom prst="rect">
            <a:avLst/>
          </a:prstGeom>
        </p:spPr>
        <p:txBody>
          <a:bodyPr wrap="none">
            <a:spAutoFit/>
          </a:bodyPr>
          <a:lstStyle/>
          <a:p>
            <a:r>
              <a:rPr lang="en-US" sz="2200" b="1" dirty="0" err="1">
                <a:solidFill>
                  <a:srgbClr val="C00000"/>
                </a:solidFill>
              </a:rPr>
              <a:t>Câu</a:t>
            </a:r>
            <a:r>
              <a:rPr lang="en-US" sz="2200" b="1" dirty="0">
                <a:solidFill>
                  <a:srgbClr val="C00000"/>
                </a:solidFill>
              </a:rPr>
              <a:t> 3: </a:t>
            </a:r>
            <a:r>
              <a:rPr lang="en-US" sz="2200" dirty="0" err="1"/>
              <a:t>Trình</a:t>
            </a:r>
            <a:r>
              <a:rPr lang="en-US" sz="2200" dirty="0"/>
              <a:t> </a:t>
            </a:r>
            <a:r>
              <a:rPr lang="en-US" sz="2200" dirty="0" err="1"/>
              <a:t>tự</a:t>
            </a:r>
            <a:r>
              <a:rPr lang="en-US" sz="2200" dirty="0"/>
              <a:t> </a:t>
            </a:r>
            <a:r>
              <a:rPr lang="en-US" sz="2200" dirty="0" err="1"/>
              <a:t>đọc</a:t>
            </a:r>
            <a:r>
              <a:rPr lang="en-US" sz="2200" dirty="0"/>
              <a:t> </a:t>
            </a:r>
            <a:r>
              <a:rPr lang="en-US" sz="2200" dirty="0" err="1"/>
              <a:t>bản</a:t>
            </a:r>
            <a:r>
              <a:rPr lang="en-US" sz="2200" dirty="0"/>
              <a:t> </a:t>
            </a:r>
            <a:r>
              <a:rPr lang="en-US" sz="2200" dirty="0" err="1"/>
              <a:t>vẽ</a:t>
            </a:r>
            <a:r>
              <a:rPr lang="en-US" sz="2200" dirty="0"/>
              <a:t> chi </a:t>
            </a:r>
            <a:r>
              <a:rPr lang="en-US" sz="2200" dirty="0" err="1"/>
              <a:t>tiết</a:t>
            </a:r>
            <a:r>
              <a:rPr lang="en-US" sz="2200" dirty="0"/>
              <a:t> </a:t>
            </a:r>
            <a:r>
              <a:rPr lang="en-US" sz="2200" dirty="0" err="1"/>
              <a:t>là</a:t>
            </a:r>
            <a:r>
              <a:rPr lang="en-US" sz="2200"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rgbClr val="92D050"/>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D99694"/>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8"/>
                                        </p:tgtEl>
                                        <p:attrNameLst>
                                          <p:attrName>fillcolor</p:attrName>
                                        </p:attrNameLst>
                                      </p:cBhvr>
                                      <p:to>
                                        <a:srgbClr val="D99694"/>
                                      </p:to>
                                    </p:animClr>
                                    <p:set>
                                      <p:cBhvr>
                                        <p:cTn id="43" dur="500" fill="hold"/>
                                        <p:tgtEl>
                                          <p:spTgt spid="28"/>
                                        </p:tgtEl>
                                        <p:attrNameLst>
                                          <p:attrName>fill.type</p:attrName>
                                        </p:attrNameLst>
                                      </p:cBhvr>
                                      <p:to>
                                        <p:strVal val="solid"/>
                                      </p:to>
                                    </p:set>
                                    <p:set>
                                      <p:cBhvr>
                                        <p:cTn id="4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3"/>
                                        </p:tgtEl>
                                        <p:attrNameLst>
                                          <p:attrName>fillcolor</p:attrName>
                                        </p:attrNameLst>
                                      </p:cBhvr>
                                      <p:to>
                                        <a:srgbClr val="D99694"/>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5" grpId="0" animBg="1"/>
      <p:bldP spid="28" grpId="0" animBg="1"/>
      <p:bldP spid="29" grpId="0" animBg="1"/>
      <p:bldP spid="3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TRẮC NGHIỆM</a:t>
            </a:r>
            <a:endParaRPr sz="24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Rectangle: Rounded Corners 2">
            <a:extLst>
              <a:ext uri="{FF2B5EF4-FFF2-40B4-BE49-F238E27FC236}">
                <a16:creationId xmlns="" xmlns:a16="http://schemas.microsoft.com/office/drawing/2014/main" id="{F0976A90-C0E8-809F-5601-37EB6DD338BE}"/>
              </a:ext>
            </a:extLst>
          </p:cNvPr>
          <p:cNvSpPr/>
          <p:nvPr/>
        </p:nvSpPr>
        <p:spPr>
          <a:xfrm>
            <a:off x="4699967" y="2208944"/>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cs typeface="Arial" panose="020B0604020202020204" pitchFamily="34" charset="0"/>
              </a:rPr>
              <a:t>B</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vi-VN" sz="2200" dirty="0" smtClean="0"/>
              <a:t>Hình biểu diễn</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8" name="Rectangle: Rounded Corners 3">
            <a:extLst>
              <a:ext uri="{FF2B5EF4-FFF2-40B4-BE49-F238E27FC236}">
                <a16:creationId xmlns="" xmlns:a16="http://schemas.microsoft.com/office/drawing/2014/main" id="{2F748F59-1C09-A02F-0C2B-B794BD504C1A}"/>
              </a:ext>
            </a:extLst>
          </p:cNvPr>
          <p:cNvSpPr/>
          <p:nvPr/>
        </p:nvSpPr>
        <p:spPr>
          <a:xfrm>
            <a:off x="503434" y="3644029"/>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 </a:t>
            </a:r>
            <a:r>
              <a:rPr lang="vi-VN" sz="2200" dirty="0" smtClean="0"/>
              <a:t>Kích thước</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9" name="Rectangle: Rounded Corners 4">
            <a:extLst>
              <a:ext uri="{FF2B5EF4-FFF2-40B4-BE49-F238E27FC236}">
                <a16:creationId xmlns="" xmlns:a16="http://schemas.microsoft.com/office/drawing/2014/main" id="{4F81407B-AB37-1A54-A808-026056FD2DF7}"/>
              </a:ext>
            </a:extLst>
          </p:cNvPr>
          <p:cNvSpPr/>
          <p:nvPr/>
        </p:nvSpPr>
        <p:spPr>
          <a:xfrm>
            <a:off x="503434" y="2208944"/>
            <a:ext cx="4068566"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lang="vi-VN" sz="2200" kern="1200" dirty="0">
                <a:solidFill>
                  <a:prstClr val="black"/>
                </a:solidFill>
                <a:latin typeface="Arial" panose="020B0604020202020204" pitchFamily="34" charset="0"/>
              </a:rPr>
              <a:t>A</a:t>
            </a: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 Khung tên</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33" name="Rectangle: Rounded Corners 7">
            <a:extLst>
              <a:ext uri="{FF2B5EF4-FFF2-40B4-BE49-F238E27FC236}">
                <a16:creationId xmlns="" xmlns:a16="http://schemas.microsoft.com/office/drawing/2014/main" id="{0BB82B68-35C3-A6AA-C536-B62681B38FC5}"/>
              </a:ext>
            </a:extLst>
          </p:cNvPr>
          <p:cNvSpPr/>
          <p:nvPr/>
        </p:nvSpPr>
        <p:spPr>
          <a:xfrm>
            <a:off x="4699968" y="3644029"/>
            <a:ext cx="4068565"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D. </a:t>
            </a:r>
            <a:r>
              <a:rPr lang="vi-VN" sz="2200" dirty="0" smtClean="0"/>
              <a:t>Yêu cầu kĩ thuật</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4" name="Rectangle 3"/>
          <p:cNvSpPr/>
          <p:nvPr/>
        </p:nvSpPr>
        <p:spPr>
          <a:xfrm>
            <a:off x="644792" y="1087220"/>
            <a:ext cx="7854416" cy="1045223"/>
          </a:xfrm>
          <a:prstGeom prst="rect">
            <a:avLst/>
          </a:prstGeom>
        </p:spPr>
        <p:txBody>
          <a:bodyPr wrap="square">
            <a:spAutoFit/>
          </a:bodyPr>
          <a:lstStyle/>
          <a:p>
            <a:pPr>
              <a:lnSpc>
                <a:spcPct val="150000"/>
              </a:lnSpc>
            </a:pPr>
            <a:r>
              <a:rPr lang="en-US" sz="2200" b="1" dirty="0" err="1">
                <a:solidFill>
                  <a:srgbClr val="C00000"/>
                </a:solidFill>
              </a:rPr>
              <a:t>Câu</a:t>
            </a:r>
            <a:r>
              <a:rPr lang="en-US" sz="2200" b="1" dirty="0">
                <a:solidFill>
                  <a:srgbClr val="C00000"/>
                </a:solidFill>
              </a:rPr>
              <a:t> </a:t>
            </a:r>
            <a:r>
              <a:rPr lang="vi-VN" sz="2200" b="1" dirty="0" smtClean="0">
                <a:solidFill>
                  <a:srgbClr val="C00000"/>
                </a:solidFill>
              </a:rPr>
              <a:t>4</a:t>
            </a:r>
            <a:r>
              <a:rPr lang="en-US" sz="2200" b="1" dirty="0" smtClean="0">
                <a:solidFill>
                  <a:srgbClr val="C00000"/>
                </a:solidFill>
              </a:rPr>
              <a:t>: </a:t>
            </a:r>
            <a:r>
              <a:rPr lang="en-US" sz="2200" dirty="0" err="1"/>
              <a:t>Phần</a:t>
            </a:r>
            <a:r>
              <a:rPr lang="en-US" sz="2200" dirty="0"/>
              <a:t> </a:t>
            </a:r>
            <a:r>
              <a:rPr lang="en-US" sz="2200" dirty="0" err="1"/>
              <a:t>nào</a:t>
            </a:r>
            <a:r>
              <a:rPr lang="en-US" sz="2200" dirty="0"/>
              <a:t> </a:t>
            </a:r>
            <a:r>
              <a:rPr lang="en-US" sz="2200" dirty="0" err="1"/>
              <a:t>trong</a:t>
            </a:r>
            <a:r>
              <a:rPr lang="en-US" sz="2200" dirty="0"/>
              <a:t> </a:t>
            </a:r>
            <a:r>
              <a:rPr lang="en-US" sz="2200" dirty="0" err="1"/>
              <a:t>bản</a:t>
            </a:r>
            <a:r>
              <a:rPr lang="en-US" sz="2200" dirty="0"/>
              <a:t> </a:t>
            </a:r>
            <a:r>
              <a:rPr lang="en-US" sz="2200" dirty="0" err="1"/>
              <a:t>vẽ</a:t>
            </a:r>
            <a:r>
              <a:rPr lang="en-US" sz="2200" dirty="0"/>
              <a:t> </a:t>
            </a:r>
            <a:r>
              <a:rPr lang="en-US" sz="2200" dirty="0" err="1"/>
              <a:t>thể</a:t>
            </a:r>
            <a:r>
              <a:rPr lang="en-US" sz="2200" dirty="0"/>
              <a:t> </a:t>
            </a:r>
            <a:r>
              <a:rPr lang="en-US" sz="2200" dirty="0" err="1"/>
              <a:t>hiện</a:t>
            </a:r>
            <a:r>
              <a:rPr lang="en-US" sz="2200" dirty="0"/>
              <a:t> </a:t>
            </a:r>
            <a:r>
              <a:rPr lang="en-US" sz="2200" dirty="0" err="1"/>
              <a:t>đầy</a:t>
            </a:r>
            <a:r>
              <a:rPr lang="en-US" sz="2200" dirty="0"/>
              <a:t> </a:t>
            </a:r>
            <a:r>
              <a:rPr lang="en-US" sz="2200" dirty="0" err="1"/>
              <a:t>đủ</a:t>
            </a:r>
            <a:r>
              <a:rPr lang="en-US" sz="2200" dirty="0"/>
              <a:t> </a:t>
            </a:r>
            <a:r>
              <a:rPr lang="en-US" sz="2200" dirty="0" err="1"/>
              <a:t>hình</a:t>
            </a:r>
            <a:r>
              <a:rPr lang="en-US" sz="2200" dirty="0"/>
              <a:t> </a:t>
            </a:r>
            <a:r>
              <a:rPr lang="en-US" sz="2200" dirty="0" err="1"/>
              <a:t>dạng</a:t>
            </a:r>
            <a:r>
              <a:rPr lang="en-US" sz="2200" dirty="0"/>
              <a:t> </a:t>
            </a:r>
            <a:r>
              <a:rPr lang="en-US" sz="2200" dirty="0" err="1"/>
              <a:t>của</a:t>
            </a:r>
            <a:r>
              <a:rPr lang="en-US" sz="2200" dirty="0"/>
              <a:t> chi </a:t>
            </a:r>
            <a:r>
              <a:rPr lang="en-US" sz="2200" dirty="0" err="1"/>
              <a:t>tiết</a:t>
            </a:r>
            <a:r>
              <a:rPr lang="en-US" sz="2200" dirty="0"/>
              <a:t>?</a:t>
            </a:r>
          </a:p>
        </p:txBody>
      </p:sp>
    </p:spTree>
    <p:extLst>
      <p:ext uri="{BB962C8B-B14F-4D97-AF65-F5344CB8AC3E}">
        <p14:creationId xmlns:p14="http://schemas.microsoft.com/office/powerpoint/2010/main" val="146711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rgbClr val="92D050"/>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D99694"/>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8"/>
                                        </p:tgtEl>
                                        <p:attrNameLst>
                                          <p:attrName>fillcolor</p:attrName>
                                        </p:attrNameLst>
                                      </p:cBhvr>
                                      <p:to>
                                        <a:srgbClr val="D99694"/>
                                      </p:to>
                                    </p:animClr>
                                    <p:set>
                                      <p:cBhvr>
                                        <p:cTn id="43" dur="500" fill="hold"/>
                                        <p:tgtEl>
                                          <p:spTgt spid="28"/>
                                        </p:tgtEl>
                                        <p:attrNameLst>
                                          <p:attrName>fill.type</p:attrName>
                                        </p:attrNameLst>
                                      </p:cBhvr>
                                      <p:to>
                                        <p:strVal val="solid"/>
                                      </p:to>
                                    </p:set>
                                    <p:set>
                                      <p:cBhvr>
                                        <p:cTn id="4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3"/>
                                        </p:tgtEl>
                                        <p:attrNameLst>
                                          <p:attrName>fillcolor</p:attrName>
                                        </p:attrNameLst>
                                      </p:cBhvr>
                                      <p:to>
                                        <a:srgbClr val="D99694"/>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5" grpId="0" animBg="1"/>
      <p:bldP spid="28" grpId="0" animBg="1"/>
      <p:bldP spid="29" grpId="0" animBg="1"/>
      <p:bldP spid="3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rgbClr val="002060"/>
                </a:solidFill>
                <a:latin typeface="+mn-lt"/>
              </a:rPr>
              <a:t>TRÒ CHƠI TRẮC NGHIỆM</a:t>
            </a:r>
            <a:endParaRPr sz="2400" b="1" dirty="0">
              <a:solidFill>
                <a:srgbClr val="002060"/>
              </a:solidFill>
              <a:latin typeface="+mn-lt"/>
            </a:endParaRPr>
          </a:p>
        </p:txBody>
      </p:sp>
      <p:sp>
        <p:nvSpPr>
          <p:cNvPr id="13"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sp>
        <p:nvSpPr>
          <p:cNvPr id="25" name="Rectangle: Rounded Corners 2">
            <a:extLst>
              <a:ext uri="{FF2B5EF4-FFF2-40B4-BE49-F238E27FC236}">
                <a16:creationId xmlns="" xmlns:a16="http://schemas.microsoft.com/office/drawing/2014/main" id="{F0976A90-C0E8-809F-5601-37EB6DD338BE}"/>
              </a:ext>
            </a:extLst>
          </p:cNvPr>
          <p:cNvSpPr/>
          <p:nvPr/>
        </p:nvSpPr>
        <p:spPr>
          <a:xfrm>
            <a:off x="503434" y="2116477"/>
            <a:ext cx="3986692"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 </a:t>
            </a:r>
            <a:r>
              <a:rPr lang="vi-VN" sz="2200" dirty="0" smtClean="0"/>
              <a:t>mm</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8" name="Rectangle: Rounded Corners 3">
            <a:extLst>
              <a:ext uri="{FF2B5EF4-FFF2-40B4-BE49-F238E27FC236}">
                <a16:creationId xmlns="" xmlns:a16="http://schemas.microsoft.com/office/drawing/2014/main" id="{2F748F59-1C09-A02F-0C2B-B794BD504C1A}"/>
              </a:ext>
            </a:extLst>
          </p:cNvPr>
          <p:cNvSpPr/>
          <p:nvPr/>
        </p:nvSpPr>
        <p:spPr>
          <a:xfrm>
            <a:off x="503434" y="3551562"/>
            <a:ext cx="3986692"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 </a:t>
            </a:r>
            <a:r>
              <a:rPr lang="vi-VN" sz="2200" dirty="0" smtClean="0"/>
              <a:t>dm</a:t>
            </a:r>
            <a:endParaRPr kumimoji="0" lang="en-US" sz="2200" b="0" i="0" u="none" strike="noStrike" kern="1200" cap="none" spc="0" normalizeH="0" baseline="0" noProof="0" dirty="0" smtClean="0">
              <a:ln>
                <a:noFill/>
              </a:ln>
              <a:solidFill>
                <a:prstClr val="black"/>
              </a:solidFill>
              <a:effectLst/>
              <a:uLnTx/>
              <a:uFillTx/>
              <a:latin typeface="Calibri"/>
              <a:cs typeface="Arial" panose="020B0604020202020204" pitchFamily="34" charset="0"/>
            </a:endParaRPr>
          </a:p>
        </p:txBody>
      </p:sp>
      <p:sp>
        <p:nvSpPr>
          <p:cNvPr id="29" name="Rectangle: Rounded Corners 4">
            <a:extLst>
              <a:ext uri="{FF2B5EF4-FFF2-40B4-BE49-F238E27FC236}">
                <a16:creationId xmlns="" xmlns:a16="http://schemas.microsoft.com/office/drawing/2014/main" id="{4F81407B-AB37-1A54-A808-026056FD2DF7}"/>
              </a:ext>
            </a:extLst>
          </p:cNvPr>
          <p:cNvSpPr/>
          <p:nvPr/>
        </p:nvSpPr>
        <p:spPr>
          <a:xfrm>
            <a:off x="4628049" y="2116477"/>
            <a:ext cx="4002244"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B. </a:t>
            </a:r>
            <a:r>
              <a:rPr lang="vi-VN" sz="2200" dirty="0" smtClean="0"/>
              <a:t>cm</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33" name="Rectangle: Rounded Corners 7">
            <a:extLst>
              <a:ext uri="{FF2B5EF4-FFF2-40B4-BE49-F238E27FC236}">
                <a16:creationId xmlns="" xmlns:a16="http://schemas.microsoft.com/office/drawing/2014/main" id="{0BB82B68-35C3-A6AA-C536-B62681B38FC5}"/>
              </a:ext>
            </a:extLst>
          </p:cNvPr>
          <p:cNvSpPr/>
          <p:nvPr/>
        </p:nvSpPr>
        <p:spPr>
          <a:xfrm>
            <a:off x="4628049" y="3551562"/>
            <a:ext cx="4002243" cy="1316202"/>
          </a:xfrm>
          <a:prstGeom prst="roundRect">
            <a:avLst/>
          </a:prstGeom>
          <a:solidFill>
            <a:srgbClr val="FAD6BE"/>
          </a:solidFill>
          <a:ln w="25400" cap="flat" cmpd="sng" algn="ctr">
            <a:noFill/>
            <a:prstDash val="solid"/>
          </a:ln>
          <a:effectLst/>
        </p:spPr>
        <p:txBody>
          <a:bodyPr rtlCol="0" anchor="ctr"/>
          <a:lstStyle/>
          <a:p>
            <a:pPr lvl="0" algn="just">
              <a:lnSpc>
                <a:spcPct val="150000"/>
              </a:lnSpc>
              <a:buClrTx/>
            </a:pPr>
            <a:r>
              <a:rPr kumimoji="0" lang="vi-VN" sz="2200" b="0" i="0" u="none" strike="noStrike" kern="1200" cap="none" spc="0" normalizeH="0" baseline="0" noProof="0" dirty="0" smtClean="0">
                <a:ln>
                  <a:noFill/>
                </a:ln>
                <a:solidFill>
                  <a:prstClr val="black"/>
                </a:solidFill>
                <a:effectLst/>
                <a:uLnTx/>
                <a:uFillTx/>
                <a:latin typeface="Arial" panose="020B0604020202020204" pitchFamily="34" charset="0"/>
              </a:rPr>
              <a:t>D. </a:t>
            </a:r>
            <a:r>
              <a:rPr lang="vi-VN" sz="2200" dirty="0" smtClean="0"/>
              <a:t>m</a:t>
            </a:r>
            <a:endParaRPr kumimoji="0" lang="en-US" sz="2200" b="0" i="0" u="none" strike="noStrike" kern="1200" cap="none" spc="0" normalizeH="0" baseline="0" noProof="0" dirty="0" smtClean="0">
              <a:ln>
                <a:noFill/>
              </a:ln>
              <a:solidFill>
                <a:prstClr val="black"/>
              </a:solidFill>
              <a:effectLst/>
              <a:uLnTx/>
              <a:uFillTx/>
              <a:latin typeface="Calibri"/>
            </a:endParaRPr>
          </a:p>
        </p:txBody>
      </p:sp>
      <p:sp>
        <p:nvSpPr>
          <p:cNvPr id="4" name="Rectangle 3"/>
          <p:cNvSpPr/>
          <p:nvPr/>
        </p:nvSpPr>
        <p:spPr>
          <a:xfrm>
            <a:off x="503434" y="1423585"/>
            <a:ext cx="7055136" cy="430887"/>
          </a:xfrm>
          <a:prstGeom prst="rect">
            <a:avLst/>
          </a:prstGeom>
        </p:spPr>
        <p:txBody>
          <a:bodyPr wrap="none">
            <a:spAutoFit/>
          </a:bodyPr>
          <a:lstStyle/>
          <a:p>
            <a:r>
              <a:rPr lang="en-US" sz="2200" b="1" dirty="0" err="1">
                <a:solidFill>
                  <a:srgbClr val="C00000"/>
                </a:solidFill>
              </a:rPr>
              <a:t>Câu</a:t>
            </a:r>
            <a:r>
              <a:rPr lang="en-US" sz="2200" b="1" dirty="0">
                <a:solidFill>
                  <a:srgbClr val="C00000"/>
                </a:solidFill>
              </a:rPr>
              <a:t> </a:t>
            </a:r>
            <a:r>
              <a:rPr lang="vi-VN" sz="2200" b="1" dirty="0" smtClean="0">
                <a:solidFill>
                  <a:srgbClr val="C00000"/>
                </a:solidFill>
              </a:rPr>
              <a:t>5</a:t>
            </a:r>
            <a:r>
              <a:rPr lang="en-US" sz="2200" b="1" dirty="0" smtClean="0">
                <a:solidFill>
                  <a:srgbClr val="C00000"/>
                </a:solidFill>
              </a:rPr>
              <a:t>: </a:t>
            </a:r>
            <a:r>
              <a:rPr lang="vi-VN" sz="2200" dirty="0"/>
              <a:t>Kích thước trên bản vẽ kĩ thuật tính theo đơn vị</a:t>
            </a:r>
            <a:endParaRPr lang="en-US" sz="2200" dirty="0"/>
          </a:p>
        </p:txBody>
      </p:sp>
    </p:spTree>
    <p:extLst>
      <p:ext uri="{BB962C8B-B14F-4D97-AF65-F5344CB8AC3E}">
        <p14:creationId xmlns:p14="http://schemas.microsoft.com/office/powerpoint/2010/main" val="4019998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5"/>
                                        </p:tgtEl>
                                        <p:attrNameLst>
                                          <p:attrName>fillcolor</p:attrName>
                                        </p:attrNameLst>
                                      </p:cBhvr>
                                      <p:to>
                                        <a:srgbClr val="92D050"/>
                                      </p:to>
                                    </p:animClr>
                                    <p:set>
                                      <p:cBhvr>
                                        <p:cTn id="29" dur="500" fill="hold"/>
                                        <p:tgtEl>
                                          <p:spTgt spid="25"/>
                                        </p:tgtEl>
                                        <p:attrNameLst>
                                          <p:attrName>fill.type</p:attrName>
                                        </p:attrNameLst>
                                      </p:cBhvr>
                                      <p:to>
                                        <p:strVal val="solid"/>
                                      </p:to>
                                    </p:set>
                                    <p:set>
                                      <p:cBhvr>
                                        <p:cTn id="30" dur="5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29"/>
                                        </p:tgtEl>
                                        <p:attrNameLst>
                                          <p:attrName>fillcolor</p:attrName>
                                        </p:attrNameLst>
                                      </p:cBhvr>
                                      <p:to>
                                        <a:srgbClr val="D99694"/>
                                      </p:to>
                                    </p:animClr>
                                    <p:set>
                                      <p:cBhvr>
                                        <p:cTn id="36" dur="500" fill="hold"/>
                                        <p:tgtEl>
                                          <p:spTgt spid="29"/>
                                        </p:tgtEl>
                                        <p:attrNameLst>
                                          <p:attrName>fill.type</p:attrName>
                                        </p:attrNameLst>
                                      </p:cBhvr>
                                      <p:to>
                                        <p:strVal val="solid"/>
                                      </p:to>
                                    </p:set>
                                    <p:set>
                                      <p:cBhvr>
                                        <p:cTn id="37" dur="5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8"/>
                                        </p:tgtEl>
                                        <p:attrNameLst>
                                          <p:attrName>fillcolor</p:attrName>
                                        </p:attrNameLst>
                                      </p:cBhvr>
                                      <p:to>
                                        <a:srgbClr val="D99694"/>
                                      </p:to>
                                    </p:animClr>
                                    <p:set>
                                      <p:cBhvr>
                                        <p:cTn id="43" dur="500" fill="hold"/>
                                        <p:tgtEl>
                                          <p:spTgt spid="28"/>
                                        </p:tgtEl>
                                        <p:attrNameLst>
                                          <p:attrName>fill.type</p:attrName>
                                        </p:attrNameLst>
                                      </p:cBhvr>
                                      <p:to>
                                        <p:strVal val="solid"/>
                                      </p:to>
                                    </p:set>
                                    <p:set>
                                      <p:cBhvr>
                                        <p:cTn id="44"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45" restart="whenNotActive" fill="hold" evtFilter="cancelBubble" nodeType="interactiveSeq">
                <p:stCondLst>
                  <p:cond evt="onClick" delay="0">
                    <p:tgtEl>
                      <p:spTgt spid="33"/>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33"/>
                                        </p:tgtEl>
                                        <p:attrNameLst>
                                          <p:attrName>fillcolor</p:attrName>
                                        </p:attrNameLst>
                                      </p:cBhvr>
                                      <p:to>
                                        <a:srgbClr val="D99694"/>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childTnLst>
        </p:cTn>
      </p:par>
    </p:tnLst>
    <p:bldLst>
      <p:bldP spid="25" grpId="0" animBg="1"/>
      <p:bldP spid="28" grpId="0" animBg="1"/>
      <p:bldP spid="29" grpId="0" animBg="1"/>
      <p:bldP spid="3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Rectangle 3"/>
          <p:cNvSpPr/>
          <p:nvPr/>
        </p:nvSpPr>
        <p:spPr>
          <a:xfrm>
            <a:off x="786150" y="1181840"/>
            <a:ext cx="3909140" cy="2400657"/>
          </a:xfrm>
          <a:prstGeom prst="rect">
            <a:avLst/>
          </a:prstGeom>
        </p:spPr>
        <p:txBody>
          <a:bodyPr wrap="square">
            <a:spAutoFit/>
          </a:bodyPr>
          <a:lstStyle/>
          <a:p>
            <a:pPr algn="just">
              <a:lnSpc>
                <a:spcPct val="150000"/>
              </a:lnSpc>
            </a:pPr>
            <a:r>
              <a:rPr lang="vi-VN" sz="2000" b="1" dirty="0" smtClean="0">
                <a:solidFill>
                  <a:srgbClr val="C00000"/>
                </a:solidFill>
              </a:rPr>
              <a:t>Bài 1</a:t>
            </a:r>
            <a:r>
              <a:rPr lang="vi-VN" sz="2000" b="1" dirty="0">
                <a:solidFill>
                  <a:srgbClr val="C00000"/>
                </a:solidFill>
              </a:rPr>
              <a:t>. </a:t>
            </a:r>
            <a:r>
              <a:rPr lang="vi-VN" sz="2000" dirty="0" smtClean="0"/>
              <a:t>Đọc </a:t>
            </a:r>
            <a:r>
              <a:rPr lang="vi-VN" sz="2000" dirty="0"/>
              <a:t>bản vẽ chi tiết ở Hình 3.4 theo trình tự như các bước ở Bảng 3.1. Căn cứ vào kết quả đọc, hãy chọn chi tiết tương ứng được cho ở Hình 3.5.</a:t>
            </a:r>
            <a:endParaRPr lang="en-US" sz="2000" dirty="0"/>
          </a:p>
        </p:txBody>
      </p:sp>
      <p:sp>
        <p:nvSpPr>
          <p:cNvPr id="8"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smtClean="0">
                <a:solidFill>
                  <a:srgbClr val="002060"/>
                </a:solidFill>
                <a:latin typeface="+mn-lt"/>
              </a:rPr>
              <a:t>LUYỆN TẬP</a:t>
            </a:r>
            <a:endParaRPr sz="3000" b="1" dirty="0">
              <a:solidFill>
                <a:srgbClr val="002060"/>
              </a:solidFill>
              <a:latin typeface="+mn-lt"/>
            </a:endParaRPr>
          </a:p>
        </p:txBody>
      </p:sp>
      <p:sp>
        <p:nvSpPr>
          <p:cNvPr id="10" name="Freeform 4"/>
          <p:cNvSpPr/>
          <p:nvPr/>
        </p:nvSpPr>
        <p:spPr>
          <a:xfrm>
            <a:off x="0" y="479240"/>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9164" t="58947" r="5685" b="215"/>
          <a:stretch/>
        </p:blipFill>
        <p:spPr>
          <a:xfrm>
            <a:off x="1602769" y="3462041"/>
            <a:ext cx="2681556" cy="1681459"/>
          </a:xfrm>
          <a:prstGeom prst="rect">
            <a:avLst/>
          </a:prstGeom>
        </p:spPr>
      </p:pic>
      <p:pic>
        <p:nvPicPr>
          <p:cNvPr id="3" name="Picture 2"/>
          <p:cNvPicPr>
            <a:picLocks noChangeAspect="1"/>
          </p:cNvPicPr>
          <p:nvPr/>
        </p:nvPicPr>
        <p:blipFill>
          <a:blip r:embed="rId8"/>
          <a:stretch>
            <a:fillRect/>
          </a:stretch>
        </p:blipFill>
        <p:spPr>
          <a:xfrm>
            <a:off x="4833754" y="1181840"/>
            <a:ext cx="4310246" cy="3298222"/>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786150" y="260737"/>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KHỞI ĐỘNG</a:t>
            </a:r>
            <a:endParaRPr sz="3000" b="1" dirty="0">
              <a:solidFill>
                <a:srgbClr val="C00000"/>
              </a:solidFill>
              <a:latin typeface="+mn-lt"/>
            </a:endParaRPr>
          </a:p>
        </p:txBody>
      </p:sp>
      <p:sp>
        <p:nvSpPr>
          <p:cNvPr id="2" name="Rectangle 1"/>
          <p:cNvSpPr/>
          <p:nvPr/>
        </p:nvSpPr>
        <p:spPr>
          <a:xfrm>
            <a:off x="1204645" y="1057894"/>
            <a:ext cx="6734710" cy="400110"/>
          </a:xfrm>
          <a:prstGeom prst="rect">
            <a:avLst/>
          </a:prstGeom>
        </p:spPr>
        <p:txBody>
          <a:bodyPr wrap="square">
            <a:spAutoFit/>
          </a:bodyPr>
          <a:lstStyle/>
          <a:p>
            <a:r>
              <a:rPr lang="vi-VN" sz="2000" dirty="0"/>
              <a:t>Em đọc được những thông tin gì ở bản vẽ Hình 3.1?</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3" y="664474"/>
            <a:ext cx="772642" cy="77264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509" y="1636143"/>
            <a:ext cx="4289162" cy="3407501"/>
          </a:xfrm>
          <a:prstGeom prst="rect">
            <a:avLst/>
          </a:prstGeom>
        </p:spPr>
      </p:pic>
      <p:sp>
        <p:nvSpPr>
          <p:cNvPr id="5" name="Right Brace 4"/>
          <p:cNvSpPr/>
          <p:nvPr/>
        </p:nvSpPr>
        <p:spPr>
          <a:xfrm>
            <a:off x="6709024" y="1839075"/>
            <a:ext cx="277403" cy="1510300"/>
          </a:xfrm>
          <a:prstGeom prst="rightBrace">
            <a:avLst>
              <a:gd name="adj1" fmla="val 49074"/>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6986425" y="2194266"/>
            <a:ext cx="2070243" cy="1015663"/>
          </a:xfrm>
          <a:prstGeom prst="rect">
            <a:avLst/>
          </a:prstGeom>
        </p:spPr>
        <p:txBody>
          <a:bodyPr wrap="square">
            <a:spAutoFit/>
          </a:bodyPr>
          <a:lstStyle/>
          <a:p>
            <a:pPr algn="just">
              <a:lnSpc>
                <a:spcPct val="150000"/>
              </a:lnSpc>
            </a:pPr>
            <a:r>
              <a:rPr lang="vi-VN" sz="2000" dirty="0">
                <a:solidFill>
                  <a:srgbClr val="002060"/>
                </a:solidFill>
              </a:rPr>
              <a:t>Các hình chiếu.</a:t>
            </a:r>
          </a:p>
          <a:p>
            <a:pPr algn="just">
              <a:lnSpc>
                <a:spcPct val="150000"/>
              </a:lnSpc>
            </a:pPr>
            <a:r>
              <a:rPr lang="vi-VN" sz="2000" dirty="0" smtClean="0">
                <a:solidFill>
                  <a:srgbClr val="002060"/>
                </a:solidFill>
              </a:rPr>
              <a:t>Kích </a:t>
            </a:r>
            <a:r>
              <a:rPr lang="vi-VN" sz="2000" dirty="0">
                <a:solidFill>
                  <a:srgbClr val="002060"/>
                </a:solidFill>
              </a:rPr>
              <a:t>thước.</a:t>
            </a:r>
          </a:p>
        </p:txBody>
      </p:sp>
      <p:sp>
        <p:nvSpPr>
          <p:cNvPr id="12" name="Right Brace 11"/>
          <p:cNvSpPr/>
          <p:nvPr/>
        </p:nvSpPr>
        <p:spPr>
          <a:xfrm flipH="1">
            <a:off x="2026430" y="3497647"/>
            <a:ext cx="277403" cy="719118"/>
          </a:xfrm>
          <a:prstGeom prst="rightBrace">
            <a:avLst>
              <a:gd name="adj1" fmla="val 20846"/>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611151" y="3349375"/>
            <a:ext cx="1345427" cy="1015663"/>
          </a:xfrm>
          <a:prstGeom prst="rect">
            <a:avLst/>
          </a:prstGeom>
        </p:spPr>
        <p:txBody>
          <a:bodyPr wrap="square">
            <a:spAutoFit/>
          </a:bodyPr>
          <a:lstStyle/>
          <a:p>
            <a:pPr algn="r">
              <a:lnSpc>
                <a:spcPct val="150000"/>
              </a:lnSpc>
            </a:pPr>
            <a:r>
              <a:rPr lang="vi-VN" sz="2000" dirty="0" smtClean="0">
                <a:solidFill>
                  <a:srgbClr val="002060"/>
                </a:solidFill>
              </a:rPr>
              <a:t>Yêu cầu kĩ thuật</a:t>
            </a:r>
            <a:endParaRPr lang="vi-VN" sz="2000" dirty="0">
              <a:solidFill>
                <a:srgbClr val="002060"/>
              </a:solidFill>
            </a:endParaRPr>
          </a:p>
        </p:txBody>
      </p:sp>
      <p:sp>
        <p:nvSpPr>
          <p:cNvPr id="14" name="Right Brace 13"/>
          <p:cNvSpPr/>
          <p:nvPr/>
        </p:nvSpPr>
        <p:spPr>
          <a:xfrm>
            <a:off x="6709022" y="4007781"/>
            <a:ext cx="277403" cy="749098"/>
          </a:xfrm>
          <a:prstGeom prst="rightBrace">
            <a:avLst>
              <a:gd name="adj1" fmla="val 20846"/>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7017602" y="4007781"/>
            <a:ext cx="1464067" cy="553998"/>
          </a:xfrm>
          <a:prstGeom prst="rect">
            <a:avLst/>
          </a:prstGeom>
        </p:spPr>
        <p:txBody>
          <a:bodyPr wrap="square">
            <a:spAutoFit/>
          </a:bodyPr>
          <a:lstStyle/>
          <a:p>
            <a:pPr algn="just">
              <a:lnSpc>
                <a:spcPct val="150000"/>
              </a:lnSpc>
            </a:pPr>
            <a:r>
              <a:rPr lang="vi-VN" sz="2000" dirty="0" smtClean="0">
                <a:solidFill>
                  <a:srgbClr val="002060"/>
                </a:solidFill>
              </a:rPr>
              <a:t>Khung tên</a:t>
            </a:r>
            <a:endParaRPr lang="vi-VN" sz="2000" dirty="0">
              <a:solidFill>
                <a:srgbClr val="002060"/>
              </a:solidFill>
            </a:endParaRPr>
          </a:p>
        </p:txBody>
      </p:sp>
      <p:pic>
        <p:nvPicPr>
          <p:cNvPr id="7" name="Picture 6"/>
          <p:cNvPicPr>
            <a:picLocks noChangeAspect="1"/>
          </p:cNvPicPr>
          <p:nvPr/>
        </p:nvPicPr>
        <p:blipFill>
          <a:blip r:embed="rId5"/>
          <a:stretch>
            <a:fillRect/>
          </a:stretch>
        </p:blipFill>
        <p:spPr>
          <a:xfrm>
            <a:off x="7993295" y="4206046"/>
            <a:ext cx="1303620" cy="1297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Horizontal)">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Horizontal)">
                                      <p:cBhvr>
                                        <p:cTn id="33" dur="500"/>
                                        <p:tgtEl>
                                          <p:spTgt spid="12"/>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Horizontal)">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2" grpId="0" animBg="1"/>
      <p:bldP spid="13" grpId="0"/>
      <p:bldP spid="14"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03808663"/>
              </p:ext>
            </p:extLst>
          </p:nvPr>
        </p:nvGraphicFramePr>
        <p:xfrm>
          <a:off x="0" y="0"/>
          <a:ext cx="9144001" cy="5143500"/>
        </p:xfrm>
        <a:graphic>
          <a:graphicData uri="http://schemas.openxmlformats.org/drawingml/2006/table">
            <a:tbl>
              <a:tblPr firstRow="1" firstCol="1" bandRow="1"/>
              <a:tblGrid>
                <a:gridCol w="2213142"/>
                <a:gridCol w="2772539"/>
                <a:gridCol w="4158320"/>
              </a:tblGrid>
              <a:tr h="428894">
                <a:tc>
                  <a:txBody>
                    <a:bodyPr/>
                    <a:lstStyle/>
                    <a:p>
                      <a:pPr algn="ctr">
                        <a:lnSpc>
                          <a:spcPct val="150000"/>
                        </a:lnSpc>
                        <a:spcBef>
                          <a:spcPts val="240"/>
                        </a:spcBef>
                        <a:spcAft>
                          <a:spcPts val="240"/>
                        </a:spcAft>
                      </a:pPr>
                      <a:r>
                        <a:rPr lang="nl-NL" sz="2000" b="1" dirty="0">
                          <a:solidFill>
                            <a:schemeClr val="bg1"/>
                          </a:solidFill>
                          <a:effectLst/>
                          <a:latin typeface="+mn-lt"/>
                          <a:ea typeface="Times New Roman" panose="02020603050405020304" pitchFamily="18" charset="0"/>
                        </a:rPr>
                        <a:t>Trình tự đọc</a:t>
                      </a:r>
                      <a:endParaRPr lang="en-US" sz="2000" dirty="0">
                        <a:solidFill>
                          <a:schemeClr val="bg1"/>
                        </a:solidFill>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6B14"/>
                    </a:solidFill>
                  </a:tcPr>
                </a:tc>
                <a:tc>
                  <a:txBody>
                    <a:bodyPr/>
                    <a:lstStyle/>
                    <a:p>
                      <a:pPr algn="ctr">
                        <a:lnSpc>
                          <a:spcPct val="150000"/>
                        </a:lnSpc>
                        <a:spcBef>
                          <a:spcPts val="240"/>
                        </a:spcBef>
                        <a:spcAft>
                          <a:spcPts val="240"/>
                        </a:spcAft>
                      </a:pPr>
                      <a:r>
                        <a:rPr lang="nl-NL" sz="2000" b="1" dirty="0">
                          <a:solidFill>
                            <a:schemeClr val="bg1"/>
                          </a:solidFill>
                          <a:effectLst/>
                          <a:latin typeface="+mn-lt"/>
                          <a:ea typeface="Times New Roman" panose="02020603050405020304" pitchFamily="18" charset="0"/>
                        </a:rPr>
                        <a:t>Nội dung</a:t>
                      </a:r>
                      <a:endParaRPr lang="en-US" sz="2000" dirty="0">
                        <a:solidFill>
                          <a:schemeClr val="bg1"/>
                        </a:solidFill>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6B14"/>
                    </a:solidFill>
                  </a:tcPr>
                </a:tc>
                <a:tc>
                  <a:txBody>
                    <a:bodyPr/>
                    <a:lstStyle/>
                    <a:p>
                      <a:pPr algn="ctr">
                        <a:lnSpc>
                          <a:spcPct val="150000"/>
                        </a:lnSpc>
                        <a:spcBef>
                          <a:spcPts val="240"/>
                        </a:spcBef>
                        <a:spcAft>
                          <a:spcPts val="240"/>
                        </a:spcAft>
                      </a:pPr>
                      <a:r>
                        <a:rPr lang="en-US" sz="2000" b="1" dirty="0" err="1">
                          <a:solidFill>
                            <a:schemeClr val="bg1"/>
                          </a:solidFill>
                          <a:effectLst/>
                          <a:latin typeface="+mn-lt"/>
                          <a:ea typeface="Times New Roman" panose="02020603050405020304" pitchFamily="18" charset="0"/>
                        </a:rPr>
                        <a:t>Thông</a:t>
                      </a:r>
                      <a:r>
                        <a:rPr lang="en-US" sz="2000" b="1" dirty="0">
                          <a:solidFill>
                            <a:schemeClr val="bg1"/>
                          </a:solidFill>
                          <a:effectLst/>
                          <a:latin typeface="+mn-lt"/>
                          <a:ea typeface="Times New Roman" panose="02020603050405020304" pitchFamily="18" charset="0"/>
                        </a:rPr>
                        <a:t> tin chi </a:t>
                      </a:r>
                      <a:r>
                        <a:rPr lang="en-US" sz="2000" b="1" dirty="0" err="1">
                          <a:solidFill>
                            <a:schemeClr val="bg1"/>
                          </a:solidFill>
                          <a:effectLst/>
                          <a:latin typeface="+mn-lt"/>
                          <a:ea typeface="Times New Roman" panose="02020603050405020304" pitchFamily="18" charset="0"/>
                        </a:rPr>
                        <a:t>tiết</a:t>
                      </a:r>
                      <a:r>
                        <a:rPr lang="en-US" sz="2000" b="1" dirty="0">
                          <a:solidFill>
                            <a:schemeClr val="bg1"/>
                          </a:solidFill>
                          <a:effectLst/>
                          <a:latin typeface="+mn-lt"/>
                          <a:ea typeface="Times New Roman" panose="02020603050405020304" pitchFamily="18" charset="0"/>
                        </a:rPr>
                        <a:t> </a:t>
                      </a:r>
                      <a:r>
                        <a:rPr lang="en-US" sz="2000" b="1" dirty="0" err="1">
                          <a:solidFill>
                            <a:schemeClr val="bg1"/>
                          </a:solidFill>
                          <a:effectLst/>
                          <a:latin typeface="+mn-lt"/>
                          <a:ea typeface="Times New Roman" panose="02020603050405020304" pitchFamily="18" charset="0"/>
                        </a:rPr>
                        <a:t>gối</a:t>
                      </a:r>
                      <a:r>
                        <a:rPr lang="en-US" sz="2000" b="1" dirty="0">
                          <a:solidFill>
                            <a:schemeClr val="bg1"/>
                          </a:solidFill>
                          <a:effectLst/>
                          <a:latin typeface="+mn-lt"/>
                          <a:ea typeface="Times New Roman" panose="02020603050405020304" pitchFamily="18" charset="0"/>
                        </a:rPr>
                        <a:t> </a:t>
                      </a:r>
                      <a:r>
                        <a:rPr lang="en-US" sz="2000" b="1" dirty="0" err="1">
                          <a:solidFill>
                            <a:schemeClr val="bg1"/>
                          </a:solidFill>
                          <a:effectLst/>
                          <a:latin typeface="+mn-lt"/>
                          <a:ea typeface="Times New Roman" panose="02020603050405020304" pitchFamily="18" charset="0"/>
                        </a:rPr>
                        <a:t>đỡ</a:t>
                      </a:r>
                      <a:endParaRPr lang="en-US" sz="2000" dirty="0">
                        <a:solidFill>
                          <a:schemeClr val="bg1"/>
                        </a:solidFill>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6B14"/>
                    </a:solidFill>
                  </a:tcPr>
                </a:tc>
              </a:tr>
              <a:tr h="1428914">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1. Khung tên</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Tên gọi chi tiết</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Vật liệu</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Tỉ lệ</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Ke</a:t>
                      </a:r>
                      <a:r>
                        <a:rPr lang="vi-VN" sz="2000">
                          <a:solidFill>
                            <a:srgbClr val="000000"/>
                          </a:solidFill>
                          <a:effectLst/>
                          <a:latin typeface="+mn-lt"/>
                          <a:ea typeface="Times New Roman" panose="02020603050405020304" pitchFamily="18" charset="0"/>
                        </a:rPr>
                        <a:t> góc</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Thép</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- 1 : 1</a:t>
                      </a:r>
                      <a:endParaRPr lang="en-US" sz="200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28914">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2. Hình biểu diễn</a:t>
                      </a:r>
                      <a:endParaRPr lang="en-US" sz="200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Tên gọi các hình chiếu</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Hình chiếu đứng</a:t>
                      </a:r>
                      <a:r>
                        <a:rPr lang="vi-VN" sz="2000" dirty="0">
                          <a:solidFill>
                            <a:srgbClr val="000000"/>
                          </a:solidFill>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vi-VN" sz="2000" dirty="0">
                          <a:solidFill>
                            <a:srgbClr val="000000"/>
                          </a:solidFill>
                          <a:effectLst/>
                          <a:latin typeface="+mn-lt"/>
                          <a:ea typeface="Times New Roman" panose="02020603050405020304" pitchFamily="18" charset="0"/>
                        </a:rPr>
                        <a:t>- H</a:t>
                      </a:r>
                      <a:r>
                        <a:rPr lang="nl-NL" sz="2000" dirty="0">
                          <a:solidFill>
                            <a:srgbClr val="000000"/>
                          </a:solidFill>
                          <a:effectLst/>
                          <a:latin typeface="+mn-lt"/>
                          <a:ea typeface="Times New Roman" panose="02020603050405020304" pitchFamily="18" charset="0"/>
                        </a:rPr>
                        <a:t>ình chiếu bằng.</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vi-VN" sz="2000" dirty="0">
                          <a:solidFill>
                            <a:srgbClr val="000000"/>
                          </a:solidFill>
                          <a:effectLst/>
                          <a:latin typeface="+mn-lt"/>
                          <a:ea typeface="Times New Roman" panose="02020603050405020304" pitchFamily="18" charset="0"/>
                        </a:rPr>
                        <a:t>- Hình chiếu cạnh.</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8389">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3. Kích thước</a:t>
                      </a:r>
                      <a:endParaRPr lang="en-US" sz="200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Kích thước chung </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Kích thước bộ</a:t>
                      </a:r>
                      <a:r>
                        <a:rPr lang="vi-VN" sz="2000">
                          <a:solidFill>
                            <a:srgbClr val="000000"/>
                          </a:solidFill>
                          <a:effectLst/>
                          <a:latin typeface="+mn-lt"/>
                          <a:ea typeface="Times New Roman" panose="02020603050405020304" pitchFamily="18" charset="0"/>
                        </a:rPr>
                        <a:t> phận</a:t>
                      </a:r>
                      <a:endParaRPr lang="en-US" sz="200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- 40</a:t>
                      </a:r>
                      <a:r>
                        <a:rPr lang="vi-VN" sz="2000" dirty="0">
                          <a:solidFill>
                            <a:srgbClr val="000000"/>
                          </a:solidFill>
                          <a:effectLst/>
                          <a:latin typeface="+mn-lt"/>
                          <a:ea typeface="Times New Roman" panose="02020603050405020304" pitchFamily="18" charset="0"/>
                        </a:rPr>
                        <a:t>, 60, 60</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vi-VN" sz="2000" dirty="0">
                          <a:solidFill>
                            <a:srgbClr val="000000"/>
                          </a:solidFill>
                          <a:effectLst/>
                          <a:latin typeface="+mn-lt"/>
                          <a:ea typeface="Times New Roman" panose="02020603050405020304" pitchFamily="18" charset="0"/>
                        </a:rPr>
                        <a:t>- 10, 10, 20, 25, Ø20</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28389">
                <a:tc>
                  <a:txBody>
                    <a:bodyPr/>
                    <a:lstStyle/>
                    <a:p>
                      <a:pPr algn="l">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4. Yêu cầu kĩ thuật</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Yêu</a:t>
                      </a:r>
                      <a:r>
                        <a:rPr lang="vi-VN" sz="2000">
                          <a:solidFill>
                            <a:srgbClr val="000000"/>
                          </a:solidFill>
                          <a:effectLst/>
                          <a:latin typeface="+mn-lt"/>
                          <a:ea typeface="Times New Roman" panose="02020603050405020304" pitchFamily="18" charset="0"/>
                        </a:rPr>
                        <a:t> cầu về gia công</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Yêu</a:t>
                      </a:r>
                      <a:r>
                        <a:rPr lang="vi-VN" sz="2000">
                          <a:solidFill>
                            <a:srgbClr val="000000"/>
                          </a:solidFill>
                          <a:effectLst/>
                          <a:latin typeface="+mn-lt"/>
                          <a:ea typeface="Times New Roman" panose="02020603050405020304" pitchFamily="18" charset="0"/>
                        </a:rPr>
                        <a:t> cầu x</a:t>
                      </a:r>
                      <a:r>
                        <a:rPr lang="nl-NL" sz="2000">
                          <a:solidFill>
                            <a:srgbClr val="000000"/>
                          </a:solidFill>
                          <a:effectLst/>
                          <a:latin typeface="+mn-lt"/>
                          <a:ea typeface="Times New Roman" panose="02020603050405020304" pitchFamily="18" charset="0"/>
                        </a:rPr>
                        <a:t>ử lí bề mặt</a:t>
                      </a:r>
                      <a:endParaRPr lang="en-US" sz="200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Làm cùn cạnh</a:t>
                      </a:r>
                      <a:r>
                        <a:rPr lang="vi-VN" sz="2000" dirty="0">
                          <a:solidFill>
                            <a:srgbClr val="000000"/>
                          </a:solidFill>
                          <a:effectLst/>
                          <a:latin typeface="+mn-lt"/>
                          <a:ea typeface="Times New Roman" panose="02020603050405020304" pitchFamily="18" charset="0"/>
                        </a:rPr>
                        <a:t> sắc</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Mạ kẽm</a:t>
                      </a:r>
                      <a:endParaRPr lang="en-US" sz="2000" dirty="0">
                        <a:effectLst/>
                        <a:latin typeface="+mn-lt"/>
                        <a:ea typeface="Times New Roman" panose="02020603050405020304" pitchFamily="18" charset="0"/>
                      </a:endParaRPr>
                    </a:p>
                  </a:txBody>
                  <a:tcPr marL="66243" marR="66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6014" y="80158"/>
            <a:ext cx="5198782" cy="3978134"/>
          </a:xfrm>
          <a:prstGeom prst="rect">
            <a:avLst/>
          </a:prstGeom>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7051" t="59925" b="4320"/>
          <a:stretch/>
        </p:blipFill>
        <p:spPr>
          <a:xfrm>
            <a:off x="5636428" y="1325632"/>
            <a:ext cx="3507572" cy="38178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796" y="1853467"/>
            <a:ext cx="1381915" cy="1170022"/>
          </a:xfrm>
          <a:prstGeom prst="rect">
            <a:avLst/>
          </a:prstGeom>
        </p:spPr>
      </p:pic>
    </p:spTree>
    <p:extLst>
      <p:ext uri="{BB962C8B-B14F-4D97-AF65-F5344CB8AC3E}">
        <p14:creationId xmlns:p14="http://schemas.microsoft.com/office/powerpoint/2010/main" val="32925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392" y="229779"/>
            <a:ext cx="3241497" cy="2862322"/>
          </a:xfrm>
          <a:prstGeom prst="rect">
            <a:avLst/>
          </a:prstGeom>
        </p:spPr>
        <p:txBody>
          <a:bodyPr wrap="square">
            <a:spAutoFit/>
          </a:bodyPr>
          <a:lstStyle/>
          <a:p>
            <a:pPr algn="just">
              <a:lnSpc>
                <a:spcPct val="150000"/>
              </a:lnSpc>
            </a:pPr>
            <a:r>
              <a:rPr lang="vi-VN" sz="2000" b="1" dirty="0" smtClean="0">
                <a:solidFill>
                  <a:srgbClr val="C00000"/>
                </a:solidFill>
              </a:rPr>
              <a:t>Bài 2</a:t>
            </a:r>
            <a:r>
              <a:rPr lang="vi-VN" sz="2000" b="1" dirty="0">
                <a:solidFill>
                  <a:srgbClr val="C00000"/>
                </a:solidFill>
              </a:rPr>
              <a:t>. </a:t>
            </a:r>
            <a:r>
              <a:rPr lang="vi-VN" sz="2000" dirty="0"/>
              <a:t>Đọc bản vẽ chi tiết trục Hình 3.6 theo trình tự như các bước ở Bảng 3.1. Căn cứ vào kết quả đọc, hãy chọn chi tiết tương ứng được cho ở Hình 3.7.</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03" y="0"/>
            <a:ext cx="5018877" cy="5143500"/>
          </a:xfrm>
          <a:prstGeom prst="rect">
            <a:avLst/>
          </a:prstGeom>
        </p:spPr>
      </p:pic>
      <p:pic>
        <p:nvPicPr>
          <p:cNvPr id="8" name="Picture 7"/>
          <p:cNvPicPr>
            <a:picLocks noChangeAspect="1"/>
          </p:cNvPicPr>
          <p:nvPr/>
        </p:nvPicPr>
        <p:blipFill>
          <a:blip r:embed="rId3"/>
          <a:stretch>
            <a:fillRect/>
          </a:stretch>
        </p:blipFill>
        <p:spPr>
          <a:xfrm>
            <a:off x="807702" y="3265621"/>
            <a:ext cx="2480027" cy="1877879"/>
          </a:xfrm>
          <a:prstGeom prst="rect">
            <a:avLst/>
          </a:prstGeom>
        </p:spPr>
      </p:pic>
    </p:spTree>
    <p:extLst>
      <p:ext uri="{BB962C8B-B14F-4D97-AF65-F5344CB8AC3E}">
        <p14:creationId xmlns:p14="http://schemas.microsoft.com/office/powerpoint/2010/main" val="222726741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961837"/>
              </p:ext>
            </p:extLst>
          </p:nvPr>
        </p:nvGraphicFramePr>
        <p:xfrm>
          <a:off x="0" y="0"/>
          <a:ext cx="9144000" cy="5143500"/>
        </p:xfrm>
        <a:graphic>
          <a:graphicData uri="http://schemas.openxmlformats.org/drawingml/2006/table">
            <a:tbl>
              <a:tblPr firstRow="1" firstCol="1" bandRow="1"/>
              <a:tblGrid>
                <a:gridCol w="2213141"/>
                <a:gridCol w="3098598"/>
                <a:gridCol w="3832261"/>
              </a:tblGrid>
              <a:tr h="475236">
                <a:tc>
                  <a:txBody>
                    <a:bodyPr/>
                    <a:lstStyle/>
                    <a:p>
                      <a:pPr algn="ctr">
                        <a:lnSpc>
                          <a:spcPct val="150000"/>
                        </a:lnSpc>
                        <a:spcBef>
                          <a:spcPts val="240"/>
                        </a:spcBef>
                        <a:spcAft>
                          <a:spcPts val="240"/>
                        </a:spcAft>
                      </a:pPr>
                      <a:r>
                        <a:rPr lang="nl-NL" sz="2000" b="1" dirty="0">
                          <a:solidFill>
                            <a:srgbClr val="000000"/>
                          </a:solidFill>
                          <a:effectLst/>
                          <a:latin typeface="+mn-lt"/>
                          <a:ea typeface="Times New Roman" panose="02020603050405020304" pitchFamily="18" charset="0"/>
                        </a:rPr>
                        <a:t>Trình tự đọc</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240"/>
                        </a:spcBef>
                        <a:spcAft>
                          <a:spcPts val="240"/>
                        </a:spcAft>
                      </a:pPr>
                      <a:r>
                        <a:rPr lang="nl-NL" sz="2000" b="1" dirty="0">
                          <a:solidFill>
                            <a:srgbClr val="000000"/>
                          </a:solidFill>
                          <a:effectLst/>
                          <a:latin typeface="+mn-lt"/>
                          <a:ea typeface="Times New Roman" panose="02020603050405020304" pitchFamily="18" charset="0"/>
                        </a:rPr>
                        <a:t>Nội dung</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Bef>
                          <a:spcPts val="240"/>
                        </a:spcBef>
                        <a:spcAft>
                          <a:spcPts val="240"/>
                        </a:spcAft>
                      </a:pPr>
                      <a:r>
                        <a:rPr lang="en-US" sz="2000" b="1" dirty="0" err="1">
                          <a:solidFill>
                            <a:srgbClr val="000000"/>
                          </a:solidFill>
                          <a:effectLst/>
                          <a:latin typeface="+mn-lt"/>
                          <a:ea typeface="Times New Roman" panose="02020603050405020304" pitchFamily="18" charset="0"/>
                        </a:rPr>
                        <a:t>Thông</a:t>
                      </a:r>
                      <a:r>
                        <a:rPr lang="en-US" sz="2000" b="1" dirty="0">
                          <a:solidFill>
                            <a:srgbClr val="000000"/>
                          </a:solidFill>
                          <a:effectLst/>
                          <a:latin typeface="+mn-lt"/>
                          <a:ea typeface="Times New Roman" panose="02020603050405020304" pitchFamily="18" charset="0"/>
                        </a:rPr>
                        <a:t> tin chi </a:t>
                      </a:r>
                      <a:r>
                        <a:rPr lang="en-US" sz="2000" b="1" dirty="0" err="1">
                          <a:solidFill>
                            <a:srgbClr val="000000"/>
                          </a:solidFill>
                          <a:effectLst/>
                          <a:latin typeface="+mn-lt"/>
                          <a:ea typeface="Times New Roman" panose="02020603050405020304" pitchFamily="18" charset="0"/>
                        </a:rPr>
                        <a:t>tiết</a:t>
                      </a:r>
                      <a:r>
                        <a:rPr lang="en-US" sz="2000" b="1" dirty="0">
                          <a:solidFill>
                            <a:srgbClr val="000000"/>
                          </a:solidFill>
                          <a:effectLst/>
                          <a:latin typeface="+mn-lt"/>
                          <a:ea typeface="Times New Roman" panose="02020603050405020304" pitchFamily="18" charset="0"/>
                        </a:rPr>
                        <a:t> </a:t>
                      </a:r>
                      <a:r>
                        <a:rPr lang="en-US" sz="2000" b="1" dirty="0" err="1">
                          <a:solidFill>
                            <a:srgbClr val="000000"/>
                          </a:solidFill>
                          <a:effectLst/>
                          <a:latin typeface="+mn-lt"/>
                          <a:ea typeface="Times New Roman" panose="02020603050405020304" pitchFamily="18" charset="0"/>
                        </a:rPr>
                        <a:t>gối</a:t>
                      </a:r>
                      <a:r>
                        <a:rPr lang="en-US" sz="2000" b="1" dirty="0">
                          <a:solidFill>
                            <a:srgbClr val="000000"/>
                          </a:solidFill>
                          <a:effectLst/>
                          <a:latin typeface="+mn-lt"/>
                          <a:ea typeface="Times New Roman" panose="02020603050405020304" pitchFamily="18" charset="0"/>
                        </a:rPr>
                        <a:t> </a:t>
                      </a:r>
                      <a:r>
                        <a:rPr lang="en-US" sz="2000" b="1" dirty="0" err="1">
                          <a:solidFill>
                            <a:srgbClr val="000000"/>
                          </a:solidFill>
                          <a:effectLst/>
                          <a:latin typeface="+mn-lt"/>
                          <a:ea typeface="Times New Roman" panose="02020603050405020304" pitchFamily="18" charset="0"/>
                        </a:rPr>
                        <a:t>đỡ</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82164">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1. Khung tên</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Tên gọi chi tiết</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Vật liệu</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Tỉ lệ</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Trục</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Thép</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- 1 : 1</a:t>
                      </a:r>
                      <a:endParaRPr lang="en-US" sz="20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1028700">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2. Hình biểu diễn</a:t>
                      </a:r>
                      <a:endParaRPr lang="en-US" sz="20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Tên gọi các hình chiếu</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Hình chiếu đứng</a:t>
                      </a:r>
                      <a:r>
                        <a:rPr lang="vi-VN" sz="2000" dirty="0">
                          <a:solidFill>
                            <a:srgbClr val="000000"/>
                          </a:solidFill>
                          <a:effectLst/>
                          <a:latin typeface="+mn-lt"/>
                          <a:ea typeface="Times New Roman" panose="02020603050405020304" pitchFamily="18" charset="0"/>
                        </a:rPr>
                        <a:t>.</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vi-VN" sz="2000" dirty="0">
                          <a:solidFill>
                            <a:srgbClr val="000000"/>
                          </a:solidFill>
                          <a:effectLst/>
                          <a:latin typeface="+mn-lt"/>
                          <a:ea typeface="Times New Roman" panose="02020603050405020304" pitchFamily="18" charset="0"/>
                        </a:rPr>
                        <a:t>- Hình chiếu cạnh.</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1028700">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3. Kích thước</a:t>
                      </a:r>
                      <a:endParaRPr lang="en-US" sz="20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Kích thước chung </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Kích thước bộ</a:t>
                      </a:r>
                      <a:r>
                        <a:rPr lang="vi-VN" sz="2000">
                          <a:solidFill>
                            <a:srgbClr val="000000"/>
                          </a:solidFill>
                          <a:effectLst/>
                          <a:latin typeface="+mn-lt"/>
                          <a:ea typeface="Times New Roman" panose="02020603050405020304" pitchFamily="18" charset="0"/>
                        </a:rPr>
                        <a:t> phận</a:t>
                      </a:r>
                      <a:endParaRPr lang="en-US" sz="20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- 140</a:t>
                      </a:r>
                      <a:r>
                        <a:rPr lang="vi-VN" sz="2000" dirty="0">
                          <a:solidFill>
                            <a:srgbClr val="000000"/>
                          </a:solidFill>
                          <a:effectLst/>
                          <a:latin typeface="+mn-lt"/>
                          <a:ea typeface="Times New Roman" panose="02020603050405020304" pitchFamily="18" charset="0"/>
                        </a:rPr>
                        <a:t>, 36, 36</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vi-VN" sz="2000" dirty="0">
                          <a:solidFill>
                            <a:srgbClr val="000000"/>
                          </a:solidFill>
                          <a:effectLst/>
                          <a:latin typeface="+mn-lt"/>
                          <a:ea typeface="Times New Roman" panose="02020603050405020304" pitchFamily="18" charset="0"/>
                        </a:rPr>
                        <a:t>- Ø26, 40, 40, Ø26</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r h="1028700">
                <a:tc>
                  <a:txBody>
                    <a:bodyPr/>
                    <a:lstStyle/>
                    <a:p>
                      <a:pPr algn="l">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4. Yêu cầu kĩ thuật</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Yêu</a:t>
                      </a:r>
                      <a:r>
                        <a:rPr lang="vi-VN" sz="2000">
                          <a:solidFill>
                            <a:srgbClr val="000000"/>
                          </a:solidFill>
                          <a:effectLst/>
                          <a:latin typeface="+mn-lt"/>
                          <a:ea typeface="Times New Roman" panose="02020603050405020304" pitchFamily="18" charset="0"/>
                        </a:rPr>
                        <a:t> cầu về gia công</a:t>
                      </a:r>
                      <a:endParaRPr lang="en-US" sz="2000">
                        <a:effectLst/>
                        <a:latin typeface="+mn-lt"/>
                        <a:ea typeface="Times New Roman" panose="02020603050405020304" pitchFamily="18" charset="0"/>
                      </a:endParaRPr>
                    </a:p>
                    <a:p>
                      <a:pPr algn="just">
                        <a:lnSpc>
                          <a:spcPct val="150000"/>
                        </a:lnSpc>
                        <a:spcBef>
                          <a:spcPts val="240"/>
                        </a:spcBef>
                        <a:spcAft>
                          <a:spcPts val="240"/>
                        </a:spcAft>
                      </a:pPr>
                      <a:r>
                        <a:rPr lang="nl-NL" sz="2000">
                          <a:solidFill>
                            <a:srgbClr val="000000"/>
                          </a:solidFill>
                          <a:effectLst/>
                          <a:latin typeface="+mn-lt"/>
                          <a:ea typeface="Times New Roman" panose="02020603050405020304" pitchFamily="18" charset="0"/>
                        </a:rPr>
                        <a:t>- Yêu</a:t>
                      </a:r>
                      <a:r>
                        <a:rPr lang="vi-VN" sz="2000">
                          <a:solidFill>
                            <a:srgbClr val="000000"/>
                          </a:solidFill>
                          <a:effectLst/>
                          <a:latin typeface="+mn-lt"/>
                          <a:ea typeface="Times New Roman" panose="02020603050405020304" pitchFamily="18" charset="0"/>
                        </a:rPr>
                        <a:t> cầu x</a:t>
                      </a:r>
                      <a:r>
                        <a:rPr lang="nl-NL" sz="2000">
                          <a:solidFill>
                            <a:srgbClr val="000000"/>
                          </a:solidFill>
                          <a:effectLst/>
                          <a:latin typeface="+mn-lt"/>
                          <a:ea typeface="Times New Roman" panose="02020603050405020304" pitchFamily="18" charset="0"/>
                        </a:rPr>
                        <a:t>ử lí bề mặt</a:t>
                      </a:r>
                      <a:endParaRPr lang="en-US" sz="200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c>
                  <a:txBody>
                    <a:bodyPr/>
                    <a:lstStyle/>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Làm cùn cạnh</a:t>
                      </a:r>
                      <a:r>
                        <a:rPr lang="vi-VN" sz="2000" dirty="0">
                          <a:solidFill>
                            <a:srgbClr val="000000"/>
                          </a:solidFill>
                          <a:effectLst/>
                          <a:latin typeface="+mn-lt"/>
                          <a:ea typeface="Times New Roman" panose="02020603050405020304" pitchFamily="18" charset="0"/>
                        </a:rPr>
                        <a:t> sắc</a:t>
                      </a:r>
                      <a:endParaRPr lang="en-US" sz="2000" dirty="0">
                        <a:effectLst/>
                        <a:latin typeface="+mn-lt"/>
                        <a:ea typeface="Times New Roman" panose="02020603050405020304" pitchFamily="18" charset="0"/>
                      </a:endParaRPr>
                    </a:p>
                    <a:p>
                      <a:pPr algn="just">
                        <a:lnSpc>
                          <a:spcPct val="150000"/>
                        </a:lnSpc>
                        <a:spcBef>
                          <a:spcPts val="240"/>
                        </a:spcBef>
                        <a:spcAft>
                          <a:spcPts val="240"/>
                        </a:spcAft>
                      </a:pPr>
                      <a:r>
                        <a:rPr lang="nl-NL" sz="2000" dirty="0">
                          <a:solidFill>
                            <a:srgbClr val="000000"/>
                          </a:solidFill>
                          <a:effectLst/>
                          <a:latin typeface="+mn-lt"/>
                          <a:ea typeface="Times New Roman" panose="02020603050405020304" pitchFamily="18" charset="0"/>
                        </a:rPr>
                        <a:t>- Mạ kẽm</a:t>
                      </a:r>
                      <a:endParaRPr lang="en-US" sz="2000" dirty="0">
                        <a:effectLst/>
                        <a:latin typeface="+mn-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9E5"/>
                    </a:solidFill>
                  </a:tcPr>
                </a:tc>
              </a:tr>
            </a:tbl>
          </a:graphicData>
        </a:graphic>
      </p:graphicFrame>
    </p:spTree>
    <p:extLst>
      <p:ext uri="{BB962C8B-B14F-4D97-AF65-F5344CB8AC3E}">
        <p14:creationId xmlns:p14="http://schemas.microsoft.com/office/powerpoint/2010/main" val="426710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397" t="65518" r="52047" b="5518"/>
          <a:stretch/>
        </p:blipFill>
        <p:spPr>
          <a:xfrm>
            <a:off x="5340414" y="2413435"/>
            <a:ext cx="3615807" cy="2582718"/>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4866"/>
          <a:stretch/>
        </p:blipFill>
        <p:spPr>
          <a:xfrm>
            <a:off x="75340" y="30070"/>
            <a:ext cx="5265074" cy="351451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414" y="1931164"/>
            <a:ext cx="1505164" cy="1274373"/>
          </a:xfrm>
          <a:prstGeom prst="rect">
            <a:avLst/>
          </a:prstGeom>
        </p:spPr>
      </p:pic>
    </p:spTree>
    <p:extLst>
      <p:ext uri="{BB962C8B-B14F-4D97-AF65-F5344CB8AC3E}">
        <p14:creationId xmlns:p14="http://schemas.microsoft.com/office/powerpoint/2010/main" val="22435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786150" y="308120"/>
            <a:ext cx="7571700" cy="7026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smtClean="0">
                <a:solidFill>
                  <a:srgbClr val="002060"/>
                </a:solidFill>
                <a:latin typeface="+mn-lt"/>
              </a:rPr>
              <a:t>VẬN DỤNG</a:t>
            </a:r>
            <a:endParaRPr sz="3000" b="1" dirty="0">
              <a:solidFill>
                <a:srgbClr val="002060"/>
              </a:solidFill>
              <a:latin typeface="+mn-lt"/>
            </a:endParaRPr>
          </a:p>
        </p:txBody>
      </p:sp>
      <p:sp>
        <p:nvSpPr>
          <p:cNvPr id="13" name="Freeform 4"/>
          <p:cNvSpPr/>
          <p:nvPr/>
        </p:nvSpPr>
        <p:spPr>
          <a:xfrm>
            <a:off x="154113" y="219287"/>
            <a:ext cx="883578" cy="880265"/>
          </a:xfrm>
          <a:custGeom>
            <a:avLst/>
            <a:gdLst/>
            <a:ahLst/>
            <a:cxnLst/>
            <a:rect l="l" t="t" r="r" b="b"/>
            <a:pathLst>
              <a:path w="2532082" h="2522586">
                <a:moveTo>
                  <a:pt x="0" y="0"/>
                </a:moveTo>
                <a:lnTo>
                  <a:pt x="2532081" y="0"/>
                </a:lnTo>
                <a:lnTo>
                  <a:pt x="2532081" y="2522586"/>
                </a:lnTo>
                <a:lnTo>
                  <a:pt x="0" y="2522586"/>
                </a:lnTo>
                <a:lnTo>
                  <a:pt x="0" y="0"/>
                </a:lnTo>
                <a:close/>
              </a:path>
            </a:pathLst>
          </a:custGeom>
          <a:blipFill>
            <a:blip r:embed="rId3">
              <a:extLst>
                <a:ext uri="{96DAC541-7B7A-43D3-8B79-37D633B846F1}">
                  <asvg:svgBlip xmlns="" xmlns:asvg="http://schemas.microsoft.com/office/drawing/2016/SVG/main" r:embed="rId6"/>
                </a:ext>
              </a:extLst>
            </a:blip>
            <a:stretch>
              <a:fillRect/>
            </a:stretch>
          </a:blipFill>
        </p:spPr>
      </p:sp>
      <p:pic>
        <p:nvPicPr>
          <p:cNvPr id="5" name="Picture 4"/>
          <p:cNvPicPr>
            <a:picLocks noChangeAspect="1"/>
          </p:cNvPicPr>
          <p:nvPr/>
        </p:nvPicPr>
        <p:blipFill>
          <a:blip r:embed="rId7"/>
          <a:stretch>
            <a:fillRect/>
          </a:stretch>
        </p:blipFill>
        <p:spPr>
          <a:xfrm rot="4670694">
            <a:off x="8061745" y="114613"/>
            <a:ext cx="1051588" cy="911946"/>
          </a:xfrm>
          <a:prstGeom prst="rect">
            <a:avLst/>
          </a:prstGeom>
        </p:spPr>
      </p:pic>
      <p:sp>
        <p:nvSpPr>
          <p:cNvPr id="7" name="Rectangle 6"/>
          <p:cNvSpPr/>
          <p:nvPr/>
        </p:nvSpPr>
        <p:spPr>
          <a:xfrm>
            <a:off x="329978" y="1188385"/>
            <a:ext cx="8913017" cy="400110"/>
          </a:xfrm>
          <a:prstGeom prst="rect">
            <a:avLst/>
          </a:prstGeom>
        </p:spPr>
        <p:txBody>
          <a:bodyPr wrap="none">
            <a:spAutoFit/>
          </a:bodyPr>
          <a:lstStyle/>
          <a:p>
            <a:r>
              <a:rPr lang="vi-VN" sz="2000" dirty="0"/>
              <a:t>Sưu tầm và đọc một bản vẽ chi tiết, trao đổi với bạn nội dung của bản vẽ đó. </a:t>
            </a:r>
            <a:endParaRPr lang="en-US" sz="2000" dirty="0"/>
          </a:p>
        </p:txBody>
      </p:sp>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517168" y="1711396"/>
            <a:ext cx="4584139" cy="3432103"/>
          </a:xfrm>
          <a:prstGeom prst="rect">
            <a:avLst/>
          </a:prstGeom>
        </p:spPr>
      </p:pic>
      <p:grpSp>
        <p:nvGrpSpPr>
          <p:cNvPr id="4" name="Group 3"/>
          <p:cNvGrpSpPr/>
          <p:nvPr/>
        </p:nvGrpSpPr>
        <p:grpSpPr>
          <a:xfrm>
            <a:off x="410966" y="1711396"/>
            <a:ext cx="1428108" cy="877945"/>
            <a:chOff x="421241" y="1676746"/>
            <a:chExt cx="1428108" cy="877945"/>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241" y="1676746"/>
              <a:ext cx="1428108" cy="877945"/>
            </a:xfrm>
            <a:prstGeom prst="rect">
              <a:avLst/>
            </a:prstGeom>
          </p:spPr>
        </p:pic>
        <p:sp>
          <p:nvSpPr>
            <p:cNvPr id="3" name="TextBox 2"/>
            <p:cNvSpPr txBox="1"/>
            <p:nvPr/>
          </p:nvSpPr>
          <p:spPr>
            <a:xfrm>
              <a:off x="555406" y="1849348"/>
              <a:ext cx="1099335" cy="400110"/>
            </a:xfrm>
            <a:prstGeom prst="rect">
              <a:avLst/>
            </a:prstGeom>
            <a:noFill/>
          </p:spPr>
          <p:txBody>
            <a:bodyPr wrap="square" rtlCol="0">
              <a:spAutoFit/>
            </a:bodyPr>
            <a:lstStyle/>
            <a:p>
              <a:pPr algn="ctr"/>
              <a:r>
                <a:rPr lang="vi-VN" sz="2000" b="1" dirty="0" smtClean="0">
                  <a:solidFill>
                    <a:srgbClr val="C00000"/>
                  </a:solidFill>
                </a:rPr>
                <a:t>Ví dụ</a:t>
              </a:r>
              <a:endParaRPr lang="en-US" sz="2000" b="1" dirty="0">
                <a:solidFill>
                  <a:srgbClr val="C00000"/>
                </a:solidFill>
              </a:endParaRPr>
            </a:p>
          </p:txBody>
        </p:sp>
      </p:grpSp>
    </p:spTree>
    <p:extLst>
      <p:ext uri="{BB962C8B-B14F-4D97-AF65-F5344CB8AC3E}">
        <p14:creationId xmlns:p14="http://schemas.microsoft.com/office/powerpoint/2010/main" val="2359719813"/>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HƯỚNG DẪN VỀ NHÀ</a:t>
            </a:r>
            <a:endParaRPr sz="3000" b="1" dirty="0">
              <a:solidFill>
                <a:srgbClr val="C00000"/>
              </a:solidFill>
              <a:latin typeface="+mn-lt"/>
            </a:endParaRPr>
          </a:p>
        </p:txBody>
      </p:sp>
      <p:grpSp>
        <p:nvGrpSpPr>
          <p:cNvPr id="3" name="Group 2"/>
          <p:cNvGrpSpPr/>
          <p:nvPr/>
        </p:nvGrpSpPr>
        <p:grpSpPr>
          <a:xfrm>
            <a:off x="894551" y="1537712"/>
            <a:ext cx="2390100" cy="2412300"/>
            <a:chOff x="894551" y="1537712"/>
            <a:chExt cx="2390100" cy="2412300"/>
          </a:xfrm>
        </p:grpSpPr>
        <p:sp>
          <p:nvSpPr>
            <p:cNvPr id="169" name="Google Shape;169;p23"/>
            <p:cNvSpPr/>
            <p:nvPr/>
          </p:nvSpPr>
          <p:spPr>
            <a:xfrm>
              <a:off x="894551" y="1537712"/>
              <a:ext cx="2390100" cy="2412300"/>
            </a:xfrm>
            <a:prstGeom prst="ellipse">
              <a:avLst/>
            </a:prstGeom>
            <a:solidFill>
              <a:schemeClr val="accent2">
                <a:lumMod val="20000"/>
                <a:lumOff val="80000"/>
              </a:schemeClr>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2" name="Rectangle 1"/>
            <p:cNvSpPr/>
            <p:nvPr/>
          </p:nvSpPr>
          <p:spPr>
            <a:xfrm>
              <a:off x="925815" y="2236030"/>
              <a:ext cx="2327572" cy="1015663"/>
            </a:xfrm>
            <a:prstGeom prst="rect">
              <a:avLst/>
            </a:prstGeom>
          </p:spPr>
          <p:txBody>
            <a:bodyPr wrap="square">
              <a:spAutoFit/>
            </a:bodyPr>
            <a:lstStyle/>
            <a:p>
              <a:pPr algn="ctr">
                <a:lnSpc>
                  <a:spcPct val="150000"/>
                </a:lnSpc>
              </a:pPr>
              <a:r>
                <a:rPr lang="en-US" sz="2000" dirty="0" err="1" smtClean="0"/>
                <a:t>Ghi</a:t>
              </a:r>
              <a:r>
                <a:rPr lang="en-US" sz="2000" dirty="0" smtClean="0"/>
                <a:t> </a:t>
              </a:r>
              <a:r>
                <a:rPr lang="en-US" sz="2000" dirty="0" err="1"/>
                <a:t>nhớ</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en-US" sz="2000" dirty="0"/>
            </a:p>
          </p:txBody>
        </p:sp>
      </p:grpSp>
      <p:grpSp>
        <p:nvGrpSpPr>
          <p:cNvPr id="5" name="Group 4"/>
          <p:cNvGrpSpPr/>
          <p:nvPr/>
        </p:nvGrpSpPr>
        <p:grpSpPr>
          <a:xfrm>
            <a:off x="3284651" y="1537712"/>
            <a:ext cx="2421364" cy="2412300"/>
            <a:chOff x="3284651" y="1537712"/>
            <a:chExt cx="2421364" cy="2412300"/>
          </a:xfrm>
        </p:grpSpPr>
        <p:sp>
          <p:nvSpPr>
            <p:cNvPr id="168" name="Google Shape;168;p23"/>
            <p:cNvSpPr/>
            <p:nvPr/>
          </p:nvSpPr>
          <p:spPr>
            <a:xfrm>
              <a:off x="3284651" y="1537712"/>
              <a:ext cx="2390100" cy="2412300"/>
            </a:xfrm>
            <a:prstGeom prst="ellipse">
              <a:avLst/>
            </a:prstGeom>
            <a:solidFill>
              <a:srgbClr val="FAD6BE"/>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4" name="Rectangle 3"/>
            <p:cNvSpPr/>
            <p:nvPr/>
          </p:nvSpPr>
          <p:spPr>
            <a:xfrm>
              <a:off x="3315915" y="2236029"/>
              <a:ext cx="2390100" cy="1015663"/>
            </a:xfrm>
            <a:prstGeom prst="rect">
              <a:avLst/>
            </a:prstGeom>
          </p:spPr>
          <p:txBody>
            <a:bodyPr wrap="square">
              <a:spAutoFit/>
            </a:bodyPr>
            <a:lstStyle/>
            <a:p>
              <a:pPr algn="ctr">
                <a:lnSpc>
                  <a:spcPct val="150000"/>
                </a:lnSpc>
              </a:pPr>
              <a:r>
                <a:rPr lang="vi-VN" sz="2000" dirty="0" smtClean="0"/>
                <a:t>Hoàn thành bài tập phần Vận dụng</a:t>
              </a:r>
              <a:endParaRPr lang="en-US" sz="2000" dirty="0"/>
            </a:p>
          </p:txBody>
        </p:sp>
      </p:grpSp>
      <p:grpSp>
        <p:nvGrpSpPr>
          <p:cNvPr id="7" name="Group 6"/>
          <p:cNvGrpSpPr/>
          <p:nvPr/>
        </p:nvGrpSpPr>
        <p:grpSpPr>
          <a:xfrm>
            <a:off x="5674751" y="1537712"/>
            <a:ext cx="2390100" cy="2412300"/>
            <a:chOff x="5674751" y="1537712"/>
            <a:chExt cx="2390100" cy="2412300"/>
          </a:xfrm>
        </p:grpSpPr>
        <p:sp>
          <p:nvSpPr>
            <p:cNvPr id="170" name="Google Shape;170;p23"/>
            <p:cNvSpPr/>
            <p:nvPr/>
          </p:nvSpPr>
          <p:spPr>
            <a:xfrm>
              <a:off x="5674751" y="1537712"/>
              <a:ext cx="2390100" cy="2412300"/>
            </a:xfrm>
            <a:prstGeom prst="ellipse">
              <a:avLst/>
            </a:prstGeom>
            <a:solidFill>
              <a:srgbClr val="D0E5C1"/>
            </a:solidFill>
            <a:ln w="952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2"/>
                </a:solidFill>
                <a:latin typeface="Source Sans Pro"/>
                <a:ea typeface="Source Sans Pro"/>
                <a:cs typeface="Source Sans Pro"/>
                <a:sym typeface="Source Sans Pro"/>
              </a:endParaRPr>
            </a:p>
          </p:txBody>
        </p:sp>
        <p:sp>
          <p:nvSpPr>
            <p:cNvPr id="6" name="Rectangle 5"/>
            <p:cNvSpPr/>
            <p:nvPr/>
          </p:nvSpPr>
          <p:spPr>
            <a:xfrm>
              <a:off x="5706015" y="2236030"/>
              <a:ext cx="2327572" cy="1015663"/>
            </a:xfrm>
            <a:prstGeom prst="rect">
              <a:avLst/>
            </a:prstGeom>
          </p:spPr>
          <p:txBody>
            <a:bodyPr wrap="square">
              <a:spAutoFit/>
            </a:bodyPr>
            <a:lstStyle/>
            <a:p>
              <a:pPr algn="ctr">
                <a:lnSpc>
                  <a:spcPct val="150000"/>
                </a:lnSpc>
              </a:pPr>
              <a:r>
                <a:rPr lang="vi-VN" sz="2000" dirty="0" smtClean="0"/>
                <a:t>Đọc </a:t>
              </a:r>
              <a:r>
                <a:rPr lang="vi-VN" sz="2000" dirty="0"/>
                <a:t>trước bài mới </a:t>
              </a:r>
              <a:r>
                <a:rPr lang="vi-VN" sz="2000" b="1" dirty="0"/>
                <a:t>Bài </a:t>
              </a:r>
              <a:r>
                <a:rPr lang="vi-VN" sz="2000" b="1" dirty="0" smtClean="0"/>
                <a:t>4: </a:t>
              </a:r>
              <a:r>
                <a:rPr lang="vi-VN" sz="2000" b="1" dirty="0"/>
                <a:t>Bản vẽ lắp</a:t>
              </a:r>
              <a:endParaRPr lang="en-US" sz="2000" b="1" dirty="0"/>
            </a:p>
          </p:txBody>
        </p:sp>
      </p:grpSp>
      <p:pic>
        <p:nvPicPr>
          <p:cNvPr id="9" name="Picture 8"/>
          <p:cNvPicPr>
            <a:picLocks noChangeAspect="1"/>
          </p:cNvPicPr>
          <p:nvPr/>
        </p:nvPicPr>
        <p:blipFill>
          <a:blip r:embed="rId3"/>
          <a:stretch>
            <a:fillRect/>
          </a:stretch>
        </p:blipFill>
        <p:spPr>
          <a:xfrm>
            <a:off x="7407667" y="2979507"/>
            <a:ext cx="1683107" cy="2163994"/>
          </a:xfrm>
          <a:prstGeom prst="rect">
            <a:avLst/>
          </a:prstGeom>
        </p:spPr>
      </p:pic>
      <p:pic>
        <p:nvPicPr>
          <p:cNvPr id="10" name="Picture 9"/>
          <p:cNvPicPr>
            <a:picLocks noChangeAspect="1"/>
          </p:cNvPicPr>
          <p:nvPr/>
        </p:nvPicPr>
        <p:blipFill>
          <a:blip r:embed="rId4"/>
          <a:stretch>
            <a:fillRect/>
          </a:stretch>
        </p:blipFill>
        <p:spPr>
          <a:xfrm>
            <a:off x="-195529" y="-289066"/>
            <a:ext cx="1818846" cy="1810081"/>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534256" y="1786368"/>
            <a:ext cx="8085761" cy="1159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400" dirty="0" smtClean="0">
                <a:solidFill>
                  <a:schemeClr val="accent2">
                    <a:lumMod val="75000"/>
                  </a:schemeClr>
                </a:solidFill>
                <a:latin typeface="+mn-lt"/>
              </a:rPr>
              <a:t>CẢM ƠN CÁC EM ĐÃ </a:t>
            </a:r>
            <a:br>
              <a:rPr lang="vi-VN" sz="4400" dirty="0" smtClean="0">
                <a:solidFill>
                  <a:schemeClr val="accent2">
                    <a:lumMod val="75000"/>
                  </a:schemeClr>
                </a:solidFill>
                <a:latin typeface="+mn-lt"/>
              </a:rPr>
            </a:br>
            <a:r>
              <a:rPr lang="vi-VN" sz="4400" dirty="0" smtClean="0">
                <a:solidFill>
                  <a:schemeClr val="accent2">
                    <a:lumMod val="75000"/>
                  </a:schemeClr>
                </a:solidFill>
                <a:latin typeface="+mn-lt"/>
              </a:rPr>
              <a:t>CHÚ Ý THEO DÕI BÀI GIẢNG! </a:t>
            </a:r>
            <a:endParaRPr sz="4400" dirty="0">
              <a:solidFill>
                <a:schemeClr val="accent2">
                  <a:lumMod val="75000"/>
                </a:schemeClr>
              </a:solidFill>
              <a:latin typeface="+mn-lt"/>
            </a:endParaRPr>
          </a:p>
        </p:txBody>
      </p:sp>
    </p:spTree>
    <p:extLst>
      <p:ext uri="{BB962C8B-B14F-4D97-AF65-F5344CB8AC3E}">
        <p14:creationId xmlns:p14="http://schemas.microsoft.com/office/powerpoint/2010/main" val="128726073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2B6"/>
        </a:solidFill>
        <a:effectLst/>
      </p:bgPr>
    </p:bg>
    <p:spTree>
      <p:nvGrpSpPr>
        <p:cNvPr id="1" name=""/>
        <p:cNvGrpSpPr/>
        <p:nvPr/>
      </p:nvGrpSpPr>
      <p:grpSpPr>
        <a:xfrm>
          <a:off x="0" y="0"/>
          <a:ext cx="0" cy="0"/>
          <a:chOff x="0" y="0"/>
          <a:chExt cx="0" cy="0"/>
        </a:xfrm>
      </p:grpSpPr>
      <p:sp>
        <p:nvSpPr>
          <p:cNvPr id="116" name="Rectangle 115"/>
          <p:cNvSpPr/>
          <p:nvPr/>
        </p:nvSpPr>
        <p:spPr>
          <a:xfrm>
            <a:off x="0" y="0"/>
            <a:ext cx="9144000" cy="5143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244892" y="735497"/>
            <a:ext cx="730970" cy="3567164"/>
            <a:chOff x="-229009" y="1"/>
            <a:chExt cx="1949259" cy="9512436"/>
          </a:xfrm>
        </p:grpSpPr>
        <p:sp>
          <p:nvSpPr>
            <p:cNvPr id="5" name="TextBox 5"/>
            <p:cNvSpPr txBox="1"/>
            <p:nvPr/>
          </p:nvSpPr>
          <p:spPr>
            <a:xfrm rot="16200000">
              <a:off x="508043" y="6040913"/>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6" name="TextBox 6"/>
            <p:cNvSpPr txBox="1"/>
            <p:nvPr/>
          </p:nvSpPr>
          <p:spPr>
            <a:xfrm rot="16200000">
              <a:off x="508044" y="-737049"/>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7" name="TextBox 7"/>
            <p:cNvSpPr txBox="1"/>
            <p:nvPr/>
          </p:nvSpPr>
          <p:spPr>
            <a:xfrm rot="16200000">
              <a:off x="508044" y="392611"/>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8" name="TextBox 8"/>
            <p:cNvSpPr txBox="1"/>
            <p:nvPr/>
          </p:nvSpPr>
          <p:spPr>
            <a:xfrm rot="16200000">
              <a:off x="508045" y="1522269"/>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9" name="TextBox 9"/>
            <p:cNvSpPr txBox="1"/>
            <p:nvPr/>
          </p:nvSpPr>
          <p:spPr>
            <a:xfrm rot="16200000">
              <a:off x="508045" y="2651930"/>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 name="TextBox 10"/>
            <p:cNvSpPr txBox="1"/>
            <p:nvPr/>
          </p:nvSpPr>
          <p:spPr>
            <a:xfrm rot="16200000">
              <a:off x="508046" y="3781591"/>
              <a:ext cx="475152" cy="1949255"/>
            </a:xfrm>
            <a:prstGeom prst="rect">
              <a:avLst/>
            </a:prstGeom>
          </p:spPr>
          <p:txBody>
            <a:bodyPr lIns="0" tIns="0" rIns="0" bIns="0" rtlCol="0" anchor="t">
              <a:spAutoFit/>
            </a:bodyPr>
            <a:lstStyle/>
            <a:p>
              <a:pPr algn="ctr">
                <a:lnSpc>
                  <a:spcPts val="5692"/>
                </a:lnSpc>
                <a:buClrTx/>
              </a:pPr>
              <a:r>
                <a:rPr lang="en-US" sz="4066" kern="1200" dirty="0">
                  <a:solidFill>
                    <a:srgbClr val="503D36"/>
                  </a:solidFill>
                  <a:latin typeface="Sniglet"/>
                </a:rPr>
                <a:t>)</a:t>
              </a:r>
            </a:p>
          </p:txBody>
        </p:sp>
        <p:sp>
          <p:nvSpPr>
            <p:cNvPr id="11" name="TextBox 11"/>
            <p:cNvSpPr txBox="1"/>
            <p:nvPr/>
          </p:nvSpPr>
          <p:spPr>
            <a:xfrm rot="16200000">
              <a:off x="508046" y="4911252"/>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2" name="TextBox 12"/>
            <p:cNvSpPr txBox="1"/>
            <p:nvPr/>
          </p:nvSpPr>
          <p:spPr>
            <a:xfrm rot="16200000">
              <a:off x="508044"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3" name="TextBox 13"/>
            <p:cNvSpPr txBox="1"/>
            <p:nvPr/>
          </p:nvSpPr>
          <p:spPr>
            <a:xfrm rot="16200000">
              <a:off x="508045" y="8300233"/>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grpSp>
        <p:nvGrpSpPr>
          <p:cNvPr id="14" name="Group 14"/>
          <p:cNvGrpSpPr/>
          <p:nvPr/>
        </p:nvGrpSpPr>
        <p:grpSpPr>
          <a:xfrm>
            <a:off x="7582101" y="665836"/>
            <a:ext cx="1139809" cy="595793"/>
            <a:chOff x="0" y="0"/>
            <a:chExt cx="3039489" cy="1588780"/>
          </a:xfrm>
        </p:grpSpPr>
        <p:grpSp>
          <p:nvGrpSpPr>
            <p:cNvPr id="15" name="Group 15"/>
            <p:cNvGrpSpPr/>
            <p:nvPr/>
          </p:nvGrpSpPr>
          <p:grpSpPr>
            <a:xfrm>
              <a:off x="0" y="0"/>
              <a:ext cx="3039489" cy="1588780"/>
              <a:chOff x="0" y="0"/>
              <a:chExt cx="620810" cy="324506"/>
            </a:xfrm>
          </p:grpSpPr>
          <p:sp>
            <p:nvSpPr>
              <p:cNvPr id="16" name="Freeform 16"/>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17" name="TextBox 17"/>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18" name="Group 18"/>
            <p:cNvGrpSpPr/>
            <p:nvPr/>
          </p:nvGrpSpPr>
          <p:grpSpPr>
            <a:xfrm>
              <a:off x="1234950" y="117213"/>
              <a:ext cx="1688828" cy="1354354"/>
              <a:chOff x="0" y="0"/>
              <a:chExt cx="344940" cy="276625"/>
            </a:xfrm>
          </p:grpSpPr>
          <p:sp>
            <p:nvSpPr>
              <p:cNvPr id="19" name="Freeform 19"/>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20" name="TextBox 20"/>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21" name="Group 21"/>
          <p:cNvGrpSpPr/>
          <p:nvPr/>
        </p:nvGrpSpPr>
        <p:grpSpPr>
          <a:xfrm>
            <a:off x="7582101" y="1309043"/>
            <a:ext cx="1139809" cy="595793"/>
            <a:chOff x="0" y="0"/>
            <a:chExt cx="3039489" cy="1588780"/>
          </a:xfrm>
        </p:grpSpPr>
        <p:grpSp>
          <p:nvGrpSpPr>
            <p:cNvPr id="22" name="Group 22"/>
            <p:cNvGrpSpPr/>
            <p:nvPr/>
          </p:nvGrpSpPr>
          <p:grpSpPr>
            <a:xfrm>
              <a:off x="0" y="0"/>
              <a:ext cx="3039489" cy="1588780"/>
              <a:chOff x="0" y="0"/>
              <a:chExt cx="620810" cy="324506"/>
            </a:xfrm>
          </p:grpSpPr>
          <p:sp>
            <p:nvSpPr>
              <p:cNvPr id="23" name="Freeform 23"/>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24" name="TextBox 24"/>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25" name="Group 25"/>
            <p:cNvGrpSpPr/>
            <p:nvPr/>
          </p:nvGrpSpPr>
          <p:grpSpPr>
            <a:xfrm>
              <a:off x="1234950" y="117213"/>
              <a:ext cx="1688828" cy="1354354"/>
              <a:chOff x="0" y="0"/>
              <a:chExt cx="344940" cy="276625"/>
            </a:xfrm>
          </p:grpSpPr>
          <p:sp>
            <p:nvSpPr>
              <p:cNvPr id="26" name="Freeform 26"/>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27" name="TextBox 27"/>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28" name="Group 28"/>
          <p:cNvGrpSpPr/>
          <p:nvPr/>
        </p:nvGrpSpPr>
        <p:grpSpPr>
          <a:xfrm>
            <a:off x="7582101" y="1952250"/>
            <a:ext cx="1139809" cy="595793"/>
            <a:chOff x="0" y="0"/>
            <a:chExt cx="3039489" cy="1588780"/>
          </a:xfrm>
        </p:grpSpPr>
        <p:grpSp>
          <p:nvGrpSpPr>
            <p:cNvPr id="29" name="Group 29"/>
            <p:cNvGrpSpPr/>
            <p:nvPr/>
          </p:nvGrpSpPr>
          <p:grpSpPr>
            <a:xfrm>
              <a:off x="0" y="0"/>
              <a:ext cx="3039489" cy="1588780"/>
              <a:chOff x="0" y="0"/>
              <a:chExt cx="620810" cy="324506"/>
            </a:xfrm>
          </p:grpSpPr>
          <p:sp>
            <p:nvSpPr>
              <p:cNvPr id="30" name="Freeform 30"/>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31" name="TextBox 31"/>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32" name="Group 32"/>
            <p:cNvGrpSpPr/>
            <p:nvPr/>
          </p:nvGrpSpPr>
          <p:grpSpPr>
            <a:xfrm>
              <a:off x="1234950" y="117213"/>
              <a:ext cx="1688828" cy="1354354"/>
              <a:chOff x="0" y="0"/>
              <a:chExt cx="344940" cy="276625"/>
            </a:xfrm>
          </p:grpSpPr>
          <p:sp>
            <p:nvSpPr>
              <p:cNvPr id="33" name="Freeform 33"/>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34" name="TextBox 34"/>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35" name="Group 35"/>
          <p:cNvGrpSpPr/>
          <p:nvPr/>
        </p:nvGrpSpPr>
        <p:grpSpPr>
          <a:xfrm>
            <a:off x="7582101" y="2595458"/>
            <a:ext cx="1139809" cy="595793"/>
            <a:chOff x="0" y="0"/>
            <a:chExt cx="3039489" cy="1588780"/>
          </a:xfrm>
        </p:grpSpPr>
        <p:grpSp>
          <p:nvGrpSpPr>
            <p:cNvPr id="36" name="Group 36"/>
            <p:cNvGrpSpPr/>
            <p:nvPr/>
          </p:nvGrpSpPr>
          <p:grpSpPr>
            <a:xfrm>
              <a:off x="0" y="0"/>
              <a:ext cx="3039489" cy="1588780"/>
              <a:chOff x="0" y="0"/>
              <a:chExt cx="620810" cy="324506"/>
            </a:xfrm>
          </p:grpSpPr>
          <p:sp>
            <p:nvSpPr>
              <p:cNvPr id="37" name="Freeform 37"/>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6262"/>
              </a:solidFill>
            </p:spPr>
          </p:sp>
          <p:sp>
            <p:nvSpPr>
              <p:cNvPr id="38" name="TextBox 38"/>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39" name="Group 39"/>
            <p:cNvGrpSpPr/>
            <p:nvPr/>
          </p:nvGrpSpPr>
          <p:grpSpPr>
            <a:xfrm>
              <a:off x="1234950" y="117213"/>
              <a:ext cx="1688828" cy="1354354"/>
              <a:chOff x="0" y="0"/>
              <a:chExt cx="344940" cy="276625"/>
            </a:xfrm>
          </p:grpSpPr>
          <p:sp>
            <p:nvSpPr>
              <p:cNvPr id="40" name="Freeform 40"/>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6262"/>
              </a:solidFill>
              <a:ln w="28575">
                <a:solidFill>
                  <a:srgbClr val="FCF4E8"/>
                </a:solidFill>
              </a:ln>
            </p:spPr>
          </p:sp>
          <p:sp>
            <p:nvSpPr>
              <p:cNvPr id="41" name="TextBox 41"/>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42" name="Group 42"/>
          <p:cNvGrpSpPr/>
          <p:nvPr/>
        </p:nvGrpSpPr>
        <p:grpSpPr>
          <a:xfrm>
            <a:off x="7582101" y="3238665"/>
            <a:ext cx="1139809" cy="595793"/>
            <a:chOff x="0" y="0"/>
            <a:chExt cx="3039489" cy="1588780"/>
          </a:xfrm>
        </p:grpSpPr>
        <p:grpSp>
          <p:nvGrpSpPr>
            <p:cNvPr id="43" name="Group 43"/>
            <p:cNvGrpSpPr/>
            <p:nvPr/>
          </p:nvGrpSpPr>
          <p:grpSpPr>
            <a:xfrm>
              <a:off x="0" y="0"/>
              <a:ext cx="3039489" cy="1588780"/>
              <a:chOff x="0" y="0"/>
              <a:chExt cx="620810" cy="324506"/>
            </a:xfrm>
          </p:grpSpPr>
          <p:sp>
            <p:nvSpPr>
              <p:cNvPr id="44" name="Freeform 44"/>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E78462"/>
              </a:solidFill>
            </p:spPr>
          </p:sp>
          <p:sp>
            <p:nvSpPr>
              <p:cNvPr id="45" name="TextBox 45"/>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46" name="Group 46"/>
            <p:cNvGrpSpPr/>
            <p:nvPr/>
          </p:nvGrpSpPr>
          <p:grpSpPr>
            <a:xfrm>
              <a:off x="1234950" y="117213"/>
              <a:ext cx="1688828" cy="1354354"/>
              <a:chOff x="0" y="0"/>
              <a:chExt cx="344940" cy="276625"/>
            </a:xfrm>
          </p:grpSpPr>
          <p:sp>
            <p:nvSpPr>
              <p:cNvPr id="47" name="Freeform 47"/>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E78462"/>
              </a:solidFill>
              <a:ln w="28575">
                <a:solidFill>
                  <a:srgbClr val="FCF4E8"/>
                </a:solidFill>
              </a:ln>
            </p:spPr>
          </p:sp>
          <p:sp>
            <p:nvSpPr>
              <p:cNvPr id="48" name="TextBox 48"/>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grpSp>
        <p:nvGrpSpPr>
          <p:cNvPr id="49" name="Group 49"/>
          <p:cNvGrpSpPr/>
          <p:nvPr/>
        </p:nvGrpSpPr>
        <p:grpSpPr>
          <a:xfrm>
            <a:off x="7582101" y="3881872"/>
            <a:ext cx="1139809" cy="595793"/>
            <a:chOff x="0" y="0"/>
            <a:chExt cx="3039489" cy="1588780"/>
          </a:xfrm>
        </p:grpSpPr>
        <p:grpSp>
          <p:nvGrpSpPr>
            <p:cNvPr id="50" name="Group 50"/>
            <p:cNvGrpSpPr/>
            <p:nvPr/>
          </p:nvGrpSpPr>
          <p:grpSpPr>
            <a:xfrm>
              <a:off x="0" y="0"/>
              <a:ext cx="3039489" cy="1588780"/>
              <a:chOff x="0" y="0"/>
              <a:chExt cx="620810" cy="324506"/>
            </a:xfrm>
          </p:grpSpPr>
          <p:sp>
            <p:nvSpPr>
              <p:cNvPr id="51" name="Freeform 51"/>
              <p:cNvSpPr/>
              <p:nvPr/>
            </p:nvSpPr>
            <p:spPr>
              <a:xfrm>
                <a:off x="0" y="0"/>
                <a:ext cx="620810" cy="324506"/>
              </a:xfrm>
              <a:custGeom>
                <a:avLst/>
                <a:gdLst/>
                <a:ahLst/>
                <a:cxnLst/>
                <a:rect l="l" t="t" r="r" b="b"/>
                <a:pathLst>
                  <a:path w="620810" h="324506">
                    <a:moveTo>
                      <a:pt x="84904" y="0"/>
                    </a:moveTo>
                    <a:lnTo>
                      <a:pt x="535907" y="0"/>
                    </a:lnTo>
                    <a:cubicBezTo>
                      <a:pt x="558424" y="0"/>
                      <a:pt x="580020" y="8945"/>
                      <a:pt x="595943" y="24868"/>
                    </a:cubicBezTo>
                    <a:cubicBezTo>
                      <a:pt x="611865" y="40790"/>
                      <a:pt x="620810" y="62386"/>
                      <a:pt x="620810" y="84904"/>
                    </a:cubicBezTo>
                    <a:lnTo>
                      <a:pt x="620810" y="239602"/>
                    </a:lnTo>
                    <a:cubicBezTo>
                      <a:pt x="620810" y="262120"/>
                      <a:pt x="611865" y="283715"/>
                      <a:pt x="595943" y="299638"/>
                    </a:cubicBezTo>
                    <a:cubicBezTo>
                      <a:pt x="580020" y="315560"/>
                      <a:pt x="558424" y="324506"/>
                      <a:pt x="535907" y="324506"/>
                    </a:cubicBezTo>
                    <a:lnTo>
                      <a:pt x="84904" y="324506"/>
                    </a:lnTo>
                    <a:cubicBezTo>
                      <a:pt x="62386" y="324506"/>
                      <a:pt x="40790" y="315560"/>
                      <a:pt x="24868" y="299638"/>
                    </a:cubicBezTo>
                    <a:cubicBezTo>
                      <a:pt x="8945" y="283715"/>
                      <a:pt x="0" y="262120"/>
                      <a:pt x="0" y="239602"/>
                    </a:cubicBezTo>
                    <a:lnTo>
                      <a:pt x="0" y="84904"/>
                    </a:lnTo>
                    <a:cubicBezTo>
                      <a:pt x="0" y="62386"/>
                      <a:pt x="8945" y="40790"/>
                      <a:pt x="24868" y="24868"/>
                    </a:cubicBezTo>
                    <a:cubicBezTo>
                      <a:pt x="40790" y="8945"/>
                      <a:pt x="62386" y="0"/>
                      <a:pt x="84904" y="0"/>
                    </a:cubicBezTo>
                    <a:close/>
                  </a:path>
                </a:pathLst>
              </a:custGeom>
              <a:solidFill>
                <a:srgbClr val="FFCF91"/>
              </a:solidFill>
            </p:spPr>
          </p:sp>
          <p:sp>
            <p:nvSpPr>
              <p:cNvPr id="52" name="TextBox 52"/>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nvGrpSpPr>
            <p:cNvPr id="53" name="Group 53"/>
            <p:cNvGrpSpPr/>
            <p:nvPr/>
          </p:nvGrpSpPr>
          <p:grpSpPr>
            <a:xfrm>
              <a:off x="1234950" y="117213"/>
              <a:ext cx="1688828" cy="1354354"/>
              <a:chOff x="0" y="0"/>
              <a:chExt cx="344940" cy="276625"/>
            </a:xfrm>
          </p:grpSpPr>
          <p:sp>
            <p:nvSpPr>
              <p:cNvPr id="54" name="Freeform 54"/>
              <p:cNvSpPr/>
              <p:nvPr/>
            </p:nvSpPr>
            <p:spPr>
              <a:xfrm>
                <a:off x="0" y="0"/>
                <a:ext cx="344940" cy="276625"/>
              </a:xfrm>
              <a:custGeom>
                <a:avLst/>
                <a:gdLst/>
                <a:ahLst/>
                <a:cxnLst/>
                <a:rect l="l" t="t" r="r" b="b"/>
                <a:pathLst>
                  <a:path w="344940" h="276625">
                    <a:moveTo>
                      <a:pt x="122245" y="0"/>
                    </a:moveTo>
                    <a:lnTo>
                      <a:pt x="222695" y="0"/>
                    </a:lnTo>
                    <a:cubicBezTo>
                      <a:pt x="290209" y="0"/>
                      <a:pt x="344940" y="54731"/>
                      <a:pt x="344940" y="122245"/>
                    </a:cubicBezTo>
                    <a:lnTo>
                      <a:pt x="344940" y="154379"/>
                    </a:lnTo>
                    <a:cubicBezTo>
                      <a:pt x="344940" y="221893"/>
                      <a:pt x="290209" y="276625"/>
                      <a:pt x="222695" y="276625"/>
                    </a:cubicBezTo>
                    <a:lnTo>
                      <a:pt x="122245" y="276625"/>
                    </a:lnTo>
                    <a:cubicBezTo>
                      <a:pt x="54731" y="276625"/>
                      <a:pt x="0" y="221893"/>
                      <a:pt x="0" y="154379"/>
                    </a:cubicBezTo>
                    <a:lnTo>
                      <a:pt x="0" y="122245"/>
                    </a:lnTo>
                    <a:cubicBezTo>
                      <a:pt x="0" y="54731"/>
                      <a:pt x="54731" y="0"/>
                      <a:pt x="122245" y="0"/>
                    </a:cubicBezTo>
                    <a:close/>
                  </a:path>
                </a:pathLst>
              </a:custGeom>
              <a:solidFill>
                <a:srgbClr val="FFCF91"/>
              </a:solidFill>
              <a:ln w="28575">
                <a:solidFill>
                  <a:srgbClr val="FCF4E8"/>
                </a:solidFill>
              </a:ln>
            </p:spPr>
          </p:sp>
          <p:sp>
            <p:nvSpPr>
              <p:cNvPr id="55" name="TextBox 55"/>
              <p:cNvSpPr txBox="1"/>
              <p:nvPr/>
            </p:nvSpPr>
            <p:spPr>
              <a:xfrm>
                <a:off x="0" y="-47625"/>
                <a:ext cx="812800" cy="860425"/>
              </a:xfrm>
              <a:prstGeom prst="rect">
                <a:avLst/>
              </a:prstGeom>
            </p:spPr>
            <p:txBody>
              <a:bodyPr lIns="25993" tIns="25993" rIns="25993" bIns="25993" rtlCol="0" anchor="ctr"/>
              <a:lstStyle/>
              <a:p>
                <a:pPr algn="ctr">
                  <a:lnSpc>
                    <a:spcPts val="1330"/>
                  </a:lnSpc>
                  <a:buClrTx/>
                </a:pPr>
                <a:endParaRPr sz="900" kern="1200">
                  <a:solidFill>
                    <a:prstClr val="black"/>
                  </a:solidFill>
                  <a:latin typeface="Calibri"/>
                </a:endParaRPr>
              </a:p>
            </p:txBody>
          </p:sp>
        </p:grpSp>
      </p:grpSp>
      <p:sp>
        <p:nvSpPr>
          <p:cNvPr id="56" name="Freeform 56"/>
          <p:cNvSpPr/>
          <p:nvPr/>
        </p:nvSpPr>
        <p:spPr>
          <a:xfrm rot="5400000">
            <a:off x="6555972" y="2256480"/>
            <a:ext cx="3811829" cy="630540"/>
          </a:xfrm>
          <a:custGeom>
            <a:avLst/>
            <a:gdLst/>
            <a:ahLst/>
            <a:cxnLst/>
            <a:rect l="l" t="t" r="r" b="b"/>
            <a:pathLst>
              <a:path w="7623658" h="1261080">
                <a:moveTo>
                  <a:pt x="0" y="0"/>
                </a:moveTo>
                <a:lnTo>
                  <a:pt x="7623658" y="0"/>
                </a:lnTo>
                <a:lnTo>
                  <a:pt x="7623658" y="1261080"/>
                </a:lnTo>
                <a:lnTo>
                  <a:pt x="0" y="1261080"/>
                </a:lnTo>
                <a:lnTo>
                  <a:pt x="0" y="0"/>
                </a:lnTo>
                <a:close/>
              </a:path>
            </a:pathLst>
          </a:custGeom>
          <a:blipFill>
            <a:blip r:embed="rId2"/>
            <a:stretch>
              <a:fillRect/>
            </a:stretch>
          </a:blipFill>
        </p:spPr>
      </p:sp>
      <p:sp>
        <p:nvSpPr>
          <p:cNvPr id="57" name="Freeform 57"/>
          <p:cNvSpPr/>
          <p:nvPr/>
        </p:nvSpPr>
        <p:spPr>
          <a:xfrm>
            <a:off x="514350" y="4673666"/>
            <a:ext cx="7806906" cy="375708"/>
          </a:xfrm>
          <a:custGeom>
            <a:avLst/>
            <a:gdLst/>
            <a:ahLst/>
            <a:cxnLst/>
            <a:rect l="l" t="t" r="r" b="b"/>
            <a:pathLst>
              <a:path w="15613811" h="751415">
                <a:moveTo>
                  <a:pt x="0" y="0"/>
                </a:moveTo>
                <a:lnTo>
                  <a:pt x="15613811" y="0"/>
                </a:lnTo>
                <a:lnTo>
                  <a:pt x="15613811" y="751415"/>
                </a:lnTo>
                <a:lnTo>
                  <a:pt x="0" y="751415"/>
                </a:lnTo>
                <a:lnTo>
                  <a:pt x="0" y="0"/>
                </a:lnTo>
                <a:close/>
              </a:path>
            </a:pathLst>
          </a:custGeom>
          <a:blipFill>
            <a:blip r:embed="rId3"/>
            <a:stretch>
              <a:fillRect/>
            </a:stretch>
          </a:blipFill>
        </p:spPr>
      </p:sp>
      <p:grpSp>
        <p:nvGrpSpPr>
          <p:cNvPr id="58" name="Group 58"/>
          <p:cNvGrpSpPr/>
          <p:nvPr/>
        </p:nvGrpSpPr>
        <p:grpSpPr>
          <a:xfrm>
            <a:off x="514350" y="371620"/>
            <a:ext cx="7806906" cy="4400260"/>
            <a:chOff x="0" y="0"/>
            <a:chExt cx="4112279" cy="2317832"/>
          </a:xfrm>
        </p:grpSpPr>
        <p:sp>
          <p:nvSpPr>
            <p:cNvPr id="59" name="Freeform 59"/>
            <p:cNvSpPr/>
            <p:nvPr/>
          </p:nvSpPr>
          <p:spPr>
            <a:xfrm>
              <a:off x="0" y="0"/>
              <a:ext cx="4112280" cy="2317832"/>
            </a:xfrm>
            <a:custGeom>
              <a:avLst/>
              <a:gdLst/>
              <a:ahLst/>
              <a:cxnLst/>
              <a:rect l="l" t="t" r="r" b="b"/>
              <a:pathLst>
                <a:path w="4112280" h="2317832">
                  <a:moveTo>
                    <a:pt x="9917" y="0"/>
                  </a:moveTo>
                  <a:lnTo>
                    <a:pt x="4102363" y="0"/>
                  </a:lnTo>
                  <a:cubicBezTo>
                    <a:pt x="4107840" y="0"/>
                    <a:pt x="4112280" y="4440"/>
                    <a:pt x="4112280" y="9917"/>
                  </a:cubicBezTo>
                  <a:lnTo>
                    <a:pt x="4112280" y="2307916"/>
                  </a:lnTo>
                  <a:cubicBezTo>
                    <a:pt x="4112280" y="2310546"/>
                    <a:pt x="4111235" y="2313068"/>
                    <a:pt x="4109375" y="2314928"/>
                  </a:cubicBezTo>
                  <a:cubicBezTo>
                    <a:pt x="4107515" y="2316788"/>
                    <a:pt x="4104993" y="2317832"/>
                    <a:pt x="4102363" y="2317832"/>
                  </a:cubicBezTo>
                  <a:lnTo>
                    <a:pt x="9917" y="2317832"/>
                  </a:lnTo>
                  <a:cubicBezTo>
                    <a:pt x="4440" y="2317832"/>
                    <a:pt x="0" y="2313393"/>
                    <a:pt x="0" y="2307916"/>
                  </a:cubicBezTo>
                  <a:lnTo>
                    <a:pt x="0" y="9917"/>
                  </a:lnTo>
                  <a:cubicBezTo>
                    <a:pt x="0" y="4440"/>
                    <a:pt x="4440" y="0"/>
                    <a:pt x="9917" y="0"/>
                  </a:cubicBezTo>
                  <a:close/>
                </a:path>
              </a:pathLst>
            </a:custGeom>
            <a:solidFill>
              <a:srgbClr val="FCF4E8"/>
            </a:solidFill>
          </p:spPr>
        </p:sp>
        <p:sp>
          <p:nvSpPr>
            <p:cNvPr id="60" name="TextBox 6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grpSp>
        <p:nvGrpSpPr>
          <p:cNvPr id="61" name="Group 61"/>
          <p:cNvGrpSpPr/>
          <p:nvPr/>
        </p:nvGrpSpPr>
        <p:grpSpPr>
          <a:xfrm>
            <a:off x="770145" y="811376"/>
            <a:ext cx="131558" cy="13155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3" name="TextBox 63"/>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64" name="Group 64"/>
          <p:cNvGrpSpPr/>
          <p:nvPr/>
        </p:nvGrpSpPr>
        <p:grpSpPr>
          <a:xfrm>
            <a:off x="770145" y="1235186"/>
            <a:ext cx="131558" cy="13155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6" name="TextBox 66"/>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67" name="Group 67"/>
          <p:cNvGrpSpPr/>
          <p:nvPr/>
        </p:nvGrpSpPr>
        <p:grpSpPr>
          <a:xfrm>
            <a:off x="770145" y="1658997"/>
            <a:ext cx="131558" cy="13155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69" name="TextBox 69"/>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0" name="Group 70"/>
          <p:cNvGrpSpPr/>
          <p:nvPr/>
        </p:nvGrpSpPr>
        <p:grpSpPr>
          <a:xfrm>
            <a:off x="770145" y="2082807"/>
            <a:ext cx="131558" cy="13155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2" name="TextBox 72"/>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3" name="Group 73"/>
          <p:cNvGrpSpPr/>
          <p:nvPr/>
        </p:nvGrpSpPr>
        <p:grpSpPr>
          <a:xfrm>
            <a:off x="770145" y="2506618"/>
            <a:ext cx="131558" cy="13155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5" name="TextBox 75"/>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6" name="Group 76"/>
          <p:cNvGrpSpPr/>
          <p:nvPr/>
        </p:nvGrpSpPr>
        <p:grpSpPr>
          <a:xfrm>
            <a:off x="770145" y="2930428"/>
            <a:ext cx="131558" cy="13155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78" name="TextBox 78"/>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79" name="Group 79"/>
          <p:cNvGrpSpPr/>
          <p:nvPr/>
        </p:nvGrpSpPr>
        <p:grpSpPr>
          <a:xfrm>
            <a:off x="770145" y="3354239"/>
            <a:ext cx="131558" cy="13155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1" name="TextBox 81"/>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2" name="Group 82"/>
          <p:cNvGrpSpPr/>
          <p:nvPr/>
        </p:nvGrpSpPr>
        <p:grpSpPr>
          <a:xfrm>
            <a:off x="770145" y="3778049"/>
            <a:ext cx="131558" cy="13155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4" name="TextBox 84"/>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5" name="Group 85"/>
          <p:cNvGrpSpPr/>
          <p:nvPr/>
        </p:nvGrpSpPr>
        <p:grpSpPr>
          <a:xfrm>
            <a:off x="770145" y="4201859"/>
            <a:ext cx="131558" cy="131558"/>
            <a:chOff x="0" y="0"/>
            <a:chExt cx="812800"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FC2B6"/>
            </a:solidFill>
          </p:spPr>
        </p:sp>
        <p:sp>
          <p:nvSpPr>
            <p:cNvPr id="87" name="TextBox 87"/>
            <p:cNvSpPr txBox="1"/>
            <p:nvPr/>
          </p:nvSpPr>
          <p:spPr>
            <a:xfrm>
              <a:off x="76200" y="47625"/>
              <a:ext cx="660400" cy="688975"/>
            </a:xfrm>
            <a:prstGeom prst="rect">
              <a:avLst/>
            </a:prstGeom>
          </p:spPr>
          <p:txBody>
            <a:bodyPr lIns="30221" tIns="30221" rIns="30221" bIns="30221" rtlCol="0" anchor="ctr"/>
            <a:lstStyle/>
            <a:p>
              <a:pPr algn="ctr">
                <a:lnSpc>
                  <a:spcPts val="1330"/>
                </a:lnSpc>
                <a:buClrTx/>
              </a:pPr>
              <a:endParaRPr sz="900" kern="1200">
                <a:solidFill>
                  <a:prstClr val="black"/>
                </a:solidFill>
                <a:latin typeface="Calibri"/>
              </a:endParaRPr>
            </a:p>
          </p:txBody>
        </p:sp>
      </p:grpSp>
      <p:grpSp>
        <p:nvGrpSpPr>
          <p:cNvPr id="88" name="Group 88"/>
          <p:cNvGrpSpPr/>
          <p:nvPr/>
        </p:nvGrpSpPr>
        <p:grpSpPr>
          <a:xfrm>
            <a:off x="668547" y="514350"/>
            <a:ext cx="7478069" cy="4114800"/>
            <a:chOff x="0" y="0"/>
            <a:chExt cx="3939065" cy="2167467"/>
          </a:xfrm>
        </p:grpSpPr>
        <p:sp>
          <p:nvSpPr>
            <p:cNvPr id="89" name="Freeform 89"/>
            <p:cNvSpPr/>
            <p:nvPr/>
          </p:nvSpPr>
          <p:spPr>
            <a:xfrm>
              <a:off x="0" y="0"/>
              <a:ext cx="3939065" cy="2167467"/>
            </a:xfrm>
            <a:custGeom>
              <a:avLst/>
              <a:gdLst/>
              <a:ahLst/>
              <a:cxnLst/>
              <a:rect l="l" t="t" r="r" b="b"/>
              <a:pathLst>
                <a:path w="3939065" h="2167467">
                  <a:moveTo>
                    <a:pt x="10353" y="0"/>
                  </a:moveTo>
                  <a:lnTo>
                    <a:pt x="3928713" y="0"/>
                  </a:lnTo>
                  <a:cubicBezTo>
                    <a:pt x="3931458" y="0"/>
                    <a:pt x="3934092" y="1091"/>
                    <a:pt x="3936033" y="3032"/>
                  </a:cubicBezTo>
                  <a:cubicBezTo>
                    <a:pt x="3937975" y="4974"/>
                    <a:pt x="3939065" y="7607"/>
                    <a:pt x="3939065" y="10353"/>
                  </a:cubicBezTo>
                  <a:lnTo>
                    <a:pt x="3939065" y="2157114"/>
                  </a:lnTo>
                  <a:cubicBezTo>
                    <a:pt x="3939065" y="2159860"/>
                    <a:pt x="3937975" y="2162493"/>
                    <a:pt x="3936033" y="2164435"/>
                  </a:cubicBezTo>
                  <a:cubicBezTo>
                    <a:pt x="3934092" y="2166376"/>
                    <a:pt x="3931458" y="2167467"/>
                    <a:pt x="3928713" y="2167467"/>
                  </a:cubicBezTo>
                  <a:lnTo>
                    <a:pt x="10353" y="2167467"/>
                  </a:lnTo>
                  <a:cubicBezTo>
                    <a:pt x="7607" y="2167467"/>
                    <a:pt x="4974" y="2166376"/>
                    <a:pt x="3032" y="2164435"/>
                  </a:cubicBezTo>
                  <a:cubicBezTo>
                    <a:pt x="1091" y="2162493"/>
                    <a:pt x="0" y="2159860"/>
                    <a:pt x="0" y="2157114"/>
                  </a:cubicBezTo>
                  <a:lnTo>
                    <a:pt x="0" y="10353"/>
                  </a:lnTo>
                  <a:cubicBezTo>
                    <a:pt x="0" y="7607"/>
                    <a:pt x="1091" y="4974"/>
                    <a:pt x="3032" y="3032"/>
                  </a:cubicBezTo>
                  <a:cubicBezTo>
                    <a:pt x="4974" y="1091"/>
                    <a:pt x="7607" y="0"/>
                    <a:pt x="10353" y="0"/>
                  </a:cubicBezTo>
                  <a:close/>
                </a:path>
              </a:pathLst>
            </a:custGeom>
            <a:solidFill>
              <a:srgbClr val="000000">
                <a:alpha val="0"/>
              </a:srgbClr>
            </a:solidFill>
            <a:ln w="47625">
              <a:solidFill>
                <a:srgbClr val="9FC2B6"/>
              </a:solidFill>
            </a:ln>
          </p:spPr>
        </p:sp>
        <p:sp>
          <p:nvSpPr>
            <p:cNvPr id="90" name="TextBox 90"/>
            <p:cNvSpPr txBox="1"/>
            <p:nvPr/>
          </p:nvSpPr>
          <p:spPr>
            <a:xfrm>
              <a:off x="0" y="-28575"/>
              <a:ext cx="812800" cy="841375"/>
            </a:xfrm>
            <a:prstGeom prst="rect">
              <a:avLst/>
            </a:prstGeom>
          </p:spPr>
          <p:txBody>
            <a:bodyPr lIns="25400" tIns="25400" rIns="25400" bIns="25400" rtlCol="0" anchor="ctr"/>
            <a:lstStyle/>
            <a:p>
              <a:pPr algn="ctr">
                <a:lnSpc>
                  <a:spcPts val="1330"/>
                </a:lnSpc>
                <a:buClrTx/>
              </a:pPr>
              <a:endParaRPr sz="900" kern="1200">
                <a:solidFill>
                  <a:prstClr val="black"/>
                </a:solidFill>
                <a:latin typeface="Calibri"/>
              </a:endParaRPr>
            </a:p>
          </p:txBody>
        </p:sp>
      </p:grpSp>
      <p:sp>
        <p:nvSpPr>
          <p:cNvPr id="94" name="Freeform 94"/>
          <p:cNvSpPr/>
          <p:nvPr/>
        </p:nvSpPr>
        <p:spPr>
          <a:xfrm>
            <a:off x="3939841" y="821735"/>
            <a:ext cx="955924" cy="208798"/>
          </a:xfrm>
          <a:custGeom>
            <a:avLst/>
            <a:gdLst/>
            <a:ahLst/>
            <a:cxnLst/>
            <a:rect l="l" t="t" r="r" b="b"/>
            <a:pathLst>
              <a:path w="1911848" h="417595">
                <a:moveTo>
                  <a:pt x="0" y="0"/>
                </a:moveTo>
                <a:lnTo>
                  <a:pt x="1911848" y="0"/>
                </a:lnTo>
                <a:lnTo>
                  <a:pt x="1911848" y="417595"/>
                </a:lnTo>
                <a:lnTo>
                  <a:pt x="0" y="417595"/>
                </a:lnTo>
                <a:lnTo>
                  <a:pt x="0" y="0"/>
                </a:lnTo>
                <a:close/>
              </a:path>
            </a:pathLst>
          </a:custGeom>
          <a:blipFill>
            <a:blip r:embed="rId4">
              <a:extLst>
                <a:ext uri="{96DAC541-7B7A-43D3-8B79-37D633B846F1}">
                  <asvg:svgBlip xmlns="" xmlns:asvg="http://schemas.microsoft.com/office/drawing/2016/SVG/main" r:embed="rId7"/>
                </a:ext>
              </a:extLst>
            </a:blip>
            <a:stretch>
              <a:fillRect t="-112263"/>
            </a:stretch>
          </a:blipFill>
        </p:spPr>
      </p:sp>
      <p:sp>
        <p:nvSpPr>
          <p:cNvPr id="97" name="TextBox 97"/>
          <p:cNvSpPr txBox="1"/>
          <p:nvPr/>
        </p:nvSpPr>
        <p:spPr>
          <a:xfrm>
            <a:off x="810874" y="1390319"/>
            <a:ext cx="7357438" cy="804772"/>
          </a:xfrm>
          <a:prstGeom prst="rect">
            <a:avLst/>
          </a:prstGeom>
        </p:spPr>
        <p:txBody>
          <a:bodyPr wrap="square" lIns="0" tIns="0" rIns="0" bIns="0" rtlCol="0" anchor="t">
            <a:spAutoFit/>
          </a:bodyPr>
          <a:lstStyle/>
          <a:p>
            <a:pPr algn="ctr">
              <a:lnSpc>
                <a:spcPct val="130000"/>
              </a:lnSpc>
              <a:spcBef>
                <a:spcPct val="0"/>
              </a:spcBef>
              <a:buClrTx/>
            </a:pPr>
            <a:r>
              <a:rPr lang="vi-VN" sz="4400" b="1" kern="1200" dirty="0" smtClean="0">
                <a:solidFill>
                  <a:schemeClr val="accent4">
                    <a:lumMod val="50000"/>
                  </a:schemeClr>
                </a:solidFill>
                <a:latin typeface="+mn-lt"/>
              </a:rPr>
              <a:t>BÀI 3: BẢN VẼ CHI TIẾT</a:t>
            </a:r>
            <a:endParaRPr lang="en-US" sz="4400" b="1" kern="1200" dirty="0">
              <a:solidFill>
                <a:schemeClr val="accent4">
                  <a:lumMod val="50000"/>
                </a:schemeClr>
              </a:solidFill>
              <a:latin typeface="+mn-lt"/>
            </a:endParaRPr>
          </a:p>
        </p:txBody>
      </p:sp>
      <p:grpSp>
        <p:nvGrpSpPr>
          <p:cNvPr id="101" name="Group 101"/>
          <p:cNvGrpSpPr/>
          <p:nvPr/>
        </p:nvGrpSpPr>
        <p:grpSpPr>
          <a:xfrm>
            <a:off x="268705" y="845070"/>
            <a:ext cx="730969" cy="3567162"/>
            <a:chOff x="-76609" y="2"/>
            <a:chExt cx="1949259" cy="9512432"/>
          </a:xfrm>
        </p:grpSpPr>
        <p:sp>
          <p:nvSpPr>
            <p:cNvPr id="102" name="TextBox 102"/>
            <p:cNvSpPr txBox="1"/>
            <p:nvPr/>
          </p:nvSpPr>
          <p:spPr>
            <a:xfrm rot="5400000">
              <a:off x="660443" y="-737048"/>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3" name="TextBox 103"/>
            <p:cNvSpPr txBox="1"/>
            <p:nvPr/>
          </p:nvSpPr>
          <p:spPr>
            <a:xfrm rot="5400000">
              <a:off x="660444" y="392610"/>
              <a:ext cx="475152" cy="1949251"/>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4" name="TextBox 104"/>
            <p:cNvSpPr txBox="1"/>
            <p:nvPr/>
          </p:nvSpPr>
          <p:spPr>
            <a:xfrm rot="5400000">
              <a:off x="660444" y="1522270"/>
              <a:ext cx="475152" cy="1949252"/>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5" name="TextBox 105"/>
            <p:cNvSpPr txBox="1"/>
            <p:nvPr/>
          </p:nvSpPr>
          <p:spPr>
            <a:xfrm rot="5400000">
              <a:off x="660445" y="2651931"/>
              <a:ext cx="475152" cy="1949253"/>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6" name="TextBox 106"/>
            <p:cNvSpPr txBox="1"/>
            <p:nvPr/>
          </p:nvSpPr>
          <p:spPr>
            <a:xfrm rot="5400000">
              <a:off x="660445" y="3781592"/>
              <a:ext cx="475152" cy="1949254"/>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7" name="TextBox 107"/>
            <p:cNvSpPr txBox="1"/>
            <p:nvPr/>
          </p:nvSpPr>
          <p:spPr>
            <a:xfrm rot="5400000">
              <a:off x="660446" y="4911250"/>
              <a:ext cx="475152" cy="1949255"/>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8" name="TextBox 108"/>
            <p:cNvSpPr txBox="1"/>
            <p:nvPr/>
          </p:nvSpPr>
          <p:spPr>
            <a:xfrm rot="5400000">
              <a:off x="660444" y="6040911"/>
              <a:ext cx="475152" cy="1949256"/>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09" name="TextBox 109"/>
            <p:cNvSpPr txBox="1"/>
            <p:nvPr/>
          </p:nvSpPr>
          <p:spPr>
            <a:xfrm rot="5400000">
              <a:off x="660446" y="7170571"/>
              <a:ext cx="475152" cy="1949257"/>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sp>
          <p:nvSpPr>
            <p:cNvPr id="110" name="TextBox 110"/>
            <p:cNvSpPr txBox="1"/>
            <p:nvPr/>
          </p:nvSpPr>
          <p:spPr>
            <a:xfrm rot="5400000">
              <a:off x="660444" y="8300229"/>
              <a:ext cx="475152" cy="1949258"/>
            </a:xfrm>
            <a:prstGeom prst="rect">
              <a:avLst/>
            </a:prstGeom>
          </p:spPr>
          <p:txBody>
            <a:bodyPr lIns="0" tIns="0" rIns="0" bIns="0" rtlCol="0" anchor="t">
              <a:spAutoFit/>
            </a:bodyPr>
            <a:lstStyle/>
            <a:p>
              <a:pPr algn="ctr">
                <a:lnSpc>
                  <a:spcPts val="5692"/>
                </a:lnSpc>
                <a:buClrTx/>
              </a:pPr>
              <a:r>
                <a:rPr lang="en-US" sz="4066" kern="1200">
                  <a:solidFill>
                    <a:srgbClr val="503D36"/>
                  </a:solidFill>
                  <a:latin typeface="Sniglet"/>
                </a:rPr>
                <a:t>)</a:t>
              </a:r>
            </a:p>
          </p:txBody>
        </p:sp>
      </p:grpSp>
      <p:pic>
        <p:nvPicPr>
          <p:cNvPr id="118"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949224">
            <a:off x="1162567" y="3722807"/>
            <a:ext cx="2708488" cy="440129"/>
          </a:xfrm>
          <a:prstGeom prst="rect">
            <a:avLst/>
          </a:prstGeom>
        </p:spPr>
      </p:pic>
      <p:pic>
        <p:nvPicPr>
          <p:cNvPr id="119" name="Picture 10"/>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516811" y="2714323"/>
            <a:ext cx="894255" cy="894255"/>
          </a:xfrm>
          <a:prstGeom prst="rect">
            <a:avLst/>
          </a:prstGeom>
        </p:spPr>
      </p:pic>
      <p:pic>
        <p:nvPicPr>
          <p:cNvPr id="121" name="Picture 120"/>
          <p:cNvPicPr>
            <a:picLocks noChangeAspect="1"/>
          </p:cNvPicPr>
          <p:nvPr/>
        </p:nvPicPr>
        <p:blipFill rotWithShape="1">
          <a:blip r:embed="rId19">
            <a:extLst>
              <a:ext uri="{28A0092B-C50C-407E-A947-70E740481C1C}">
                <a14:useLocalDpi xmlns:a14="http://schemas.microsoft.com/office/drawing/2010/main" val="0"/>
              </a:ext>
            </a:extLst>
          </a:blip>
          <a:srcRect t="13488" b="14462"/>
          <a:stretch/>
        </p:blipFill>
        <p:spPr>
          <a:xfrm>
            <a:off x="4961855" y="2593464"/>
            <a:ext cx="2817782" cy="2030228"/>
          </a:xfrm>
          <a:prstGeom prst="rect">
            <a:avLst/>
          </a:prstGeom>
        </p:spPr>
      </p:pic>
    </p:spTree>
    <p:extLst>
      <p:ext uri="{BB962C8B-B14F-4D97-AF65-F5344CB8AC3E}">
        <p14:creationId xmlns:p14="http://schemas.microsoft.com/office/powerpoint/2010/main" val="3403966177"/>
      </p:ext>
    </p:extLst>
  </p:cSld>
  <p:clrMapOvr>
    <a:masterClrMapping/>
  </p:clrMapOvr>
  <p:transition spd="slow">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0"/>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b="1" dirty="0" smtClean="0">
                <a:solidFill>
                  <a:srgbClr val="C00000"/>
                </a:solidFill>
                <a:latin typeface="+mn-lt"/>
              </a:rPr>
              <a:t>NỘI DUNG BÀI HỌC</a:t>
            </a:r>
            <a:endParaRPr sz="3000" b="1" dirty="0">
              <a:solidFill>
                <a:srgbClr val="C00000"/>
              </a:solidFill>
              <a:latin typeface="+mn-lt"/>
            </a:endParaRPr>
          </a:p>
        </p:txBody>
      </p:sp>
      <p:graphicFrame>
        <p:nvGraphicFramePr>
          <p:cNvPr id="2" name="Diagram 1"/>
          <p:cNvGraphicFramePr/>
          <p:nvPr>
            <p:extLst>
              <p:ext uri="{D42A27DB-BD31-4B8C-83A1-F6EECF244321}">
                <p14:modId xmlns:p14="http://schemas.microsoft.com/office/powerpoint/2010/main" val="981144735"/>
              </p:ext>
            </p:extLst>
          </p:nvPr>
        </p:nvGraphicFramePr>
        <p:xfrm>
          <a:off x="1110056" y="1070514"/>
          <a:ext cx="7147389" cy="3487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reeform 12"/>
          <p:cNvSpPr/>
          <p:nvPr/>
        </p:nvSpPr>
        <p:spPr>
          <a:xfrm>
            <a:off x="7370891" y="0"/>
            <a:ext cx="1773109" cy="1070514"/>
          </a:xfrm>
          <a:custGeom>
            <a:avLst/>
            <a:gdLst/>
            <a:ahLst/>
            <a:cxnLst/>
            <a:rect l="l" t="t" r="r" b="b"/>
            <a:pathLst>
              <a:path w="4716425" h="2847541">
                <a:moveTo>
                  <a:pt x="0" y="0"/>
                </a:moveTo>
                <a:lnTo>
                  <a:pt x="4716425" y="0"/>
                </a:lnTo>
                <a:lnTo>
                  <a:pt x="4716425" y="2847542"/>
                </a:lnTo>
                <a:lnTo>
                  <a:pt x="0" y="2847542"/>
                </a:lnTo>
                <a:lnTo>
                  <a:pt x="0" y="0"/>
                </a:lnTo>
                <a:close/>
              </a:path>
            </a:pathLst>
          </a:custGeom>
          <a:blipFill>
            <a:blip r:embed="rId8">
              <a:extLst>
                <a:ext uri="{96DAC541-7B7A-43D3-8B79-37D633B846F1}">
                  <asvg:svgBlip xmlns="" xmlns:asvg="http://schemas.microsoft.com/office/drawing/2016/SVG/main" r:embed="rId22"/>
                </a:ext>
              </a:extLst>
            </a:blip>
            <a:stretch>
              <a:fillRect/>
            </a:stretch>
          </a:blipFill>
        </p:spPr>
      </p:sp>
      <p:sp>
        <p:nvSpPr>
          <p:cNvPr id="14" name="Freeform 8"/>
          <p:cNvSpPr/>
          <p:nvPr/>
        </p:nvSpPr>
        <p:spPr>
          <a:xfrm>
            <a:off x="123290" y="2637012"/>
            <a:ext cx="1582220" cy="2506488"/>
          </a:xfrm>
          <a:custGeom>
            <a:avLst/>
            <a:gdLst/>
            <a:ahLst/>
            <a:cxnLst/>
            <a:rect l="l" t="t" r="r" b="b"/>
            <a:pathLst>
              <a:path w="2597467" h="4114800">
                <a:moveTo>
                  <a:pt x="0" y="0"/>
                </a:moveTo>
                <a:lnTo>
                  <a:pt x="2597468" y="0"/>
                </a:lnTo>
                <a:lnTo>
                  <a:pt x="2597468" y="4114800"/>
                </a:lnTo>
                <a:lnTo>
                  <a:pt x="0" y="4114800"/>
                </a:lnTo>
                <a:lnTo>
                  <a:pt x="0" y="0"/>
                </a:lnTo>
                <a:close/>
              </a:path>
            </a:pathLst>
          </a:custGeom>
          <a:blipFill>
            <a:blip r:embed="rId23">
              <a:extLst>
                <a:ext uri="{96DAC541-7B7A-43D3-8B79-37D633B846F1}">
                  <asvg:svgBlip xmlns="" xmlns:asvg="http://schemas.microsoft.com/office/drawing/2016/SVG/main" r:embed="rId14"/>
                </a:ext>
              </a:extLst>
            </a:blip>
            <a:stretch>
              <a:fillRect/>
            </a:stretch>
          </a:blipFill>
        </p:spPr>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590941" y="168552"/>
            <a:ext cx="4741347"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solidFill>
                  <a:srgbClr val="C00000"/>
                </a:solidFill>
                <a:latin typeface="+mn-lt"/>
              </a:rPr>
              <a:t>I</a:t>
            </a:r>
            <a:r>
              <a:rPr lang="vi-VN" sz="2400" b="1" dirty="0" smtClean="0">
                <a:solidFill>
                  <a:srgbClr val="C00000"/>
                </a:solidFill>
                <a:latin typeface="+mn-lt"/>
              </a:rPr>
              <a:t>. Nội dung bản vẽ chi tiết</a:t>
            </a:r>
            <a:endParaRPr sz="2400" b="1" dirty="0">
              <a:solidFill>
                <a:srgbClr val="C00000"/>
              </a:solidFill>
              <a:latin typeface="+mn-lt"/>
            </a:endParaRPr>
          </a:p>
        </p:txBody>
      </p:sp>
      <p:grpSp>
        <p:nvGrpSpPr>
          <p:cNvPr id="32" name="Group 31"/>
          <p:cNvGrpSpPr/>
          <p:nvPr/>
        </p:nvGrpSpPr>
        <p:grpSpPr>
          <a:xfrm>
            <a:off x="590941" y="860313"/>
            <a:ext cx="7873281" cy="1015663"/>
            <a:chOff x="786150" y="1010720"/>
            <a:chExt cx="7873281" cy="1015663"/>
          </a:xfrm>
        </p:grpSpPr>
        <p:sp>
          <p:nvSpPr>
            <p:cNvPr id="5" name="Rectangle 4"/>
            <p:cNvSpPr/>
            <p:nvPr/>
          </p:nvSpPr>
          <p:spPr>
            <a:xfrm>
              <a:off x="1957226" y="1010720"/>
              <a:ext cx="6702205" cy="1015663"/>
            </a:xfrm>
            <a:prstGeom prst="rect">
              <a:avLst/>
            </a:prstGeom>
          </p:spPr>
          <p:txBody>
            <a:bodyPr wrap="square">
              <a:spAutoFit/>
            </a:bodyPr>
            <a:lstStyle/>
            <a:p>
              <a:pPr algn="just">
                <a:lnSpc>
                  <a:spcPct val="150000"/>
                </a:lnSpc>
              </a:pPr>
              <a:r>
                <a:rPr lang="vi-VN" sz="2000" i="1" dirty="0" err="1">
                  <a:solidFill>
                    <a:srgbClr val="002060"/>
                  </a:solidFill>
                </a:rPr>
                <a:t>Đ</a:t>
              </a:r>
              <a:r>
                <a:rPr lang="en-US" sz="2000" i="1" dirty="0" err="1" smtClean="0">
                  <a:solidFill>
                    <a:srgbClr val="002060"/>
                  </a:solidFill>
                </a:rPr>
                <a:t>ọc</a:t>
              </a:r>
              <a:r>
                <a:rPr lang="en-US" sz="2000" i="1" dirty="0" smtClean="0">
                  <a:solidFill>
                    <a:srgbClr val="002060"/>
                  </a:solidFill>
                </a:rPr>
                <a:t> </a:t>
              </a:r>
              <a:r>
                <a:rPr lang="en-US" sz="2000" i="1" dirty="0" err="1">
                  <a:solidFill>
                    <a:srgbClr val="002060"/>
                  </a:solidFill>
                </a:rPr>
                <a:t>nội</a:t>
              </a:r>
              <a:r>
                <a:rPr lang="en-US" sz="2000" i="1" dirty="0">
                  <a:solidFill>
                    <a:srgbClr val="002060"/>
                  </a:solidFill>
                </a:rPr>
                <a:t> dung </a:t>
              </a:r>
              <a:r>
                <a:rPr lang="en-US" sz="2000" i="1" dirty="0" err="1">
                  <a:solidFill>
                    <a:srgbClr val="002060"/>
                  </a:solidFill>
                </a:rPr>
                <a:t>mục</a:t>
              </a:r>
              <a:r>
                <a:rPr lang="en-US" sz="2000" i="1" dirty="0">
                  <a:solidFill>
                    <a:srgbClr val="002060"/>
                  </a:solidFill>
                </a:rPr>
                <a:t> I, </a:t>
              </a:r>
              <a:r>
                <a:rPr lang="en-US" sz="2000" i="1" dirty="0" err="1">
                  <a:solidFill>
                    <a:srgbClr val="002060"/>
                  </a:solidFill>
                </a:rPr>
                <a:t>quan</a:t>
              </a:r>
              <a:r>
                <a:rPr lang="en-US" sz="2000" i="1" dirty="0">
                  <a:solidFill>
                    <a:srgbClr val="002060"/>
                  </a:solidFill>
                </a:rPr>
                <a:t> </a:t>
              </a:r>
              <a:r>
                <a:rPr lang="en-US" sz="2000" i="1" dirty="0" err="1">
                  <a:solidFill>
                    <a:srgbClr val="002060"/>
                  </a:solidFill>
                </a:rPr>
                <a:t>sát</a:t>
              </a:r>
              <a:r>
                <a:rPr lang="en-US" sz="2000" i="1" dirty="0">
                  <a:solidFill>
                    <a:srgbClr val="002060"/>
                  </a:solidFill>
                </a:rPr>
                <a:t> </a:t>
              </a:r>
              <a:r>
                <a:rPr lang="en-US" sz="2000" i="1" dirty="0" err="1">
                  <a:solidFill>
                    <a:srgbClr val="002060"/>
                  </a:solidFill>
                </a:rPr>
                <a:t>Hình</a:t>
              </a:r>
              <a:r>
                <a:rPr lang="en-US" sz="2000" i="1" dirty="0">
                  <a:solidFill>
                    <a:srgbClr val="002060"/>
                  </a:solidFill>
                </a:rPr>
                <a:t> </a:t>
              </a:r>
              <a:r>
                <a:rPr lang="en-US" sz="2000" i="1" dirty="0" smtClean="0">
                  <a:solidFill>
                    <a:srgbClr val="002060"/>
                  </a:solidFill>
                </a:rPr>
                <a:t>3.2</a:t>
              </a:r>
              <a:r>
                <a:rPr lang="vi-VN" sz="2000" i="1" dirty="0" smtClean="0">
                  <a:solidFill>
                    <a:srgbClr val="002060"/>
                  </a:solidFill>
                </a:rPr>
                <a:t>, 3.3</a:t>
              </a:r>
              <a:r>
                <a:rPr lang="en-US" sz="2000" i="1" dirty="0" smtClean="0">
                  <a:solidFill>
                    <a:srgbClr val="002060"/>
                  </a:solidFill>
                </a:rPr>
                <a:t> </a:t>
              </a:r>
              <a:r>
                <a:rPr lang="en-US" sz="2000" i="1" dirty="0">
                  <a:solidFill>
                    <a:srgbClr val="002060"/>
                  </a:solidFill>
                </a:rPr>
                <a:t>SGK </a:t>
              </a:r>
              <a:r>
                <a:rPr lang="en-US" sz="2000" i="1" dirty="0" smtClean="0">
                  <a:solidFill>
                    <a:srgbClr val="002060"/>
                  </a:solidFill>
                </a:rPr>
                <a:t>tr.</a:t>
              </a:r>
              <a:r>
                <a:rPr lang="vi-VN" sz="2000" i="1" dirty="0" smtClean="0">
                  <a:solidFill>
                    <a:srgbClr val="002060"/>
                  </a:solidFill>
                </a:rPr>
                <a:t>17</a:t>
              </a:r>
              <a:r>
                <a:rPr lang="en-US" sz="2000" i="1" dirty="0" smtClean="0">
                  <a:solidFill>
                    <a:srgbClr val="002060"/>
                  </a:solidFill>
                </a:rPr>
                <a:t> </a:t>
              </a:r>
              <a:r>
                <a:rPr lang="en-US" sz="2000" i="1" dirty="0" err="1">
                  <a:solidFill>
                    <a:srgbClr val="002060"/>
                  </a:solidFill>
                </a:rPr>
                <a:t>và</a:t>
              </a:r>
              <a:r>
                <a:rPr lang="en-US" sz="2000" i="1" dirty="0">
                  <a:solidFill>
                    <a:srgbClr val="002060"/>
                  </a:solidFill>
                </a:rPr>
                <a:t> </a:t>
              </a:r>
              <a:r>
                <a:rPr lang="en-US" sz="2000" i="1" dirty="0" err="1">
                  <a:solidFill>
                    <a:srgbClr val="002060"/>
                  </a:solidFill>
                </a:rPr>
                <a:t>trả</a:t>
              </a:r>
              <a:r>
                <a:rPr lang="en-US" sz="2000" i="1" dirty="0">
                  <a:solidFill>
                    <a:srgbClr val="002060"/>
                  </a:solidFill>
                </a:rPr>
                <a:t> </a:t>
              </a:r>
              <a:r>
                <a:rPr lang="en-US" sz="2000" i="1" dirty="0" err="1">
                  <a:solidFill>
                    <a:srgbClr val="002060"/>
                  </a:solidFill>
                </a:rPr>
                <a:t>lời</a:t>
              </a:r>
              <a:r>
                <a:rPr lang="en-US" sz="2000" i="1" dirty="0">
                  <a:solidFill>
                    <a:srgbClr val="002060"/>
                  </a:solidFill>
                </a:rPr>
                <a:t> </a:t>
              </a:r>
              <a:r>
                <a:rPr lang="en-US" sz="2000" i="1" dirty="0" err="1">
                  <a:solidFill>
                    <a:srgbClr val="002060"/>
                  </a:solidFill>
                </a:rPr>
                <a:t>câu</a:t>
              </a:r>
              <a:r>
                <a:rPr lang="en-US" sz="2000" i="1" dirty="0">
                  <a:solidFill>
                    <a:srgbClr val="002060"/>
                  </a:solidFill>
                </a:rPr>
                <a:t> </a:t>
              </a:r>
              <a:r>
                <a:rPr lang="en-US" sz="2000" i="1" dirty="0" err="1">
                  <a:solidFill>
                    <a:srgbClr val="002060"/>
                  </a:solidFill>
                </a:rPr>
                <a:t>hỏi</a:t>
              </a:r>
              <a:r>
                <a:rPr lang="en-US" sz="2000" i="1" dirty="0">
                  <a:solidFill>
                    <a:srgbClr val="002060"/>
                  </a:solidFill>
                </a:rPr>
                <a:t>:</a:t>
              </a:r>
            </a:p>
          </p:txBody>
        </p:sp>
        <p:pic>
          <p:nvPicPr>
            <p:cNvPr id="6" name="Picture 5"/>
            <p:cNvPicPr>
              <a:picLocks noChangeAspect="1"/>
            </p:cNvPicPr>
            <p:nvPr/>
          </p:nvPicPr>
          <p:blipFill>
            <a:blip r:embed="rId3"/>
            <a:stretch>
              <a:fillRect/>
            </a:stretch>
          </p:blipFill>
          <p:spPr>
            <a:xfrm>
              <a:off x="786150" y="1112621"/>
              <a:ext cx="1069453" cy="811860"/>
            </a:xfrm>
            <a:prstGeom prst="rect">
              <a:avLst/>
            </a:prstGeom>
          </p:spPr>
        </p:pic>
      </p:grpSp>
      <p:grpSp>
        <p:nvGrpSpPr>
          <p:cNvPr id="4" name="Group 3"/>
          <p:cNvGrpSpPr/>
          <p:nvPr/>
        </p:nvGrpSpPr>
        <p:grpSpPr>
          <a:xfrm>
            <a:off x="368330" y="2121459"/>
            <a:ext cx="2584127" cy="1266035"/>
            <a:chOff x="368330" y="2121459"/>
            <a:chExt cx="2584127" cy="1266035"/>
          </a:xfrm>
        </p:grpSpPr>
        <p:sp>
          <p:nvSpPr>
            <p:cNvPr id="30" name="Rounded Rectangular Callout 29"/>
            <p:cNvSpPr/>
            <p:nvPr/>
          </p:nvSpPr>
          <p:spPr>
            <a:xfrm>
              <a:off x="368330" y="2121459"/>
              <a:ext cx="2584127" cy="688569"/>
            </a:xfrm>
            <a:prstGeom prst="wedgeRoundRectCallout">
              <a:avLst>
                <a:gd name="adj1" fmla="val 61170"/>
                <a:gd name="adj2" fmla="val 44318"/>
                <a:gd name="adj3" fmla="val 16667"/>
              </a:avLst>
            </a:prstGeom>
            <a:solidFill>
              <a:schemeClr val="accent4"/>
            </a:solidFill>
            <a:ln>
              <a:solidFill>
                <a:schemeClr val="accent4"/>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solidFill>
                    <a:srgbClr val="000000"/>
                  </a:solidFill>
                </a:rPr>
                <a:t>Bản vẽ chi tiết là gì?</a:t>
              </a:r>
              <a:endParaRPr lang="en-US" sz="2000" dirty="0">
                <a:solidFill>
                  <a:srgbClr val="000000"/>
                </a:solidFill>
              </a:endParaRPr>
            </a:p>
          </p:txBody>
        </p:sp>
        <p:pic>
          <p:nvPicPr>
            <p:cNvPr id="31" name="Picture 30"/>
            <p:cNvPicPr>
              <a:picLocks noChangeAspect="1"/>
            </p:cNvPicPr>
            <p:nvPr/>
          </p:nvPicPr>
          <p:blipFill>
            <a:blip r:embed="rId4"/>
            <a:stretch>
              <a:fillRect/>
            </a:stretch>
          </p:blipFill>
          <p:spPr>
            <a:xfrm>
              <a:off x="649237" y="2906599"/>
              <a:ext cx="311448" cy="480895"/>
            </a:xfrm>
            <a:prstGeom prst="rect">
              <a:avLst/>
            </a:prstGeom>
          </p:spPr>
        </p:pic>
      </p:grpSp>
      <p:pic>
        <p:nvPicPr>
          <p:cNvPr id="2" name="Picture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04818" y="3001857"/>
            <a:ext cx="2311329" cy="206330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0067" y="1562912"/>
            <a:ext cx="4734347" cy="3502247"/>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ppt_h*1.125000"/>
                                          </p:val>
                                        </p:tav>
                                        <p:tav tm="100000">
                                          <p:val>
                                            <p:strVal val="#ppt_y"/>
                                          </p:val>
                                        </p:tav>
                                      </p:tavLst>
                                    </p:anim>
                                    <p:animEffect transition="in" filter="wipe(down)">
                                      <p:cBhvr>
                                        <p:cTn id="8" dur="500"/>
                                        <p:tgtEl>
                                          <p:spTgt spid="14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2" name="Rounded Rectangle 1"/>
          <p:cNvSpPr/>
          <p:nvPr/>
        </p:nvSpPr>
        <p:spPr>
          <a:xfrm>
            <a:off x="687581" y="1053151"/>
            <a:ext cx="1726059" cy="606175"/>
          </a:xfrm>
          <a:prstGeom prst="roundRect">
            <a:avLst/>
          </a:prstGeom>
          <a:solidFill>
            <a:schemeClr val="accent4">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b="1" dirty="0" smtClean="0">
                <a:solidFill>
                  <a:schemeClr val="bg1"/>
                </a:solidFill>
              </a:rPr>
              <a:t>Khái niệm:</a:t>
            </a:r>
            <a:endParaRPr lang="en-US" sz="2000" b="1" dirty="0">
              <a:solidFill>
                <a:schemeClr val="bg1"/>
              </a:solidFill>
            </a:endParaRPr>
          </a:p>
        </p:txBody>
      </p:sp>
      <p:sp>
        <p:nvSpPr>
          <p:cNvPr id="3" name="Rectangle 2"/>
          <p:cNvSpPr/>
          <p:nvPr/>
        </p:nvSpPr>
        <p:spPr>
          <a:xfrm>
            <a:off x="687581" y="1805415"/>
            <a:ext cx="3350163" cy="2862322"/>
          </a:xfrm>
          <a:prstGeom prst="rect">
            <a:avLst/>
          </a:prstGeom>
        </p:spPr>
        <p:txBody>
          <a:bodyPr wrap="square">
            <a:spAutoFit/>
          </a:bodyPr>
          <a:lstStyle/>
          <a:p>
            <a:pPr algn="just">
              <a:lnSpc>
                <a:spcPct val="150000"/>
              </a:lnSpc>
            </a:pPr>
            <a:r>
              <a:rPr lang="vi-VN" sz="2000" dirty="0"/>
              <a:t>Bản vẽ chi tiết là bản vẽ kĩ thuật trình bày các thông tin về hình dạng, kích thước, vật liệu và yêu cầu kĩ thuật để phục vụ cho chế tạo và kiểm tra chi tiết.</a:t>
            </a:r>
            <a:endParaRPr lang="en-US" sz="2000" dirty="0"/>
          </a:p>
        </p:txBody>
      </p:sp>
      <p:sp>
        <p:nvSpPr>
          <p:cNvPr id="8" name="Google Shape;140;p20"/>
          <p:cNvSpPr txBox="1">
            <a:spLocks noGrp="1"/>
          </p:cNvSpPr>
          <p:nvPr>
            <p:ph type="title"/>
          </p:nvPr>
        </p:nvSpPr>
        <p:spPr>
          <a:xfrm>
            <a:off x="590941" y="168552"/>
            <a:ext cx="4741347"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solidFill>
                  <a:srgbClr val="C00000"/>
                </a:solidFill>
                <a:latin typeface="+mn-lt"/>
              </a:rPr>
              <a:t>I</a:t>
            </a:r>
            <a:r>
              <a:rPr lang="vi-VN" sz="2400" b="1" dirty="0" smtClean="0">
                <a:solidFill>
                  <a:srgbClr val="C00000"/>
                </a:solidFill>
                <a:latin typeface="+mn-lt"/>
              </a:rPr>
              <a:t>. Nội dung bản vẽ chi tiết</a:t>
            </a:r>
            <a:endParaRPr sz="2400" b="1" dirty="0">
              <a:solidFill>
                <a:srgbClr val="C00000"/>
              </a:solidFill>
              <a:latin typeface="+mn-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404" y="1264961"/>
            <a:ext cx="4734347" cy="3502247"/>
          </a:xfrm>
          <a:prstGeom prst="rect">
            <a:avLst/>
          </a:prstGeom>
        </p:spPr>
      </p:pic>
      <p:pic>
        <p:nvPicPr>
          <p:cNvPr id="4" name="Picture 3"/>
          <p:cNvPicPr>
            <a:picLocks noChangeAspect="1"/>
          </p:cNvPicPr>
          <p:nvPr/>
        </p:nvPicPr>
        <p:blipFill>
          <a:blip r:embed="rId4"/>
          <a:stretch>
            <a:fillRect/>
          </a:stretch>
        </p:blipFill>
        <p:spPr>
          <a:xfrm>
            <a:off x="3616505" y="3950442"/>
            <a:ext cx="1042642" cy="1084613"/>
          </a:xfrm>
          <a:prstGeom prst="rect">
            <a:avLst/>
          </a:prstGeom>
        </p:spPr>
      </p:pic>
    </p:spTree>
    <p:extLst>
      <p:ext uri="{BB962C8B-B14F-4D97-AF65-F5344CB8AC3E}">
        <p14:creationId xmlns:p14="http://schemas.microsoft.com/office/powerpoint/2010/main" val="117412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Google Shape;140;p20"/>
          <p:cNvSpPr txBox="1">
            <a:spLocks noGrp="1"/>
          </p:cNvSpPr>
          <p:nvPr>
            <p:ph type="title"/>
          </p:nvPr>
        </p:nvSpPr>
        <p:spPr>
          <a:xfrm>
            <a:off x="590941" y="168552"/>
            <a:ext cx="4741347" cy="70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vi-VN" sz="2400" b="1" dirty="0">
                <a:solidFill>
                  <a:srgbClr val="C00000"/>
                </a:solidFill>
                <a:latin typeface="+mn-lt"/>
              </a:rPr>
              <a:t>I</a:t>
            </a:r>
            <a:r>
              <a:rPr lang="vi-VN" sz="2400" b="1" dirty="0" smtClean="0">
                <a:solidFill>
                  <a:srgbClr val="C00000"/>
                </a:solidFill>
                <a:latin typeface="+mn-lt"/>
              </a:rPr>
              <a:t>. Nội dung bản vẽ chi tiết</a:t>
            </a:r>
            <a:endParaRPr sz="2400" b="1" dirty="0">
              <a:solidFill>
                <a:srgbClr val="C00000"/>
              </a:solidFill>
              <a:latin typeface="+mn-lt"/>
            </a:endParaRPr>
          </a:p>
        </p:txBody>
      </p:sp>
      <p:sp>
        <p:nvSpPr>
          <p:cNvPr id="7" name="Pentagon 6"/>
          <p:cNvSpPr/>
          <p:nvPr/>
        </p:nvSpPr>
        <p:spPr>
          <a:xfrm>
            <a:off x="0" y="1110524"/>
            <a:ext cx="2969231" cy="585627"/>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smtClean="0">
                <a:solidFill>
                  <a:schemeClr val="bg1"/>
                </a:solidFill>
              </a:rPr>
              <a:t>Thảo luận nhóm đôi</a:t>
            </a:r>
            <a:endParaRPr lang="en-US" sz="2000" b="1" dirty="0">
              <a:solidFill>
                <a:schemeClr val="bg1"/>
              </a:solidFill>
            </a:endParaRPr>
          </a:p>
        </p:txBody>
      </p:sp>
      <p:sp>
        <p:nvSpPr>
          <p:cNvPr id="5" name="Rectangle 4"/>
          <p:cNvSpPr/>
          <p:nvPr/>
        </p:nvSpPr>
        <p:spPr>
          <a:xfrm>
            <a:off x="590941" y="1935523"/>
            <a:ext cx="5018749" cy="2400657"/>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2000" dirty="0" smtClean="0"/>
              <a:t>Nội </a:t>
            </a:r>
            <a:r>
              <a:rPr lang="vi-VN" sz="2000" dirty="0"/>
              <a:t>dung của bản vẽ chi tiết gồm có những gì?</a:t>
            </a:r>
          </a:p>
          <a:p>
            <a:pPr marL="342900" indent="-342900" algn="just">
              <a:lnSpc>
                <a:spcPct val="150000"/>
              </a:lnSpc>
              <a:buFont typeface="Wingdings" panose="05000000000000000000" pitchFamily="2" charset="2"/>
              <a:buChar char="§"/>
            </a:pPr>
            <a:r>
              <a:rPr lang="vi-VN" sz="2000" dirty="0" smtClean="0"/>
              <a:t>Người </a:t>
            </a:r>
            <a:r>
              <a:rPr lang="vi-VN" sz="2000" dirty="0"/>
              <a:t>công nhân căn cứ vào đâu để có thể chế tạo chi tiết máy đúng cách như yêu cầu của người thiết kế?</a:t>
            </a:r>
          </a:p>
        </p:txBody>
      </p:sp>
      <p:pic>
        <p:nvPicPr>
          <p:cNvPr id="10" name="Picture 9"/>
          <p:cNvPicPr>
            <a:picLocks noChangeAspect="1"/>
          </p:cNvPicPr>
          <p:nvPr/>
        </p:nvPicPr>
        <p:blipFill>
          <a:blip r:embed="rId3"/>
          <a:stretch>
            <a:fillRect/>
          </a:stretch>
        </p:blipFill>
        <p:spPr>
          <a:xfrm>
            <a:off x="6041141" y="1935523"/>
            <a:ext cx="2794635" cy="3128323"/>
          </a:xfrm>
          <a:prstGeom prst="rect">
            <a:avLst/>
          </a:prstGeom>
        </p:spPr>
      </p:pic>
      <p:pic>
        <p:nvPicPr>
          <p:cNvPr id="11" name="Picture 10"/>
          <p:cNvPicPr>
            <a:picLocks noChangeAspect="1"/>
          </p:cNvPicPr>
          <p:nvPr/>
        </p:nvPicPr>
        <p:blipFill>
          <a:blip r:embed="rId4"/>
          <a:stretch>
            <a:fillRect/>
          </a:stretch>
        </p:blipFill>
        <p:spPr>
          <a:xfrm>
            <a:off x="3205473" y="1150515"/>
            <a:ext cx="801447" cy="785008"/>
          </a:xfrm>
          <a:prstGeom prst="rect">
            <a:avLst/>
          </a:prstGeom>
        </p:spPr>
      </p:pic>
    </p:spTree>
    <p:extLst>
      <p:ext uri="{BB962C8B-B14F-4D97-AF65-F5344CB8AC3E}">
        <p14:creationId xmlns:p14="http://schemas.microsoft.com/office/powerpoint/2010/main" val="2474899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3" presetClass="entr" presetSubtype="5"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vertical)">
                                      <p:cBhvr>
                                        <p:cTn id="21" dur="500"/>
                                        <p:tgtEl>
                                          <p:spTgt spid="5">
                                            <p:txEl>
                                              <p:pRg st="0" end="0"/>
                                            </p:txEl>
                                          </p:spTgt>
                                        </p:tgtEl>
                                      </p:cBhvr>
                                    </p:animEffect>
                                  </p:childTnLst>
                                </p:cTn>
                              </p:par>
                              <p:par>
                                <p:cTn id="22" presetID="3" presetClass="entr" presetSubtype="5"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linds(vertical)">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10" name="Group 9"/>
          <p:cNvGrpSpPr/>
          <p:nvPr/>
        </p:nvGrpSpPr>
        <p:grpSpPr>
          <a:xfrm>
            <a:off x="287677" y="339048"/>
            <a:ext cx="4263775" cy="2062650"/>
            <a:chOff x="287677" y="512792"/>
            <a:chExt cx="4263775" cy="1888905"/>
          </a:xfrm>
        </p:grpSpPr>
        <p:sp>
          <p:nvSpPr>
            <p:cNvPr id="508" name="Google Shape;508;p42"/>
            <p:cNvSpPr/>
            <p:nvPr/>
          </p:nvSpPr>
          <p:spPr>
            <a:xfrm>
              <a:off x="287677" y="512792"/>
              <a:ext cx="4263775" cy="1888905"/>
            </a:xfrm>
            <a:prstGeom prst="rect">
              <a:avLst/>
            </a:prstGeom>
            <a:solidFill>
              <a:schemeClr val="lt2"/>
            </a:solidFill>
            <a:ln>
              <a:noFill/>
            </a:ln>
          </p:spPr>
          <p:txBody>
            <a:bodyPr spcFirstLastPara="1" wrap="square" lIns="91425" tIns="91425" rIns="1371600" bIns="91425" anchor="t" anchorCtr="0">
              <a:noAutofit/>
            </a:bodyPr>
            <a:lstStyle/>
            <a:p>
              <a:pPr marL="0" lvl="0" indent="0" algn="l" rtl="0">
                <a:spcBef>
                  <a:spcPts val="0"/>
                </a:spcBef>
                <a:spcAft>
                  <a:spcPts val="0"/>
                </a:spcAft>
                <a:buNone/>
              </a:pPr>
              <a:endParaRPr dirty="0">
                <a:solidFill>
                  <a:schemeClr val="dk1"/>
                </a:solidFill>
                <a:latin typeface="Source Sans Pro"/>
                <a:ea typeface="Source Sans Pro"/>
                <a:cs typeface="Source Sans Pro"/>
                <a:sym typeface="Source Sans Pro"/>
              </a:endParaRPr>
            </a:p>
          </p:txBody>
        </p:sp>
        <p:sp>
          <p:nvSpPr>
            <p:cNvPr id="6" name="Rectangle 5"/>
            <p:cNvSpPr/>
            <p:nvPr/>
          </p:nvSpPr>
          <p:spPr>
            <a:xfrm>
              <a:off x="287677" y="513561"/>
              <a:ext cx="3883631" cy="1477328"/>
            </a:xfrm>
            <a:prstGeom prst="rect">
              <a:avLst/>
            </a:prstGeom>
          </p:spPr>
          <p:txBody>
            <a:bodyPr wrap="square">
              <a:spAutoFit/>
            </a:bodyPr>
            <a:lstStyle/>
            <a:p>
              <a:pPr algn="just">
                <a:lnSpc>
                  <a:spcPct val="150000"/>
                </a:lnSpc>
              </a:pPr>
              <a:r>
                <a:rPr lang="en-US" sz="2000" b="1" dirty="0" err="1">
                  <a:solidFill>
                    <a:srgbClr val="C00000"/>
                  </a:solidFill>
                </a:rPr>
                <a:t>Các</a:t>
              </a:r>
              <a:r>
                <a:rPr lang="en-US" sz="2000" b="1" dirty="0">
                  <a:solidFill>
                    <a:srgbClr val="C00000"/>
                  </a:solidFill>
                </a:rPr>
                <a:t> </a:t>
              </a:r>
              <a:r>
                <a:rPr lang="en-US" sz="2000" b="1" dirty="0" err="1">
                  <a:solidFill>
                    <a:srgbClr val="C00000"/>
                  </a:solidFill>
                </a:rPr>
                <a:t>hình</a:t>
              </a:r>
              <a:r>
                <a:rPr lang="en-US" sz="2000" b="1" dirty="0">
                  <a:solidFill>
                    <a:srgbClr val="C00000"/>
                  </a:solidFill>
                </a:rPr>
                <a:t> </a:t>
              </a:r>
              <a:r>
                <a:rPr lang="en-US" sz="2000" b="1" dirty="0" err="1">
                  <a:solidFill>
                    <a:srgbClr val="C00000"/>
                  </a:solidFill>
                </a:rPr>
                <a:t>biểu</a:t>
              </a:r>
              <a:r>
                <a:rPr lang="en-US" sz="2000" b="1" dirty="0">
                  <a:solidFill>
                    <a:srgbClr val="C00000"/>
                  </a:solidFill>
                </a:rPr>
                <a:t> </a:t>
              </a:r>
              <a:r>
                <a:rPr lang="en-US" sz="2000" b="1" dirty="0" err="1">
                  <a:solidFill>
                    <a:srgbClr val="C00000"/>
                  </a:solidFill>
                </a:rPr>
                <a:t>diễn</a:t>
              </a:r>
              <a:r>
                <a:rPr lang="en-US" sz="2000" b="1" dirty="0">
                  <a:solidFill>
                    <a:srgbClr val="C00000"/>
                  </a:solidFill>
                </a:rPr>
                <a:t>: </a:t>
              </a:r>
              <a:endParaRPr lang="vi-VN" sz="2000" b="1" dirty="0" smtClean="0">
                <a:solidFill>
                  <a:srgbClr val="C00000"/>
                </a:solidFill>
              </a:endParaRPr>
            </a:p>
            <a:p>
              <a:pPr>
                <a:lnSpc>
                  <a:spcPct val="150000"/>
                </a:lnSpc>
              </a:pPr>
              <a:r>
                <a:rPr lang="vi-VN" sz="2000" dirty="0"/>
                <a:t>gồm các hình biểu diễn thể hiện đầy đủ hình dạng của chi tiết.</a:t>
              </a:r>
              <a:endParaRPr lang="en-US" sz="2000" dirty="0"/>
            </a:p>
          </p:txBody>
        </p:sp>
      </p:grpSp>
      <p:grpSp>
        <p:nvGrpSpPr>
          <p:cNvPr id="11" name="Group 10"/>
          <p:cNvGrpSpPr/>
          <p:nvPr/>
        </p:nvGrpSpPr>
        <p:grpSpPr>
          <a:xfrm>
            <a:off x="4689309" y="334440"/>
            <a:ext cx="4263775" cy="2117344"/>
            <a:chOff x="4689309" y="512792"/>
            <a:chExt cx="4263775" cy="1938992"/>
          </a:xfrm>
        </p:grpSpPr>
        <p:sp>
          <p:nvSpPr>
            <p:cNvPr id="509" name="Google Shape;509;p42"/>
            <p:cNvSpPr/>
            <p:nvPr/>
          </p:nvSpPr>
          <p:spPr>
            <a:xfrm>
              <a:off x="4689309" y="512792"/>
              <a:ext cx="4263775" cy="1888905"/>
            </a:xfrm>
            <a:prstGeom prst="rect">
              <a:avLst/>
            </a:prstGeom>
            <a:solidFill>
              <a:schemeClr val="lt2"/>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p:txBody>
        </p:sp>
        <p:sp>
          <p:nvSpPr>
            <p:cNvPr id="7" name="Rectangle 6"/>
            <p:cNvSpPr/>
            <p:nvPr/>
          </p:nvSpPr>
          <p:spPr>
            <a:xfrm>
              <a:off x="4849402" y="512792"/>
              <a:ext cx="4103681" cy="1938992"/>
            </a:xfrm>
            <a:prstGeom prst="rect">
              <a:avLst/>
            </a:prstGeom>
          </p:spPr>
          <p:txBody>
            <a:bodyPr wrap="square">
              <a:spAutoFit/>
            </a:bodyPr>
            <a:lstStyle/>
            <a:p>
              <a:pPr algn="r">
                <a:lnSpc>
                  <a:spcPct val="150000"/>
                </a:lnSpc>
              </a:pPr>
              <a:r>
                <a:rPr lang="vi-VN" sz="2000" b="1" dirty="0">
                  <a:solidFill>
                    <a:srgbClr val="00B050"/>
                  </a:solidFill>
                </a:rPr>
                <a:t>Kích thước: </a:t>
              </a:r>
              <a:endParaRPr lang="vi-VN" sz="2000" b="1" dirty="0" smtClean="0">
                <a:solidFill>
                  <a:srgbClr val="00B050"/>
                </a:solidFill>
              </a:endParaRPr>
            </a:p>
            <a:p>
              <a:pPr algn="r">
                <a:lnSpc>
                  <a:spcPct val="150000"/>
                </a:lnSpc>
              </a:pPr>
              <a:r>
                <a:rPr lang="vi-VN" sz="2000" dirty="0"/>
                <a:t>gồm kích thước chung (kích thước dài, rộng, cao), kích thước bộ phận của chi tiết.</a:t>
              </a:r>
              <a:endParaRPr lang="en-US" sz="2000" dirty="0"/>
            </a:p>
          </p:txBody>
        </p:sp>
      </p:grpSp>
      <p:grpSp>
        <p:nvGrpSpPr>
          <p:cNvPr id="12" name="Group 11"/>
          <p:cNvGrpSpPr/>
          <p:nvPr/>
        </p:nvGrpSpPr>
        <p:grpSpPr>
          <a:xfrm>
            <a:off x="287677" y="2533641"/>
            <a:ext cx="4263775" cy="2062650"/>
            <a:chOff x="287677" y="2503409"/>
            <a:chExt cx="4263775" cy="1888905"/>
          </a:xfrm>
        </p:grpSpPr>
        <p:sp>
          <p:nvSpPr>
            <p:cNvPr id="510" name="Google Shape;510;p42"/>
            <p:cNvSpPr/>
            <p:nvPr/>
          </p:nvSpPr>
          <p:spPr>
            <a:xfrm>
              <a:off x="287677" y="2503409"/>
              <a:ext cx="4263775" cy="1888905"/>
            </a:xfrm>
            <a:prstGeom prst="rect">
              <a:avLst/>
            </a:prstGeom>
            <a:solidFill>
              <a:schemeClr val="lt2"/>
            </a:solidFill>
            <a:ln>
              <a:noFill/>
            </a:ln>
          </p:spPr>
          <p:txBody>
            <a:bodyPr spcFirstLastPara="1" wrap="square" lIns="91425" tIns="91425" rIns="1371600" bIns="91425" anchor="b" anchorCtr="0">
              <a:noAutofit/>
            </a:bodyPr>
            <a:lstStyle/>
            <a:p>
              <a:pPr marL="0" lvl="0" indent="0" algn="l" rtl="0">
                <a:spcBef>
                  <a:spcPts val="0"/>
                </a:spcBef>
                <a:spcAft>
                  <a:spcPts val="0"/>
                </a:spcAft>
                <a:buClr>
                  <a:schemeClr val="dk1"/>
                </a:buClr>
                <a:buSzPts val="1100"/>
                <a:buFont typeface="Arial"/>
                <a:buNone/>
              </a:pPr>
              <a:endParaRPr b="1" dirty="0">
                <a:solidFill>
                  <a:schemeClr val="dk1"/>
                </a:solidFill>
                <a:latin typeface="Source Sans Pro"/>
                <a:ea typeface="Source Sans Pro"/>
                <a:cs typeface="Source Sans Pro"/>
                <a:sym typeface="Source Sans Pro"/>
              </a:endParaRPr>
            </a:p>
          </p:txBody>
        </p:sp>
        <p:sp>
          <p:nvSpPr>
            <p:cNvPr id="8" name="Rectangle 7"/>
            <p:cNvSpPr/>
            <p:nvPr/>
          </p:nvSpPr>
          <p:spPr>
            <a:xfrm>
              <a:off x="328349" y="2894903"/>
              <a:ext cx="3475201" cy="1477328"/>
            </a:xfrm>
            <a:prstGeom prst="rect">
              <a:avLst/>
            </a:prstGeom>
          </p:spPr>
          <p:txBody>
            <a:bodyPr wrap="square">
              <a:spAutoFit/>
            </a:bodyPr>
            <a:lstStyle/>
            <a:p>
              <a:pPr algn="just">
                <a:lnSpc>
                  <a:spcPct val="150000"/>
                </a:lnSpc>
              </a:pPr>
              <a:r>
                <a:rPr lang="vi-VN" sz="2000" dirty="0"/>
                <a:t>gồm các chỉ dẫn về </a:t>
              </a:r>
              <a:r>
                <a:rPr lang="vi-VN" sz="2000" dirty="0" smtClean="0"/>
                <a:t>gia </a:t>
              </a:r>
              <a:r>
                <a:rPr lang="vi-VN" sz="2000" dirty="0"/>
                <a:t>công, các chỉ dẫn về xử lí bề </a:t>
              </a:r>
              <a:r>
                <a:rPr lang="vi-VN" sz="2000" dirty="0" smtClean="0"/>
                <a:t>mặt.</a:t>
              </a:r>
              <a:endParaRPr lang="vi-VN" sz="2000" dirty="0"/>
            </a:p>
            <a:p>
              <a:pPr algn="just">
                <a:lnSpc>
                  <a:spcPct val="150000"/>
                </a:lnSpc>
              </a:pPr>
              <a:r>
                <a:rPr lang="en-US" sz="2000" b="1" dirty="0" err="1" smtClean="0">
                  <a:solidFill>
                    <a:srgbClr val="002060"/>
                  </a:solidFill>
                </a:rPr>
                <a:t>Các</a:t>
              </a:r>
              <a:r>
                <a:rPr lang="en-US" sz="2000" b="1" dirty="0" smtClean="0">
                  <a:solidFill>
                    <a:srgbClr val="002060"/>
                  </a:solidFill>
                </a:rPr>
                <a:t>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cầu</a:t>
              </a:r>
              <a:r>
                <a:rPr lang="en-US" sz="2000" b="1" dirty="0">
                  <a:solidFill>
                    <a:srgbClr val="002060"/>
                  </a:solidFill>
                </a:rPr>
                <a:t> </a:t>
              </a:r>
              <a:r>
                <a:rPr lang="en-US" sz="2000" b="1" dirty="0" err="1">
                  <a:solidFill>
                    <a:srgbClr val="002060"/>
                  </a:solidFill>
                </a:rPr>
                <a:t>kĩ</a:t>
              </a:r>
              <a:r>
                <a:rPr lang="en-US" sz="2000" b="1" dirty="0">
                  <a:solidFill>
                    <a:srgbClr val="002060"/>
                  </a:solidFill>
                </a:rPr>
                <a:t> </a:t>
              </a:r>
              <a:r>
                <a:rPr lang="en-US" sz="2000" b="1" dirty="0" err="1" smtClean="0">
                  <a:solidFill>
                    <a:srgbClr val="002060"/>
                  </a:solidFill>
                </a:rPr>
                <a:t>thuật</a:t>
              </a:r>
              <a:r>
                <a:rPr lang="vi-VN" sz="2000" b="1" dirty="0">
                  <a:solidFill>
                    <a:srgbClr val="002060"/>
                  </a:solidFill>
                </a:rPr>
                <a:t>:</a:t>
              </a:r>
              <a:endParaRPr lang="en-US" sz="2000" b="1" dirty="0">
                <a:solidFill>
                  <a:srgbClr val="002060"/>
                </a:solidFill>
              </a:endParaRPr>
            </a:p>
          </p:txBody>
        </p:sp>
      </p:grpSp>
      <p:grpSp>
        <p:nvGrpSpPr>
          <p:cNvPr id="13" name="Group 12"/>
          <p:cNvGrpSpPr/>
          <p:nvPr/>
        </p:nvGrpSpPr>
        <p:grpSpPr>
          <a:xfrm>
            <a:off x="4689309" y="2518525"/>
            <a:ext cx="4263775" cy="2092881"/>
            <a:chOff x="4689309" y="2503409"/>
            <a:chExt cx="4263775" cy="1916590"/>
          </a:xfrm>
        </p:grpSpPr>
        <p:sp>
          <p:nvSpPr>
            <p:cNvPr id="511" name="Google Shape;511;p42"/>
            <p:cNvSpPr/>
            <p:nvPr/>
          </p:nvSpPr>
          <p:spPr>
            <a:xfrm>
              <a:off x="4689309" y="2503409"/>
              <a:ext cx="4263775" cy="1888905"/>
            </a:xfrm>
            <a:prstGeom prst="rect">
              <a:avLst/>
            </a:prstGeom>
            <a:solidFill>
              <a:schemeClr val="lt2"/>
            </a:solidFill>
            <a:ln>
              <a:noFill/>
            </a:ln>
          </p:spPr>
          <p:txBody>
            <a:bodyPr spcFirstLastPara="1" wrap="square" lIns="1371600" tIns="91425" rIns="91425" bIns="91425" anchor="b" anchorCtr="0">
              <a:noAutofit/>
            </a:bodyPr>
            <a:lstStyle/>
            <a:p>
              <a:pPr marL="0" lvl="0" indent="0" algn="r" rtl="0">
                <a:spcBef>
                  <a:spcPts val="0"/>
                </a:spcBef>
                <a:spcAft>
                  <a:spcPts val="0"/>
                </a:spcAft>
                <a:buClr>
                  <a:schemeClr val="dk1"/>
                </a:buClr>
                <a:buSzPts val="1100"/>
                <a:buFont typeface="Arial"/>
                <a:buNone/>
              </a:pPr>
              <a:endParaRPr dirty="0">
                <a:solidFill>
                  <a:schemeClr val="dk1"/>
                </a:solidFill>
                <a:latin typeface="Source Sans Pro"/>
                <a:ea typeface="Source Sans Pro"/>
                <a:cs typeface="Source Sans Pro"/>
                <a:sym typeface="Source Sans Pro"/>
              </a:endParaRPr>
            </a:p>
          </p:txBody>
        </p:sp>
        <p:sp>
          <p:nvSpPr>
            <p:cNvPr id="9" name="Rectangle 8"/>
            <p:cNvSpPr/>
            <p:nvPr/>
          </p:nvSpPr>
          <p:spPr>
            <a:xfrm>
              <a:off x="5604551" y="2503409"/>
              <a:ext cx="3348532" cy="1916590"/>
            </a:xfrm>
            <a:prstGeom prst="rect">
              <a:avLst/>
            </a:prstGeom>
          </p:spPr>
          <p:txBody>
            <a:bodyPr wrap="square">
              <a:spAutoFit/>
            </a:bodyPr>
            <a:lstStyle/>
            <a:p>
              <a:pPr algn="r">
                <a:lnSpc>
                  <a:spcPct val="130000"/>
                </a:lnSpc>
              </a:pPr>
              <a:r>
                <a:rPr lang="vi-VN" sz="2000" dirty="0"/>
                <a:t>gồm các thông tin về tên gọi, vật liệu chế tạo, tỉ lệ, người vẽ, người kiểm tra và cơ sở thiết kế hoặc chế tạo.</a:t>
              </a:r>
              <a:endParaRPr lang="en-US" sz="2000" dirty="0"/>
            </a:p>
            <a:p>
              <a:pPr algn="r">
                <a:lnSpc>
                  <a:spcPct val="130000"/>
                </a:lnSpc>
              </a:pPr>
              <a:r>
                <a:rPr lang="vi-VN" sz="2000" b="1" dirty="0" smtClean="0">
                  <a:solidFill>
                    <a:srgbClr val="9E3A38"/>
                  </a:solidFill>
                </a:rPr>
                <a:t>Khung </a:t>
              </a:r>
              <a:r>
                <a:rPr lang="vi-VN" sz="2000" b="1" dirty="0">
                  <a:solidFill>
                    <a:srgbClr val="9E3A38"/>
                  </a:solidFill>
                </a:rPr>
                <a:t>tên</a:t>
              </a:r>
              <a:r>
                <a:rPr lang="vi-VN" sz="2000" b="1" dirty="0" smtClean="0">
                  <a:solidFill>
                    <a:srgbClr val="9E3A38"/>
                  </a:solidFill>
                </a:rPr>
                <a:t>:</a:t>
              </a:r>
            </a:p>
          </p:txBody>
        </p:sp>
      </p:grpSp>
      <p:grpSp>
        <p:nvGrpSpPr>
          <p:cNvPr id="5" name="Group 4"/>
          <p:cNvGrpSpPr/>
          <p:nvPr/>
        </p:nvGrpSpPr>
        <p:grpSpPr>
          <a:xfrm>
            <a:off x="3498351" y="1527365"/>
            <a:ext cx="2106202" cy="2106202"/>
            <a:chOff x="3498351" y="1527365"/>
            <a:chExt cx="2106202" cy="2106202"/>
          </a:xfrm>
        </p:grpSpPr>
        <p:sp>
          <p:nvSpPr>
            <p:cNvPr id="3" name="Oval 2"/>
            <p:cNvSpPr/>
            <p:nvPr/>
          </p:nvSpPr>
          <p:spPr>
            <a:xfrm>
              <a:off x="3498351" y="1527365"/>
              <a:ext cx="2106202" cy="2106202"/>
            </a:xfrm>
            <a:prstGeom prst="ellipse">
              <a:avLst/>
            </a:prstGeom>
            <a:solidFill>
              <a:schemeClr val="accent6">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dirty="0"/>
            </a:p>
          </p:txBody>
        </p:sp>
        <p:sp>
          <p:nvSpPr>
            <p:cNvPr id="4" name="Rectangle 3"/>
            <p:cNvSpPr/>
            <p:nvPr/>
          </p:nvSpPr>
          <p:spPr>
            <a:xfrm>
              <a:off x="3575863" y="1841802"/>
              <a:ext cx="1951177" cy="1477328"/>
            </a:xfrm>
            <a:prstGeom prst="rect">
              <a:avLst/>
            </a:prstGeom>
          </p:spPr>
          <p:txBody>
            <a:bodyPr wrap="square">
              <a:spAutoFit/>
            </a:bodyPr>
            <a:lstStyle/>
            <a:p>
              <a:pPr algn="ctr">
                <a:lnSpc>
                  <a:spcPct val="150000"/>
                </a:lnSpc>
              </a:pPr>
              <a:r>
                <a:rPr lang="en-US" sz="2000" b="1" dirty="0">
                  <a:solidFill>
                    <a:schemeClr val="bg1"/>
                  </a:solidFill>
                </a:rPr>
                <a:t>NỘI DUNG CỦA BẢN VẼ CHI TIẾT</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9"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trips(upRigh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flipH="1">
            <a:off x="5720230" y="2049490"/>
            <a:ext cx="3279932" cy="3182388"/>
          </a:xfrm>
          <a:prstGeom prst="rect">
            <a:avLst/>
          </a:prstGeom>
        </p:spPr>
      </p:pic>
      <p:grpSp>
        <p:nvGrpSpPr>
          <p:cNvPr id="14" name="Group 13"/>
          <p:cNvGrpSpPr/>
          <p:nvPr/>
        </p:nvGrpSpPr>
        <p:grpSpPr>
          <a:xfrm>
            <a:off x="504155" y="294869"/>
            <a:ext cx="5896645" cy="2985459"/>
            <a:chOff x="463058" y="294869"/>
            <a:chExt cx="5896645" cy="2985459"/>
          </a:xfrm>
        </p:grpSpPr>
        <p:grpSp>
          <p:nvGrpSpPr>
            <p:cNvPr id="4" name="Group 3"/>
            <p:cNvGrpSpPr/>
            <p:nvPr/>
          </p:nvGrpSpPr>
          <p:grpSpPr>
            <a:xfrm>
              <a:off x="732695" y="691240"/>
              <a:ext cx="5627008" cy="2589088"/>
              <a:chOff x="681324" y="914400"/>
              <a:chExt cx="5627008" cy="2589088"/>
            </a:xfrm>
          </p:grpSpPr>
          <p:grpSp>
            <p:nvGrpSpPr>
              <p:cNvPr id="9" name="Group 11"/>
              <p:cNvGrpSpPr/>
              <p:nvPr/>
            </p:nvGrpSpPr>
            <p:grpSpPr>
              <a:xfrm>
                <a:off x="681324" y="914400"/>
                <a:ext cx="5627008" cy="2589088"/>
                <a:chOff x="0" y="0"/>
                <a:chExt cx="6238240" cy="2012950"/>
              </a:xfrm>
              <a:solidFill>
                <a:srgbClr val="9BBB59">
                  <a:lumMod val="40000"/>
                  <a:lumOff val="60000"/>
                </a:srgbClr>
              </a:solidFill>
            </p:grpSpPr>
            <p:sp>
              <p:nvSpPr>
                <p:cNvPr id="11"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114746" y="1123629"/>
                <a:ext cx="4217542" cy="2123658"/>
              </a:xfrm>
              <a:prstGeom prst="rect">
                <a:avLst/>
              </a:prstGeom>
            </p:spPr>
            <p:txBody>
              <a:bodyPr wrap="square">
                <a:spAutoFit/>
              </a:bodyPr>
              <a:lstStyle/>
              <a:p>
                <a:pPr algn="just">
                  <a:lnSpc>
                    <a:spcPct val="150000"/>
                  </a:lnSpc>
                </a:pPr>
                <a:r>
                  <a:rPr lang="vi-VN" sz="2200" dirty="0"/>
                  <a:t>Người công nhân căn cứ vào bản vẽ chi tiết để có thể chế tạo chi tiết máy đúng như yêu cầu của người thiết kế.</a:t>
                </a:r>
                <a:endParaRPr lang="en-US" sz="2200" dirty="0"/>
              </a:p>
            </p:txBody>
          </p:sp>
        </p:grpSp>
        <p:pic>
          <p:nvPicPr>
            <p:cNvPr id="13" name="Picture 12"/>
            <p:cNvPicPr>
              <a:picLocks noChangeAspect="1"/>
            </p:cNvPicPr>
            <p:nvPr/>
          </p:nvPicPr>
          <p:blipFill>
            <a:blip r:embed="rId4"/>
            <a:stretch>
              <a:fillRect/>
            </a:stretch>
          </p:blipFill>
          <p:spPr>
            <a:xfrm rot="11578111" flipV="1">
              <a:off x="463058" y="294869"/>
              <a:ext cx="539272" cy="648904"/>
            </a:xfrm>
            <a:prstGeom prst="rect">
              <a:avLst/>
            </a:prstGeom>
          </p:spPr>
        </p:pic>
      </p:grpSp>
    </p:spTree>
    <p:extLst>
      <p:ext uri="{BB962C8B-B14F-4D97-AF65-F5344CB8AC3E}">
        <p14:creationId xmlns:p14="http://schemas.microsoft.com/office/powerpoint/2010/main" val="8010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1253</Words>
  <Application>Microsoft Office PowerPoint</Application>
  <PresentationFormat>On-screen Show (16:9)</PresentationFormat>
  <Paragraphs>190</Paragraphs>
  <Slides>27</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Roboto Slab</vt:lpstr>
      <vt:lpstr>Calibri</vt:lpstr>
      <vt:lpstr>Wingdings</vt:lpstr>
      <vt:lpstr>Times New Roman</vt:lpstr>
      <vt:lpstr>Sniglet</vt:lpstr>
      <vt:lpstr>Source Sans Pro</vt:lpstr>
      <vt:lpstr>Arial</vt:lpstr>
      <vt:lpstr>Cordelia template</vt:lpstr>
      <vt:lpstr>Office Theme</vt:lpstr>
      <vt:lpstr>CHÀO MỪNG CẢ LỚP  ĐẾN VỚI BÀI HỌC HÔM NAY! </vt:lpstr>
      <vt:lpstr>KHỞI ĐỘNG</vt:lpstr>
      <vt:lpstr>PowerPoint Presentation</vt:lpstr>
      <vt:lpstr>NỘI DUNG BÀI HỌC</vt:lpstr>
      <vt:lpstr>I. Nội dung bản vẽ chi tiết</vt:lpstr>
      <vt:lpstr>I. Nội dung bản vẽ chi tiết</vt:lpstr>
      <vt:lpstr>I. Nội dung bản vẽ chi tiết</vt:lpstr>
      <vt:lpstr>PowerPoint Presentation</vt:lpstr>
      <vt:lpstr>PowerPoint Presentation</vt:lpstr>
      <vt:lpstr>PowerPoint Presentation</vt:lpstr>
      <vt:lpstr>PowerPoint Presentation</vt:lpstr>
      <vt:lpstr>PowerPoint Presentation</vt:lpstr>
      <vt:lpstr>PowerPoint Presentation</vt:lpstr>
      <vt:lpstr>TRÒ CHƠI TRẮC NGHIỆM</vt:lpstr>
      <vt:lpstr>TRÒ CHƠI TRẮC NGHIỆM</vt:lpstr>
      <vt:lpstr>TRÒ CHƠI TRẮC NGHIỆM</vt:lpstr>
      <vt:lpstr>TRÒ CHƠI TRẮC NGHIỆM</vt:lpstr>
      <vt:lpstr>TRÒ CHƠI TRẮC NGHIỆM</vt:lpstr>
      <vt:lpstr>LUYỆN TẬP</vt:lpstr>
      <vt:lpstr>PowerPoint Presentation</vt:lpstr>
      <vt:lpstr>PowerPoint Presentation</vt:lpstr>
      <vt:lpstr>PowerPoint Presentation</vt:lpstr>
      <vt:lpstr>PowerPoint Presentation</vt:lpstr>
      <vt:lpstr>PowerPoint Presentation</vt:lpstr>
      <vt:lpstr>VẬN DỤNG</vt:lpstr>
      <vt:lpstr>HƯỚNG DẪN VỀ NHÀ</vt:lpstr>
      <vt:lpstr>CẢM ƠN CÁC EM ĐÃ  CHÚ Ý THEO DÕI BÀI GIẢNG!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Microsoft account</cp:lastModifiedBy>
  <cp:revision>36</cp:revision>
  <dcterms:modified xsi:type="dcterms:W3CDTF">2023-08-03T09:16:06Z</dcterms:modified>
</cp:coreProperties>
</file>