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9" r:id="rId2"/>
    <p:sldId id="439" r:id="rId3"/>
    <p:sldId id="442" r:id="rId4"/>
    <p:sldId id="440" r:id="rId5"/>
    <p:sldId id="259" r:id="rId6"/>
    <p:sldId id="258" r:id="rId7"/>
    <p:sldId id="280" r:id="rId8"/>
    <p:sldId id="281" r:id="rId9"/>
    <p:sldId id="282" r:id="rId10"/>
    <p:sldId id="311" r:id="rId11"/>
    <p:sldId id="278" r:id="rId12"/>
    <p:sldId id="443" r:id="rId13"/>
    <p:sldId id="279" r:id="rId14"/>
    <p:sldId id="270" r:id="rId15"/>
    <p:sldId id="285" r:id="rId16"/>
    <p:sldId id="286" r:id="rId17"/>
    <p:sldId id="287" r:id="rId18"/>
    <p:sldId id="288" r:id="rId19"/>
    <p:sldId id="289" r:id="rId20"/>
    <p:sldId id="445" r:id="rId21"/>
    <p:sldId id="290" r:id="rId22"/>
    <p:sldId id="291" r:id="rId23"/>
    <p:sldId id="444" r:id="rId24"/>
    <p:sldId id="271" r:id="rId25"/>
    <p:sldId id="272" r:id="rId26"/>
    <p:sldId id="273" r:id="rId27"/>
    <p:sldId id="302" r:id="rId28"/>
    <p:sldId id="298" r:id="rId29"/>
    <p:sldId id="303" r:id="rId30"/>
    <p:sldId id="300" r:id="rId31"/>
    <p:sldId id="301" r:id="rId32"/>
    <p:sldId id="304" r:id="rId33"/>
    <p:sldId id="305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cb" initials="v" lastIdx="2" clrIdx="0">
    <p:extLst>
      <p:ext uri="{19B8F6BF-5375-455C-9EA6-DF929625EA0E}">
        <p15:presenceInfo xmlns:p15="http://schemas.microsoft.com/office/powerpoint/2012/main" userId="vc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00"/>
    <a:srgbClr val="FF0066"/>
    <a:srgbClr val="0000FF"/>
    <a:srgbClr val="A4A5A4"/>
    <a:srgbClr val="FF6699"/>
    <a:srgbClr val="CC0099"/>
    <a:srgbClr val="1E7DB0"/>
    <a:srgbClr val="4183C1"/>
    <a:srgbClr val="4581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2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6" Type="http://schemas.openxmlformats.org/officeDocument/2006/relationships/image" Target="../media/image121.wmf"/><Relationship Id="rId5" Type="http://schemas.openxmlformats.org/officeDocument/2006/relationships/image" Target="../media/image120.wmf"/><Relationship Id="rId4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9E9AB-56E6-4861-B98A-278E0D601529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2E726-6235-4192-A0DF-57DEE7C72F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18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A4AF9-DB12-4664-9971-3B3E58DB2780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37E5D-96DC-42CA-B2C8-CAAC2C94BA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73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37E5D-96DC-42CA-B2C8-CAAC2C94BA3B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094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37E5D-96DC-42CA-B2C8-CAAC2C94BA3B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94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37E5D-96DC-42CA-B2C8-CAAC2C94BA3B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55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5278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 userDrawn="1"/>
        </p:nvSpPr>
        <p:spPr>
          <a:xfrm>
            <a:off x="185732" y="257175"/>
            <a:ext cx="11672896" cy="634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38200" y="6562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l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F8D9F-F217-4000-9EF7-0044F8CBB233}" type="datetimeFigureOut">
              <a:rPr lang="vi-VN" smtClean="0"/>
              <a:pPr/>
              <a:t>04/07/2023</a:t>
            </a:fld>
            <a:endParaRPr lang="vi-VN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038600" y="65624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ctr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10600" y="6562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vi-VN"/>
            </a:defPPr>
            <a:lvl1pPr marL="0" algn="r" defTabSz="914400" rtl="0" eaLnBrk="1" latinLnBrk="0" hangingPunct="1"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813015-DEBA-435B-B5CC-142B2C4B03F4}" type="slidenum">
              <a:rPr lang="vi-VN" smtClean="0"/>
              <a:pPr/>
              <a:t>‹#›</a:t>
            </a:fld>
            <a:endParaRPr lang="vi-VN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7639" y="511171"/>
            <a:ext cx="714310" cy="457200"/>
            <a:chOff x="-123825" y="654051"/>
            <a:chExt cx="895090" cy="457200"/>
          </a:xfrm>
        </p:grpSpPr>
        <p:sp>
          <p:nvSpPr>
            <p:cNvPr id="13" name="Oval 12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1858628" y="257175"/>
            <a:ext cx="190500" cy="6343650"/>
            <a:chOff x="11772900" y="257175"/>
            <a:chExt cx="190500" cy="6343650"/>
          </a:xfrm>
        </p:grpSpPr>
        <p:sp>
          <p:nvSpPr>
            <p:cNvPr id="17" name="Rectangle 16"/>
            <p:cNvSpPr/>
            <p:nvPr/>
          </p:nvSpPr>
          <p:spPr>
            <a:xfrm>
              <a:off x="11772900" y="257175"/>
              <a:ext cx="190500" cy="19049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00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772900" y="1736727"/>
              <a:ext cx="190500" cy="1904994"/>
            </a:xfrm>
            <a:prstGeom prst="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772900" y="3528211"/>
              <a:ext cx="190500" cy="1593061"/>
            </a:xfrm>
            <a:prstGeom prst="rect">
              <a:avLst/>
            </a:prstGeom>
            <a:solidFill>
              <a:srgbClr val="0BF3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BF3FA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72900" y="5121273"/>
              <a:ext cx="190500" cy="14795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-147639" y="1399376"/>
            <a:ext cx="714310" cy="457200"/>
            <a:chOff x="-123825" y="654051"/>
            <a:chExt cx="895090" cy="457200"/>
          </a:xfrm>
        </p:grpSpPr>
        <p:sp>
          <p:nvSpPr>
            <p:cNvPr id="22" name="Oval 21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-147639" y="2287581"/>
            <a:ext cx="714310" cy="457200"/>
            <a:chOff x="-123825" y="654051"/>
            <a:chExt cx="895090" cy="457200"/>
          </a:xfrm>
        </p:grpSpPr>
        <p:sp>
          <p:nvSpPr>
            <p:cNvPr id="26" name="Oval 25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-147639" y="3175786"/>
            <a:ext cx="714310" cy="457200"/>
            <a:chOff x="-123825" y="654051"/>
            <a:chExt cx="895090" cy="457200"/>
          </a:xfrm>
        </p:grpSpPr>
        <p:sp>
          <p:nvSpPr>
            <p:cNvPr id="30" name="Oval 29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-147639" y="4063991"/>
            <a:ext cx="714310" cy="457200"/>
            <a:chOff x="-123825" y="654051"/>
            <a:chExt cx="895090" cy="457200"/>
          </a:xfrm>
        </p:grpSpPr>
        <p:sp>
          <p:nvSpPr>
            <p:cNvPr id="34" name="Oval 33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-147639" y="4952196"/>
            <a:ext cx="714310" cy="457200"/>
            <a:chOff x="-123825" y="654051"/>
            <a:chExt cx="895090" cy="457200"/>
          </a:xfrm>
        </p:grpSpPr>
        <p:sp>
          <p:nvSpPr>
            <p:cNvPr id="38" name="Oval 37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-147639" y="5840403"/>
            <a:ext cx="714310" cy="457200"/>
            <a:chOff x="-123825" y="654051"/>
            <a:chExt cx="895090" cy="457200"/>
          </a:xfrm>
        </p:grpSpPr>
        <p:sp>
          <p:nvSpPr>
            <p:cNvPr id="42" name="Oval 41"/>
            <p:cNvSpPr/>
            <p:nvPr/>
          </p:nvSpPr>
          <p:spPr>
            <a:xfrm>
              <a:off x="314065" y="654051"/>
              <a:ext cx="457200" cy="457200"/>
            </a:xfrm>
            <a:prstGeom prst="ellipse">
              <a:avLst/>
            </a:prstGeom>
            <a:solidFill>
              <a:srgbClr val="8F56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-123825" y="771526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-123825" y="904877"/>
              <a:ext cx="704850" cy="1016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36A3C"/>
                </a:gs>
                <a:gs pos="32000">
                  <a:srgbClr val="B68253">
                    <a:tint val="44500"/>
                    <a:satMod val="160000"/>
                  </a:srgb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4085" y="275934"/>
            <a:ext cx="7476190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357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104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9126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78713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05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23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3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767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17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67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2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66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D8161-6125-4C8D-88B2-AF91A75D932E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46F38-8051-4C8F-8C7A-54F69ADE26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7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audio" Target="../media/media2.mp3"/><Relationship Id="rId21" Type="http://schemas.openxmlformats.org/officeDocument/2006/relationships/oleObject" Target="../embeddings/oleObject16.bin"/><Relationship Id="rId7" Type="http://schemas.openxmlformats.org/officeDocument/2006/relationships/audio" Target="../media/media4.wav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6" Type="http://schemas.microsoft.com/office/2007/relationships/media" Target="../media/media4.wav"/><Relationship Id="rId11" Type="http://schemas.openxmlformats.org/officeDocument/2006/relationships/image" Target="../media/image40.png"/><Relationship Id="rId5" Type="http://schemas.openxmlformats.org/officeDocument/2006/relationships/audio" Target="../media/media3.wav"/><Relationship Id="rId15" Type="http://schemas.openxmlformats.org/officeDocument/2006/relationships/image" Target="../media/image38.png"/><Relationship Id="rId23" Type="http://schemas.openxmlformats.org/officeDocument/2006/relationships/image" Target="../media/image11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43.png"/><Relationship Id="rId22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56.png"/><Relationship Id="rId7" Type="http://schemas.openxmlformats.org/officeDocument/2006/relationships/image" Target="../media/image53.wmf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2.wmf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0.pn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png"/><Relationship Id="rId11" Type="http://schemas.openxmlformats.org/officeDocument/2006/relationships/image" Target="../media/image62.wmf"/><Relationship Id="rId5" Type="http://schemas.openxmlformats.org/officeDocument/2006/relationships/image" Target="../media/image65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4.png"/><Relationship Id="rId9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microsoft.com/office/2007/relationships/media" Target="../media/media6.mp4"/><Relationship Id="rId7" Type="http://schemas.openxmlformats.org/officeDocument/2006/relationships/image" Target="../media/image68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0.wmf"/><Relationship Id="rId9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oleObject" Target="../embeddings/oleObject30.bin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76.wmf"/><Relationship Id="rId5" Type="http://schemas.openxmlformats.org/officeDocument/2006/relationships/image" Target="../media/image73.emf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72.wmf"/><Relationship Id="rId9" Type="http://schemas.openxmlformats.org/officeDocument/2006/relationships/image" Target="../media/image7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9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8.png"/><Relationship Id="rId7" Type="http://schemas.openxmlformats.org/officeDocument/2006/relationships/image" Target="../media/image84.png"/><Relationship Id="rId12" Type="http://schemas.openxmlformats.org/officeDocument/2006/relationships/image" Target="../media/image5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50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oleObject" Target="../embeddings/oleObject36.bin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50.png"/><Relationship Id="rId10" Type="http://schemas.openxmlformats.org/officeDocument/2006/relationships/image" Target="../media/image86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Relationship Id="rId14" Type="http://schemas.openxmlformats.org/officeDocument/2006/relationships/image" Target="../media/image8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" Target="slide29.xml"/><Relationship Id="rId7" Type="http://schemas.openxmlformats.org/officeDocument/2006/relationships/slide" Target="slide3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slide" Target="slide33.xml"/><Relationship Id="rId5" Type="http://schemas.openxmlformats.org/officeDocument/2006/relationships/slide" Target="slide25.xml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98.wmf"/><Relationship Id="rId3" Type="http://schemas.openxmlformats.org/officeDocument/2006/relationships/audio" Target="../media/media3.wav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41.bin"/><Relationship Id="rId2" Type="http://schemas.microsoft.com/office/2007/relationships/media" Target="../media/media3.wav"/><Relationship Id="rId16" Type="http://schemas.openxmlformats.org/officeDocument/2006/relationships/image" Target="../media/image99.emf"/><Relationship Id="rId20" Type="http://schemas.openxmlformats.org/officeDocument/2006/relationships/image" Target="../media/image11.png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.xml"/><Relationship Id="rId11" Type="http://schemas.openxmlformats.org/officeDocument/2006/relationships/oleObject" Target="../embeddings/oleObject39.bin"/><Relationship Id="rId5" Type="http://schemas.openxmlformats.org/officeDocument/2006/relationships/audio" Target="../media/media4.wav"/><Relationship Id="rId15" Type="http://schemas.openxmlformats.org/officeDocument/2006/relationships/image" Target="../media/image91.png"/><Relationship Id="rId10" Type="http://schemas.openxmlformats.org/officeDocument/2006/relationships/image" Target="../media/image95.wmf"/><Relationship Id="rId19" Type="http://schemas.openxmlformats.org/officeDocument/2006/relationships/slide" Target="slide26.xml"/><Relationship Id="rId4" Type="http://schemas.microsoft.com/office/2007/relationships/media" Target="../media/media4.wav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9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103.wmf"/><Relationship Id="rId18" Type="http://schemas.openxmlformats.org/officeDocument/2006/relationships/slide" Target="slide27.xml"/><Relationship Id="rId3" Type="http://schemas.openxmlformats.org/officeDocument/2006/relationships/audio" Target="../media/media3.wav"/><Relationship Id="rId21" Type="http://schemas.openxmlformats.org/officeDocument/2006/relationships/image" Target="../media/image105.wmf"/><Relationship Id="rId7" Type="http://schemas.openxmlformats.org/officeDocument/2006/relationships/notesSlide" Target="../notesSlides/notesSlide7.xml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openxmlformats.org/officeDocument/2006/relationships/slide" Target="slide28.xml"/><Relationship Id="rId20" Type="http://schemas.openxmlformats.org/officeDocument/2006/relationships/oleObject" Target="../embeddings/oleObject46.bin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2.wmf"/><Relationship Id="rId5" Type="http://schemas.openxmlformats.org/officeDocument/2006/relationships/audio" Target="../media/media4.wav"/><Relationship Id="rId15" Type="http://schemas.openxmlformats.org/officeDocument/2006/relationships/image" Target="../media/image104.wmf"/><Relationship Id="rId23" Type="http://schemas.openxmlformats.org/officeDocument/2006/relationships/image" Target="../media/image106.wmf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93.png"/><Relationship Id="rId4" Type="http://schemas.microsoft.com/office/2007/relationships/media" Target="../media/media4.wav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09.wmf"/><Relationship Id="rId18" Type="http://schemas.openxmlformats.org/officeDocument/2006/relationships/oleObject" Target="../embeddings/oleObject52.bin"/><Relationship Id="rId3" Type="http://schemas.openxmlformats.org/officeDocument/2006/relationships/audio" Target="../media/media3.wav"/><Relationship Id="rId21" Type="http://schemas.openxmlformats.org/officeDocument/2006/relationships/image" Target="../media/image90.png"/><Relationship Id="rId7" Type="http://schemas.openxmlformats.org/officeDocument/2006/relationships/notesSlide" Target="../notesSlides/notesSlide8.xml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openxmlformats.org/officeDocument/2006/relationships/slide" Target="slide30.xml"/><Relationship Id="rId20" Type="http://schemas.openxmlformats.org/officeDocument/2006/relationships/slide" Target="slide28.xml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8.wmf"/><Relationship Id="rId24" Type="http://schemas.openxmlformats.org/officeDocument/2006/relationships/image" Target="../media/image113.emf"/><Relationship Id="rId5" Type="http://schemas.openxmlformats.org/officeDocument/2006/relationships/audio" Target="../media/media4.wav"/><Relationship Id="rId15" Type="http://schemas.openxmlformats.org/officeDocument/2006/relationships/image" Target="../media/image110.wmf"/><Relationship Id="rId23" Type="http://schemas.openxmlformats.org/officeDocument/2006/relationships/image" Target="../media/image112.wmf"/><Relationship Id="rId10" Type="http://schemas.openxmlformats.org/officeDocument/2006/relationships/oleObject" Target="../embeddings/oleObject49.bin"/><Relationship Id="rId19" Type="http://schemas.openxmlformats.org/officeDocument/2006/relationships/image" Target="../media/image111.wmf"/><Relationship Id="rId4" Type="http://schemas.microsoft.com/office/2007/relationships/media" Target="../media/media4.wav"/><Relationship Id="rId9" Type="http://schemas.openxmlformats.org/officeDocument/2006/relationships/image" Target="../media/image107.wmf"/><Relationship Id="rId14" Type="http://schemas.openxmlformats.org/officeDocument/2006/relationships/oleObject" Target="../embeddings/oleObject51.bin"/><Relationship Id="rId22" Type="http://schemas.openxmlformats.org/officeDocument/2006/relationships/oleObject" Target="../embeddings/oleObject5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image" Target="../media/image115.gif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57.bin"/><Relationship Id="rId18" Type="http://schemas.openxmlformats.org/officeDocument/2006/relationships/oleObject" Target="../embeddings/oleObject59.bin"/><Relationship Id="rId3" Type="http://schemas.openxmlformats.org/officeDocument/2006/relationships/audio" Target="../media/media3.wav"/><Relationship Id="rId21" Type="http://schemas.openxmlformats.org/officeDocument/2006/relationships/slide" Target="slide29.xml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18.wmf"/><Relationship Id="rId17" Type="http://schemas.openxmlformats.org/officeDocument/2006/relationships/image" Target="../media/image120.wmf"/><Relationship Id="rId2" Type="http://schemas.microsoft.com/office/2007/relationships/media" Target="../media/media3.wav"/><Relationship Id="rId16" Type="http://schemas.openxmlformats.org/officeDocument/2006/relationships/oleObject" Target="../embeddings/oleObject58.bin"/><Relationship Id="rId20" Type="http://schemas.openxmlformats.org/officeDocument/2006/relationships/image" Target="../media/image122.emf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1.xml"/><Relationship Id="rId11" Type="http://schemas.openxmlformats.org/officeDocument/2006/relationships/oleObject" Target="../embeddings/oleObject56.bin"/><Relationship Id="rId5" Type="http://schemas.openxmlformats.org/officeDocument/2006/relationships/audio" Target="../media/media4.wav"/><Relationship Id="rId15" Type="http://schemas.openxmlformats.org/officeDocument/2006/relationships/image" Target="../media/image11.png"/><Relationship Id="rId23" Type="http://schemas.openxmlformats.org/officeDocument/2006/relationships/slide" Target="slide31.xml"/><Relationship Id="rId10" Type="http://schemas.openxmlformats.org/officeDocument/2006/relationships/image" Target="../media/image117.wmf"/><Relationship Id="rId19" Type="http://schemas.openxmlformats.org/officeDocument/2006/relationships/image" Target="../media/image121.wmf"/><Relationship Id="rId4" Type="http://schemas.microsoft.com/office/2007/relationships/media" Target="../media/media4.wav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119.wmf"/><Relationship Id="rId2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8.png"/><Relationship Id="rId18" Type="http://schemas.openxmlformats.org/officeDocument/2006/relationships/image" Target="../media/image30.wmf"/><Relationship Id="rId26" Type="http://schemas.openxmlformats.org/officeDocument/2006/relationships/oleObject" Target="../embeddings/oleObject7.bin"/><Relationship Id="rId3" Type="http://schemas.openxmlformats.org/officeDocument/2006/relationships/audio" Target="../media/media2.mp3"/><Relationship Id="rId21" Type="http://schemas.openxmlformats.org/officeDocument/2006/relationships/oleObject" Target="../embeddings/oleObject5.bin"/><Relationship Id="rId7" Type="http://schemas.openxmlformats.org/officeDocument/2006/relationships/audio" Target="../media/media4.wav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33.wmf"/><Relationship Id="rId2" Type="http://schemas.microsoft.com/office/2007/relationships/media" Target="../media/media2.mp3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29" Type="http://schemas.openxmlformats.org/officeDocument/2006/relationships/image" Target="../media/image35.wmf"/><Relationship Id="rId1" Type="http://schemas.openxmlformats.org/officeDocument/2006/relationships/vmlDrawing" Target="../drawings/vmlDrawing1.vml"/><Relationship Id="rId6" Type="http://schemas.microsoft.com/office/2007/relationships/media" Target="../media/media4.wav"/><Relationship Id="rId11" Type="http://schemas.openxmlformats.org/officeDocument/2006/relationships/oleObject" Target="../embeddings/oleObject1.bin"/><Relationship Id="rId24" Type="http://schemas.openxmlformats.org/officeDocument/2006/relationships/oleObject" Target="../embeddings/oleObject6.bin"/><Relationship Id="rId5" Type="http://schemas.openxmlformats.org/officeDocument/2006/relationships/audio" Target="../media/media3.wav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11.png"/><Relationship Id="rId28" Type="http://schemas.openxmlformats.org/officeDocument/2006/relationships/oleObject" Target="../embeddings/oleObject8.bin"/><Relationship Id="rId10" Type="http://schemas.openxmlformats.org/officeDocument/2006/relationships/image" Target="../media/image37.png"/><Relationship Id="rId19" Type="http://schemas.openxmlformats.org/officeDocument/2006/relationships/oleObject" Target="../embeddings/oleObject4.bin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32.wmf"/><Relationship Id="rId27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26" Type="http://schemas.openxmlformats.org/officeDocument/2006/relationships/image" Target="../media/image43.wmf"/><Relationship Id="rId3" Type="http://schemas.openxmlformats.org/officeDocument/2006/relationships/audio" Target="../media/media2.mp3"/><Relationship Id="rId21" Type="http://schemas.openxmlformats.org/officeDocument/2006/relationships/oleObject" Target="../embeddings/oleObject10.bin"/><Relationship Id="rId7" Type="http://schemas.openxmlformats.org/officeDocument/2006/relationships/audio" Target="../media/media4.wav"/><Relationship Id="rId12" Type="http://schemas.openxmlformats.org/officeDocument/2006/relationships/image" Target="../media/image37.png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12.bin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40.wmf"/><Relationship Id="rId29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microsoft.com/office/2007/relationships/media" Target="../media/media4.wav"/><Relationship Id="rId11" Type="http://schemas.openxmlformats.org/officeDocument/2006/relationships/image" Target="../media/image36.png"/><Relationship Id="rId24" Type="http://schemas.openxmlformats.org/officeDocument/2006/relationships/image" Target="../media/image42.wmf"/><Relationship Id="rId5" Type="http://schemas.openxmlformats.org/officeDocument/2006/relationships/audio" Target="../media/media3.wav"/><Relationship Id="rId15" Type="http://schemas.openxmlformats.org/officeDocument/2006/relationships/image" Target="../media/image28.png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44.wmf"/><Relationship Id="rId10" Type="http://schemas.openxmlformats.org/officeDocument/2006/relationships/slideLayout" Target="../slideLayouts/slideLayout1.xml"/><Relationship Id="rId19" Type="http://schemas.openxmlformats.org/officeDocument/2006/relationships/oleObject" Target="../embeddings/oleObject9.bin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openxmlformats.org/officeDocument/2006/relationships/image" Target="../media/image27.png"/><Relationship Id="rId22" Type="http://schemas.openxmlformats.org/officeDocument/2006/relationships/image" Target="../media/image41.wmf"/><Relationship Id="rId27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9.png"/><Relationship Id="rId18" Type="http://schemas.openxmlformats.org/officeDocument/2006/relationships/oleObject" Target="../embeddings/oleObject14.bin"/><Relationship Id="rId3" Type="http://schemas.openxmlformats.org/officeDocument/2006/relationships/audio" Target="../media/media2.mp3"/><Relationship Id="rId21" Type="http://schemas.openxmlformats.org/officeDocument/2006/relationships/image" Target="../media/image370.png"/><Relationship Id="rId7" Type="http://schemas.openxmlformats.org/officeDocument/2006/relationships/audio" Target="../media/media4.wav"/><Relationship Id="rId12" Type="http://schemas.openxmlformats.org/officeDocument/2006/relationships/image" Target="../media/image38.png"/><Relationship Id="rId17" Type="http://schemas.openxmlformats.org/officeDocument/2006/relationships/image" Target="../media/image360.png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6" Type="http://schemas.microsoft.com/office/2007/relationships/media" Target="../media/media4.wav"/><Relationship Id="rId11" Type="http://schemas.openxmlformats.org/officeDocument/2006/relationships/image" Target="../media/image32.png"/><Relationship Id="rId24" Type="http://schemas.openxmlformats.org/officeDocument/2006/relationships/image" Target="../media/image46.wmf"/><Relationship Id="rId5" Type="http://schemas.openxmlformats.org/officeDocument/2006/relationships/audio" Target="../media/media3.wav"/><Relationship Id="rId15" Type="http://schemas.openxmlformats.org/officeDocument/2006/relationships/image" Target="../media/image34.png"/><Relationship Id="rId23" Type="http://schemas.openxmlformats.org/officeDocument/2006/relationships/oleObject" Target="../embeddings/oleObject15.bin"/><Relationship Id="rId10" Type="http://schemas.openxmlformats.org/officeDocument/2006/relationships/image" Target="../media/image37.png"/><Relationship Id="rId19" Type="http://schemas.openxmlformats.org/officeDocument/2006/relationships/image" Target="../media/image45.wmf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3.png"/><Relationship Id="rId22" Type="http://schemas.openxmlformats.org/officeDocument/2006/relationships/image" Target="../media/image3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539367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GV: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07" y="1715129"/>
            <a:ext cx="797858" cy="88184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062616" y="2642558"/>
            <a:ext cx="713453" cy="639538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965266" y="2336841"/>
            <a:ext cx="3574723" cy="1032830"/>
            <a:chOff x="1473451" y="5266193"/>
            <a:chExt cx="3574723" cy="10328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bject 65"/>
                <p:cNvSpPr txBox="1"/>
                <p:nvPr/>
              </p:nvSpPr>
              <p:spPr>
                <a:xfrm>
                  <a:off x="4052132" y="5614660"/>
                  <a:ext cx="996042" cy="48102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𝐒𝐚𝐢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6" name="Object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2132" y="5614660"/>
                  <a:ext cx="996042" cy="4810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Rectangle 66"/>
            <p:cNvSpPr/>
            <p:nvPr/>
          </p:nvSpPr>
          <p:spPr>
            <a:xfrm>
              <a:off x="1473451" y="5266193"/>
              <a:ext cx="2483283" cy="10328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965266" y="3379307"/>
            <a:ext cx="3577503" cy="1040883"/>
            <a:chOff x="1565997" y="5280657"/>
            <a:chExt cx="3577503" cy="1040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bject 42"/>
                <p:cNvSpPr txBox="1"/>
                <p:nvPr/>
              </p:nvSpPr>
              <p:spPr>
                <a:xfrm>
                  <a:off x="4147381" y="5614660"/>
                  <a:ext cx="996119" cy="48105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𝐒𝐚𝐢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3" name="Object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381" y="5614660"/>
                  <a:ext cx="996119" cy="48105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/>
            <p:cNvSpPr/>
            <p:nvPr/>
          </p:nvSpPr>
          <p:spPr>
            <a:xfrm>
              <a:off x="1565997" y="5280657"/>
              <a:ext cx="2465971" cy="104088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062616" y="3659560"/>
            <a:ext cx="713453" cy="639538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4915558" y="5546986"/>
            <a:ext cx="3981695" cy="1040883"/>
            <a:chOff x="8519200" y="5280657"/>
            <a:chExt cx="3981695" cy="1040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bject 39"/>
                <p:cNvSpPr txBox="1"/>
                <p:nvPr/>
              </p:nvSpPr>
              <p:spPr>
                <a:xfrm>
                  <a:off x="11142542" y="5571003"/>
                  <a:ext cx="1358353" cy="554767"/>
                </a:xfrm>
                <a:prstGeom prst="rect">
                  <a:avLst/>
                </a:prstGeom>
                <a:solidFill>
                  <a:srgbClr val="FFFFCC"/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§ó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0" name="Object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2542" y="5571003"/>
                  <a:ext cx="1358353" cy="55476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/>
            <p:cNvSpPr/>
            <p:nvPr/>
          </p:nvSpPr>
          <p:spPr>
            <a:xfrm>
              <a:off x="8519200" y="5280657"/>
              <a:ext cx="2532992" cy="104088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3012907" y="5541094"/>
            <a:ext cx="1036528" cy="10277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3012907" y="4427419"/>
            <a:ext cx="964847" cy="95669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915558" y="4456742"/>
            <a:ext cx="3987499" cy="1003574"/>
            <a:chOff x="1491425" y="3853838"/>
            <a:chExt cx="3987499" cy="10035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14"/>
                <p:cNvSpPr txBox="1"/>
                <p:nvPr/>
              </p:nvSpPr>
              <p:spPr>
                <a:xfrm>
                  <a:off x="4128332" y="4117975"/>
                  <a:ext cx="1350592" cy="551597"/>
                </a:xfrm>
                <a:prstGeom prst="rect">
                  <a:avLst/>
                </a:prstGeom>
                <a:solidFill>
                  <a:srgbClr val="FFFFCC"/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§ó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Object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8332" y="4117975"/>
                  <a:ext cx="1350592" cy="55159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/>
            <p:cNvSpPr/>
            <p:nvPr/>
          </p:nvSpPr>
          <p:spPr>
            <a:xfrm>
              <a:off x="1491425" y="3853838"/>
              <a:ext cx="2532992" cy="100357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Oval 6"/>
          <p:cNvSpPr/>
          <p:nvPr/>
        </p:nvSpPr>
        <p:spPr>
          <a:xfrm>
            <a:off x="3960197" y="4721535"/>
            <a:ext cx="782577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09906" y="2676588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09906" y="3727108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60197" y="5894787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53198" y="3221571"/>
            <a:ext cx="2362530" cy="1714102"/>
            <a:chOff x="14205482" y="1158714"/>
            <a:chExt cx="2362530" cy="1714102"/>
          </a:xfrm>
        </p:grpSpPr>
        <p:sp>
          <p:nvSpPr>
            <p:cNvPr id="20" name="Rectangle 19"/>
            <p:cNvSpPr/>
            <p:nvPr/>
          </p:nvSpPr>
          <p:spPr>
            <a:xfrm>
              <a:off x="14729071" y="2411151"/>
              <a:ext cx="1499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Giỏi lắm!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5482" y="1158714"/>
              <a:ext cx="2362530" cy="144800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81735" y="3092944"/>
            <a:ext cx="1579142" cy="1811898"/>
            <a:chOff x="14902925" y="2478384"/>
            <a:chExt cx="1579142" cy="1811898"/>
          </a:xfrm>
        </p:grpSpPr>
        <p:sp>
          <p:nvSpPr>
            <p:cNvPr id="13" name="TextBox 12"/>
            <p:cNvSpPr txBox="1"/>
            <p:nvPr/>
          </p:nvSpPr>
          <p:spPr>
            <a:xfrm>
              <a:off x="14902925" y="3828617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Thật tiếc!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28" y="2478384"/>
              <a:ext cx="1533739" cy="151468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247900" y="285750"/>
            <a:ext cx="8039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/>
              <p:cNvSpPr txBox="1"/>
              <p:nvPr/>
            </p:nvSpPr>
            <p:spPr>
              <a:xfrm>
                <a:off x="4945063" y="4414543"/>
                <a:ext cx="2503487" cy="107315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Object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063" y="4414543"/>
                <a:ext cx="2503487" cy="10731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34"/>
              <p:cNvSpPr txBox="1"/>
              <p:nvPr/>
            </p:nvSpPr>
            <p:spPr>
              <a:xfrm>
                <a:off x="4968875" y="5514719"/>
                <a:ext cx="2479675" cy="107315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Object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75" y="5514719"/>
                <a:ext cx="2479675" cy="10731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36"/>
              <p:cNvSpPr txBox="1"/>
              <p:nvPr/>
            </p:nvSpPr>
            <p:spPr>
              <a:xfrm>
                <a:off x="4995863" y="3348038"/>
                <a:ext cx="2336800" cy="10715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Object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63" y="3348038"/>
                <a:ext cx="2336800" cy="107156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37"/>
              <p:cNvSpPr txBox="1"/>
              <p:nvPr/>
            </p:nvSpPr>
            <p:spPr>
              <a:xfrm>
                <a:off x="5034093" y="2297352"/>
                <a:ext cx="2146300" cy="1071563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Object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093" y="2297352"/>
                <a:ext cx="2146300" cy="107156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2315615" y="337217"/>
            <a:ext cx="9137530" cy="1398536"/>
            <a:chOff x="1662113" y="924842"/>
            <a:chExt cx="9137530" cy="1398536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1662113" y="924842"/>
              <a:ext cx="9137530" cy="139853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2957558"/>
                </p:ext>
              </p:extLst>
            </p:nvPr>
          </p:nvGraphicFramePr>
          <p:xfrm>
            <a:off x="1884911" y="928938"/>
            <a:ext cx="8847137" cy="1069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62" name="Equation" r:id="rId21" imgW="4724280" imgH="571320" progId="Equation.DSMT4">
                    <p:embed/>
                  </p:oleObj>
                </mc:Choice>
                <mc:Fallback>
                  <p:oleObj name="Equation" r:id="rId21" imgW="4724280" imgH="571320" progId="Equation.DSMT4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884911" y="928938"/>
                          <a:ext cx="8847137" cy="1069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" name="Group 70"/>
          <p:cNvGrpSpPr/>
          <p:nvPr/>
        </p:nvGrpSpPr>
        <p:grpSpPr>
          <a:xfrm>
            <a:off x="9739692" y="1787917"/>
            <a:ext cx="1624198" cy="600965"/>
            <a:chOff x="5241055" y="5925386"/>
            <a:chExt cx="1624198" cy="600965"/>
          </a:xfrm>
        </p:grpSpPr>
        <p:sp>
          <p:nvSpPr>
            <p:cNvPr id="70" name="Flowchart: Display 69"/>
            <p:cNvSpPr/>
            <p:nvPr/>
          </p:nvSpPr>
          <p:spPr>
            <a:xfrm rot="5400000">
              <a:off x="5760752" y="5405689"/>
              <a:ext cx="584803" cy="1624198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09938" y="6003131"/>
              <a:ext cx="15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2" name="ĐA Đú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5762" y="-723569"/>
            <a:ext cx="609600" cy="609600"/>
          </a:xfrm>
          <a:prstGeom prst="rect">
            <a:avLst/>
          </a:prstGeom>
        </p:spPr>
      </p:pic>
      <p:pic>
        <p:nvPicPr>
          <p:cNvPr id="73" name="tra-loi-du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34345" y="6997915"/>
            <a:ext cx="609600" cy="609600"/>
          </a:xfrm>
          <a:prstGeom prst="rect">
            <a:avLst/>
          </a:prstGeom>
        </p:spPr>
      </p:pic>
      <p:pic>
        <p:nvPicPr>
          <p:cNvPr id="74" name="tra-loi-sa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5150" y="7013487"/>
            <a:ext cx="609600" cy="60960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37132" y="1815163"/>
            <a:ext cx="66127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hãy tìm ra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đúng nhé!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Quad Arrow Callout 77"/>
          <p:cNvSpPr/>
          <p:nvPr/>
        </p:nvSpPr>
        <p:spPr>
          <a:xfrm>
            <a:off x="567286" y="280780"/>
            <a:ext cx="2309803" cy="2110861"/>
          </a:xfrm>
          <a:prstGeom prst="quadArrowCallou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KHỞI</a:t>
            </a:r>
            <a:br>
              <a:rPr lang="en-US" sz="2700" b="1">
                <a:solidFill>
                  <a:srgbClr val="FFFF00"/>
                </a:solidFill>
              </a:rPr>
            </a:br>
            <a:r>
              <a:rPr lang="en-US" sz="2700" b="1">
                <a:solidFill>
                  <a:srgbClr val="FFFF00"/>
                </a:solidFill>
              </a:rPr>
              <a:t>ĐỘNG</a:t>
            </a:r>
            <a:endParaRPr lang="vi-VN" sz="2700" b="1">
              <a:solidFill>
                <a:srgbClr val="FFFF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27138" y="5286645"/>
            <a:ext cx="1345140" cy="971303"/>
            <a:chOff x="998208" y="5546153"/>
            <a:chExt cx="1345140" cy="971303"/>
          </a:xfrm>
        </p:grpSpPr>
        <p:sp>
          <p:nvSpPr>
            <p:cNvPr id="51" name="TextBox 50">
              <a:hlinkClick r:id="" action="ppaction://hlinkshowjump?jump=nextslide"/>
            </p:cNvPr>
            <p:cNvSpPr txBox="1"/>
            <p:nvPr/>
          </p:nvSpPr>
          <p:spPr>
            <a:xfrm>
              <a:off x="1103169" y="5576735"/>
              <a:ext cx="98257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Curved Up Arrow 51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55" name="Curved Down Arrow 54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6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466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10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252703">
            <a:off x="8439568" y="6106746"/>
            <a:ext cx="881395" cy="34454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412" y="1425565"/>
            <a:ext cx="3523809" cy="2000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087" y="827773"/>
            <a:ext cx="7140626" cy="3121702"/>
            <a:chOff x="974858" y="1101316"/>
            <a:chExt cx="7140626" cy="31217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858" y="3042422"/>
              <a:ext cx="759492" cy="11805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859" y="1101316"/>
              <a:ext cx="6354625" cy="30469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thân mến!</a:t>
              </a:r>
            </a:p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học thật ra rất gần gũi với cuộc sống.</a:t>
              </a:r>
            </a:p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Chẳng hạn: 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“Bác Dư (thợ làm sắt) muốn cắt thanh sắt (hình 1)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năm phần bằng nhau nhưng bác lại quên</a:t>
              </a:r>
              <a:b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đem thước để đo (rất khó chia).</a:t>
              </a:r>
            </a:p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Dư có thể thực hiện điều đó bằng cách nào?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88667" y="3432395"/>
            <a:ext cx="2706389" cy="3068500"/>
            <a:chOff x="8223432" y="3432395"/>
            <a:chExt cx="2706389" cy="3068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325090">
              <a:off x="7952266" y="4658200"/>
              <a:ext cx="2615991" cy="164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252256">
              <a:off x="8223432" y="6070008"/>
              <a:ext cx="10086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</a:t>
              </a:r>
              <a:endParaRPr lang="vi-VN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149862">
              <a:off x="9395427" y="3728685"/>
              <a:ext cx="1534394" cy="2631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sắt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đoạn</a:t>
              </a:r>
              <a:b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nhau</a:t>
              </a:r>
              <a:r>
                <a:rPr lang="en-US" sz="2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84666" y="4535524"/>
            <a:ext cx="6833581" cy="1384995"/>
            <a:chOff x="671865" y="4535524"/>
            <a:chExt cx="6833581" cy="1384995"/>
          </a:xfrm>
        </p:grpSpPr>
        <p:pic>
          <p:nvPicPr>
            <p:cNvPr id="13314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2732" r="16263"/>
            <a:stretch/>
          </p:blipFill>
          <p:spPr bwMode="auto">
            <a:xfrm>
              <a:off x="671865" y="4662714"/>
              <a:ext cx="866948" cy="110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931484" y="4535524"/>
              <a:ext cx="5573962" cy="13849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chia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sắt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(hình 1) </a:t>
              </a:r>
              <a:b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phần bằng nhau </a:t>
              </a:r>
              <a:b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Bác Dư thế nào?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1166635">
            <a:off x="9211061" y="3366302"/>
            <a:ext cx="433181" cy="276443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2205023" y="254608"/>
            <a:ext cx="8189449" cy="624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Chevron 15"/>
          <p:cNvSpPr/>
          <p:nvPr/>
        </p:nvSpPr>
        <p:spPr>
          <a:xfrm>
            <a:off x="7494002" y="1808708"/>
            <a:ext cx="416288" cy="1233714"/>
          </a:xfrm>
          <a:prstGeom prst="chevron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endCxn id="13314" idx="1"/>
          </p:cNvCxnSpPr>
          <p:nvPr/>
        </p:nvCxnSpPr>
        <p:spPr>
          <a:xfrm rot="5400000">
            <a:off x="-407354" y="2603221"/>
            <a:ext cx="4504397" cy="720356"/>
          </a:xfrm>
          <a:prstGeom prst="bentConnector4">
            <a:avLst>
              <a:gd name="adj1" fmla="val -604"/>
              <a:gd name="adj2" fmla="val 198225"/>
            </a:avLst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evron 31"/>
          <p:cNvSpPr/>
          <p:nvPr/>
        </p:nvSpPr>
        <p:spPr>
          <a:xfrm>
            <a:off x="2412137" y="4736336"/>
            <a:ext cx="281149" cy="969555"/>
          </a:xfrm>
          <a:prstGeom prst="chevron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9" y="1465036"/>
            <a:ext cx="1090190" cy="610506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" name="Rectangle 6"/>
          <p:cNvSpPr/>
          <p:nvPr/>
        </p:nvSpPr>
        <p:spPr>
          <a:xfrm>
            <a:off x="1562741" y="2021139"/>
            <a:ext cx="4173044" cy="893958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345004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ĐOẠN THẲNG TỈ LỆ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740" y="1547151"/>
            <a:ext cx="10241333" cy="44627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Cho hai đoạn thẳng </a:t>
            </a:r>
            <a:r>
              <a:rPr lang="en-US" sz="2300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= 2 cm, </a:t>
            </a:r>
            <a:r>
              <a:rPr lang="en-US" sz="23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300">
                <a:latin typeface="Times New Roman" panose="02020603050405020304" pitchFamily="18" charset="0"/>
                <a:cs typeface="Times New Roman" panose="02020603050405020304" pitchFamily="18" charset="0"/>
              </a:rPr>
              <a:t> = 3 cm và hai đoạn thẳng MN = 4 cm, PQ = 6 cm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89542"/>
              </p:ext>
            </p:extLst>
          </p:nvPr>
        </p:nvGraphicFramePr>
        <p:xfrm>
          <a:off x="1618160" y="2021138"/>
          <a:ext cx="4117624" cy="89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3" name="Equation" r:id="rId4" imgW="1930320" imgH="419040" progId="Equation.DSMT4">
                  <p:embed/>
                </p:oleObj>
              </mc:Choice>
              <mc:Fallback>
                <p:oleObj name="Equation" r:id="rId4" imgW="19303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8160" y="2021138"/>
                        <a:ext cx="4117624" cy="893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74411" y="3090659"/>
            <a:ext cx="4269489" cy="2637205"/>
            <a:chOff x="574411" y="3198772"/>
            <a:chExt cx="4269489" cy="2637205"/>
          </a:xfrm>
        </p:grpSpPr>
        <p:grpSp>
          <p:nvGrpSpPr>
            <p:cNvPr id="10" name="Group 9"/>
            <p:cNvGrpSpPr/>
            <p:nvPr/>
          </p:nvGrpSpPr>
          <p:grpSpPr>
            <a:xfrm>
              <a:off x="1671210" y="3198772"/>
              <a:ext cx="3172690" cy="2637205"/>
              <a:chOff x="1233055" y="3198772"/>
              <a:chExt cx="3172690" cy="2637205"/>
            </a:xfrm>
          </p:grpSpPr>
          <p:sp>
            <p:nvSpPr>
              <p:cNvPr id="9" name="Snip Diagonal Corner Rectangle 8"/>
              <p:cNvSpPr/>
              <p:nvPr/>
            </p:nvSpPr>
            <p:spPr>
              <a:xfrm>
                <a:off x="1233055" y="3198772"/>
                <a:ext cx="3172690" cy="2633992"/>
              </a:xfrm>
              <a:prstGeom prst="snip2Diag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3162641"/>
                  </p:ext>
                </p:extLst>
              </p:nvPr>
            </p:nvGraphicFramePr>
            <p:xfrm>
              <a:off x="1259162" y="3198773"/>
              <a:ext cx="3138273" cy="26372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164" name="Equation" r:id="rId6" imgW="1511280" imgH="1269720" progId="Equation.DSMT4">
                      <p:embed/>
                    </p:oleObj>
                  </mc:Choice>
                  <mc:Fallback>
                    <p:oleObj name="Equation" r:id="rId6" imgW="1511280" imgH="1269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259162" y="3198773"/>
                            <a:ext cx="3138273" cy="263720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13"/>
            <p:cNvGrpSpPr/>
            <p:nvPr/>
          </p:nvGrpSpPr>
          <p:grpSpPr>
            <a:xfrm>
              <a:off x="574411" y="4101876"/>
              <a:ext cx="1045479" cy="830997"/>
              <a:chOff x="574411" y="4100269"/>
              <a:chExt cx="1045479" cy="83099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74411" y="4100269"/>
                <a:ext cx="10454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</a:p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nip Same Side Corner Rectangle 12"/>
              <p:cNvSpPr/>
              <p:nvPr/>
            </p:nvSpPr>
            <p:spPr>
              <a:xfrm>
                <a:off x="638175" y="4150519"/>
                <a:ext cx="926306" cy="707231"/>
              </a:xfrm>
              <a:prstGeom prst="snip2SameRect">
                <a:avLst>
                  <a:gd name="adj1" fmla="val 17340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74411" y="2973389"/>
            <a:ext cx="4245239" cy="2871787"/>
            <a:chOff x="7153275" y="3447278"/>
            <a:chExt cx="4245239" cy="2871787"/>
          </a:xfrm>
        </p:grpSpPr>
        <p:grpSp>
          <p:nvGrpSpPr>
            <p:cNvPr id="17" name="Group 16"/>
            <p:cNvGrpSpPr/>
            <p:nvPr/>
          </p:nvGrpSpPr>
          <p:grpSpPr>
            <a:xfrm>
              <a:off x="8186310" y="3447278"/>
              <a:ext cx="3212204" cy="2871787"/>
              <a:chOff x="1233055" y="3104564"/>
              <a:chExt cx="3212204" cy="2823710"/>
            </a:xfrm>
          </p:grpSpPr>
          <p:sp>
            <p:nvSpPr>
              <p:cNvPr id="21" name="Snip Diagonal Corner Rectangle 20"/>
              <p:cNvSpPr/>
              <p:nvPr/>
            </p:nvSpPr>
            <p:spPr>
              <a:xfrm>
                <a:off x="1233055" y="3161516"/>
                <a:ext cx="3172690" cy="2697277"/>
              </a:xfrm>
              <a:prstGeom prst="snip2Diag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6968442"/>
                  </p:ext>
                </p:extLst>
              </p:nvPr>
            </p:nvGraphicFramePr>
            <p:xfrm>
              <a:off x="1254384" y="3104564"/>
              <a:ext cx="3190875" cy="28237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165" name="Equation" r:id="rId8" imgW="1536480" imgH="1358640" progId="Equation.DSMT4">
                      <p:embed/>
                    </p:oleObj>
                  </mc:Choice>
                  <mc:Fallback>
                    <p:oleObj name="Equation" r:id="rId8" imgW="1536480" imgH="1358640" progId="Equation.DSMT4">
                      <p:embed/>
                      <p:pic>
                        <p:nvPicPr>
                          <p:cNvPr id="8" name="Object 7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254384" y="3104564"/>
                            <a:ext cx="3190875" cy="282371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" name="Group 17"/>
            <p:cNvGrpSpPr/>
            <p:nvPr/>
          </p:nvGrpSpPr>
          <p:grpSpPr>
            <a:xfrm>
              <a:off x="7153275" y="4494108"/>
              <a:ext cx="926306" cy="707231"/>
              <a:chOff x="638175" y="4150519"/>
              <a:chExt cx="926306" cy="70723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685391" y="4271719"/>
                <a:ext cx="747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</p:txBody>
          </p:sp>
          <p:sp>
            <p:nvSpPr>
              <p:cNvPr id="20" name="Snip Same Side Corner Rectangle 19"/>
              <p:cNvSpPr/>
              <p:nvPr/>
            </p:nvSpPr>
            <p:spPr>
              <a:xfrm>
                <a:off x="638175" y="4150519"/>
                <a:ext cx="926306" cy="707231"/>
              </a:xfrm>
              <a:prstGeom prst="snip2SameRect">
                <a:avLst>
                  <a:gd name="adj1" fmla="val 17340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51546" y="5690227"/>
            <a:ext cx="7852229" cy="852963"/>
            <a:chOff x="551546" y="5690227"/>
            <a:chExt cx="7852229" cy="852963"/>
          </a:xfrm>
        </p:grpSpPr>
        <p:sp>
          <p:nvSpPr>
            <p:cNvPr id="25" name="TextBox 24"/>
            <p:cNvSpPr txBox="1"/>
            <p:nvPr/>
          </p:nvSpPr>
          <p:spPr>
            <a:xfrm>
              <a:off x="551546" y="6096914"/>
              <a:ext cx="7852229" cy="44627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đó, hai đoạn thẳng </a:t>
              </a:r>
              <a:r>
                <a:rPr lang="en-US" sz="23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AB, CD </a:t>
              </a:r>
              <a:r>
                <a:rPr lang="en-US" sz="2300" b="1" u="sng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lệ với </a:t>
              </a:r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đoạn thẳng nào?</a:t>
              </a:r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2553613" y="5690227"/>
              <a:ext cx="653143" cy="488082"/>
            </a:xfrm>
            <a:prstGeom prst="upDownArrow">
              <a:avLst>
                <a:gd name="adj1" fmla="val 50000"/>
                <a:gd name="adj2" fmla="val 32222"/>
              </a:avLst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1546" y="5704368"/>
            <a:ext cx="7903027" cy="852963"/>
            <a:chOff x="551545" y="5690227"/>
            <a:chExt cx="7903027" cy="852963"/>
          </a:xfrm>
        </p:grpSpPr>
        <p:sp>
          <p:nvSpPr>
            <p:cNvPr id="30" name="TextBox 29"/>
            <p:cNvSpPr txBox="1"/>
            <p:nvPr/>
          </p:nvSpPr>
          <p:spPr>
            <a:xfrm>
              <a:off x="551545" y="6096914"/>
              <a:ext cx="7903027" cy="44627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đoạn thẳng </a:t>
              </a:r>
              <a:r>
                <a:rPr lang="en-US" sz="23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 và CD </a:t>
              </a:r>
              <a:r>
                <a:rPr lang="en-US" sz="2300" b="1" u="sng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lệ với </a:t>
              </a:r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đoạn thẳng </a:t>
              </a:r>
              <a:r>
                <a:rPr lang="en-US" sz="2300" b="1">
                  <a:solidFill>
                    <a:srgbClr val="007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MN và PQ</a:t>
              </a:r>
              <a:r>
                <a:rPr lang="en-US" sz="23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Up-Down Arrow 30"/>
            <p:cNvSpPr/>
            <p:nvPr/>
          </p:nvSpPr>
          <p:spPr>
            <a:xfrm>
              <a:off x="2553613" y="5690227"/>
              <a:ext cx="653143" cy="488082"/>
            </a:xfrm>
            <a:prstGeom prst="upDownArrow">
              <a:avLst>
                <a:gd name="adj1" fmla="val 50000"/>
                <a:gd name="adj2" fmla="val 32222"/>
              </a:avLst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810825" y="2348282"/>
            <a:ext cx="5065981" cy="3341945"/>
            <a:chOff x="6810825" y="2348282"/>
            <a:chExt cx="5065981" cy="3341945"/>
          </a:xfrm>
        </p:grpSpPr>
        <p:grpSp>
          <p:nvGrpSpPr>
            <p:cNvPr id="37" name="Group 36"/>
            <p:cNvGrpSpPr/>
            <p:nvPr/>
          </p:nvGrpSpPr>
          <p:grpSpPr>
            <a:xfrm>
              <a:off x="6810825" y="2699739"/>
              <a:ext cx="5065981" cy="2990488"/>
              <a:chOff x="6810825" y="2699739"/>
              <a:chExt cx="5065981" cy="299048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7515586" y="2776537"/>
                <a:ext cx="4304069" cy="66821"/>
              </a:xfrm>
              <a:prstGeom prst="rect">
                <a:avLst/>
              </a:prstGeom>
              <a:solidFill>
                <a:srgbClr val="4183C1"/>
              </a:solidFill>
              <a:ln>
                <a:solidFill>
                  <a:srgbClr val="45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23525" y="2857500"/>
                <a:ext cx="4996131" cy="2832727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solidFill>
                  <a:srgbClr val="FF006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0825" y="2699739"/>
                <a:ext cx="704762" cy="666667"/>
              </a:xfrm>
              <a:prstGeom prst="rect">
                <a:avLst/>
              </a:prstGeom>
            </p:spPr>
          </p:pic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7177982"/>
                  </p:ext>
                </p:extLst>
              </p:nvPr>
            </p:nvGraphicFramePr>
            <p:xfrm>
              <a:off x="7585437" y="2973389"/>
              <a:ext cx="4291369" cy="2716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166" name="Equation" r:id="rId11" imgW="1765080" imgH="1117440" progId="Equation.DSMT4">
                      <p:embed/>
                    </p:oleObj>
                  </mc:Choice>
                  <mc:Fallback>
                    <p:oleObj name="Equation" r:id="rId11" imgW="1765080" imgH="11174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585437" y="2973389"/>
                            <a:ext cx="4291369" cy="27168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8" name="TextBox 37"/>
            <p:cNvSpPr txBox="1"/>
            <p:nvPr/>
          </p:nvSpPr>
          <p:spPr>
            <a:xfrm>
              <a:off x="8991976" y="2348282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endParaRPr lang="vi-VN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3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345004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ĐOẠN THẲNG TỈ LỆ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4036" b="48651"/>
          <a:stretch/>
        </p:blipFill>
        <p:spPr>
          <a:xfrm>
            <a:off x="590132" y="1381722"/>
            <a:ext cx="1314868" cy="4978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41615" y="2660970"/>
            <a:ext cx="6752541" cy="3604402"/>
            <a:chOff x="649979" y="3099331"/>
            <a:chExt cx="6752541" cy="3604402"/>
          </a:xfrm>
        </p:grpSpPr>
        <p:grpSp>
          <p:nvGrpSpPr>
            <p:cNvPr id="6" name="Group 5"/>
            <p:cNvGrpSpPr/>
            <p:nvPr/>
          </p:nvGrpSpPr>
          <p:grpSpPr>
            <a:xfrm>
              <a:off x="1671210" y="3099331"/>
              <a:ext cx="5731310" cy="3604402"/>
              <a:chOff x="1233055" y="3099331"/>
              <a:chExt cx="5731310" cy="3604402"/>
            </a:xfrm>
          </p:grpSpPr>
          <p:sp>
            <p:nvSpPr>
              <p:cNvPr id="10" name="Snip Diagonal Corner Rectangle 9"/>
              <p:cNvSpPr/>
              <p:nvPr/>
            </p:nvSpPr>
            <p:spPr>
              <a:xfrm>
                <a:off x="1233055" y="3099331"/>
                <a:ext cx="5731310" cy="3604402"/>
              </a:xfrm>
              <a:prstGeom prst="snip2DiagRect">
                <a:avLst>
                  <a:gd name="adj1" fmla="val 8859"/>
                  <a:gd name="adj2" fmla="val 8613"/>
                </a:avLst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1790412"/>
                  </p:ext>
                </p:extLst>
              </p:nvPr>
            </p:nvGraphicFramePr>
            <p:xfrm>
              <a:off x="1452564" y="3117571"/>
              <a:ext cx="5511800" cy="35861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56" name="Equation" r:id="rId4" imgW="2654280" imgH="1726920" progId="Equation.DSMT4">
                      <p:embed/>
                    </p:oleObj>
                  </mc:Choice>
                  <mc:Fallback>
                    <p:oleObj name="Equation" r:id="rId4" imgW="2654280" imgH="1726920" progId="Equation.DSMT4">
                      <p:embed/>
                      <p:pic>
                        <p:nvPicPr>
                          <p:cNvPr id="8" name="Object 7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52564" y="3117571"/>
                            <a:ext cx="5511800" cy="35861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" name="Group 6"/>
            <p:cNvGrpSpPr/>
            <p:nvPr/>
          </p:nvGrpSpPr>
          <p:grpSpPr>
            <a:xfrm>
              <a:off x="649979" y="4513258"/>
              <a:ext cx="1045479" cy="830997"/>
              <a:chOff x="649979" y="4511651"/>
              <a:chExt cx="1045479" cy="83099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49979" y="4511651"/>
                <a:ext cx="10454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</a:p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Snip Same Side Corner Rectangle 8"/>
              <p:cNvSpPr/>
              <p:nvPr/>
            </p:nvSpPr>
            <p:spPr>
              <a:xfrm>
                <a:off x="696673" y="4559306"/>
                <a:ext cx="926306" cy="707231"/>
              </a:xfrm>
              <a:prstGeom prst="snip2SameRect">
                <a:avLst>
                  <a:gd name="adj1" fmla="val 17340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588309" y="2660970"/>
            <a:ext cx="6270889" cy="3889829"/>
            <a:chOff x="7153275" y="2972659"/>
            <a:chExt cx="6270889" cy="3889829"/>
          </a:xfrm>
        </p:grpSpPr>
        <p:grpSp>
          <p:nvGrpSpPr>
            <p:cNvPr id="13" name="Group 12"/>
            <p:cNvGrpSpPr/>
            <p:nvPr/>
          </p:nvGrpSpPr>
          <p:grpSpPr>
            <a:xfrm>
              <a:off x="8113739" y="2972659"/>
              <a:ext cx="5310425" cy="3889829"/>
              <a:chOff x="1160484" y="2637891"/>
              <a:chExt cx="5310425" cy="3824709"/>
            </a:xfrm>
          </p:grpSpPr>
          <p:sp>
            <p:nvSpPr>
              <p:cNvPr id="17" name="Snip Diagonal Corner Rectangle 16"/>
              <p:cNvSpPr/>
              <p:nvPr/>
            </p:nvSpPr>
            <p:spPr>
              <a:xfrm>
                <a:off x="1160484" y="2637891"/>
                <a:ext cx="5310425" cy="3824709"/>
              </a:xfrm>
              <a:prstGeom prst="snip2DiagRect">
                <a:avLst>
                  <a:gd name="adj1" fmla="val 9546"/>
                  <a:gd name="adj2" fmla="val 11098"/>
                </a:avLst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5551532"/>
                  </p:ext>
                </p:extLst>
              </p:nvPr>
            </p:nvGraphicFramePr>
            <p:xfrm>
              <a:off x="1198822" y="2748716"/>
              <a:ext cx="5221287" cy="35370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57" name="Equation" r:id="rId6" imgW="2514600" imgH="1701720" progId="Equation.DSMT4">
                      <p:embed/>
                    </p:oleObj>
                  </mc:Choice>
                  <mc:Fallback>
                    <p:oleObj name="Equation" r:id="rId6" imgW="2514600" imgH="1701720" progId="Equation.DSMT4">
                      <p:embed/>
                      <p:pic>
                        <p:nvPicPr>
                          <p:cNvPr id="22" name="Object 21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198822" y="2748716"/>
                            <a:ext cx="5221287" cy="353705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4" name="Group 13"/>
            <p:cNvGrpSpPr/>
            <p:nvPr/>
          </p:nvGrpSpPr>
          <p:grpSpPr>
            <a:xfrm>
              <a:off x="7153275" y="4494108"/>
              <a:ext cx="926306" cy="707231"/>
              <a:chOff x="638175" y="4150519"/>
              <a:chExt cx="926306" cy="7072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85391" y="4271719"/>
                <a:ext cx="747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</p:txBody>
          </p:sp>
          <p:sp>
            <p:nvSpPr>
              <p:cNvPr id="16" name="Snip Same Side Corner Rectangle 15"/>
              <p:cNvSpPr/>
              <p:nvPr/>
            </p:nvSpPr>
            <p:spPr>
              <a:xfrm>
                <a:off x="638175" y="4150519"/>
                <a:ext cx="926306" cy="707231"/>
              </a:xfrm>
              <a:prstGeom prst="snip2SameRect">
                <a:avLst>
                  <a:gd name="adj1" fmla="val 17340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226701" y="2372939"/>
            <a:ext cx="4297688" cy="4141428"/>
            <a:chOff x="5226701" y="2372939"/>
            <a:chExt cx="4297688" cy="4141428"/>
          </a:xfrm>
        </p:grpSpPr>
        <p:pic>
          <p:nvPicPr>
            <p:cNvPr id="19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6955" r="16263" b="17112"/>
            <a:stretch/>
          </p:blipFill>
          <p:spPr bwMode="auto">
            <a:xfrm>
              <a:off x="5226701" y="2372939"/>
              <a:ext cx="4297688" cy="414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85681" y="3145822"/>
              <a:ext cx="268855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nội dung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trình bày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giải “ví dụ 1”.</a:t>
              </a:r>
              <a:endPara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05000" y="1415047"/>
            <a:ext cx="9956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2, hai đoạn thẳng AM và MB có tỉ lệ với hai đoạn thẳng AN và NC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hay không? Vì sao?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2" y="2521527"/>
            <a:ext cx="4201611" cy="3849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15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8919" y="1935097"/>
            <a:ext cx="5548331" cy="4585712"/>
            <a:chOff x="588919" y="1935097"/>
            <a:chExt cx="5548331" cy="4585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919" y="2038633"/>
              <a:ext cx="914286" cy="46666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38629" y="1935097"/>
              <a:ext cx="5498621" cy="23083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Quan sát “Hình 3” và cho biết:</a:t>
              </a:r>
            </a:p>
            <a:p>
              <a:pPr>
                <a:lnSpc>
                  <a:spcPct val="150000"/>
                </a:lnSpc>
              </a:pPr>
              <a: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Đường thẳng d có song song với BC không?</a:t>
              </a:r>
            </a:p>
            <a:p>
              <a:pPr>
                <a:lnSpc>
                  <a:spcPct val="150000"/>
                </a:lnSpc>
              </a:pPr>
              <a: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Bằng cách đếm số ôn vuông, dự đoán xem</a:t>
              </a:r>
              <a:b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tỉ số                    có bằng nhau không?</a:t>
              </a:r>
              <a:endParaRPr lang="en-US" sz="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58264" y="4291137"/>
              <a:ext cx="3793780" cy="2229672"/>
              <a:chOff x="7989319" y="1180908"/>
              <a:chExt cx="3793780" cy="222967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9767" y="1180908"/>
                <a:ext cx="2673332" cy="222967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989319" y="2896871"/>
                <a:ext cx="1082348" cy="461665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3</a:t>
                </a:r>
                <a:endParaRPr lang="vi-VN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7"/>
                <p:cNvSpPr txBox="1"/>
                <p:nvPr/>
              </p:nvSpPr>
              <p:spPr>
                <a:xfrm>
                  <a:off x="1655763" y="3430588"/>
                  <a:ext cx="1204912" cy="704850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𝑀𝐵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𝐴𝑁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𝑁𝐶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Object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5763" y="3430588"/>
                  <a:ext cx="1204912" cy="7048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6164145" y="1737282"/>
            <a:ext cx="5650486" cy="4870611"/>
            <a:chOff x="6164145" y="1737282"/>
            <a:chExt cx="5650486" cy="4870611"/>
          </a:xfrm>
        </p:grpSpPr>
        <p:sp>
          <p:nvSpPr>
            <p:cNvPr id="25" name="Left Arrow 24"/>
            <p:cNvSpPr/>
            <p:nvPr/>
          </p:nvSpPr>
          <p:spPr>
            <a:xfrm>
              <a:off x="6164145" y="1866516"/>
              <a:ext cx="5650486" cy="4725471"/>
            </a:xfrm>
            <a:prstGeom prst="leftArrow">
              <a:avLst>
                <a:gd name="adj1" fmla="val 100000"/>
                <a:gd name="adj2" fmla="val 9592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10"/>
                <p:cNvSpPr txBox="1"/>
                <p:nvPr/>
              </p:nvSpPr>
              <p:spPr>
                <a:xfrm>
                  <a:off x="7605943" y="4998809"/>
                  <a:ext cx="1184275" cy="796925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𝑀𝐵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Object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5943" y="4998809"/>
                  <a:ext cx="1184275" cy="7969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21"/>
                <p:cNvSpPr txBox="1"/>
                <p:nvPr/>
              </p:nvSpPr>
              <p:spPr>
                <a:xfrm>
                  <a:off x="10065206" y="4998809"/>
                  <a:ext cx="1131888" cy="796925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𝐴𝑁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𝑁𝐶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2" name="Object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5206" y="4998809"/>
                  <a:ext cx="1131888" cy="7969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/>
            <p:cNvGrpSpPr/>
            <p:nvPr/>
          </p:nvGrpSpPr>
          <p:grpSpPr>
            <a:xfrm>
              <a:off x="6563990" y="1737282"/>
              <a:ext cx="5250641" cy="4870611"/>
              <a:chOff x="6680103" y="1650198"/>
              <a:chExt cx="5250641" cy="487061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680103" y="1650198"/>
                <a:ext cx="5250641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lời: 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“Hình 3” ta được: 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// BC hay MN // BC (Do d và BC nằm trên các dòng kẻ ngang của giấy kẻ ô vuông)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làm 3 phần bằng nhau trong đó: 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 (phần); 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(phần) nên                 Tương tự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3" name="Object 2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752378191"/>
                      </p:ext>
                    </p:extLst>
                  </p:nvPr>
                </p:nvGraphicFramePr>
                <p:xfrm>
                  <a:off x="7097941" y="5723884"/>
                  <a:ext cx="2806700" cy="7969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9115" name="Equation" r:id="rId8" imgW="1384200" imgH="393480" progId="Equation.DSMT4">
                          <p:embed/>
                        </p:oleObj>
                      </mc:Choice>
                      <mc:Fallback>
                        <p:oleObj name="Equation" r:id="rId8" imgW="1384200" imgH="393480" progId="Equation.DSMT4">
                          <p:embed/>
                          <p:pic>
                            <p:nvPicPr>
                              <p:cNvPr id="11" name="Object 10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097941" y="5723884"/>
                                <a:ext cx="2806700" cy="7969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23" name="Object 2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752378191"/>
                      </p:ext>
                    </p:extLst>
                  </p:nvPr>
                </p:nvGraphicFramePr>
                <p:xfrm>
                  <a:off x="7097941" y="5723884"/>
                  <a:ext cx="2806700" cy="79692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9109" name="Equation" r:id="rId10" imgW="1384200" imgH="393480" progId="Equation.DSMT4">
                          <p:embed/>
                        </p:oleObj>
                      </mc:Choice>
                      <mc:Fallback>
                        <p:oleObj name="Equation" r:id="rId10" imgW="1384200" imgH="393480" progId="Equation.DSMT4">
                          <p:embed/>
                          <p:pic>
                            <p:nvPicPr>
                              <p:cNvPr id="11" name="Object 10"/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7097941" y="5723884"/>
                                <a:ext cx="2806700" cy="7969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760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15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5715" y="1924332"/>
            <a:ext cx="6939875" cy="3387897"/>
            <a:chOff x="725714" y="2359761"/>
            <a:chExt cx="7088413" cy="3387897"/>
          </a:xfrm>
        </p:grpSpPr>
        <p:sp>
          <p:nvSpPr>
            <p:cNvPr id="12" name="Striped Right Arrow 11"/>
            <p:cNvSpPr/>
            <p:nvPr/>
          </p:nvSpPr>
          <p:spPr>
            <a:xfrm>
              <a:off x="725714" y="2359761"/>
              <a:ext cx="7088413" cy="3387897"/>
            </a:xfrm>
            <a:prstGeom prst="stripedRightArrow">
              <a:avLst>
                <a:gd name="adj1" fmla="val 86907"/>
                <a:gd name="adj2" fmla="val 22050"/>
              </a:avLst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7727673"/>
                </p:ext>
              </p:extLst>
            </p:nvPr>
          </p:nvGraphicFramePr>
          <p:xfrm>
            <a:off x="1364807" y="2869457"/>
            <a:ext cx="2694897" cy="98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9" name="Equation" r:id="rId5" imgW="1257120" imgH="457200" progId="Equation.DSMT4">
                    <p:embed/>
                  </p:oleObj>
                </mc:Choice>
                <mc:Fallback>
                  <p:oleObj name="Equation" r:id="rId5" imgW="125712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64807" y="2869457"/>
                          <a:ext cx="2694897" cy="981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F2CD0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769" end="199.11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100" y="2174110"/>
            <a:ext cx="3971471" cy="2688008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784194"/>
              </p:ext>
            </p:extLst>
          </p:nvPr>
        </p:nvGraphicFramePr>
        <p:xfrm>
          <a:off x="1351416" y="3510879"/>
          <a:ext cx="574516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0" name="Equation" r:id="rId8" imgW="2679480" imgH="660240" progId="Equation.DSMT4">
                  <p:embed/>
                </p:oleObj>
              </mc:Choice>
              <mc:Fallback>
                <p:oleObj name="Equation" r:id="rId8" imgW="2679480" imgH="660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51416" y="3510879"/>
                        <a:ext cx="5745162" cy="141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415" y="5376307"/>
            <a:ext cx="11038348" cy="1184151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>
            <a:off x="7694618" y="1944914"/>
            <a:ext cx="4090982" cy="3182711"/>
          </a:xfrm>
          <a:prstGeom prst="round2DiagRect">
            <a:avLst/>
          </a:prstGeom>
          <a:noFill/>
          <a:ln w="19050">
            <a:solidFill>
              <a:srgbClr val="FF006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3059239" y="2432598"/>
            <a:ext cx="2025747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51416" y="2966833"/>
            <a:ext cx="5925991" cy="477298"/>
            <a:chOff x="1351416" y="2966833"/>
            <a:chExt cx="5925991" cy="477298"/>
          </a:xfrm>
        </p:grpSpPr>
        <p:sp>
          <p:nvSpPr>
            <p:cNvPr id="30" name="TextBox 29"/>
            <p:cNvSpPr txBox="1"/>
            <p:nvPr/>
          </p:nvSpPr>
          <p:spPr>
            <a:xfrm>
              <a:off x="3922001" y="2990039"/>
              <a:ext cx="3355406" cy="4308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là giả thiết định lí.</a:t>
              </a:r>
              <a:endParaRPr lang="vi-VN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51416" y="2966833"/>
              <a:ext cx="2638425" cy="4772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51416" y="3551917"/>
            <a:ext cx="5855459" cy="798135"/>
            <a:chOff x="1351416" y="3522889"/>
            <a:chExt cx="5855459" cy="798135"/>
          </a:xfrm>
        </p:grpSpPr>
        <p:sp>
          <p:nvSpPr>
            <p:cNvPr id="31" name="TextBox 30"/>
            <p:cNvSpPr txBox="1"/>
            <p:nvPr/>
          </p:nvSpPr>
          <p:spPr>
            <a:xfrm>
              <a:off x="3922001" y="3706513"/>
              <a:ext cx="3284874" cy="4308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là kết luận định lí.</a:t>
              </a:r>
              <a:endParaRPr lang="vi-VN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51416" y="3522889"/>
              <a:ext cx="2638425" cy="79813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388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64226" y="1827450"/>
            <a:ext cx="3923944" cy="4803816"/>
            <a:chOff x="4392636" y="1882868"/>
            <a:chExt cx="3923944" cy="4803816"/>
          </a:xfrm>
        </p:grpSpPr>
        <p:sp>
          <p:nvSpPr>
            <p:cNvPr id="8" name="Teardrop 7"/>
            <p:cNvSpPr/>
            <p:nvPr/>
          </p:nvSpPr>
          <p:spPr>
            <a:xfrm rot="14689669">
              <a:off x="3952700" y="2322804"/>
              <a:ext cx="4803816" cy="3923944"/>
            </a:xfrm>
            <a:prstGeom prst="teardrop">
              <a:avLst>
                <a:gd name="adj" fmla="val 92196"/>
              </a:avLst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1322187"/>
                </p:ext>
              </p:extLst>
            </p:nvPr>
          </p:nvGraphicFramePr>
          <p:xfrm>
            <a:off x="4794627" y="2336461"/>
            <a:ext cx="3094038" cy="4097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9" name="Equation" r:id="rId3" imgW="1574640" imgH="2082600" progId="Equation.DSMT4">
                    <p:embed/>
                  </p:oleObj>
                </mc:Choice>
                <mc:Fallback>
                  <p:oleObj name="Equation" r:id="rId3" imgW="1574640" imgH="20826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94627" y="2336461"/>
                          <a:ext cx="3094038" cy="4097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8063346" y="2382982"/>
            <a:ext cx="3668550" cy="3796145"/>
            <a:chOff x="8063346" y="2382982"/>
            <a:chExt cx="3668550" cy="3796145"/>
          </a:xfrm>
        </p:grpSpPr>
        <p:sp>
          <p:nvSpPr>
            <p:cNvPr id="11" name="Left Arrow 10"/>
            <p:cNvSpPr/>
            <p:nvPr/>
          </p:nvSpPr>
          <p:spPr>
            <a:xfrm>
              <a:off x="8063346" y="2382982"/>
              <a:ext cx="3668550" cy="3796145"/>
            </a:xfrm>
            <a:prstGeom prst="leftArrow">
              <a:avLst>
                <a:gd name="adj1" fmla="val 90681"/>
                <a:gd name="adj2" fmla="val 8721"/>
              </a:avLst>
            </a:prstGeom>
            <a:solidFill>
              <a:srgbClr val="0000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047723"/>
                </p:ext>
              </p:extLst>
            </p:nvPr>
          </p:nvGraphicFramePr>
          <p:xfrm>
            <a:off x="8389938" y="2636838"/>
            <a:ext cx="3341687" cy="327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0" name="Equation" r:id="rId5" imgW="1790640" imgH="1752480" progId="Equation.DSMT4">
                    <p:embed/>
                  </p:oleObj>
                </mc:Choice>
                <mc:Fallback>
                  <p:oleObj name="Equation" r:id="rId5" imgW="1790640" imgH="1752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389938" y="2636838"/>
                          <a:ext cx="3341687" cy="327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6"/>
          <p:cNvSpPr/>
          <p:nvPr/>
        </p:nvSpPr>
        <p:spPr>
          <a:xfrm>
            <a:off x="827335" y="1866517"/>
            <a:ext cx="3235020" cy="47143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extBox 33"/>
          <p:cNvSpPr txBox="1"/>
          <p:nvPr/>
        </p:nvSpPr>
        <p:spPr>
          <a:xfrm>
            <a:off x="739474" y="1404852"/>
            <a:ext cx="3410742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             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33745"/>
              </p:ext>
            </p:extLst>
          </p:nvPr>
        </p:nvGraphicFramePr>
        <p:xfrm>
          <a:off x="1125538" y="2116138"/>
          <a:ext cx="2638425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1" name="Equation" r:id="rId7" imgW="1257120" imgH="609480" progId="Equation.DSMT4">
                  <p:embed/>
                </p:oleObj>
              </mc:Choice>
              <mc:Fallback>
                <p:oleObj name="Equation" r:id="rId7" imgW="1257120" imgH="609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5538" y="2116138"/>
                        <a:ext cx="2638425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335" y="3669827"/>
            <a:ext cx="3235020" cy="263833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45673" y="617421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9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7335" y="1866517"/>
            <a:ext cx="3235020" cy="47143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3410742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             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556961"/>
              </p:ext>
            </p:extLst>
          </p:nvPr>
        </p:nvGraphicFramePr>
        <p:xfrm>
          <a:off x="1125633" y="2115709"/>
          <a:ext cx="2638425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" name="Equation" r:id="rId3" imgW="1257120" imgH="609480" progId="Equation.DSMT4">
                  <p:embed/>
                </p:oleObj>
              </mc:Choice>
              <mc:Fallback>
                <p:oleObj name="Equation" r:id="rId3" imgW="1257120" imgH="609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5633" y="2115709"/>
                        <a:ext cx="2638425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35" y="3669827"/>
            <a:ext cx="3235020" cy="26383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89641" y="1862125"/>
            <a:ext cx="4530284" cy="4581854"/>
            <a:chOff x="4188488" y="1683623"/>
            <a:chExt cx="3924359" cy="3969032"/>
          </a:xfrm>
        </p:grpSpPr>
        <p:sp>
          <p:nvSpPr>
            <p:cNvPr id="8" name="Left Arrow 7"/>
            <p:cNvSpPr/>
            <p:nvPr/>
          </p:nvSpPr>
          <p:spPr>
            <a:xfrm>
              <a:off x="4188488" y="1683623"/>
              <a:ext cx="3924358" cy="3969032"/>
            </a:xfrm>
            <a:prstGeom prst="leftArrow">
              <a:avLst>
                <a:gd name="adj1" fmla="val 90681"/>
                <a:gd name="adj2" fmla="val 8721"/>
              </a:avLst>
            </a:prstGeom>
            <a:solidFill>
              <a:srgbClr val="0000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4948973"/>
                </p:ext>
              </p:extLst>
            </p:nvPr>
          </p:nvGraphicFramePr>
          <p:xfrm>
            <a:off x="4360653" y="1859885"/>
            <a:ext cx="3752194" cy="36198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0" name="Equation" r:id="rId6" imgW="2108160" imgH="2031840" progId="Equation.DSMT4">
                    <p:embed/>
                  </p:oleObj>
                </mc:Choice>
                <mc:Fallback>
                  <p:oleObj name="Equation" r:id="rId6" imgW="2108160" imgH="203184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360653" y="1859885"/>
                          <a:ext cx="3752194" cy="36198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7289640" y="1862125"/>
            <a:ext cx="4530284" cy="4581854"/>
            <a:chOff x="8213183" y="1683623"/>
            <a:chExt cx="3924360" cy="3969032"/>
          </a:xfrm>
        </p:grpSpPr>
        <p:sp>
          <p:nvSpPr>
            <p:cNvPr id="13" name="Left Arrow 12"/>
            <p:cNvSpPr/>
            <p:nvPr/>
          </p:nvSpPr>
          <p:spPr>
            <a:xfrm>
              <a:off x="8213183" y="1683623"/>
              <a:ext cx="3924360" cy="3969032"/>
            </a:xfrm>
            <a:prstGeom prst="leftArrow">
              <a:avLst>
                <a:gd name="adj1" fmla="val 90681"/>
                <a:gd name="adj2" fmla="val 8721"/>
              </a:avLst>
            </a:prstGeom>
            <a:solidFill>
              <a:srgbClr val="0000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0599234"/>
                </p:ext>
              </p:extLst>
            </p:nvPr>
          </p:nvGraphicFramePr>
          <p:xfrm>
            <a:off x="8452240" y="1892324"/>
            <a:ext cx="3513137" cy="3552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1" name="Equation" r:id="rId8" imgW="2184120" imgH="2209680" progId="Equation.DSMT4">
                    <p:embed/>
                  </p:oleObj>
                </mc:Choice>
                <mc:Fallback>
                  <p:oleObj name="Equation" r:id="rId8" imgW="2184120" imgH="2209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52240" y="1892324"/>
                          <a:ext cx="3513137" cy="3552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1745673" y="617421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50216" y="2159263"/>
            <a:ext cx="3098217" cy="4286622"/>
            <a:chOff x="4150216" y="2159263"/>
            <a:chExt cx="3098217" cy="4286622"/>
          </a:xfrm>
        </p:grpSpPr>
        <p:sp>
          <p:nvSpPr>
            <p:cNvPr id="15" name="Rectangle 14"/>
            <p:cNvSpPr/>
            <p:nvPr/>
          </p:nvSpPr>
          <p:spPr>
            <a:xfrm>
              <a:off x="4150216" y="2159263"/>
              <a:ext cx="3098217" cy="4284716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051755"/>
                </p:ext>
              </p:extLst>
            </p:nvPr>
          </p:nvGraphicFramePr>
          <p:xfrm>
            <a:off x="4150216" y="2159263"/>
            <a:ext cx="3098217" cy="4286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2" name="Equation" r:id="rId10" imgW="1688760" imgH="2336760" progId="Equation.DSMT4">
                    <p:embed/>
                  </p:oleObj>
                </mc:Choice>
                <mc:Fallback>
                  <p:oleObj name="Equation" r:id="rId10" imgW="1688760" imgH="23367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50216" y="2159263"/>
                          <a:ext cx="3098217" cy="4286622"/>
                        </a:xfrm>
                        <a:prstGeom prst="rect">
                          <a:avLst/>
                        </a:prstGeom>
                        <a:ln>
                          <a:solidFill>
                            <a:srgbClr val="FF0066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036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82694" b="45483"/>
          <a:stretch/>
        </p:blipFill>
        <p:spPr>
          <a:xfrm>
            <a:off x="739474" y="1866517"/>
            <a:ext cx="1293585" cy="55216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4710" y="3251012"/>
            <a:ext cx="5292436" cy="3308838"/>
            <a:chOff x="484910" y="2994980"/>
            <a:chExt cx="5292436" cy="3308838"/>
          </a:xfrm>
        </p:grpSpPr>
        <p:sp>
          <p:nvSpPr>
            <p:cNvPr id="18" name="Teardrop 17"/>
            <p:cNvSpPr/>
            <p:nvPr/>
          </p:nvSpPr>
          <p:spPr>
            <a:xfrm>
              <a:off x="484910" y="2994980"/>
              <a:ext cx="5292436" cy="3308838"/>
            </a:xfrm>
            <a:prstGeom prst="teardrop">
              <a:avLst>
                <a:gd name="adj" fmla="val 95812"/>
              </a:avLst>
            </a:prstGeom>
            <a:solidFill>
              <a:srgbClr val="00B0F0">
                <a:alpha val="27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2787564"/>
                </p:ext>
              </p:extLst>
            </p:nvPr>
          </p:nvGraphicFramePr>
          <p:xfrm>
            <a:off x="897573" y="3289595"/>
            <a:ext cx="4465637" cy="272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18" name="Equation" r:id="rId4" imgW="2209680" imgH="1346040" progId="Equation.DSMT4">
                    <p:embed/>
                  </p:oleObj>
                </mc:Choice>
                <mc:Fallback>
                  <p:oleObj name="Equation" r:id="rId4" imgW="2209680" imgH="1346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97573" y="3289595"/>
                          <a:ext cx="4465637" cy="2720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/>
          <p:cNvGrpSpPr/>
          <p:nvPr/>
        </p:nvGrpSpPr>
        <p:grpSpPr>
          <a:xfrm>
            <a:off x="4756063" y="3251012"/>
            <a:ext cx="5292436" cy="3308838"/>
            <a:chOff x="5899063" y="3251012"/>
            <a:chExt cx="5292436" cy="3308838"/>
          </a:xfrm>
        </p:grpSpPr>
        <p:sp>
          <p:nvSpPr>
            <p:cNvPr id="23" name="Teardrop 22"/>
            <p:cNvSpPr/>
            <p:nvPr/>
          </p:nvSpPr>
          <p:spPr>
            <a:xfrm flipH="1">
              <a:off x="5899063" y="3251012"/>
              <a:ext cx="5292436" cy="3308838"/>
            </a:xfrm>
            <a:prstGeom prst="teardrop">
              <a:avLst>
                <a:gd name="adj" fmla="val 95812"/>
              </a:avLst>
            </a:prstGeom>
            <a:solidFill>
              <a:srgbClr val="00B0F0">
                <a:alpha val="27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763796"/>
                </p:ext>
              </p:extLst>
            </p:nvPr>
          </p:nvGraphicFramePr>
          <p:xfrm>
            <a:off x="6598528" y="3371455"/>
            <a:ext cx="4327439" cy="2618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19" name="Equation" r:id="rId6" imgW="2057400" imgH="1269720" progId="Equation.DSMT4">
                    <p:embed/>
                  </p:oleObj>
                </mc:Choice>
                <mc:Fallback>
                  <p:oleObj name="Equation" r:id="rId6" imgW="2057400" imgH="1269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98528" y="3371455"/>
                          <a:ext cx="4327439" cy="26181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1994959" y="1910431"/>
            <a:ext cx="5943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5, cho biết MN // BC, AM = 4 cm,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MB = 2cm, NC = 3cm.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đoạn thẳng AN.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898" y="661781"/>
            <a:ext cx="3864965" cy="32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3690219" y="2381476"/>
            <a:ext cx="4946085" cy="3742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5" y="1924333"/>
            <a:ext cx="5780952" cy="45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29" y="1425565"/>
            <a:ext cx="3009988" cy="170837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817998" y="3280125"/>
            <a:ext cx="2706389" cy="3134593"/>
            <a:chOff x="8388667" y="3366302"/>
            <a:chExt cx="2706389" cy="3134593"/>
          </a:xfrm>
        </p:grpSpPr>
        <p:sp>
          <p:nvSpPr>
            <p:cNvPr id="24" name="Rectangle 23"/>
            <p:cNvSpPr/>
            <p:nvPr/>
          </p:nvSpPr>
          <p:spPr>
            <a:xfrm rot="1166635">
              <a:off x="9211061" y="3366302"/>
              <a:ext cx="433181" cy="276443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 rot="1252703">
              <a:off x="8439568" y="6106746"/>
              <a:ext cx="881395" cy="344546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88667" y="3432395"/>
              <a:ext cx="2706389" cy="3068500"/>
              <a:chOff x="8223432" y="3432395"/>
              <a:chExt cx="2706389" cy="30685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7325090">
                <a:off x="7952266" y="4658200"/>
                <a:ext cx="2615991" cy="16438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252256">
                <a:off x="8223432" y="6070008"/>
                <a:ext cx="10086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1</a:t>
                </a:r>
                <a:endParaRPr lang="vi-VN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149862">
                <a:off x="9395427" y="3728685"/>
                <a:ext cx="1534394" cy="2631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sắt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đoạn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nhau</a:t>
                </a: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sp>
        <p:nvSpPr>
          <p:cNvPr id="33" name="Round Diagonal Corner Rectangle 32"/>
          <p:cNvSpPr/>
          <p:nvPr/>
        </p:nvSpPr>
        <p:spPr>
          <a:xfrm>
            <a:off x="739474" y="2576945"/>
            <a:ext cx="2682599" cy="3657600"/>
          </a:xfrm>
          <a:prstGeom prst="round2DiagRect">
            <a:avLst>
              <a:gd name="adj1" fmla="val 32677"/>
              <a:gd name="adj2" fmla="val 7747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4538533" y="2576945"/>
            <a:ext cx="2837711" cy="3272403"/>
            <a:chOff x="5226701" y="2372939"/>
            <a:chExt cx="4297688" cy="4141428"/>
          </a:xfrm>
        </p:grpSpPr>
        <p:pic>
          <p:nvPicPr>
            <p:cNvPr id="35" name="Picture 2" descr="Đèn Ánh Sáng Bóng Ý - Ảnh miễn phí trên Pixabay - Pixabay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7" t="16955" r="16263" b="17112"/>
            <a:stretch/>
          </p:blipFill>
          <p:spPr bwMode="auto">
            <a:xfrm>
              <a:off x="5226701" y="2372939"/>
              <a:ext cx="4297688" cy="414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027709" y="3145823"/>
              <a:ext cx="2804518" cy="2921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định lí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Thalès.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nêu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chia </a:t>
              </a:r>
              <a:b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Sắt.</a:t>
              </a:r>
              <a:endPara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36304" y="778132"/>
            <a:ext cx="3383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Dư lại quên đem thước để đo (rất khó chia).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71913" y="2416751"/>
            <a:ext cx="40927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Đặt thanh sắt trên mặt sân phẳng</a:t>
            </a:r>
            <a:b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xem như đoạn AB.</a:t>
            </a:r>
            <a:endParaRPr lang="vi-V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71913" y="3118854"/>
            <a:ext cx="1496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Vẽ tia Ax.</a:t>
            </a:r>
            <a:endParaRPr lang="vi-VN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71913" y="3482403"/>
            <a:ext cx="4152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Trên tia Ax đánh dấu các đoạn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AM = MN = NP = PQ = QC có độ 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dài bằng một đoạn dây không dãn.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71913" y="4523061"/>
            <a:ext cx="3343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ABC kẻ MI // BC.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71913" y="4886610"/>
            <a:ext cx="4839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Khi đó AI có độ dài bằng 1/5 đoạn AB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71913" y="5250161"/>
            <a:ext cx="4319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- Dựa theo đoạn mẫu AI. Bác Dư cắt</a:t>
            </a:r>
          </a:p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thanh sắt thành 5 phần bằng nhau.</a:t>
            </a:r>
          </a:p>
        </p:txBody>
      </p:sp>
      <p:sp>
        <p:nvSpPr>
          <p:cNvPr id="45" name="Sun 44"/>
          <p:cNvSpPr/>
          <p:nvPr/>
        </p:nvSpPr>
        <p:spPr>
          <a:xfrm>
            <a:off x="8606400" y="3157941"/>
            <a:ext cx="3256118" cy="3352921"/>
          </a:xfrm>
          <a:prstGeom prst="sun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EM HÃY GIẢI THÍCH XEM. TẠI SAO TIẾN HÀNH THEO CÁC BƯỚC HƯỚNG DẪN THI CHIA ĐỀU ĐƯỢC THANH SẮT?</a:t>
            </a:r>
            <a:endParaRPr lang="vi-VN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3" grpId="0" animBg="1"/>
      <p:bldP spid="38" grpId="0"/>
      <p:bldP spid="39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3690219" y="2541132"/>
            <a:ext cx="4946085" cy="374253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25715" y="885371"/>
            <a:ext cx="5954387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THALÈS TRONG TAM GIÁC</a:t>
            </a:r>
            <a:endParaRPr lang="vi-VN" sz="2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474" y="1404852"/>
            <a:ext cx="2333524" cy="461665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lí Thalès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5" y="1924333"/>
            <a:ext cx="5780952" cy="45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129" y="1425565"/>
            <a:ext cx="3009988" cy="170837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817998" y="3280125"/>
            <a:ext cx="2706389" cy="3134593"/>
            <a:chOff x="8388667" y="3366302"/>
            <a:chExt cx="2706389" cy="3134593"/>
          </a:xfrm>
        </p:grpSpPr>
        <p:sp>
          <p:nvSpPr>
            <p:cNvPr id="24" name="Rectangle 23"/>
            <p:cNvSpPr/>
            <p:nvPr/>
          </p:nvSpPr>
          <p:spPr>
            <a:xfrm rot="1166635">
              <a:off x="9211061" y="3366302"/>
              <a:ext cx="433181" cy="276443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 rot="1252703">
              <a:off x="8439568" y="6106746"/>
              <a:ext cx="881395" cy="344546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88667" y="3432395"/>
              <a:ext cx="2706389" cy="3068500"/>
              <a:chOff x="8223432" y="3432395"/>
              <a:chExt cx="2706389" cy="30685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325090">
                <a:off x="7952266" y="4658200"/>
                <a:ext cx="2615991" cy="16438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252256">
                <a:off x="8223432" y="6070008"/>
                <a:ext cx="10086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1</a:t>
                </a:r>
                <a:endParaRPr lang="vi-VN" sz="2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149862">
                <a:off x="9395427" y="3728685"/>
                <a:ext cx="1534394" cy="2631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 sắt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 đoạn</a:t>
                </a:r>
                <a:b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nhau</a:t>
                </a:r>
                <a:r>
                  <a:rPr lang="en-US" sz="2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903" y="2675285"/>
            <a:ext cx="2190476" cy="3285714"/>
          </a:xfrm>
          <a:prstGeom prst="rect">
            <a:avLst/>
          </a:prstGeom>
        </p:spPr>
      </p:pic>
      <p:sp>
        <p:nvSpPr>
          <p:cNvPr id="33" name="Round Diagonal Corner Rectangle 32"/>
          <p:cNvSpPr/>
          <p:nvPr/>
        </p:nvSpPr>
        <p:spPr>
          <a:xfrm>
            <a:off x="739474" y="2576945"/>
            <a:ext cx="2682599" cy="3657600"/>
          </a:xfrm>
          <a:prstGeom prst="round2DiagRect">
            <a:avLst>
              <a:gd name="adj1" fmla="val 32677"/>
              <a:gd name="adj2" fmla="val 7747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8636304" y="778132"/>
            <a:ext cx="3383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Dư lại quên đem thước để đo (rất khó chia).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841437"/>
              </p:ext>
            </p:extLst>
          </p:nvPr>
        </p:nvGraphicFramePr>
        <p:xfrm>
          <a:off x="4065588" y="2724150"/>
          <a:ext cx="4503737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5" name="Equation" r:id="rId13" imgW="2311200" imgH="1726920" progId="Equation.DSMT4">
                  <p:embed/>
                </p:oleObj>
              </mc:Choice>
              <mc:Fallback>
                <p:oleObj name="Equation" r:id="rId13" imgW="2311200" imgH="1726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65588" y="2724150"/>
                        <a:ext cx="4503737" cy="336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05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8"/>
          <p:cNvSpPr>
            <a:spLocks noChangeArrowheads="1"/>
          </p:cNvSpPr>
          <p:nvPr/>
        </p:nvSpPr>
        <p:spPr bwMode="auto">
          <a:xfrm>
            <a:off x="9301991" y="4721483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5356431" y="4931538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6"/>
          <p:cNvSpPr>
            <a:spLocks noChangeArrowheads="1"/>
          </p:cNvSpPr>
          <p:nvPr/>
        </p:nvSpPr>
        <p:spPr bwMode="auto">
          <a:xfrm>
            <a:off x="928063" y="4018867"/>
            <a:ext cx="1426133" cy="1341288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67690" y="241147"/>
            <a:ext cx="791203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HỘP QUÀ BẤT NGỜ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5020" y="979615"/>
            <a:ext cx="10175598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4 hộp quà khác nhau, trong mỗi hộp quà chứa một câu hỏi và một phần quà hấp dẫn. Nếu trả lời đúng câu hỏi thì món quà sẽ hiện ra</a:t>
            </a:r>
            <a:r>
              <a:rPr lang="nl-NL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nl-NL" sz="2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 hãy click chuột vào các hộp quà nhé.</a:t>
            </a:r>
          </a:p>
          <a:p>
            <a:pPr algn="ctr"/>
            <a:r>
              <a:rPr lang="nl-NL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Khi mở hết các hộp quà chúng ta click “qua trang” các em nhé.</a:t>
            </a:r>
            <a:endParaRPr lang="nl-NL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905" y="5954116"/>
            <a:ext cx="563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EM CHƠI VUI VẺ !</a:t>
            </a:r>
          </a:p>
        </p:txBody>
      </p:sp>
      <p:cxnSp>
        <p:nvCxnSpPr>
          <p:cNvPr id="6" name="Elbow Connector 5"/>
          <p:cNvCxnSpPr>
            <a:stCxn id="2" idx="1"/>
            <a:endCxn id="4" idx="1"/>
          </p:cNvCxnSpPr>
          <p:nvPr/>
        </p:nvCxnSpPr>
        <p:spPr>
          <a:xfrm rot="10800000" flipH="1" flipV="1">
            <a:off x="2167689" y="595090"/>
            <a:ext cx="1033215" cy="5682192"/>
          </a:xfrm>
          <a:prstGeom prst="bentConnector3">
            <a:avLst>
              <a:gd name="adj1" fmla="val -141530"/>
            </a:avLst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2" idx="3"/>
            <a:endCxn id="4" idx="3"/>
          </p:cNvCxnSpPr>
          <p:nvPr/>
        </p:nvCxnSpPr>
        <p:spPr>
          <a:xfrm flipH="1">
            <a:off x="8838410" y="595090"/>
            <a:ext cx="1241318" cy="5682192"/>
          </a:xfrm>
          <a:prstGeom prst="bentConnector3">
            <a:avLst>
              <a:gd name="adj1" fmla="val -93249"/>
            </a:avLst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829" y="2853724"/>
            <a:ext cx="1554320" cy="140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68" y="2604064"/>
            <a:ext cx="1673474" cy="16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21" y="4560738"/>
            <a:ext cx="1575486" cy="14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61" y="4565615"/>
            <a:ext cx="1543336" cy="141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803077" y="5252326"/>
            <a:ext cx="1345140" cy="971303"/>
            <a:chOff x="998208" y="5546153"/>
            <a:chExt cx="1345140" cy="971303"/>
          </a:xfrm>
        </p:grpSpPr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1103169" y="5576735"/>
              <a:ext cx="98257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Curved Up Arrow 30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32" name="Curved Down Arrow 31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789056" y="1908794"/>
            <a:ext cx="1228054" cy="1851538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9690100" y="3203276"/>
            <a:ext cx="2323609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10308226" y="837603"/>
            <a:ext cx="899917" cy="2254269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4" grpId="0" animBg="1" autoUpdateAnimBg="0"/>
      <p:bldP spid="35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48114" y="279763"/>
            <a:ext cx="7765143" cy="60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 bwMode="auto">
          <a:xfrm>
            <a:off x="7222895" y="5104267"/>
            <a:ext cx="3143745" cy="400110"/>
          </a:xfrm>
          <a:prstGeom prst="rect">
            <a:avLst/>
          </a:prstGeom>
          <a:gradFill rotWithShape="1">
            <a:gsLst>
              <a:gs pos="0">
                <a:srgbClr val="CC00FF">
                  <a:alpha val="34000"/>
                </a:srgbClr>
              </a:gs>
              <a:gs pos="50000">
                <a:schemeClr val="bg1"/>
              </a:gs>
              <a:gs pos="100000">
                <a:srgbClr val="CC00FF">
                  <a:alpha val="34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660066"/>
                </a:solidFill>
              </a:rPr>
              <a:t>CHỌN KẾT QUẢ ĐÚNG NHẤT</a:t>
            </a:r>
            <a:endParaRPr lang="en-US" sz="2000" dirty="0" err="1">
              <a:solidFill>
                <a:srgbClr val="660066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939583"/>
              </p:ext>
            </p:extLst>
          </p:nvPr>
        </p:nvGraphicFramePr>
        <p:xfrm>
          <a:off x="9317038" y="5572914"/>
          <a:ext cx="19970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3" name="Equation" r:id="rId7" imgW="1015920" imgH="177480" progId="Equation.DSMT4">
                  <p:embed/>
                </p:oleObj>
              </mc:Choice>
              <mc:Fallback>
                <p:oleObj name="Equation" r:id="rId7" imgW="1015920" imgH="177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17038" y="5572914"/>
                        <a:ext cx="19970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678125"/>
              </p:ext>
            </p:extLst>
          </p:nvPr>
        </p:nvGraphicFramePr>
        <p:xfrm>
          <a:off x="6389681" y="6193018"/>
          <a:ext cx="19986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4" name="Equation" r:id="rId9" imgW="1015920" imgH="177480" progId="Equation.DSMT4">
                  <p:embed/>
                </p:oleObj>
              </mc:Choice>
              <mc:Fallback>
                <p:oleObj name="Equation" r:id="rId9" imgW="1015920" imgH="17748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89681" y="6193018"/>
                        <a:ext cx="199866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22836" y="1995494"/>
            <a:ext cx="4333760" cy="3215773"/>
            <a:chOff x="7145850" y="4441686"/>
            <a:chExt cx="4333760" cy="3215773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145850" y="4441686"/>
              <a:ext cx="4333760" cy="321577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.VnArial" pitchFamily="34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364636"/>
                </p:ext>
              </p:extLst>
            </p:nvPr>
          </p:nvGraphicFramePr>
          <p:xfrm>
            <a:off x="7498536" y="4563208"/>
            <a:ext cx="3834269" cy="3094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85" name="Equation" r:id="rId11" imgW="2070000" imgH="1574640" progId="Equation.DSMT4">
                    <p:embed/>
                  </p:oleObj>
                </mc:Choice>
                <mc:Fallback>
                  <p:oleObj name="Equation" r:id="rId11" imgW="2070000" imgH="1574640" progId="Equation.DSMT4">
                    <p:embed/>
                    <p:pic>
                      <p:nvPicPr>
                        <p:cNvPr id="34" name="Object 33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498536" y="4563208"/>
                          <a:ext cx="3834269" cy="30942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 bwMode="auto">
          <a:xfrm>
            <a:off x="7060455" y="2899098"/>
            <a:ext cx="3695130" cy="212365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 có AB = 4,5 cm,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AC = 6 cm, AM = 3 cm.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 MN // BC.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Độ dài AN bằng bao nhiêu?</a:t>
            </a:r>
            <a:endParaRPr lang="en-US" sz="2400" dirty="0" err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921384"/>
              </p:ext>
            </p:extLst>
          </p:nvPr>
        </p:nvGraphicFramePr>
        <p:xfrm>
          <a:off x="6389681" y="5573708"/>
          <a:ext cx="2024062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6" name="Equation" r:id="rId13" imgW="1028520" imgH="177480" progId="Equation.DSMT4">
                  <p:embed/>
                </p:oleObj>
              </mc:Choice>
              <mc:Fallback>
                <p:oleObj name="Equation" r:id="rId13" imgW="1028520" imgH="17748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89681" y="5573708"/>
                        <a:ext cx="2024062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2405195" y="1642864"/>
            <a:ext cx="7681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595258" y="1143000"/>
            <a:ext cx="0" cy="5867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8377286" y="5516707"/>
            <a:ext cx="198163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đúng</a:t>
            </a:r>
            <a:endParaRPr lang="en-US" sz="2400" b="1" dirty="0" err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57" y="899886"/>
            <a:ext cx="1448286" cy="14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4957" y="362103"/>
            <a:ext cx="3884300" cy="2555227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833402"/>
              </p:ext>
            </p:extLst>
          </p:nvPr>
        </p:nvGraphicFramePr>
        <p:xfrm>
          <a:off x="9317038" y="6180318"/>
          <a:ext cx="22733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87" name="Equation" r:id="rId17" imgW="1155600" imgH="190440" progId="Equation.DSMT4">
                  <p:embed/>
                </p:oleObj>
              </mc:Choice>
              <mc:Fallback>
                <p:oleObj name="Equation" r:id="rId17" imgW="1155600" imgH="19044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17038" y="6180318"/>
                        <a:ext cx="227330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Up Arrow 15">
            <a:hlinkClick r:id="rId19" action="ppaction://hlinksldjump"/>
          </p:cNvPr>
          <p:cNvSpPr/>
          <p:nvPr/>
        </p:nvSpPr>
        <p:spPr>
          <a:xfrm>
            <a:off x="1165252" y="5255565"/>
            <a:ext cx="2940390" cy="1103167"/>
          </a:xfrm>
          <a:prstGeom prst="upArrow">
            <a:avLst>
              <a:gd name="adj1" fmla="val 825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chuột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tra-loi-du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34248" y="2899098"/>
            <a:ext cx="609600" cy="609600"/>
          </a:xfrm>
          <a:prstGeom prst="rect">
            <a:avLst/>
          </a:prstGeom>
        </p:spPr>
      </p:pic>
      <p:pic>
        <p:nvPicPr>
          <p:cNvPr id="19" name="tra-loi-sa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44030" y="427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098017" y="1282019"/>
            <a:ext cx="4170137" cy="343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ArchUp">
              <a:avLst>
                <a:gd name="adj" fmla="val 1051842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CỦA EM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367291" y="602342"/>
            <a:ext cx="20574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9364891" y="3091056"/>
            <a:ext cx="25146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57691" y="3668524"/>
            <a:ext cx="2667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923154" y="4852504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8231641" y="4712085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" descr="Kết quả hình ảnh cho hinh anh ve viet but b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27477" r="4487" b="29123"/>
          <a:stretch/>
        </p:blipFill>
        <p:spPr bwMode="auto">
          <a:xfrm>
            <a:off x="4470400" y="3093569"/>
            <a:ext cx="3425372" cy="8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11299" y="438313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XỨ TỪ VIỆT NAM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44699" y="275771"/>
            <a:ext cx="7737930" cy="65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8717191" y="-389810"/>
            <a:ext cx="12954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10515" y="5473372"/>
            <a:ext cx="1345140" cy="1050263"/>
            <a:chOff x="998208" y="5546153"/>
            <a:chExt cx="1345140" cy="1050263"/>
          </a:xfrm>
        </p:grpSpPr>
        <p:sp>
          <p:nvSpPr>
            <p:cNvPr id="14" name="TextBox 13">
              <a:hlinkClick r:id="rId5" action="ppaction://hlinksldjump"/>
            </p:cNvPr>
            <p:cNvSpPr txBox="1"/>
            <p:nvPr/>
          </p:nvSpPr>
          <p:spPr>
            <a:xfrm>
              <a:off x="1143052" y="5765419"/>
              <a:ext cx="90281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/>
                </a:rPr>
                <a:t>Quay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rved Up Arrow 14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6" name="Curved Down Arrow 15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22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 autoUpdateAnimBg="0"/>
      <p:bldP spid="5" grpId="0" animBg="1"/>
      <p:bldP spid="6" grpId="0" animBg="1"/>
      <p:bldP spid="7" grpId="0" animBg="1"/>
      <p:bldP spid="8" grpId="0" animBg="1"/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48114" y="279763"/>
            <a:ext cx="7765143" cy="60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 bwMode="auto">
          <a:xfrm>
            <a:off x="6894493" y="4042880"/>
            <a:ext cx="3193823" cy="400110"/>
          </a:xfrm>
          <a:prstGeom prst="rect">
            <a:avLst/>
          </a:prstGeom>
          <a:gradFill rotWithShape="1">
            <a:gsLst>
              <a:gs pos="0">
                <a:srgbClr val="CC00FF">
                  <a:alpha val="34000"/>
                </a:srgbClr>
              </a:gs>
              <a:gs pos="50000">
                <a:schemeClr val="bg1"/>
              </a:gs>
              <a:gs pos="100000">
                <a:srgbClr val="CC00FF">
                  <a:alpha val="34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</a:rPr>
              <a:t>CHỌN KẾT QUẢ ĐÚNG NHẤT</a:t>
            </a:r>
            <a:endParaRPr lang="en-US" sz="2000" b="1" dirty="0" err="1">
              <a:solidFill>
                <a:srgbClr val="660066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787635"/>
              </p:ext>
            </p:extLst>
          </p:nvPr>
        </p:nvGraphicFramePr>
        <p:xfrm>
          <a:off x="8475663" y="4579485"/>
          <a:ext cx="21463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4" name="Equation" r:id="rId8" imgW="1091880" imgH="444240" progId="Equation.DSMT4">
                  <p:embed/>
                </p:oleObj>
              </mc:Choice>
              <mc:Fallback>
                <p:oleObj name="Equation" r:id="rId8" imgW="109188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75663" y="4579485"/>
                        <a:ext cx="214630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884707"/>
              </p:ext>
            </p:extLst>
          </p:nvPr>
        </p:nvGraphicFramePr>
        <p:xfrm>
          <a:off x="5951538" y="4842216"/>
          <a:ext cx="219868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5" name="Equation" r:id="rId10" imgW="1117440" imgH="177480" progId="Equation.DSMT4">
                  <p:embed/>
                </p:oleObj>
              </mc:Choice>
              <mc:Fallback>
                <p:oleObj name="Equation" r:id="rId10" imgW="1117440" imgH="177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51538" y="4842216"/>
                        <a:ext cx="2198687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849347"/>
              </p:ext>
            </p:extLst>
          </p:nvPr>
        </p:nvGraphicFramePr>
        <p:xfrm>
          <a:off x="5951538" y="5447843"/>
          <a:ext cx="2124075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6" name="Equation" r:id="rId12" imgW="1079280" imgH="444240" progId="Equation.DSMT4">
                  <p:embed/>
                </p:oleObj>
              </mc:Choice>
              <mc:Fallback>
                <p:oleObj name="Equation" r:id="rId12" imgW="107928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51538" y="5447843"/>
                        <a:ext cx="2124075" cy="86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2405195" y="1642864"/>
            <a:ext cx="7681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595258" y="1143000"/>
            <a:ext cx="0" cy="5867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8106683" y="5651192"/>
            <a:ext cx="198163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đúng</a:t>
            </a:r>
            <a:endParaRPr lang="en-US" sz="2400" b="1" dirty="0" err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195085"/>
              </p:ext>
            </p:extLst>
          </p:nvPr>
        </p:nvGraphicFramePr>
        <p:xfrm>
          <a:off x="8475663" y="5446256"/>
          <a:ext cx="2147887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7" name="Equation" r:id="rId14" imgW="1091880" imgH="444240" progId="Equation.DSMT4">
                  <p:embed/>
                </p:oleObj>
              </mc:Choice>
              <mc:Fallback>
                <p:oleObj name="Equation" r:id="rId14" imgW="1091880" imgH="4442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75663" y="5446256"/>
                        <a:ext cx="2147887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Up Arrow 15">
            <a:hlinkClick r:id="rId16" action="ppaction://hlinksldjump"/>
          </p:cNvPr>
          <p:cNvSpPr/>
          <p:nvPr/>
        </p:nvSpPr>
        <p:spPr>
          <a:xfrm>
            <a:off x="1613147" y="5261250"/>
            <a:ext cx="2940390" cy="1103167"/>
          </a:xfrm>
          <a:prstGeom prst="upArrow">
            <a:avLst>
              <a:gd name="adj1" fmla="val 825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chuột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tra-loi-du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34248" y="2899098"/>
            <a:ext cx="609600" cy="609600"/>
          </a:xfrm>
          <a:prstGeom prst="rect">
            <a:avLst/>
          </a:prstGeom>
        </p:spPr>
      </p:pic>
      <p:pic>
        <p:nvPicPr>
          <p:cNvPr id="19" name="Picture 16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43" y="829662"/>
            <a:ext cx="1543336" cy="141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022437"/>
              </p:ext>
            </p:extLst>
          </p:nvPr>
        </p:nvGraphicFramePr>
        <p:xfrm>
          <a:off x="6260774" y="2296301"/>
          <a:ext cx="4316629" cy="1458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8" name="Equation" r:id="rId20" imgW="1879560" imgH="634680" progId="Equation.DSMT4">
                  <p:embed/>
                </p:oleObj>
              </mc:Choice>
              <mc:Fallback>
                <p:oleObj name="Equation" r:id="rId20" imgW="187956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260774" y="2296301"/>
                        <a:ext cx="4316629" cy="1458321"/>
                      </a:xfrm>
                      <a:prstGeom prst="rect">
                        <a:avLst/>
                      </a:prstGeom>
                      <a:ln>
                        <a:solidFill>
                          <a:srgbClr val="FF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43390" y="1987781"/>
            <a:ext cx="4834976" cy="3215773"/>
            <a:chOff x="6806791" y="4331914"/>
            <a:chExt cx="4834976" cy="3215773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806791" y="4331914"/>
              <a:ext cx="4834976" cy="321577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.VnArial" pitchFamily="34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6347464"/>
                </p:ext>
              </p:extLst>
            </p:nvPr>
          </p:nvGraphicFramePr>
          <p:xfrm>
            <a:off x="6892420" y="4664181"/>
            <a:ext cx="4727575" cy="271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59" name="Equation" r:id="rId22" imgW="2552400" imgH="1384200" progId="Equation.DSMT4">
                    <p:embed/>
                  </p:oleObj>
                </mc:Choice>
                <mc:Fallback>
                  <p:oleObj name="Equation" r:id="rId22" imgW="2552400" imgH="138420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892420" y="4664181"/>
                          <a:ext cx="4727575" cy="271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tra-loi-sa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4030" y="427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1029" y="275771"/>
            <a:ext cx="7794171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0601" y="1989522"/>
            <a:ext cx="9067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PhÇn</a:t>
            </a:r>
            <a:r>
              <a:rPr lang="en-US" sz="4400" b="1" dirty="0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thư­ëng</a:t>
            </a:r>
            <a:r>
              <a:rPr lang="en-US" sz="4400" b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 lµ:</a:t>
            </a:r>
          </a:p>
          <a:p>
            <a:pPr algn="ctr" eaLnBrk="1" hangingPunct="1"/>
            <a:r>
              <a:rPr lang="en-US" sz="4400" b="1">
                <a:latin typeface="Tahoma" pitchFamily="34" charset="0"/>
                <a:ea typeface="Tahoma" pitchFamily="34" charset="0"/>
                <a:cs typeface="Tahoma" pitchFamily="34" charset="0"/>
              </a:rPr>
              <a:t>Thước chuyên dụng vẽ các đường cong (parabol)</a:t>
            </a:r>
          </a:p>
          <a:p>
            <a:pPr algn="ctr" eaLnBrk="1" hangingPunct="1"/>
            <a:r>
              <a:rPr lang="en-US" sz="4400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made in Vietnam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875971" y="0"/>
            <a:ext cx="20574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9368971" y="268514"/>
            <a:ext cx="12954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314856" y="383346"/>
            <a:ext cx="25146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3295549">
            <a:off x="359730" y="3497210"/>
            <a:ext cx="2667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880323" y="4968241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25971" y="4459514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524501" y="5395609"/>
            <a:ext cx="1345140" cy="1050263"/>
            <a:chOff x="998208" y="5546153"/>
            <a:chExt cx="1345140" cy="1050263"/>
          </a:xfrm>
        </p:grpSpPr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1143052" y="5765419"/>
              <a:ext cx="90281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Quay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rved Up Arrow 12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4" name="Curved Down Arrow 13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4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692321" y="4579938"/>
            <a:ext cx="4546600" cy="1784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148114" y="279763"/>
            <a:ext cx="7765143" cy="60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 bwMode="auto">
          <a:xfrm>
            <a:off x="7431068" y="3980792"/>
            <a:ext cx="3193823" cy="400110"/>
          </a:xfrm>
          <a:prstGeom prst="rect">
            <a:avLst/>
          </a:prstGeom>
          <a:gradFill rotWithShape="1">
            <a:gsLst>
              <a:gs pos="0">
                <a:srgbClr val="CC00FF">
                  <a:alpha val="34000"/>
                </a:srgbClr>
              </a:gs>
              <a:gs pos="50000">
                <a:schemeClr val="bg1"/>
              </a:gs>
              <a:gs pos="100000">
                <a:srgbClr val="CC00FF">
                  <a:alpha val="34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</a:rPr>
              <a:t>CHỌN KẾT QUẢ ĐÚNG NHẤT</a:t>
            </a:r>
            <a:endParaRPr lang="en-US" sz="2000" b="1" dirty="0" err="1">
              <a:solidFill>
                <a:srgbClr val="660066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79081"/>
              </p:ext>
            </p:extLst>
          </p:nvPr>
        </p:nvGraphicFramePr>
        <p:xfrm>
          <a:off x="8216446" y="4579938"/>
          <a:ext cx="19954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8" name="Equation" r:id="rId8" imgW="1015920" imgH="444240" progId="Equation.DSMT4">
                  <p:embed/>
                </p:oleObj>
              </mc:Choice>
              <mc:Fallback>
                <p:oleObj name="Equation" r:id="rId8" imgW="1015920" imgH="444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16446" y="4579938"/>
                        <a:ext cx="1995488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288598"/>
              </p:ext>
            </p:extLst>
          </p:nvPr>
        </p:nvGraphicFramePr>
        <p:xfrm>
          <a:off x="5672592" y="4581525"/>
          <a:ext cx="20494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" name="Equation" r:id="rId10" imgW="1041120" imgH="444240" progId="Equation.DSMT4">
                  <p:embed/>
                </p:oleObj>
              </mc:Choice>
              <mc:Fallback>
                <p:oleObj name="Equation" r:id="rId10" imgW="1041120" imgH="4442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72592" y="4581525"/>
                        <a:ext cx="2049463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892313"/>
              </p:ext>
            </p:extLst>
          </p:nvPr>
        </p:nvGraphicFramePr>
        <p:xfrm>
          <a:off x="8203746" y="5473700"/>
          <a:ext cx="2049463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0" name="Equation" r:id="rId12" imgW="1041120" imgH="444240" progId="Equation.DSMT4">
                  <p:embed/>
                </p:oleObj>
              </mc:Choice>
              <mc:Fallback>
                <p:oleObj name="Equation" r:id="rId12" imgW="104112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03746" y="5473700"/>
                        <a:ext cx="2049463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2593951" y="522846"/>
            <a:ext cx="7681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595258" y="1143000"/>
            <a:ext cx="0" cy="5867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 bwMode="auto">
          <a:xfrm>
            <a:off x="10278271" y="5689761"/>
            <a:ext cx="160813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chọn</a:t>
            </a:r>
            <a:endParaRPr lang="en-US" sz="2400" b="1" dirty="0" err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426900"/>
              </p:ext>
            </p:extLst>
          </p:nvPr>
        </p:nvGraphicFramePr>
        <p:xfrm>
          <a:off x="5685971" y="5513388"/>
          <a:ext cx="2022475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1" name="Equation" r:id="rId14" imgW="1028520" imgH="444240" progId="Equation.DSMT4">
                  <p:embed/>
                </p:oleObj>
              </mc:Choice>
              <mc:Fallback>
                <p:oleObj name="Equation" r:id="rId14" imgW="1028520" imgH="4442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85971" y="5513388"/>
                        <a:ext cx="2022475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Up Arrow 15">
            <a:hlinkClick r:id="rId16" action="ppaction://hlinksldjump"/>
          </p:cNvPr>
          <p:cNvSpPr/>
          <p:nvPr/>
        </p:nvSpPr>
        <p:spPr>
          <a:xfrm>
            <a:off x="1613147" y="5261250"/>
            <a:ext cx="2940390" cy="1103167"/>
          </a:xfrm>
          <a:prstGeom prst="upArrow">
            <a:avLst>
              <a:gd name="adj1" fmla="val 825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chuột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tra-loi-du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34248" y="2899098"/>
            <a:ext cx="609600" cy="609600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268054"/>
              </p:ext>
            </p:extLst>
          </p:nvPr>
        </p:nvGraphicFramePr>
        <p:xfrm>
          <a:off x="6720217" y="2890975"/>
          <a:ext cx="47545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2" name="Equation" r:id="rId18" imgW="2070000" imgH="431640" progId="Equation.DSMT4">
                  <p:embed/>
                </p:oleObj>
              </mc:Choice>
              <mc:Fallback>
                <p:oleObj name="Equation" r:id="rId18" imgW="207000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20217" y="2890975"/>
                        <a:ext cx="4754563" cy="990600"/>
                      </a:xfrm>
                      <a:prstGeom prst="rect">
                        <a:avLst/>
                      </a:prstGeom>
                      <a:ln>
                        <a:solidFill>
                          <a:srgbClr val="FF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9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41" y="522846"/>
            <a:ext cx="1554320" cy="140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52735" y="913090"/>
            <a:ext cx="3945847" cy="4379577"/>
            <a:chOff x="6806791" y="3832582"/>
            <a:chExt cx="3945847" cy="4379577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6806791" y="3832582"/>
              <a:ext cx="3945847" cy="437957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.VnArial" pitchFamily="34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6455282"/>
                </p:ext>
              </p:extLst>
            </p:nvPr>
          </p:nvGraphicFramePr>
          <p:xfrm>
            <a:off x="7095588" y="4038347"/>
            <a:ext cx="3481388" cy="3967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423" name="Equation" r:id="rId22" imgW="1879560" imgH="2019240" progId="Equation.DSMT4">
                    <p:embed/>
                  </p:oleObj>
                </mc:Choice>
                <mc:Fallback>
                  <p:oleObj name="Equation" r:id="rId22" imgW="1879560" imgH="201924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095588" y="4038347"/>
                          <a:ext cx="3481388" cy="3967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67202" y="279763"/>
            <a:ext cx="3171571" cy="2726222"/>
          </a:xfrm>
          <a:prstGeom prst="rect">
            <a:avLst/>
          </a:prstGeom>
        </p:spPr>
      </p:pic>
      <p:pic>
        <p:nvPicPr>
          <p:cNvPr id="22" name="tra-loi-sa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4030" y="427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9" y="313884"/>
            <a:ext cx="68791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- Học sinh nhận biết được đoạn thẳng tỉ lệ.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</a:rPr>
              <a:t>- Học sinh hiểu được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định lí Thalès trong tam giác. HS vận dụng để giải được một số các bài toán trong thực tiễn.</a:t>
            </a:r>
            <a:endParaRPr lang="en-US" sz="2800"/>
          </a:p>
          <a:p>
            <a:pPr algn="just"/>
            <a:endParaRPr lang="nl-NL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dirty="0"/>
          </a:p>
          <a:p>
            <a:pPr algn="just"/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NĂNG LỰC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PHẨM CHẤT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09800" y="304800"/>
            <a:ext cx="7645400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3669" y="2235999"/>
            <a:ext cx="885371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PhÇn</a:t>
            </a:r>
            <a:r>
              <a:rPr lang="en-US" sz="4400" b="1" dirty="0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thư­ëng</a:t>
            </a:r>
            <a:r>
              <a:rPr lang="en-US" sz="4400" b="1">
                <a:solidFill>
                  <a:srgbClr val="FF0066"/>
                </a:solidFill>
                <a:latin typeface=".VnArial" pitchFamily="34" charset="0"/>
                <a:cs typeface="Times New Roman" pitchFamily="18" charset="0"/>
              </a:rPr>
              <a:t> lµ:</a:t>
            </a:r>
          </a:p>
          <a:p>
            <a:pPr algn="ctr" eaLnBrk="1" hangingPunct="1"/>
            <a:r>
              <a:rPr lang="en-US" sz="4400" b="1">
                <a:latin typeface="Tahoma" pitchFamily="34" charset="0"/>
                <a:ea typeface="Tahoma" pitchFamily="34" charset="0"/>
                <a:cs typeface="Tahoma" pitchFamily="34" charset="0"/>
              </a:rPr>
              <a:t>COMBO (viết chì + tẩy)</a:t>
            </a:r>
          </a:p>
          <a:p>
            <a:pPr algn="ctr" eaLnBrk="1" hangingPunct="1"/>
            <a:r>
              <a:rPr lang="en-US" sz="4400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 hệ mới.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209800" y="304800"/>
            <a:ext cx="20574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396412" y="1115224"/>
            <a:ext cx="12954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257800" y="457200"/>
            <a:ext cx="25146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750730" y="3934624"/>
            <a:ext cx="2667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173665" y="4680858"/>
            <a:ext cx="16764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421452" y="4272866"/>
            <a:ext cx="2286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524501" y="5395609"/>
            <a:ext cx="1345140" cy="1050263"/>
            <a:chOff x="998208" y="5546153"/>
            <a:chExt cx="1345140" cy="1050263"/>
          </a:xfrm>
        </p:grpSpPr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1143052" y="5765419"/>
              <a:ext cx="902811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Quay</a:t>
              </a:r>
              <a:endParaRPr 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rved Up Arrow 11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3" name="Curved Down Arrow 12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1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53144" y="275772"/>
            <a:ext cx="11143359" cy="630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500" b="1">
                <a:solidFill>
                  <a:srgbClr val="F30903"/>
                </a:solidFill>
                <a:latin typeface="VNI-Times" pitchFamily="2" charset="0"/>
                <a:cs typeface="Times New Roman" pitchFamily="18" charset="0"/>
              </a:rPr>
              <a:t>Phaàn thöôûng laø </a:t>
            </a:r>
            <a:r>
              <a:rPr lang="en-US" sz="3500" b="1">
                <a:solidFill>
                  <a:srgbClr val="0000FF"/>
                </a:solidFill>
                <a:latin typeface="VNI-Times" pitchFamily="2" charset="0"/>
                <a:cs typeface="Times New Roman" pitchFamily="18" charset="0"/>
              </a:rPr>
              <a:t>moät soá hình aûnh “ñaëc bieät” ñeå giaûi trí</a:t>
            </a:r>
            <a:r>
              <a:rPr lang="en-US" sz="3500" b="1">
                <a:solidFill>
                  <a:srgbClr val="F30903"/>
                </a:solidFill>
                <a:latin typeface="VNI-Times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3" descr="177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3" y="1169550"/>
            <a:ext cx="5598902" cy="53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1767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5" y="1169551"/>
            <a:ext cx="5169692" cy="531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224823" y="5437622"/>
            <a:ext cx="1345140" cy="1050263"/>
            <a:chOff x="998208" y="5546153"/>
            <a:chExt cx="1345140" cy="1050263"/>
          </a:xfrm>
        </p:grpSpPr>
        <p:sp>
          <p:nvSpPr>
            <p:cNvPr id="6" name="TextBox 5">
              <a:hlinkClick r:id="rId6" action="ppaction://hlinksldjump"/>
            </p:cNvPr>
            <p:cNvSpPr txBox="1"/>
            <p:nvPr/>
          </p:nvSpPr>
          <p:spPr>
            <a:xfrm>
              <a:off x="1143052" y="5765419"/>
              <a:ext cx="902811" cy="830997"/>
            </a:xfrm>
            <a:prstGeom prst="rect">
              <a:avLst/>
            </a:prstGeom>
            <a:solidFill>
              <a:srgbClr val="A4A5A4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 action="ppaction://hlinksldjump"/>
                </a:rPr>
                <a:t>Quay</a:t>
              </a:r>
              <a:endPara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urved Up Arrow 6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8" name="Curved Down Arrow 7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4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92321" y="4579938"/>
            <a:ext cx="4546600" cy="1784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148114" y="279763"/>
            <a:ext cx="7765143" cy="60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 bwMode="auto">
          <a:xfrm>
            <a:off x="7119348" y="3980792"/>
            <a:ext cx="3817263" cy="400110"/>
          </a:xfrm>
          <a:prstGeom prst="rect">
            <a:avLst/>
          </a:prstGeom>
          <a:gradFill rotWithShape="1">
            <a:gsLst>
              <a:gs pos="0">
                <a:srgbClr val="CC00FF">
                  <a:alpha val="34000"/>
                </a:srgbClr>
              </a:gs>
              <a:gs pos="50000">
                <a:schemeClr val="bg1"/>
              </a:gs>
              <a:gs pos="100000">
                <a:srgbClr val="CC00FF">
                  <a:alpha val="34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ĐÚNG NHẤT</a:t>
            </a:r>
            <a:endParaRPr lang="en-US" sz="2000" b="1" dirty="0" err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840241"/>
              </p:ext>
            </p:extLst>
          </p:nvPr>
        </p:nvGraphicFramePr>
        <p:xfrm>
          <a:off x="8242074" y="4803775"/>
          <a:ext cx="184626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4" name="Equation" r:id="rId7" imgW="939600" imgH="215640" progId="Equation.DSMT4">
                  <p:embed/>
                </p:oleObj>
              </mc:Choice>
              <mc:Fallback>
                <p:oleObj name="Equation" r:id="rId7" imgW="939600" imgH="2156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42074" y="4803775"/>
                        <a:ext cx="1846262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369006"/>
              </p:ext>
            </p:extLst>
          </p:nvPr>
        </p:nvGraphicFramePr>
        <p:xfrm>
          <a:off x="5856741" y="4829175"/>
          <a:ext cx="2249488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5" name="Equation" r:id="rId9" imgW="1143000" imgH="190440" progId="Equation.DSMT4">
                  <p:embed/>
                </p:oleObj>
              </mc:Choice>
              <mc:Fallback>
                <p:oleObj name="Equation" r:id="rId9" imgW="1143000" imgH="1904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6741" y="4829175"/>
                        <a:ext cx="2249488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12456"/>
              </p:ext>
            </p:extLst>
          </p:nvPr>
        </p:nvGraphicFramePr>
        <p:xfrm>
          <a:off x="8242074" y="5473700"/>
          <a:ext cx="21494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6" name="Equation" r:id="rId11" imgW="1091880" imgH="444240" progId="Equation.DSMT4">
                  <p:embed/>
                </p:oleObj>
              </mc:Choice>
              <mc:Fallback>
                <p:oleObj name="Equation" r:id="rId11" imgW="1091880" imgH="444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42074" y="5473700"/>
                        <a:ext cx="2149475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2633253" y="396151"/>
            <a:ext cx="7681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595258" y="1143000"/>
            <a:ext cx="0" cy="5867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 bwMode="auto">
          <a:xfrm>
            <a:off x="10278271" y="5689761"/>
            <a:ext cx="160813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chọn</a:t>
            </a:r>
            <a:endParaRPr lang="en-US" sz="2400" b="1" dirty="0" err="1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662989"/>
              </p:ext>
            </p:extLst>
          </p:nvPr>
        </p:nvGraphicFramePr>
        <p:xfrm>
          <a:off x="5856741" y="5513388"/>
          <a:ext cx="1573212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7" name="Equation" r:id="rId13" imgW="799920" imgH="444240" progId="Equation.DSMT4">
                  <p:embed/>
                </p:oleObj>
              </mc:Choice>
              <mc:Fallback>
                <p:oleObj name="Equation" r:id="rId13" imgW="799920" imgH="4442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56741" y="5513388"/>
                        <a:ext cx="1573212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tra-loi-du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34248" y="2899098"/>
            <a:ext cx="609600" cy="6096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31276"/>
              </p:ext>
            </p:extLst>
          </p:nvPr>
        </p:nvGraphicFramePr>
        <p:xfrm>
          <a:off x="7331075" y="2890838"/>
          <a:ext cx="353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28" name="Equation" r:id="rId16" imgW="1536480" imgH="431640" progId="Equation.DSMT4">
                  <p:embed/>
                </p:oleObj>
              </mc:Choice>
              <mc:Fallback>
                <p:oleObj name="Equation" r:id="rId16" imgW="153648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31075" y="2890838"/>
                        <a:ext cx="3530600" cy="990600"/>
                      </a:xfrm>
                      <a:prstGeom prst="rect">
                        <a:avLst/>
                      </a:prstGeom>
                      <a:ln>
                        <a:solidFill>
                          <a:srgbClr val="FF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55620" y="769256"/>
            <a:ext cx="4942576" cy="4823528"/>
            <a:chOff x="5792242" y="3463805"/>
            <a:chExt cx="4942576" cy="4811583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5792242" y="3463805"/>
              <a:ext cx="4942576" cy="4811583"/>
            </a:xfrm>
            <a:prstGeom prst="roundRect">
              <a:avLst>
                <a:gd name="adj" fmla="val 11255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.VnArial" pitchFamily="34" charset="0"/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426231"/>
                </p:ext>
              </p:extLst>
            </p:nvPr>
          </p:nvGraphicFramePr>
          <p:xfrm>
            <a:off x="5799509" y="3575943"/>
            <a:ext cx="4908892" cy="44401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29" name="Equation" r:id="rId18" imgW="2755800" imgH="2349360" progId="Equation.DSMT4">
                    <p:embed/>
                  </p:oleObj>
                </mc:Choice>
                <mc:Fallback>
                  <p:oleObj name="Equation" r:id="rId18" imgW="2755800" imgH="23493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799509" y="3575943"/>
                          <a:ext cx="4908892" cy="44401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82226" y="217673"/>
            <a:ext cx="3795373" cy="2790923"/>
          </a:xfrm>
          <a:prstGeom prst="rect">
            <a:avLst/>
          </a:prstGeom>
        </p:spPr>
      </p:pic>
      <p:pic>
        <p:nvPicPr>
          <p:cNvPr id="21" name="Picture 13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66" y="318739"/>
            <a:ext cx="1575486" cy="142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1166566" y="5192675"/>
            <a:ext cx="94769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3967295" y="5192675"/>
            <a:ext cx="94769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endParaRPr lang="en-US" sz="2000" b="1" dirty="0" err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Up Arrow 12">
            <a:hlinkClick r:id="rId23" action="ppaction://hlinksldjump"/>
          </p:cNvPr>
          <p:cNvSpPr/>
          <p:nvPr/>
        </p:nvSpPr>
        <p:spPr>
          <a:xfrm>
            <a:off x="1958014" y="5392730"/>
            <a:ext cx="2940390" cy="1103167"/>
          </a:xfrm>
          <a:prstGeom prst="upArrow">
            <a:avLst>
              <a:gd name="adj1" fmla="val 825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chuột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tra-loi-sa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4030" y="4274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/>
      <p:bldP spid="23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457" y="1262744"/>
            <a:ext cx="10450285" cy="526297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 Ở NHÀ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Học hiểu định lí Thalès bằng lời. Ghi được giả thiết và kết luận định lí thông qua hình vẽ.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Xem lại và hiểu các bài tập đã giải.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Làm thêm bài tập 2 SGK trang 57 của bộ sách Cánh diều toán 8 tập 2.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Đọc hiểu trước định lí đảo và hệ quả định lí Thalès.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LUÔN CHĂM NGOAN – HỌC TỐT!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CÁC EM.</a:t>
            </a:r>
          </a:p>
        </p:txBody>
      </p:sp>
    </p:spTree>
    <p:extLst>
      <p:ext uri="{BB962C8B-B14F-4D97-AF65-F5344CB8AC3E}">
        <p14:creationId xmlns:p14="http://schemas.microsoft.com/office/powerpoint/2010/main" val="385616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088" y="1713146"/>
            <a:ext cx="84241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tính, máy chiếu,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thẳng, SGK, kế hoạch bài dạy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101088" y="2967335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 góc.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32" y="4142856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229567" y="-176287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33432" y="-264854"/>
            <a:ext cx="6962433" cy="7387707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09468" y="3460610"/>
            <a:ext cx="1519745" cy="794390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109468" y="4318220"/>
            <a:ext cx="1519745" cy="794390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0109468" y="5175829"/>
            <a:ext cx="1519745" cy="794390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171299" y="887781"/>
            <a:ext cx="1457913" cy="794390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10171299" y="1745391"/>
            <a:ext cx="1457913" cy="794390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>
                <a:solidFill>
                  <a:srgbClr val="FCF4E8"/>
                </a:solidFill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4657" tIns="34657" rIns="34657" bIns="3465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366856" y="980663"/>
            <a:ext cx="893964" cy="4756217"/>
            <a:chOff x="-148344" y="1"/>
            <a:chExt cx="1787927" cy="9512433"/>
          </a:xfrm>
        </p:grpSpPr>
        <p:sp>
          <p:nvSpPr>
            <p:cNvPr id="40" name="TextBox 40"/>
            <p:cNvSpPr txBox="1"/>
            <p:nvPr/>
          </p:nvSpPr>
          <p:spPr>
            <a:xfrm rot="16200000">
              <a:off x="508044" y="6121575"/>
              <a:ext cx="475152" cy="1787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 rot="16200000">
              <a:off x="508043" y="-656386"/>
              <a:ext cx="475152" cy="1787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4" y="47327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4" y="160293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4" y="273259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4" y="386225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4" y="499191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4" y="725123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4" y="838089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85801" y="495494"/>
            <a:ext cx="10409207" cy="5867013"/>
            <a:chOff x="0" y="0"/>
            <a:chExt cx="4112279" cy="231783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86659" y="672178"/>
            <a:ext cx="9970759" cy="5486400"/>
            <a:chOff x="0" y="0"/>
            <a:chExt cx="3939065" cy="216746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939065" cy="2167467"/>
            </a:xfrm>
            <a:custGeom>
              <a:avLst/>
              <a:gdLst/>
              <a:ahLst/>
              <a:cxnLst/>
              <a:rect l="l" t="t" r="r" b="b"/>
              <a:pathLst>
                <a:path w="3939065" h="2167467">
                  <a:moveTo>
                    <a:pt x="10353" y="0"/>
                  </a:moveTo>
                  <a:lnTo>
                    <a:pt x="3928713" y="0"/>
                  </a:lnTo>
                  <a:cubicBezTo>
                    <a:pt x="3931458" y="0"/>
                    <a:pt x="3934092" y="1091"/>
                    <a:pt x="3936033" y="3032"/>
                  </a:cubicBezTo>
                  <a:cubicBezTo>
                    <a:pt x="3937975" y="4974"/>
                    <a:pt x="3939065" y="7607"/>
                    <a:pt x="3939065" y="10353"/>
                  </a:cubicBezTo>
                  <a:lnTo>
                    <a:pt x="3939065" y="2157114"/>
                  </a:lnTo>
                  <a:cubicBezTo>
                    <a:pt x="3939065" y="2159860"/>
                    <a:pt x="3937975" y="2162493"/>
                    <a:pt x="3936033" y="2164435"/>
                  </a:cubicBezTo>
                  <a:cubicBezTo>
                    <a:pt x="3934092" y="2166376"/>
                    <a:pt x="3931458" y="2167467"/>
                    <a:pt x="3928713" y="2167467"/>
                  </a:cubicBezTo>
                  <a:lnTo>
                    <a:pt x="10353" y="2167467"/>
                  </a:lnTo>
                  <a:cubicBezTo>
                    <a:pt x="7607" y="2167467"/>
                    <a:pt x="4974" y="2166376"/>
                    <a:pt x="3032" y="2164435"/>
                  </a:cubicBezTo>
                  <a:cubicBezTo>
                    <a:pt x="1091" y="2162493"/>
                    <a:pt x="0" y="2159860"/>
                    <a:pt x="0" y="2157114"/>
                  </a:cubicBezTo>
                  <a:lnTo>
                    <a:pt x="0" y="10353"/>
                  </a:lnTo>
                  <a:cubicBezTo>
                    <a:pt x="0" y="7607"/>
                    <a:pt x="1091" y="4974"/>
                    <a:pt x="3032" y="3032"/>
                  </a:cubicBezTo>
                  <a:cubicBezTo>
                    <a:pt x="4974" y="1091"/>
                    <a:pt x="7607" y="0"/>
                    <a:pt x="10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9FC2B6"/>
              </a:solidFill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AutoShape 55"/>
          <p:cNvSpPr/>
          <p:nvPr/>
        </p:nvSpPr>
        <p:spPr>
          <a:xfrm rot="-8791684">
            <a:off x="5736372" y="1642545"/>
            <a:ext cx="2096868" cy="0"/>
          </a:xfrm>
          <a:prstGeom prst="line">
            <a:avLst/>
          </a:prstGeom>
          <a:ln w="47625" cap="flat">
            <a:solidFill>
              <a:srgbClr val="E76262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56" name="AutoShape 56"/>
          <p:cNvSpPr/>
          <p:nvPr/>
        </p:nvSpPr>
        <p:spPr>
          <a:xfrm rot="-2000892">
            <a:off x="3948568" y="1642545"/>
            <a:ext cx="2096868" cy="0"/>
          </a:xfrm>
          <a:prstGeom prst="line">
            <a:avLst/>
          </a:prstGeom>
          <a:ln w="47625" cap="flat">
            <a:solidFill>
              <a:srgbClr val="E76262"/>
            </a:solidFill>
            <a:prstDash val="lgDash"/>
            <a:headEnd type="none" w="sm" len="sm"/>
            <a:tailEnd type="none" w="sm" len="sm"/>
          </a:ln>
        </p:spPr>
      </p:sp>
      <p:grpSp>
        <p:nvGrpSpPr>
          <p:cNvPr id="57" name="Group 57"/>
          <p:cNvGrpSpPr/>
          <p:nvPr/>
        </p:nvGrpSpPr>
        <p:grpSpPr>
          <a:xfrm>
            <a:off x="5241650" y="581782"/>
            <a:ext cx="1268345" cy="1268345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CF91"/>
            </a:solidFill>
            <a:ln w="47625">
              <a:solidFill>
                <a:srgbClr val="E76262"/>
              </a:solidFill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31657" tIns="31657" rIns="31657" bIns="31657" rtlCol="0" anchor="ctr"/>
            <a:lstStyle/>
            <a:p>
              <a:pPr algn="ctr">
                <a:lnSpc>
                  <a:spcPts val="6533"/>
                </a:lnSpc>
              </a:pPr>
              <a:r>
                <a:rPr lang="vi-VN" sz="4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666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256426" y="2236661"/>
            <a:ext cx="7266049" cy="3562744"/>
            <a:chOff x="0" y="0"/>
            <a:chExt cx="3393203" cy="405776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393203" cy="405776"/>
            </a:xfrm>
            <a:custGeom>
              <a:avLst/>
              <a:gdLst/>
              <a:ahLst/>
              <a:cxnLst/>
              <a:rect l="l" t="t" r="r" b="b"/>
              <a:pathLst>
                <a:path w="3393203" h="405776">
                  <a:moveTo>
                    <a:pt x="71033" y="0"/>
                  </a:moveTo>
                  <a:lnTo>
                    <a:pt x="3322170" y="0"/>
                  </a:lnTo>
                  <a:cubicBezTo>
                    <a:pt x="3341010" y="0"/>
                    <a:pt x="3359077" y="7484"/>
                    <a:pt x="3372398" y="20805"/>
                  </a:cubicBezTo>
                  <a:cubicBezTo>
                    <a:pt x="3385720" y="34126"/>
                    <a:pt x="3393203" y="52194"/>
                    <a:pt x="3393203" y="71033"/>
                  </a:cubicBezTo>
                  <a:lnTo>
                    <a:pt x="3393203" y="334743"/>
                  </a:lnTo>
                  <a:cubicBezTo>
                    <a:pt x="3393203" y="353582"/>
                    <a:pt x="3385720" y="371650"/>
                    <a:pt x="3372398" y="384971"/>
                  </a:cubicBezTo>
                  <a:cubicBezTo>
                    <a:pt x="3359077" y="398292"/>
                    <a:pt x="3341010" y="405776"/>
                    <a:pt x="3322170" y="405776"/>
                  </a:cubicBezTo>
                  <a:lnTo>
                    <a:pt x="71033" y="405776"/>
                  </a:lnTo>
                  <a:cubicBezTo>
                    <a:pt x="52194" y="405776"/>
                    <a:pt x="34126" y="398292"/>
                    <a:pt x="20805" y="384971"/>
                  </a:cubicBezTo>
                  <a:cubicBezTo>
                    <a:pt x="7484" y="371650"/>
                    <a:pt x="0" y="353582"/>
                    <a:pt x="0" y="334743"/>
                  </a:cubicBezTo>
                  <a:lnTo>
                    <a:pt x="0" y="71033"/>
                  </a:lnTo>
                  <a:cubicBezTo>
                    <a:pt x="0" y="52194"/>
                    <a:pt x="7484" y="34126"/>
                    <a:pt x="20805" y="20805"/>
                  </a:cubicBezTo>
                  <a:cubicBezTo>
                    <a:pt x="34126" y="7484"/>
                    <a:pt x="52194" y="0"/>
                    <a:pt x="710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E76262"/>
              </a:solidFill>
            </a:ln>
          </p:spPr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8650" tIns="28650" rIns="28650" bIns="28650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376362" y="2603000"/>
            <a:ext cx="1457913" cy="794390"/>
            <a:chOff x="0" y="0"/>
            <a:chExt cx="595553" cy="324506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444215" y="2498387"/>
            <a:ext cx="1989735" cy="2152953"/>
            <a:chOff x="0" y="-66675"/>
            <a:chExt cx="812800" cy="87947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>
              <a:solidFill>
                <a:srgbClr val="FCF4E8"/>
              </a:solidFill>
            </a:ln>
          </p:spPr>
        </p:sp>
        <p:sp>
          <p:nvSpPr>
            <p:cNvPr id="68" name="TextBox 6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34657" tIns="34657" rIns="34657" bIns="34657" rtlCol="0" anchor="ctr"/>
            <a:lstStyle/>
            <a:p>
              <a:pPr algn="ctr">
                <a:lnSpc>
                  <a:spcPts val="2800"/>
                </a:lnSpc>
              </a:pPr>
              <a:endParaRPr lang="en-US" sz="20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026860" y="1081834"/>
            <a:ext cx="175410" cy="175410"/>
            <a:chOff x="0" y="0"/>
            <a:chExt cx="812800" cy="812800"/>
          </a:xfrm>
        </p:grpSpPr>
        <p:sp>
          <p:nvSpPr>
            <p:cNvPr id="70" name="Freeform 7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26860" y="1646915"/>
            <a:ext cx="175410" cy="17541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26860" y="2211996"/>
            <a:ext cx="175410" cy="175410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7" name="TextBox 7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026860" y="2777076"/>
            <a:ext cx="175410" cy="175410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26860" y="3342157"/>
            <a:ext cx="175410" cy="175410"/>
            <a:chOff x="0" y="0"/>
            <a:chExt cx="812800" cy="812800"/>
          </a:xfrm>
        </p:grpSpPr>
        <p:sp>
          <p:nvSpPr>
            <p:cNvPr id="82" name="Freeform 8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6860" y="3907238"/>
            <a:ext cx="175410" cy="1754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026860" y="4472318"/>
            <a:ext cx="175410" cy="175410"/>
            <a:chOff x="0" y="0"/>
            <a:chExt cx="812800" cy="812800"/>
          </a:xfrm>
        </p:grpSpPr>
        <p:sp>
          <p:nvSpPr>
            <p:cNvPr id="88" name="Freeform 8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026860" y="5037398"/>
            <a:ext cx="175410" cy="175410"/>
            <a:chOff x="0" y="0"/>
            <a:chExt cx="812800" cy="812800"/>
          </a:xfrm>
        </p:grpSpPr>
        <p:sp>
          <p:nvSpPr>
            <p:cNvPr id="91" name="Freeform 9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2" name="TextBox 9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026860" y="5602479"/>
            <a:ext cx="175410" cy="175410"/>
            <a:chOff x="0" y="0"/>
            <a:chExt cx="812800" cy="812800"/>
          </a:xfrm>
        </p:grpSpPr>
        <p:sp>
          <p:nvSpPr>
            <p:cNvPr id="94" name="Freeform 9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5" name="TextBox 9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295" tIns="40295" rIns="40295" bIns="40295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6" name="Freeform 96"/>
          <p:cNvSpPr/>
          <p:nvPr/>
        </p:nvSpPr>
        <p:spPr>
          <a:xfrm>
            <a:off x="1816667" y="1446664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</p:sp>
      <p:sp>
        <p:nvSpPr>
          <p:cNvPr id="101" name="TextBox 101"/>
          <p:cNvSpPr txBox="1"/>
          <p:nvPr/>
        </p:nvSpPr>
        <p:spPr>
          <a:xfrm>
            <a:off x="2623057" y="2693977"/>
            <a:ext cx="6718417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THALÈS TRONG TAM GIÁC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I. ĐOẠN THẲNG TỈ LỆ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II. ĐỊNH LÍ THALÈS TRONG TAM GIÁC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1. Định lí Thalès</a:t>
            </a:r>
          </a:p>
          <a:p>
            <a:pPr marL="857250" indent="-857250" algn="ctr">
              <a:lnSpc>
                <a:spcPts val="4480"/>
              </a:lnSpc>
              <a:spcBef>
                <a:spcPct val="0"/>
              </a:spcBef>
              <a:buAutoNum type="romanUcPeriod"/>
            </a:pP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103"/>
          <p:cNvGrpSpPr/>
          <p:nvPr/>
        </p:nvGrpSpPr>
        <p:grpSpPr>
          <a:xfrm>
            <a:off x="398606" y="1126758"/>
            <a:ext cx="893964" cy="4756218"/>
            <a:chOff x="4056" y="-1"/>
            <a:chExt cx="1787927" cy="9512435"/>
          </a:xfrm>
        </p:grpSpPr>
        <p:sp>
          <p:nvSpPr>
            <p:cNvPr id="104" name="TextBox 104"/>
            <p:cNvSpPr txBox="1"/>
            <p:nvPr/>
          </p:nvSpPr>
          <p:spPr>
            <a:xfrm rot="5400000">
              <a:off x="660443" y="-656388"/>
              <a:ext cx="475152" cy="1787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5" name="TextBox 105"/>
            <p:cNvSpPr txBox="1"/>
            <p:nvPr/>
          </p:nvSpPr>
          <p:spPr>
            <a:xfrm rot="5400000">
              <a:off x="660444" y="473273"/>
              <a:ext cx="475152" cy="1787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6" name="TextBox 106"/>
            <p:cNvSpPr txBox="1"/>
            <p:nvPr/>
          </p:nvSpPr>
          <p:spPr>
            <a:xfrm rot="5400000">
              <a:off x="660443" y="1602933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7" name="TextBox 107"/>
            <p:cNvSpPr txBox="1"/>
            <p:nvPr/>
          </p:nvSpPr>
          <p:spPr>
            <a:xfrm rot="5400000">
              <a:off x="660443" y="273259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3" y="386225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3" y="499191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6121577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3" y="725123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3" y="8380895"/>
              <a:ext cx="475152" cy="178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90"/>
                </a:lnSpc>
              </a:pPr>
              <a:r>
                <a:rPr lang="en-US" sz="5422">
                  <a:solidFill>
                    <a:srgbClr val="503D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13" name="Freeform 113"/>
          <p:cNvSpPr/>
          <p:nvPr/>
        </p:nvSpPr>
        <p:spPr>
          <a:xfrm>
            <a:off x="4946133" y="5411788"/>
            <a:ext cx="1274565" cy="2783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2263"/>
            </a:stretch>
          </a:blipFill>
        </p:spPr>
      </p:sp>
      <p:pic>
        <p:nvPicPr>
          <p:cNvPr id="114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8913">
            <a:off x="1167849" y="4246116"/>
            <a:ext cx="1928595" cy="1660178"/>
          </a:xfrm>
          <a:prstGeom prst="rect">
            <a:avLst/>
          </a:prstGeom>
        </p:spPr>
      </p:pic>
      <p:pic>
        <p:nvPicPr>
          <p:cNvPr id="116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0251">
            <a:off x="8589043" y="925256"/>
            <a:ext cx="1908749" cy="11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91" y="110799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1634909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A9D927D-33CD-4897-B5ED-38B99F989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68" y="3510196"/>
            <a:ext cx="2499962" cy="20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07" y="1962779"/>
            <a:ext cx="797858" cy="88184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2697410" y="3979308"/>
            <a:ext cx="474829" cy="4256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2697410" y="4963670"/>
            <a:ext cx="474829" cy="4256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2697410" y="5818840"/>
            <a:ext cx="689848" cy="684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r="50192" b="18310"/>
          <a:stretch/>
        </p:blipFill>
        <p:spPr>
          <a:xfrm>
            <a:off x="2697410" y="2889406"/>
            <a:ext cx="580040" cy="636717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395272"/>
              </p:ext>
            </p:extLst>
          </p:nvPr>
        </p:nvGraphicFramePr>
        <p:xfrm>
          <a:off x="5900679" y="2968126"/>
          <a:ext cx="4861379" cy="51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7" name="Equation" r:id="rId11" imgW="2273040" imgH="203040" progId="Equation.DSMT4">
                  <p:embed/>
                </p:oleObj>
              </mc:Choice>
              <mc:Fallback>
                <p:oleObj name="Equation" r:id="rId11" imgW="2273040" imgH="203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00679" y="2968126"/>
                        <a:ext cx="4861379" cy="5101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33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363060" y="2918350"/>
            <a:ext cx="782577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63060" y="3902712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63060" y="4887074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63060" y="5871436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57473" y="3055755"/>
            <a:ext cx="2362530" cy="1735155"/>
            <a:chOff x="14205482" y="1158714"/>
            <a:chExt cx="2362530" cy="1735155"/>
          </a:xfrm>
        </p:grpSpPr>
        <p:sp>
          <p:nvSpPr>
            <p:cNvPr id="20" name="Rectangle 19"/>
            <p:cNvSpPr/>
            <p:nvPr/>
          </p:nvSpPr>
          <p:spPr>
            <a:xfrm>
              <a:off x="14637183" y="2432204"/>
              <a:ext cx="1499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Giỏi lắm!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5482" y="1158714"/>
              <a:ext cx="2362530" cy="144800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89174" y="2955810"/>
            <a:ext cx="1539735" cy="1857849"/>
            <a:chOff x="14942332" y="2478384"/>
            <a:chExt cx="1539735" cy="1857849"/>
          </a:xfrm>
        </p:grpSpPr>
        <p:sp>
          <p:nvSpPr>
            <p:cNvPr id="13" name="TextBox 12"/>
            <p:cNvSpPr txBox="1"/>
            <p:nvPr/>
          </p:nvSpPr>
          <p:spPr>
            <a:xfrm>
              <a:off x="14942332" y="3874568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Thật tiếc!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28" y="2478384"/>
              <a:ext cx="1533739" cy="151468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247900" y="285750"/>
            <a:ext cx="8039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694940"/>
              </p:ext>
            </p:extLst>
          </p:nvPr>
        </p:nvGraphicFramePr>
        <p:xfrm>
          <a:off x="4200608" y="2726851"/>
          <a:ext cx="1284339" cy="96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8" name="Equation" r:id="rId15" imgW="761760" imgH="571320" progId="Equation.DSMT4">
                  <p:embed/>
                </p:oleObj>
              </mc:Choice>
              <mc:Fallback>
                <p:oleObj name="Equation" r:id="rId15" imgW="761760" imgH="5713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00608" y="2726851"/>
                        <a:ext cx="1284339" cy="96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556218"/>
              </p:ext>
            </p:extLst>
          </p:nvPr>
        </p:nvGraphicFramePr>
        <p:xfrm>
          <a:off x="4200608" y="5725657"/>
          <a:ext cx="1666787" cy="96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9" name="Equation" r:id="rId17" imgW="990360" imgH="571320" progId="Equation.DSMT4">
                  <p:embed/>
                </p:oleObj>
              </mc:Choice>
              <mc:Fallback>
                <p:oleObj name="Equation" r:id="rId17" imgW="990360" imgH="57132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00608" y="5725657"/>
                        <a:ext cx="1666787" cy="96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278470"/>
              </p:ext>
            </p:extLst>
          </p:nvPr>
        </p:nvGraphicFramePr>
        <p:xfrm>
          <a:off x="4200608" y="4695575"/>
          <a:ext cx="1648235" cy="96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0" name="Equation" r:id="rId19" imgW="977760" imgH="571320" progId="Equation.DSMT4">
                  <p:embed/>
                </p:oleObj>
              </mc:Choice>
              <mc:Fallback>
                <p:oleObj name="Equation" r:id="rId19" imgW="977760" imgH="57132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00608" y="4695575"/>
                        <a:ext cx="1648235" cy="96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540"/>
              </p:ext>
            </p:extLst>
          </p:nvPr>
        </p:nvGraphicFramePr>
        <p:xfrm>
          <a:off x="4200608" y="3711213"/>
          <a:ext cx="1603997" cy="961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1" name="Equation" r:id="rId21" imgW="952200" imgH="571320" progId="Equation.DSMT4">
                  <p:embed/>
                </p:oleObj>
              </mc:Choice>
              <mc:Fallback>
                <p:oleObj name="Equation" r:id="rId21" imgW="952200" imgH="57132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00608" y="3711213"/>
                        <a:ext cx="1603997" cy="961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2315615" y="337217"/>
            <a:ext cx="9137530" cy="2047170"/>
            <a:chOff x="1662113" y="924842"/>
            <a:chExt cx="9137530" cy="2047170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1662113" y="924842"/>
              <a:ext cx="9137530" cy="165319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Object 32"/>
            <p:cNvSpPr txBox="1"/>
            <p:nvPr/>
          </p:nvSpPr>
          <p:spPr>
            <a:xfrm>
              <a:off x="2639189" y="1514687"/>
              <a:ext cx="7183378" cy="145732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/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thức nào sau đây là tỉ lệ thức?</a:t>
              </a:r>
            </a:p>
          </p:txBody>
        </p:sp>
      </p:grpSp>
      <p:pic>
        <p:nvPicPr>
          <p:cNvPr id="72" name="ĐA Đú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5762" y="-723569"/>
            <a:ext cx="609600" cy="609600"/>
          </a:xfrm>
          <a:prstGeom prst="rect">
            <a:avLst/>
          </a:prstGeom>
        </p:spPr>
      </p:pic>
      <p:pic>
        <p:nvPicPr>
          <p:cNvPr id="73" name="tra-loi-du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734345" y="6997915"/>
            <a:ext cx="609600" cy="609600"/>
          </a:xfrm>
          <a:prstGeom prst="rect">
            <a:avLst/>
          </a:prstGeom>
        </p:spPr>
      </p:pic>
      <p:pic>
        <p:nvPicPr>
          <p:cNvPr id="74" name="tra-loi-sa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5150" y="7013487"/>
            <a:ext cx="609600" cy="609600"/>
          </a:xfrm>
          <a:prstGeom prst="rect">
            <a:avLst/>
          </a:prstGeom>
        </p:spPr>
      </p:pic>
      <p:sp>
        <p:nvSpPr>
          <p:cNvPr id="78" name="Quad Arrow Callout 77"/>
          <p:cNvSpPr/>
          <p:nvPr/>
        </p:nvSpPr>
        <p:spPr>
          <a:xfrm>
            <a:off x="567286" y="280780"/>
            <a:ext cx="2309803" cy="2110861"/>
          </a:xfrm>
          <a:prstGeom prst="quadArrowCallou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KHỞI</a:t>
            </a:r>
            <a:br>
              <a:rPr lang="en-US" sz="2700" b="1">
                <a:solidFill>
                  <a:srgbClr val="FFFF00"/>
                </a:solidFill>
              </a:rPr>
            </a:br>
            <a:r>
              <a:rPr lang="en-US" sz="2700" b="1">
                <a:solidFill>
                  <a:srgbClr val="FFFF00"/>
                </a:solidFill>
              </a:rPr>
              <a:t>ĐỘNG</a:t>
            </a:r>
            <a:endParaRPr lang="vi-VN" sz="2700" b="1">
              <a:solidFill>
                <a:srgbClr val="FFFF00"/>
              </a:solidFill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527739"/>
              </p:ext>
            </p:extLst>
          </p:nvPr>
        </p:nvGraphicFramePr>
        <p:xfrm>
          <a:off x="5900679" y="4022046"/>
          <a:ext cx="4970462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Equation" r:id="rId24" imgW="2323800" imgH="203040" progId="Equation.DSMT4">
                  <p:embed/>
                </p:oleObj>
              </mc:Choice>
              <mc:Fallback>
                <p:oleObj name="Equation" r:id="rId24" imgW="2323800" imgH="2030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900679" y="4022046"/>
                        <a:ext cx="4970462" cy="5095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33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6619"/>
              </p:ext>
            </p:extLst>
          </p:nvPr>
        </p:nvGraphicFramePr>
        <p:xfrm>
          <a:off x="5900679" y="4921250"/>
          <a:ext cx="59213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" name="Equation" r:id="rId26" imgW="2768400" imgH="203040" progId="Equation.DSMT4">
                  <p:embed/>
                </p:oleObj>
              </mc:Choice>
              <mc:Fallback>
                <p:oleObj name="Equation" r:id="rId26" imgW="2768400" imgH="20304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00679" y="4921250"/>
                        <a:ext cx="5921375" cy="5095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33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719614"/>
              </p:ext>
            </p:extLst>
          </p:nvPr>
        </p:nvGraphicFramePr>
        <p:xfrm>
          <a:off x="5900679" y="5905500"/>
          <a:ext cx="50800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4" name="Equation" r:id="rId28" imgW="2374560" imgH="203040" progId="Equation.DSMT4">
                  <p:embed/>
                </p:oleObj>
              </mc:Choice>
              <mc:Fallback>
                <p:oleObj name="Equation" r:id="rId28" imgW="2374560" imgH="203040" progId="Equation.DSMT4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900679" y="5905500"/>
                        <a:ext cx="5080000" cy="5095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33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98208" y="5546153"/>
            <a:ext cx="1345140" cy="971303"/>
            <a:chOff x="998208" y="5546153"/>
            <a:chExt cx="1345140" cy="971303"/>
          </a:xfrm>
        </p:grpSpPr>
        <p:sp>
          <p:nvSpPr>
            <p:cNvPr id="2" name="TextBox 1">
              <a:hlinkClick r:id="" action="ppaction://hlinkshowjump?jump=nextslide"/>
            </p:cNvPr>
            <p:cNvSpPr txBox="1"/>
            <p:nvPr/>
          </p:nvSpPr>
          <p:spPr>
            <a:xfrm>
              <a:off x="1103169" y="5576735"/>
              <a:ext cx="98257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Curved Up Arrow 2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4" name="Curved Down Arrow 3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037132" y="2158063"/>
            <a:ext cx="6732933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hãy tìm ra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đúng nhé!)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4907" y="1715129"/>
            <a:ext cx="797858" cy="88184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012907" y="3742320"/>
            <a:ext cx="713453" cy="639538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915558" y="3436603"/>
            <a:ext cx="2641272" cy="1032830"/>
            <a:chOff x="1473452" y="5266193"/>
            <a:chExt cx="2641272" cy="10328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bject 65"/>
                <p:cNvSpPr txBox="1"/>
                <p:nvPr/>
              </p:nvSpPr>
              <p:spPr>
                <a:xfrm>
                  <a:off x="3118682" y="5614660"/>
                  <a:ext cx="996042" cy="48102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𝐒𝐚𝐢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6" name="Object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8682" y="5614660"/>
                  <a:ext cx="996042" cy="48102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Rectangle 66"/>
            <p:cNvSpPr/>
            <p:nvPr/>
          </p:nvSpPr>
          <p:spPr>
            <a:xfrm>
              <a:off x="1473452" y="5266193"/>
              <a:ext cx="1499392" cy="10328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915558" y="4479069"/>
            <a:ext cx="2663102" cy="1040883"/>
            <a:chOff x="1565998" y="5280657"/>
            <a:chExt cx="2663102" cy="1040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bject 42"/>
                <p:cNvSpPr txBox="1"/>
                <p:nvPr/>
              </p:nvSpPr>
              <p:spPr>
                <a:xfrm>
                  <a:off x="3232981" y="5614660"/>
                  <a:ext cx="996119" cy="48105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𝐒𝐚𝐢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3" name="Object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981" y="5614660"/>
                  <a:ext cx="996119" cy="48105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/>
            <p:cNvSpPr/>
            <p:nvPr/>
          </p:nvSpPr>
          <p:spPr>
            <a:xfrm>
              <a:off x="1565998" y="5280657"/>
              <a:ext cx="1499392" cy="104088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012907" y="4759322"/>
            <a:ext cx="713453" cy="639538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4915558" y="5546986"/>
            <a:ext cx="2933945" cy="1040883"/>
            <a:chOff x="8519200" y="5280657"/>
            <a:chExt cx="2933945" cy="1040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bject 39"/>
                <p:cNvSpPr txBox="1"/>
                <p:nvPr/>
              </p:nvSpPr>
              <p:spPr>
                <a:xfrm>
                  <a:off x="10094792" y="5571003"/>
                  <a:ext cx="1358353" cy="554767"/>
                </a:xfrm>
                <a:prstGeom prst="rect">
                  <a:avLst/>
                </a:prstGeom>
                <a:solidFill>
                  <a:srgbClr val="FFFFCC"/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§ó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0" name="Object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4792" y="5571003"/>
                  <a:ext cx="1358353" cy="55476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/>
            <p:cNvSpPr/>
            <p:nvPr/>
          </p:nvSpPr>
          <p:spPr>
            <a:xfrm>
              <a:off x="8519200" y="5280657"/>
              <a:ext cx="1499392" cy="104088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3012907" y="5541094"/>
            <a:ext cx="1036528" cy="10277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3012907" y="2408119"/>
            <a:ext cx="964847" cy="95669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915558" y="2437442"/>
            <a:ext cx="2977849" cy="1003574"/>
            <a:chOff x="1491425" y="3853838"/>
            <a:chExt cx="2977849" cy="10035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14"/>
                <p:cNvSpPr txBox="1"/>
                <p:nvPr/>
              </p:nvSpPr>
              <p:spPr>
                <a:xfrm>
                  <a:off x="3118682" y="4117975"/>
                  <a:ext cx="1350592" cy="551597"/>
                </a:xfrm>
                <a:prstGeom prst="rect">
                  <a:avLst/>
                </a:prstGeom>
                <a:solidFill>
                  <a:srgbClr val="FFFFCC"/>
                </a:solidFill>
                <a:ln w="28575">
                  <a:solidFill>
                    <a:srgbClr val="FF3399"/>
                  </a:solidFill>
                </a:ln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§ó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𝐧𝐠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Object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8682" y="4117975"/>
                  <a:ext cx="1350592" cy="55159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>
                  <a:solidFill>
                    <a:srgbClr val="FF3399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/>
            <p:cNvSpPr/>
            <p:nvPr/>
          </p:nvSpPr>
          <p:spPr>
            <a:xfrm>
              <a:off x="1491425" y="3853838"/>
              <a:ext cx="1499392" cy="100357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" name="Oval 6"/>
          <p:cNvSpPr/>
          <p:nvPr/>
        </p:nvSpPr>
        <p:spPr>
          <a:xfrm>
            <a:off x="3960197" y="2702235"/>
            <a:ext cx="782577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60197" y="3776350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60197" y="4826870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60197" y="5894787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53198" y="3221571"/>
            <a:ext cx="2362530" cy="1714102"/>
            <a:chOff x="14205482" y="1158714"/>
            <a:chExt cx="2362530" cy="1714102"/>
          </a:xfrm>
        </p:grpSpPr>
        <p:sp>
          <p:nvSpPr>
            <p:cNvPr id="20" name="Rectangle 19"/>
            <p:cNvSpPr/>
            <p:nvPr/>
          </p:nvSpPr>
          <p:spPr>
            <a:xfrm>
              <a:off x="14729071" y="2411151"/>
              <a:ext cx="1499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Giỏi lắm!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5482" y="1158714"/>
              <a:ext cx="2362530" cy="144800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81735" y="3092944"/>
            <a:ext cx="1579142" cy="1811898"/>
            <a:chOff x="14902925" y="2478384"/>
            <a:chExt cx="1579142" cy="1811898"/>
          </a:xfrm>
        </p:grpSpPr>
        <p:sp>
          <p:nvSpPr>
            <p:cNvPr id="13" name="TextBox 12"/>
            <p:cNvSpPr txBox="1"/>
            <p:nvPr/>
          </p:nvSpPr>
          <p:spPr>
            <a:xfrm>
              <a:off x="14902925" y="3828617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Thật tiếc!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28" y="2478384"/>
              <a:ext cx="1533739" cy="151468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247900" y="285750"/>
            <a:ext cx="8039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305219"/>
              </p:ext>
            </p:extLst>
          </p:nvPr>
        </p:nvGraphicFramePr>
        <p:xfrm>
          <a:off x="4908412" y="2322518"/>
          <a:ext cx="1192423" cy="107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6" name="Equation" r:id="rId19" imgW="634680" imgH="571320" progId="Equation.DSMT4">
                  <p:embed/>
                </p:oleObj>
              </mc:Choice>
              <mc:Fallback>
                <p:oleObj name="Equation" r:id="rId19" imgW="634680" imgH="5713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08412" y="2322518"/>
                        <a:ext cx="1192423" cy="107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70132"/>
              </p:ext>
            </p:extLst>
          </p:nvPr>
        </p:nvGraphicFramePr>
        <p:xfrm>
          <a:off x="4908412" y="5515070"/>
          <a:ext cx="1192423" cy="107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7" name="Equation" r:id="rId21" imgW="634680" imgH="571320" progId="Equation.DSMT4">
                  <p:embed/>
                </p:oleObj>
              </mc:Choice>
              <mc:Fallback>
                <p:oleObj name="Equation" r:id="rId21" imgW="634680" imgH="57132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908412" y="5515070"/>
                        <a:ext cx="1192423" cy="107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098757"/>
              </p:ext>
            </p:extLst>
          </p:nvPr>
        </p:nvGraphicFramePr>
        <p:xfrm>
          <a:off x="4908412" y="4447153"/>
          <a:ext cx="1192423" cy="107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8" name="Equation" r:id="rId23" imgW="634680" imgH="571320" progId="Equation.DSMT4">
                  <p:embed/>
                </p:oleObj>
              </mc:Choice>
              <mc:Fallback>
                <p:oleObj name="Equation" r:id="rId23" imgW="634680" imgH="57132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08412" y="4447153"/>
                        <a:ext cx="1192423" cy="107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370003"/>
              </p:ext>
            </p:extLst>
          </p:nvPr>
        </p:nvGraphicFramePr>
        <p:xfrm>
          <a:off x="4908412" y="3396633"/>
          <a:ext cx="1192423" cy="107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9" name="Equation" r:id="rId25" imgW="634680" imgH="571320" progId="Equation.DSMT4">
                  <p:embed/>
                </p:oleObj>
              </mc:Choice>
              <mc:Fallback>
                <p:oleObj name="Equation" r:id="rId25" imgW="634680" imgH="57132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908412" y="3396633"/>
                        <a:ext cx="1192423" cy="107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2315615" y="337217"/>
            <a:ext cx="9137530" cy="1423321"/>
            <a:chOff x="1662113" y="924842"/>
            <a:chExt cx="9137530" cy="1423321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1662113" y="924842"/>
              <a:ext cx="9137530" cy="139853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7223584"/>
                </p:ext>
              </p:extLst>
            </p:nvPr>
          </p:nvGraphicFramePr>
          <p:xfrm>
            <a:off x="2083348" y="1022600"/>
            <a:ext cx="7550150" cy="1325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30" name="Equation" r:id="rId27" imgW="3543120" imgH="622080" progId="Equation.DSMT4">
                    <p:embed/>
                  </p:oleObj>
                </mc:Choice>
                <mc:Fallback>
                  <p:oleObj name="Equation" r:id="rId27" imgW="3543120" imgH="622080" progId="Equation.DSMT4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2083348" y="1022600"/>
                          <a:ext cx="7550150" cy="1325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" name="Group 70"/>
          <p:cNvGrpSpPr/>
          <p:nvPr/>
        </p:nvGrpSpPr>
        <p:grpSpPr>
          <a:xfrm>
            <a:off x="9739692" y="1787917"/>
            <a:ext cx="1624198" cy="600965"/>
            <a:chOff x="5241055" y="5925386"/>
            <a:chExt cx="1624198" cy="600965"/>
          </a:xfrm>
        </p:grpSpPr>
        <p:sp>
          <p:nvSpPr>
            <p:cNvPr id="70" name="Flowchart: Display 69"/>
            <p:cNvSpPr/>
            <p:nvPr/>
          </p:nvSpPr>
          <p:spPr>
            <a:xfrm rot="5400000">
              <a:off x="5760752" y="5405689"/>
              <a:ext cx="584803" cy="1624198"/>
            </a:xfrm>
            <a:prstGeom prst="flowChartDisp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09938" y="6003131"/>
              <a:ext cx="15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2" name="ĐA Đú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85762" y="-723569"/>
            <a:ext cx="609600" cy="609600"/>
          </a:xfrm>
          <a:prstGeom prst="rect">
            <a:avLst/>
          </a:prstGeom>
        </p:spPr>
      </p:pic>
      <p:pic>
        <p:nvPicPr>
          <p:cNvPr id="73" name="tra-loi-du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734345" y="6997915"/>
            <a:ext cx="609600" cy="609600"/>
          </a:xfrm>
          <a:prstGeom prst="rect">
            <a:avLst/>
          </a:prstGeom>
        </p:spPr>
      </p:pic>
      <p:pic>
        <p:nvPicPr>
          <p:cNvPr id="74" name="tra-loi-sa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5150" y="7013487"/>
            <a:ext cx="609600" cy="60960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37132" y="1815163"/>
            <a:ext cx="6612708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hãy tìm ra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đúng nhé!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Cau 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176459" y="3381467"/>
            <a:ext cx="609600" cy="609600"/>
          </a:xfrm>
          <a:prstGeom prst="rect">
            <a:avLst/>
          </a:prstGeom>
        </p:spPr>
      </p:pic>
      <p:sp>
        <p:nvSpPr>
          <p:cNvPr id="78" name="Quad Arrow Callout 77"/>
          <p:cNvSpPr/>
          <p:nvPr/>
        </p:nvSpPr>
        <p:spPr>
          <a:xfrm>
            <a:off x="567286" y="280780"/>
            <a:ext cx="2309803" cy="2110861"/>
          </a:xfrm>
          <a:prstGeom prst="quadArrowCallou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KHỞI</a:t>
            </a:r>
            <a:br>
              <a:rPr lang="en-US" sz="2700" b="1">
                <a:solidFill>
                  <a:srgbClr val="FFFF00"/>
                </a:solidFill>
              </a:rPr>
            </a:br>
            <a:r>
              <a:rPr lang="en-US" sz="2700" b="1">
                <a:solidFill>
                  <a:srgbClr val="FFFF00"/>
                </a:solidFill>
              </a:rPr>
              <a:t>ĐỘNG</a:t>
            </a:r>
            <a:endParaRPr lang="vi-VN" sz="2700" b="1">
              <a:solidFill>
                <a:srgbClr val="FFFF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27138" y="5286645"/>
            <a:ext cx="1345140" cy="971303"/>
            <a:chOff x="998208" y="5546153"/>
            <a:chExt cx="1345140" cy="971303"/>
          </a:xfrm>
        </p:grpSpPr>
        <p:sp>
          <p:nvSpPr>
            <p:cNvPr id="51" name="TextBox 50">
              <a:hlinkClick r:id="" action="ppaction://hlinkshowjump?jump=nextslide"/>
            </p:cNvPr>
            <p:cNvSpPr txBox="1"/>
            <p:nvPr/>
          </p:nvSpPr>
          <p:spPr>
            <a:xfrm>
              <a:off x="1103169" y="5576735"/>
              <a:ext cx="98257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Curved Up Arrow 51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55" name="Curved Down Arrow 54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466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9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907" y="2058029"/>
            <a:ext cx="797858" cy="88184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840410" y="3979308"/>
            <a:ext cx="474829" cy="4256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1591" r="53762" b="18310"/>
          <a:stretch/>
        </p:blipFill>
        <p:spPr>
          <a:xfrm>
            <a:off x="3840410" y="5916170"/>
            <a:ext cx="474829" cy="42563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1" b="18310"/>
          <a:stretch/>
        </p:blipFill>
        <p:spPr>
          <a:xfrm>
            <a:off x="3840410" y="4752040"/>
            <a:ext cx="689848" cy="684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r="50192" b="18310"/>
          <a:stretch/>
        </p:blipFill>
        <p:spPr>
          <a:xfrm>
            <a:off x="3840410" y="2889406"/>
            <a:ext cx="580040" cy="636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14"/>
              <p:cNvSpPr txBox="1"/>
              <p:nvPr/>
            </p:nvSpPr>
            <p:spPr>
              <a:xfrm>
                <a:off x="7062729" y="3000375"/>
                <a:ext cx="923925" cy="446088"/>
              </a:xfrm>
              <a:prstGeom prst="rect">
                <a:avLst/>
              </a:prstGeom>
              <a:solidFill>
                <a:srgbClr val="FFFFCC"/>
              </a:solidFill>
              <a:ln w="28575">
                <a:solidFill>
                  <a:srgbClr val="FF3399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𝐒𝐚𝐢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Object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729" y="3000375"/>
                <a:ext cx="923925" cy="4460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FF33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4506060" y="2918350"/>
            <a:ext cx="782577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06060" y="3902712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15700" y="5868252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6060" y="4880836"/>
            <a:ext cx="780106" cy="578828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38234" y="3215605"/>
            <a:ext cx="2362530" cy="1735155"/>
            <a:chOff x="14205482" y="1158714"/>
            <a:chExt cx="2362530" cy="1735155"/>
          </a:xfrm>
        </p:grpSpPr>
        <p:sp>
          <p:nvSpPr>
            <p:cNvPr id="20" name="Rectangle 19"/>
            <p:cNvSpPr/>
            <p:nvPr/>
          </p:nvSpPr>
          <p:spPr>
            <a:xfrm>
              <a:off x="14637183" y="2432204"/>
              <a:ext cx="14991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Giỏi lắm!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5482" y="1158714"/>
              <a:ext cx="2362530" cy="144800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769935" y="3115660"/>
            <a:ext cx="1539735" cy="1857849"/>
            <a:chOff x="14942332" y="2478384"/>
            <a:chExt cx="1539735" cy="1857849"/>
          </a:xfrm>
        </p:grpSpPr>
        <p:sp>
          <p:nvSpPr>
            <p:cNvPr id="13" name="TextBox 12"/>
            <p:cNvSpPr txBox="1"/>
            <p:nvPr/>
          </p:nvSpPr>
          <p:spPr>
            <a:xfrm>
              <a:off x="14942332" y="3874568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Thật tiếc!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28" y="2478384"/>
              <a:ext cx="1533739" cy="151468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247900" y="285750"/>
            <a:ext cx="8039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3"/>
              <p:cNvSpPr txBox="1"/>
              <p:nvPr/>
            </p:nvSpPr>
            <p:spPr>
              <a:xfrm>
                <a:off x="5343608" y="2727325"/>
                <a:ext cx="1176338" cy="9620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𝑎𝑐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Object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608" y="2727325"/>
                <a:ext cx="1176338" cy="9620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34"/>
              <p:cNvSpPr txBox="1"/>
              <p:nvPr/>
            </p:nvSpPr>
            <p:spPr>
              <a:xfrm>
                <a:off x="5343608" y="4689475"/>
                <a:ext cx="1282700" cy="9620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Object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608" y="4689475"/>
                <a:ext cx="1282700" cy="9620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36"/>
              <p:cNvSpPr txBox="1"/>
              <p:nvPr/>
            </p:nvSpPr>
            <p:spPr>
              <a:xfrm>
                <a:off x="5353248" y="5677003"/>
                <a:ext cx="1562100" cy="9620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Object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248" y="5677003"/>
                <a:ext cx="1562100" cy="9620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37"/>
              <p:cNvSpPr txBox="1"/>
              <p:nvPr/>
            </p:nvSpPr>
            <p:spPr>
              <a:xfrm>
                <a:off x="5343608" y="3711575"/>
                <a:ext cx="1176338" cy="9620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𝑏𝑐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Object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608" y="3711575"/>
                <a:ext cx="1176338" cy="962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2315615" y="337216"/>
            <a:ext cx="9137530" cy="1890211"/>
            <a:chOff x="1662113" y="924841"/>
            <a:chExt cx="9137530" cy="1890211"/>
          </a:xfrm>
        </p:grpSpPr>
        <p:sp>
          <p:nvSpPr>
            <p:cNvPr id="39" name="Round Diagonal Corner Rectangle 38"/>
            <p:cNvSpPr/>
            <p:nvPr/>
          </p:nvSpPr>
          <p:spPr>
            <a:xfrm>
              <a:off x="1662113" y="924841"/>
              <a:ext cx="9137530" cy="174380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006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8235533"/>
                </p:ext>
              </p:extLst>
            </p:nvPr>
          </p:nvGraphicFramePr>
          <p:xfrm>
            <a:off x="3004989" y="938640"/>
            <a:ext cx="5756800" cy="187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14" name="Equation" r:id="rId18" imgW="2768400" imgH="901440" progId="Equation.DSMT4">
                    <p:embed/>
                  </p:oleObj>
                </mc:Choice>
                <mc:Fallback>
                  <p:oleObj name="Equation" r:id="rId18" imgW="2768400" imgH="901440" progId="Equation.DSMT4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004989" y="938640"/>
                          <a:ext cx="5756800" cy="1876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2" name="ĐA Đú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85762" y="-723569"/>
            <a:ext cx="609600" cy="609600"/>
          </a:xfrm>
          <a:prstGeom prst="rect">
            <a:avLst/>
          </a:prstGeom>
        </p:spPr>
      </p:pic>
      <p:pic>
        <p:nvPicPr>
          <p:cNvPr id="73" name="tra-loi-du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34345" y="6997915"/>
            <a:ext cx="609600" cy="609600"/>
          </a:xfrm>
          <a:prstGeom prst="rect">
            <a:avLst/>
          </a:prstGeom>
        </p:spPr>
      </p:pic>
      <p:pic>
        <p:nvPicPr>
          <p:cNvPr id="74" name="tra-loi-sa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5150" y="7013487"/>
            <a:ext cx="609600" cy="60960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37132" y="2158063"/>
            <a:ext cx="6732933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hãy tìm ra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đúng nhé!)</a:t>
            </a:r>
            <a:endParaRPr lang="vi-V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Quad Arrow Callout 77"/>
          <p:cNvSpPr/>
          <p:nvPr/>
        </p:nvSpPr>
        <p:spPr>
          <a:xfrm>
            <a:off x="567286" y="280780"/>
            <a:ext cx="2309803" cy="2110861"/>
          </a:xfrm>
          <a:prstGeom prst="quadArrowCallou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FF00"/>
                </a:solidFill>
              </a:rPr>
              <a:t>KHỞI</a:t>
            </a:r>
            <a:br>
              <a:rPr lang="en-US" sz="2700" b="1">
                <a:solidFill>
                  <a:srgbClr val="FFFF00"/>
                </a:solidFill>
              </a:rPr>
            </a:br>
            <a:r>
              <a:rPr lang="en-US" sz="2700" b="1">
                <a:solidFill>
                  <a:srgbClr val="FFFF00"/>
                </a:solidFill>
              </a:rPr>
              <a:t>ĐỘNG</a:t>
            </a:r>
            <a:endParaRPr lang="vi-VN" sz="27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46"/>
              <p:cNvSpPr txBox="1"/>
              <p:nvPr/>
            </p:nvSpPr>
            <p:spPr>
              <a:xfrm>
                <a:off x="7062729" y="4054475"/>
                <a:ext cx="922338" cy="446088"/>
              </a:xfrm>
              <a:prstGeom prst="rect">
                <a:avLst/>
              </a:prstGeom>
              <a:solidFill>
                <a:srgbClr val="FFFFCC"/>
              </a:solidFill>
              <a:ln w="28575">
                <a:solidFill>
                  <a:srgbClr val="FF3399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𝐒𝐚𝐢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7" name="Object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729" y="4054475"/>
                <a:ext cx="922338" cy="44608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rgbClr val="FF33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bject 50"/>
              <p:cNvSpPr txBox="1"/>
              <p:nvPr/>
            </p:nvSpPr>
            <p:spPr>
              <a:xfrm>
                <a:off x="7072369" y="5934178"/>
                <a:ext cx="922337" cy="444500"/>
              </a:xfrm>
              <a:prstGeom prst="rect">
                <a:avLst/>
              </a:prstGeom>
              <a:solidFill>
                <a:srgbClr val="FFFFCC"/>
              </a:solidFill>
              <a:ln w="28575">
                <a:solidFill>
                  <a:srgbClr val="FF3399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𝐒𝐚𝐢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1" name="Object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369" y="5934178"/>
                <a:ext cx="922337" cy="4445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rgbClr val="FF339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712684"/>
              </p:ext>
            </p:extLst>
          </p:nvPr>
        </p:nvGraphicFramePr>
        <p:xfrm>
          <a:off x="7062729" y="4851400"/>
          <a:ext cx="45085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15" name="Equation" r:id="rId23" imgW="2108160" imgH="253800" progId="Equation.DSMT4">
                  <p:embed/>
                </p:oleObj>
              </mc:Choice>
              <mc:Fallback>
                <p:oleObj name="Equation" r:id="rId23" imgW="2108160" imgH="253800" progId="Equation.DSMT4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62729" y="4851400"/>
                        <a:ext cx="4508500" cy="6365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33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826090" y="5448526"/>
            <a:ext cx="1345140" cy="971303"/>
            <a:chOff x="998208" y="5546153"/>
            <a:chExt cx="1345140" cy="971303"/>
          </a:xfrm>
        </p:grpSpPr>
        <p:sp>
          <p:nvSpPr>
            <p:cNvPr id="40" name="TextBox 39">
              <a:hlinkClick r:id="" action="ppaction://hlinkshowjump?jump=nextslide"/>
            </p:cNvPr>
            <p:cNvSpPr txBox="1"/>
            <p:nvPr/>
          </p:nvSpPr>
          <p:spPr>
            <a:xfrm>
              <a:off x="1103169" y="5576735"/>
              <a:ext cx="982577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</a:t>
              </a:r>
            </a:p>
            <a:p>
              <a:pPr algn="ctr"/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rved Up Arrow 40"/>
            <p:cNvSpPr/>
            <p:nvPr/>
          </p:nvSpPr>
          <p:spPr>
            <a:xfrm rot="21394989">
              <a:off x="998208" y="6006829"/>
              <a:ext cx="1345140" cy="510627"/>
            </a:xfrm>
            <a:prstGeom prst="curvedUp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42" name="Curved Down Arrow 41"/>
            <p:cNvSpPr/>
            <p:nvPr/>
          </p:nvSpPr>
          <p:spPr>
            <a:xfrm>
              <a:off x="1105997" y="5546153"/>
              <a:ext cx="1068910" cy="480357"/>
            </a:xfrm>
            <a:prstGeom prst="curvedDownArrow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2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9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09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1425</Words>
  <Application>Microsoft Office PowerPoint</Application>
  <PresentationFormat>Widescreen</PresentationFormat>
  <Paragraphs>264</Paragraphs>
  <Slides>33</Slides>
  <Notes>8</Notes>
  <HiddenSlides>0</HiddenSlides>
  <MMClips>23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.VnArial</vt:lpstr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VNI-Times</vt:lpstr>
      <vt:lpstr>思源黑体 Heavy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vcb</cp:lastModifiedBy>
  <cp:revision>223</cp:revision>
  <dcterms:created xsi:type="dcterms:W3CDTF">2022-02-19T01:27:41Z</dcterms:created>
  <dcterms:modified xsi:type="dcterms:W3CDTF">2023-07-04T08:40:19Z</dcterms:modified>
</cp:coreProperties>
</file>