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11" r:id="rId3"/>
  </p:sldMasterIdLst>
  <p:notesMasterIdLst>
    <p:notesMasterId r:id="rId37"/>
  </p:notesMasterIdLst>
  <p:sldIdLst>
    <p:sldId id="303" r:id="rId4"/>
    <p:sldId id="304" r:id="rId5"/>
    <p:sldId id="305" r:id="rId6"/>
    <p:sldId id="306" r:id="rId7"/>
    <p:sldId id="307" r:id="rId8"/>
    <p:sldId id="302" r:id="rId9"/>
    <p:sldId id="268" r:id="rId10"/>
    <p:sldId id="269" r:id="rId11"/>
    <p:sldId id="270" r:id="rId12"/>
    <p:sldId id="271" r:id="rId13"/>
    <p:sldId id="308" r:id="rId14"/>
    <p:sldId id="311" r:id="rId15"/>
    <p:sldId id="318" r:id="rId16"/>
    <p:sldId id="314" r:id="rId17"/>
    <p:sldId id="319" r:id="rId18"/>
    <p:sldId id="320" r:id="rId19"/>
    <p:sldId id="321" r:id="rId20"/>
    <p:sldId id="322" r:id="rId21"/>
    <p:sldId id="309" r:id="rId22"/>
    <p:sldId id="275" r:id="rId23"/>
    <p:sldId id="291" r:id="rId24"/>
    <p:sldId id="290" r:id="rId25"/>
    <p:sldId id="310" r:id="rId26"/>
    <p:sldId id="323" r:id="rId27"/>
    <p:sldId id="277" r:id="rId28"/>
    <p:sldId id="278" r:id="rId29"/>
    <p:sldId id="296" r:id="rId30"/>
    <p:sldId id="297" r:id="rId31"/>
    <p:sldId id="298" r:id="rId32"/>
    <p:sldId id="299" r:id="rId33"/>
    <p:sldId id="300" r:id="rId34"/>
    <p:sldId id="266" r:id="rId35"/>
    <p:sldId id="26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3" clrIdx="1">
    <p:extLst>
      <p:ext uri="{19B8F6BF-5375-455C-9EA6-DF929625EA0E}">
        <p15:presenceInfo xmlns:p15="http://schemas.microsoft.com/office/powerpoint/2012/main" userId="Tạ Thị Mai" providerId="None"/>
      </p:ext>
    </p:extLst>
  </p:cmAuthor>
  <p:cmAuthor id="2" name="voduycanh.hvc@gmail.com" initials="v" lastIdx="1" clrIdx="2">
    <p:extLst>
      <p:ext uri="{19B8F6BF-5375-455C-9EA6-DF929625EA0E}">
        <p15:presenceInfo xmlns:p15="http://schemas.microsoft.com/office/powerpoint/2012/main" userId="voduycanh.hvc@gmail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3358" autoAdjust="0"/>
  </p:normalViewPr>
  <p:slideViewPr>
    <p:cSldViewPr snapToGrid="0">
      <p:cViewPr varScale="1">
        <p:scale>
          <a:sx n="66" d="100"/>
          <a:sy n="66" d="100"/>
        </p:scale>
        <p:origin x="10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  <p:cm authorId="2" dt="2023-07-10T13:23:37.881" idx="1">
    <p:pos x="10" y="106"/>
    <p:text>OK</p:text>
    <p:extLst>
      <p:ext uri="{C676402C-5697-4E1C-873F-D02D1690AC5C}">
        <p15:threadingInfo xmlns:p15="http://schemas.microsoft.com/office/powerpoint/2012/main" timeZoneBias="-420">
          <p15:parentCm authorId="1" idx="3"/>
        </p15:threadingInfo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3BAED-D982-4760-95E2-E14FAEB4F139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A13CD-374C-4584-81AC-03D80C3F2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91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736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/>
              <a:t>Chia 2 dạng</a:t>
            </a:r>
            <a:r>
              <a:rPr lang="en-US" altLang="zh-CN" baseline="0" dirty="0"/>
              <a:t> bài: 1, Áp dụng công thức tính </a:t>
            </a:r>
            <a:r>
              <a:rPr lang="en-US" altLang="zh-CN" baseline="0" dirty="0" err="1"/>
              <a:t>Sxq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Stp</a:t>
            </a:r>
            <a:r>
              <a:rPr lang="en-US" altLang="zh-CN" baseline="0" dirty="0"/>
              <a:t>, V hình chóp   2/ Vận dụng giải bài toán thực tế</a:t>
            </a: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20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120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484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27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24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0249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25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80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327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4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1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41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F6C7-0868-420D-B257-8082F0DAB8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84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A1E0-1755-48BF-80A8-F4677C4336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HD: GV bấm</a:t>
            </a:r>
            <a:r>
              <a:rPr lang="en-US" baseline="0" dirty="0"/>
              <a:t> Quay để bắt đầu chạy vòng quay và bấm vào hình mũi tên để dừng – xác định STT HS tham gia trả lời câu hỏi. Sau đó, bấm chọn câu hỏi.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A13CD-374C-4584-81AC-03D80C3F25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21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2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43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21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D64B8-D410-4FB2-A5EE-9A999334D321}" type="slidenum">
              <a:rPr lang="en-US" altLang="vi-VN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6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04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8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1804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159374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7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1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59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3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63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3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74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359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5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5438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2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6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21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BDDAB-A06B-4C77-A9B1-539AEB03567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21225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917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1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487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17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88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9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13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41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0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7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88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3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3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E27AEDA-E859-4442-9E5F-D20CE28100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09E658B-A293-4253-AE52-06C2423BAC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230BC65E-03CF-4090-9877-1C47802878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5269099-1AD7-430B-888D-1EA942DE99E1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EC3BC7A-B7C0-4223-B888-81ACE822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slide" Target="slide7.xml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wmf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video" Target="../media/media3.mp4"/><Relationship Id="rId7" Type="http://schemas.openxmlformats.org/officeDocument/2006/relationships/image" Target="../media/image51.png"/><Relationship Id="rId12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png"/><Relationship Id="rId11" Type="http://schemas.openxmlformats.org/officeDocument/2006/relationships/image" Target="../media/image49.wmf"/><Relationship Id="rId5" Type="http://schemas.openxmlformats.org/officeDocument/2006/relationships/notesSlide" Target="../notesSlides/notesSlide13.xml"/><Relationship Id="rId10" Type="http://schemas.openxmlformats.org/officeDocument/2006/relationships/oleObject" Target="../embeddings/oleObject16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V%C6%B0%C6%A1ng_tri%E1%BB%81u_th%E1%BB%A9_4" TargetMode="External"/><Relationship Id="rId3" Type="http://schemas.openxmlformats.org/officeDocument/2006/relationships/image" Target="../media/image57.jpeg"/><Relationship Id="rId7" Type="http://schemas.openxmlformats.org/officeDocument/2006/relationships/hyperlink" Target="https://vi.wikipedia.org/wiki/Khuf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Pharaon" TargetMode="External"/><Relationship Id="rId5" Type="http://schemas.openxmlformats.org/officeDocument/2006/relationships/hyperlink" Target="https://reference.vn/kim-tu-thap-giza-duoc-xay-dung-nhu-the-nao.html" TargetMode="External"/><Relationship Id="rId4" Type="http://schemas.openxmlformats.org/officeDocument/2006/relationships/image" Target="../media/image58.jpeg"/><Relationship Id="rId9" Type="http://schemas.openxmlformats.org/officeDocument/2006/relationships/hyperlink" Target="https://vi.wikipedia.org/wiki/Ai_C%E1%BA%ADp_c%E1%BB%95_%C4%91%E1%BA%A1i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11" Type="http://schemas.openxmlformats.org/officeDocument/2006/relationships/slide" Target="slide28.xml"/><Relationship Id="rId5" Type="http://schemas.openxmlformats.org/officeDocument/2006/relationships/image" Target="../media/image59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10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11" Type="http://schemas.openxmlformats.org/officeDocument/2006/relationships/image" Target="../media/image23.gif"/><Relationship Id="rId5" Type="http://schemas.openxmlformats.org/officeDocument/2006/relationships/slide" Target="slide8.xm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slide" Target="slide7.xml"/><Relationship Id="rId11" Type="http://schemas.openxmlformats.org/officeDocument/2006/relationships/image" Target="../media/image27.wmf"/><Relationship Id="rId5" Type="http://schemas.microsoft.com/office/2007/relationships/hdphoto" Target="../media/hdphoto1.wdp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5.png"/><Relationship Id="rId9" Type="http://schemas.openxmlformats.org/officeDocument/2006/relationships/image" Target="../media/image2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3539367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8A  		 GV: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5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489" y="101788"/>
            <a:ext cx="9748440" cy="206271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877035" y="189619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6271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grpSp>
        <p:nvGrpSpPr>
          <p:cNvPr id="26" name="Group 16">
            <a:extLst>
              <a:ext uri="{FF2B5EF4-FFF2-40B4-BE49-F238E27FC236}">
                <a16:creationId xmlns:a16="http://schemas.microsoft.com/office/drawing/2014/main" id="{AA27B642-4CA5-4BC3-B691-6B714B39618C}"/>
              </a:ext>
            </a:extLst>
          </p:cNvPr>
          <p:cNvGrpSpPr>
            <a:grpSpLocks/>
          </p:cNvGrpSpPr>
          <p:nvPr/>
        </p:nvGrpSpPr>
        <p:grpSpPr bwMode="auto">
          <a:xfrm>
            <a:off x="6379719" y="999335"/>
            <a:ext cx="2149476" cy="1607592"/>
            <a:chOff x="3542" y="2194"/>
            <a:chExt cx="1354" cy="1166"/>
          </a:xfrm>
        </p:grpSpPr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C98BCB69-9753-4023-9586-9CEDC27746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7" y="2194"/>
              <a:ext cx="3" cy="65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3861C022-C5FF-4EDD-8EB0-2618C625D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7" y="2196"/>
              <a:ext cx="371" cy="54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9" name="Line 8">
              <a:extLst>
                <a:ext uri="{FF2B5EF4-FFF2-40B4-BE49-F238E27FC236}">
                  <a16:creationId xmlns:a16="http://schemas.microsoft.com/office/drawing/2014/main" id="{A7B65B0C-FA2C-4936-9540-7923721EB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736"/>
              <a:ext cx="0" cy="624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0" name="Line 9">
              <a:extLst>
                <a:ext uri="{FF2B5EF4-FFF2-40B4-BE49-F238E27FC236}">
                  <a16:creationId xmlns:a16="http://schemas.microsoft.com/office/drawing/2014/main" id="{9BAB77B2-3004-4B4B-8FCE-E040A6346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52" y="2832"/>
              <a:ext cx="384" cy="52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1" name="Line 10">
              <a:extLst>
                <a:ext uri="{FF2B5EF4-FFF2-40B4-BE49-F238E27FC236}">
                  <a16:creationId xmlns:a16="http://schemas.microsoft.com/office/drawing/2014/main" id="{FD834A59-9089-4F28-9833-8729FF58E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9" y="2194"/>
              <a:ext cx="1317" cy="82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9E70393A-A472-4CE6-BBB6-4BA769474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2736"/>
              <a:ext cx="960" cy="288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C6397611-02AB-4C5B-9047-25CAC7C51C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42" y="2832"/>
              <a:ext cx="1354" cy="19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7C93CD74-D042-4749-A64C-AF87D9495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6" y="3024"/>
              <a:ext cx="960" cy="336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5" name="Line 14">
              <a:extLst>
                <a:ext uri="{FF2B5EF4-FFF2-40B4-BE49-F238E27FC236}">
                  <a16:creationId xmlns:a16="http://schemas.microsoft.com/office/drawing/2014/main" id="{2285C63D-B22D-489A-B299-34CFFB70C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3024"/>
              <a:ext cx="912" cy="0"/>
            </a:xfrm>
            <a:prstGeom prst="line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6" name="Rectangle 15">
              <a:extLst>
                <a:ext uri="{FF2B5EF4-FFF2-40B4-BE49-F238E27FC236}">
                  <a16:creationId xmlns:a16="http://schemas.microsoft.com/office/drawing/2014/main" id="{1EA22E36-A211-4F8F-943E-E405D440F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3024"/>
              <a:ext cx="48" cy="48"/>
            </a:xfrm>
            <a:prstGeom prst="rect">
              <a:avLst/>
            </a:prstGeom>
            <a:ln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 Box 17">
            <a:extLst>
              <a:ext uri="{FF2B5EF4-FFF2-40B4-BE49-F238E27FC236}">
                <a16:creationId xmlns:a16="http://schemas.microsoft.com/office/drawing/2014/main" id="{A96167A7-8FDB-4ABE-BAA7-77ED6EFDE86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942572" y="113819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7cm</a:t>
            </a:r>
          </a:p>
        </p:txBody>
      </p:sp>
      <p:sp>
        <p:nvSpPr>
          <p:cNvPr id="38" name="Text Box 18">
            <a:extLst>
              <a:ext uri="{FF2B5EF4-FFF2-40B4-BE49-F238E27FC236}">
                <a16:creationId xmlns:a16="http://schemas.microsoft.com/office/drawing/2014/main" id="{B0A16EC9-B89B-4A76-AC70-9B048794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096" y="1828119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12cm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663530"/>
              </p:ext>
            </p:extLst>
          </p:nvPr>
        </p:nvGraphicFramePr>
        <p:xfrm>
          <a:off x="2310062" y="3068153"/>
          <a:ext cx="3288633" cy="768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8" imgW="977760" imgH="228600" progId="Equation.DSMT4">
                  <p:embed/>
                </p:oleObj>
              </mc:Choice>
              <mc:Fallback>
                <p:oleObj name="Equation" r:id="rId8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10062" y="3068153"/>
                        <a:ext cx="3288633" cy="7687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628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6579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1284908" y="1242913"/>
            <a:ext cx="8896350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SAB, SBC, SCD, SDA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68726" y="3395796"/>
            <a:ext cx="9091612" cy="38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SM, SN, SP, SQ 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là:đường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SAB,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SBC, SCD, SDA hay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S.ABCD.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812597" y="3110435"/>
            <a:ext cx="172126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đoạn</a:t>
            </a:r>
            <a:r>
              <a:rPr lang="en-US" altLang="vi-VN" sz="24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5542271" y="262777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3"/>
          <a:stretch>
            <a:fillRect/>
          </a:stretch>
        </p:blipFill>
        <p:spPr>
          <a:xfrm>
            <a:off x="4106068" y="3395796"/>
            <a:ext cx="3910013" cy="34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169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2" grpId="0"/>
      <p:bldP spid="13" grpId="0" autoUpdateAnimBg="0"/>
      <p:bldP spid="71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926272" y="766284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56" name="Picture 55"/>
          <p:cNvPicPr/>
          <p:nvPr/>
        </p:nvPicPr>
        <p:blipFill>
          <a:blip r:embed="rId4"/>
          <a:stretch>
            <a:fillRect/>
          </a:stretch>
        </p:blipFill>
        <p:spPr>
          <a:xfrm>
            <a:off x="6396797" y="2418368"/>
            <a:ext cx="3910013" cy="340836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26272" y="1117086"/>
            <a:ext cx="8263282" cy="149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xung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quanh của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Ký hiệu là</a:t>
            </a:r>
            <a:r>
              <a:rPr lang="en-US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vi-VN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vi-VN" sz="2400" b="1" i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xq</a:t>
            </a:r>
            <a:endParaRPr lang="vi-VN" altLang="vi-VN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238349" y="326212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238348" y="3779650"/>
            <a:ext cx="323587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5331" y="3179850"/>
            <a:ext cx="1630017" cy="850350"/>
            <a:chOff x="2097157" y="4158972"/>
            <a:chExt cx="1630017" cy="850350"/>
          </a:xfrm>
        </p:grpSpPr>
        <p:sp>
          <p:nvSpPr>
            <p:cNvPr id="6" name="Rectangle 5"/>
            <p:cNvSpPr/>
            <p:nvPr/>
          </p:nvSpPr>
          <p:spPr>
            <a:xfrm>
              <a:off x="2097157" y="4158972"/>
              <a:ext cx="1630017" cy="8503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2562009"/>
                </p:ext>
              </p:extLst>
            </p:nvPr>
          </p:nvGraphicFramePr>
          <p:xfrm>
            <a:off x="2097157" y="4158972"/>
            <a:ext cx="15367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Equation" r:id="rId5" imgW="1536480" imgH="825480" progId="Equation.DSMT4">
                    <p:embed/>
                  </p:oleObj>
                </mc:Choice>
                <mc:Fallback>
                  <p:oleObj name="Equation" r:id="rId5" imgW="1536480" imgH="825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097157" y="4158972"/>
                          <a:ext cx="15367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6937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0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530961"/>
              </p:ext>
            </p:extLst>
          </p:nvPr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749160" imgH="393480" progId="Equation.DSMT4">
                  <p:embed/>
                </p:oleObj>
              </mc:Choice>
              <mc:Fallback>
                <p:oleObj name="Equation" r:id="rId3" imgW="749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14897"/>
              </p:ext>
            </p:extLst>
          </p:nvPr>
        </p:nvGraphicFramePr>
        <p:xfrm>
          <a:off x="6632813" y="4207079"/>
          <a:ext cx="2156346" cy="117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723600" imgH="393480" progId="Equation.DSMT4">
                  <p:embed/>
                </p:oleObj>
              </mc:Choice>
              <mc:Fallback>
                <p:oleObj name="Equation" r:id="rId5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32813" y="4207079"/>
                        <a:ext cx="2156346" cy="117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435063"/>
              </p:ext>
            </p:extLst>
          </p:nvPr>
        </p:nvGraphicFramePr>
        <p:xfrm>
          <a:off x="8789159" y="4366618"/>
          <a:ext cx="2289980" cy="899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711000" imgH="279360" progId="Equation.DSMT4">
                  <p:embed/>
                </p:oleObj>
              </mc:Choice>
              <mc:Fallback>
                <p:oleObj name="Equation" r:id="rId7" imgW="711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89159" y="4366618"/>
                        <a:ext cx="2289980" cy="899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61042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cm.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8"/>
            <a:ext cx="6061633" cy="10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9745" y="2732736"/>
            <a:ext cx="3314462" cy="3016804"/>
            <a:chOff x="1955800" y="2755900"/>
            <a:chExt cx="2882900" cy="2324100"/>
          </a:xfrm>
        </p:grpSpPr>
        <p:sp>
          <p:nvSpPr>
            <p:cNvPr id="21521" name="Rectangle 2"/>
            <p:cNvSpPr>
              <a:spLocks noChangeArrowheads="1"/>
            </p:cNvSpPr>
            <p:nvPr/>
          </p:nvSpPr>
          <p:spPr bwMode="auto">
            <a:xfrm>
              <a:off x="3705346" y="3036022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cm</a:t>
              </a:r>
            </a:p>
          </p:txBody>
        </p:sp>
        <p:sp>
          <p:nvSpPr>
            <p:cNvPr id="21522" name="Line 49"/>
            <p:cNvSpPr>
              <a:spLocks noChangeShapeType="1"/>
            </p:cNvSpPr>
            <p:nvPr/>
          </p:nvSpPr>
          <p:spPr bwMode="auto">
            <a:xfrm>
              <a:off x="1968837" y="3883953"/>
              <a:ext cx="821311" cy="87590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Line 50"/>
            <p:cNvSpPr>
              <a:spLocks noChangeShapeType="1"/>
            </p:cNvSpPr>
            <p:nvPr/>
          </p:nvSpPr>
          <p:spPr bwMode="auto">
            <a:xfrm>
              <a:off x="3507165" y="3870682"/>
              <a:ext cx="821311" cy="87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4" name="Line 51"/>
            <p:cNvSpPr>
              <a:spLocks noChangeShapeType="1"/>
            </p:cNvSpPr>
            <p:nvPr/>
          </p:nvSpPr>
          <p:spPr bwMode="auto">
            <a:xfrm>
              <a:off x="2764074" y="4746581"/>
              <a:ext cx="1590475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5" name="Line 52"/>
            <p:cNvSpPr>
              <a:spLocks noChangeShapeType="1"/>
            </p:cNvSpPr>
            <p:nvPr/>
          </p:nvSpPr>
          <p:spPr bwMode="auto">
            <a:xfrm>
              <a:off x="1955800" y="3870682"/>
              <a:ext cx="15904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6" name="Line 55"/>
            <p:cNvSpPr>
              <a:spLocks noChangeShapeType="1"/>
            </p:cNvSpPr>
            <p:nvPr/>
          </p:nvSpPr>
          <p:spPr bwMode="auto">
            <a:xfrm flipH="1" flipV="1">
              <a:off x="3129101" y="2755900"/>
              <a:ext cx="443247" cy="1990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Line 56"/>
            <p:cNvSpPr>
              <a:spLocks noChangeShapeType="1"/>
            </p:cNvSpPr>
            <p:nvPr/>
          </p:nvSpPr>
          <p:spPr bwMode="auto">
            <a:xfrm flipH="1">
              <a:off x="1981873" y="2755900"/>
              <a:ext cx="1160265" cy="11280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Line 57"/>
            <p:cNvSpPr>
              <a:spLocks noChangeShapeType="1"/>
            </p:cNvSpPr>
            <p:nvPr/>
          </p:nvSpPr>
          <p:spPr bwMode="auto">
            <a:xfrm flipH="1">
              <a:off x="2764074" y="2769171"/>
              <a:ext cx="365027" cy="19641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8"/>
            <p:cNvSpPr>
              <a:spLocks noChangeShapeType="1"/>
            </p:cNvSpPr>
            <p:nvPr/>
          </p:nvSpPr>
          <p:spPr bwMode="auto">
            <a:xfrm>
              <a:off x="3129101" y="2769171"/>
              <a:ext cx="1199374" cy="1977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9"/>
            <p:cNvSpPr>
              <a:spLocks noChangeShapeType="1"/>
            </p:cNvSpPr>
            <p:nvPr/>
          </p:nvSpPr>
          <p:spPr bwMode="auto">
            <a:xfrm>
              <a:off x="3129101" y="2755900"/>
              <a:ext cx="391100" cy="1154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03"/>
            <p:cNvSpPr>
              <a:spLocks noChangeShapeType="1"/>
            </p:cNvSpPr>
            <p:nvPr/>
          </p:nvSpPr>
          <p:spPr bwMode="auto">
            <a:xfrm flipH="1">
              <a:off x="3320226" y="3273049"/>
              <a:ext cx="473148" cy="4525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Rectangle 2"/>
            <p:cNvSpPr>
              <a:spLocks noChangeArrowheads="1"/>
            </p:cNvSpPr>
            <p:nvPr/>
          </p:nvSpPr>
          <p:spPr bwMode="auto">
            <a:xfrm>
              <a:off x="3091771" y="4789104"/>
              <a:ext cx="1133354" cy="29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425167" y="4231462"/>
          <a:ext cx="2207645" cy="1159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749160" imgH="393480" progId="Equation.DSMT4">
                  <p:embed/>
                </p:oleObj>
              </mc:Choice>
              <mc:Fallback>
                <p:oleObj name="Equation" r:id="rId3" imgW="7491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5167" y="4231462"/>
                        <a:ext cx="2207645" cy="1159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917733"/>
              </p:ext>
            </p:extLst>
          </p:nvPr>
        </p:nvGraphicFramePr>
        <p:xfrm>
          <a:off x="6544184" y="4229518"/>
          <a:ext cx="2511188" cy="1161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850680" imgH="393480" progId="Equation.DSMT4">
                  <p:embed/>
                </p:oleObj>
              </mc:Choice>
              <mc:Fallback>
                <p:oleObj name="Equation" r:id="rId5" imgW="850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44184" y="4229518"/>
                        <a:ext cx="2511188" cy="1161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004943"/>
              </p:ext>
            </p:extLst>
          </p:nvPr>
        </p:nvGraphicFramePr>
        <p:xfrm>
          <a:off x="9055373" y="4386238"/>
          <a:ext cx="2412728" cy="856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787320" imgH="279360" progId="Equation.DSMT4">
                  <p:embed/>
                </p:oleObj>
              </mc:Choice>
              <mc:Fallback>
                <p:oleObj name="Equation" r:id="rId7" imgW="787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55373" y="4386238"/>
                        <a:ext cx="2412728" cy="856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31" y="4394642"/>
            <a:ext cx="2255716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29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54924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880785" y="1062915"/>
            <a:ext cx="10841038" cy="1286668"/>
          </a:xfrm>
          <a:prstGeom prst="rect">
            <a:avLst/>
          </a:prstGeom>
          <a:solidFill>
            <a:srgbClr val="CCFF99">
              <a:alpha val="60000"/>
            </a:srgbClr>
          </a:solidFill>
          <a:ln>
            <a:noFill/>
          </a:ln>
        </p:spPr>
        <p:txBody>
          <a:bodyPr anchor="b"/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S.ABCD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O.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80773" y="2425371"/>
            <a:ext cx="11408846" cy="48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S.ABCD.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4903786" y="2420342"/>
            <a:ext cx="1654176" cy="4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80773" y="3175000"/>
            <a:ext cx="3581400" cy="3476625"/>
            <a:chOff x="780773" y="3175000"/>
            <a:chExt cx="3581400" cy="3476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773" y="3175000"/>
              <a:ext cx="3581400" cy="34766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4760" y="6346825"/>
              <a:ext cx="733425" cy="2667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09" y="2942258"/>
            <a:ext cx="6564314" cy="3942108"/>
          </a:xfrm>
          <a:prstGeom prst="rect">
            <a:avLst/>
          </a:prstGeom>
        </p:spPr>
      </p:pic>
      <p:sp>
        <p:nvSpPr>
          <p:cNvPr id="18" name="Line 23"/>
          <p:cNvSpPr>
            <a:spLocks noChangeShapeType="1"/>
          </p:cNvSpPr>
          <p:nvPr/>
        </p:nvSpPr>
        <p:spPr bwMode="auto">
          <a:xfrm>
            <a:off x="7234989" y="3481137"/>
            <a:ext cx="1" cy="2486526"/>
          </a:xfrm>
          <a:prstGeom prst="line">
            <a:avLst/>
          </a:prstGeom>
          <a:noFill/>
          <a:ln w="50800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25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247810" grpId="0" animBg="1"/>
      <p:bldP spid="2" grpId="0" autoUpdateAnimBg="0"/>
      <p:bldP spid="13" grpId="0" autoUpdateAnimBg="0"/>
      <p:bldP spid="7194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7" name="Text Box 37"/>
          <p:cNvSpPr txBox="1">
            <a:spLocks noChangeArrowheads="1"/>
          </p:cNvSpPr>
          <p:nvPr/>
        </p:nvSpPr>
        <p:spPr bwMode="auto">
          <a:xfrm>
            <a:off x="780773" y="810925"/>
            <a:ext cx="109410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924800" y="6480175"/>
            <a:ext cx="2705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7423" name="Rectangle 7"/>
          <p:cNvSpPr>
            <a:spLocks noChangeArrowheads="1"/>
          </p:cNvSpPr>
          <p:nvPr/>
        </p:nvSpPr>
        <p:spPr bwMode="auto">
          <a:xfrm>
            <a:off x="787537" y="178042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C2874E-2460-49F3-9BF8-759BD390798A}"/>
              </a:ext>
            </a:extLst>
          </p:cNvPr>
          <p:cNvSpPr txBox="1"/>
          <p:nvPr/>
        </p:nvSpPr>
        <p:spPr>
          <a:xfrm>
            <a:off x="1054514" y="4164931"/>
            <a:ext cx="540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(S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, 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)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554098"/>
              </p:ext>
            </p:extLst>
          </p:nvPr>
        </p:nvGraphicFramePr>
        <p:xfrm>
          <a:off x="2455585" y="2512155"/>
          <a:ext cx="1746807" cy="1145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774360" imgH="507960" progId="Equation.DSMT4">
                  <p:embed/>
                </p:oleObj>
              </mc:Choice>
              <mc:Fallback>
                <p:oleObj name="Equation" r:id="rId4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55585" y="2512155"/>
                        <a:ext cx="1746807" cy="1145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298" y="1631248"/>
            <a:ext cx="4636596" cy="52267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4514" y="1408779"/>
            <a:ext cx="732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ba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/>
              </a:rPr>
              <a:t>cao</a:t>
            </a:r>
            <a:endParaRPr lang="en-US" sz="2800" dirty="0">
              <a:solidFill>
                <a:prstClr val="black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8394022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7" grpId="0"/>
      <p:bldP spid="13" grpId="0" autoUpdateAnimBg="0"/>
      <p:bldP spid="1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58839" y="920670"/>
            <a:ext cx="9620249" cy="144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cm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cm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18).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56073" y="3040289"/>
            <a:ext cx="6061633" cy="95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70177" y="2532288"/>
            <a:ext cx="1574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518" name="Text Box 13"/>
          <p:cNvSpPr txBox="1">
            <a:spLocks noChangeArrowheads="1"/>
          </p:cNvSpPr>
          <p:nvPr/>
        </p:nvSpPr>
        <p:spPr bwMode="auto">
          <a:xfrm>
            <a:off x="858839" y="606969"/>
            <a:ext cx="32162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21519" name="Rectangle 5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780773" y="123795"/>
            <a:ext cx="8890000" cy="425450"/>
          </a:xfrm>
          <a:prstGeom prst="rect">
            <a:avLst/>
          </a:prstGeom>
          <a:solidFill>
            <a:srgbClr val="07E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 HÌNH CHÓP TỨ GIÁC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 (T2)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401436"/>
              </p:ext>
            </p:extLst>
          </p:nvPr>
        </p:nvGraphicFramePr>
        <p:xfrm>
          <a:off x="4856568" y="3991398"/>
          <a:ext cx="4390105" cy="1237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1396800" imgH="393480" progId="Equation.DSMT4">
                  <p:embed/>
                </p:oleObj>
              </mc:Choice>
              <mc:Fallback>
                <p:oleObj name="Equation" r:id="rId3" imgW="1396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6568" y="3991398"/>
                        <a:ext cx="4390105" cy="1237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760652" y="2732736"/>
            <a:ext cx="3314462" cy="3016805"/>
            <a:chOff x="760652" y="2732736"/>
            <a:chExt cx="3314462" cy="3016805"/>
          </a:xfrm>
        </p:grpSpPr>
        <p:grpSp>
          <p:nvGrpSpPr>
            <p:cNvPr id="9" name="Group 8"/>
            <p:cNvGrpSpPr/>
            <p:nvPr/>
          </p:nvGrpSpPr>
          <p:grpSpPr>
            <a:xfrm>
              <a:off x="760652" y="2732736"/>
              <a:ext cx="3314462" cy="3016805"/>
              <a:chOff x="1955800" y="2755899"/>
              <a:chExt cx="2882900" cy="2324101"/>
            </a:xfrm>
          </p:grpSpPr>
          <p:sp>
            <p:nvSpPr>
              <p:cNvPr id="21521" name="Rectangle 2"/>
              <p:cNvSpPr>
                <a:spLocks noChangeArrowheads="1"/>
              </p:cNvSpPr>
              <p:nvPr/>
            </p:nvSpPr>
            <p:spPr bwMode="auto">
              <a:xfrm>
                <a:off x="3705346" y="3036022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cm</a:t>
                </a:r>
              </a:p>
            </p:txBody>
          </p:sp>
          <p:sp>
            <p:nvSpPr>
              <p:cNvPr id="21522" name="Line 49"/>
              <p:cNvSpPr>
                <a:spLocks noChangeShapeType="1"/>
              </p:cNvSpPr>
              <p:nvPr/>
            </p:nvSpPr>
            <p:spPr bwMode="auto">
              <a:xfrm>
                <a:off x="1968837" y="3883953"/>
                <a:ext cx="821311" cy="87590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3" name="Line 50"/>
              <p:cNvSpPr>
                <a:spLocks noChangeShapeType="1"/>
              </p:cNvSpPr>
              <p:nvPr/>
            </p:nvSpPr>
            <p:spPr bwMode="auto">
              <a:xfrm>
                <a:off x="3507165" y="3870682"/>
                <a:ext cx="821311" cy="8759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4" name="Line 51"/>
              <p:cNvSpPr>
                <a:spLocks noChangeShapeType="1"/>
              </p:cNvSpPr>
              <p:nvPr/>
            </p:nvSpPr>
            <p:spPr bwMode="auto">
              <a:xfrm>
                <a:off x="2764074" y="4746581"/>
                <a:ext cx="1590475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5" name="Line 52"/>
              <p:cNvSpPr>
                <a:spLocks noChangeShapeType="1"/>
              </p:cNvSpPr>
              <p:nvPr/>
            </p:nvSpPr>
            <p:spPr bwMode="auto">
              <a:xfrm>
                <a:off x="1955800" y="3870682"/>
                <a:ext cx="159047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6" name="Line 55"/>
              <p:cNvSpPr>
                <a:spLocks noChangeShapeType="1"/>
              </p:cNvSpPr>
              <p:nvPr/>
            </p:nvSpPr>
            <p:spPr bwMode="auto">
              <a:xfrm flipH="1" flipV="1">
                <a:off x="3129101" y="2755899"/>
                <a:ext cx="66020" cy="14540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7" name="Line 56"/>
              <p:cNvSpPr>
                <a:spLocks noChangeShapeType="1"/>
              </p:cNvSpPr>
              <p:nvPr/>
            </p:nvSpPr>
            <p:spPr bwMode="auto">
              <a:xfrm flipH="1">
                <a:off x="1981873" y="2755900"/>
                <a:ext cx="1160265" cy="112805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57"/>
              <p:cNvSpPr>
                <a:spLocks noChangeShapeType="1"/>
              </p:cNvSpPr>
              <p:nvPr/>
            </p:nvSpPr>
            <p:spPr bwMode="auto">
              <a:xfrm flipH="1">
                <a:off x="2764074" y="2769171"/>
                <a:ext cx="365027" cy="19641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58"/>
              <p:cNvSpPr>
                <a:spLocks noChangeShapeType="1"/>
              </p:cNvSpPr>
              <p:nvPr/>
            </p:nvSpPr>
            <p:spPr bwMode="auto">
              <a:xfrm>
                <a:off x="3129101" y="2769171"/>
                <a:ext cx="1199374" cy="197741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Line 59"/>
              <p:cNvSpPr>
                <a:spLocks noChangeShapeType="1"/>
              </p:cNvSpPr>
              <p:nvPr/>
            </p:nvSpPr>
            <p:spPr bwMode="auto">
              <a:xfrm>
                <a:off x="3129101" y="2755900"/>
                <a:ext cx="391100" cy="115459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1" name="Line 103"/>
              <p:cNvSpPr>
                <a:spLocks noChangeShapeType="1"/>
              </p:cNvSpPr>
              <p:nvPr/>
            </p:nvSpPr>
            <p:spPr bwMode="auto">
              <a:xfrm flipH="1">
                <a:off x="3195121" y="3273049"/>
                <a:ext cx="598253" cy="311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2" name="Rectangle 2"/>
              <p:cNvSpPr>
                <a:spLocks noChangeArrowheads="1"/>
              </p:cNvSpPr>
              <p:nvPr/>
            </p:nvSpPr>
            <p:spPr bwMode="auto">
              <a:xfrm>
                <a:off x="3091771" y="4789104"/>
                <a:ext cx="1133354" cy="290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cm</a:t>
                </a:r>
              </a:p>
            </p:txBody>
          </p:sp>
        </p:grp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 flipH="1" flipV="1">
              <a:off x="2179001" y="4369030"/>
              <a:ext cx="199589" cy="100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 flipV="1">
              <a:off x="2378590" y="4369028"/>
              <a:ext cx="1102" cy="2510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9137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631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81637"/>
            <a:ext cx="842416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3191386"/>
            <a:ext cx="842416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91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0C6B50B-10D9-40BC-A7B7-6DA3ADDB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282" y="-169193"/>
            <a:ext cx="12765386" cy="697801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52756" y="180676"/>
            <a:ext cx="5422811" cy="638993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51750" y="956180"/>
            <a:ext cx="2753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 DẠNG BÀI TẬP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179D16C-89BB-49CB-9AE4-F3F6AA96647D}"/>
              </a:ext>
            </a:extLst>
          </p:cNvPr>
          <p:cNvSpPr txBox="1"/>
          <p:nvPr/>
        </p:nvSpPr>
        <p:spPr>
          <a:xfrm>
            <a:off x="4806005" y="1294734"/>
            <a:ext cx="7127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diện tích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hình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8A5EBCC-FF6F-45C3-B5D7-FD0A073AF618}"/>
              </a:ext>
            </a:extLst>
          </p:cNvPr>
          <p:cNvSpPr txBox="1"/>
          <p:nvPr/>
        </p:nvSpPr>
        <p:spPr>
          <a:xfrm>
            <a:off x="4806005" y="2810859"/>
            <a:ext cx="7394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 2.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 thể tích của hình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chóp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626E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endParaRPr lang="en-US" sz="3200" dirty="0">
              <a:solidFill>
                <a:srgbClr val="2626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9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551" y="895694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S.ABCD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2551" y="309956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 1.</a:t>
            </a:r>
            <a:endParaRPr lang="en-US" sz="2800" dirty="0"/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866672" y="3196318"/>
            <a:ext cx="62986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07820" y="2677900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86486"/>
              </p:ext>
            </p:extLst>
          </p:nvPr>
        </p:nvGraphicFramePr>
        <p:xfrm>
          <a:off x="4902452" y="4199563"/>
          <a:ext cx="6298487" cy="1084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2286000" imgH="393480" progId="Equation.DSMT4">
                  <p:embed/>
                </p:oleObj>
              </mc:Choice>
              <mc:Fallback>
                <p:oleObj name="Equation" r:id="rId3" imgW="2286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2452" y="4199563"/>
                        <a:ext cx="6298487" cy="1084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394354" y="2359225"/>
            <a:ext cx="3176709" cy="3582400"/>
            <a:chOff x="37563" y="1909846"/>
            <a:chExt cx="3176709" cy="35824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63" y="1909846"/>
              <a:ext cx="3176709" cy="33823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16613403">
              <a:off x="839836" y="2894016"/>
              <a:ext cx="1564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cm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2865" y="5092136"/>
              <a:ext cx="8203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cm</a:t>
              </a:r>
            </a:p>
          </p:txBody>
        </p:sp>
      </p:grp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08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5197"/>
            <a:ext cx="5720013" cy="4546130"/>
          </a:xfrm>
          <a:prstGeom prst="rect">
            <a:avLst/>
          </a:prstGeom>
        </p:spPr>
      </p:pic>
      <p:sp>
        <p:nvSpPr>
          <p:cNvPr id="3" name="Google Shape;1040;p39"/>
          <p:cNvSpPr txBox="1"/>
          <p:nvPr/>
        </p:nvSpPr>
        <p:spPr>
          <a:xfrm>
            <a:off x="3684761" y="-15338"/>
            <a:ext cx="3379735" cy="58512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985" y="324504"/>
            <a:ext cx="1608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72182" y="1031918"/>
            <a:ext cx="927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</a:t>
            </a:r>
            <a:r>
              <a:rPr lang="en-AU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hình chóp tứ giác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5492314" y="2935331"/>
            <a:ext cx="6539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33462" y="2416913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027062"/>
              </p:ext>
            </p:extLst>
          </p:nvPr>
        </p:nvGraphicFramePr>
        <p:xfrm>
          <a:off x="6032500" y="3507690"/>
          <a:ext cx="5533858" cy="1113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5" imgW="1955520" imgH="393480" progId="Equation.DSMT4">
                  <p:embed/>
                </p:oleObj>
              </mc:Choice>
              <mc:Fallback>
                <p:oleObj name="Equation" r:id="rId5" imgW="1955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2500" y="3507690"/>
                        <a:ext cx="5533858" cy="11139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479" flipH="1">
            <a:off x="9807012" y="111449"/>
            <a:ext cx="2154501" cy="30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4268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55620" y="390220"/>
            <a:ext cx="961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</a:t>
            </a:r>
            <a:r>
              <a:rPr lang="en-AU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AU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87.SGK: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2,2 m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2,8 m 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20).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1 800 000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6160423" y="3117275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87441" y="2668252"/>
            <a:ext cx="1004935" cy="46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5" y="2667074"/>
            <a:ext cx="5484361" cy="4071574"/>
          </a:xfrm>
          <a:prstGeom prst="rect">
            <a:avLst/>
          </a:prstGeom>
        </p:spPr>
      </p:pic>
      <p:pic>
        <p:nvPicPr>
          <p:cNvPr id="11" name="Đồng hồ đếm ngược 3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7705" y="29875"/>
            <a:ext cx="1450109" cy="97882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78926" y="3547215"/>
          <a:ext cx="5539829" cy="845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8" imgW="2577960" imgH="393480" progId="Equation.DSMT4">
                  <p:embed/>
                </p:oleObj>
              </mc:Choice>
              <mc:Fallback>
                <p:oleObj name="Equation" r:id="rId8" imgW="2577960" imgH="393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78926" y="3547215"/>
                        <a:ext cx="5539829" cy="845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6175942" y="4367003"/>
            <a:ext cx="6539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210868" y="5107231"/>
          <a:ext cx="4376921" cy="4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10" imgW="1828800" imgH="203040" progId="Equation.DSMT4">
                  <p:embed/>
                </p:oleObj>
              </mc:Choice>
              <mc:Fallback>
                <p:oleObj name="Equation" r:id="rId10" imgW="1828800" imgH="203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10868" y="5107231"/>
                        <a:ext cx="4376921" cy="48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10587789" y="5090851"/>
            <a:ext cx="1154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A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402" y="854015"/>
            <a:ext cx="2411412" cy="14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0" grpId="0"/>
      <p:bldP spid="39" grpId="0"/>
      <p:bldP spid="40" grpId="0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58" y="3594753"/>
            <a:ext cx="3380290" cy="257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20" y="252297"/>
            <a:ext cx="3960054" cy="3296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399" y="205933"/>
            <a:ext cx="4542983" cy="3388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90" y="3548390"/>
            <a:ext cx="2923589" cy="2988799"/>
          </a:xfrm>
          <a:prstGeom prst="rect">
            <a:avLst/>
          </a:prstGeom>
        </p:spPr>
      </p:pic>
      <p:pic>
        <p:nvPicPr>
          <p:cNvPr id="10" name="Picture 2" descr="Hình chóp đều - Toán lớp 8 [Online Math - olm.vn]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r="13857"/>
          <a:stretch/>
        </p:blipFill>
        <p:spPr bwMode="auto">
          <a:xfrm>
            <a:off x="4804615" y="3553858"/>
            <a:ext cx="2937244" cy="27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351890" y="1568722"/>
            <a:ext cx="5332805" cy="3599147"/>
            <a:chOff x="7010874" y="-184481"/>
            <a:chExt cx="3005751" cy="1906354"/>
          </a:xfrm>
        </p:grpSpPr>
        <p:sp>
          <p:nvSpPr>
            <p:cNvPr id="12" name="Explosion 1 11"/>
            <p:cNvSpPr/>
            <p:nvPr/>
          </p:nvSpPr>
          <p:spPr>
            <a:xfrm>
              <a:off x="7010874" y="-184481"/>
              <a:ext cx="3005751" cy="1906354"/>
            </a:xfrm>
            <a:prstGeom prst="irregularSeal1">
              <a:avLst/>
            </a:prstGeom>
            <a:solidFill>
              <a:srgbClr val="FFFF00"/>
            </a:solidFill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58295" y="414794"/>
              <a:ext cx="2098707" cy="635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TÌM MỘT SỐ HÌNH ẢNH THỰC TẾ CÓ MÔ HÌNH HÌNH CHÓP ĐỀU</a:t>
              </a:r>
            </a:p>
          </p:txBody>
        </p:sp>
      </p:grpSp>
      <p:pic>
        <p:nvPicPr>
          <p:cNvPr id="16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8" y="234613"/>
            <a:ext cx="3421030" cy="28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Description: ANd9GcRi-F1V-d_mmoo33BrVBC3r0s00Tbmocyr3h3YRR6eSnbFhPXI5H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4" y="294473"/>
            <a:ext cx="5739132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escription: 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71" y="294473"/>
            <a:ext cx="5649363" cy="3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0815" y="3894854"/>
            <a:ext cx="432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tháp bằng kính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1446" y="3925611"/>
            <a:ext cx="4010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 tự tháp Kê-Ốp ở Ai Cập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4474" y="4309448"/>
            <a:ext cx="11786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tự tháp là cách gọi chung của các kiến trúc hình chóp tứ giác đều. 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Kim tự tháp Kê Ốp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sừng sững trên cao nguyên Giza, Đại kim tự tháp Kê Ốp là công trình nhân tạo vĩ đại nhất mọi thời đại. Là một trong 7 kỳ quan thế giới, Đại kim tự tháp Giza (còn gọi là kim tự tháp Khufu hay Kheops – Kê Ốp) được xây dựng từ khoảng 2,3 triệu khối đá vôi và đá granite có khối lượng từ 2 – 50 tấn. Mọi người cũng cho rằng Đại kim tự tháp được xây dựng làm lăng mộ cho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Pharaon"/>
              </a:rPr>
              <a:t>Pharaon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Khufu"/>
              </a:rPr>
              <a:t>Khufu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thuộc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Vương triều thứ 4"/>
              </a:rPr>
              <a:t>Triều đại thứ 4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thời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Ai Cập cổ đại"/>
              </a:rPr>
              <a:t>Ai Cập cổ đại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35" y="0"/>
            <a:ext cx="9254531" cy="689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8182" y="1313235"/>
            <a:ext cx="7538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Thủ môn tài ba - ragdoll goalie</a:t>
            </a:r>
            <a:r>
              <a:rPr lang="vi-VN" sz="2400" b="1" dirty="0">
                <a:latin typeface="+mj-lt"/>
              </a:rPr>
              <a:t> 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là một trong những game thể thao rất hấp dẫn giành cho gamer yêu thích bộ môn bóng đá. Với cách chơi đơn giản, nội dung mới mẻ, trong 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game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 này, người chơi sẽ có cơ hội hóa thân thành chàng thủ môn tài ba đỡ bóng trong loạt đá luân lưu tranh cúp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3317" y="218733"/>
            <a:ext cx="671096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THỦ MÔN TÀI BA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40" y="158442"/>
            <a:ext cx="3047619" cy="3047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939"/>
            <a:ext cx="3047619" cy="3047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65" y="3706802"/>
            <a:ext cx="3047619" cy="3047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381" y="-887280"/>
            <a:ext cx="3047619" cy="3047619"/>
          </a:xfrm>
          <a:prstGeom prst="rect">
            <a:avLst/>
          </a:prstGeom>
        </p:spPr>
      </p:pic>
      <p:pic>
        <p:nvPicPr>
          <p:cNvPr id="14" name="V.A – Sút V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7784" y="-765242"/>
            <a:ext cx="609600" cy="609600"/>
          </a:xfrm>
          <a:prstGeom prst="rect">
            <a:avLst/>
          </a:prstGeom>
        </p:spPr>
      </p:pic>
      <p:sp>
        <p:nvSpPr>
          <p:cNvPr id="2" name="Action Button: Forward or Next 1">
            <a:hlinkClick r:id="rId11" action="ppaction://hlinksldjump" highlightClick="1"/>
          </p:cNvPr>
          <p:cNvSpPr/>
          <p:nvPr/>
        </p:nvSpPr>
        <p:spPr>
          <a:xfrm>
            <a:off x="3921198" y="5323439"/>
            <a:ext cx="3185772" cy="9302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54674" y="5452723"/>
            <a:ext cx="2892705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77920615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6723795" y="-20167"/>
            <a:ext cx="1243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TRÍ TUỆ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56286"/>
            <a:ext cx="9125780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Thể tích của hình chóp tứ giác đều có cạnh đáy bằng 3 cm và chiều cao 4 cm là 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32" y="5638829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2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7091918" y="5627611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36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169768"/>
            <a:ext cx="3209866" cy="420014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38 cm</a:t>
            </a:r>
            <a:r>
              <a:rPr lang="en-US" sz="32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01" y="2734698"/>
            <a:ext cx="2633162" cy="2633162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11468100" y="6077350"/>
            <a:ext cx="717365" cy="5589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07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2878888" y="733690"/>
            <a:ext cx="1249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439843" cy="940978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 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tứ giác đều có chu vi đáy bằng 8cm và trung đoạn bằng 2,4 cm là: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Pentagon 24"/>
          <p:cNvSpPr/>
          <p:nvPr/>
        </p:nvSpPr>
        <p:spPr>
          <a:xfrm>
            <a:off x="7091916" y="5662321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9,6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382231" y="6315795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10,4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1382230" y="5657222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19,2 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7091917" y="6304577"/>
            <a:ext cx="3340496" cy="516714"/>
          </a:xfrm>
          <a:prstGeom prst="homePlat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38,4cm</a:t>
            </a:r>
            <a:r>
              <a:rPr 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17300" y="6241077"/>
            <a:ext cx="755465" cy="47722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9336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xmlns="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xmlns="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1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6514391" y="857113"/>
            <a:ext cx="123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BẠN ĐẾN VỚI SÂN VẬN ĐỘNG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TUỆ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1970448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3" y="4320559"/>
            <a:ext cx="9419746" cy="1309462"/>
          </a:xfrm>
          <a:prstGeom prst="snipRoundRect">
            <a:avLst/>
          </a:prstGeom>
          <a:solidFill>
            <a:srgbClr val="FFFF00"/>
          </a:solidFill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thể tích của một hình chóp bằng 16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biết diện tích đáy của hình chóp bằng 12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chiều cao của hình chóp bằng:</a:t>
            </a:r>
          </a:p>
        </p:txBody>
      </p:sp>
      <p:sp>
        <p:nvSpPr>
          <p:cNvPr id="25" name="Pentagon 24"/>
          <p:cNvSpPr/>
          <p:nvPr/>
        </p:nvSpPr>
        <p:spPr>
          <a:xfrm>
            <a:off x="1382229" y="628582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 cm </a:t>
            </a:r>
          </a:p>
        </p:txBody>
      </p:sp>
      <p:sp>
        <p:nvSpPr>
          <p:cNvPr id="26" name="Pentagon 25"/>
          <p:cNvSpPr/>
          <p:nvPr/>
        </p:nvSpPr>
        <p:spPr>
          <a:xfrm>
            <a:off x="7091916" y="5695558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cm </a:t>
            </a:r>
          </a:p>
        </p:txBody>
      </p:sp>
      <p:sp>
        <p:nvSpPr>
          <p:cNvPr id="27" name="Pentagon 26"/>
          <p:cNvSpPr/>
          <p:nvPr/>
        </p:nvSpPr>
        <p:spPr>
          <a:xfrm>
            <a:off x="1382230" y="5690459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cm </a:t>
            </a:r>
          </a:p>
        </p:txBody>
      </p:sp>
      <p:sp>
        <p:nvSpPr>
          <p:cNvPr id="28" name="Pentagon 27"/>
          <p:cNvSpPr/>
          <p:nvPr/>
        </p:nvSpPr>
        <p:spPr>
          <a:xfrm>
            <a:off x="7091917" y="6287574"/>
            <a:ext cx="2767740" cy="475522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24 cm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0" b="34928"/>
          <a:stretch/>
        </p:blipFill>
        <p:spPr>
          <a:xfrm>
            <a:off x="4814201" y="3696511"/>
            <a:ext cx="2633162" cy="651753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11493500" y="6285824"/>
            <a:ext cx="698500" cy="475522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924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17696 -0.2918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00416 -0.299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1797 -0.49907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0886 -0.29027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1135311" y="1271411"/>
            <a:ext cx="7616187" cy="130173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CÁC BẠN CHIẾN THẮNG TRONG CUỘC CHƠI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38" y="2573150"/>
            <a:ext cx="7200900" cy="3676650"/>
          </a:xfrm>
          <a:prstGeom prst="rect">
            <a:avLst/>
          </a:prstGeom>
        </p:spPr>
      </p:pic>
      <p:pic>
        <p:nvPicPr>
          <p:cNvPr id="10" name="图片 8" descr="卡通人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7395" r="27708" b="41255"/>
          <a:stretch>
            <a:fillRect/>
          </a:stretch>
        </p:blipFill>
        <p:spPr>
          <a:xfrm>
            <a:off x="9738071" y="307600"/>
            <a:ext cx="1835539" cy="22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1423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/>
          <p:cNvSpPr txBox="1"/>
          <p:nvPr/>
        </p:nvSpPr>
        <p:spPr>
          <a:xfrm>
            <a:off x="3582949" y="736717"/>
            <a:ext cx="7616187" cy="6484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HƯỚNG DẪN TỰ HỌC Ở NHÀ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69315" y="1290450"/>
            <a:ext cx="2598162" cy="3734223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21621" y="2000381"/>
            <a:ext cx="7770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thức tính diện tích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 đều.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lại các bài tập đã làm trên lớp</a:t>
            </a:r>
          </a:p>
          <a:p>
            <a:pPr algn="just"/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các bài tập cuối chương IV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0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8302" y="1916832"/>
            <a:ext cx="8634163" cy="1512168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urve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 defTabSz="685800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w Cen MT" panose="020B0602020104020603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5400000">
            <a:off x="-31345599" y="-22715006"/>
            <a:ext cx="20939653" cy="66227995"/>
            <a:chOff x="0" y="0"/>
            <a:chExt cx="3438303" cy="61147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166557" y="2946530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442948" y="132823"/>
            <a:ext cx="9471507" cy="2718324"/>
            <a:chOff x="0" y="0"/>
            <a:chExt cx="7708697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75248" y="32531"/>
              <a:ext cx="7533449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6229" y="184355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10870410" y="1986556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756821" y="2011071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10898705" y="231383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65968" y="313884"/>
            <a:ext cx="8588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796519" y="1137806"/>
            <a:ext cx="8648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Giải quyết được một số vấn đề thực tiễn gắn với việc tính thể tích, diện tích xung quanh của hình chóp tứ giác đều.</a:t>
            </a:r>
            <a:endParaRPr lang="en-US" sz="2800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5153435" y="205689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5420126" y="2133868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5453318" y="2099262"/>
            <a:ext cx="392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PHẨM CHẤT</a:t>
            </a:r>
          </a:p>
        </p:txBody>
      </p:sp>
    </p:spTree>
    <p:extLst>
      <p:ext uri="{BB962C8B-B14F-4D97-AF65-F5344CB8AC3E}">
        <p14:creationId xmlns:p14="http://schemas.microsoft.com/office/powerpoint/2010/main" val="27952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3067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Box 235"/>
          <p:cNvSpPr txBox="1"/>
          <p:nvPr/>
        </p:nvSpPr>
        <p:spPr>
          <a:xfrm>
            <a:off x="3591095" y="1075536"/>
            <a:ext cx="53619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738"/>
            <a:ext cx="12430125" cy="7043738"/>
          </a:xfrm>
          <a:prstGeom prst="rect">
            <a:avLst/>
          </a:prstGeom>
        </p:spPr>
      </p:pic>
      <p:sp>
        <p:nvSpPr>
          <p:cNvPr id="4" name="Google Shape;1040;p39"/>
          <p:cNvSpPr txBox="1"/>
          <p:nvPr/>
        </p:nvSpPr>
        <p:spPr>
          <a:xfrm>
            <a:off x="3453064" y="188683"/>
            <a:ext cx="5957725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9126" y="1009994"/>
            <a:ext cx="5361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4395" y="2155340"/>
            <a:ext cx="674483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Có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câu hỏi ứng với 3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 quay. Ở mỗi lượt quay, khi vòng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 lại, mũi tên chỉ số nào thì HS số thứ tự đó được chọn câu hỏi để trả lời. Nếu trả lời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sẽ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điểm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 nếu trả lời sai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nhường quyền trả lời cho bạn khác.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5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07105" y="196448"/>
            <a:ext cx="5989320" cy="5989320"/>
            <a:chOff x="4195609" y="370620"/>
            <a:chExt cx="5989320" cy="5989320"/>
          </a:xfrm>
        </p:grpSpPr>
        <p:sp>
          <p:nvSpPr>
            <p:cNvPr id="77" name="Oval 76"/>
            <p:cNvSpPr/>
            <p:nvPr/>
          </p:nvSpPr>
          <p:spPr>
            <a:xfrm rot="6838630" flipH="1">
              <a:off x="4195609" y="370620"/>
              <a:ext cx="5989320" cy="59893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grpSp>
          <p:nvGrpSpPr>
            <p:cNvPr id="22" name="Group 21"/>
            <p:cNvGrpSpPr/>
            <p:nvPr/>
          </p:nvGrpSpPr>
          <p:grpSpPr>
            <a:xfrm rot="6346749" flipH="1">
              <a:off x="4388768" y="581313"/>
              <a:ext cx="5591047" cy="5577840"/>
              <a:chOff x="3040912" y="276082"/>
              <a:chExt cx="4856858" cy="4841174"/>
            </a:xfrm>
          </p:grpSpPr>
          <p:sp>
            <p:nvSpPr>
              <p:cNvPr id="4" name="Flowchart: Or 3"/>
              <p:cNvSpPr/>
              <p:nvPr/>
            </p:nvSpPr>
            <p:spPr>
              <a:xfrm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5" name="Flowchart: Or 4"/>
              <p:cNvSpPr/>
              <p:nvPr/>
            </p:nvSpPr>
            <p:spPr>
              <a:xfrm rot="19039217">
                <a:off x="3040912" y="276447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4" name="Flowchart: Or 13"/>
              <p:cNvSpPr/>
              <p:nvPr/>
            </p:nvSpPr>
            <p:spPr>
              <a:xfrm rot="17826581">
                <a:off x="3040913" y="27644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5" name="Flowchart: Or 14"/>
              <p:cNvSpPr/>
              <p:nvPr/>
            </p:nvSpPr>
            <p:spPr>
              <a:xfrm rot="17245264">
                <a:off x="3063191" y="276451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6" name="Flowchart: Or 15"/>
              <p:cNvSpPr/>
              <p:nvPr/>
            </p:nvSpPr>
            <p:spPr>
              <a:xfrm rot="16725312">
                <a:off x="3063191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7" name="Flowchart: Or 16"/>
              <p:cNvSpPr/>
              <p:nvPr/>
            </p:nvSpPr>
            <p:spPr>
              <a:xfrm rot="18435420">
                <a:off x="3040912" y="276446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8" name="Flowchart: Or 17"/>
              <p:cNvSpPr/>
              <p:nvPr/>
            </p:nvSpPr>
            <p:spPr>
              <a:xfrm rot="19557031">
                <a:off x="3065175" y="3007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9" name="Flowchart: Or 18"/>
              <p:cNvSpPr/>
              <p:nvPr/>
            </p:nvSpPr>
            <p:spPr>
              <a:xfrm rot="20055915">
                <a:off x="3081222" y="290008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0" name="Flowchart: Or 19"/>
              <p:cNvSpPr/>
              <p:nvPr/>
            </p:nvSpPr>
            <p:spPr>
              <a:xfrm rot="20613693">
                <a:off x="3063190" y="290009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21" name="Flowchart: Or 20"/>
              <p:cNvSpPr/>
              <p:nvPr/>
            </p:nvSpPr>
            <p:spPr>
              <a:xfrm rot="21120559">
                <a:off x="3063191" y="276082"/>
                <a:ext cx="4816548" cy="481654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</p:grpSp>
        <p:sp>
          <p:nvSpPr>
            <p:cNvPr id="23" name="Pie 22"/>
            <p:cNvSpPr/>
            <p:nvPr/>
          </p:nvSpPr>
          <p:spPr>
            <a:xfrm rot="6346749" flipH="1">
              <a:off x="4392303" y="593388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4" name="Pie 23"/>
            <p:cNvSpPr/>
            <p:nvPr/>
          </p:nvSpPr>
          <p:spPr>
            <a:xfrm rot="5838663" flipH="1">
              <a:off x="4390920" y="58771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5" name="Pie 24"/>
            <p:cNvSpPr/>
            <p:nvPr/>
          </p:nvSpPr>
          <p:spPr>
            <a:xfrm rot="5305720" flipH="1">
              <a:off x="4398242" y="58556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6" name="Pie 25"/>
            <p:cNvSpPr/>
            <p:nvPr/>
          </p:nvSpPr>
          <p:spPr>
            <a:xfrm rot="4681228" flipH="1">
              <a:off x="4405279" y="587553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7" name="Pie 26"/>
            <p:cNvSpPr/>
            <p:nvPr/>
          </p:nvSpPr>
          <p:spPr>
            <a:xfrm rot="4061674" flipH="1">
              <a:off x="4405278" y="587552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8" name="Pie 27"/>
            <p:cNvSpPr/>
            <p:nvPr/>
          </p:nvSpPr>
          <p:spPr>
            <a:xfrm rot="3451694" flipH="1">
              <a:off x="4396807" y="583650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29" name="Pie 28"/>
            <p:cNvSpPr/>
            <p:nvPr/>
          </p:nvSpPr>
          <p:spPr>
            <a:xfrm rot="2977166" flipH="1">
              <a:off x="4385498" y="584571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0" name="Pie 29"/>
            <p:cNvSpPr/>
            <p:nvPr/>
          </p:nvSpPr>
          <p:spPr>
            <a:xfrm rot="2471046" flipH="1">
              <a:off x="4393782" y="580056"/>
              <a:ext cx="5577840" cy="5591047"/>
            </a:xfrm>
            <a:prstGeom prst="pie">
              <a:avLst>
                <a:gd name="adj1" fmla="val 21656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1" name="Pie 30"/>
            <p:cNvSpPr/>
            <p:nvPr/>
          </p:nvSpPr>
          <p:spPr>
            <a:xfrm rot="1967925" flipH="1">
              <a:off x="4384404" y="599000"/>
              <a:ext cx="5577840" cy="5591047"/>
            </a:xfrm>
            <a:prstGeom prst="pie">
              <a:avLst>
                <a:gd name="adj1" fmla="val 21563108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2" name="Pie 31"/>
            <p:cNvSpPr/>
            <p:nvPr/>
          </p:nvSpPr>
          <p:spPr>
            <a:xfrm rot="1459839" flipH="1">
              <a:off x="4393253" y="596220"/>
              <a:ext cx="5577840" cy="5591047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 rot="926896" flipH="1">
              <a:off x="4400575" y="594069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 rot="302404" flipH="1">
              <a:off x="4407612" y="596056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 rot="21282850" flipH="1">
              <a:off x="4407611" y="596055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 rot="20672870" flipH="1">
              <a:off x="4415899" y="59428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20198342" flipH="1">
              <a:off x="4422156" y="611244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9692222" flipH="1">
              <a:off x="4396038" y="594401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19197111" flipH="1">
              <a:off x="4385575" y="591450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7" name="Pie 46"/>
            <p:cNvSpPr/>
            <p:nvPr/>
          </p:nvSpPr>
          <p:spPr>
            <a:xfrm rot="18689025" flipH="1">
              <a:off x="4384192" y="585779"/>
              <a:ext cx="5591047" cy="5577840"/>
            </a:xfrm>
            <a:prstGeom prst="pie">
              <a:avLst>
                <a:gd name="adj1" fmla="val 0"/>
                <a:gd name="adj2" fmla="val 55159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48" name="Pie 47"/>
            <p:cNvSpPr/>
            <p:nvPr/>
          </p:nvSpPr>
          <p:spPr>
            <a:xfrm rot="18156082" flipH="1">
              <a:off x="4391514" y="583628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9" name="Pie 48"/>
            <p:cNvSpPr/>
            <p:nvPr/>
          </p:nvSpPr>
          <p:spPr>
            <a:xfrm rot="17531590" flipH="1">
              <a:off x="4398551" y="585615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0" name="Pie 49"/>
            <p:cNvSpPr/>
            <p:nvPr/>
          </p:nvSpPr>
          <p:spPr>
            <a:xfrm rot="16912036" flipH="1">
              <a:off x="4398550" y="585614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51" name="Pie 50"/>
            <p:cNvSpPr/>
            <p:nvPr/>
          </p:nvSpPr>
          <p:spPr>
            <a:xfrm rot="16302056" flipH="1">
              <a:off x="4393707" y="591207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2" name="Pie 51"/>
            <p:cNvSpPr/>
            <p:nvPr/>
          </p:nvSpPr>
          <p:spPr>
            <a:xfrm rot="15827528" flipH="1">
              <a:off x="4382398" y="592128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3" name="Pie 52"/>
            <p:cNvSpPr/>
            <p:nvPr/>
          </p:nvSpPr>
          <p:spPr>
            <a:xfrm rot="15321408" flipH="1">
              <a:off x="4380449" y="584722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4" name="Pie 53"/>
            <p:cNvSpPr/>
            <p:nvPr/>
          </p:nvSpPr>
          <p:spPr>
            <a:xfrm rot="14818287" flipH="1">
              <a:off x="4381304" y="6065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5" name="Pie 54"/>
            <p:cNvSpPr/>
            <p:nvPr/>
          </p:nvSpPr>
          <p:spPr>
            <a:xfrm rot="14310201" flipH="1">
              <a:off x="4386524" y="594283"/>
              <a:ext cx="5577840" cy="5591047"/>
            </a:xfrm>
            <a:prstGeom prst="pie">
              <a:avLst>
                <a:gd name="adj1" fmla="val 0"/>
                <a:gd name="adj2" fmla="val 568706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6" name="Pie 55"/>
            <p:cNvSpPr/>
            <p:nvPr/>
          </p:nvSpPr>
          <p:spPr>
            <a:xfrm rot="13777258" flipH="1">
              <a:off x="4393846" y="592131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7" name="Pie 56"/>
            <p:cNvSpPr/>
            <p:nvPr/>
          </p:nvSpPr>
          <p:spPr>
            <a:xfrm rot="13152766" flipH="1">
              <a:off x="4400883" y="594118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8" name="Pie 57"/>
            <p:cNvSpPr/>
            <p:nvPr/>
          </p:nvSpPr>
          <p:spPr>
            <a:xfrm rot="12533212" flipH="1">
              <a:off x="4400882" y="594117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59" name="Pie 58"/>
            <p:cNvSpPr/>
            <p:nvPr/>
          </p:nvSpPr>
          <p:spPr>
            <a:xfrm rot="11923232" flipH="1">
              <a:off x="4409170" y="59234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0" name="Pie 59"/>
            <p:cNvSpPr/>
            <p:nvPr/>
          </p:nvSpPr>
          <p:spPr>
            <a:xfrm rot="11448704" flipH="1">
              <a:off x="4415427" y="609306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1" name="Pie 60"/>
            <p:cNvSpPr/>
            <p:nvPr/>
          </p:nvSpPr>
          <p:spPr>
            <a:xfrm rot="10942584" flipH="1">
              <a:off x="4410102" y="602298"/>
              <a:ext cx="5577840" cy="5591047"/>
            </a:xfrm>
            <a:prstGeom prst="pie">
              <a:avLst>
                <a:gd name="adj1" fmla="val 21538411"/>
                <a:gd name="adj2" fmla="val 527401"/>
              </a:avLst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4" name="Pie 63"/>
            <p:cNvSpPr/>
            <p:nvPr/>
          </p:nvSpPr>
          <p:spPr>
            <a:xfrm rot="8941336" flipH="1">
              <a:off x="4389577" y="585057"/>
              <a:ext cx="5591047" cy="5577840"/>
            </a:xfrm>
            <a:prstGeom prst="pie">
              <a:avLst>
                <a:gd name="adj1" fmla="val 0"/>
                <a:gd name="adj2" fmla="val 513898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5" name="Pie 64"/>
            <p:cNvSpPr/>
            <p:nvPr/>
          </p:nvSpPr>
          <p:spPr>
            <a:xfrm rot="8579632" flipH="1">
              <a:off x="4386667" y="580014"/>
              <a:ext cx="5591047" cy="5577840"/>
            </a:xfrm>
            <a:prstGeom prst="pie">
              <a:avLst>
                <a:gd name="adj1" fmla="val 138946"/>
                <a:gd name="adj2" fmla="val 61343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6" name="Pie 65"/>
            <p:cNvSpPr/>
            <p:nvPr/>
          </p:nvSpPr>
          <p:spPr>
            <a:xfrm rot="8067804" flipH="1">
              <a:off x="4390805" y="592258"/>
              <a:ext cx="5591047" cy="5577840"/>
            </a:xfrm>
            <a:prstGeom prst="pie">
              <a:avLst>
                <a:gd name="adj1" fmla="val 128981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7" name="Pie 66"/>
            <p:cNvSpPr/>
            <p:nvPr/>
          </p:nvSpPr>
          <p:spPr>
            <a:xfrm rot="7448250" flipH="1">
              <a:off x="4393703" y="582000"/>
              <a:ext cx="5591047" cy="5577840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8" name="Pie 67"/>
            <p:cNvSpPr/>
            <p:nvPr/>
          </p:nvSpPr>
          <p:spPr>
            <a:xfrm rot="6838270" flipH="1">
              <a:off x="4381526" y="574446"/>
              <a:ext cx="5591047" cy="5577840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69" name="Pie 68"/>
            <p:cNvSpPr/>
            <p:nvPr/>
          </p:nvSpPr>
          <p:spPr>
            <a:xfrm rot="10584875" flipH="1">
              <a:off x="4415745" y="593795"/>
              <a:ext cx="5577840" cy="5591047"/>
            </a:xfrm>
            <a:prstGeom prst="pie">
              <a:avLst>
                <a:gd name="adj1" fmla="val 136155"/>
                <a:gd name="adj2" fmla="val 61343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0" name="Pie 69"/>
            <p:cNvSpPr/>
            <p:nvPr/>
          </p:nvSpPr>
          <p:spPr>
            <a:xfrm rot="9965321" flipH="1">
              <a:off x="4415744" y="593794"/>
              <a:ext cx="5577840" cy="5591047"/>
            </a:xfrm>
            <a:prstGeom prst="pie">
              <a:avLst>
                <a:gd name="adj1" fmla="val 0"/>
                <a:gd name="adj2" fmla="val 61343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71" name="Pie 70"/>
            <p:cNvSpPr/>
            <p:nvPr/>
          </p:nvSpPr>
          <p:spPr>
            <a:xfrm rot="9355341" flipH="1">
              <a:off x="4424032" y="592023"/>
              <a:ext cx="5577840" cy="5591047"/>
            </a:xfrm>
            <a:prstGeom prst="pie">
              <a:avLst>
                <a:gd name="adj1" fmla="val 0"/>
                <a:gd name="adj2" fmla="val 51134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 rot="7367479" flipH="1">
              <a:off x="6009329" y="502295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7962804" flipH="1">
              <a:off x="5699142" y="482836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8429051" flipH="1">
              <a:off x="5408006" y="465904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8900739" flipH="1">
              <a:off x="5274139" y="438857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 rot="9378651" flipH="1">
              <a:off x="5096065" y="4175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9834995" flipH="1">
              <a:off x="4897341" y="39228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 rot="10286503" flipH="1">
              <a:off x="4836366" y="359285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 rot="11304925" flipH="1">
              <a:off x="4792688" y="3190809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 rot="11700961" flipH="1">
              <a:off x="4836733" y="28032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 rot="12238630" flipH="1">
              <a:off x="4886202" y="245139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 rot="12728055" flipH="1">
              <a:off x="5039640" y="215791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3272021" flipH="1">
              <a:off x="5210838" y="18734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3709764" flipH="1">
              <a:off x="5393074" y="16204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4052523" flipH="1">
              <a:off x="5652267" y="146533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 rot="14415143" flipH="1">
              <a:off x="5950583" y="124279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15268637" flipH="1">
              <a:off x="6256642" y="10216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 rot="15865568" flipH="1">
              <a:off x="6666526" y="99425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6424259" flipH="1">
              <a:off x="7033005" y="95462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16964191" flipH="1">
              <a:off x="7340350" y="89428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 rot="17283546" flipH="1">
              <a:off x="7681887" y="986105"/>
              <a:ext cx="451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 rot="17985188" flipH="1">
              <a:off x="8013245" y="113675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21" name="TextBox 220"/>
            <p:cNvSpPr txBox="1"/>
            <p:nvPr/>
          </p:nvSpPr>
          <p:spPr>
            <a:xfrm rot="18425784" flipH="1">
              <a:off x="8360325" y="132545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 rot="18796713" flipH="1">
              <a:off x="8549278" y="160940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 rot="19549716" flipH="1">
              <a:off x="8724888" y="18714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 rot="20009390" flipH="1">
              <a:off x="8832693" y="215039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 rot="20655616" flipH="1">
              <a:off x="8897045" y="246809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226" name="TextBox 225"/>
            <p:cNvSpPr txBox="1"/>
            <p:nvPr/>
          </p:nvSpPr>
          <p:spPr>
            <a:xfrm rot="20977493" flipH="1">
              <a:off x="9016034" y="2789562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227" name="TextBox 226"/>
            <p:cNvSpPr txBox="1"/>
            <p:nvPr/>
          </p:nvSpPr>
          <p:spPr>
            <a:xfrm rot="54088" flipH="1">
              <a:off x="9010498" y="311581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 rot="447091" flipH="1">
              <a:off x="9054339" y="341393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 rot="931056" flipH="1">
              <a:off x="8978887" y="369900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 rot="1438630" flipH="1">
              <a:off x="8837246" y="4000677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 rot="2225924" flipH="1">
              <a:off x="8654806" y="4286446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 rot="2771938" flipH="1">
              <a:off x="8429528" y="46189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289" name="TextBox 288"/>
            <p:cNvSpPr txBox="1"/>
            <p:nvPr/>
          </p:nvSpPr>
          <p:spPr>
            <a:xfrm rot="3307423" flipH="1">
              <a:off x="8158931" y="484530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 rot="3944975" flipH="1">
              <a:off x="7875765" y="500839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 rot="4494982" flipH="1">
              <a:off x="7617301" y="519956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92" name="TextBox 291"/>
            <p:cNvSpPr txBox="1"/>
            <p:nvPr/>
          </p:nvSpPr>
          <p:spPr>
            <a:xfrm rot="4939664" flipH="1">
              <a:off x="7335715" y="5260055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293" name="TextBox 292"/>
            <p:cNvSpPr txBox="1"/>
            <p:nvPr/>
          </p:nvSpPr>
          <p:spPr>
            <a:xfrm rot="5539642" flipH="1">
              <a:off x="7067427" y="5304084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294" name="TextBox 293"/>
            <p:cNvSpPr txBox="1"/>
            <p:nvPr/>
          </p:nvSpPr>
          <p:spPr>
            <a:xfrm rot="6145872" flipH="1">
              <a:off x="6683995" y="5273820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 rot="6306669" flipH="1">
              <a:off x="6370106" y="5196681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</p:grpSp>
      <p:sp>
        <p:nvSpPr>
          <p:cNvPr id="78" name="Rounded Rectangle 77">
            <a:hlinkClick r:id="rId5" action="ppaction://hlinksldjump"/>
          </p:cNvPr>
          <p:cNvSpPr/>
          <p:nvPr/>
        </p:nvSpPr>
        <p:spPr>
          <a:xfrm>
            <a:off x="934403" y="2463533"/>
            <a:ext cx="723014" cy="641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Rounded Rectangle 78">
            <a:hlinkClick r:id="rId6" action="ppaction://hlinksldjump"/>
          </p:cNvPr>
          <p:cNvSpPr/>
          <p:nvPr/>
        </p:nvSpPr>
        <p:spPr>
          <a:xfrm>
            <a:off x="2204568" y="2463533"/>
            <a:ext cx="723014" cy="64115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Rounded Rectangle 79">
            <a:hlinkClick r:id="rId7" action="ppaction://hlinksldjump"/>
          </p:cNvPr>
          <p:cNvSpPr/>
          <p:nvPr/>
        </p:nvSpPr>
        <p:spPr>
          <a:xfrm>
            <a:off x="3524783" y="2463533"/>
            <a:ext cx="723014" cy="64115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62528" y="267430"/>
            <a:ext cx="4714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Trò chơi vòng quay 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思源黑体 Normal" panose="020B0400000000000000" pitchFamily="34" charset="-122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572" y="3638506"/>
            <a:ext cx="1660989" cy="1668404"/>
          </a:xfrm>
          <a:prstGeom prst="rect">
            <a:avLst/>
          </a:prstGeom>
          <a:ln>
            <a:noFill/>
          </a:ln>
          <a:effectLst>
            <a:glow rad="736600">
              <a:schemeClr val="accent1">
                <a:alpha val="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101600"/>
          </a:effectLst>
        </p:spPr>
      </p:pic>
      <p:sp>
        <p:nvSpPr>
          <p:cNvPr id="72" name="Oval 71"/>
          <p:cNvSpPr/>
          <p:nvPr/>
        </p:nvSpPr>
        <p:spPr>
          <a:xfrm rot="6346749" flipH="1">
            <a:off x="6826497" y="2527163"/>
            <a:ext cx="1371600" cy="13716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pic>
        <p:nvPicPr>
          <p:cNvPr id="298" name="Picture 29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985" y="6047805"/>
            <a:ext cx="1044980" cy="1044980"/>
          </a:xfrm>
          <a:prstGeom prst="rect">
            <a:avLst/>
          </a:prstGeom>
        </p:spPr>
      </p:pic>
      <p:grpSp>
        <p:nvGrpSpPr>
          <p:cNvPr id="301" name="Group 300"/>
          <p:cNvGrpSpPr/>
          <p:nvPr/>
        </p:nvGrpSpPr>
        <p:grpSpPr>
          <a:xfrm>
            <a:off x="10131975" y="3045092"/>
            <a:ext cx="2127143" cy="776650"/>
            <a:chOff x="10770032" y="2889862"/>
            <a:chExt cx="1515294" cy="77665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7" r="13971"/>
            <a:stretch/>
          </p:blipFill>
          <p:spPr>
            <a:xfrm rot="6348742">
              <a:off x="11225366" y="2434528"/>
              <a:ext cx="604626" cy="1515294"/>
            </a:xfrm>
            <a:prstGeom prst="rect">
              <a:avLst/>
            </a:prstGeom>
            <a:effectLst>
              <a:glow>
                <a:schemeClr val="accent1"/>
              </a:glow>
              <a:reflection endPos="0" dir="5400000" sy="-100000" algn="bl" rotWithShape="0"/>
              <a:softEdge rad="12700"/>
            </a:effectLst>
          </p:spPr>
        </p:pic>
        <p:sp>
          <p:nvSpPr>
            <p:cNvPr id="299" name="Heart 298"/>
            <p:cNvSpPr/>
            <p:nvPr/>
          </p:nvSpPr>
          <p:spPr>
            <a:xfrm rot="20306608">
              <a:off x="12026861" y="3025003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Heart 299"/>
            <p:cNvSpPr/>
            <p:nvPr/>
          </p:nvSpPr>
          <p:spPr>
            <a:xfrm rot="12684261">
              <a:off x="12009882" y="3284756"/>
              <a:ext cx="255542" cy="381756"/>
            </a:xfrm>
            <a:prstGeom prst="hear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2" name="TextBox 301"/>
          <p:cNvSpPr txBox="1"/>
          <p:nvPr/>
        </p:nvSpPr>
        <p:spPr>
          <a:xfrm>
            <a:off x="2846944" y="6468226"/>
            <a:ext cx="595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6951" y="2473985"/>
            <a:ext cx="1721544" cy="1468376"/>
          </a:xfrm>
          <a:prstGeom prst="rect">
            <a:avLst/>
          </a:prstGeom>
        </p:spPr>
      </p:pic>
      <p:pic>
        <p:nvPicPr>
          <p:cNvPr id="9" name="Nhac-nen-khi-quay-chiec-non-ky-dieu-1-CNK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11848" y="-619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01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959" y="101788"/>
            <a:ext cx="9235386" cy="103135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tứ giác đều S.ABCD?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2679405" y="1305904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7477" y="2142640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ABCD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4927476" y="2984672"/>
            <a:ext cx="6025445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SAB, SBC, SCD, SDA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927477" y="3760372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 = BC = CD = DA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927477" y="4519491"/>
            <a:ext cx="6025444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SA = SB = SC = SD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40857" y="5278610"/>
            <a:ext cx="4074026" cy="507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947" y="2346192"/>
            <a:ext cx="4662488" cy="3364651"/>
            <a:chOff x="168947" y="2346192"/>
            <a:chExt cx="4662488" cy="3364651"/>
          </a:xfrm>
        </p:grpSpPr>
        <p:grpSp>
          <p:nvGrpSpPr>
            <p:cNvPr id="23" name="Group 53"/>
            <p:cNvGrpSpPr>
              <a:grpSpLocks/>
            </p:cNvGrpSpPr>
            <p:nvPr/>
          </p:nvGrpSpPr>
          <p:grpSpPr bwMode="auto">
            <a:xfrm>
              <a:off x="168947" y="2346192"/>
              <a:ext cx="4662488" cy="3343275"/>
              <a:chOff x="3378200" y="3327400"/>
              <a:chExt cx="4662488" cy="3343216"/>
            </a:xfrm>
          </p:grpSpPr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3816350" y="5198620"/>
                <a:ext cx="3632200" cy="1127241"/>
              </a:xfrm>
              <a:custGeom>
                <a:avLst/>
                <a:gdLst>
                  <a:gd name="T0" fmla="*/ 0 w 2064"/>
                  <a:gd name="T1" fmla="*/ 2147483647 h 720"/>
                  <a:gd name="T2" fmla="*/ 2147483647 w 2064"/>
                  <a:gd name="T3" fmla="*/ 2147483647 h 720"/>
                  <a:gd name="T4" fmla="*/ 2147483647 w 2064"/>
                  <a:gd name="T5" fmla="*/ 2147483647 h 720"/>
                  <a:gd name="T6" fmla="*/ 2147483647 w 2064"/>
                  <a:gd name="T7" fmla="*/ 0 h 720"/>
                  <a:gd name="T8" fmla="*/ 0 w 2064"/>
                  <a:gd name="T9" fmla="*/ 2147483647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64"/>
                  <a:gd name="T16" fmla="*/ 0 h 720"/>
                  <a:gd name="T17" fmla="*/ 2064 w 2064"/>
                  <a:gd name="T18" fmla="*/ 720 h 7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64" h="720">
                    <a:moveTo>
                      <a:pt x="0" y="192"/>
                    </a:moveTo>
                    <a:lnTo>
                      <a:pt x="816" y="720"/>
                    </a:lnTo>
                    <a:lnTo>
                      <a:pt x="2064" y="528"/>
                    </a:lnTo>
                    <a:lnTo>
                      <a:pt x="1248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folHlink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>
                  <a:latin typeface="Verdana" panose="020B0604030504040204" pitchFamily="34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>
                <a:off x="3801394" y="5486946"/>
                <a:ext cx="1436086" cy="826062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V="1">
                <a:off x="3801394" y="5186341"/>
                <a:ext cx="2195754" cy="300605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2"/>
              <p:cNvSpPr>
                <a:spLocks noChangeShapeType="1"/>
              </p:cNvSpPr>
              <p:nvPr/>
            </p:nvSpPr>
            <p:spPr bwMode="auto">
              <a:xfrm flipV="1">
                <a:off x="5237480" y="6012403"/>
                <a:ext cx="2197489" cy="300605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3"/>
              <p:cNvSpPr>
                <a:spLocks noChangeShapeType="1"/>
              </p:cNvSpPr>
              <p:nvPr/>
            </p:nvSpPr>
            <p:spPr bwMode="auto">
              <a:xfrm>
                <a:off x="5997149" y="5186341"/>
                <a:ext cx="1437820" cy="826062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 flipH="1">
                <a:off x="5237480" y="3684519"/>
                <a:ext cx="423194" cy="2628489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5"/>
              <p:cNvSpPr>
                <a:spLocks noChangeShapeType="1"/>
              </p:cNvSpPr>
              <p:nvPr/>
            </p:nvSpPr>
            <p:spPr bwMode="auto">
              <a:xfrm flipH="1">
                <a:off x="3801394" y="3684519"/>
                <a:ext cx="1859280" cy="1802427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336474" cy="1501822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17"/>
              <p:cNvSpPr>
                <a:spLocks noChangeShapeType="1"/>
              </p:cNvSpPr>
              <p:nvPr/>
            </p:nvSpPr>
            <p:spPr bwMode="auto">
              <a:xfrm>
                <a:off x="5660674" y="3684519"/>
                <a:ext cx="1774294" cy="2327884"/>
              </a:xfrm>
              <a:prstGeom prst="line">
                <a:avLst/>
              </a:prstGeom>
              <a:noFill/>
              <a:ln w="28575">
                <a:solidFill>
                  <a:srgbClr val="6600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21"/>
              <p:cNvSpPr txBox="1">
                <a:spLocks noChangeArrowheads="1"/>
              </p:cNvSpPr>
              <p:nvPr/>
            </p:nvSpPr>
            <p:spPr bwMode="auto">
              <a:xfrm>
                <a:off x="3378200" y="5336643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7" name="Text Box 22"/>
              <p:cNvSpPr txBox="1">
                <a:spLocks noChangeArrowheads="1"/>
              </p:cNvSpPr>
              <p:nvPr/>
            </p:nvSpPr>
            <p:spPr bwMode="auto">
              <a:xfrm>
                <a:off x="5005070" y="6293769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8" name="Text Box 23"/>
              <p:cNvSpPr txBox="1">
                <a:spLocks noChangeArrowheads="1"/>
              </p:cNvSpPr>
              <p:nvPr/>
            </p:nvSpPr>
            <p:spPr bwMode="auto">
              <a:xfrm>
                <a:off x="7434969" y="5936651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39" name="Text Box 24"/>
              <p:cNvSpPr txBox="1">
                <a:spLocks noChangeArrowheads="1"/>
              </p:cNvSpPr>
              <p:nvPr/>
            </p:nvSpPr>
            <p:spPr bwMode="auto">
              <a:xfrm>
                <a:off x="6019696" y="4960286"/>
                <a:ext cx="5914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5448300" y="3327400"/>
                <a:ext cx="59213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44" name="Text Box 33"/>
              <p:cNvSpPr txBox="1">
                <a:spLocks noChangeArrowheads="1"/>
              </p:cNvSpPr>
              <p:nvPr/>
            </p:nvSpPr>
            <p:spPr bwMode="auto">
              <a:xfrm rot="19103578">
                <a:off x="4184660" y="4001253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Cạnh bên</a:t>
                </a:r>
              </a:p>
            </p:txBody>
          </p:sp>
          <p:sp>
            <p:nvSpPr>
              <p:cNvPr id="45" name="Text Box 34"/>
              <p:cNvSpPr txBox="1">
                <a:spLocks noChangeArrowheads="1"/>
              </p:cNvSpPr>
              <p:nvPr/>
            </p:nvSpPr>
            <p:spPr bwMode="auto">
              <a:xfrm>
                <a:off x="5955950" y="3463121"/>
                <a:ext cx="1035050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Đỉnh</a:t>
                </a:r>
              </a:p>
            </p:txBody>
          </p:sp>
          <p:sp>
            <p:nvSpPr>
              <p:cNvPr id="46" name="Line 35"/>
              <p:cNvSpPr>
                <a:spLocks noChangeShapeType="1"/>
              </p:cNvSpPr>
              <p:nvPr/>
            </p:nvSpPr>
            <p:spPr bwMode="auto">
              <a:xfrm>
                <a:off x="4139511" y="4071655"/>
                <a:ext cx="846259" cy="263319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36"/>
              <p:cNvSpPr>
                <a:spLocks noChangeShapeType="1"/>
              </p:cNvSpPr>
              <p:nvPr/>
            </p:nvSpPr>
            <p:spPr bwMode="auto">
              <a:xfrm flipH="1" flipV="1">
                <a:off x="5669020" y="3678478"/>
                <a:ext cx="328128" cy="70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 Box 37"/>
              <p:cNvSpPr txBox="1">
                <a:spLocks noChangeArrowheads="1"/>
              </p:cNvSpPr>
              <p:nvPr/>
            </p:nvSpPr>
            <p:spPr bwMode="auto">
              <a:xfrm>
                <a:off x="6519863" y="6303910"/>
                <a:ext cx="1520825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 đáy</a:t>
                </a:r>
              </a:p>
            </p:txBody>
          </p:sp>
          <p:sp>
            <p:nvSpPr>
              <p:cNvPr id="52" name="Text Box 41"/>
              <p:cNvSpPr txBox="1">
                <a:spLocks noChangeArrowheads="1"/>
              </p:cNvSpPr>
              <p:nvPr/>
            </p:nvSpPr>
            <p:spPr bwMode="auto">
              <a:xfrm>
                <a:off x="6168447" y="4878325"/>
                <a:ext cx="1182688" cy="36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0000"/>
                    </a:solidFill>
                  </a:rPr>
                  <a:t>mặt</a:t>
                </a:r>
                <a:r>
                  <a:rPr 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bên</a:t>
                </a:r>
              </a:p>
            </p:txBody>
          </p:sp>
          <p:sp>
            <p:nvSpPr>
              <p:cNvPr id="53" name="Line 42"/>
              <p:cNvSpPr>
                <a:spLocks noChangeShapeType="1"/>
              </p:cNvSpPr>
              <p:nvPr/>
            </p:nvSpPr>
            <p:spPr bwMode="auto">
              <a:xfrm flipH="1" flipV="1">
                <a:off x="5915267" y="5912486"/>
                <a:ext cx="844524" cy="44968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Text Box 25"/>
            <p:cNvSpPr txBox="1">
              <a:spLocks noChangeArrowheads="1"/>
            </p:cNvSpPr>
            <p:nvPr/>
          </p:nvSpPr>
          <p:spPr bwMode="auto">
            <a:xfrm>
              <a:off x="4112733" y="5016509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79" name="Text Box 25"/>
            <p:cNvSpPr txBox="1">
              <a:spLocks noChangeArrowheads="1"/>
            </p:cNvSpPr>
            <p:nvPr/>
          </p:nvSpPr>
          <p:spPr bwMode="auto">
            <a:xfrm>
              <a:off x="1904532" y="534413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80" name="Text Box 25"/>
            <p:cNvSpPr txBox="1">
              <a:spLocks noChangeArrowheads="1"/>
            </p:cNvSpPr>
            <p:nvPr/>
          </p:nvSpPr>
          <p:spPr bwMode="auto">
            <a:xfrm>
              <a:off x="376031" y="4488921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2428593" y="3920158"/>
              <a:ext cx="5921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571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158" y="129719"/>
            <a:ext cx="9520829" cy="112947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icon đáp á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37" b="1892"/>
          <a:stretch/>
        </p:blipFill>
        <p:spPr bwMode="auto">
          <a:xfrm>
            <a:off x="829596" y="1202237"/>
            <a:ext cx="2152030" cy="62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434077" y="1167857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34077" y="117782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434077" y="116817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34077" y="1172998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34077" y="116303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434077" y="1153072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34077" y="1133146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34077" y="1143109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prstClr val="white"/>
                </a:solidFill>
              </a:rPr>
              <a:t>00:00</a:t>
            </a:r>
          </a:p>
        </p:txBody>
      </p:sp>
      <p:pic>
        <p:nvPicPr>
          <p:cNvPr id="2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12" y="372140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750" y="6030709"/>
            <a:ext cx="1044980" cy="104498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20625" y="40782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6527" y="2422423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76" y="3681002"/>
            <a:ext cx="10347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Công thức tính diện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65987"/>
              </p:ext>
            </p:extLst>
          </p:nvPr>
        </p:nvGraphicFramePr>
        <p:xfrm>
          <a:off x="2051792" y="2902076"/>
          <a:ext cx="1540743" cy="5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495000" imgH="177480" progId="Equation.DSMT4">
                  <p:embed/>
                </p:oleObj>
              </mc:Choice>
              <mc:Fallback>
                <p:oleObj name="Equation" r:id="rId8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51792" y="2902076"/>
                        <a:ext cx="1540743" cy="55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803680"/>
              </p:ext>
            </p:extLst>
          </p:nvPr>
        </p:nvGraphicFramePr>
        <p:xfrm>
          <a:off x="2051793" y="4204223"/>
          <a:ext cx="1268924" cy="615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0" imgW="419040" imgH="203040" progId="Equation.DSMT4">
                  <p:embed/>
                </p:oleObj>
              </mc:Choice>
              <mc:Fallback>
                <p:oleObj name="Equation" r:id="rId10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51793" y="4204223"/>
                        <a:ext cx="1268924" cy="6152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825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ẠM BIỆT"/>
  <p:tag name="GENSWF_ADVANCE_TIME" val="7.87"/>
  <p:tag name="ISPRING_SLIDE_INDENT_LEVEL" val="0"/>
  <p:tag name="ISPRING_SLIDE_ID_2" val="{BCEEE977-E8D3-45BE-9B57-5515D97226B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1721</TotalTime>
  <Words>1642</Words>
  <Application>Microsoft Office PowerPoint</Application>
  <PresentationFormat>Widescreen</PresentationFormat>
  <Paragraphs>275</Paragraphs>
  <Slides>33</Slides>
  <Notes>20</Notes>
  <HiddenSlides>0</HiddenSlides>
  <MMClips>4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微软雅黑</vt:lpstr>
      <vt:lpstr>SimSun</vt:lpstr>
      <vt:lpstr>SimSun</vt:lpstr>
      <vt:lpstr>.VnTime</vt:lpstr>
      <vt:lpstr>Agency FB</vt:lpstr>
      <vt:lpstr>Arial</vt:lpstr>
      <vt:lpstr>Calibri</vt:lpstr>
      <vt:lpstr>Calibri Light</vt:lpstr>
      <vt:lpstr>Corbel</vt:lpstr>
      <vt:lpstr>华文新魏</vt:lpstr>
      <vt:lpstr>Times New Roman</vt:lpstr>
      <vt:lpstr>Tw Cen MT</vt:lpstr>
      <vt:lpstr>Trebuchet MS</vt:lpstr>
      <vt:lpstr>Verdana</vt:lpstr>
      <vt:lpstr>Wingdings 3</vt:lpstr>
      <vt:lpstr>幼圆</vt:lpstr>
      <vt:lpstr>字魂59号-创粗黑</vt:lpstr>
      <vt:lpstr>思源黑体 Heavy</vt:lpstr>
      <vt:lpstr>思源黑体 Normal</vt:lpstr>
      <vt:lpstr>Office Theme</vt:lpstr>
      <vt:lpstr>Facet</vt:lpstr>
      <vt:lpstr>Basis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pc</dc:creator>
  <dc:description>9Slide.vn</dc:description>
  <cp:lastModifiedBy>voduycanh.hvc@gmail.com</cp:lastModifiedBy>
  <cp:revision>267</cp:revision>
  <dcterms:created xsi:type="dcterms:W3CDTF">2021-11-03T13:47:26Z</dcterms:created>
  <dcterms:modified xsi:type="dcterms:W3CDTF">2023-07-10T06:25:10Z</dcterms:modified>
  <cp:category>9Slide.vn</cp:category>
</cp:coreProperties>
</file>