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58" r:id="rId7"/>
    <p:sldId id="259"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EFE74B-C5B2-47FA-BF58-B9A8ABC40AD8}"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0DE7-32E0-4FE1-B9A5-A57821CF72F8}" type="slidenum">
              <a:rPr lang="en-US" smtClean="0"/>
              <a:t>‹#›</a:t>
            </a:fld>
            <a:endParaRPr lang="en-US"/>
          </a:p>
        </p:txBody>
      </p:sp>
    </p:spTree>
    <p:extLst>
      <p:ext uri="{BB962C8B-B14F-4D97-AF65-F5344CB8AC3E}">
        <p14:creationId xmlns:p14="http://schemas.microsoft.com/office/powerpoint/2010/main" val="87577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FE74B-C5B2-47FA-BF58-B9A8ABC40AD8}"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0DE7-32E0-4FE1-B9A5-A57821CF72F8}" type="slidenum">
              <a:rPr lang="en-US" smtClean="0"/>
              <a:t>‹#›</a:t>
            </a:fld>
            <a:endParaRPr lang="en-US"/>
          </a:p>
        </p:txBody>
      </p:sp>
    </p:spTree>
    <p:extLst>
      <p:ext uri="{BB962C8B-B14F-4D97-AF65-F5344CB8AC3E}">
        <p14:creationId xmlns:p14="http://schemas.microsoft.com/office/powerpoint/2010/main" val="2293141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FE74B-C5B2-47FA-BF58-B9A8ABC40AD8}"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0DE7-32E0-4FE1-B9A5-A57821CF72F8}" type="slidenum">
              <a:rPr lang="en-US" smtClean="0"/>
              <a:t>‹#›</a:t>
            </a:fld>
            <a:endParaRPr lang="en-US"/>
          </a:p>
        </p:txBody>
      </p:sp>
    </p:spTree>
    <p:extLst>
      <p:ext uri="{BB962C8B-B14F-4D97-AF65-F5344CB8AC3E}">
        <p14:creationId xmlns:p14="http://schemas.microsoft.com/office/powerpoint/2010/main" val="108918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FE74B-C5B2-47FA-BF58-B9A8ABC40AD8}"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0DE7-32E0-4FE1-B9A5-A57821CF72F8}" type="slidenum">
              <a:rPr lang="en-US" smtClean="0"/>
              <a:t>‹#›</a:t>
            </a:fld>
            <a:endParaRPr lang="en-US"/>
          </a:p>
        </p:txBody>
      </p:sp>
    </p:spTree>
    <p:extLst>
      <p:ext uri="{BB962C8B-B14F-4D97-AF65-F5344CB8AC3E}">
        <p14:creationId xmlns:p14="http://schemas.microsoft.com/office/powerpoint/2010/main" val="241277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EFE74B-C5B2-47FA-BF58-B9A8ABC40AD8}"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0DE7-32E0-4FE1-B9A5-A57821CF72F8}" type="slidenum">
              <a:rPr lang="en-US" smtClean="0"/>
              <a:t>‹#›</a:t>
            </a:fld>
            <a:endParaRPr lang="en-US"/>
          </a:p>
        </p:txBody>
      </p:sp>
    </p:spTree>
    <p:extLst>
      <p:ext uri="{BB962C8B-B14F-4D97-AF65-F5344CB8AC3E}">
        <p14:creationId xmlns:p14="http://schemas.microsoft.com/office/powerpoint/2010/main" val="216651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EFE74B-C5B2-47FA-BF58-B9A8ABC40AD8}"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0DE7-32E0-4FE1-B9A5-A57821CF72F8}" type="slidenum">
              <a:rPr lang="en-US" smtClean="0"/>
              <a:t>‹#›</a:t>
            </a:fld>
            <a:endParaRPr lang="en-US"/>
          </a:p>
        </p:txBody>
      </p:sp>
    </p:spTree>
    <p:extLst>
      <p:ext uri="{BB962C8B-B14F-4D97-AF65-F5344CB8AC3E}">
        <p14:creationId xmlns:p14="http://schemas.microsoft.com/office/powerpoint/2010/main" val="401288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EFE74B-C5B2-47FA-BF58-B9A8ABC40AD8}"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30DE7-32E0-4FE1-B9A5-A57821CF72F8}" type="slidenum">
              <a:rPr lang="en-US" smtClean="0"/>
              <a:t>‹#›</a:t>
            </a:fld>
            <a:endParaRPr lang="en-US"/>
          </a:p>
        </p:txBody>
      </p:sp>
    </p:spTree>
    <p:extLst>
      <p:ext uri="{BB962C8B-B14F-4D97-AF65-F5344CB8AC3E}">
        <p14:creationId xmlns:p14="http://schemas.microsoft.com/office/powerpoint/2010/main" val="39058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EFE74B-C5B2-47FA-BF58-B9A8ABC40AD8}"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30DE7-32E0-4FE1-B9A5-A57821CF72F8}" type="slidenum">
              <a:rPr lang="en-US" smtClean="0"/>
              <a:t>‹#›</a:t>
            </a:fld>
            <a:endParaRPr lang="en-US"/>
          </a:p>
        </p:txBody>
      </p:sp>
    </p:spTree>
    <p:extLst>
      <p:ext uri="{BB962C8B-B14F-4D97-AF65-F5344CB8AC3E}">
        <p14:creationId xmlns:p14="http://schemas.microsoft.com/office/powerpoint/2010/main" val="349624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FE74B-C5B2-47FA-BF58-B9A8ABC40AD8}"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C30DE7-32E0-4FE1-B9A5-A57821CF72F8}" type="slidenum">
              <a:rPr lang="en-US" smtClean="0"/>
              <a:t>‹#›</a:t>
            </a:fld>
            <a:endParaRPr lang="en-US"/>
          </a:p>
        </p:txBody>
      </p:sp>
    </p:spTree>
    <p:extLst>
      <p:ext uri="{BB962C8B-B14F-4D97-AF65-F5344CB8AC3E}">
        <p14:creationId xmlns:p14="http://schemas.microsoft.com/office/powerpoint/2010/main" val="218437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EFE74B-C5B2-47FA-BF58-B9A8ABC40AD8}"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0DE7-32E0-4FE1-B9A5-A57821CF72F8}" type="slidenum">
              <a:rPr lang="en-US" smtClean="0"/>
              <a:t>‹#›</a:t>
            </a:fld>
            <a:endParaRPr lang="en-US"/>
          </a:p>
        </p:txBody>
      </p:sp>
    </p:spTree>
    <p:extLst>
      <p:ext uri="{BB962C8B-B14F-4D97-AF65-F5344CB8AC3E}">
        <p14:creationId xmlns:p14="http://schemas.microsoft.com/office/powerpoint/2010/main" val="201244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EFE74B-C5B2-47FA-BF58-B9A8ABC40AD8}"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0DE7-32E0-4FE1-B9A5-A57821CF72F8}" type="slidenum">
              <a:rPr lang="en-US" smtClean="0"/>
              <a:t>‹#›</a:t>
            </a:fld>
            <a:endParaRPr lang="en-US"/>
          </a:p>
        </p:txBody>
      </p:sp>
    </p:spTree>
    <p:extLst>
      <p:ext uri="{BB962C8B-B14F-4D97-AF65-F5344CB8AC3E}">
        <p14:creationId xmlns:p14="http://schemas.microsoft.com/office/powerpoint/2010/main" val="155407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FE74B-C5B2-47FA-BF58-B9A8ABC40AD8}" type="datetimeFigureOut">
              <a:rPr lang="en-US" smtClean="0"/>
              <a:t>4/3/2023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30DE7-32E0-4FE1-B9A5-A57821CF72F8}" type="slidenum">
              <a:rPr lang="en-US" smtClean="0"/>
              <a:t>‹#›</a:t>
            </a:fld>
            <a:endParaRPr lang="en-US"/>
          </a:p>
        </p:txBody>
      </p:sp>
    </p:spTree>
    <p:extLst>
      <p:ext uri="{BB962C8B-B14F-4D97-AF65-F5344CB8AC3E}">
        <p14:creationId xmlns:p14="http://schemas.microsoft.com/office/powerpoint/2010/main" val="956062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5"/>
          <p:cNvSpPr txBox="1">
            <a:spLocks noChangeArrowheads="1"/>
          </p:cNvSpPr>
          <p:nvPr/>
        </p:nvSpPr>
        <p:spPr bwMode="auto">
          <a:xfrm>
            <a:off x="1752600" y="152400"/>
            <a:ext cx="7778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0000FF"/>
                </a:solidFill>
              </a:rPr>
              <a:t>a. Ma sát trượt.</a:t>
            </a:r>
          </a:p>
        </p:txBody>
      </p:sp>
      <p:pic>
        <p:nvPicPr>
          <p:cNvPr id="36899" name="Picture 35"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767" y="1158282"/>
            <a:ext cx="474942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3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033" y="1281112"/>
            <a:ext cx="533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816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36900"/>
                                        </p:tgtEl>
                                        <p:attrNameLst>
                                          <p:attrName>style.visibility</p:attrName>
                                        </p:attrNameLst>
                                      </p:cBhvr>
                                      <p:to>
                                        <p:strVal val="visible"/>
                                      </p:to>
                                    </p:set>
                                    <p:animEffect transition="in" filter="fade">
                                      <p:cBhvr>
                                        <p:cTn id="7" dur="800" decel="100000"/>
                                        <p:tgtEl>
                                          <p:spTgt spid="36900"/>
                                        </p:tgtEl>
                                      </p:cBhvr>
                                    </p:animEffect>
                                    <p:anim calcmode="lin" valueType="num">
                                      <p:cBhvr>
                                        <p:cTn id="8" dur="800" decel="100000" fill="hold"/>
                                        <p:tgtEl>
                                          <p:spTgt spid="36900"/>
                                        </p:tgtEl>
                                        <p:attrNameLst>
                                          <p:attrName>style.rotation</p:attrName>
                                        </p:attrNameLst>
                                      </p:cBhvr>
                                      <p:tavLst>
                                        <p:tav tm="0">
                                          <p:val>
                                            <p:fltVal val="-90"/>
                                          </p:val>
                                        </p:tav>
                                        <p:tav tm="100000">
                                          <p:val>
                                            <p:fltVal val="0"/>
                                          </p:val>
                                        </p:tav>
                                      </p:tavLst>
                                    </p:anim>
                                    <p:anim calcmode="lin" valueType="num">
                                      <p:cBhvr>
                                        <p:cTn id="9" dur="800" decel="100000" fill="hold"/>
                                        <p:tgtEl>
                                          <p:spTgt spid="36900"/>
                                        </p:tgtEl>
                                        <p:attrNameLst>
                                          <p:attrName>ppt_x</p:attrName>
                                        </p:attrNameLst>
                                      </p:cBhvr>
                                      <p:tavLst>
                                        <p:tav tm="0">
                                          <p:val>
                                            <p:strVal val="#ppt_x+0.4"/>
                                          </p:val>
                                        </p:tav>
                                        <p:tav tm="100000">
                                          <p:val>
                                            <p:strVal val="#ppt_x-0.05"/>
                                          </p:val>
                                        </p:tav>
                                      </p:tavLst>
                                    </p:anim>
                                    <p:anim calcmode="lin" valueType="num">
                                      <p:cBhvr>
                                        <p:cTn id="10" dur="800" decel="100000" fill="hold"/>
                                        <p:tgtEl>
                                          <p:spTgt spid="3690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690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690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6899"/>
                                        </p:tgtEl>
                                        <p:attrNameLst>
                                          <p:attrName>style.visibility</p:attrName>
                                        </p:attrNameLst>
                                      </p:cBhvr>
                                      <p:to>
                                        <p:strVal val="visible"/>
                                      </p:to>
                                    </p:set>
                                    <p:animEffect transition="in" filter="strips(downLeft)">
                                      <p:cBhvr>
                                        <p:cTn id="17" dur="1000"/>
                                        <p:tgtEl>
                                          <p:spTgt spid="36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4" name="Picture 12" descr="Wooden-Matches-Block-of-100-Fitz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7" y="609600"/>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sk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987" y="914401"/>
            <a:ext cx="5162550"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588" y="1447801"/>
            <a:ext cx="434181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701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8187" y="1143000"/>
            <a:ext cx="57404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NVSP08%20Viet%20bang%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8187" y="1543844"/>
            <a:ext cx="5640388"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975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800" decel="100000"/>
                                        <p:tgtEl>
                                          <p:spTgt spid="13316"/>
                                        </p:tgtEl>
                                      </p:cBhvr>
                                    </p:animEffect>
                                    <p:anim calcmode="lin" valueType="num">
                                      <p:cBhvr>
                                        <p:cTn id="8" dur="800" decel="100000" fill="hold"/>
                                        <p:tgtEl>
                                          <p:spTgt spid="13316"/>
                                        </p:tgtEl>
                                        <p:attrNameLst>
                                          <p:attrName>style.rotation</p:attrName>
                                        </p:attrNameLst>
                                      </p:cBhvr>
                                      <p:tavLst>
                                        <p:tav tm="0">
                                          <p:val>
                                            <p:fltVal val="-90"/>
                                          </p:val>
                                        </p:tav>
                                        <p:tav tm="100000">
                                          <p:val>
                                            <p:fltVal val="0"/>
                                          </p:val>
                                        </p:tav>
                                      </p:tavLst>
                                    </p:anim>
                                    <p:anim calcmode="lin" valueType="num">
                                      <p:cBhvr>
                                        <p:cTn id="9" dur="800" decel="100000" fill="hold"/>
                                        <p:tgtEl>
                                          <p:spTgt spid="13316"/>
                                        </p:tgtEl>
                                        <p:attrNameLst>
                                          <p:attrName>ppt_x</p:attrName>
                                        </p:attrNameLst>
                                      </p:cBhvr>
                                      <p:tavLst>
                                        <p:tav tm="0">
                                          <p:val>
                                            <p:strVal val="#ppt_x+0.4"/>
                                          </p:val>
                                        </p:tav>
                                        <p:tav tm="100000">
                                          <p:val>
                                            <p:strVal val="#ppt_x-0.05"/>
                                          </p:val>
                                        </p:tav>
                                      </p:tavLst>
                                    </p:anim>
                                    <p:anim calcmode="lin" valueType="num">
                                      <p:cBhvr>
                                        <p:cTn id="10" dur="800" decel="100000" fill="hold"/>
                                        <p:tgtEl>
                                          <p:spTgt spid="133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fade">
                                      <p:cBhvr>
                                        <p:cTn id="15" dur="800" decel="100000"/>
                                        <p:tgtEl>
                                          <p:spTgt spid="13318"/>
                                        </p:tgtEl>
                                      </p:cBhvr>
                                    </p:animEffect>
                                    <p:anim calcmode="lin" valueType="num">
                                      <p:cBhvr>
                                        <p:cTn id="16" dur="800" decel="100000" fill="hold"/>
                                        <p:tgtEl>
                                          <p:spTgt spid="13318"/>
                                        </p:tgtEl>
                                        <p:attrNameLst>
                                          <p:attrName>style.rotation</p:attrName>
                                        </p:attrNameLst>
                                      </p:cBhvr>
                                      <p:tavLst>
                                        <p:tav tm="0">
                                          <p:val>
                                            <p:fltVal val="-90"/>
                                          </p:val>
                                        </p:tav>
                                        <p:tav tm="100000">
                                          <p:val>
                                            <p:fltVal val="0"/>
                                          </p:val>
                                        </p:tav>
                                      </p:tavLst>
                                    </p:anim>
                                    <p:anim calcmode="lin" valueType="num">
                                      <p:cBhvr>
                                        <p:cTn id="17" dur="800" decel="100000" fill="hold"/>
                                        <p:tgtEl>
                                          <p:spTgt spid="13318"/>
                                        </p:tgtEl>
                                        <p:attrNameLst>
                                          <p:attrName>ppt_x</p:attrName>
                                        </p:attrNameLst>
                                      </p:cBhvr>
                                      <p:tavLst>
                                        <p:tav tm="0">
                                          <p:val>
                                            <p:strVal val="#ppt_x+0.4"/>
                                          </p:val>
                                        </p:tav>
                                        <p:tav tm="100000">
                                          <p:val>
                                            <p:strVal val="#ppt_x-0.05"/>
                                          </p:val>
                                        </p:tav>
                                      </p:tavLst>
                                    </p:anim>
                                    <p:anim calcmode="lin" valueType="num">
                                      <p:cBhvr>
                                        <p:cTn id="18" dur="800" decel="100000" fill="hold"/>
                                        <p:tgtEl>
                                          <p:spTgt spid="1331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31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318"/>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13318"/>
                                        </p:tgtEl>
                                      </p:cBhvr>
                                    </p:animEffect>
                                    <p:set>
                                      <p:cBhvr>
                                        <p:cTn id="25" dur="1" fill="hold">
                                          <p:stCondLst>
                                            <p:cond delay="499"/>
                                          </p:stCondLst>
                                        </p:cTn>
                                        <p:tgtEl>
                                          <p:spTgt spid="13318"/>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13316"/>
                                        </p:tgtEl>
                                      </p:cBhvr>
                                    </p:animEffect>
                                    <p:set>
                                      <p:cBhvr>
                                        <p:cTn id="28" dur="1" fill="hold">
                                          <p:stCondLst>
                                            <p:cond delay="499"/>
                                          </p:stCondLst>
                                        </p:cTn>
                                        <p:tgtEl>
                                          <p:spTgt spid="13316"/>
                                        </p:tgtEl>
                                        <p:attrNameLst>
                                          <p:attrName>style.visibility</p:attrName>
                                        </p:attrNameLst>
                                      </p:cBhvr>
                                      <p:to>
                                        <p:strVal val="hidden"/>
                                      </p:to>
                                    </p:set>
                                  </p:childTnLst>
                                </p:cTn>
                              </p:par>
                              <p:par>
                                <p:cTn id="29" presetID="20" presetClass="entr" presetSubtype="0" fill="hold" nodeType="with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wedge">
                                      <p:cBhvr>
                                        <p:cTn id="31" dur="2000"/>
                                        <p:tgtEl>
                                          <p:spTgt spid="133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nodeType="clickEffect">
                                  <p:stCondLst>
                                    <p:cond delay="0"/>
                                  </p:stCondLst>
                                  <p:childTnLst>
                                    <p:animEffect transition="out" filter="blinds(horizontal)">
                                      <p:cBhvr>
                                        <p:cTn id="35" dur="500"/>
                                        <p:tgtEl>
                                          <p:spTgt spid="13319"/>
                                        </p:tgtEl>
                                      </p:cBhvr>
                                    </p:animEffect>
                                    <p:set>
                                      <p:cBhvr>
                                        <p:cTn id="36" dur="1" fill="hold">
                                          <p:stCondLst>
                                            <p:cond delay="499"/>
                                          </p:stCondLst>
                                        </p:cTn>
                                        <p:tgtEl>
                                          <p:spTgt spid="13319"/>
                                        </p:tgtEl>
                                        <p:attrNameLst>
                                          <p:attrName>style.visibility</p:attrName>
                                        </p:attrNameLst>
                                      </p:cBhvr>
                                      <p:to>
                                        <p:strVal val="hidden"/>
                                      </p:to>
                                    </p:set>
                                  </p:childTnLst>
                                </p:cTn>
                              </p:par>
                              <p:par>
                                <p:cTn id="37" presetID="2" presetClass="entr" presetSubtype="4" fill="hold" nodeType="withEffect">
                                  <p:stCondLst>
                                    <p:cond delay="0"/>
                                  </p:stCondLst>
                                  <p:childTnLst>
                                    <p:set>
                                      <p:cBhvr>
                                        <p:cTn id="38" dur="1" fill="hold">
                                          <p:stCondLst>
                                            <p:cond delay="0"/>
                                          </p:stCondLst>
                                        </p:cTn>
                                        <p:tgtEl>
                                          <p:spTgt spid="13322"/>
                                        </p:tgtEl>
                                        <p:attrNameLst>
                                          <p:attrName>style.visibility</p:attrName>
                                        </p:attrNameLst>
                                      </p:cBhvr>
                                      <p:to>
                                        <p:strVal val="visible"/>
                                      </p:to>
                                    </p:set>
                                    <p:anim calcmode="lin" valueType="num">
                                      <p:cBhvr additive="base">
                                        <p:cTn id="39" dur="500" fill="hold"/>
                                        <p:tgtEl>
                                          <p:spTgt spid="13322"/>
                                        </p:tgtEl>
                                        <p:attrNameLst>
                                          <p:attrName>ppt_x</p:attrName>
                                        </p:attrNameLst>
                                      </p:cBhvr>
                                      <p:tavLst>
                                        <p:tav tm="0">
                                          <p:val>
                                            <p:strVal val="#ppt_x"/>
                                          </p:val>
                                        </p:tav>
                                        <p:tav tm="100000">
                                          <p:val>
                                            <p:strVal val="#ppt_x"/>
                                          </p:val>
                                        </p:tav>
                                      </p:tavLst>
                                    </p:anim>
                                    <p:anim calcmode="lin" valueType="num">
                                      <p:cBhvr additive="base">
                                        <p:cTn id="40"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nodeType="clickEffect">
                                  <p:stCondLst>
                                    <p:cond delay="0"/>
                                  </p:stCondLst>
                                  <p:childTnLst>
                                    <p:animEffect transition="out" filter="blinds(horizontal)">
                                      <p:cBhvr>
                                        <p:cTn id="44" dur="500"/>
                                        <p:tgtEl>
                                          <p:spTgt spid="13322"/>
                                        </p:tgtEl>
                                      </p:cBhvr>
                                    </p:animEffect>
                                    <p:set>
                                      <p:cBhvr>
                                        <p:cTn id="45" dur="1" fill="hold">
                                          <p:stCondLst>
                                            <p:cond delay="499"/>
                                          </p:stCondLst>
                                        </p:cTn>
                                        <p:tgtEl>
                                          <p:spTgt spid="13322"/>
                                        </p:tgtEl>
                                        <p:attrNameLst>
                                          <p:attrName>style.visibility</p:attrName>
                                        </p:attrNameLst>
                                      </p:cBhvr>
                                      <p:to>
                                        <p:strVal val="hidden"/>
                                      </p:to>
                                    </p:set>
                                  </p:childTnLst>
                                </p:cTn>
                              </p:par>
                              <p:par>
                                <p:cTn id="46" presetID="29" presetClass="entr" presetSubtype="0" fill="hold" nodeType="withEffect">
                                  <p:stCondLst>
                                    <p:cond delay="0"/>
                                  </p:stCondLst>
                                  <p:childTnLst>
                                    <p:set>
                                      <p:cBhvr>
                                        <p:cTn id="47" dur="1" fill="hold">
                                          <p:stCondLst>
                                            <p:cond delay="0"/>
                                          </p:stCondLst>
                                        </p:cTn>
                                        <p:tgtEl>
                                          <p:spTgt spid="13324"/>
                                        </p:tgtEl>
                                        <p:attrNameLst>
                                          <p:attrName>style.visibility</p:attrName>
                                        </p:attrNameLst>
                                      </p:cBhvr>
                                      <p:to>
                                        <p:strVal val="visible"/>
                                      </p:to>
                                    </p:set>
                                    <p:anim calcmode="lin" valueType="num">
                                      <p:cBhvr>
                                        <p:cTn id="48" dur="1000" fill="hold"/>
                                        <p:tgtEl>
                                          <p:spTgt spid="13324"/>
                                        </p:tgtEl>
                                        <p:attrNameLst>
                                          <p:attrName>ppt_x</p:attrName>
                                        </p:attrNameLst>
                                      </p:cBhvr>
                                      <p:tavLst>
                                        <p:tav tm="0">
                                          <p:val>
                                            <p:strVal val="#ppt_x-.2"/>
                                          </p:val>
                                        </p:tav>
                                        <p:tav tm="100000">
                                          <p:val>
                                            <p:strVal val="#ppt_x"/>
                                          </p:val>
                                        </p:tav>
                                      </p:tavLst>
                                    </p:anim>
                                    <p:anim calcmode="lin" valueType="num">
                                      <p:cBhvr>
                                        <p:cTn id="49" dur="1000" fill="hold"/>
                                        <p:tgtEl>
                                          <p:spTgt spid="13324"/>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524000" y="274638"/>
            <a:ext cx="8229600" cy="1143000"/>
          </a:xfrm>
        </p:spPr>
        <p:txBody>
          <a:bodyPr/>
          <a:lstStyle/>
          <a:p>
            <a:r>
              <a:rPr lang="en-US" sz="3000" b="1">
                <a:solidFill>
                  <a:srgbClr val="0000FF"/>
                </a:solidFill>
              </a:rPr>
              <a:t>b. Ma sát lăn</a:t>
            </a:r>
          </a:p>
        </p:txBody>
      </p:sp>
      <p:pic>
        <p:nvPicPr>
          <p:cNvPr id="20485" name="Picture 5" descr="080513-Khi-di-xe-d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371601"/>
            <a:ext cx="5951538"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SC00350.jpg image by manhtrang_cuoirung8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43001"/>
            <a:ext cx="3659188"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1" y="1295400"/>
            <a:ext cx="65262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1" descr="RAv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371600"/>
            <a:ext cx="64071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205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ppt_x</p:attrName>
                                        </p:attrNameLst>
                                      </p:cBhvr>
                                      <p:tavLst>
                                        <p:tav tm="0">
                                          <p:val>
                                            <p:strVal val="#ppt_x-.2"/>
                                          </p:val>
                                        </p:tav>
                                        <p:tav tm="100000">
                                          <p:val>
                                            <p:strVal val="#ppt_x"/>
                                          </p:val>
                                        </p:tav>
                                      </p:tavLst>
                                    </p:anim>
                                    <p:anim calcmode="lin" valueType="num">
                                      <p:cBhvr>
                                        <p:cTn id="8" dur="1000" fill="hold"/>
                                        <p:tgtEl>
                                          <p:spTgt spid="204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20485"/>
                                        </p:tgtEl>
                                        <p:attrNameLst>
                                          <p:attrName>style.visibility</p:attrName>
                                        </p:attrNameLst>
                                      </p:cBhvr>
                                      <p:to>
                                        <p:strVal val="visible"/>
                                      </p:to>
                                    </p:set>
                                    <p:animEffect transition="in" filter="wedge">
                                      <p:cBhvr>
                                        <p:cTn id="14" dur="2000"/>
                                        <p:tgtEl>
                                          <p:spTgt spid="2048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nodeType="clickEffect">
                                  <p:stCondLst>
                                    <p:cond delay="0"/>
                                  </p:stCondLst>
                                  <p:childTnLst>
                                    <p:animEffect transition="out" filter="blinds(horizontal)">
                                      <p:cBhvr>
                                        <p:cTn id="18" dur="500"/>
                                        <p:tgtEl>
                                          <p:spTgt spid="20485"/>
                                        </p:tgtEl>
                                      </p:cBhvr>
                                    </p:animEffect>
                                    <p:set>
                                      <p:cBhvr>
                                        <p:cTn id="19" dur="1" fill="hold">
                                          <p:stCondLst>
                                            <p:cond delay="499"/>
                                          </p:stCondLst>
                                        </p:cTn>
                                        <p:tgtEl>
                                          <p:spTgt spid="20485"/>
                                        </p:tgtEl>
                                        <p:attrNameLst>
                                          <p:attrName>style.visibility</p:attrName>
                                        </p:attrNameLst>
                                      </p:cBhvr>
                                      <p:to>
                                        <p:strVal val="hidden"/>
                                      </p:to>
                                    </p:set>
                                  </p:childTnLst>
                                </p:cTn>
                              </p:par>
                              <p:par>
                                <p:cTn id="20" presetID="29" presetClass="entr" presetSubtype="0" fill="hold" nodeType="withEffect">
                                  <p:stCondLst>
                                    <p:cond delay="0"/>
                                  </p:stCondLst>
                                  <p:childTnLst>
                                    <p:set>
                                      <p:cBhvr>
                                        <p:cTn id="21" dur="1" fill="hold">
                                          <p:stCondLst>
                                            <p:cond delay="0"/>
                                          </p:stCondLst>
                                        </p:cTn>
                                        <p:tgtEl>
                                          <p:spTgt spid="20487"/>
                                        </p:tgtEl>
                                        <p:attrNameLst>
                                          <p:attrName>style.visibility</p:attrName>
                                        </p:attrNameLst>
                                      </p:cBhvr>
                                      <p:to>
                                        <p:strVal val="visible"/>
                                      </p:to>
                                    </p:set>
                                    <p:anim calcmode="lin" valueType="num">
                                      <p:cBhvr>
                                        <p:cTn id="22" dur="1000" fill="hold"/>
                                        <p:tgtEl>
                                          <p:spTgt spid="20487"/>
                                        </p:tgtEl>
                                        <p:attrNameLst>
                                          <p:attrName>ppt_x</p:attrName>
                                        </p:attrNameLst>
                                      </p:cBhvr>
                                      <p:tavLst>
                                        <p:tav tm="0">
                                          <p:val>
                                            <p:strVal val="#ppt_x-.2"/>
                                          </p:val>
                                        </p:tav>
                                        <p:tav tm="100000">
                                          <p:val>
                                            <p:strVal val="#ppt_x"/>
                                          </p:val>
                                        </p:tav>
                                      </p:tavLst>
                                    </p:anim>
                                    <p:anim calcmode="lin" valueType="num">
                                      <p:cBhvr>
                                        <p:cTn id="23" dur="1000" fill="hold"/>
                                        <p:tgtEl>
                                          <p:spTgt spid="2048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04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nodeType="clickEffect">
                                  <p:stCondLst>
                                    <p:cond delay="0"/>
                                  </p:stCondLst>
                                  <p:childTnLst>
                                    <p:animEffect transition="out" filter="blinds(horizontal)">
                                      <p:cBhvr>
                                        <p:cTn id="28" dur="500"/>
                                        <p:tgtEl>
                                          <p:spTgt spid="20487"/>
                                        </p:tgtEl>
                                      </p:cBhvr>
                                    </p:animEffect>
                                    <p:set>
                                      <p:cBhvr>
                                        <p:cTn id="29" dur="1" fill="hold">
                                          <p:stCondLst>
                                            <p:cond delay="499"/>
                                          </p:stCondLst>
                                        </p:cTn>
                                        <p:tgtEl>
                                          <p:spTgt spid="20487"/>
                                        </p:tgtEl>
                                        <p:attrNameLst>
                                          <p:attrName>style.visibility</p:attrName>
                                        </p:attrNameLst>
                                      </p:cBhvr>
                                      <p:to>
                                        <p:strVal val="hidden"/>
                                      </p:to>
                                    </p:set>
                                  </p:childTnLst>
                                </p:cTn>
                              </p:par>
                              <p:par>
                                <p:cTn id="30" presetID="30" presetClass="entr" presetSubtype="0" fill="hold" nodeType="withEffect">
                                  <p:stCondLst>
                                    <p:cond delay="0"/>
                                  </p:stCondLst>
                                  <p:childTnLst>
                                    <p:set>
                                      <p:cBhvr>
                                        <p:cTn id="31" dur="1" fill="hold">
                                          <p:stCondLst>
                                            <p:cond delay="0"/>
                                          </p:stCondLst>
                                        </p:cTn>
                                        <p:tgtEl>
                                          <p:spTgt spid="20489"/>
                                        </p:tgtEl>
                                        <p:attrNameLst>
                                          <p:attrName>style.visibility</p:attrName>
                                        </p:attrNameLst>
                                      </p:cBhvr>
                                      <p:to>
                                        <p:strVal val="visible"/>
                                      </p:to>
                                    </p:set>
                                    <p:animEffect transition="in" filter="fade">
                                      <p:cBhvr>
                                        <p:cTn id="32" dur="800" decel="100000"/>
                                        <p:tgtEl>
                                          <p:spTgt spid="20489"/>
                                        </p:tgtEl>
                                      </p:cBhvr>
                                    </p:animEffect>
                                    <p:anim calcmode="lin" valueType="num">
                                      <p:cBhvr>
                                        <p:cTn id="33" dur="800" decel="100000" fill="hold"/>
                                        <p:tgtEl>
                                          <p:spTgt spid="20489"/>
                                        </p:tgtEl>
                                        <p:attrNameLst>
                                          <p:attrName>style.rotation</p:attrName>
                                        </p:attrNameLst>
                                      </p:cBhvr>
                                      <p:tavLst>
                                        <p:tav tm="0">
                                          <p:val>
                                            <p:fltVal val="-90"/>
                                          </p:val>
                                        </p:tav>
                                        <p:tav tm="100000">
                                          <p:val>
                                            <p:fltVal val="0"/>
                                          </p:val>
                                        </p:tav>
                                      </p:tavLst>
                                    </p:anim>
                                    <p:anim calcmode="lin" valueType="num">
                                      <p:cBhvr>
                                        <p:cTn id="34" dur="800" decel="100000" fill="hold"/>
                                        <p:tgtEl>
                                          <p:spTgt spid="20489"/>
                                        </p:tgtEl>
                                        <p:attrNameLst>
                                          <p:attrName>ppt_x</p:attrName>
                                        </p:attrNameLst>
                                      </p:cBhvr>
                                      <p:tavLst>
                                        <p:tav tm="0">
                                          <p:val>
                                            <p:strVal val="#ppt_x+0.4"/>
                                          </p:val>
                                        </p:tav>
                                        <p:tav tm="100000">
                                          <p:val>
                                            <p:strVal val="#ppt_x-0.05"/>
                                          </p:val>
                                        </p:tav>
                                      </p:tavLst>
                                    </p:anim>
                                    <p:anim calcmode="lin" valueType="num">
                                      <p:cBhvr>
                                        <p:cTn id="35" dur="800" decel="100000" fill="hold"/>
                                        <p:tgtEl>
                                          <p:spTgt spid="20489"/>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0489"/>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0489"/>
                                        </p:tgtEl>
                                        <p:attrNameLst>
                                          <p:attrName>ppt_y</p:attrName>
                                        </p:attrNameLst>
                                      </p:cBhvr>
                                      <p:tavLst>
                                        <p:tav tm="0">
                                          <p:val>
                                            <p:strVal val="#ppt_y+0.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nodeType="clickEffect">
                                  <p:stCondLst>
                                    <p:cond delay="0"/>
                                  </p:stCondLst>
                                  <p:childTnLst>
                                    <p:animEffect transition="out" filter="blinds(horizontal)">
                                      <p:cBhvr>
                                        <p:cTn id="41" dur="500"/>
                                        <p:tgtEl>
                                          <p:spTgt spid="20489"/>
                                        </p:tgtEl>
                                      </p:cBhvr>
                                    </p:animEffect>
                                    <p:set>
                                      <p:cBhvr>
                                        <p:cTn id="42" dur="1" fill="hold">
                                          <p:stCondLst>
                                            <p:cond delay="499"/>
                                          </p:stCondLst>
                                        </p:cTn>
                                        <p:tgtEl>
                                          <p:spTgt spid="20489"/>
                                        </p:tgtEl>
                                        <p:attrNameLst>
                                          <p:attrName>style.visibility</p:attrName>
                                        </p:attrNameLst>
                                      </p:cBhvr>
                                      <p:to>
                                        <p:strVal val="hidden"/>
                                      </p:to>
                                    </p:set>
                                  </p:childTnLst>
                                </p:cTn>
                              </p:par>
                              <p:par>
                                <p:cTn id="43" presetID="2" presetClass="entr" presetSubtype="4" fill="hold" nodeType="withEffect">
                                  <p:stCondLst>
                                    <p:cond delay="0"/>
                                  </p:stCondLst>
                                  <p:childTnLst>
                                    <p:set>
                                      <p:cBhvr>
                                        <p:cTn id="44" dur="1" fill="hold">
                                          <p:stCondLst>
                                            <p:cond delay="0"/>
                                          </p:stCondLst>
                                        </p:cTn>
                                        <p:tgtEl>
                                          <p:spTgt spid="20491"/>
                                        </p:tgtEl>
                                        <p:attrNameLst>
                                          <p:attrName>style.visibility</p:attrName>
                                        </p:attrNameLst>
                                      </p:cBhvr>
                                      <p:to>
                                        <p:strVal val="visible"/>
                                      </p:to>
                                    </p:set>
                                    <p:anim calcmode="lin" valueType="num">
                                      <p:cBhvr additive="base">
                                        <p:cTn id="45" dur="500" fill="hold"/>
                                        <p:tgtEl>
                                          <p:spTgt spid="20491"/>
                                        </p:tgtEl>
                                        <p:attrNameLst>
                                          <p:attrName>ppt_x</p:attrName>
                                        </p:attrNameLst>
                                      </p:cBhvr>
                                      <p:tavLst>
                                        <p:tav tm="0">
                                          <p:val>
                                            <p:strVal val="#ppt_x"/>
                                          </p:val>
                                        </p:tav>
                                        <p:tav tm="100000">
                                          <p:val>
                                            <p:strVal val="#ppt_x"/>
                                          </p:val>
                                        </p:tav>
                                      </p:tavLst>
                                    </p:anim>
                                    <p:anim calcmode="lin" valueType="num">
                                      <p:cBhvr additive="base">
                                        <p:cTn id="46" dur="500" fill="hold"/>
                                        <p:tgtEl>
                                          <p:spTgt spid="20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idx="4294967295"/>
          </p:nvPr>
        </p:nvSpPr>
        <p:spPr>
          <a:xfrm>
            <a:off x="1524000" y="-76200"/>
            <a:ext cx="8229600" cy="1143000"/>
          </a:xfrm>
        </p:spPr>
        <p:txBody>
          <a:bodyPr/>
          <a:lstStyle/>
          <a:p>
            <a:r>
              <a:rPr lang="en-US">
                <a:solidFill>
                  <a:srgbClr val="0000FF"/>
                </a:solidFill>
              </a:rPr>
              <a:t>c. ma sát nghỉ</a:t>
            </a:r>
          </a:p>
        </p:txBody>
      </p:sp>
      <p:pic>
        <p:nvPicPr>
          <p:cNvPr id="21507" name="Picture 5"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438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0" descr="61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05000"/>
            <a:ext cx="58102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201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eaLnBrk="1" hangingPunct="1">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sp>
        <p:nvSpPr>
          <p:cNvPr id="33795" name="Rectangle 19"/>
          <p:cNvSpPr>
            <a:spLocks noChangeArrowheads="1"/>
          </p:cNvSpPr>
          <p:nvPr/>
        </p:nvSpPr>
        <p:spPr bwMode="auto">
          <a:xfrm>
            <a:off x="621469" y="183734"/>
            <a:ext cx="5888513" cy="584775"/>
          </a:xfrm>
          <a:prstGeom prst="rect">
            <a:avLst/>
          </a:prstGeom>
          <a:solidFill>
            <a:schemeClr val="accent2">
              <a:lumMod val="20000"/>
              <a:lumOff val="80000"/>
            </a:schemeClr>
          </a:solidFill>
          <a:ln>
            <a:noFill/>
          </a:ln>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b="1" dirty="0" smtClean="0"/>
              <a:t>3. Ma </a:t>
            </a:r>
            <a:r>
              <a:rPr lang="en-US" altLang="en-US" sz="3200" b="1" dirty="0" err="1" smtClean="0"/>
              <a:t>sát</a:t>
            </a:r>
            <a:r>
              <a:rPr lang="en-US" altLang="en-US" sz="3200" b="1" dirty="0" smtClean="0"/>
              <a:t> </a:t>
            </a:r>
            <a:r>
              <a:rPr lang="en-US" altLang="en-US" sz="3200" b="1" dirty="0" err="1" smtClean="0"/>
              <a:t>và</a:t>
            </a:r>
            <a:r>
              <a:rPr lang="en-US" altLang="en-US" sz="3200" b="1" dirty="0" smtClean="0"/>
              <a:t> </a:t>
            </a:r>
            <a:r>
              <a:rPr lang="en-US" altLang="en-US" sz="3200" b="1" dirty="0"/>
              <a:t>an </a:t>
            </a:r>
            <a:r>
              <a:rPr lang="en-US" altLang="en-US" sz="3200" b="1" dirty="0" err="1"/>
              <a:t>toàn</a:t>
            </a:r>
            <a:r>
              <a:rPr lang="en-US" altLang="en-US" sz="3200" b="1" dirty="0"/>
              <a:t> </a:t>
            </a:r>
            <a:r>
              <a:rPr lang="en-US" altLang="en-US" sz="3200" b="1" dirty="0" err="1"/>
              <a:t>giao</a:t>
            </a:r>
            <a:r>
              <a:rPr lang="en-US" altLang="en-US" sz="3200" b="1" dirty="0"/>
              <a:t> </a:t>
            </a:r>
            <a:r>
              <a:rPr lang="en-US" altLang="en-US" sz="3200" b="1" dirty="0" err="1"/>
              <a:t>thông</a:t>
            </a:r>
            <a:endParaRPr lang="en-US" altLang="en-US" sz="3200" b="1" dirty="0"/>
          </a:p>
        </p:txBody>
      </p:sp>
      <p:sp>
        <p:nvSpPr>
          <p:cNvPr id="33800" name="Rectangle 1"/>
          <p:cNvSpPr>
            <a:spLocks noChangeArrowheads="1"/>
          </p:cNvSpPr>
          <p:nvPr/>
        </p:nvSpPr>
        <p:spPr bwMode="auto">
          <a:xfrm>
            <a:off x="301129" y="1085489"/>
            <a:ext cx="727337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a:r>
              <a:rPr lang="en-US" altLang="en-US" sz="2800" dirty="0">
                <a:solidFill>
                  <a:srgbClr val="000000"/>
                </a:solidFill>
                <a:cs typeface="Times New Roman" panose="02020603050405020304" pitchFamily="18" charset="0"/>
              </a:rPr>
              <a:t>1. </a:t>
            </a:r>
            <a:r>
              <a:rPr lang="en-US" altLang="en-US" sz="2800" dirty="0" err="1">
                <a:solidFill>
                  <a:srgbClr val="000000"/>
                </a:solidFill>
                <a:cs typeface="Times New Roman" panose="02020603050405020304" pitchFamily="18" charset="0"/>
              </a:rPr>
              <a:t>Tại</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sao</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trên</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mặt</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lốp</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xe</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lại</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có</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các</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khía</a:t>
            </a:r>
            <a:r>
              <a:rPr lang="en-US" altLang="en-US" sz="2800" dirty="0">
                <a:solidFill>
                  <a:srgbClr val="000000"/>
                </a:solidFill>
                <a:cs typeface="Times New Roman" panose="02020603050405020304" pitchFamily="18" charset="0"/>
              </a:rPr>
              <a:t> </a:t>
            </a:r>
            <a:r>
              <a:rPr lang="en-US" altLang="en-US" sz="2800" dirty="0" err="1" smtClean="0">
                <a:solidFill>
                  <a:srgbClr val="000000"/>
                </a:solidFill>
                <a:cs typeface="Times New Roman" panose="02020603050405020304" pitchFamily="18" charset="0"/>
              </a:rPr>
              <a:t>rãnh</a:t>
            </a:r>
            <a:r>
              <a:rPr lang="en-US" altLang="en-US" sz="2800" dirty="0" smtClean="0">
                <a:solidFill>
                  <a:srgbClr val="000000"/>
                </a:solidFill>
                <a:cs typeface="Times New Roman" panose="02020603050405020304" pitchFamily="18" charset="0"/>
              </a:rPr>
              <a:t>?</a:t>
            </a:r>
          </a:p>
          <a:p>
            <a:pPr algn="just"/>
            <a:r>
              <a:rPr lang="en-US" altLang="en-US" sz="2800" dirty="0" err="1" smtClean="0">
                <a:solidFill>
                  <a:srgbClr val="000000"/>
                </a:solidFill>
                <a:cs typeface="Times New Roman" panose="02020603050405020304" pitchFamily="18" charset="0"/>
              </a:rPr>
              <a:t>Đi</a:t>
            </a:r>
            <a:r>
              <a:rPr lang="en-US" altLang="en-US" sz="2800" dirty="0" smtClean="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xe</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mà</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lốp</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có</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các</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khía</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rãnh</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đã</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bị</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mòn</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thì</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có</a:t>
            </a:r>
            <a:r>
              <a:rPr lang="en-US" altLang="en-US" sz="2800" dirty="0">
                <a:solidFill>
                  <a:srgbClr val="000000"/>
                </a:solidFill>
                <a:cs typeface="Times New Roman" panose="02020603050405020304" pitchFamily="18" charset="0"/>
              </a:rPr>
              <a:t> an </a:t>
            </a:r>
            <a:r>
              <a:rPr lang="en-US" altLang="en-US" sz="2800" dirty="0" err="1">
                <a:solidFill>
                  <a:srgbClr val="000000"/>
                </a:solidFill>
                <a:cs typeface="Times New Roman" panose="02020603050405020304" pitchFamily="18" charset="0"/>
              </a:rPr>
              <a:t>toàn</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không</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Tại</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sao</a:t>
            </a:r>
            <a:r>
              <a:rPr lang="en-US" altLang="en-US" sz="2800" dirty="0">
                <a:solidFill>
                  <a:srgbClr val="000000"/>
                </a:solidFill>
                <a:cs typeface="Times New Roman" panose="02020603050405020304" pitchFamily="18" charset="0"/>
              </a:rPr>
              <a:t>?</a:t>
            </a:r>
            <a:endParaRPr lang="en-US" altLang="en-US" sz="2800" dirty="0">
              <a:cs typeface="Times New Roman" panose="02020603050405020304" pitchFamily="18" charset="0"/>
            </a:endParaRPr>
          </a:p>
        </p:txBody>
      </p:sp>
      <p:sp>
        <p:nvSpPr>
          <p:cNvPr id="33801" name="AutoShape 2"/>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33802" name="AutoShape 3"/>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33803" name="AutoShape 4"/>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1751" y="476121"/>
            <a:ext cx="4240249" cy="5302155"/>
          </a:xfrm>
          <a:prstGeom prst="rect">
            <a:avLst/>
          </a:prstGeom>
        </p:spPr>
      </p:pic>
      <p:sp>
        <p:nvSpPr>
          <p:cNvPr id="4" name="Rectangle 3"/>
          <p:cNvSpPr/>
          <p:nvPr/>
        </p:nvSpPr>
        <p:spPr>
          <a:xfrm>
            <a:off x="301129" y="3008285"/>
            <a:ext cx="7056782" cy="3108543"/>
          </a:xfrm>
          <a:prstGeom prst="rect">
            <a:avLst/>
          </a:prstGeom>
          <a:solidFill>
            <a:schemeClr val="accent1">
              <a:lumMod val="20000"/>
              <a:lumOff val="80000"/>
            </a:schemeClr>
          </a:solidFill>
        </p:spPr>
        <p:txBody>
          <a:bodyPr wrap="square">
            <a:spAutoFit/>
          </a:bodyPr>
          <a:lstStyle/>
          <a:p>
            <a:pPr algn="just"/>
            <a:r>
              <a:rPr lang="vi-VN" sz="2800" smtClean="0">
                <a:effectLst/>
                <a:latin typeface="+mj-lt"/>
              </a:rPr>
              <a:t>- Khía rãnh trên vỏ lốp xe giúp tăng ma sát giữa bánh xe và mặt đường khiến xe chuyển động dễ dàng hơn về phía trước.</a:t>
            </a:r>
            <a:endParaRPr lang="vi-VN" sz="2800" smtClean="0">
              <a:latin typeface="+mj-lt"/>
            </a:endParaRPr>
          </a:p>
          <a:p>
            <a:pPr algn="just"/>
            <a:r>
              <a:rPr lang="vi-VN" sz="2800" dirty="0" smtClean="0">
                <a:effectLst/>
                <a:latin typeface="+mj-lt"/>
              </a:rPr>
              <a:t>- Đi xe mà lốp có các khía rãnh đã bị mòn thì không an toàn lốp xe đã mòn làm giảm lực ma sát giữa lốp xe và mặt đường, xe sẽ bị trơn trượt, gây nguy hiểm khi tham gia giao thông.</a:t>
            </a:r>
            <a:endParaRPr lang="vi-VN" sz="2800" dirty="0">
              <a:latin typeface="+mj-lt"/>
            </a:endParaRPr>
          </a:p>
        </p:txBody>
      </p:sp>
    </p:spTree>
    <p:extLst>
      <p:ext uri="{BB962C8B-B14F-4D97-AF65-F5344CB8AC3E}">
        <p14:creationId xmlns:p14="http://schemas.microsoft.com/office/powerpoint/2010/main" val="15146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barn(inVertical)">
                                      <p:cBhvr>
                                        <p:cTn id="7" dur="500"/>
                                        <p:tgtEl>
                                          <p:spTgt spid="3380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eaLnBrk="1" hangingPunct="1">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sp>
        <p:nvSpPr>
          <p:cNvPr id="34823" name="Rectangle 1"/>
          <p:cNvSpPr>
            <a:spLocks noChangeArrowheads="1"/>
          </p:cNvSpPr>
          <p:nvPr/>
        </p:nvSpPr>
        <p:spPr bwMode="auto">
          <a:xfrm>
            <a:off x="1231142" y="286544"/>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a:r>
              <a:rPr lang="en-US" altLang="en-US" sz="2800" dirty="0">
                <a:solidFill>
                  <a:srgbClr val="000000"/>
                </a:solidFill>
                <a:cs typeface="Times New Roman" panose="02020603050405020304" pitchFamily="18" charset="0"/>
              </a:rPr>
              <a:t>2. </a:t>
            </a:r>
            <a:r>
              <a:rPr lang="en-US" altLang="en-US" sz="2800" dirty="0" err="1">
                <a:solidFill>
                  <a:srgbClr val="000000"/>
                </a:solidFill>
                <a:cs typeface="Times New Roman" panose="02020603050405020304" pitchFamily="18" charset="0"/>
              </a:rPr>
              <a:t>Tại</a:t>
            </a:r>
            <a:r>
              <a:rPr lang="vi-VN" altLang="en-US" sz="2800" dirty="0">
                <a:solidFill>
                  <a:srgbClr val="000000"/>
                </a:solidFill>
                <a:cs typeface="Times New Roman" panose="02020603050405020304" pitchFamily="18" charset="0"/>
              </a:rPr>
              <a:t> sao khi phanh gấp, lốp xe ô tô để lại một vệt đen dài trên đường</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nhựa</a:t>
            </a:r>
            <a:r>
              <a:rPr lang="en-US" altLang="en-US" sz="2800" dirty="0">
                <a:solidFill>
                  <a:srgbClr val="000000"/>
                </a:solidFill>
                <a:cs typeface="Times New Roman" panose="02020603050405020304" pitchFamily="18" charset="0"/>
              </a:rPr>
              <a:t>? </a:t>
            </a:r>
            <a:endParaRPr lang="en-US" altLang="en-US" sz="2800" dirty="0">
              <a:cs typeface="Times New Roman" panose="02020603050405020304" pitchFamily="18" charset="0"/>
            </a:endParaRPr>
          </a:p>
        </p:txBody>
      </p:sp>
      <p:sp>
        <p:nvSpPr>
          <p:cNvPr id="34824" name="AutoShape 2"/>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34825" name="AutoShape 3"/>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34826" name="AutoShape 4"/>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 y="1240631"/>
            <a:ext cx="9653516" cy="3476782"/>
          </a:xfrm>
          <a:prstGeom prst="rect">
            <a:avLst/>
          </a:prstGeom>
        </p:spPr>
      </p:pic>
      <p:sp>
        <p:nvSpPr>
          <p:cNvPr id="4" name="Rectangle 3"/>
          <p:cNvSpPr/>
          <p:nvPr/>
        </p:nvSpPr>
        <p:spPr>
          <a:xfrm>
            <a:off x="1231142" y="4373054"/>
            <a:ext cx="9304930" cy="1384995"/>
          </a:xfrm>
          <a:prstGeom prst="rect">
            <a:avLst/>
          </a:prstGeom>
          <a:solidFill>
            <a:schemeClr val="accent1">
              <a:lumMod val="20000"/>
              <a:lumOff val="80000"/>
            </a:schemeClr>
          </a:solidFill>
        </p:spPr>
        <p:txBody>
          <a:bodyPr wrap="square">
            <a:spAutoFit/>
          </a:bodyPr>
          <a:lstStyle/>
          <a:p>
            <a:pPr algn="just"/>
            <a:r>
              <a:rPr lang="vi-VN" sz="2800" dirty="0" smtClean="0">
                <a:effectLst/>
                <a:latin typeface="+mj-lt"/>
              </a:rPr>
              <a:t>Vì khi phanh gấp, lực ma sát trượt giữa lốp xe và đường rất lớn làm cho lốp bị cọ sát mạnh với đường và để lại một vệt đen dài trên đường nhựa.</a:t>
            </a:r>
            <a:endParaRPr lang="en-US" sz="2800" dirty="0">
              <a:latin typeface="+mj-lt"/>
            </a:endParaRPr>
          </a:p>
        </p:txBody>
      </p:sp>
    </p:spTree>
    <p:extLst>
      <p:ext uri="{BB962C8B-B14F-4D97-AF65-F5344CB8AC3E}">
        <p14:creationId xmlns:p14="http://schemas.microsoft.com/office/powerpoint/2010/main" val="12518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823"/>
                                        </p:tgtEl>
                                        <p:attrNameLst>
                                          <p:attrName>style.visibility</p:attrName>
                                        </p:attrNameLst>
                                      </p:cBhvr>
                                      <p:to>
                                        <p:strVal val="visible"/>
                                      </p:to>
                                    </p:set>
                                    <p:animEffect transition="in" filter="barn(inVertical)">
                                      <p:cBhvr>
                                        <p:cTn id="10" dur="500"/>
                                        <p:tgtEl>
                                          <p:spTgt spid="348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B627DF-1135-4A72-9EEE-4263393F78D2}"/>
              </a:ext>
            </a:extLst>
          </p:cNvPr>
          <p:cNvSpPr txBox="1"/>
          <p:nvPr/>
        </p:nvSpPr>
        <p:spPr>
          <a:xfrm>
            <a:off x="1189422" y="628832"/>
            <a:ext cx="9578661" cy="4989507"/>
          </a:xfrm>
          <a:prstGeom prst="rect">
            <a:avLst/>
          </a:prstGeom>
          <a:noFill/>
        </p:spPr>
        <p:txBody>
          <a:bodyPr wrap="square">
            <a:spAutoFit/>
          </a:bodyPr>
          <a:lstStyle/>
          <a:p>
            <a:pPr algn="just">
              <a:lnSpc>
                <a:spcPct val="150000"/>
              </a:lnSpc>
            </a:pPr>
            <a:r>
              <a:rPr lang="en-US" sz="3600" b="1" dirty="0" smtClean="0">
                <a:solidFill>
                  <a:srgbClr val="000000"/>
                </a:solidFill>
                <a:effectLst/>
                <a:latin typeface="Times New Roman" panose="02020603050405020304" pitchFamily="18" charset="0"/>
                <a:ea typeface="Calibri" panose="020F0502020204030204" pitchFamily="34" charset="0"/>
              </a:rPr>
              <a:t>Ma </a:t>
            </a:r>
            <a:r>
              <a:rPr lang="en-US" sz="3600" b="1" dirty="0" err="1" smtClean="0">
                <a:solidFill>
                  <a:srgbClr val="000000"/>
                </a:solidFill>
                <a:effectLst/>
                <a:latin typeface="Times New Roman" panose="02020603050405020304" pitchFamily="18" charset="0"/>
                <a:ea typeface="Calibri" panose="020F0502020204030204" pitchFamily="34" charset="0"/>
              </a:rPr>
              <a:t>sát</a:t>
            </a:r>
            <a:r>
              <a:rPr lang="en-US" sz="3600" b="1" dirty="0" smtClean="0">
                <a:solidFill>
                  <a:srgbClr val="000000"/>
                </a:solidFill>
                <a:effectLst/>
                <a:latin typeface="Times New Roman" panose="02020603050405020304" pitchFamily="18" charset="0"/>
                <a:ea typeface="Calibri" panose="020F0502020204030204" pitchFamily="34" charset="0"/>
              </a:rPr>
              <a:t> </a:t>
            </a:r>
            <a:r>
              <a:rPr lang="en-US" sz="3600" b="1" dirty="0" err="1" smtClean="0">
                <a:solidFill>
                  <a:srgbClr val="000000"/>
                </a:solidFill>
                <a:effectLst/>
                <a:latin typeface="Times New Roman" panose="02020603050405020304" pitchFamily="18" charset="0"/>
                <a:ea typeface="Calibri" panose="020F0502020204030204" pitchFamily="34" charset="0"/>
              </a:rPr>
              <a:t>rất</a:t>
            </a:r>
            <a:r>
              <a:rPr lang="en-US" sz="3600" b="1" dirty="0" smtClean="0">
                <a:solidFill>
                  <a:srgbClr val="000000"/>
                </a:solidFill>
                <a:effectLst/>
                <a:latin typeface="Times New Roman" panose="02020603050405020304" pitchFamily="18" charset="0"/>
                <a:ea typeface="Calibri" panose="020F0502020204030204" pitchFamily="34" charset="0"/>
              </a:rPr>
              <a:t> </a:t>
            </a:r>
            <a:r>
              <a:rPr lang="en-US" sz="3600" b="1" dirty="0" err="1" smtClean="0">
                <a:solidFill>
                  <a:srgbClr val="000000"/>
                </a:solidFill>
                <a:effectLst/>
                <a:latin typeface="Times New Roman" panose="02020603050405020304" pitchFamily="18" charset="0"/>
                <a:ea typeface="Calibri" panose="020F0502020204030204" pitchFamily="34" charset="0"/>
              </a:rPr>
              <a:t>quan</a:t>
            </a:r>
            <a:r>
              <a:rPr lang="en-US" sz="3600" b="1" dirty="0" smtClean="0">
                <a:solidFill>
                  <a:srgbClr val="000000"/>
                </a:solidFill>
                <a:effectLst/>
                <a:latin typeface="Times New Roman" panose="02020603050405020304" pitchFamily="18" charset="0"/>
                <a:ea typeface="Calibri" panose="020F0502020204030204" pitchFamily="34" charset="0"/>
              </a:rPr>
              <a:t> </a:t>
            </a:r>
            <a:r>
              <a:rPr lang="en-US" sz="3600" b="1" dirty="0" err="1" smtClean="0">
                <a:solidFill>
                  <a:srgbClr val="000000"/>
                </a:solidFill>
                <a:effectLst/>
                <a:latin typeface="Times New Roman" panose="02020603050405020304" pitchFamily="18" charset="0"/>
                <a:ea typeface="Calibri" panose="020F0502020204030204" pitchFamily="34" charset="0"/>
              </a:rPr>
              <a:t>trọng</a:t>
            </a:r>
            <a:r>
              <a:rPr lang="en-US" sz="3600" b="1" dirty="0" smtClean="0">
                <a:solidFill>
                  <a:srgbClr val="000000"/>
                </a:solidFill>
                <a:effectLst/>
                <a:latin typeface="Times New Roman" panose="02020603050405020304" pitchFamily="18" charset="0"/>
                <a:ea typeface="Calibri" panose="020F0502020204030204" pitchFamily="34" charset="0"/>
              </a:rPr>
              <a:t> </a:t>
            </a:r>
            <a:r>
              <a:rPr lang="en-US" sz="3600" b="1" dirty="0" err="1" smtClean="0">
                <a:solidFill>
                  <a:srgbClr val="000000"/>
                </a:solidFill>
                <a:effectLst/>
                <a:latin typeface="Times New Roman" panose="02020603050405020304" pitchFamily="18" charset="0"/>
                <a:ea typeface="Calibri" panose="020F0502020204030204" pitchFamily="34" charset="0"/>
              </a:rPr>
              <a:t>trong</a:t>
            </a:r>
            <a:r>
              <a:rPr lang="en-US" sz="3600" b="1" dirty="0" smtClean="0">
                <a:solidFill>
                  <a:srgbClr val="000000"/>
                </a:solidFill>
                <a:effectLst/>
                <a:latin typeface="Times New Roman" panose="02020603050405020304" pitchFamily="18" charset="0"/>
                <a:ea typeface="Calibri" panose="020F0502020204030204" pitchFamily="34" charset="0"/>
              </a:rPr>
              <a:t> </a:t>
            </a:r>
            <a:r>
              <a:rPr lang="en-US" sz="3600" b="1" dirty="0" err="1" smtClean="0">
                <a:solidFill>
                  <a:srgbClr val="000000"/>
                </a:solidFill>
                <a:effectLst/>
                <a:latin typeface="Times New Roman" panose="02020603050405020304" pitchFamily="18" charset="0"/>
                <a:ea typeface="Calibri" panose="020F0502020204030204" pitchFamily="34" charset="0"/>
              </a:rPr>
              <a:t>giao</a:t>
            </a:r>
            <a:r>
              <a:rPr lang="en-US" sz="3600" b="1" dirty="0" smtClean="0">
                <a:solidFill>
                  <a:srgbClr val="000000"/>
                </a:solidFill>
                <a:effectLst/>
                <a:latin typeface="Times New Roman" panose="02020603050405020304" pitchFamily="18" charset="0"/>
                <a:ea typeface="Calibri" panose="020F0502020204030204" pitchFamily="34" charset="0"/>
              </a:rPr>
              <a:t> </a:t>
            </a:r>
            <a:r>
              <a:rPr lang="en-US" sz="3600" b="1" dirty="0" err="1" smtClean="0">
                <a:solidFill>
                  <a:srgbClr val="000000"/>
                </a:solidFill>
                <a:effectLst/>
                <a:latin typeface="Times New Roman" panose="02020603050405020304" pitchFamily="18" charset="0"/>
                <a:ea typeface="Calibri" panose="020F0502020204030204" pitchFamily="34" charset="0"/>
              </a:rPr>
              <a:t>thông</a:t>
            </a:r>
            <a:r>
              <a:rPr lang="en-US" sz="3600" b="1" dirty="0" smtClean="0">
                <a:solidFill>
                  <a:srgbClr val="000000"/>
                </a:solidFill>
                <a:effectLst/>
                <a:latin typeface="Times New Roman" panose="02020603050405020304" pitchFamily="18" charset="0"/>
                <a:ea typeface="Calibri" panose="020F0502020204030204" pitchFamily="34" charset="0"/>
              </a:rPr>
              <a:t> </a:t>
            </a:r>
          </a:p>
          <a:p>
            <a:pPr algn="just">
              <a:lnSpc>
                <a:spcPct val="150000"/>
              </a:lnSpc>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bánh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lăn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trượt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dừng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hẳn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trượt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dốc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chạm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9378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167</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b. Ma sát lăn</vt:lpstr>
      <vt:lpstr>c. ma sát nghỉ</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cp:revision>
  <dcterms:created xsi:type="dcterms:W3CDTF">2023-04-03T15:31:11Z</dcterms:created>
  <dcterms:modified xsi:type="dcterms:W3CDTF">2023-04-03T16:06:41Z</dcterms:modified>
</cp:coreProperties>
</file>