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5" r:id="rId2"/>
    <p:sldId id="262" r:id="rId3"/>
    <p:sldId id="258" r:id="rId4"/>
    <p:sldId id="259" r:id="rId5"/>
    <p:sldId id="260" r:id="rId6"/>
    <p:sldId id="268" r:id="rId7"/>
    <p:sldId id="283" r:id="rId8"/>
    <p:sldId id="256" r:id="rId9"/>
    <p:sldId id="273" r:id="rId10"/>
    <p:sldId id="274" r:id="rId11"/>
    <p:sldId id="280" r:id="rId12"/>
    <p:sldId id="278" r:id="rId13"/>
    <p:sldId id="285" r:id="rId14"/>
    <p:sldId id="284" r:id="rId15"/>
    <p:sldId id="301" r:id="rId16"/>
    <p:sldId id="290" r:id="rId17"/>
    <p:sldId id="286" r:id="rId18"/>
    <p:sldId id="287" r:id="rId19"/>
    <p:sldId id="288" r:id="rId20"/>
    <p:sldId id="291" r:id="rId21"/>
    <p:sldId id="289" r:id="rId22"/>
    <p:sldId id="292" r:id="rId23"/>
    <p:sldId id="293" r:id="rId24"/>
    <p:sldId id="295" r:id="rId25"/>
    <p:sldId id="296" r:id="rId26"/>
    <p:sldId id="298"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0" d="100"/>
          <a:sy n="70" d="100"/>
        </p:scale>
        <p:origin x="6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0D055-992E-4F3E-85CB-2775EA4A2A5F}" type="datetimeFigureOut">
              <a:rPr lang="en-US" smtClean="0"/>
              <a:t>4/6/2023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FD612-67C5-4819-825D-F86BCADC6810}" type="slidenum">
              <a:rPr lang="en-US" smtClean="0"/>
              <a:t>‹#›</a:t>
            </a:fld>
            <a:endParaRPr lang="en-US"/>
          </a:p>
        </p:txBody>
      </p:sp>
    </p:spTree>
    <p:extLst>
      <p:ext uri="{BB962C8B-B14F-4D97-AF65-F5344CB8AC3E}">
        <p14:creationId xmlns:p14="http://schemas.microsoft.com/office/powerpoint/2010/main" val="131728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4DAEF-A0CB-4959-8DFE-DDC7587E4FF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79004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DAEF-A0CB-4959-8DFE-DDC7587E4FF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3453435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DAEF-A0CB-4959-8DFE-DDC7587E4FF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168659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DAEF-A0CB-4959-8DFE-DDC7587E4FF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197404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4DAEF-A0CB-4959-8DFE-DDC7587E4FF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209955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4DAEF-A0CB-4959-8DFE-DDC7587E4FF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376564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4DAEF-A0CB-4959-8DFE-DDC7587E4FF9}"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147253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4DAEF-A0CB-4959-8DFE-DDC7587E4FF9}"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6577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4DAEF-A0CB-4959-8DFE-DDC7587E4FF9}"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67054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4DAEF-A0CB-4959-8DFE-DDC7587E4FF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327525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4DAEF-A0CB-4959-8DFE-DDC7587E4FF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0A40E-2637-4A1D-A4DF-F0FBE6C2F4D9}" type="slidenum">
              <a:rPr lang="en-US" smtClean="0"/>
              <a:t>‹#›</a:t>
            </a:fld>
            <a:endParaRPr lang="en-US"/>
          </a:p>
        </p:txBody>
      </p:sp>
    </p:spTree>
    <p:extLst>
      <p:ext uri="{BB962C8B-B14F-4D97-AF65-F5344CB8AC3E}">
        <p14:creationId xmlns:p14="http://schemas.microsoft.com/office/powerpoint/2010/main" val="350894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4DAEF-A0CB-4959-8DFE-DDC7587E4FF9}" type="datetimeFigureOut">
              <a:rPr lang="en-US" smtClean="0"/>
              <a:t>4/6/2023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A40E-2637-4A1D-A4DF-F0FBE6C2F4D9}" type="slidenum">
              <a:rPr lang="en-US" smtClean="0"/>
              <a:t>‹#›</a:t>
            </a:fld>
            <a:endParaRPr lang="en-US"/>
          </a:p>
        </p:txBody>
      </p:sp>
    </p:spTree>
    <p:extLst>
      <p:ext uri="{BB962C8B-B14F-4D97-AF65-F5344CB8AC3E}">
        <p14:creationId xmlns:p14="http://schemas.microsoft.com/office/powerpoint/2010/main" val="384193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descr="bơi sải là gì dayboisg.co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458"/>
            <a:ext cx="9144000" cy="43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2324895" y="4800600"/>
            <a:ext cx="75422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dirty="0" err="1">
                <a:solidFill>
                  <a:srgbClr val="333333"/>
                </a:solidFill>
                <a:latin typeface="Times New Roman" pitchFamily="18" charset="0"/>
                <a:cs typeface="Times New Roman" pitchFamily="18" charset="0"/>
              </a:rPr>
              <a:t>Lực</a:t>
            </a:r>
            <a:r>
              <a:rPr lang="en-US" altLang="en-US" sz="2800" dirty="0">
                <a:solidFill>
                  <a:srgbClr val="333333"/>
                </a:solidFill>
                <a:latin typeface="Times New Roman" pitchFamily="18" charset="0"/>
                <a:cs typeface="Times New Roman" pitchFamily="18" charset="0"/>
              </a:rPr>
              <a:t> ma </a:t>
            </a:r>
            <a:r>
              <a:rPr lang="en-US" altLang="en-US" sz="2800" dirty="0" err="1">
                <a:solidFill>
                  <a:srgbClr val="333333"/>
                </a:solidFill>
                <a:latin typeface="Times New Roman" pitchFamily="18" charset="0"/>
                <a:cs typeface="Times New Roman" pitchFamily="18" charset="0"/>
              </a:rPr>
              <a:t>sát</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cản</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trở</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chuyển</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động</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và</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lực</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này</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chính</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333333"/>
                </a:solidFill>
                <a:latin typeface="Times New Roman" pitchFamily="18" charset="0"/>
                <a:cs typeface="Times New Roman" pitchFamily="18" charset="0"/>
              </a:rPr>
              <a:t>là</a:t>
            </a:r>
            <a:r>
              <a:rPr lang="en-US" altLang="en-US" sz="2800" dirty="0">
                <a:solidFill>
                  <a:srgbClr val="333333"/>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lực</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cản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của</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nước</a:t>
            </a:r>
            <a:r>
              <a:rPr lang="en-US" altLang="en-US" sz="2800" dirty="0">
                <a:solidFill>
                  <a:srgbClr val="333333"/>
                </a:solidFill>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p:txBody>
      </p:sp>
      <p:sp>
        <p:nvSpPr>
          <p:cNvPr id="8" name="Content Placeholder 4"/>
          <p:cNvSpPr txBox="1">
            <a:spLocks/>
          </p:cNvSpPr>
          <p:nvPr/>
        </p:nvSpPr>
        <p:spPr>
          <a:xfrm>
            <a:off x="-609600" y="2458"/>
            <a:ext cx="8858251" cy="76944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spcBef>
                <a:spcPct val="20000"/>
              </a:spcBef>
            </a:pPr>
            <a:r>
              <a:rPr lang="nl-NL" b="1" dirty="0" smtClean="0">
                <a:solidFill>
                  <a:srgbClr val="0070C0"/>
                </a:solidFill>
                <a:latin typeface="Cambria" pitchFamily="18" charset="0"/>
                <a:cs typeface="Times New Roman" pitchFamily="18" charset="0"/>
              </a:rPr>
              <a:t>IV. LỰC CẢN CỦA NƯỚC</a:t>
            </a:r>
            <a:endParaRPr lang="en-US" b="1" dirty="0" smtClean="0">
              <a:solidFill>
                <a:srgbClr val="0070C0"/>
              </a:solidFill>
              <a:latin typeface="Cambria" pitchFamily="18" charset="0"/>
              <a:cs typeface="Times New Roman" pitchFamily="18" charset="0"/>
            </a:endParaRPr>
          </a:p>
        </p:txBody>
      </p:sp>
    </p:spTree>
    <p:extLst>
      <p:ext uri="{BB962C8B-B14F-4D97-AF65-F5344CB8AC3E}">
        <p14:creationId xmlns:p14="http://schemas.microsoft.com/office/powerpoint/2010/main" val="1842039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250566" y="401766"/>
            <a:ext cx="50291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r>
              <a:rPr lang="en-US" altLang="en-US" sz="2800" dirty="0" err="1" smtClean="0">
                <a:latin typeface="Times New Roman" pitchFamily="18" charset="0"/>
                <a:cs typeface="Times New Roman" pitchFamily="18" charset="0"/>
              </a:rPr>
              <a:t>Chúng</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đầu</a:t>
            </a:r>
            <a:r>
              <a:rPr lang="en-US" altLang="en-US" sz="2800" dirty="0">
                <a:latin typeface="Times New Roman" pitchFamily="18" charset="0"/>
                <a:cs typeface="Times New Roman" pitchFamily="18" charset="0"/>
              </a:rPr>
              <a:t> thon</a:t>
            </a:r>
          </a:p>
          <a:p>
            <a:pPr algn="r" eaLnBrk="1" hangingPunct="1"/>
            <a:r>
              <a:rPr lang="en-US" altLang="en-US" sz="2800" dirty="0" err="1">
                <a:latin typeface="Times New Roman" pitchFamily="18" charset="0"/>
                <a:cs typeface="Times New Roman" pitchFamily="18" charset="0"/>
              </a:rPr>
              <a:t>nhọn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phía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dạng</a:t>
            </a:r>
            <a:endParaRPr lang="en-US" altLang="en-US" sz="2800" dirty="0">
              <a:latin typeface="Times New Roman" pitchFamily="18" charset="0"/>
              <a:cs typeface="Times New Roman" pitchFamily="18" charset="0"/>
            </a:endParaRPr>
          </a:p>
          <a:p>
            <a:pPr algn="r" eaLnBrk="1" hangingPunct="1"/>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đầu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sẽ</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p>
          <a:p>
            <a:pPr algn="r" eaLnBrk="1" hangingPunct="1"/>
            <a:r>
              <a:rPr lang="en-US" altLang="en-US" sz="2800" dirty="0" err="1">
                <a:latin typeface="Times New Roman" pitchFamily="18" charset="0"/>
                <a:cs typeface="Times New Roman" pitchFamily="18" charset="0"/>
              </a:rPr>
              <a:t>giảm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cản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dòng</a:t>
            </a:r>
            <a:r>
              <a:rPr lang="en-US" altLang="en-US" sz="2800" dirty="0">
                <a:latin typeface="Times New Roman" pitchFamily="18" charset="0"/>
                <a:cs typeface="Times New Roman" pitchFamily="18" charset="0"/>
              </a:rPr>
              <a:t> </a:t>
            </a:r>
          </a:p>
          <a:p>
            <a:pPr algn="r" eaLnBrk="1" hangingPunct="1"/>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Từ</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chúng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bơi</a:t>
            </a:r>
            <a:endParaRPr lang="en-US" altLang="en-US" sz="2800" dirty="0">
              <a:latin typeface="Times New Roman" pitchFamily="18" charset="0"/>
              <a:cs typeface="Times New Roman" pitchFamily="18" charset="0"/>
            </a:endParaRPr>
          </a:p>
          <a:p>
            <a:pPr algn="r" eaLnBrk="1" hangingPunct="1"/>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dễ</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hơn</a:t>
            </a:r>
            <a:r>
              <a:rPr lang="en-US" altLang="en-US" sz="2800" dirty="0">
                <a:latin typeface="Times New Roman" pitchFamily="18" charset="0"/>
                <a:cs typeface="Times New Roman" pitchFamily="18" charset="0"/>
              </a:rPr>
              <a:t>.</a:t>
            </a:r>
          </a:p>
        </p:txBody>
      </p:sp>
      <p:sp>
        <p:nvSpPr>
          <p:cNvPr id="7" name="Rectangle 6"/>
          <p:cNvSpPr>
            <a:spLocks noChangeArrowheads="1"/>
          </p:cNvSpPr>
          <p:nvPr/>
        </p:nvSpPr>
        <p:spPr bwMode="auto">
          <a:xfrm>
            <a:off x="-43658" y="3200400"/>
            <a:ext cx="63357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ra</a:t>
            </a:r>
            <a:r>
              <a:rPr lang="en-US" altLang="en-US" sz="2800" dirty="0">
                <a:latin typeface="Times New Roman" pitchFamily="18" charset="0"/>
                <a:cs typeface="Times New Roman" pitchFamily="18" charset="0"/>
              </a:rPr>
              <a:t> da </a:t>
            </a:r>
            <a:r>
              <a:rPr lang="en-US" altLang="en-US" sz="2800" dirty="0" err="1">
                <a:latin typeface="Times New Roman" pitchFamily="18" charset="0"/>
                <a:cs typeface="Times New Roman" pitchFamily="18" charset="0"/>
              </a:rPr>
              <a:t>cá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còn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bởi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nhầy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vẩy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sắp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xếp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theo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chiếu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chính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chiều</a:t>
            </a:r>
            <a:r>
              <a:rPr lang="en-US" altLang="en-US" sz="2800" dirty="0">
                <a:latin typeface="Times New Roman" pitchFamily="18" charset="0"/>
                <a:cs typeface="Times New Roman" pitchFamily="18" charset="0"/>
              </a:rPr>
              <a:t> di </a:t>
            </a:r>
            <a:r>
              <a:rPr lang="en-US" altLang="en-US" sz="2800" dirty="0" err="1">
                <a:latin typeface="Times New Roman" pitchFamily="18" charset="0"/>
                <a:cs typeface="Times New Roman" pitchFamily="18" charset="0"/>
              </a:rPr>
              <a:t>chuyển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từ</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giảm</a:t>
            </a:r>
            <a:r>
              <a:rPr lang="en-US" altLang="en-US" sz="2800" dirty="0">
                <a:latin typeface="Times New Roman" pitchFamily="18" charset="0"/>
                <a:cs typeface="Times New Roman" pitchFamily="18" charset="0"/>
              </a:rPr>
              <a:t> ma </a:t>
            </a:r>
            <a:r>
              <a:rPr lang="en-US" altLang="en-US" sz="2800" dirty="0" err="1">
                <a:latin typeface="Times New Roman" pitchFamily="18" charset="0"/>
                <a:cs typeface="Times New Roman" pitchFamily="18" charset="0"/>
              </a:rPr>
              <a:t>sát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a:t>
            </a:r>
          </a:p>
        </p:txBody>
      </p:sp>
      <p:pic>
        <p:nvPicPr>
          <p:cNvPr id="41988" name="Picture 2" descr="http://3.bp.blogspot.com/-zRe3eTV1slA/VAfU03E6RQI/AAAAAAAACEI/HtN_aibjiIA/s1600/ca-can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351985"/>
            <a:ext cx="4583112"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679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17516"/>
            <a:ext cx="3276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chính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ví</a:t>
            </a:r>
            <a:r>
              <a:rPr lang="en-US" altLang="en-US" sz="2800" dirty="0">
                <a:latin typeface="Times New Roman" pitchFamily="18" charset="0"/>
                <a:cs typeface="Times New Roman" pitchFamily="18" charset="0"/>
              </a:rPr>
              <a:t> do </a:t>
            </a:r>
            <a:r>
              <a:rPr lang="en-US" altLang="en-US" sz="2800" dirty="0" err="1">
                <a:latin typeface="Times New Roman" pitchFamily="18" charset="0"/>
                <a:cs typeface="Times New Roman" pitchFamily="18" charset="0"/>
              </a:rPr>
              <a:t>vì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mũi</a:t>
            </a:r>
            <a:endParaRPr lang="en-US" altLang="en-US" sz="2800" dirty="0">
              <a:latin typeface="Times New Roman" pitchFamily="18" charset="0"/>
              <a:cs typeface="Times New Roman" pitchFamily="18" charset="0"/>
            </a:endParaRPr>
          </a:p>
          <a:p>
            <a:pPr algn="just" eaLnBrk="1" hangingPunct="1"/>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tàu</a:t>
            </a:r>
            <a:r>
              <a:rPr lang="en-US" altLang="en-US" sz="2800" dirty="0">
                <a:latin typeface="Times New Roman" pitchFamily="18" charset="0"/>
                <a:cs typeface="Times New Roman" pitchFamily="18" charset="0"/>
              </a:rPr>
              <a:t> hay </a:t>
            </a:r>
            <a:r>
              <a:rPr lang="en-US" altLang="en-US" sz="2800" dirty="0" err="1">
                <a:latin typeface="Times New Roman" pitchFamily="18" charset="0"/>
                <a:cs typeface="Times New Roman" pitchFamily="18" charset="0"/>
              </a:rPr>
              <a:t>thuyền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thiết</a:t>
            </a:r>
            <a:endParaRPr lang="en-US" altLang="en-US" sz="2800" dirty="0">
              <a:latin typeface="Times New Roman" pitchFamily="18" charset="0"/>
              <a:cs typeface="Times New Roman" pitchFamily="18" charset="0"/>
            </a:endParaRPr>
          </a:p>
          <a:p>
            <a:pPr algn="just" eaLnBrk="1" hangingPunct="1"/>
            <a:r>
              <a:rPr lang="en-US" altLang="en-US" sz="2800" dirty="0" err="1">
                <a:latin typeface="Times New Roman" pitchFamily="18" charset="0"/>
                <a:cs typeface="Times New Roman" pitchFamily="18" charset="0"/>
              </a:rPr>
              <a:t>kệ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nhọn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bè</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p>
          <a:p>
            <a:pPr algn="just" eaLnBrk="1" hangingPunct="1"/>
            <a:r>
              <a:rPr lang="en-US" altLang="en-US" sz="2800" dirty="0" err="1">
                <a:latin typeface="Times New Roman" pitchFamily="18" charset="0"/>
                <a:cs typeface="Times New Roman" pitchFamily="18" charset="0"/>
              </a:rPr>
              <a:t>giảm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cản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từ</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mà</a:t>
            </a:r>
            <a:r>
              <a:rPr lang="en-US" altLang="en-US" sz="2800" dirty="0">
                <a:latin typeface="Times New Roman" pitchFamily="18" charset="0"/>
                <a:cs typeface="Times New Roman" pitchFamily="18" charset="0"/>
              </a:rPr>
              <a:t> </a:t>
            </a:r>
          </a:p>
          <a:p>
            <a:pPr algn="just" eaLnBrk="1" hangingPunct="1"/>
            <a:r>
              <a:rPr lang="en-US" altLang="en-US" sz="2800" dirty="0" err="1">
                <a:latin typeface="Times New Roman" pitchFamily="18" charset="0"/>
                <a:cs typeface="Times New Roman" pitchFamily="18" charset="0"/>
              </a:rPr>
              <a:t>tàu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thuyền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dễ</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17516"/>
            <a:ext cx="8077200" cy="4267200"/>
          </a:xfrm>
          <a:prstGeom prst="rect">
            <a:avLst/>
          </a:prstGeom>
        </p:spPr>
      </p:pic>
    </p:spTree>
    <p:extLst>
      <p:ext uri="{BB962C8B-B14F-4D97-AF65-F5344CB8AC3E}">
        <p14:creationId xmlns:p14="http://schemas.microsoft.com/office/powerpoint/2010/main" val="3172490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2667000" y="1122363"/>
            <a:ext cx="6858000" cy="2387600"/>
          </a:xfrm>
        </p:spPr>
        <p:txBody>
          <a:bodyPr/>
          <a:lstStyle/>
          <a:p>
            <a:pPr eaLnBrk="1" hangingPunct="1"/>
            <a:endParaRPr lang="en-US" altLang="en-US" smtClean="0"/>
          </a:p>
        </p:txBody>
      </p:sp>
      <p:sp>
        <p:nvSpPr>
          <p:cNvPr id="47107" name="Subtitle 2"/>
          <p:cNvSpPr>
            <a:spLocks noGrp="1"/>
          </p:cNvSpPr>
          <p:nvPr>
            <p:ph type="subTitle" idx="1"/>
          </p:nvPr>
        </p:nvSpPr>
        <p:spPr>
          <a:xfrm>
            <a:off x="2667000" y="3602038"/>
            <a:ext cx="6858000" cy="1655763"/>
          </a:xfrm>
        </p:spPr>
        <p:txBody>
          <a:bodyPr/>
          <a:lstStyle/>
          <a:p>
            <a:pPr defTabSz="455613">
              <a:spcBef>
                <a:spcPts val="1000"/>
              </a:spcBef>
            </a:pPr>
            <a:endParaRPr lang="en-US" smtClean="0"/>
          </a:p>
        </p:txBody>
      </p:sp>
      <p:pic>
        <p:nvPicPr>
          <p:cNvPr id="47108" name="Picture 2" descr="D:\1.2022\1. VẬT LÝ 6\luc-can-cua-nuoc-chinh-th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1015"/>
            <a:ext cx="11810999"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47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87" y="152401"/>
            <a:ext cx="3848713" cy="3124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034" y="3363751"/>
            <a:ext cx="7019467" cy="3348037"/>
          </a:xfrm>
          <a:prstGeom prst="rect">
            <a:avLst/>
          </a:prstGeom>
        </p:spPr>
      </p:pic>
      <p:sp>
        <p:nvSpPr>
          <p:cNvPr id="7" name="Rectangle 6"/>
          <p:cNvSpPr/>
          <p:nvPr/>
        </p:nvSpPr>
        <p:spPr>
          <a:xfrm>
            <a:off x="157932" y="5037770"/>
            <a:ext cx="4800600" cy="1569660"/>
          </a:xfrm>
          <a:prstGeom prst="rect">
            <a:avLst/>
          </a:prstGeom>
        </p:spPr>
        <p:txBody>
          <a:bodyPr wrap="square">
            <a:spAutoFit/>
          </a:bodyPr>
          <a:lstStyle/>
          <a:p>
            <a:r>
              <a:rPr lang="en-US" sz="3200" i="1" dirty="0" err="1"/>
              <a:t>Thân</a:t>
            </a:r>
            <a:r>
              <a:rPr lang="en-US" sz="3200" i="1" dirty="0"/>
              <a:t> </a:t>
            </a:r>
            <a:r>
              <a:rPr lang="en-US" sz="3200" i="1" dirty="0" err="1"/>
              <a:t>chim</a:t>
            </a:r>
            <a:r>
              <a:rPr lang="en-US" sz="3200" i="1" dirty="0"/>
              <a:t> </a:t>
            </a:r>
            <a:r>
              <a:rPr lang="en-US" sz="3200" i="1" dirty="0" err="1"/>
              <a:t>hình</a:t>
            </a:r>
            <a:r>
              <a:rPr lang="en-US" sz="3200" i="1" dirty="0"/>
              <a:t> </a:t>
            </a:r>
            <a:r>
              <a:rPr lang="en-US" sz="3200" i="1" dirty="0" err="1"/>
              <a:t>thoi</a:t>
            </a:r>
            <a:r>
              <a:rPr lang="en-US" sz="3200" dirty="0"/>
              <a:t> </a:t>
            </a:r>
            <a:r>
              <a:rPr lang="en-US" sz="3200" dirty="0" err="1"/>
              <a:t>làm</a:t>
            </a:r>
            <a:r>
              <a:rPr lang="en-US" sz="3200" dirty="0"/>
              <a:t> </a:t>
            </a:r>
            <a:r>
              <a:rPr lang="en-US" sz="3200" dirty="0" err="1"/>
              <a:t>giảm</a:t>
            </a:r>
            <a:r>
              <a:rPr lang="en-US" sz="3200" dirty="0"/>
              <a:t> </a:t>
            </a:r>
            <a:r>
              <a:rPr lang="en-US" sz="3200" dirty="0" err="1"/>
              <a:t>sức</a:t>
            </a:r>
            <a:r>
              <a:rPr lang="en-US" sz="3200" dirty="0"/>
              <a:t> </a:t>
            </a:r>
            <a:r>
              <a:rPr lang="en-US" sz="3200" dirty="0" err="1"/>
              <a:t>cản</a:t>
            </a:r>
            <a:r>
              <a:rPr lang="en-US" sz="3200" dirty="0"/>
              <a:t> </a:t>
            </a:r>
            <a:r>
              <a:rPr lang="en-US" sz="3200" dirty="0" err="1"/>
              <a:t>không</a:t>
            </a:r>
            <a:r>
              <a:rPr lang="en-US" sz="3200" dirty="0"/>
              <a:t> </a:t>
            </a:r>
            <a:r>
              <a:rPr lang="en-US" sz="3200" dirty="0" err="1"/>
              <a:t>khí</a:t>
            </a:r>
            <a:r>
              <a:rPr lang="en-US" sz="3200" dirty="0"/>
              <a:t> </a:t>
            </a:r>
            <a:r>
              <a:rPr lang="en-US" sz="3200" dirty="0" err="1"/>
              <a:t>khi</a:t>
            </a:r>
            <a:r>
              <a:rPr lang="en-US" sz="3200" dirty="0"/>
              <a:t> bay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299" y="142569"/>
            <a:ext cx="4038600" cy="31340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0598" y="184356"/>
            <a:ext cx="3337904" cy="3092244"/>
          </a:xfrm>
          <a:prstGeom prst="rect">
            <a:avLst/>
          </a:prstGeom>
        </p:spPr>
      </p:pic>
    </p:spTree>
    <p:extLst>
      <p:ext uri="{BB962C8B-B14F-4D97-AF65-F5344CB8AC3E}">
        <p14:creationId xmlns:p14="http://schemas.microsoft.com/office/powerpoint/2010/main" val="1170078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323" y="4495800"/>
            <a:ext cx="10404987" cy="2246769"/>
          </a:xfrm>
          <a:prstGeom prst="rect">
            <a:avLst/>
          </a:prstGeom>
        </p:spPr>
        <p:txBody>
          <a:bodyPr wrap="square">
            <a:spAutoFit/>
          </a:bodyPr>
          <a:lstStyle/>
          <a:p>
            <a:r>
              <a:rPr lang="vi-VN" sz="2800" dirty="0"/>
              <a:t>Con chim khỏe nhất sẽ bay trước. Không khí trườn quanh thân của chim đầu đàn sẽ giúp giảm lực cản của không khí tác dụng lên các con chim bay phía sau. </a:t>
            </a:r>
            <a:r>
              <a:rPr lang="vi-VN" sz="2800" b="1" dirty="0"/>
              <a:t>Khi đàn chim bay theo góc nhọn</a:t>
            </a:r>
            <a:r>
              <a:rPr lang="vi-VN" sz="2800" dirty="0"/>
              <a:t>, trong giới hạn của góc này, các con chim trong đàn bay được dễ dàng về phía trước.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
            <a:ext cx="10119852" cy="4114800"/>
          </a:xfrm>
          <a:prstGeom prst="rect">
            <a:avLst/>
          </a:prstGeom>
        </p:spPr>
      </p:pic>
    </p:spTree>
    <p:extLst>
      <p:ext uri="{BB962C8B-B14F-4D97-AF65-F5344CB8AC3E}">
        <p14:creationId xmlns:p14="http://schemas.microsoft.com/office/powerpoint/2010/main" val="3627527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ình hiệu Rung chuông vàng (2007 - 2010)">
            <a:hlinkClick r:id="" action="ppaction://media"/>
          </p:cNvPr>
          <p:cNvPicPr>
            <a:picLocks noGrp="1" noChangeAspect="1"/>
          </p:cNvPicPr>
          <p:nvPr>
            <p:ph idx="1"/>
            <a:audioFile r:link="rId1"/>
            <p:extLst>
              <p:ext uri="{DAA4B4D4-6D71-4841-9C94-3DE7FCFB9230}">
                <p14:media xmlns:p14="http://schemas.microsoft.com/office/powerpoint/2010/main" r:embed="rId2">
                  <p14:trim st="3080"/>
                </p14:media>
              </p:ext>
            </p:extLst>
          </p:nvPr>
        </p:nvPicPr>
        <p:blipFill>
          <a:blip r:embed="rId4"/>
          <a:stretch>
            <a:fillRect/>
          </a:stretch>
        </p:blipFill>
        <p:spPr>
          <a:xfrm>
            <a:off x="13411200" y="3276600"/>
            <a:ext cx="609600" cy="6096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4089" cy="6858000"/>
          </a:xfrm>
          <a:prstGeom prst="rect">
            <a:avLst/>
          </a:prstGeom>
        </p:spPr>
      </p:pic>
      <p:sp>
        <p:nvSpPr>
          <p:cNvPr id="6" name="Rectangle 5"/>
          <p:cNvSpPr/>
          <p:nvPr/>
        </p:nvSpPr>
        <p:spPr>
          <a:xfrm>
            <a:off x="3733800" y="2608927"/>
            <a:ext cx="7992894" cy="2554545"/>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8000" b="1" dirty="0" smtClean="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RUNG</a:t>
            </a:r>
          </a:p>
          <a:p>
            <a:pPr algn="ctr"/>
            <a:r>
              <a:rPr lang="en-US" sz="8000" b="1" dirty="0" smtClean="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CHUÔNG VÀNG</a:t>
            </a:r>
          </a:p>
        </p:txBody>
      </p:sp>
    </p:spTree>
    <p:extLst>
      <p:ext uri="{BB962C8B-B14F-4D97-AF65-F5344CB8AC3E}">
        <p14:creationId xmlns:p14="http://schemas.microsoft.com/office/powerpoint/2010/main" val="371207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607494"/>
            <a:ext cx="7650641" cy="2862322"/>
          </a:xfrm>
          <a:prstGeom prst="rect">
            <a:avLst/>
          </a:prstGeom>
        </p:spPr>
        <p:txBody>
          <a:bodyPr wrap="square">
            <a:spAutoFit/>
          </a:bodyPr>
          <a:lstStyle/>
          <a:p>
            <a:r>
              <a:rPr lang="en-US" sz="3600" b="1" dirty="0" err="1" smtClean="0"/>
              <a:t>Câu</a:t>
            </a:r>
            <a:r>
              <a:rPr lang="en-US" sz="3600" b="1" dirty="0" smtClean="0"/>
              <a:t> 1. </a:t>
            </a:r>
            <a:r>
              <a:rPr lang="en-US" sz="3600" dirty="0" err="1" smtClean="0"/>
              <a:t>Lực</a:t>
            </a:r>
            <a:r>
              <a:rPr lang="en-US" sz="3600" dirty="0" smtClean="0"/>
              <a:t> </a:t>
            </a:r>
            <a:r>
              <a:rPr lang="en-US" sz="3600" dirty="0"/>
              <a:t>ma </a:t>
            </a:r>
            <a:r>
              <a:rPr lang="en-US" sz="3600" dirty="0" err="1"/>
              <a:t>sát</a:t>
            </a:r>
            <a:r>
              <a:rPr lang="en-US" sz="3600" dirty="0"/>
              <a:t> </a:t>
            </a:r>
            <a:r>
              <a:rPr lang="en-US" sz="3600" dirty="0" err="1"/>
              <a:t>là</a:t>
            </a:r>
            <a:r>
              <a:rPr lang="en-US" sz="3600" dirty="0"/>
              <a:t> </a:t>
            </a:r>
            <a:r>
              <a:rPr lang="en-US" sz="3600" dirty="0" err="1"/>
              <a:t>lực</a:t>
            </a:r>
            <a:r>
              <a:rPr lang="en-US" sz="3600" dirty="0"/>
              <a:t>:</a:t>
            </a:r>
          </a:p>
          <a:p>
            <a:pPr>
              <a:buFont typeface="Arial" panose="020B0604020202020204" pitchFamily="34" charset="0"/>
              <a:buChar char="•"/>
            </a:pPr>
            <a:r>
              <a:rPr lang="en-US" sz="3600" dirty="0"/>
              <a:t>A. </a:t>
            </a:r>
            <a:r>
              <a:rPr lang="en-US" sz="3600" dirty="0" err="1"/>
              <a:t>lực</a:t>
            </a:r>
            <a:r>
              <a:rPr lang="en-US" sz="3600" dirty="0"/>
              <a:t> </a:t>
            </a:r>
            <a:r>
              <a:rPr lang="en-US" sz="3600" dirty="0" err="1"/>
              <a:t>không</a:t>
            </a:r>
            <a:r>
              <a:rPr lang="en-US" sz="3600" dirty="0"/>
              <a:t> </a:t>
            </a:r>
            <a:r>
              <a:rPr lang="en-US" sz="3600" dirty="0" err="1"/>
              <a:t>tiếp</a:t>
            </a:r>
            <a:r>
              <a:rPr lang="en-US" sz="3600" dirty="0"/>
              <a:t> </a:t>
            </a:r>
            <a:r>
              <a:rPr lang="en-US" sz="3600" dirty="0" err="1"/>
              <a:t>xúc</a:t>
            </a:r>
            <a:endParaRPr lang="en-US" sz="3600" dirty="0"/>
          </a:p>
          <a:p>
            <a:pPr>
              <a:buFont typeface="Arial" panose="020B0604020202020204" pitchFamily="34" charset="0"/>
              <a:buChar char="•"/>
            </a:pPr>
            <a:r>
              <a:rPr lang="en-US" sz="3600" dirty="0"/>
              <a:t>B. </a:t>
            </a:r>
            <a:r>
              <a:rPr lang="en-US" sz="3600" dirty="0" err="1"/>
              <a:t>lực</a:t>
            </a:r>
            <a:r>
              <a:rPr lang="en-US" sz="3600" dirty="0"/>
              <a:t> </a:t>
            </a:r>
            <a:r>
              <a:rPr lang="en-US" sz="3600" dirty="0" err="1"/>
              <a:t>tiếp</a:t>
            </a:r>
            <a:r>
              <a:rPr lang="en-US" sz="3600" dirty="0"/>
              <a:t> </a:t>
            </a:r>
            <a:r>
              <a:rPr lang="en-US" sz="3600" dirty="0" err="1"/>
              <a:t>xúc</a:t>
            </a:r>
            <a:endParaRPr lang="en-US" sz="3600" dirty="0"/>
          </a:p>
          <a:p>
            <a:pPr>
              <a:buFont typeface="Arial" panose="020B0604020202020204" pitchFamily="34" charset="0"/>
              <a:buChar char="•"/>
            </a:pPr>
            <a:r>
              <a:rPr lang="en-US" sz="3600" dirty="0"/>
              <a:t>C. </a:t>
            </a:r>
            <a:r>
              <a:rPr lang="en-US" sz="3600" dirty="0" err="1"/>
              <a:t>lực</a:t>
            </a:r>
            <a:r>
              <a:rPr lang="en-US" sz="3600" dirty="0"/>
              <a:t> </a:t>
            </a:r>
            <a:r>
              <a:rPr lang="en-US" sz="3600" dirty="0" err="1"/>
              <a:t>đẩy</a:t>
            </a:r>
            <a:endParaRPr lang="en-US" sz="3600" dirty="0"/>
          </a:p>
          <a:p>
            <a:pPr>
              <a:buFont typeface="Arial" panose="020B0604020202020204" pitchFamily="34" charset="0"/>
              <a:buChar char="•"/>
            </a:pPr>
            <a:r>
              <a:rPr lang="en-US" sz="3600" dirty="0"/>
              <a:t>D. </a:t>
            </a:r>
            <a:r>
              <a:rPr lang="en-US" sz="3600" dirty="0" err="1"/>
              <a:t>lực</a:t>
            </a:r>
            <a:r>
              <a:rPr lang="en-US" sz="3600" dirty="0"/>
              <a:t> </a:t>
            </a:r>
            <a:r>
              <a:rPr lang="en-US" sz="3600" dirty="0" err="1"/>
              <a:t>hút</a:t>
            </a:r>
            <a:endParaRPr lang="en-US" sz="3600" dirty="0"/>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B</a:t>
            </a:r>
            <a:endParaRPr lang="en-US" sz="5400" dirty="0"/>
          </a:p>
        </p:txBody>
      </p:sp>
    </p:spTree>
    <p:extLst>
      <p:ext uri="{BB962C8B-B14F-4D97-AF65-F5344CB8AC3E}">
        <p14:creationId xmlns:p14="http://schemas.microsoft.com/office/powerpoint/2010/main" val="1325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503559"/>
            <a:ext cx="9144000" cy="3539430"/>
          </a:xfrm>
          <a:prstGeom prst="rect">
            <a:avLst/>
          </a:prstGeom>
        </p:spPr>
        <p:txBody>
          <a:bodyPr wrap="square">
            <a:spAutoFit/>
          </a:bodyPr>
          <a:lstStyle/>
          <a:p>
            <a:r>
              <a:rPr lang="en-US" sz="3200" b="1" dirty="0" err="1" smtClean="0">
                <a:latin typeface="+mj-lt"/>
              </a:rPr>
              <a:t>Câu</a:t>
            </a:r>
            <a:r>
              <a:rPr lang="en-US" sz="3200" b="1" dirty="0" smtClean="0">
                <a:latin typeface="+mj-lt"/>
              </a:rPr>
              <a:t> 2. </a:t>
            </a:r>
            <a:r>
              <a:rPr lang="vi-VN" sz="3200" dirty="0" smtClean="0">
                <a:latin typeface="+mj-lt"/>
              </a:rPr>
              <a:t>Phương </a:t>
            </a:r>
            <a:r>
              <a:rPr lang="vi-VN" sz="3200" dirty="0">
                <a:latin typeface="+mj-lt"/>
              </a:rPr>
              <a:t>và chiều của lực ma sát:</a:t>
            </a:r>
          </a:p>
          <a:p>
            <a:r>
              <a:rPr lang="vi-VN" sz="3200" dirty="0">
                <a:latin typeface="+mj-lt"/>
              </a:rPr>
              <a:t>A. cùng phương, cùng chiều với lực tác dụng</a:t>
            </a:r>
          </a:p>
          <a:p>
            <a:r>
              <a:rPr lang="vi-VN" sz="3200" dirty="0">
                <a:latin typeface="+mj-lt"/>
              </a:rPr>
              <a:t>B. cùng phương, ngược chiều với lực tác dụng</a:t>
            </a:r>
          </a:p>
          <a:p>
            <a:r>
              <a:rPr lang="vi-VN" sz="3200" dirty="0">
                <a:latin typeface="+mj-lt"/>
              </a:rPr>
              <a:t>C. phương vuông góc với lực tác dụng, chiều hướng lên trên</a:t>
            </a:r>
          </a:p>
          <a:p>
            <a:r>
              <a:rPr lang="vi-VN" sz="3200" dirty="0">
                <a:latin typeface="+mj-lt"/>
              </a:rPr>
              <a:t>D. phương vuông góc với lực tác dụng, chiều hướng xuống dưới</a:t>
            </a:r>
          </a:p>
        </p:txBody>
      </p:sp>
      <p:pic>
        <p:nvPicPr>
          <p:cNvPr id="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6595" y="6019800"/>
            <a:ext cx="609600" cy="609600"/>
          </a:xfrm>
          <a:prstGeom prst="rect">
            <a:avLst/>
          </a:prstGeom>
        </p:spPr>
      </p:pic>
      <p:pic>
        <p:nvPicPr>
          <p:cNvPr id="5" name="Picture 4" descr="het gi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3" descr="an30"/>
          <p:cNvPicPr>
            <a:picLocks noChangeAspect="1" noChangeArrowheads="1" noCrop="1"/>
          </p:cNvPicPr>
          <p:nvPr/>
        </p:nvPicPr>
        <p:blipFill>
          <a:blip r:embed="rId8">
            <a:extLst/>
          </a:blip>
          <a:srcRect/>
          <a:stretch>
            <a:fillRect/>
          </a:stretch>
        </p:blipFill>
        <p:spPr bwMode="auto">
          <a:xfrm>
            <a:off x="10722167" y="503559"/>
            <a:ext cx="1114507" cy="986803"/>
          </a:xfrm>
          <a:prstGeom prst="ellipse">
            <a:avLst/>
          </a:prstGeom>
          <a:ln>
            <a:noFill/>
          </a:ln>
          <a:effectLst>
            <a:softEdge rad="112500"/>
          </a:effectLst>
          <a:extLst/>
        </p:spPr>
      </p:pic>
      <p:sp>
        <p:nvSpPr>
          <p:cNvPr id="7" name="Hình chữ nhật 85"/>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8" name="Hình chữ nhật 84"/>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9" name="Hình chữ nhật 83"/>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10" name="Hình chữ nhật 57"/>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1" name="Hình chữ nhật 86"/>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2" name="Hình chữ nhật 87"/>
          <p:cNvSpPr/>
          <p:nvPr/>
        </p:nvSpPr>
        <p:spPr>
          <a:xfrm>
            <a:off x="10597731" y="170281"/>
            <a:ext cx="1363378"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3" name="Hình chữ nhật 88"/>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4" name="Hình chữ nhật 89"/>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5" name="Hình chữ nhật 90"/>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6" name="Hình chữ nhật 91"/>
          <p:cNvSpPr/>
          <p:nvPr/>
        </p:nvSpPr>
        <p:spPr>
          <a:xfrm>
            <a:off x="10597732" y="170281"/>
            <a:ext cx="1363377" cy="1653358"/>
          </a:xfrm>
          <a:prstGeom prst="rect">
            <a:avLst/>
          </a:prstGeom>
          <a:blipFill>
            <a:blip r:embed="rId9"/>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7"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sp>
        <p:nvSpPr>
          <p:cNvPr id="2" name="Rectangle 1"/>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B</a:t>
            </a:r>
            <a:endParaRPr lang="en-US" sz="5400" dirty="0"/>
          </a:p>
        </p:txBody>
      </p:sp>
    </p:spTree>
    <p:extLst>
      <p:ext uri="{BB962C8B-B14F-4D97-AF65-F5344CB8AC3E}">
        <p14:creationId xmlns:p14="http://schemas.microsoft.com/office/powerpoint/2010/main" val="28385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2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500"/>
                                        <p:tgtEl>
                                          <p:spTgt spid="5"/>
                                        </p:tgtEl>
                                      </p:cBhvr>
                                    </p:animEffect>
                                  </p:childTnLst>
                                </p:cTn>
                              </p:par>
                              <p:par>
                                <p:cTn id="12" presetID="4" presetClass="entr" presetSubtype="3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out)">
                                      <p:cBhvr>
                                        <p:cTn id="14" dur="500"/>
                                        <p:tgtEl>
                                          <p:spTgt spid="6"/>
                                        </p:tgtEl>
                                      </p:cBhvr>
                                    </p:animEffect>
                                  </p:childTnLst>
                                </p:cTn>
                              </p:par>
                              <p:par>
                                <p:cTn id="15" presetID="4" presetClass="entr" presetSubtype="3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par>
                                <p:cTn id="18" presetID="4" presetClass="entr" presetSubtype="3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out)">
                                      <p:cBhvr>
                                        <p:cTn id="20" dur="500"/>
                                        <p:tgtEl>
                                          <p:spTgt spid="8"/>
                                        </p:tgtEl>
                                      </p:cBhvr>
                                    </p:animEffect>
                                  </p:childTnLst>
                                </p:cTn>
                              </p:par>
                              <p:par>
                                <p:cTn id="21" presetID="4" presetClass="entr" presetSubtype="3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out)">
                                      <p:cBhvr>
                                        <p:cTn id="23" dur="500"/>
                                        <p:tgtEl>
                                          <p:spTgt spid="9"/>
                                        </p:tgtEl>
                                      </p:cBhvr>
                                    </p:animEffect>
                                  </p:childTnLst>
                                </p:cTn>
                              </p:par>
                              <p:par>
                                <p:cTn id="24" presetID="4" presetClass="entr" presetSubtype="3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out)">
                                      <p:cBhvr>
                                        <p:cTn id="26" dur="500"/>
                                        <p:tgtEl>
                                          <p:spTgt spid="10"/>
                                        </p:tgtEl>
                                      </p:cBhvr>
                                    </p:animEffect>
                                  </p:childTnLst>
                                </p:cTn>
                              </p:par>
                              <p:par>
                                <p:cTn id="27" presetID="4" presetClass="entr" presetSubtype="3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out)">
                                      <p:cBhvr>
                                        <p:cTn id="29" dur="500"/>
                                        <p:tgtEl>
                                          <p:spTgt spid="11"/>
                                        </p:tgtEl>
                                      </p:cBhvr>
                                    </p:animEffect>
                                  </p:childTnLst>
                                </p:cTn>
                              </p:par>
                              <p:par>
                                <p:cTn id="30" presetID="4" presetClass="entr" presetSubtype="3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out)">
                                      <p:cBhvr>
                                        <p:cTn id="32" dur="500"/>
                                        <p:tgtEl>
                                          <p:spTgt spid="12"/>
                                        </p:tgtEl>
                                      </p:cBhvr>
                                    </p:animEffect>
                                  </p:childTnLst>
                                </p:cTn>
                              </p:par>
                              <p:par>
                                <p:cTn id="33" presetID="4" presetClass="entr" presetSubtype="3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out)">
                                      <p:cBhvr>
                                        <p:cTn id="35" dur="500"/>
                                        <p:tgtEl>
                                          <p:spTgt spid="13"/>
                                        </p:tgtEl>
                                      </p:cBhvr>
                                    </p:animEffect>
                                  </p:childTnLst>
                                </p:cTn>
                              </p:par>
                              <p:par>
                                <p:cTn id="36" presetID="4" presetClass="entr" presetSubtype="32"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ox(out)">
                                      <p:cBhvr>
                                        <p:cTn id="38" dur="500"/>
                                        <p:tgtEl>
                                          <p:spTgt spid="14"/>
                                        </p:tgtEl>
                                      </p:cBhvr>
                                    </p:animEffect>
                                  </p:childTnLst>
                                </p:cTn>
                              </p:par>
                              <p:par>
                                <p:cTn id="39" presetID="4" presetClass="entr" presetSubtype="32"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out)">
                                      <p:cBhvr>
                                        <p:cTn id="41" dur="500"/>
                                        <p:tgtEl>
                                          <p:spTgt spid="15"/>
                                        </p:tgtEl>
                                      </p:cBhvr>
                                    </p:animEffect>
                                  </p:childTnLst>
                                </p:cTn>
                              </p:par>
                              <p:par>
                                <p:cTn id="42" presetID="4" presetClass="entr" presetSubtype="32"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ox(out)">
                                      <p:cBhvr>
                                        <p:cTn id="44" dur="500"/>
                                        <p:tgtEl>
                                          <p:spTgt spid="16"/>
                                        </p:tgtEl>
                                      </p:cBhvr>
                                    </p:animEffect>
                                  </p:childTnLst>
                                </p:cTn>
                              </p:par>
                              <p:par>
                                <p:cTn id="45" presetID="4" presetClass="entr" presetSubtype="32"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out)">
                                      <p:cBhvr>
                                        <p:cTn id="47" dur="500"/>
                                        <p:tgtEl>
                                          <p:spTgt spid="17"/>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chuong suy nghi.wav"/>
                                        </p:tgtEl>
                                      </p:cMediaNode>
                                    </p:audio>
                                  </p:subTnLst>
                                </p:cTn>
                              </p:par>
                            </p:childTnLst>
                          </p:cTn>
                        </p:par>
                        <p:par>
                          <p:cTn id="52" fill="hold">
                            <p:stCondLst>
                              <p:cond delay="1000"/>
                            </p:stCondLst>
                            <p:childTnLst>
                              <p:par>
                                <p:cTn id="53" presetID="6" presetClass="exit" presetSubtype="32" fill="hold" nodeType="afterEffect">
                                  <p:stCondLst>
                                    <p:cond delay="0"/>
                                  </p:stCondLst>
                                  <p:childTnLst>
                                    <p:animEffect transition="out" filter="circle(out)">
                                      <p:cBhvr>
                                        <p:cTn id="54" dur="1000"/>
                                        <p:tgtEl>
                                          <p:spTgt spid="16"/>
                                        </p:tgtEl>
                                      </p:cBhvr>
                                    </p:animEffect>
                                    <p:set>
                                      <p:cBhvr>
                                        <p:cTn id="55" dur="1" fill="hold">
                                          <p:stCondLst>
                                            <p:cond delay="999"/>
                                          </p:stCondLst>
                                        </p:cTn>
                                        <p:tgtEl>
                                          <p:spTgt spid="16"/>
                                        </p:tgtEl>
                                        <p:attrNameLst>
                                          <p:attrName>style.visibility</p:attrName>
                                        </p:attrNameLst>
                                      </p:cBhvr>
                                      <p:to>
                                        <p:strVal val="hidden"/>
                                      </p:to>
                                    </p:set>
                                  </p:childTnLst>
                                </p:cTn>
                              </p:par>
                            </p:childTnLst>
                          </p:cTn>
                        </p:par>
                        <p:par>
                          <p:cTn id="56" fill="hold">
                            <p:stCondLst>
                              <p:cond delay="2000"/>
                            </p:stCondLst>
                            <p:childTnLst>
                              <p:par>
                                <p:cTn id="57" presetID="6" presetClass="exit" presetSubtype="32" fill="hold" nodeType="afterEffect">
                                  <p:stCondLst>
                                    <p:cond delay="0"/>
                                  </p:stCondLst>
                                  <p:childTnLst>
                                    <p:animEffect transition="out" filter="circle(out)">
                                      <p:cBhvr>
                                        <p:cTn id="58" dur="1000"/>
                                        <p:tgtEl>
                                          <p:spTgt spid="15"/>
                                        </p:tgtEl>
                                      </p:cBhvr>
                                    </p:animEffect>
                                    <p:set>
                                      <p:cBhvr>
                                        <p:cTn id="59" dur="1" fill="hold">
                                          <p:stCondLst>
                                            <p:cond delay="999"/>
                                          </p:stCondLst>
                                        </p:cTn>
                                        <p:tgtEl>
                                          <p:spTgt spid="15"/>
                                        </p:tgtEl>
                                        <p:attrNameLst>
                                          <p:attrName>style.visibility</p:attrName>
                                        </p:attrNameLst>
                                      </p:cBhvr>
                                      <p:to>
                                        <p:strVal val="hidden"/>
                                      </p:to>
                                    </p:set>
                                  </p:childTnLst>
                                </p:cTn>
                              </p:par>
                            </p:childTnLst>
                          </p:cTn>
                        </p:par>
                        <p:par>
                          <p:cTn id="60" fill="hold">
                            <p:stCondLst>
                              <p:cond delay="3000"/>
                            </p:stCondLst>
                            <p:childTnLst>
                              <p:par>
                                <p:cTn id="61" presetID="6" presetClass="exit" presetSubtype="32" fill="hold" nodeType="afterEffect">
                                  <p:stCondLst>
                                    <p:cond delay="0"/>
                                  </p:stCondLst>
                                  <p:childTnLst>
                                    <p:animEffect transition="out" filter="circle(out)">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childTnLst>
                          </p:cTn>
                        </p:par>
                        <p:par>
                          <p:cTn id="64" fill="hold">
                            <p:stCondLst>
                              <p:cond delay="4000"/>
                            </p:stCondLst>
                            <p:childTnLst>
                              <p:par>
                                <p:cTn id="65" presetID="6" presetClass="exit" presetSubtype="32" fill="hold" nodeType="afterEffect">
                                  <p:stCondLst>
                                    <p:cond delay="0"/>
                                  </p:stCondLst>
                                  <p:childTnLst>
                                    <p:animEffect transition="out" filter="circle(out)">
                                      <p:cBhvr>
                                        <p:cTn id="66" dur="1000"/>
                                        <p:tgtEl>
                                          <p:spTgt spid="13"/>
                                        </p:tgtEl>
                                      </p:cBhvr>
                                    </p:animEffect>
                                    <p:set>
                                      <p:cBhvr>
                                        <p:cTn id="67" dur="1" fill="hold">
                                          <p:stCondLst>
                                            <p:cond delay="999"/>
                                          </p:stCondLst>
                                        </p:cTn>
                                        <p:tgtEl>
                                          <p:spTgt spid="13"/>
                                        </p:tgtEl>
                                        <p:attrNameLst>
                                          <p:attrName>style.visibility</p:attrName>
                                        </p:attrNameLst>
                                      </p:cBhvr>
                                      <p:to>
                                        <p:strVal val="hidden"/>
                                      </p:to>
                                    </p:set>
                                  </p:childTnLst>
                                </p:cTn>
                              </p:par>
                            </p:childTnLst>
                          </p:cTn>
                        </p:par>
                        <p:par>
                          <p:cTn id="68" fill="hold">
                            <p:stCondLst>
                              <p:cond delay="5000"/>
                            </p:stCondLst>
                            <p:childTnLst>
                              <p:par>
                                <p:cTn id="69" presetID="6" presetClass="exit" presetSubtype="32" fill="hold" nodeType="afterEffect">
                                  <p:stCondLst>
                                    <p:cond delay="0"/>
                                  </p:stCondLst>
                                  <p:childTnLst>
                                    <p:animEffect transition="out" filter="circle(out)">
                                      <p:cBhvr>
                                        <p:cTn id="70" dur="1000"/>
                                        <p:tgtEl>
                                          <p:spTgt spid="12"/>
                                        </p:tgtEl>
                                      </p:cBhvr>
                                    </p:animEffect>
                                    <p:set>
                                      <p:cBhvr>
                                        <p:cTn id="71" dur="1" fill="hold">
                                          <p:stCondLst>
                                            <p:cond delay="999"/>
                                          </p:stCondLst>
                                        </p:cTn>
                                        <p:tgtEl>
                                          <p:spTgt spid="12"/>
                                        </p:tgtEl>
                                        <p:attrNameLst>
                                          <p:attrName>style.visibility</p:attrName>
                                        </p:attrNameLst>
                                      </p:cBhvr>
                                      <p:to>
                                        <p:strVal val="hidden"/>
                                      </p:to>
                                    </p:set>
                                  </p:childTnLst>
                                </p:cTn>
                              </p:par>
                            </p:childTnLst>
                          </p:cTn>
                        </p:par>
                        <p:par>
                          <p:cTn id="72" fill="hold">
                            <p:stCondLst>
                              <p:cond delay="6000"/>
                            </p:stCondLst>
                            <p:childTnLst>
                              <p:par>
                                <p:cTn id="73" presetID="6" presetClass="exit" presetSubtype="32" fill="hold" nodeType="afterEffect">
                                  <p:stCondLst>
                                    <p:cond delay="0"/>
                                  </p:stCondLst>
                                  <p:childTnLst>
                                    <p:animEffect transition="out" filter="circle(out)">
                                      <p:cBhvr>
                                        <p:cTn id="74" dur="1000"/>
                                        <p:tgtEl>
                                          <p:spTgt spid="11"/>
                                        </p:tgtEl>
                                      </p:cBhvr>
                                    </p:animEffect>
                                    <p:set>
                                      <p:cBhvr>
                                        <p:cTn id="75" dur="1" fill="hold">
                                          <p:stCondLst>
                                            <p:cond delay="999"/>
                                          </p:stCondLst>
                                        </p:cTn>
                                        <p:tgtEl>
                                          <p:spTgt spid="11"/>
                                        </p:tgtEl>
                                        <p:attrNameLst>
                                          <p:attrName>style.visibility</p:attrName>
                                        </p:attrNameLst>
                                      </p:cBhvr>
                                      <p:to>
                                        <p:strVal val="hidden"/>
                                      </p:to>
                                    </p:set>
                                  </p:childTnLst>
                                </p:cTn>
                              </p:par>
                            </p:childTnLst>
                          </p:cTn>
                        </p:par>
                        <p:par>
                          <p:cTn id="76" fill="hold">
                            <p:stCondLst>
                              <p:cond delay="7000"/>
                            </p:stCondLst>
                            <p:childTnLst>
                              <p:par>
                                <p:cTn id="77" presetID="6" presetClass="exit" presetSubtype="32" fill="hold" nodeType="afterEffect">
                                  <p:stCondLst>
                                    <p:cond delay="0"/>
                                  </p:stCondLst>
                                  <p:childTnLst>
                                    <p:animEffect transition="out" filter="circle(out)">
                                      <p:cBhvr>
                                        <p:cTn id="78" dur="1000"/>
                                        <p:tgtEl>
                                          <p:spTgt spid="10"/>
                                        </p:tgtEl>
                                      </p:cBhvr>
                                    </p:animEffect>
                                    <p:set>
                                      <p:cBhvr>
                                        <p:cTn id="79" dur="1" fill="hold">
                                          <p:stCondLst>
                                            <p:cond delay="999"/>
                                          </p:stCondLst>
                                        </p:cTn>
                                        <p:tgtEl>
                                          <p:spTgt spid="10"/>
                                        </p:tgtEl>
                                        <p:attrNameLst>
                                          <p:attrName>style.visibility</p:attrName>
                                        </p:attrNameLst>
                                      </p:cBhvr>
                                      <p:to>
                                        <p:strVal val="hidden"/>
                                      </p:to>
                                    </p:set>
                                  </p:childTnLst>
                                </p:cTn>
                              </p:par>
                            </p:childTnLst>
                          </p:cTn>
                        </p:par>
                        <p:par>
                          <p:cTn id="80" fill="hold">
                            <p:stCondLst>
                              <p:cond delay="8000"/>
                            </p:stCondLst>
                            <p:childTnLst>
                              <p:par>
                                <p:cTn id="81" presetID="6" presetClass="exit" presetSubtype="32" fill="hold" nodeType="afterEffect">
                                  <p:stCondLst>
                                    <p:cond delay="0"/>
                                  </p:stCondLst>
                                  <p:childTnLst>
                                    <p:animEffect transition="out" filter="circle(out)">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childTnLst>
                          </p:cTn>
                        </p:par>
                        <p:par>
                          <p:cTn id="84" fill="hold">
                            <p:stCondLst>
                              <p:cond delay="9000"/>
                            </p:stCondLst>
                            <p:childTnLst>
                              <p:par>
                                <p:cTn id="85" presetID="6" presetClass="exit" presetSubtype="32" fill="hold" nodeType="afterEffect">
                                  <p:stCondLst>
                                    <p:cond delay="0"/>
                                  </p:stCondLst>
                                  <p:childTnLst>
                                    <p:animEffect transition="out" filter="circle(out)">
                                      <p:cBhvr>
                                        <p:cTn id="86" dur="1000"/>
                                        <p:tgtEl>
                                          <p:spTgt spid="8"/>
                                        </p:tgtEl>
                                      </p:cBhvr>
                                    </p:animEffect>
                                    <p:set>
                                      <p:cBhvr>
                                        <p:cTn id="87" dur="1" fill="hold">
                                          <p:stCondLst>
                                            <p:cond delay="999"/>
                                          </p:stCondLst>
                                        </p:cTn>
                                        <p:tgtEl>
                                          <p:spTgt spid="8"/>
                                        </p:tgtEl>
                                        <p:attrNameLst>
                                          <p:attrName>style.visibility</p:attrName>
                                        </p:attrNameLst>
                                      </p:cBhvr>
                                      <p:to>
                                        <p:strVal val="hidden"/>
                                      </p:to>
                                    </p:set>
                                  </p:childTnLst>
                                </p:cTn>
                              </p:par>
                            </p:childTnLst>
                          </p:cTn>
                        </p:par>
                        <p:par>
                          <p:cTn id="88" fill="hold">
                            <p:stCondLst>
                              <p:cond delay="10000"/>
                            </p:stCondLst>
                            <p:childTnLst>
                              <p:par>
                                <p:cTn id="89" presetID="6" presetClass="exit" presetSubtype="32" fill="hold" nodeType="afterEffect">
                                  <p:stCondLst>
                                    <p:cond delay="0"/>
                                  </p:stCondLst>
                                  <p:childTnLst>
                                    <p:animEffect transition="out" filter="circle(out)">
                                      <p:cBhvr>
                                        <p:cTn id="90" dur="1000"/>
                                        <p:tgtEl>
                                          <p:spTgt spid="7"/>
                                        </p:tgtEl>
                                      </p:cBhvr>
                                    </p:animEffect>
                                    <p:set>
                                      <p:cBhvr>
                                        <p:cTn id="91" dur="1" fill="hold">
                                          <p:stCondLst>
                                            <p:cond delay="999"/>
                                          </p:stCondLst>
                                        </p:cTn>
                                        <p:tgtEl>
                                          <p:spTgt spid="7"/>
                                        </p:tgtEl>
                                        <p:attrNameLst>
                                          <p:attrName>style.visibility</p:attrName>
                                        </p:attrNameLst>
                                      </p:cBhvr>
                                      <p:to>
                                        <p:strVal val="hidden"/>
                                      </p:to>
                                    </p:set>
                                  </p:childTnLst>
                                </p:cTn>
                              </p:par>
                            </p:childTnLst>
                          </p:cTn>
                        </p:par>
                        <p:par>
                          <p:cTn id="92" fill="hold">
                            <p:stCondLst>
                              <p:cond delay="11000"/>
                            </p:stCondLst>
                            <p:childTnLst>
                              <p:par>
                                <p:cTn id="93" presetID="1" presetClass="entr" presetSubtype="0"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par>
                          <p:cTn id="95" fill="hold">
                            <p:stCondLst>
                              <p:cond delay="11000"/>
                            </p:stCondLst>
                            <p:childTnLst>
                              <p:par>
                                <p:cTn id="96" presetID="31" presetClass="exit" presetSubtype="0" fill="hold" nodeType="afterEffect">
                                  <p:stCondLst>
                                    <p:cond delay="0"/>
                                  </p:stCondLst>
                                  <p:childTnLst>
                                    <p:anim calcmode="lin" valueType="num">
                                      <p:cBhvr>
                                        <p:cTn id="97" dur="1000"/>
                                        <p:tgtEl>
                                          <p:spTgt spid="6"/>
                                        </p:tgtEl>
                                        <p:attrNameLst>
                                          <p:attrName>ppt_w</p:attrName>
                                        </p:attrNameLst>
                                      </p:cBhvr>
                                      <p:tavLst>
                                        <p:tav tm="0">
                                          <p:val>
                                            <p:strVal val="ppt_w"/>
                                          </p:val>
                                        </p:tav>
                                        <p:tav tm="100000">
                                          <p:val>
                                            <p:fltVal val="0"/>
                                          </p:val>
                                        </p:tav>
                                      </p:tavLst>
                                    </p:anim>
                                    <p:anim calcmode="lin" valueType="num">
                                      <p:cBhvr>
                                        <p:cTn id="98" dur="1000"/>
                                        <p:tgtEl>
                                          <p:spTgt spid="6"/>
                                        </p:tgtEl>
                                        <p:attrNameLst>
                                          <p:attrName>ppt_h</p:attrName>
                                        </p:attrNameLst>
                                      </p:cBhvr>
                                      <p:tavLst>
                                        <p:tav tm="0">
                                          <p:val>
                                            <p:strVal val="ppt_h"/>
                                          </p:val>
                                        </p:tav>
                                        <p:tav tm="100000">
                                          <p:val>
                                            <p:fltVal val="0"/>
                                          </p:val>
                                        </p:tav>
                                      </p:tavLst>
                                    </p:anim>
                                    <p:anim calcmode="lin" valueType="num">
                                      <p:cBhvr>
                                        <p:cTn id="99" dur="1000"/>
                                        <p:tgtEl>
                                          <p:spTgt spid="6"/>
                                        </p:tgtEl>
                                        <p:attrNameLst>
                                          <p:attrName>style.rotation</p:attrName>
                                        </p:attrNameLst>
                                      </p:cBhvr>
                                      <p:tavLst>
                                        <p:tav tm="0">
                                          <p:val>
                                            <p:fltVal val="0"/>
                                          </p:val>
                                        </p:tav>
                                        <p:tav tm="100000">
                                          <p:val>
                                            <p:fltVal val="90"/>
                                          </p:val>
                                        </p:tav>
                                      </p:tavLst>
                                    </p:anim>
                                    <p:animEffect transition="out" filter="fade">
                                      <p:cBhvr>
                                        <p:cTn id="100" dur="1000"/>
                                        <p:tgtEl>
                                          <p:spTgt spid="6"/>
                                        </p:tgtEl>
                                      </p:cBhvr>
                                    </p:animEffect>
                                    <p:set>
                                      <p:cBhvr>
                                        <p:cTn id="10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5" name="ket-thuc-final.wav"/>
                                        </p:tgtEl>
                                      </p:cMediaNode>
                                    </p:audio>
                                  </p:sub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barn(inVertical)">
                                      <p:cBhvr>
                                        <p:cTn id="10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7696200" cy="3416320"/>
          </a:xfrm>
          <a:prstGeom prst="rect">
            <a:avLst/>
          </a:prstGeom>
        </p:spPr>
        <p:txBody>
          <a:bodyPr wrap="square">
            <a:spAutoFit/>
          </a:bodyPr>
          <a:lstStyle/>
          <a:p>
            <a:r>
              <a:rPr lang="vi-VN" sz="3600" b="1" dirty="0">
                <a:latin typeface="+mj-lt"/>
              </a:rPr>
              <a:t>Câu </a:t>
            </a:r>
            <a:r>
              <a:rPr lang="en-US" sz="3600" b="1" dirty="0" smtClean="0">
                <a:latin typeface="+mj-lt"/>
              </a:rPr>
              <a:t>3</a:t>
            </a:r>
            <a:r>
              <a:rPr lang="vi-VN" sz="3600" b="1" dirty="0" smtClean="0">
                <a:latin typeface="+mj-lt"/>
              </a:rPr>
              <a:t>:</a:t>
            </a:r>
            <a:r>
              <a:rPr lang="vi-VN" sz="3600" dirty="0" smtClean="0">
                <a:latin typeface="+mj-lt"/>
              </a:rPr>
              <a:t> </a:t>
            </a:r>
            <a:r>
              <a:rPr lang="vi-VN" sz="3600" dirty="0">
                <a:latin typeface="+mj-lt"/>
              </a:rPr>
              <a:t>Lực ma sát là lực tiếp xúc xuất hiện ở:</a:t>
            </a:r>
          </a:p>
          <a:p>
            <a:r>
              <a:rPr lang="vi-VN" sz="3600" dirty="0">
                <a:latin typeface="+mj-lt"/>
              </a:rPr>
              <a:t>A. bề mặt tiếp xúc giữa hai vật</a:t>
            </a:r>
          </a:p>
          <a:p>
            <a:r>
              <a:rPr lang="vi-VN" sz="3600" dirty="0">
                <a:latin typeface="+mj-lt"/>
              </a:rPr>
              <a:t>B. vật chịu tác dụng lực</a:t>
            </a:r>
          </a:p>
          <a:p>
            <a:r>
              <a:rPr lang="vi-VN" sz="3600" dirty="0">
                <a:latin typeface="+mj-lt"/>
              </a:rPr>
              <a:t>C. vật tác dụng lực</a:t>
            </a:r>
          </a:p>
          <a:p>
            <a:r>
              <a:rPr lang="vi-VN" sz="3600" dirty="0">
                <a:latin typeface="+mj-lt"/>
              </a:rPr>
              <a:t>D. cả 3 đáp án trên đều </a:t>
            </a:r>
            <a:r>
              <a:rPr lang="vi-VN" sz="3600" dirty="0" smtClean="0">
                <a:latin typeface="+mj-lt"/>
              </a:rPr>
              <a:t>sai</a:t>
            </a:r>
            <a:endParaRPr lang="vi-VN" sz="3600" dirty="0">
              <a:latin typeface="+mj-lt"/>
            </a:endParaRPr>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a:t>
            </a:r>
            <a:endParaRPr lang="en-US" sz="5400" dirty="0"/>
          </a:p>
        </p:txBody>
      </p:sp>
    </p:spTree>
    <p:extLst>
      <p:ext uri="{BB962C8B-B14F-4D97-AF65-F5344CB8AC3E}">
        <p14:creationId xmlns:p14="http://schemas.microsoft.com/office/powerpoint/2010/main" val="302125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03559"/>
            <a:ext cx="9372600" cy="4031873"/>
          </a:xfrm>
          <a:prstGeom prst="rect">
            <a:avLst/>
          </a:prstGeom>
        </p:spPr>
        <p:txBody>
          <a:bodyPr wrap="square">
            <a:spAutoFit/>
          </a:bodyPr>
          <a:lstStyle/>
          <a:p>
            <a:r>
              <a:rPr lang="vi-VN" sz="3200" b="1" dirty="0"/>
              <a:t>Câu </a:t>
            </a:r>
            <a:r>
              <a:rPr lang="en-US" sz="3200" b="1" dirty="0" smtClean="0"/>
              <a:t>4</a:t>
            </a:r>
            <a:r>
              <a:rPr lang="vi-VN" sz="3200" dirty="0" smtClean="0"/>
              <a:t>: </a:t>
            </a:r>
            <a:r>
              <a:rPr lang="vi-VN" sz="3200" dirty="0"/>
              <a:t>Lực ma sát trượt là:</a:t>
            </a:r>
          </a:p>
          <a:p>
            <a:pPr>
              <a:buFont typeface="Arial" panose="020B0604020202020204" pitchFamily="34" charset="0"/>
              <a:buChar char="•"/>
            </a:pPr>
            <a:r>
              <a:rPr lang="vi-VN" sz="3200" dirty="0"/>
              <a:t>A. lực xuất hiện khi vật lăn trên bề mặt của người khác</a:t>
            </a:r>
          </a:p>
          <a:p>
            <a:pPr>
              <a:buFont typeface="Arial" panose="020B0604020202020204" pitchFamily="34" charset="0"/>
              <a:buChar char="•"/>
            </a:pPr>
            <a:r>
              <a:rPr lang="vi-VN" sz="3200" dirty="0"/>
              <a:t>B. lực giữ cho vật đứng yên ngay cả khi nó bị kéo hoặc đẩy</a:t>
            </a:r>
          </a:p>
          <a:p>
            <a:pPr>
              <a:buFont typeface="Arial" panose="020B0604020202020204" pitchFamily="34" charset="0"/>
              <a:buChar char="•"/>
            </a:pPr>
            <a:r>
              <a:rPr lang="vi-VN" sz="3200" dirty="0"/>
              <a:t>C. lực xuất hiện khi vật trượt trên bề mặt của vật khác </a:t>
            </a:r>
          </a:p>
          <a:p>
            <a:pPr>
              <a:buFont typeface="Arial" panose="020B0604020202020204" pitchFamily="34" charset="0"/>
              <a:buChar char="•"/>
            </a:pPr>
            <a:r>
              <a:rPr lang="vi-VN" sz="3200" dirty="0"/>
              <a:t>D. cả 3 đáp án trên đều đúng</a:t>
            </a:r>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4800600" y="54864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C</a:t>
            </a:r>
            <a:endParaRPr lang="en-US" sz="5400" dirty="0"/>
          </a:p>
        </p:txBody>
      </p:sp>
    </p:spTree>
    <p:extLst>
      <p:ext uri="{BB962C8B-B14F-4D97-AF65-F5344CB8AC3E}">
        <p14:creationId xmlns:p14="http://schemas.microsoft.com/office/powerpoint/2010/main" val="27141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bwMode="auto">
          <a:xfrm>
            <a:off x="1516627" y="1295400"/>
            <a:ext cx="8786813" cy="1668149"/>
          </a:xfrm>
          <a:prstGeom prst="rect">
            <a:avLst/>
          </a:prstGeom>
          <a:noFill/>
          <a:ln w="9525">
            <a:noFill/>
            <a:miter lim="800000"/>
            <a:headEnd/>
            <a:tailEnd/>
          </a:ln>
        </p:spPr>
        <p:txBody>
          <a:bodyPr>
            <a:spAutoFit/>
          </a:bodyPr>
          <a:lstStyle/>
          <a:p>
            <a:pPr marL="514350" indent="-514350" defTabSz="456089">
              <a:spcBef>
                <a:spcPct val="20000"/>
              </a:spcBef>
              <a:defRPr/>
            </a:pPr>
            <a:r>
              <a:rPr lang="nl-NL" sz="3200" b="1" dirty="0" smtClean="0">
                <a:solidFill>
                  <a:srgbClr val="0070C0"/>
                </a:solidFill>
                <a:latin typeface="Cambria" pitchFamily="18" charset="0"/>
                <a:ea typeface="+mj-ea"/>
                <a:cs typeface="Times New Roman" pitchFamily="18" charset="0"/>
              </a:rPr>
              <a:t>- </a:t>
            </a:r>
            <a:r>
              <a:rPr lang="nl-NL" sz="3200" b="1" dirty="0">
                <a:solidFill>
                  <a:srgbClr val="0070C0"/>
                </a:solidFill>
                <a:latin typeface="Cambria" pitchFamily="18" charset="0"/>
                <a:ea typeface="+mj-ea"/>
                <a:cs typeface="Times New Roman" pitchFamily="18" charset="0"/>
              </a:rPr>
              <a:t>Bước đi dưới nước khó khăn hơn đi trên bờ.</a:t>
            </a:r>
          </a:p>
          <a:p>
            <a:pPr marL="514350" indent="-514350" defTabSz="456089">
              <a:spcBef>
                <a:spcPct val="20000"/>
              </a:spcBef>
              <a:defRPr/>
            </a:pPr>
            <a:r>
              <a:rPr lang="nl-NL" sz="3200" b="1" dirty="0">
                <a:solidFill>
                  <a:srgbClr val="0070C0"/>
                </a:solidFill>
                <a:latin typeface="Cambria" pitchFamily="18" charset="0"/>
                <a:ea typeface="+mj-ea"/>
                <a:cs typeface="Times New Roman" pitchFamily="18" charset="0"/>
              </a:rPr>
              <a:t>- Tàu ngầm di chuyển dưới nước chậm hơn tàu hỏa di chuyển trên đường ray.</a:t>
            </a:r>
            <a:endParaRPr lang="en" sz="3200" b="1" dirty="0">
              <a:solidFill>
                <a:srgbClr val="0070C0"/>
              </a:solidFill>
              <a:latin typeface="Cambria" pitchFamily="18" charset="0"/>
              <a:ea typeface="+mj-ea"/>
              <a:cs typeface="Times New Roman" pitchFamily="18" charset="0"/>
            </a:endParaRPr>
          </a:p>
        </p:txBody>
      </p:sp>
      <p:sp>
        <p:nvSpPr>
          <p:cNvPr id="5" name="Content Placeholder 4"/>
          <p:cNvSpPr txBox="1">
            <a:spLocks/>
          </p:cNvSpPr>
          <p:nvPr/>
        </p:nvSpPr>
        <p:spPr bwMode="auto">
          <a:xfrm>
            <a:off x="1516627" y="3657600"/>
            <a:ext cx="8534400" cy="1323439"/>
          </a:xfrm>
          <a:prstGeom prst="rect">
            <a:avLst/>
          </a:prstGeom>
          <a:noFill/>
          <a:ln w="9525">
            <a:noFill/>
            <a:miter lim="800000"/>
            <a:headEnd/>
            <a:tailEnd/>
          </a:ln>
        </p:spPr>
        <p:txBody>
          <a:bodyPr wrap="square">
            <a:spAutoFit/>
          </a:bodyPr>
          <a:lstStyle/>
          <a:p>
            <a:pPr marL="514350" indent="-514350" algn="ctr" defTabSz="456089">
              <a:spcBef>
                <a:spcPct val="20000"/>
              </a:spcBef>
              <a:defRPr/>
            </a:pPr>
            <a:r>
              <a:rPr lang="en" sz="4000" b="1" dirty="0" smtClean="0">
                <a:solidFill>
                  <a:srgbClr val="C00000"/>
                </a:solidFill>
                <a:latin typeface="Cambria" pitchFamily="18" charset="0"/>
                <a:ea typeface="+mj-ea"/>
                <a:cs typeface="Times New Roman" pitchFamily="18" charset="0"/>
              </a:rPr>
              <a:t>Các </a:t>
            </a:r>
            <a:r>
              <a:rPr lang="en" sz="4000" b="1" dirty="0">
                <a:solidFill>
                  <a:srgbClr val="C00000"/>
                </a:solidFill>
                <a:latin typeface="Cambria" pitchFamily="18" charset="0"/>
                <a:ea typeface="+mj-ea"/>
                <a:cs typeface="Times New Roman" pitchFamily="18" charset="0"/>
              </a:rPr>
              <a:t>vật chuyển động trong nước chịu tác dụng của lực cản</a:t>
            </a:r>
          </a:p>
        </p:txBody>
      </p:sp>
    </p:spTree>
    <p:extLst>
      <p:ext uri="{BB962C8B-B14F-4D97-AF65-F5344CB8AC3E}">
        <p14:creationId xmlns:p14="http://schemas.microsoft.com/office/powerpoint/2010/main" val="1835552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03559"/>
            <a:ext cx="9220200" cy="4031873"/>
          </a:xfrm>
          <a:prstGeom prst="rect">
            <a:avLst/>
          </a:prstGeom>
        </p:spPr>
        <p:txBody>
          <a:bodyPr wrap="square">
            <a:spAutoFit/>
          </a:bodyPr>
          <a:lstStyle/>
          <a:p>
            <a:r>
              <a:rPr lang="vi-VN" sz="3200" b="1" dirty="0"/>
              <a:t>Câu </a:t>
            </a:r>
            <a:r>
              <a:rPr lang="en-US" sz="3200" b="1" dirty="0" smtClean="0"/>
              <a:t>5</a:t>
            </a:r>
            <a:r>
              <a:rPr lang="vi-VN" sz="3200" b="1" dirty="0" smtClean="0"/>
              <a:t>:</a:t>
            </a:r>
            <a:r>
              <a:rPr lang="vi-VN" sz="3200" dirty="0" smtClean="0"/>
              <a:t> </a:t>
            </a:r>
            <a:r>
              <a:rPr lang="vi-VN" sz="3200" dirty="0"/>
              <a:t>Lực ma sát nghỉ là:</a:t>
            </a:r>
          </a:p>
          <a:p>
            <a:pPr>
              <a:buFont typeface="Arial" panose="020B0604020202020204" pitchFamily="34" charset="0"/>
              <a:buChar char="•"/>
            </a:pPr>
            <a:r>
              <a:rPr lang="vi-VN" sz="3200" dirty="0"/>
              <a:t>A. lực xuất hiện khi vật trượt trên bề mặt của vật khác</a:t>
            </a:r>
          </a:p>
          <a:p>
            <a:pPr>
              <a:buFont typeface="Arial" panose="020B0604020202020204" pitchFamily="34" charset="0"/>
              <a:buChar char="•"/>
            </a:pPr>
            <a:r>
              <a:rPr lang="vi-VN" sz="3200" dirty="0"/>
              <a:t>B. lực giữ cho vật đứng yên ngay cả khi nó bị kéo hoặc đẩy</a:t>
            </a:r>
          </a:p>
          <a:p>
            <a:pPr>
              <a:buFont typeface="Arial" panose="020B0604020202020204" pitchFamily="34" charset="0"/>
              <a:buChar char="•"/>
            </a:pPr>
            <a:r>
              <a:rPr lang="vi-VN" sz="3200" dirty="0"/>
              <a:t>C. lực xuất hiện khi vật lăn trên bề mặt của vật khác</a:t>
            </a:r>
          </a:p>
          <a:p>
            <a:pPr>
              <a:buFont typeface="Arial" panose="020B0604020202020204" pitchFamily="34" charset="0"/>
              <a:buChar char="•"/>
            </a:pPr>
            <a:r>
              <a:rPr lang="vi-VN" sz="3200" dirty="0"/>
              <a:t>D. cả 3 đáp án trên đều đúng</a:t>
            </a:r>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4724400" y="5356746"/>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B</a:t>
            </a:r>
            <a:endParaRPr lang="en-US" sz="5400" dirty="0"/>
          </a:p>
        </p:txBody>
      </p:sp>
    </p:spTree>
    <p:extLst>
      <p:ext uri="{BB962C8B-B14F-4D97-AF65-F5344CB8AC3E}">
        <p14:creationId xmlns:p14="http://schemas.microsoft.com/office/powerpoint/2010/main" val="28311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27359"/>
            <a:ext cx="11246990" cy="5509200"/>
          </a:xfrm>
          <a:prstGeom prst="rect">
            <a:avLst/>
          </a:prstGeom>
        </p:spPr>
        <p:txBody>
          <a:bodyPr wrap="none">
            <a:spAutoFit/>
          </a:bodyPr>
          <a:lstStyle/>
          <a:p>
            <a:r>
              <a:rPr lang="vi-VN" sz="3200" b="1" dirty="0"/>
              <a:t>Câu </a:t>
            </a:r>
            <a:r>
              <a:rPr lang="en-US" sz="3200" b="1" dirty="0" smtClean="0"/>
              <a:t>6</a:t>
            </a:r>
            <a:r>
              <a:rPr lang="vi-VN" sz="3200" b="1" dirty="0" smtClean="0"/>
              <a:t>:</a:t>
            </a:r>
            <a:r>
              <a:rPr lang="vi-VN" sz="3200" dirty="0" smtClean="0"/>
              <a:t> </a:t>
            </a:r>
            <a:r>
              <a:rPr lang="vi-VN" sz="3200" dirty="0"/>
              <a:t>Cho các hiện tượng sau</a:t>
            </a:r>
            <a:r>
              <a:rPr lang="vi-VN" sz="3200" dirty="0" smtClean="0"/>
              <a:t>:</a:t>
            </a:r>
            <a:endParaRPr lang="en-US" sz="3200" dirty="0" smtClean="0"/>
          </a:p>
          <a:p>
            <a:r>
              <a:rPr lang="vi-VN" sz="3200" dirty="0"/>
              <a:t>(1) Khi đi trên sàn đá hoa mới lau dễ bị ngã</a:t>
            </a:r>
          </a:p>
          <a:p>
            <a:r>
              <a:rPr lang="vi-VN" sz="3200" dirty="0"/>
              <a:t>(2) Ô tô đi trên đường đất mềm có bùn dễ bị sa lầy</a:t>
            </a:r>
          </a:p>
          <a:p>
            <a:r>
              <a:rPr lang="vi-VN" sz="3200" dirty="0"/>
              <a:t>(3) Giày đi mãi đế bị mòn gót</a:t>
            </a:r>
          </a:p>
          <a:p>
            <a:r>
              <a:rPr lang="vi-VN" sz="3200" dirty="0"/>
              <a:t>(4) Phải bôi nhựa thông vào dây cung ở cần kéo nhị (đàn cò)</a:t>
            </a:r>
          </a:p>
          <a:p>
            <a:r>
              <a:rPr lang="vi-VN" sz="3200" dirty="0"/>
              <a:t>Số hiện tượng mà ma sát có lợi là:</a:t>
            </a:r>
          </a:p>
          <a:p>
            <a:r>
              <a:rPr lang="vi-VN" sz="3200" dirty="0"/>
              <a:t>A. 1</a:t>
            </a:r>
          </a:p>
          <a:p>
            <a:r>
              <a:rPr lang="vi-VN" sz="3200" dirty="0"/>
              <a:t>B. 2</a:t>
            </a:r>
          </a:p>
          <a:p>
            <a:r>
              <a:rPr lang="vi-VN" sz="3200" dirty="0"/>
              <a:t>C. 3</a:t>
            </a:r>
          </a:p>
          <a:p>
            <a:r>
              <a:rPr lang="vi-VN" sz="3200" dirty="0"/>
              <a:t>D. 4</a:t>
            </a:r>
          </a:p>
          <a:p>
            <a:endParaRPr lang="vi-VN" sz="3200" dirty="0"/>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C</a:t>
            </a:r>
            <a:endParaRPr lang="en-US" sz="5400" dirty="0"/>
          </a:p>
        </p:txBody>
      </p:sp>
    </p:spTree>
    <p:extLst>
      <p:ext uri="{BB962C8B-B14F-4D97-AF65-F5344CB8AC3E}">
        <p14:creationId xmlns:p14="http://schemas.microsoft.com/office/powerpoint/2010/main" val="97630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5342"/>
            <a:ext cx="9525000" cy="3046988"/>
          </a:xfrm>
          <a:prstGeom prst="rect">
            <a:avLst/>
          </a:prstGeom>
        </p:spPr>
        <p:txBody>
          <a:bodyPr wrap="square">
            <a:spAutoFit/>
          </a:bodyPr>
          <a:lstStyle/>
          <a:p>
            <a:r>
              <a:rPr lang="vi-VN" sz="3200" b="1" dirty="0"/>
              <a:t>Câu 7:</a:t>
            </a:r>
            <a:r>
              <a:rPr lang="vi-VN" sz="3200" dirty="0"/>
              <a:t> Lực nào sau đây không phải là lực ma sát?</a:t>
            </a:r>
          </a:p>
          <a:p>
            <a:pPr>
              <a:buFont typeface="Arial" panose="020B0604020202020204" pitchFamily="34" charset="0"/>
              <a:buChar char="•"/>
            </a:pPr>
            <a:r>
              <a:rPr lang="vi-VN" sz="3200" dirty="0"/>
              <a:t>A. Lực của dây cung tác dụng lên mũi tên khi bắn</a:t>
            </a:r>
          </a:p>
          <a:p>
            <a:pPr>
              <a:buFont typeface="Arial" panose="020B0604020202020204" pitchFamily="34" charset="0"/>
              <a:buChar char="•"/>
            </a:pPr>
            <a:r>
              <a:rPr lang="vi-VN" sz="3200" dirty="0"/>
              <a:t>B. Lực xuất hiện khi lốp xe đạp lăn trên mặt đường</a:t>
            </a:r>
          </a:p>
          <a:p>
            <a:pPr>
              <a:buFont typeface="Arial" panose="020B0604020202020204" pitchFamily="34" charset="0"/>
              <a:buChar char="•"/>
            </a:pPr>
            <a:r>
              <a:rPr lang="vi-VN" sz="3200" dirty="0"/>
              <a:t>C. Lực xuất hiện khi bánh xe trượt trên mặt đường</a:t>
            </a:r>
          </a:p>
          <a:p>
            <a:pPr>
              <a:buFont typeface="Arial" panose="020B0604020202020204" pitchFamily="34" charset="0"/>
              <a:buChar char="•"/>
            </a:pPr>
            <a:r>
              <a:rPr lang="vi-VN" sz="3200" dirty="0"/>
              <a:t>D. Lực xuất hiện khi các chi tiết máy cọ xát với nhau.</a:t>
            </a:r>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a:t>
            </a:r>
            <a:endParaRPr lang="en-US" sz="5400" dirty="0"/>
          </a:p>
        </p:txBody>
      </p:sp>
    </p:spTree>
    <p:extLst>
      <p:ext uri="{BB962C8B-B14F-4D97-AF65-F5344CB8AC3E}">
        <p14:creationId xmlns:p14="http://schemas.microsoft.com/office/powerpoint/2010/main" val="39228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62000"/>
            <a:ext cx="9067800" cy="3416320"/>
          </a:xfrm>
          <a:prstGeom prst="rect">
            <a:avLst/>
          </a:prstGeom>
        </p:spPr>
        <p:txBody>
          <a:bodyPr wrap="square">
            <a:spAutoFit/>
          </a:bodyPr>
          <a:lstStyle/>
          <a:p>
            <a:r>
              <a:rPr lang="en-US" sz="3600" b="1" dirty="0" err="1"/>
              <a:t>Câu</a:t>
            </a:r>
            <a:r>
              <a:rPr lang="en-US" sz="3600" b="1" dirty="0"/>
              <a:t> 8:</a:t>
            </a:r>
            <a:r>
              <a:rPr lang="en-US" sz="3600" dirty="0"/>
              <a:t> </a:t>
            </a:r>
            <a:r>
              <a:rPr lang="en-US" sz="3600" dirty="0" err="1"/>
              <a:t>Mặt</a:t>
            </a:r>
            <a:r>
              <a:rPr lang="en-US" sz="3600" dirty="0"/>
              <a:t> </a:t>
            </a:r>
            <a:r>
              <a:rPr lang="en-US" sz="3600" dirty="0" err="1"/>
              <a:t>lốp</a:t>
            </a:r>
            <a:r>
              <a:rPr lang="en-US" sz="3600" dirty="0"/>
              <a:t> ô </a:t>
            </a:r>
            <a:r>
              <a:rPr lang="en-US" sz="3600" dirty="0" err="1"/>
              <a:t>tô</a:t>
            </a:r>
            <a:r>
              <a:rPr lang="en-US" sz="3600" dirty="0"/>
              <a:t>, </a:t>
            </a:r>
            <a:r>
              <a:rPr lang="en-US" sz="3600" dirty="0" err="1"/>
              <a:t>xe</a:t>
            </a:r>
            <a:r>
              <a:rPr lang="en-US" sz="3600" dirty="0"/>
              <a:t> </a:t>
            </a:r>
            <a:r>
              <a:rPr lang="en-US" sz="3600" dirty="0" err="1"/>
              <a:t>máy</a:t>
            </a:r>
            <a:r>
              <a:rPr lang="en-US" sz="3600" dirty="0"/>
              <a:t>, </a:t>
            </a:r>
            <a:r>
              <a:rPr lang="en-US" sz="3600" dirty="0" err="1"/>
              <a:t>xe</a:t>
            </a:r>
            <a:r>
              <a:rPr lang="en-US" sz="3600" dirty="0"/>
              <a:t> </a:t>
            </a:r>
            <a:r>
              <a:rPr lang="en-US" sz="3600" dirty="0" err="1"/>
              <a:t>đạp</a:t>
            </a:r>
            <a:r>
              <a:rPr lang="en-US" sz="3600" dirty="0"/>
              <a:t> </a:t>
            </a:r>
            <a:r>
              <a:rPr lang="en-US" sz="3600" dirty="0" err="1"/>
              <a:t>có</a:t>
            </a:r>
            <a:r>
              <a:rPr lang="en-US" sz="3600" dirty="0"/>
              <a:t> </a:t>
            </a:r>
            <a:r>
              <a:rPr lang="en-US" sz="3600" dirty="0" err="1"/>
              <a:t>khía</a:t>
            </a:r>
            <a:r>
              <a:rPr lang="en-US" sz="3600" dirty="0"/>
              <a:t> </a:t>
            </a:r>
            <a:r>
              <a:rPr lang="en-US" sz="3600" dirty="0" err="1"/>
              <a:t>rãnh</a:t>
            </a:r>
            <a:r>
              <a:rPr lang="en-US" sz="3600" dirty="0"/>
              <a:t> </a:t>
            </a:r>
            <a:r>
              <a:rPr lang="en-US" sz="3600" dirty="0" err="1"/>
              <a:t>để</a:t>
            </a:r>
            <a:r>
              <a:rPr lang="en-US" sz="3600" dirty="0"/>
              <a:t>:</a:t>
            </a:r>
          </a:p>
          <a:p>
            <a:pPr>
              <a:buFont typeface="Arial" panose="020B0604020202020204" pitchFamily="34" charset="0"/>
              <a:buChar char="•"/>
            </a:pPr>
            <a:r>
              <a:rPr lang="en-US" sz="3600" dirty="0"/>
              <a:t>A. </a:t>
            </a:r>
            <a:r>
              <a:rPr lang="en-US" sz="3600" dirty="0" err="1"/>
              <a:t>tăng</a:t>
            </a:r>
            <a:r>
              <a:rPr lang="en-US" sz="3600" dirty="0"/>
              <a:t> ma </a:t>
            </a:r>
            <a:r>
              <a:rPr lang="en-US" sz="3600" dirty="0" err="1"/>
              <a:t>sát</a:t>
            </a:r>
            <a:endParaRPr lang="en-US" sz="3600" dirty="0"/>
          </a:p>
          <a:p>
            <a:pPr>
              <a:buFont typeface="Arial" panose="020B0604020202020204" pitchFamily="34" charset="0"/>
              <a:buChar char="•"/>
            </a:pPr>
            <a:r>
              <a:rPr lang="en-US" sz="3600" dirty="0"/>
              <a:t>B. </a:t>
            </a:r>
            <a:r>
              <a:rPr lang="en-US" sz="3600" dirty="0" err="1"/>
              <a:t>giảm</a:t>
            </a:r>
            <a:r>
              <a:rPr lang="en-US" sz="3600" dirty="0"/>
              <a:t> ma </a:t>
            </a:r>
            <a:r>
              <a:rPr lang="en-US" sz="3600" dirty="0" err="1"/>
              <a:t>sát</a:t>
            </a:r>
            <a:endParaRPr lang="en-US" sz="3600" dirty="0"/>
          </a:p>
          <a:p>
            <a:pPr>
              <a:buFont typeface="Arial" panose="020B0604020202020204" pitchFamily="34" charset="0"/>
              <a:buChar char="•"/>
            </a:pPr>
            <a:r>
              <a:rPr lang="en-US" sz="3600" dirty="0"/>
              <a:t>C. </a:t>
            </a:r>
            <a:r>
              <a:rPr lang="en-US" sz="3600" dirty="0" err="1"/>
              <a:t>tăng</a:t>
            </a:r>
            <a:r>
              <a:rPr lang="en-US" sz="3600" dirty="0"/>
              <a:t> </a:t>
            </a:r>
            <a:r>
              <a:rPr lang="en-US" sz="3600" dirty="0" err="1"/>
              <a:t>quán</a:t>
            </a:r>
            <a:r>
              <a:rPr lang="en-US" sz="3600" dirty="0"/>
              <a:t> </a:t>
            </a:r>
            <a:r>
              <a:rPr lang="en-US" sz="3600" dirty="0" err="1"/>
              <a:t>tính</a:t>
            </a:r>
            <a:endParaRPr lang="en-US" sz="3600" dirty="0"/>
          </a:p>
          <a:p>
            <a:pPr>
              <a:buFont typeface="Arial" panose="020B0604020202020204" pitchFamily="34" charset="0"/>
              <a:buChar char="•"/>
            </a:pPr>
            <a:r>
              <a:rPr lang="en-US" sz="3600" dirty="0"/>
              <a:t>D. </a:t>
            </a:r>
            <a:r>
              <a:rPr lang="en-US" sz="3600" dirty="0" err="1"/>
              <a:t>giảm</a:t>
            </a:r>
            <a:r>
              <a:rPr lang="en-US" sz="3600" dirty="0"/>
              <a:t> </a:t>
            </a:r>
            <a:r>
              <a:rPr lang="en-US" sz="3600" dirty="0" err="1"/>
              <a:t>quán</a:t>
            </a:r>
            <a:r>
              <a:rPr lang="en-US" sz="3600" dirty="0"/>
              <a:t> </a:t>
            </a:r>
            <a:r>
              <a:rPr lang="en-US" sz="3600" dirty="0" err="1"/>
              <a:t>tính</a:t>
            </a:r>
            <a:endParaRPr lang="en-US" sz="3600" dirty="0"/>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a:t>
            </a:r>
            <a:endParaRPr lang="en-US" sz="5400" dirty="0"/>
          </a:p>
        </p:txBody>
      </p:sp>
    </p:spTree>
    <p:extLst>
      <p:ext uri="{BB962C8B-B14F-4D97-AF65-F5344CB8AC3E}">
        <p14:creationId xmlns:p14="http://schemas.microsoft.com/office/powerpoint/2010/main" val="64065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83358"/>
            <a:ext cx="8610600" cy="3539430"/>
          </a:xfrm>
          <a:prstGeom prst="rect">
            <a:avLst/>
          </a:prstGeom>
        </p:spPr>
        <p:txBody>
          <a:bodyPr wrap="square">
            <a:spAutoFit/>
          </a:bodyPr>
          <a:lstStyle/>
          <a:p>
            <a:r>
              <a:rPr lang="vi-VN" sz="3200" b="1" dirty="0"/>
              <a:t>Câu </a:t>
            </a:r>
            <a:r>
              <a:rPr lang="en-US" sz="3200" b="1" dirty="0" smtClean="0"/>
              <a:t>9</a:t>
            </a:r>
            <a:r>
              <a:rPr lang="vi-VN" sz="3200" b="1" dirty="0" smtClean="0"/>
              <a:t>:</a:t>
            </a:r>
            <a:r>
              <a:rPr lang="vi-VN" sz="3200" dirty="0" smtClean="0"/>
              <a:t> </a:t>
            </a:r>
            <a:r>
              <a:rPr lang="vi-VN" sz="3200" dirty="0"/>
              <a:t>Trường hợp nào sau đây xuất hiện lực ma sát trượt?</a:t>
            </a:r>
          </a:p>
          <a:p>
            <a:pPr>
              <a:buFont typeface="Arial" panose="020B0604020202020204" pitchFamily="34" charset="0"/>
              <a:buChar char="•"/>
            </a:pPr>
            <a:r>
              <a:rPr lang="vi-VN" sz="3200" dirty="0"/>
              <a:t>A. một vật nằm yên trên mặt phẳng nghiêng</a:t>
            </a:r>
          </a:p>
          <a:p>
            <a:pPr>
              <a:buFont typeface="Arial" panose="020B0604020202020204" pitchFamily="34" charset="0"/>
              <a:buChar char="•"/>
            </a:pPr>
            <a:r>
              <a:rPr lang="vi-VN" sz="3200" dirty="0"/>
              <a:t>B. trục ổ bi ở quạt trần đang quay</a:t>
            </a:r>
          </a:p>
          <a:p>
            <a:pPr>
              <a:buFont typeface="Arial" panose="020B0604020202020204" pitchFamily="34" charset="0"/>
              <a:buChar char="•"/>
            </a:pPr>
            <a:r>
              <a:rPr lang="vi-VN" sz="3200" dirty="0"/>
              <a:t>C. quyển sách nằm yên trên bề mặt bàn nằm ngang</a:t>
            </a:r>
          </a:p>
          <a:p>
            <a:pPr>
              <a:buFont typeface="Arial" panose="020B0604020202020204" pitchFamily="34" charset="0"/>
              <a:buChar char="•"/>
            </a:pPr>
            <a:r>
              <a:rPr lang="vi-VN" sz="3200" dirty="0"/>
              <a:t>D. khi viết phấn lên bảng </a:t>
            </a:r>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D</a:t>
            </a:r>
            <a:endParaRPr lang="en-US" sz="5400" dirty="0"/>
          </a:p>
        </p:txBody>
      </p:sp>
    </p:spTree>
    <p:extLst>
      <p:ext uri="{BB962C8B-B14F-4D97-AF65-F5344CB8AC3E}">
        <p14:creationId xmlns:p14="http://schemas.microsoft.com/office/powerpoint/2010/main" val="266589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4"/>
                                        </p:tgtEl>
                                        <p:attrNameLst>
                                          <p:attrName>ppt_w</p:attrName>
                                        </p:attrNameLst>
                                      </p:cBhvr>
                                      <p:tavLst>
                                        <p:tav tm="0">
                                          <p:val>
                                            <p:strVal val="ppt_w"/>
                                          </p:val>
                                        </p:tav>
                                        <p:tav tm="100000">
                                          <p:val>
                                            <p:fltVal val="0"/>
                                          </p:val>
                                        </p:tav>
                                      </p:tavLst>
                                    </p:anim>
                                    <p:anim calcmode="lin" valueType="num">
                                      <p:cBhvr>
                                        <p:cTn id="94" dur="1000"/>
                                        <p:tgtEl>
                                          <p:spTgt spid="4"/>
                                        </p:tgtEl>
                                        <p:attrNameLst>
                                          <p:attrName>ppt_h</p:attrName>
                                        </p:attrNameLst>
                                      </p:cBhvr>
                                      <p:tavLst>
                                        <p:tav tm="0">
                                          <p:val>
                                            <p:strVal val="ppt_h"/>
                                          </p:val>
                                        </p:tav>
                                        <p:tav tm="100000">
                                          <p:val>
                                            <p:fltVal val="0"/>
                                          </p:val>
                                        </p:tav>
                                      </p:tavLst>
                                    </p:anim>
                                    <p:anim calcmode="lin" valueType="num">
                                      <p:cBhvr>
                                        <p:cTn id="95" dur="1000"/>
                                        <p:tgtEl>
                                          <p:spTgt spid="4"/>
                                        </p:tgtEl>
                                        <p:attrNameLst>
                                          <p:attrName>style.rotation</p:attrName>
                                        </p:attrNameLst>
                                      </p:cBhvr>
                                      <p:tavLst>
                                        <p:tav tm="0">
                                          <p:val>
                                            <p:fltVal val="0"/>
                                          </p:val>
                                        </p:tav>
                                        <p:tav tm="100000">
                                          <p:val>
                                            <p:fltVal val="90"/>
                                          </p:val>
                                        </p:tav>
                                      </p:tavLst>
                                    </p:anim>
                                    <p:animEffect transition="out" filter="fade">
                                      <p:cBhvr>
                                        <p:cTn id="96" dur="1000"/>
                                        <p:tgtEl>
                                          <p:spTgt spid="4"/>
                                        </p:tgtEl>
                                      </p:cBhvr>
                                    </p:animEffect>
                                    <p:set>
                                      <p:cBhvr>
                                        <p:cTn id="97"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19963"/>
            <a:ext cx="8153400" cy="3539430"/>
          </a:xfrm>
          <a:prstGeom prst="rect">
            <a:avLst/>
          </a:prstGeom>
        </p:spPr>
        <p:txBody>
          <a:bodyPr wrap="square">
            <a:spAutoFit/>
          </a:bodyPr>
          <a:lstStyle/>
          <a:p>
            <a:r>
              <a:rPr lang="vi-VN" sz="3200" b="1" dirty="0"/>
              <a:t>Câu </a:t>
            </a:r>
            <a:r>
              <a:rPr lang="vi-VN" sz="3200" b="1" dirty="0" smtClean="0"/>
              <a:t>1</a:t>
            </a:r>
            <a:r>
              <a:rPr lang="en-US" sz="3200" b="1" dirty="0" smtClean="0"/>
              <a:t>0</a:t>
            </a:r>
            <a:r>
              <a:rPr lang="vi-VN" sz="3200" b="1" dirty="0" smtClean="0"/>
              <a:t>:</a:t>
            </a:r>
            <a:r>
              <a:rPr lang="vi-VN" sz="3200" dirty="0" smtClean="0"/>
              <a:t> </a:t>
            </a:r>
            <a:r>
              <a:rPr lang="vi-VN" sz="3200" dirty="0"/>
              <a:t>Một ô tô đang chuyển động trên mặt đường, lực tương tác giữa bánh xe với mặt đường là</a:t>
            </a:r>
          </a:p>
          <a:p>
            <a:pPr>
              <a:buFont typeface="Arial" panose="020B0604020202020204" pitchFamily="34" charset="0"/>
              <a:buChar char="•"/>
            </a:pPr>
            <a:r>
              <a:rPr lang="vi-VN" sz="3200" dirty="0"/>
              <a:t>A. ma sát trượt      </a:t>
            </a:r>
          </a:p>
          <a:p>
            <a:pPr>
              <a:buFont typeface="Arial" panose="020B0604020202020204" pitchFamily="34" charset="0"/>
              <a:buChar char="•"/>
            </a:pPr>
            <a:r>
              <a:rPr lang="vi-VN" sz="3200" dirty="0"/>
              <a:t>B. ma sát nghỉ       </a:t>
            </a:r>
          </a:p>
          <a:p>
            <a:pPr>
              <a:buFont typeface="Arial" panose="020B0604020202020204" pitchFamily="34" charset="0"/>
              <a:buChar char="•"/>
            </a:pPr>
            <a:r>
              <a:rPr lang="vi-VN" sz="3200" dirty="0"/>
              <a:t>C. ma sát lăn </a:t>
            </a:r>
            <a:r>
              <a:rPr lang="vi-VN" sz="3200" b="1" dirty="0"/>
              <a:t>        </a:t>
            </a:r>
          </a:p>
          <a:p>
            <a:pPr>
              <a:buFont typeface="Arial" panose="020B0604020202020204" pitchFamily="34" charset="0"/>
              <a:buChar char="•"/>
            </a:pPr>
            <a:r>
              <a:rPr lang="vi-VN" sz="3200" dirty="0"/>
              <a:t>D. lực quán tính</a:t>
            </a:r>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C</a:t>
            </a:r>
            <a:endParaRPr lang="en-US" sz="5400" dirty="0"/>
          </a:p>
        </p:txBody>
      </p:sp>
    </p:spTree>
    <p:extLst>
      <p:ext uri="{BB962C8B-B14F-4D97-AF65-F5344CB8AC3E}">
        <p14:creationId xmlns:p14="http://schemas.microsoft.com/office/powerpoint/2010/main" val="5953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03559"/>
            <a:ext cx="8991600" cy="4031873"/>
          </a:xfrm>
          <a:prstGeom prst="rect">
            <a:avLst/>
          </a:prstGeom>
        </p:spPr>
        <p:txBody>
          <a:bodyPr wrap="square">
            <a:spAutoFit/>
          </a:bodyPr>
          <a:lstStyle/>
          <a:p>
            <a:r>
              <a:rPr lang="vi-VN" sz="3200" b="1" dirty="0"/>
              <a:t>Câu </a:t>
            </a:r>
            <a:r>
              <a:rPr lang="vi-VN" sz="3200" b="1" dirty="0" smtClean="0"/>
              <a:t>1</a:t>
            </a:r>
            <a:r>
              <a:rPr lang="en-US" sz="3200" b="1" dirty="0" smtClean="0">
                <a:latin typeface="Arial" panose="020B0604020202020204" pitchFamily="34" charset="0"/>
                <a:cs typeface="Arial" panose="020B0604020202020204" pitchFamily="34" charset="0"/>
              </a:rPr>
              <a:t>1</a:t>
            </a:r>
            <a:r>
              <a:rPr lang="vi-VN" sz="3200" b="1" dirty="0" smtClean="0">
                <a:latin typeface="Arial" panose="020B0604020202020204" pitchFamily="34" charset="0"/>
                <a:cs typeface="Arial" panose="020B0604020202020204" pitchFamily="34" charset="0"/>
              </a:rPr>
              <a:t>:</a:t>
            </a:r>
            <a:r>
              <a:rPr lang="vi-VN"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Trong dây chuyền sản xuất của nhiều nhà máy, các sản phẩm như: bao xi măng, các linh kiện, … di chuyển cùng với băng truyền nhờ lực ma sát nào?</a:t>
            </a:r>
          </a:p>
          <a:p>
            <a:pPr>
              <a:buFont typeface="Arial" panose="020B0604020202020204" pitchFamily="34" charset="0"/>
              <a:buChar char="•"/>
            </a:pPr>
            <a:r>
              <a:rPr lang="vi-VN" sz="3200" dirty="0">
                <a:latin typeface="Arial" panose="020B0604020202020204" pitchFamily="34" charset="0"/>
                <a:cs typeface="Arial" panose="020B0604020202020204" pitchFamily="34" charset="0"/>
              </a:rPr>
              <a:t>A. lực ma sát trượt</a:t>
            </a:r>
          </a:p>
          <a:p>
            <a:pPr>
              <a:buFont typeface="Arial" panose="020B0604020202020204" pitchFamily="34" charset="0"/>
              <a:buChar char="•"/>
            </a:pPr>
            <a:r>
              <a:rPr lang="vi-VN" sz="3200" dirty="0">
                <a:latin typeface="Arial" panose="020B0604020202020204" pitchFamily="34" charset="0"/>
                <a:cs typeface="Arial" panose="020B0604020202020204" pitchFamily="34" charset="0"/>
              </a:rPr>
              <a:t>B. lực ma sát nghỉ</a:t>
            </a:r>
          </a:p>
          <a:p>
            <a:pPr>
              <a:buFont typeface="Arial" panose="020B0604020202020204" pitchFamily="34" charset="0"/>
              <a:buChar char="•"/>
            </a:pPr>
            <a:r>
              <a:rPr lang="vi-VN" sz="3200" dirty="0">
                <a:latin typeface="Arial" panose="020B0604020202020204" pitchFamily="34" charset="0"/>
                <a:cs typeface="Arial" panose="020B0604020202020204" pitchFamily="34" charset="0"/>
              </a:rPr>
              <a:t>C. lực ma sát lăn</a:t>
            </a:r>
          </a:p>
          <a:p>
            <a:pPr>
              <a:buFont typeface="Arial" panose="020B0604020202020204" pitchFamily="34" charset="0"/>
              <a:buChar char="•"/>
            </a:pPr>
            <a:r>
              <a:rPr lang="vi-VN" sz="3200" dirty="0">
                <a:latin typeface="Arial" panose="020B0604020202020204" pitchFamily="34" charset="0"/>
                <a:cs typeface="Arial" panose="020B0604020202020204" pitchFamily="34" charset="0"/>
              </a:rPr>
              <a:t>D. cả ba đáp án trên đều đúng</a:t>
            </a:r>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2057400" y="5029200"/>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B</a:t>
            </a:r>
            <a:endParaRPr lang="en-US" sz="5400" dirty="0"/>
          </a:p>
        </p:txBody>
      </p:sp>
    </p:spTree>
    <p:extLst>
      <p:ext uri="{BB962C8B-B14F-4D97-AF65-F5344CB8AC3E}">
        <p14:creationId xmlns:p14="http://schemas.microsoft.com/office/powerpoint/2010/main" val="9864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81106"/>
            <a:ext cx="9525000" cy="5262979"/>
          </a:xfrm>
          <a:prstGeom prst="rect">
            <a:avLst/>
          </a:prstGeom>
        </p:spPr>
        <p:txBody>
          <a:bodyPr wrap="square">
            <a:spAutoFit/>
          </a:bodyPr>
          <a:lstStyle/>
          <a:p>
            <a:pPr>
              <a:lnSpc>
                <a:spcPct val="150000"/>
              </a:lnSpc>
            </a:pPr>
            <a:r>
              <a:rPr lang="vi-VN" sz="3200" b="1" dirty="0"/>
              <a:t>Câu </a:t>
            </a:r>
            <a:r>
              <a:rPr lang="vi-VN" sz="3200" b="1" dirty="0" smtClean="0"/>
              <a:t>1</a:t>
            </a:r>
            <a:r>
              <a:rPr lang="en-US" sz="3200" b="1" dirty="0" smtClean="0">
                <a:latin typeface="Arial" panose="020B0604020202020204" pitchFamily="34" charset="0"/>
                <a:cs typeface="Arial" panose="020B0604020202020204" pitchFamily="34" charset="0"/>
              </a:rPr>
              <a:t>2</a:t>
            </a:r>
            <a:r>
              <a:rPr lang="vi-VN" sz="3200" b="1" dirty="0" smtClean="0">
                <a:latin typeface="Arial" panose="020B0604020202020204" pitchFamily="34" charset="0"/>
                <a:cs typeface="Arial" panose="020B0604020202020204" pitchFamily="34" charset="0"/>
              </a:rPr>
              <a:t>:</a:t>
            </a:r>
            <a:r>
              <a:rPr lang="vi-VN" sz="3200" dirty="0" smtClean="0">
                <a:latin typeface="Arial" panose="020B0604020202020204" pitchFamily="34" charset="0"/>
                <a:cs typeface="Arial" panose="020B0604020202020204" pitchFamily="34" charset="0"/>
              </a:rPr>
              <a:t> </a:t>
            </a:r>
            <a:r>
              <a:rPr lang="vi-VN" sz="3200" dirty="0"/>
              <a:t>Một người ra sức đẩy thùng hàng mà nó vẫn đứng yên. Lực nào cân bằng với lực đẩy của người và có tác dụng gì?</a:t>
            </a:r>
          </a:p>
          <a:p>
            <a:pPr>
              <a:lnSpc>
                <a:spcPct val="150000"/>
              </a:lnSpc>
              <a:buFont typeface="Arial" panose="020B0604020202020204" pitchFamily="34" charset="0"/>
              <a:buChar char="•"/>
            </a:pPr>
            <a:r>
              <a:rPr lang="vi-VN" sz="3200" dirty="0"/>
              <a:t>A. lực ma sát nghỉ, thúc đẩy chuyển động</a:t>
            </a:r>
          </a:p>
          <a:p>
            <a:pPr>
              <a:lnSpc>
                <a:spcPct val="150000"/>
              </a:lnSpc>
              <a:buFont typeface="Arial" panose="020B0604020202020204" pitchFamily="34" charset="0"/>
              <a:buChar char="•"/>
            </a:pPr>
            <a:r>
              <a:rPr lang="vi-VN" sz="3200" dirty="0"/>
              <a:t>B. lực ma sát nghỉ, cản trở chuyển động</a:t>
            </a:r>
          </a:p>
          <a:p>
            <a:pPr>
              <a:lnSpc>
                <a:spcPct val="150000"/>
              </a:lnSpc>
              <a:buFont typeface="Arial" panose="020B0604020202020204" pitchFamily="34" charset="0"/>
              <a:buChar char="•"/>
            </a:pPr>
            <a:r>
              <a:rPr lang="vi-VN" sz="3200" dirty="0"/>
              <a:t>C. lực ma sát trượt, thúc đẩy chuyển động</a:t>
            </a:r>
          </a:p>
          <a:p>
            <a:pPr>
              <a:lnSpc>
                <a:spcPct val="150000"/>
              </a:lnSpc>
              <a:buFont typeface="Arial" panose="020B0604020202020204" pitchFamily="34" charset="0"/>
              <a:buChar char="•"/>
            </a:pPr>
            <a:r>
              <a:rPr lang="vi-VN" sz="3200" dirty="0"/>
              <a:t>D. lực ma sát trượt, cản trở chuyển động</a:t>
            </a:r>
          </a:p>
        </p:txBody>
      </p:sp>
      <p:pic>
        <p:nvPicPr>
          <p:cNvPr id="3" name="Picture 2" descr="het gi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45326">
            <a:off x="10630926"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an30"/>
          <p:cNvPicPr>
            <a:picLocks noChangeAspect="1" noChangeArrowheads="1" noCrop="1"/>
          </p:cNvPicPr>
          <p:nvPr/>
        </p:nvPicPr>
        <p:blipFill>
          <a:blip r:embed="rId7">
            <a:extLst/>
          </a:blip>
          <a:srcRect/>
          <a:stretch>
            <a:fillRect/>
          </a:stretch>
        </p:blipFill>
        <p:spPr bwMode="auto">
          <a:xfrm>
            <a:off x="10722167" y="503559"/>
            <a:ext cx="1114507" cy="986803"/>
          </a:xfrm>
          <a:prstGeom prst="ellipse">
            <a:avLst/>
          </a:prstGeom>
          <a:ln>
            <a:noFill/>
          </a:ln>
          <a:effectLst>
            <a:softEdge rad="112500"/>
          </a:effectLst>
          <a:extLst/>
        </p:spPr>
      </p:pic>
      <p:sp>
        <p:nvSpPr>
          <p:cNvPr id="6" name="Hình chữ nhật 85"/>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7" name="Hình chữ nhật 84"/>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8" name="Hình chữ nhật 83"/>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9" name="Hình chữ nhật 57"/>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10" name="Hình chữ nhật 86"/>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11" name="Hình chữ nhật 87"/>
          <p:cNvSpPr/>
          <p:nvPr/>
        </p:nvSpPr>
        <p:spPr>
          <a:xfrm>
            <a:off x="10597731" y="170281"/>
            <a:ext cx="1363378"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12" name="Hình chữ nhật 88"/>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13" name="Hình chữ nhật 89"/>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14" name="Hình chữ nhật 90"/>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15" name="Hình chữ nhật 91"/>
          <p:cNvSpPr/>
          <p:nvPr/>
        </p:nvSpPr>
        <p:spPr>
          <a:xfrm>
            <a:off x="10597732" y="170281"/>
            <a:ext cx="1363377" cy="1653358"/>
          </a:xfrm>
          <a:prstGeom prst="rect">
            <a:avLst/>
          </a:prstGeom>
          <a:blipFill>
            <a:blip r:embed="rId8"/>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16" name="Hình Bầu dục 45"/>
          <p:cNvSpPr/>
          <p:nvPr/>
        </p:nvSpPr>
        <p:spPr>
          <a:xfrm>
            <a:off x="10737854" y="599533"/>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17"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46595" y="6019800"/>
            <a:ext cx="609600" cy="609600"/>
          </a:xfrm>
          <a:prstGeom prst="rect">
            <a:avLst/>
          </a:prstGeom>
        </p:spPr>
      </p:pic>
      <p:sp>
        <p:nvSpPr>
          <p:cNvPr id="18" name="Rectangle 17"/>
          <p:cNvSpPr/>
          <p:nvPr/>
        </p:nvSpPr>
        <p:spPr>
          <a:xfrm>
            <a:off x="3124200" y="5909481"/>
            <a:ext cx="1219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B</a:t>
            </a:r>
            <a:endParaRPr lang="en-US" sz="5400" dirty="0"/>
          </a:p>
        </p:txBody>
      </p:sp>
    </p:spTree>
    <p:extLst>
      <p:ext uri="{BB962C8B-B14F-4D97-AF65-F5344CB8AC3E}">
        <p14:creationId xmlns:p14="http://schemas.microsoft.com/office/powerpoint/2010/main" val="31702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4"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par>
                                <p:cTn id="14" presetID="4"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par>
                                <p:cTn id="17" presetID="4"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4" presetClass="entr" presetSubtype="3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cTn>
                              </p:par>
                              <p:par>
                                <p:cTn id="29" presetID="4"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out)">
                                      <p:cBhvr>
                                        <p:cTn id="31" dur="500"/>
                                        <p:tgtEl>
                                          <p:spTgt spid="12"/>
                                        </p:tgtEl>
                                      </p:cBhvr>
                                    </p:animEffect>
                                  </p:childTnLst>
                                </p:cTn>
                              </p:par>
                              <p:par>
                                <p:cTn id="32" presetID="4"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out)">
                                      <p:cBhvr>
                                        <p:cTn id="34" dur="500"/>
                                        <p:tgtEl>
                                          <p:spTgt spid="13"/>
                                        </p:tgtEl>
                                      </p:cBhvr>
                                    </p:animEffect>
                                  </p:childTnLst>
                                </p:cTn>
                              </p:par>
                              <p:par>
                                <p:cTn id="35" presetID="4" presetClass="entr" presetSubtype="3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out)">
                                      <p:cBhvr>
                                        <p:cTn id="37" dur="500"/>
                                        <p:tgtEl>
                                          <p:spTgt spid="14"/>
                                        </p:tgtEl>
                                      </p:cBhvr>
                                    </p:animEffect>
                                  </p:childTnLst>
                                </p:cTn>
                              </p:par>
                              <p:par>
                                <p:cTn id="38" presetID="4" presetClass="entr" presetSubtype="32"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500"/>
                                        <p:tgtEl>
                                          <p:spTgt spid="15"/>
                                        </p:tgtEl>
                                      </p:cBhvr>
                                    </p:animEffect>
                                  </p:childTnLst>
                                </p:cTn>
                              </p:par>
                              <p:par>
                                <p:cTn id="41" presetID="4" presetClass="entr" presetSubtype="3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out)">
                                      <p:cBhvr>
                                        <p:cTn id="43" dur="500"/>
                                        <p:tgtEl>
                                          <p:spTgt spid="1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15"/>
                                        </p:tgtEl>
                                      </p:cBhvr>
                                    </p:animEffect>
                                    <p:set>
                                      <p:cBhvr>
                                        <p:cTn id="51" dur="1" fill="hold">
                                          <p:stCondLst>
                                            <p:cond delay="999"/>
                                          </p:stCondLst>
                                        </p:cTn>
                                        <p:tgtEl>
                                          <p:spTgt spid="15"/>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8"/>
                                        </p:tgtEl>
                                      </p:cBhvr>
                                    </p:animEffect>
                                    <p:set>
                                      <p:cBhvr>
                                        <p:cTn id="79" dur="1" fill="hold">
                                          <p:stCondLst>
                                            <p:cond delay="999"/>
                                          </p:stCondLst>
                                        </p:cTn>
                                        <p:tgtEl>
                                          <p:spTgt spid="8"/>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7"/>
                                        </p:tgtEl>
                                      </p:cBhvr>
                                    </p:animEffect>
                                    <p:set>
                                      <p:cBhvr>
                                        <p:cTn id="83" dur="1" fill="hold">
                                          <p:stCondLst>
                                            <p:cond delay="999"/>
                                          </p:stCondLst>
                                        </p:cTn>
                                        <p:tgtEl>
                                          <p:spTgt spid="7"/>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5"/>
                                        </p:tgtEl>
                                        <p:attrNameLst>
                                          <p:attrName>ppt_w</p:attrName>
                                        </p:attrNameLst>
                                      </p:cBhvr>
                                      <p:tavLst>
                                        <p:tav tm="0">
                                          <p:val>
                                            <p:strVal val="ppt_w"/>
                                          </p:val>
                                        </p:tav>
                                        <p:tav tm="100000">
                                          <p:val>
                                            <p:fltVal val="0"/>
                                          </p:val>
                                        </p:tav>
                                      </p:tavLst>
                                    </p:anim>
                                    <p:anim calcmode="lin" valueType="num">
                                      <p:cBhvr>
                                        <p:cTn id="94" dur="1000"/>
                                        <p:tgtEl>
                                          <p:spTgt spid="5"/>
                                        </p:tgtEl>
                                        <p:attrNameLst>
                                          <p:attrName>ppt_h</p:attrName>
                                        </p:attrNameLst>
                                      </p:cBhvr>
                                      <p:tavLst>
                                        <p:tav tm="0">
                                          <p:val>
                                            <p:strVal val="ppt_h"/>
                                          </p:val>
                                        </p:tav>
                                        <p:tav tm="100000">
                                          <p:val>
                                            <p:fltVal val="0"/>
                                          </p:val>
                                        </p:tav>
                                      </p:tavLst>
                                    </p:anim>
                                    <p:anim calcmode="lin" valueType="num">
                                      <p:cBhvr>
                                        <p:cTn id="95" dur="1000"/>
                                        <p:tgtEl>
                                          <p:spTgt spid="5"/>
                                        </p:tgtEl>
                                        <p:attrNameLst>
                                          <p:attrName>style.rotation</p:attrName>
                                        </p:attrNameLst>
                                      </p:cBhvr>
                                      <p:tavLst>
                                        <p:tav tm="0">
                                          <p:val>
                                            <p:fltVal val="0"/>
                                          </p:val>
                                        </p:tav>
                                        <p:tav tm="100000">
                                          <p:val>
                                            <p:fltVal val="90"/>
                                          </p:val>
                                        </p:tav>
                                      </p:tavLst>
                                    </p:anim>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17"/>
                                        </p:tgtEl>
                                      </p:cBhvr>
                                    </p:cmd>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107" fill="hold" display="0">
                  <p:stCondLst>
                    <p:cond delay="indefinite"/>
                  </p:stCondLst>
                  <p:endCondLst>
                    <p:cond evt="onStopAudio" delay="0">
                      <p:tgtEl>
                        <p:sldTgt/>
                      </p:tgtEl>
                    </p:cond>
                  </p:endCondLst>
                </p:cTn>
                <p:tgtEl>
                  <p:spTgt spid="17"/>
                </p:tgtEl>
              </p:cMediaNode>
            </p:audio>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9106" y="4365658"/>
            <a:ext cx="5181600" cy="1569660"/>
          </a:xfrm>
          <a:prstGeom prst="rect">
            <a:avLst/>
          </a:prstGeom>
          <a:solidFill>
            <a:schemeClr val="accent6">
              <a:lumMod val="20000"/>
              <a:lumOff val="80000"/>
            </a:schemeClr>
          </a:solidFill>
          <a:ln>
            <a:noFill/>
          </a:ln>
          <a:extLst/>
        </p:spPr>
        <p:txBody>
          <a:bodyPr wrap="square">
            <a:spAutoFit/>
          </a:bodyPr>
          <a:lstStyle/>
          <a:p>
            <a:pPr algn="just" eaLnBrk="1" hangingPunct="1"/>
            <a:r>
              <a:rPr lang="vi-VN" altLang="en-US" sz="3200" b="1" dirty="0">
                <a:solidFill>
                  <a:srgbClr val="333333"/>
                </a:solidFill>
                <a:latin typeface="Times New Roman" pitchFamily="18" charset="0"/>
                <a:cs typeface="Times New Roman" pitchFamily="18" charset="0"/>
              </a:rPr>
              <a:t>Trong hai phương tiện ở trên thì tàu ngầm có tốc độ nhỏ hơn nhiều. Tại sao?</a:t>
            </a:r>
            <a:endParaRPr lang="en-US" altLang="en-US" sz="3200" b="1" dirty="0">
              <a:latin typeface="Times New Roman" pitchFamily="18" charset="0"/>
              <a:cs typeface="Times New Roman" pitchFamily="18" charset="0"/>
            </a:endParaRPr>
          </a:p>
        </p:txBody>
      </p:sp>
      <p:sp>
        <p:nvSpPr>
          <p:cNvPr id="5" name="Rectangle 7"/>
          <p:cNvSpPr>
            <a:spLocks noChangeArrowheads="1"/>
          </p:cNvSpPr>
          <p:nvPr/>
        </p:nvSpPr>
        <p:spPr bwMode="auto">
          <a:xfrm>
            <a:off x="6705600" y="4418222"/>
            <a:ext cx="5105400" cy="1569660"/>
          </a:xfrm>
          <a:prstGeom prst="rect">
            <a:avLst/>
          </a:prstGeom>
          <a:solidFill>
            <a:schemeClr val="accent1">
              <a:lumMod val="20000"/>
              <a:lumOff val="80000"/>
            </a:schemeClr>
          </a:solidFill>
          <a:ln>
            <a:noFill/>
          </a:ln>
          <a:effectLst>
            <a:prstShdw prst="shdw17" dist="17961" dir="2700000">
              <a:schemeClr val="accent1">
                <a:gamma/>
                <a:shade val="60000"/>
                <a:invGamma/>
              </a:schemeClr>
            </a:prstShdw>
          </a:effectLst>
          <a:extLst/>
        </p:spPr>
        <p:txBody>
          <a:bodyPr wrap="square"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defRPr/>
            </a:pPr>
            <a:r>
              <a:rPr lang="en-US" altLang="en-US" sz="3200" b="1" dirty="0" smtClean="0">
                <a:latin typeface="Times New Roman" panose="02020603050405020304" pitchFamily="18" charset="0"/>
                <a:cs typeface="Times New Roman" panose="02020603050405020304" pitchFamily="18" charset="0"/>
              </a:rPr>
              <a:t>  </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V</a:t>
            </a:r>
            <a:r>
              <a:rPr lang="en-US" altLang="en-US" sz="3200" b="1" dirty="0" err="1" smtClean="0">
                <a:solidFill>
                  <a:srgbClr val="000000"/>
                </a:solidFill>
                <a:latin typeface="Times New Roman" panose="02020603050405020304" pitchFamily="18" charset="0"/>
                <a:cs typeface="Times New Roman" panose="02020603050405020304" pitchFamily="18" charset="0"/>
              </a:rPr>
              <a:t>ì</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tàu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ngầm</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chịu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lực</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cản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của</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nước</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và</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làm</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nó</a:t>
            </a:r>
            <a:r>
              <a:rPr lang="en-US" altLang="en-US" sz="3200" b="1" dirty="0">
                <a:solidFill>
                  <a:srgbClr val="000000"/>
                </a:solidFill>
                <a:latin typeface="Times New Roman" panose="02020603050405020304" pitchFamily="18" charset="0"/>
                <a:cs typeface="Times New Roman" panose="02020603050405020304" pitchFamily="18" charset="0"/>
              </a:rPr>
              <a:t> di </a:t>
            </a:r>
            <a:r>
              <a:rPr lang="en-US" altLang="en-US" sz="3200" b="1" dirty="0" err="1">
                <a:solidFill>
                  <a:srgbClr val="000000"/>
                </a:solidFill>
                <a:latin typeface="Times New Roman" panose="02020603050405020304" pitchFamily="18" charset="0"/>
                <a:cs typeface="Times New Roman" panose="02020603050405020304" pitchFamily="18" charset="0"/>
              </a:rPr>
              <a:t>chuyển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chậm</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hơn</a:t>
            </a:r>
            <a:r>
              <a:rPr lang="en-US" altLang="en-US" sz="3200" b="1" dirty="0">
                <a:solidFill>
                  <a:srgbClr val="000000"/>
                </a:solidFill>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28677" name="AutoShape 8" descr="verified"/>
          <p:cNvSpPr>
            <a:spLocks noChangeAspect="1" noChangeArrowheads="1"/>
          </p:cNvSpPr>
          <p:nvPr/>
        </p:nvSpPr>
        <p:spPr bwMode="auto">
          <a:xfrm>
            <a:off x="1679575" y="4165602"/>
            <a:ext cx="171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57200"/>
            <a:ext cx="5876183" cy="33932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7200"/>
            <a:ext cx="5662612" cy="3393289"/>
          </a:xfrm>
          <a:prstGeom prst="rect">
            <a:avLst/>
          </a:prstGeom>
        </p:spPr>
      </p:pic>
    </p:spTree>
    <p:extLst>
      <p:ext uri="{BB962C8B-B14F-4D97-AF65-F5344CB8AC3E}">
        <p14:creationId xmlns:p14="http://schemas.microsoft.com/office/powerpoint/2010/main" val="12659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2209800" y="533401"/>
            <a:ext cx="7772400" cy="3067051"/>
          </a:xfrm>
        </p:spPr>
        <p:txBody>
          <a:bodyPr/>
          <a:lstStyle/>
          <a:p>
            <a:endParaRPr lang="en-US" smtClean="0"/>
          </a:p>
        </p:txBody>
      </p:sp>
      <p:sp>
        <p:nvSpPr>
          <p:cNvPr id="3" name="Subtitle 2"/>
          <p:cNvSpPr>
            <a:spLocks noGrp="1"/>
          </p:cNvSpPr>
          <p:nvPr>
            <p:ph type="subTitle" idx="1"/>
          </p:nvPr>
        </p:nvSpPr>
        <p:spPr>
          <a:xfrm>
            <a:off x="304800" y="5181600"/>
            <a:ext cx="11506200" cy="1143000"/>
          </a:xfrm>
        </p:spPr>
        <p:txBody>
          <a:bodyPr>
            <a:noAutofit/>
          </a:bodyPr>
          <a:lstStyle/>
          <a:p>
            <a:pPr algn="just">
              <a:defRPr/>
            </a:pPr>
            <a:r>
              <a:rPr lang="vi-VN" b="1" dirty="0">
                <a:solidFill>
                  <a:schemeClr val="tx1"/>
                </a:solidFill>
                <a:latin typeface="+mj-lt"/>
              </a:rPr>
              <a:t>Hiện tại, tốc độ bay của những chiếc máy bay thương mại là từ 890 đến 945km/h</a:t>
            </a:r>
            <a:r>
              <a:rPr lang="en-US" b="1" dirty="0">
                <a:solidFill>
                  <a:schemeClr val="tx1"/>
                </a:solidFill>
                <a:latin typeface="+mj-lt"/>
              </a:rPr>
              <a:t>.</a:t>
            </a:r>
            <a:r>
              <a:rPr lang="vi-VN" b="1" dirty="0">
                <a:solidFill>
                  <a:schemeClr val="tx1"/>
                </a:solidFill>
                <a:latin typeface="+mj-lt"/>
              </a:rPr>
              <a:t> </a:t>
            </a:r>
            <a:endParaRPr lang="en-US" b="1" dirty="0">
              <a:solidFill>
                <a:schemeClr val="tx1"/>
              </a:solidFill>
              <a:latin typeface="+mj-lt"/>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6" y="228600"/>
            <a:ext cx="88296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65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8" descr="verified"/>
          <p:cNvSpPr>
            <a:spLocks noChangeAspect="1" noChangeArrowheads="1"/>
          </p:cNvSpPr>
          <p:nvPr/>
        </p:nvSpPr>
        <p:spPr bwMode="auto">
          <a:xfrm>
            <a:off x="1679575" y="4165602"/>
            <a:ext cx="171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grpSp>
        <p:nvGrpSpPr>
          <p:cNvPr id="6" name="Group 5"/>
          <p:cNvGrpSpPr/>
          <p:nvPr/>
        </p:nvGrpSpPr>
        <p:grpSpPr>
          <a:xfrm>
            <a:off x="1679575" y="214420"/>
            <a:ext cx="8649929" cy="5957780"/>
            <a:chOff x="228599" y="228600"/>
            <a:chExt cx="8649929" cy="436562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228600"/>
              <a:ext cx="8649929" cy="4365627"/>
            </a:xfrm>
            <a:prstGeom prst="rect">
              <a:avLst/>
            </a:prstGeom>
          </p:spPr>
        </p:pic>
        <p:sp>
          <p:nvSpPr>
            <p:cNvPr id="3" name="Rectangle 2"/>
            <p:cNvSpPr>
              <a:spLocks noChangeArrowheads="1"/>
            </p:cNvSpPr>
            <p:nvPr/>
          </p:nvSpPr>
          <p:spPr bwMode="auto">
            <a:xfrm>
              <a:off x="228600" y="3640120"/>
              <a:ext cx="8598427" cy="954107"/>
            </a:xfrm>
            <a:prstGeom prst="rect">
              <a:avLst/>
            </a:prstGeom>
            <a:solidFill>
              <a:schemeClr val="accent6">
                <a:lumMod val="20000"/>
                <a:lumOff val="80000"/>
              </a:schemeClr>
            </a:solidFill>
            <a:ln>
              <a:noFill/>
            </a:ln>
            <a:extLst/>
          </p:spPr>
          <p:txBody>
            <a:bodyPr wrap="square">
              <a:spAutoFit/>
            </a:bodyPr>
            <a:lstStyle/>
            <a:p>
              <a:pPr algn="just" eaLnBrk="1" hangingPunct="1"/>
              <a:r>
                <a:rPr lang="vi-VN" altLang="en-US" sz="2800" dirty="0">
                  <a:latin typeface="Times New Roman" pitchFamily="18" charset="0"/>
                  <a:cs typeface="Times New Roman" pitchFamily="18" charset="0"/>
                </a:rPr>
                <a:t>Hiện nay, loại Boeing X-43A của Hoa Kỳ được NASA xác nhận là máy bay bay nhanh nhất, đạt tốc độ 11.854 km/h</a:t>
              </a:r>
              <a:endParaRPr lang="en-US" altLang="en-US" sz="2800" dirty="0">
                <a:latin typeface="Times New Roman" pitchFamily="18" charset="0"/>
                <a:cs typeface="Times New Roman" pitchFamily="18" charset="0"/>
              </a:endParaRPr>
            </a:p>
          </p:txBody>
        </p:sp>
      </p:grpSp>
      <p:grpSp>
        <p:nvGrpSpPr>
          <p:cNvPr id="7" name="Group 6"/>
          <p:cNvGrpSpPr/>
          <p:nvPr/>
        </p:nvGrpSpPr>
        <p:grpSpPr>
          <a:xfrm>
            <a:off x="1524000" y="457200"/>
            <a:ext cx="8991600" cy="5897001"/>
            <a:chOff x="1295400" y="1295400"/>
            <a:chExt cx="8991600" cy="63301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95400"/>
              <a:ext cx="8991600" cy="5314950"/>
            </a:xfrm>
            <a:prstGeom prst="rect">
              <a:avLst/>
            </a:prstGeom>
          </p:spPr>
        </p:pic>
        <p:sp>
          <p:nvSpPr>
            <p:cNvPr id="4" name="Rectangle 3"/>
            <p:cNvSpPr>
              <a:spLocks noChangeArrowheads="1"/>
            </p:cNvSpPr>
            <p:nvPr/>
          </p:nvSpPr>
          <p:spPr bwMode="auto">
            <a:xfrm>
              <a:off x="1295400" y="5809688"/>
              <a:ext cx="8991600" cy="1815882"/>
            </a:xfrm>
            <a:prstGeom prst="rect">
              <a:avLst/>
            </a:prstGeom>
            <a:solidFill>
              <a:schemeClr val="accent6">
                <a:lumMod val="20000"/>
                <a:lumOff val="80000"/>
              </a:schemeClr>
            </a:solidFill>
            <a:ln>
              <a:noFill/>
            </a:ln>
            <a:extLst/>
          </p:spPr>
          <p:txBody>
            <a:bodyPr wrap="square">
              <a:spAutoFit/>
            </a:bodyPr>
            <a:lstStyle/>
            <a:p>
              <a:pPr algn="just" eaLnBrk="1" hangingPunct="1"/>
              <a:r>
                <a:rPr lang="en-US" altLang="en-US" sz="2800" dirty="0">
                  <a:solidFill>
                    <a:srgbClr val="333333"/>
                  </a:solidFill>
                  <a:latin typeface="Times New Roman" pitchFamily="18" charset="0"/>
                  <a:cs typeface="Times New Roman" pitchFamily="18" charset="0"/>
                </a:rPr>
                <a:t>T</a:t>
              </a:r>
              <a:r>
                <a:rPr lang="vi-VN" altLang="en-US" sz="2800" dirty="0">
                  <a:solidFill>
                    <a:srgbClr val="333333"/>
                  </a:solidFill>
                  <a:latin typeface="Times New Roman" pitchFamily="18" charset="0"/>
                  <a:cs typeface="Times New Roman" pitchFamily="18" charset="0"/>
                </a:rPr>
                <a:t>àu ngầm hạt nhân K-162 Anchar do Liên Xô sản xuất vẫn giữ kỷ lục thế giới về tốc độ di chuyển khi lặn. </a:t>
              </a:r>
              <a:r>
                <a:rPr lang="en-US" altLang="en-US" sz="2800" dirty="0">
                  <a:solidFill>
                    <a:srgbClr val="333333"/>
                  </a:solidFill>
                  <a:latin typeface="Times New Roman" pitchFamily="18" charset="0"/>
                  <a:cs typeface="Times New Roman" pitchFamily="18" charset="0"/>
                </a:rPr>
                <a:t>T</a:t>
              </a:r>
              <a:r>
                <a:rPr lang="vi-VN" altLang="en-US" sz="2800" dirty="0">
                  <a:solidFill>
                    <a:srgbClr val="333333"/>
                  </a:solidFill>
                  <a:latin typeface="Times New Roman" pitchFamily="18" charset="0"/>
                  <a:cs typeface="Times New Roman" pitchFamily="18" charset="0"/>
                </a:rPr>
                <a:t>ốc độ di </a:t>
              </a:r>
              <a:r>
                <a:rPr lang="vi-VN" altLang="en-US" sz="2800" dirty="0">
                  <a:latin typeface="Times New Roman" pitchFamily="18" charset="0"/>
                  <a:cs typeface="Times New Roman" pitchFamily="18" charset="0"/>
                </a:rPr>
                <a:t>chuyển</a:t>
              </a:r>
              <a:r>
                <a:rPr lang="vi-VN" altLang="en-US" sz="2800" dirty="0">
                  <a:solidFill>
                    <a:srgbClr val="333333"/>
                  </a:solidFill>
                  <a:latin typeface="Times New Roman" pitchFamily="18" charset="0"/>
                  <a:cs typeface="Times New Roman" pitchFamily="18" charset="0"/>
                </a:rPr>
                <a:t> tối đa khi lặn tới 44,7 hải lý/giờ, tương đương 82,78km/giờ. </a:t>
              </a:r>
              <a:endParaRPr lang="en-US" altLang="en-US" sz="28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48538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558803" y="442214"/>
            <a:ext cx="910431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chỉ</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mà</a:t>
            </a:r>
            <a:endParaRPr lang="en-US" altLang="en-US" sz="2800" dirty="0">
              <a:latin typeface="Times New Roman" pitchFamily="18" charset="0"/>
              <a:cs typeface="Times New Roman" pitchFamily="18" charset="0"/>
            </a:endParaRPr>
          </a:p>
          <a:p>
            <a:pPr algn="just" eaLnBrk="1" hangingPunct="1"/>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cũng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tác</a:t>
            </a:r>
            <a:r>
              <a:rPr lang="en-US" altLang="en-US" sz="2800" dirty="0">
                <a:latin typeface="Times New Roman" pitchFamily="18" charset="0"/>
                <a:cs typeface="Times New Roman" pitchFamily="18" charset="0"/>
              </a:rPr>
              <a:t> </a:t>
            </a:r>
          </a:p>
          <a:p>
            <a:pPr algn="just" eaLnBrk="1" hangingPunct="1"/>
            <a:r>
              <a:rPr lang="en-US" altLang="en-US" sz="2800" dirty="0" err="1">
                <a:latin typeface="Times New Roman" pitchFamily="18" charset="0"/>
                <a:cs typeface="Times New Roman" pitchFamily="18" charset="0"/>
              </a:rPr>
              <a:t>dụng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cản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endParaRPr lang="en-US" altLang="en-US" sz="2800" dirty="0">
              <a:latin typeface="Times New Roman" pitchFamily="18" charset="0"/>
              <a:cs typeface="Times New Roman" pitchFamily="18" charset="0"/>
            </a:endParaRPr>
          </a:p>
          <a:p>
            <a:pPr algn="just" eaLnBrk="1" hangingPunct="1"/>
            <a:r>
              <a:rPr lang="en-US" altLang="en-US" sz="2800" dirty="0" err="1">
                <a:latin typeface="Times New Roman" pitchFamily="18" charset="0"/>
                <a:cs typeface="Times New Roman" pitchFamily="18" charset="0"/>
              </a:rPr>
              <a:t>chuyển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a:t>
            </a:r>
            <a:endParaRPr lang="en-US" altLang="en-US" sz="2800" dirty="0">
              <a:latin typeface="Times New Roman" pitchFamily="18" charset="0"/>
              <a:cs typeface="Times New Roman" pitchFamily="18" charset="0"/>
            </a:endParaRPr>
          </a:p>
          <a:p>
            <a:pPr algn="just" eaLnBrk="1" hangingPunct="1"/>
            <a:r>
              <a:rPr lang="en-US" altLang="en-US" sz="2800" dirty="0" err="1">
                <a:latin typeface="Times New Roman" pitchFamily="18" charset="0"/>
                <a:cs typeface="Times New Roman" pitchFamily="18" charset="0"/>
              </a:rPr>
              <a:t>đấy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tượng</a:t>
            </a:r>
            <a:r>
              <a:rPr lang="en-US" altLang="en-US" sz="2800" dirty="0">
                <a:latin typeface="Times New Roman" pitchFamily="18" charset="0"/>
                <a:cs typeface="Times New Roman" pitchFamily="18" charset="0"/>
              </a:rPr>
              <a:t> </a:t>
            </a:r>
          </a:p>
          <a:p>
            <a:pPr algn="just" eaLnBrk="1" hangingPunct="1"/>
            <a:r>
              <a:rPr lang="en-US" altLang="en-US" sz="2800" dirty="0">
                <a:latin typeface="Times New Roman" pitchFamily="18" charset="0"/>
                <a:cs typeface="Times New Roman" pitchFamily="18" charset="0"/>
              </a:rPr>
              <a:t>ta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thấy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dễ</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dàng</a:t>
            </a:r>
            <a:endParaRPr lang="en-US" altLang="en-US" sz="2800" dirty="0">
              <a:latin typeface="Times New Roman" pitchFamily="18" charset="0"/>
              <a:cs typeface="Times New Roman" pitchFamily="18" charset="0"/>
            </a:endParaRPr>
          </a:p>
          <a:p>
            <a:pPr algn="just" eaLnBrk="1" hangingPunct="1"/>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p>
          <a:p>
            <a:pPr algn="just" eaLnBrk="1" hangingPunct="1"/>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đạp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xe</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nếu</a:t>
            </a:r>
            <a:r>
              <a:rPr lang="en-US" altLang="en-US" sz="2800" dirty="0">
                <a:latin typeface="Times New Roman" pitchFamily="18" charset="0"/>
                <a:cs typeface="Times New Roman" pitchFamily="18" charset="0"/>
              </a:rPr>
              <a:t> ta </a:t>
            </a:r>
            <a:r>
              <a:rPr lang="en-US" altLang="en-US" sz="2800" dirty="0" err="1">
                <a:latin typeface="Times New Roman" pitchFamily="18" charset="0"/>
                <a:cs typeface="Times New Roman" pitchFamily="18" charset="0"/>
              </a:rPr>
              <a:t>đạp</a:t>
            </a:r>
            <a:endParaRPr lang="en-US" altLang="en-US" sz="2800" dirty="0">
              <a:latin typeface="Times New Roman" pitchFamily="18" charset="0"/>
              <a:cs typeface="Times New Roman" pitchFamily="18" charset="0"/>
            </a:endParaRPr>
          </a:p>
          <a:p>
            <a:pPr algn="just" eaLnBrk="1" hangingPunct="1"/>
            <a:r>
              <a:rPr lang="en-US" altLang="en-US" sz="2800" dirty="0" err="1">
                <a:latin typeface="Times New Roman" pitchFamily="18" charset="0"/>
                <a:cs typeface="Times New Roman" pitchFamily="18" charset="0"/>
              </a:rPr>
              <a:t>xe</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nhanh</a:t>
            </a:r>
            <a:r>
              <a:rPr lang="en-US" altLang="en-US" sz="2800" dirty="0">
                <a:latin typeface="Times New Roman" pitchFamily="18" charset="0"/>
                <a:cs typeface="Times New Roman" pitchFamily="18" charset="0"/>
              </a:rPr>
              <a:t> </a:t>
            </a:r>
          </a:p>
          <a:p>
            <a:pPr algn="just" eaLnBrk="1" hangingPunct="1"/>
            <a:r>
              <a:rPr lang="en-US" altLang="en-US" sz="2800" dirty="0" err="1">
                <a:latin typeface="Times New Roman" pitchFamily="18" charset="0"/>
                <a:cs typeface="Times New Roman" pitchFamily="18" charset="0"/>
              </a:rPr>
              <a:t>thì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cảm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nhận</a:t>
            </a:r>
            <a:r>
              <a:rPr lang="en-US" altLang="en-US" sz="2800" dirty="0">
                <a:latin typeface="Times New Roman" pitchFamily="18" charset="0"/>
                <a:cs typeface="Times New Roman" pitchFamily="18" charset="0"/>
              </a:rPr>
              <a:t> </a:t>
            </a:r>
            <a:endParaRPr lang="en-US" altLang="en-US" sz="2800" dirty="0" smtClean="0">
              <a:latin typeface="Times New Roman" pitchFamily="18" charset="0"/>
              <a:cs typeface="Times New Roman" pitchFamily="18" charset="0"/>
            </a:endParaRPr>
          </a:p>
          <a:p>
            <a:pPr algn="just" eaLnBrk="1" hangingPunct="1"/>
            <a:r>
              <a:rPr lang="en-US" altLang="en-US" sz="2800" dirty="0" err="1" smtClean="0">
                <a:latin typeface="Times New Roman" pitchFamily="18" charset="0"/>
                <a:cs typeface="Times New Roman" pitchFamily="18" charset="0"/>
              </a:rPr>
              <a:t>được</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cản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a:t>
            </a:r>
          </a:p>
        </p:txBody>
      </p:sp>
      <p:pic>
        <p:nvPicPr>
          <p:cNvPr id="33806" name="Picture 14" descr="Ảnh lưu trữ miễn phí về bay, hệ thống giao thông, Máy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3779"/>
            <a:ext cx="7543800" cy="396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https://minigameviet.net/wp-content/uploads/2014/09/duaxedaphoathin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2422"/>
            <a:ext cx="7543800" cy="400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8" descr="https://tse2.mm.bing.net/th?id=OIP.y3uXRnL7dUpCBBBHviOrLAHaHa&amp;pid=Api&amp;P=0&amp;w=195&amp;h=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210" y="3598079"/>
            <a:ext cx="3505200" cy="32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1113766"/>
            <a:ext cx="9534010" cy="1754326"/>
          </a:xfrm>
          <a:prstGeom prst="rect">
            <a:avLst/>
          </a:prstGeom>
          <a:solidFill>
            <a:schemeClr val="accent1">
              <a:lumMod val="20000"/>
              <a:lumOff val="80000"/>
            </a:schemeClr>
          </a:solidFill>
        </p:spPr>
        <p:txBody>
          <a:bodyPr wrap="square" rtlCol="0">
            <a:spAutoFit/>
          </a:bodyPr>
          <a:lstStyle/>
          <a:p>
            <a:r>
              <a:rPr lang="en-US" sz="3600" dirty="0" err="1"/>
              <a:t>Các</a:t>
            </a:r>
            <a:r>
              <a:rPr lang="en-US" sz="3600" dirty="0"/>
              <a:t> </a:t>
            </a:r>
            <a:r>
              <a:rPr lang="en-US" sz="3600" dirty="0" err="1"/>
              <a:t>em</a:t>
            </a:r>
            <a:r>
              <a:rPr lang="en-US" sz="3600" dirty="0"/>
              <a:t> </a:t>
            </a:r>
            <a:r>
              <a:rPr lang="en-US" sz="3600" dirty="0" err="1"/>
              <a:t>hãy</a:t>
            </a:r>
            <a:r>
              <a:rPr lang="en-US" sz="3600" dirty="0"/>
              <a:t> </a:t>
            </a:r>
            <a:r>
              <a:rPr lang="en-US" sz="3600" dirty="0" err="1"/>
              <a:t>suy</a:t>
            </a:r>
            <a:r>
              <a:rPr lang="en-US" sz="3600" dirty="0"/>
              <a:t> </a:t>
            </a:r>
            <a:r>
              <a:rPr lang="en-US" sz="3600" dirty="0" err="1"/>
              <a:t>nghĩ</a:t>
            </a:r>
            <a:r>
              <a:rPr lang="en-US" sz="3600" dirty="0"/>
              <a:t> </a:t>
            </a:r>
            <a:r>
              <a:rPr lang="en-US" sz="3600" dirty="0" err="1"/>
              <a:t>và</a:t>
            </a:r>
            <a:r>
              <a:rPr lang="en-US" sz="3600" dirty="0"/>
              <a:t> </a:t>
            </a:r>
            <a:r>
              <a:rPr lang="en-US" sz="3600" dirty="0" err="1"/>
              <a:t>thực</a:t>
            </a:r>
            <a:r>
              <a:rPr lang="en-US" sz="3600" dirty="0"/>
              <a:t> </a:t>
            </a:r>
            <a:r>
              <a:rPr lang="en-US" sz="3600" dirty="0" err="1"/>
              <a:t>hiện</a:t>
            </a:r>
            <a:r>
              <a:rPr lang="en-US" sz="3600" dirty="0"/>
              <a:t> </a:t>
            </a:r>
            <a:r>
              <a:rPr lang="en-US" sz="3600" dirty="0" err="1"/>
              <a:t>một</a:t>
            </a:r>
            <a:r>
              <a:rPr lang="en-US" sz="3600" dirty="0"/>
              <a:t> </a:t>
            </a:r>
            <a:r>
              <a:rPr lang="en-US" sz="3600" dirty="0" err="1"/>
              <a:t>thí</a:t>
            </a:r>
            <a:r>
              <a:rPr lang="en-US" sz="3600" dirty="0"/>
              <a:t> </a:t>
            </a:r>
            <a:r>
              <a:rPr lang="en-US" sz="3600" dirty="0" err="1"/>
              <a:t>nghiệm</a:t>
            </a:r>
            <a:r>
              <a:rPr lang="en-US" sz="3600" dirty="0"/>
              <a:t> </a:t>
            </a:r>
            <a:r>
              <a:rPr lang="en-US" sz="3600" dirty="0" err="1"/>
              <a:t>chứng</a:t>
            </a:r>
            <a:r>
              <a:rPr lang="en-US" sz="3600" dirty="0"/>
              <a:t> </a:t>
            </a:r>
            <a:r>
              <a:rPr lang="en-US" sz="3600" dirty="0" err="1"/>
              <a:t>tỏ</a:t>
            </a:r>
            <a:r>
              <a:rPr lang="en-US" sz="3600" dirty="0"/>
              <a:t> </a:t>
            </a:r>
            <a:r>
              <a:rPr lang="en-US" sz="3600" dirty="0" err="1"/>
              <a:t>sự</a:t>
            </a:r>
            <a:r>
              <a:rPr lang="en-US" sz="3600" dirty="0"/>
              <a:t> </a:t>
            </a:r>
            <a:r>
              <a:rPr lang="en-US" sz="3600" dirty="0" err="1"/>
              <a:t>tồn</a:t>
            </a:r>
            <a:r>
              <a:rPr lang="en-US" sz="3600" dirty="0"/>
              <a:t> </a:t>
            </a:r>
            <a:r>
              <a:rPr lang="en-US" sz="3600" dirty="0" err="1"/>
              <a:t>tại</a:t>
            </a:r>
            <a:r>
              <a:rPr lang="en-US" sz="3600" dirty="0"/>
              <a:t> </a:t>
            </a:r>
            <a:r>
              <a:rPr lang="en-US" sz="3600" dirty="0" err="1"/>
              <a:t>lực</a:t>
            </a:r>
            <a:r>
              <a:rPr lang="en-US" sz="3600" dirty="0"/>
              <a:t> </a:t>
            </a:r>
            <a:r>
              <a:rPr lang="en-US" sz="3600" dirty="0" err="1"/>
              <a:t>cản</a:t>
            </a:r>
            <a:r>
              <a:rPr lang="en-US" sz="3600" dirty="0"/>
              <a:t> </a:t>
            </a:r>
            <a:r>
              <a:rPr lang="en-US" sz="3600" dirty="0" err="1"/>
              <a:t>của</a:t>
            </a:r>
            <a:r>
              <a:rPr lang="en-US" sz="3600" dirty="0"/>
              <a:t> </a:t>
            </a:r>
            <a:r>
              <a:rPr lang="en-US" sz="3600" dirty="0" err="1"/>
              <a:t>không</a:t>
            </a:r>
            <a:r>
              <a:rPr lang="en-US" sz="3600" dirty="0"/>
              <a:t> </a:t>
            </a:r>
            <a:r>
              <a:rPr lang="en-US" sz="3600" dirty="0" err="1"/>
              <a:t>khí</a:t>
            </a:r>
            <a:r>
              <a:rPr lang="en-US" sz="3600" dirty="0"/>
              <a:t> </a:t>
            </a:r>
            <a:r>
              <a:rPr lang="en-US" sz="3600" dirty="0" err="1"/>
              <a:t>với</a:t>
            </a:r>
            <a:r>
              <a:rPr lang="en-US" sz="3600" dirty="0"/>
              <a:t> </a:t>
            </a:r>
            <a:r>
              <a:rPr lang="en-US" sz="3600" dirty="0" err="1"/>
              <a:t>dụng</a:t>
            </a:r>
            <a:r>
              <a:rPr lang="en-US" sz="3600" dirty="0"/>
              <a:t> </a:t>
            </a:r>
            <a:r>
              <a:rPr lang="en-US" sz="3600" dirty="0" err="1"/>
              <a:t>cụ</a:t>
            </a:r>
            <a:r>
              <a:rPr lang="en-US" sz="3600" dirty="0"/>
              <a:t> </a:t>
            </a:r>
            <a:r>
              <a:rPr lang="en-US" sz="3600" dirty="0" err="1"/>
              <a:t>là</a:t>
            </a:r>
            <a:r>
              <a:rPr lang="en-US" sz="3600" dirty="0"/>
              <a:t> 2 TỜ GIẤY?</a:t>
            </a:r>
          </a:p>
        </p:txBody>
      </p:sp>
    </p:spTree>
    <p:extLst>
      <p:ext uri="{BB962C8B-B14F-4D97-AF65-F5344CB8AC3E}">
        <p14:creationId xmlns:p14="http://schemas.microsoft.com/office/powerpoint/2010/main" val="2329177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6" presetClass="entr" presetSubtype="21" fill="hold" nodeType="withEffect">
                                  <p:stCondLst>
                                    <p:cond delay="0"/>
                                  </p:stCondLst>
                                  <p:childTnLst>
                                    <p:set>
                                      <p:cBhvr>
                                        <p:cTn id="11" dur="1" fill="hold">
                                          <p:stCondLst>
                                            <p:cond delay="0"/>
                                          </p:stCondLst>
                                        </p:cTn>
                                        <p:tgtEl>
                                          <p:spTgt spid="33806"/>
                                        </p:tgtEl>
                                        <p:attrNameLst>
                                          <p:attrName>style.visibility</p:attrName>
                                        </p:attrNameLst>
                                      </p:cBhvr>
                                      <p:to>
                                        <p:strVal val="visible"/>
                                      </p:to>
                                    </p:set>
                                    <p:animEffect transition="in" filter="barn(inVertical)">
                                      <p:cBhvr>
                                        <p:cTn id="12" dur="500"/>
                                        <p:tgtEl>
                                          <p:spTgt spid="33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xit" presetSubtype="21" fill="hold" nodeType="clickEffect">
                                  <p:stCondLst>
                                    <p:cond delay="0"/>
                                  </p:stCondLst>
                                  <p:childTnLst>
                                    <p:animEffect transition="out" filter="barn(inVertical)">
                                      <p:cBhvr>
                                        <p:cTn id="16" dur="500"/>
                                        <p:tgtEl>
                                          <p:spTgt spid="33806"/>
                                        </p:tgtEl>
                                      </p:cBhvr>
                                    </p:animEffect>
                                    <p:set>
                                      <p:cBhvr>
                                        <p:cTn id="17" dur="1" fill="hold">
                                          <p:stCondLst>
                                            <p:cond delay="499"/>
                                          </p:stCondLst>
                                        </p:cTn>
                                        <p:tgtEl>
                                          <p:spTgt spid="33806"/>
                                        </p:tgtEl>
                                        <p:attrNameLst>
                                          <p:attrName>style.visibility</p:attrName>
                                        </p:attrNameLst>
                                      </p:cBhvr>
                                      <p:to>
                                        <p:strVal val="hidden"/>
                                      </p:to>
                                    </p:set>
                                  </p:childTnLst>
                                </p:cTn>
                              </p:par>
                              <p:par>
                                <p:cTn id="18" presetID="6"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ppt_x"/>
                                          </p:val>
                                        </p:tav>
                                      </p:tavLst>
                                    </p:anim>
                                    <p:anim calcmode="lin" valueType="num">
                                      <p:cBhvr additive="base">
                                        <p:cTn id="29" dur="500"/>
                                        <p:tgtEl>
                                          <p:spTgt spid="12"/>
                                        </p:tgtEl>
                                        <p:attrNameLst>
                                          <p:attrName>ppt_y</p:attrName>
                                        </p:attrNameLst>
                                      </p:cBhvr>
                                      <p:tavLst>
                                        <p:tav tm="0">
                                          <p:val>
                                            <p:strVal val="ppt_y"/>
                                          </p:val>
                                        </p:tav>
                                        <p:tav tm="100000">
                                          <p:val>
                                            <p:strVal val="1+ppt_h/2"/>
                                          </p:val>
                                        </p:tav>
                                      </p:tavLst>
                                    </p:anim>
                                    <p:set>
                                      <p:cBhvr>
                                        <p:cTn id="30" dur="1" fill="hold">
                                          <p:stCondLst>
                                            <p:cond delay="499"/>
                                          </p:stCondLst>
                                        </p:cTn>
                                        <p:tgtEl>
                                          <p:spTgt spid="12"/>
                                        </p:tgtEl>
                                        <p:attrNameLst>
                                          <p:attrName>style.visibility</p:attrName>
                                        </p:attrNameLst>
                                      </p:cBhvr>
                                      <p:to>
                                        <p:strVal val="hidden"/>
                                      </p:to>
                                    </p:set>
                                  </p:childTnLst>
                                </p:cTn>
                              </p:par>
                              <p:par>
                                <p:cTn id="31" presetID="16" presetClass="entr" presetSubtype="21" fill="hold" nodeType="withEffect">
                                  <p:stCondLst>
                                    <p:cond delay="0"/>
                                  </p:stCondLst>
                                  <p:childTnLst>
                                    <p:set>
                                      <p:cBhvr>
                                        <p:cTn id="32" dur="1" fill="hold">
                                          <p:stCondLst>
                                            <p:cond delay="0"/>
                                          </p:stCondLst>
                                        </p:cTn>
                                        <p:tgtEl>
                                          <p:spTgt spid="33810"/>
                                        </p:tgtEl>
                                        <p:attrNameLst>
                                          <p:attrName>style.visibility</p:attrName>
                                        </p:attrNameLst>
                                      </p:cBhvr>
                                      <p:to>
                                        <p:strVal val="visible"/>
                                      </p:to>
                                    </p:set>
                                    <p:animEffect transition="in" filter="barn(inVertical)">
                                      <p:cBhvr>
                                        <p:cTn id="33" dur="500"/>
                                        <p:tgtEl>
                                          <p:spTgt spid="33810"/>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3"/>
            <a:ext cx="8001000" cy="3108543"/>
          </a:xfrm>
          <a:prstGeom prst="rect">
            <a:avLst/>
          </a:prstGeom>
          <a:noFill/>
        </p:spPr>
        <p:txBody>
          <a:bodyPr wrap="square" rtlCol="0">
            <a:spAutoFit/>
          </a:bodyPr>
          <a:lstStyle/>
          <a:p>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dễ</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dưới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a:t>
            </a:r>
          </a:p>
          <a:p>
            <a:pPr marL="342900" indent="-342900">
              <a:buAutoNum type="alphaUcPeriod"/>
            </a:pP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endParaRPr lang="en-US" sz="2800" dirty="0">
              <a:latin typeface="Times New Roman" pitchFamily="18" charset="0"/>
              <a:cs typeface="Times New Roman" pitchFamily="18" charset="0"/>
            </a:endParaRPr>
          </a:p>
          <a:p>
            <a:pPr marL="342900" indent="-342900">
              <a:buAutoNum type="alphaUcPeriod"/>
            </a:pP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endParaRPr lang="en-US" sz="2800" dirty="0">
              <a:latin typeface="Times New Roman" pitchFamily="18" charset="0"/>
              <a:cs typeface="Times New Roman" pitchFamily="18" charset="0"/>
            </a:endParaRPr>
          </a:p>
          <a:p>
            <a:pPr marL="342900" indent="-342900">
              <a:buAutoNum type="alphaUcPeriod"/>
            </a:pP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endParaRPr lang="en-US" sz="2800" dirty="0">
              <a:latin typeface="Times New Roman" pitchFamily="18" charset="0"/>
              <a:cs typeface="Times New Roman" pitchFamily="18" charset="0"/>
            </a:endParaRPr>
          </a:p>
          <a:p>
            <a:pPr marL="342900" indent="-342900">
              <a:buAutoNum type="alphaUcPeriod"/>
            </a:pP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endParaRPr lang="en-US" sz="2800" dirty="0">
              <a:latin typeface="Times New Roman" pitchFamily="18" charset="0"/>
              <a:cs typeface="Times New Roman" pitchFamily="18" charset="0"/>
            </a:endParaRPr>
          </a:p>
        </p:txBody>
      </p:sp>
      <p:sp>
        <p:nvSpPr>
          <p:cNvPr id="3" name="Oval 2"/>
          <p:cNvSpPr/>
          <p:nvPr/>
        </p:nvSpPr>
        <p:spPr>
          <a:xfrm>
            <a:off x="2438400" y="2992583"/>
            <a:ext cx="533400" cy="420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90800" y="3810003"/>
            <a:ext cx="7848600" cy="1384995"/>
          </a:xfrm>
          <a:prstGeom prst="rect">
            <a:avLst/>
          </a:prstGeom>
          <a:noFill/>
        </p:spPr>
        <p:txBody>
          <a:bodyPr wrap="square" rtlCol="0">
            <a:spAutoFit/>
          </a:bodyPr>
          <a:lstStyle/>
          <a:p>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Hỏi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727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type="ctrTitle"/>
          </p:nvPr>
        </p:nvSpPr>
        <p:spPr bwMode="auto">
          <a:xfrm>
            <a:off x="1295400" y="1094399"/>
            <a:ext cx="9982200" cy="1754326"/>
          </a:xfrm>
          <a:prstGeom prst="rect">
            <a:avLst/>
          </a:prstGeom>
          <a:noFill/>
          <a:ln w="9525">
            <a:noFill/>
            <a:miter lim="800000"/>
            <a:headEnd/>
            <a:tailEnd/>
          </a:ln>
        </p:spPr>
        <p:txBody>
          <a:bodyPr wrap="square">
            <a:spAutoFit/>
          </a:bodyPr>
          <a:lstStyle/>
          <a:p>
            <a:pPr marL="342900" indent="-342900" algn="l" defTabSz="456089">
              <a:spcBef>
                <a:spcPct val="20000"/>
              </a:spcBef>
              <a:defRPr/>
            </a:pPr>
            <a:r>
              <a:rPr lang="en" sz="3600" b="1" dirty="0">
                <a:latin typeface="Cambria" pitchFamily="18" charset="0"/>
                <a:cs typeface="Times New Roman" pitchFamily="18" charset="0"/>
              </a:rPr>
              <a:t>Lực cản của nước phụ thuộc vào nhiều yếu </a:t>
            </a:r>
            <a:r>
              <a:rPr lang="en" sz="3600" b="1" dirty="0" smtClean="0">
                <a:latin typeface="Cambria" pitchFamily="18" charset="0"/>
                <a:cs typeface="Times New Roman" pitchFamily="18" charset="0"/>
              </a:rPr>
              <a:t>tố, trong đó có </a:t>
            </a:r>
            <a:r>
              <a:rPr lang="en" sz="3600" b="1" dirty="0" smtClean="0">
                <a:solidFill>
                  <a:srgbClr val="00B050"/>
                </a:solidFill>
                <a:latin typeface="Cambria" pitchFamily="18" charset="0"/>
                <a:cs typeface="Times New Roman" pitchFamily="18" charset="0"/>
              </a:rPr>
              <a:t>diện </a:t>
            </a:r>
            <a:r>
              <a:rPr lang="en" sz="3600" b="1" dirty="0">
                <a:solidFill>
                  <a:srgbClr val="00B050"/>
                </a:solidFill>
                <a:latin typeface="Cambria" pitchFamily="18" charset="0"/>
                <a:cs typeface="Times New Roman" pitchFamily="18" charset="0"/>
              </a:rPr>
              <a:t>tích mặt cản- Diện tích mặt cản càng lớn thì lực cản càng lớn.</a:t>
            </a:r>
          </a:p>
        </p:txBody>
      </p:sp>
    </p:spTree>
    <p:extLst>
      <p:ext uri="{BB962C8B-B14F-4D97-AF65-F5344CB8AC3E}">
        <p14:creationId xmlns:p14="http://schemas.microsoft.com/office/powerpoint/2010/main" val="26629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https://tse3.mm.bing.net/th?id=OIP.2Pr7EkmiqhZruWIFxxfPCwHaFj&amp;pid=Api&amp;P=0&amp;w=264&amp;h=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25758"/>
            <a:ext cx="51054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http://3.bp.blogspot.com/-jOf-ubdY9cY/UPQl2DUkRZI/AAAAAAAAIv0/y8wnqhjyyuA/s1600/anh+dep+ca+he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825757"/>
            <a:ext cx="5575300" cy="584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https://2.bp.blogspot.com/-XTH2g-RhddI/Vg6ZTSG9_HI/AAAAAAAAAEY/InR62yoO7mw/s1600/2007_0406April6FishPix00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02150"/>
            <a:ext cx="5105400" cy="216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143000" y="128171"/>
            <a:ext cx="6983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latin typeface="Times New Roman" pitchFamily="18" charset="0"/>
                <a:cs typeface="Times New Roman" pitchFamily="18" charset="0"/>
              </a:rPr>
              <a:t>Đặc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điểm</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chung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của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chúng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là</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gì</a:t>
            </a:r>
            <a:r>
              <a:rPr lang="en-US" alt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105923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ipe(down)">
                                      <p:cBhvr>
                                        <p:cTn id="7" dur="500"/>
                                        <p:tgtEl>
                                          <p:spTgt spid="4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3016"/>
                                        </p:tgtEl>
                                        <p:attrNameLst>
                                          <p:attrName>style.visibility</p:attrName>
                                        </p:attrNameLst>
                                      </p:cBhvr>
                                      <p:to>
                                        <p:strVal val="visible"/>
                                      </p:to>
                                    </p:set>
                                    <p:animEffect transition="in" filter="circle(in)">
                                      <p:cBhvr>
                                        <p:cTn id="12" dur="2000"/>
                                        <p:tgtEl>
                                          <p:spTgt spid="430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3018"/>
                                        </p:tgtEl>
                                        <p:attrNameLst>
                                          <p:attrName>style.visibility</p:attrName>
                                        </p:attrNameLst>
                                      </p:cBhvr>
                                      <p:to>
                                        <p:strVal val="visible"/>
                                      </p:to>
                                    </p:set>
                                    <p:animEffect transition="in" filter="barn(inVertical)">
                                      <p:cBhvr>
                                        <p:cTn id="17" dur="500"/>
                                        <p:tgtEl>
                                          <p:spTgt spid="430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1374</Words>
  <Application>Microsoft Office PowerPoint</Application>
  <PresentationFormat>Widescreen</PresentationFormat>
  <Paragraphs>255</Paragraphs>
  <Slides>27</Slides>
  <Notes>0</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Lực cản của nước phụ thuộc vào nhiều yếu tố, trong đó có diện tích mặt cản- Diện tích mặt cản càng lớn thì lực cản càng lớn.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blog.phuongcloudit.com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dc:creator>
  <cp:lastModifiedBy>Admin</cp:lastModifiedBy>
  <cp:revision>51</cp:revision>
  <dcterms:created xsi:type="dcterms:W3CDTF">2022-03-13T11:07:28Z</dcterms:created>
  <dcterms:modified xsi:type="dcterms:W3CDTF">2023-04-06T02:51:01Z</dcterms:modified>
</cp:coreProperties>
</file>