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6"/>
  </p:notesMasterIdLst>
  <p:sldIdLst>
    <p:sldId id="260" r:id="rId2"/>
    <p:sldId id="311" r:id="rId3"/>
    <p:sldId id="261" r:id="rId4"/>
    <p:sldId id="314" r:id="rId5"/>
    <p:sldId id="315" r:id="rId6"/>
    <p:sldId id="316" r:id="rId7"/>
    <p:sldId id="318" r:id="rId8"/>
    <p:sldId id="317" r:id="rId9"/>
    <p:sldId id="320" r:id="rId10"/>
    <p:sldId id="319" r:id="rId11"/>
    <p:sldId id="334" r:id="rId12"/>
    <p:sldId id="268" r:id="rId13"/>
    <p:sldId id="330" r:id="rId14"/>
    <p:sldId id="332" r:id="rId15"/>
    <p:sldId id="333" r:id="rId16"/>
    <p:sldId id="277" r:id="rId17"/>
    <p:sldId id="321" r:id="rId18"/>
    <p:sldId id="322" r:id="rId19"/>
    <p:sldId id="323" r:id="rId20"/>
    <p:sldId id="327" r:id="rId21"/>
    <p:sldId id="328" r:id="rId22"/>
    <p:sldId id="283" r:id="rId23"/>
    <p:sldId id="325" r:id="rId24"/>
    <p:sldId id="326" r:id="rId25"/>
  </p:sldIdLst>
  <p:sldSz cx="9144000" cy="5143500" type="screen16x9"/>
  <p:notesSz cx="6858000" cy="9144000"/>
  <p:embeddedFontLst>
    <p:embeddedFont>
      <p:font typeface="Lexend Tera" charset="0"/>
      <p:regular r:id="rId27"/>
    </p:embeddedFont>
    <p:embeddedFont>
      <p:font typeface="Fira Sans" charset="0"/>
      <p:regular r:id="rId28"/>
      <p:bold r:id="rId29"/>
      <p:italic r:id="rId30"/>
      <p:boldItalic r:id="rId31"/>
    </p:embeddedFont>
    <p:embeddedFont>
      <p:font typeface="Segoe UI Historic" pitchFamily="34" charset="0"/>
      <p:regular r:id="rId32"/>
    </p:embeddedFont>
  </p:embeddedFontLst>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2EBA70A-77FB-4ED8-8D0E-FCBA77DA0B2B}">
  <a:tblStyle styleId="{62EBA70A-77FB-4ED8-8D0E-FCBA77DA0B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94703" autoAdjust="0"/>
  </p:normalViewPr>
  <p:slideViewPr>
    <p:cSldViewPr snapToGrid="0">
      <p:cViewPr varScale="1">
        <p:scale>
          <a:sx n="93" d="100"/>
          <a:sy n="93" d="100"/>
        </p:scale>
        <p:origin x="-600" y="-96"/>
      </p:cViewPr>
      <p:guideLst>
        <p:guide orient="horz" pos="1620"/>
        <p:guide pos="2880"/>
      </p:guideLst>
    </p:cSldViewPr>
  </p:slideViewPr>
  <p:outlineViewPr>
    <p:cViewPr>
      <p:scale>
        <a:sx n="33" d="100"/>
        <a:sy n="33" d="100"/>
      </p:scale>
      <p:origin x="0" y="268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0094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67de53a4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67de53a4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9981fa14af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9981fa14af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373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67de53a40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67de53a4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9225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981fa14af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9981fa14af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9981fa14af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9981fa14af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9cd7109e8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9cd7109e8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4"/>
        <p:cNvGrpSpPr/>
        <p:nvPr/>
      </p:nvGrpSpPr>
      <p:grpSpPr>
        <a:xfrm>
          <a:off x="0" y="0"/>
          <a:ext cx="0" cy="0"/>
          <a:chOff x="0" y="0"/>
          <a:chExt cx="0" cy="0"/>
        </a:xfrm>
      </p:grpSpPr>
      <p:sp>
        <p:nvSpPr>
          <p:cNvPr id="15" name="Google Shape;15;p3"/>
          <p:cNvSpPr/>
          <p:nvPr/>
        </p:nvSpPr>
        <p:spPr>
          <a:xfrm>
            <a:off x="-27475" y="1438650"/>
            <a:ext cx="91989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415975" y="-41250"/>
            <a:ext cx="2095200" cy="5226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3251700" y="199207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l" rtl="0">
              <a:spcBef>
                <a:spcPts val="0"/>
              </a:spcBef>
              <a:spcAft>
                <a:spcPts val="0"/>
              </a:spcAft>
              <a:buSzPts val="6000"/>
              <a:buFont typeface="Lexend Tera"/>
              <a:buNone/>
              <a:defRPr sz="6000">
                <a:latin typeface="Lexend Tera"/>
                <a:ea typeface="Lexend Tera"/>
                <a:cs typeface="Lexend Tera"/>
                <a:sym typeface="Lexend Tera"/>
              </a:defRPr>
            </a:lvl1pPr>
            <a:lvl2pPr lvl="1" algn="l" rtl="0">
              <a:spcBef>
                <a:spcPts val="0"/>
              </a:spcBef>
              <a:spcAft>
                <a:spcPts val="0"/>
              </a:spcAft>
              <a:buClr>
                <a:schemeClr val="accent4"/>
              </a:buClr>
              <a:buSzPts val="5200"/>
              <a:buNone/>
              <a:defRPr sz="5200">
                <a:solidFill>
                  <a:schemeClr val="accent4"/>
                </a:solidFill>
              </a:defRPr>
            </a:lvl2pPr>
            <a:lvl3pPr lvl="2" algn="l" rtl="0">
              <a:spcBef>
                <a:spcPts val="0"/>
              </a:spcBef>
              <a:spcAft>
                <a:spcPts val="0"/>
              </a:spcAft>
              <a:buClr>
                <a:schemeClr val="accent4"/>
              </a:buClr>
              <a:buSzPts val="5200"/>
              <a:buNone/>
              <a:defRPr sz="5200">
                <a:solidFill>
                  <a:schemeClr val="accent4"/>
                </a:solidFill>
              </a:defRPr>
            </a:lvl3pPr>
            <a:lvl4pPr lvl="3" algn="l" rtl="0">
              <a:spcBef>
                <a:spcPts val="0"/>
              </a:spcBef>
              <a:spcAft>
                <a:spcPts val="0"/>
              </a:spcAft>
              <a:buClr>
                <a:schemeClr val="accent4"/>
              </a:buClr>
              <a:buSzPts val="5200"/>
              <a:buNone/>
              <a:defRPr sz="5200">
                <a:solidFill>
                  <a:schemeClr val="accent4"/>
                </a:solidFill>
              </a:defRPr>
            </a:lvl4pPr>
            <a:lvl5pPr lvl="4" algn="l" rtl="0">
              <a:spcBef>
                <a:spcPts val="0"/>
              </a:spcBef>
              <a:spcAft>
                <a:spcPts val="0"/>
              </a:spcAft>
              <a:buClr>
                <a:schemeClr val="accent4"/>
              </a:buClr>
              <a:buSzPts val="5200"/>
              <a:buNone/>
              <a:defRPr sz="5200">
                <a:solidFill>
                  <a:schemeClr val="accent4"/>
                </a:solidFill>
              </a:defRPr>
            </a:lvl5pPr>
            <a:lvl6pPr lvl="5" algn="l" rtl="0">
              <a:spcBef>
                <a:spcPts val="0"/>
              </a:spcBef>
              <a:spcAft>
                <a:spcPts val="0"/>
              </a:spcAft>
              <a:buClr>
                <a:schemeClr val="accent4"/>
              </a:buClr>
              <a:buSzPts val="5200"/>
              <a:buNone/>
              <a:defRPr sz="5200">
                <a:solidFill>
                  <a:schemeClr val="accent4"/>
                </a:solidFill>
              </a:defRPr>
            </a:lvl6pPr>
            <a:lvl7pPr lvl="6" algn="l" rtl="0">
              <a:spcBef>
                <a:spcPts val="0"/>
              </a:spcBef>
              <a:spcAft>
                <a:spcPts val="0"/>
              </a:spcAft>
              <a:buClr>
                <a:schemeClr val="accent4"/>
              </a:buClr>
              <a:buSzPts val="5200"/>
              <a:buNone/>
              <a:defRPr sz="5200">
                <a:solidFill>
                  <a:schemeClr val="accent4"/>
                </a:solidFill>
              </a:defRPr>
            </a:lvl7pPr>
            <a:lvl8pPr lvl="7" algn="l" rtl="0">
              <a:spcBef>
                <a:spcPts val="0"/>
              </a:spcBef>
              <a:spcAft>
                <a:spcPts val="0"/>
              </a:spcAft>
              <a:buClr>
                <a:schemeClr val="accent4"/>
              </a:buClr>
              <a:buSzPts val="5200"/>
              <a:buNone/>
              <a:defRPr sz="5200">
                <a:solidFill>
                  <a:schemeClr val="accent4"/>
                </a:solidFill>
              </a:defRPr>
            </a:lvl8pPr>
            <a:lvl9pPr lvl="8" algn="l" rtl="0">
              <a:spcBef>
                <a:spcPts val="0"/>
              </a:spcBef>
              <a:spcAft>
                <a:spcPts val="0"/>
              </a:spcAft>
              <a:buClr>
                <a:schemeClr val="accent4"/>
              </a:buClr>
              <a:buSzPts val="5200"/>
              <a:buNone/>
              <a:defRPr sz="5200">
                <a:solidFill>
                  <a:schemeClr val="accent4"/>
                </a:solidFill>
              </a:defRPr>
            </a:lvl9pPr>
          </a:lstStyle>
          <a:p>
            <a:endParaRPr/>
          </a:p>
        </p:txBody>
      </p:sp>
      <p:sp>
        <p:nvSpPr>
          <p:cNvPr id="18" name="Google Shape;18;p3"/>
          <p:cNvSpPr txBox="1">
            <a:spLocks noGrp="1"/>
          </p:cNvSpPr>
          <p:nvPr>
            <p:ph type="title" idx="2" hasCustomPrompt="1"/>
          </p:nvPr>
        </p:nvSpPr>
        <p:spPr>
          <a:xfrm>
            <a:off x="239632" y="1541025"/>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rPr dirty="0"/>
              <a:t>xx%</a:t>
            </a:r>
          </a:p>
        </p:txBody>
      </p:sp>
      <p:sp>
        <p:nvSpPr>
          <p:cNvPr id="19" name="Google Shape;19;p3"/>
          <p:cNvSpPr txBox="1">
            <a:spLocks noGrp="1"/>
          </p:cNvSpPr>
          <p:nvPr>
            <p:ph type="subTitle" idx="1"/>
          </p:nvPr>
        </p:nvSpPr>
        <p:spPr>
          <a:xfrm>
            <a:off x="3251700" y="273052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cxnSp>
        <p:nvCxnSpPr>
          <p:cNvPr id="20" name="Google Shape;20;p3"/>
          <p:cNvCxnSpPr/>
          <p:nvPr/>
        </p:nvCxnSpPr>
        <p:spPr>
          <a:xfrm rot="10800000">
            <a:off x="1475182"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21" name="Google Shape;21;p3"/>
          <p:cNvCxnSpPr/>
          <p:nvPr/>
        </p:nvCxnSpPr>
        <p:spPr>
          <a:xfrm rot="10800000">
            <a:off x="1478625" y="4600650"/>
            <a:ext cx="0" cy="58410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45"/>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1125" y="0"/>
            <a:ext cx="9246300" cy="5143500"/>
          </a:xfrm>
          <a:prstGeom prst="rect">
            <a:avLst/>
          </a:prstGeom>
        </p:spPr>
      </p:pic>
      <p:sp>
        <p:nvSpPr>
          <p:cNvPr id="46" name="Google Shape;46;p9"/>
          <p:cNvSpPr/>
          <p:nvPr/>
        </p:nvSpPr>
        <p:spPr>
          <a:xfrm>
            <a:off x="-51125" y="2030799"/>
            <a:ext cx="9246300" cy="2459557"/>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a:off x="3524400" y="25"/>
            <a:ext cx="2095200" cy="255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hasCustomPrompt="1"/>
          </p:nvPr>
        </p:nvSpPr>
        <p:spPr>
          <a:xfrm>
            <a:off x="3336449" y="721825"/>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rPr dirty="0"/>
              <a:t>xx%</a:t>
            </a:r>
          </a:p>
        </p:txBody>
      </p:sp>
      <p:sp>
        <p:nvSpPr>
          <p:cNvPr id="49" name="Google Shape;49;p9"/>
          <p:cNvSpPr txBox="1">
            <a:spLocks noGrp="1"/>
          </p:cNvSpPr>
          <p:nvPr>
            <p:ph type="subTitle" idx="1"/>
          </p:nvPr>
        </p:nvSpPr>
        <p:spPr>
          <a:xfrm>
            <a:off x="1982400" y="3664300"/>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50" name="Google Shape;50;p9"/>
          <p:cNvCxnSpPr/>
          <p:nvPr/>
        </p:nvCxnSpPr>
        <p:spPr>
          <a:xfrm rot="10800000">
            <a:off x="45720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51" name="Google Shape;51;p9"/>
          <p:cNvCxnSpPr/>
          <p:nvPr/>
        </p:nvCxnSpPr>
        <p:spPr>
          <a:xfrm rot="10800000">
            <a:off x="45720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52" name="Google Shape;52;p9"/>
          <p:cNvSpPr txBox="1">
            <a:spLocks noGrp="1"/>
          </p:cNvSpPr>
          <p:nvPr>
            <p:ph type="ctrTitle" idx="2"/>
          </p:nvPr>
        </p:nvSpPr>
        <p:spPr>
          <a:xfrm>
            <a:off x="1982400" y="2925850"/>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4"/>
        </a:solidFill>
        <a:effectLst/>
      </p:bgPr>
    </p:bg>
    <p:spTree>
      <p:nvGrpSpPr>
        <p:cNvPr id="1" name="Shape 79"/>
        <p:cNvGrpSpPr/>
        <p:nvPr/>
      </p:nvGrpSpPr>
      <p:grpSpPr>
        <a:xfrm>
          <a:off x="0" y="0"/>
          <a:ext cx="0" cy="0"/>
          <a:chOff x="0" y="0"/>
          <a:chExt cx="0" cy="0"/>
        </a:xfrm>
      </p:grpSpPr>
      <p:sp>
        <p:nvSpPr>
          <p:cNvPr id="80" name="Google Shape;80;p14"/>
          <p:cNvSpPr/>
          <p:nvPr/>
        </p:nvSpPr>
        <p:spPr>
          <a:xfrm>
            <a:off x="1793550" y="935350"/>
            <a:ext cx="5556900" cy="3268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txBox="1">
            <a:spLocks noGrp="1"/>
          </p:cNvSpPr>
          <p:nvPr>
            <p:ph type="ctrTitle"/>
          </p:nvPr>
        </p:nvSpPr>
        <p:spPr>
          <a:xfrm>
            <a:off x="2286600" y="3419121"/>
            <a:ext cx="4570800" cy="3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500"/>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
        <p:nvSpPr>
          <p:cNvPr id="82" name="Google Shape;82;p14"/>
          <p:cNvSpPr txBox="1">
            <a:spLocks noGrp="1"/>
          </p:cNvSpPr>
          <p:nvPr>
            <p:ph type="subTitle" idx="1"/>
          </p:nvPr>
        </p:nvSpPr>
        <p:spPr>
          <a:xfrm>
            <a:off x="2431650" y="1657750"/>
            <a:ext cx="4280700" cy="14781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4"/>
              </a:buClr>
              <a:buSzPts val="2200"/>
              <a:buNone/>
              <a:defRPr sz="2200">
                <a:solidFill>
                  <a:schemeClr val="accent4"/>
                </a:solidFill>
              </a:defRPr>
            </a:lvl1pPr>
            <a:lvl2pPr lvl="1" algn="ctr" rtl="0">
              <a:lnSpc>
                <a:spcPct val="100000"/>
              </a:lnSpc>
              <a:spcBef>
                <a:spcPts val="0"/>
              </a:spcBef>
              <a:spcAft>
                <a:spcPts val="0"/>
              </a:spcAft>
              <a:buClr>
                <a:schemeClr val="accent4"/>
              </a:buClr>
              <a:buSzPts val="2800"/>
              <a:buNone/>
              <a:defRPr sz="2800" b="1">
                <a:solidFill>
                  <a:schemeClr val="accent4"/>
                </a:solidFill>
              </a:defRPr>
            </a:lvl2pPr>
            <a:lvl3pPr lvl="2" algn="ctr" rtl="0">
              <a:lnSpc>
                <a:spcPct val="100000"/>
              </a:lnSpc>
              <a:spcBef>
                <a:spcPts val="0"/>
              </a:spcBef>
              <a:spcAft>
                <a:spcPts val="0"/>
              </a:spcAft>
              <a:buClr>
                <a:schemeClr val="accent4"/>
              </a:buClr>
              <a:buSzPts val="2800"/>
              <a:buNone/>
              <a:defRPr sz="2800" b="1">
                <a:solidFill>
                  <a:schemeClr val="accent4"/>
                </a:solidFill>
              </a:defRPr>
            </a:lvl3pPr>
            <a:lvl4pPr lvl="3" algn="ctr" rtl="0">
              <a:lnSpc>
                <a:spcPct val="100000"/>
              </a:lnSpc>
              <a:spcBef>
                <a:spcPts val="0"/>
              </a:spcBef>
              <a:spcAft>
                <a:spcPts val="0"/>
              </a:spcAft>
              <a:buClr>
                <a:schemeClr val="accent4"/>
              </a:buClr>
              <a:buSzPts val="2800"/>
              <a:buNone/>
              <a:defRPr sz="2800" b="1">
                <a:solidFill>
                  <a:schemeClr val="accent4"/>
                </a:solidFill>
              </a:defRPr>
            </a:lvl4pPr>
            <a:lvl5pPr lvl="4" algn="ctr" rtl="0">
              <a:lnSpc>
                <a:spcPct val="100000"/>
              </a:lnSpc>
              <a:spcBef>
                <a:spcPts val="0"/>
              </a:spcBef>
              <a:spcAft>
                <a:spcPts val="0"/>
              </a:spcAft>
              <a:buClr>
                <a:schemeClr val="accent4"/>
              </a:buClr>
              <a:buSzPts val="2800"/>
              <a:buNone/>
              <a:defRPr sz="2800" b="1">
                <a:solidFill>
                  <a:schemeClr val="accent4"/>
                </a:solidFill>
              </a:defRPr>
            </a:lvl5pPr>
            <a:lvl6pPr lvl="5" algn="ctr" rtl="0">
              <a:lnSpc>
                <a:spcPct val="100000"/>
              </a:lnSpc>
              <a:spcBef>
                <a:spcPts val="0"/>
              </a:spcBef>
              <a:spcAft>
                <a:spcPts val="0"/>
              </a:spcAft>
              <a:buClr>
                <a:schemeClr val="accent4"/>
              </a:buClr>
              <a:buSzPts val="2800"/>
              <a:buNone/>
              <a:defRPr sz="2800" b="1">
                <a:solidFill>
                  <a:schemeClr val="accent4"/>
                </a:solidFill>
              </a:defRPr>
            </a:lvl6pPr>
            <a:lvl7pPr lvl="6" algn="ctr" rtl="0">
              <a:lnSpc>
                <a:spcPct val="100000"/>
              </a:lnSpc>
              <a:spcBef>
                <a:spcPts val="0"/>
              </a:spcBef>
              <a:spcAft>
                <a:spcPts val="0"/>
              </a:spcAft>
              <a:buClr>
                <a:schemeClr val="accent4"/>
              </a:buClr>
              <a:buSzPts val="2800"/>
              <a:buNone/>
              <a:defRPr sz="2800" b="1">
                <a:solidFill>
                  <a:schemeClr val="accent4"/>
                </a:solidFill>
              </a:defRPr>
            </a:lvl7pPr>
            <a:lvl8pPr lvl="7" algn="ctr" rtl="0">
              <a:lnSpc>
                <a:spcPct val="100000"/>
              </a:lnSpc>
              <a:spcBef>
                <a:spcPts val="0"/>
              </a:spcBef>
              <a:spcAft>
                <a:spcPts val="0"/>
              </a:spcAft>
              <a:buClr>
                <a:schemeClr val="accent4"/>
              </a:buClr>
              <a:buSzPts val="2800"/>
              <a:buNone/>
              <a:defRPr sz="2800" b="1">
                <a:solidFill>
                  <a:schemeClr val="accent4"/>
                </a:solidFill>
              </a:defRPr>
            </a:lvl8pPr>
            <a:lvl9pPr lvl="8" algn="ctr" rtl="0">
              <a:lnSpc>
                <a:spcPct val="100000"/>
              </a:lnSpc>
              <a:spcBef>
                <a:spcPts val="0"/>
              </a:spcBef>
              <a:spcAft>
                <a:spcPts val="0"/>
              </a:spcAft>
              <a:buClr>
                <a:schemeClr val="accent4"/>
              </a:buClr>
              <a:buSzPts val="2800"/>
              <a:buNone/>
              <a:defRPr sz="2800" b="1">
                <a:solidFill>
                  <a:schemeClr val="accent4"/>
                </a:solidFill>
              </a:defRPr>
            </a:lvl9pPr>
          </a:lstStyle>
          <a:p>
            <a:endParaRPr/>
          </a:p>
        </p:txBody>
      </p:sp>
      <p:cxnSp>
        <p:nvCxnSpPr>
          <p:cNvPr id="83" name="Google Shape;83;p14"/>
          <p:cNvCxnSpPr/>
          <p:nvPr/>
        </p:nvCxnSpPr>
        <p:spPr>
          <a:xfrm rot="10800000">
            <a:off x="4572000" y="4554825"/>
            <a:ext cx="0" cy="584100"/>
          </a:xfrm>
          <a:prstGeom prst="straightConnector1">
            <a:avLst/>
          </a:prstGeom>
          <a:noFill/>
          <a:ln w="38100" cap="flat" cmpd="sng">
            <a:solidFill>
              <a:schemeClr val="accent6"/>
            </a:solidFill>
            <a:prstDash val="solid"/>
            <a:round/>
            <a:headEnd type="none" w="med" len="med"/>
            <a:tailEnd type="none" w="med" len="med"/>
          </a:ln>
        </p:spPr>
      </p:cxnSp>
      <p:cxnSp>
        <p:nvCxnSpPr>
          <p:cNvPr id="84" name="Google Shape;84;p14"/>
          <p:cNvCxnSpPr/>
          <p:nvPr/>
        </p:nvCxnSpPr>
        <p:spPr>
          <a:xfrm rot="10800000">
            <a:off x="4572000" y="0"/>
            <a:ext cx="0" cy="584100"/>
          </a:xfrm>
          <a:prstGeom prst="straightConnector1">
            <a:avLst/>
          </a:prstGeom>
          <a:noFill/>
          <a:ln w="38100" cap="flat" cmpd="sng">
            <a:solidFill>
              <a:schemeClr val="accent6"/>
            </a:solidFill>
            <a:prstDash val="solid"/>
            <a:round/>
            <a:headEnd type="none" w="med" len="med"/>
            <a:tailEnd type="none" w="med" len="med"/>
          </a:ln>
        </p:spPr>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2">
  <p:cSld name="SECTION_HEADER_1">
    <p:bg>
      <p:bgPr>
        <a:solidFill>
          <a:schemeClr val="dk2"/>
        </a:solidFill>
        <a:effectLst/>
      </p:bgPr>
    </p:bg>
    <p:spTree>
      <p:nvGrpSpPr>
        <p:cNvPr id="1" name="Shape 85"/>
        <p:cNvGrpSpPr/>
        <p:nvPr/>
      </p:nvGrpSpPr>
      <p:grpSpPr>
        <a:xfrm>
          <a:off x="0" y="0"/>
          <a:ext cx="0" cy="0"/>
          <a:chOff x="0" y="0"/>
          <a:chExt cx="0" cy="0"/>
        </a:xfrm>
      </p:grpSpPr>
      <p:sp>
        <p:nvSpPr>
          <p:cNvPr id="86" name="Google Shape;86;p15"/>
          <p:cNvSpPr/>
          <p:nvPr/>
        </p:nvSpPr>
        <p:spPr>
          <a:xfrm>
            <a:off x="-34325" y="1438650"/>
            <a:ext cx="92127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5991300" y="25"/>
            <a:ext cx="2095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a:spLocks noGrp="1"/>
          </p:cNvSpPr>
          <p:nvPr>
            <p:ph type="title" hasCustomPrompt="1"/>
          </p:nvPr>
        </p:nvSpPr>
        <p:spPr>
          <a:xfrm>
            <a:off x="5803350" y="153570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89" name="Google Shape;89;p15"/>
          <p:cNvSpPr txBox="1">
            <a:spLocks noGrp="1"/>
          </p:cNvSpPr>
          <p:nvPr>
            <p:ph type="subTitle" idx="1"/>
          </p:nvPr>
        </p:nvSpPr>
        <p:spPr>
          <a:xfrm>
            <a:off x="713225" y="273052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90" name="Google Shape;90;p15"/>
          <p:cNvCxnSpPr/>
          <p:nvPr/>
        </p:nvCxnSpPr>
        <p:spPr>
          <a:xfrm rot="10800000">
            <a:off x="70389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91" name="Google Shape;91;p15"/>
          <p:cNvCxnSpPr/>
          <p:nvPr/>
        </p:nvCxnSpPr>
        <p:spPr>
          <a:xfrm rot="10800000">
            <a:off x="70389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92" name="Google Shape;92;p15"/>
          <p:cNvSpPr txBox="1">
            <a:spLocks noGrp="1"/>
          </p:cNvSpPr>
          <p:nvPr>
            <p:ph type="ctrTitle" idx="2"/>
          </p:nvPr>
        </p:nvSpPr>
        <p:spPr>
          <a:xfrm>
            <a:off x="713225" y="199207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
    <p:bg>
      <p:bgPr>
        <a:solidFill>
          <a:schemeClr val="dk2"/>
        </a:solidFill>
        <a:effectLst/>
      </p:bgPr>
    </p:bg>
    <p:spTree>
      <p:nvGrpSpPr>
        <p:cNvPr id="1" name="Shape 93"/>
        <p:cNvGrpSpPr/>
        <p:nvPr/>
      </p:nvGrpSpPr>
      <p:grpSpPr>
        <a:xfrm>
          <a:off x="0" y="0"/>
          <a:ext cx="0" cy="0"/>
          <a:chOff x="0" y="0"/>
          <a:chExt cx="0" cy="0"/>
        </a:xfrm>
      </p:grpSpPr>
      <p:sp>
        <p:nvSpPr>
          <p:cNvPr id="94" name="Google Shape;94;p16"/>
          <p:cNvSpPr/>
          <p:nvPr/>
        </p:nvSpPr>
        <p:spPr>
          <a:xfrm>
            <a:off x="-27475" y="834975"/>
            <a:ext cx="91989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p:nvPr/>
        </p:nvSpPr>
        <p:spPr>
          <a:xfrm>
            <a:off x="3524400" y="2468475"/>
            <a:ext cx="2095200" cy="265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txBox="1">
            <a:spLocks noGrp="1"/>
          </p:cNvSpPr>
          <p:nvPr>
            <p:ph type="title" hasCustomPrompt="1"/>
          </p:nvPr>
        </p:nvSpPr>
        <p:spPr>
          <a:xfrm>
            <a:off x="3336450" y="252825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97" name="Google Shape;97;p16"/>
          <p:cNvSpPr txBox="1">
            <a:spLocks noGrp="1"/>
          </p:cNvSpPr>
          <p:nvPr>
            <p:ph type="subTitle" idx="1"/>
          </p:nvPr>
        </p:nvSpPr>
        <p:spPr>
          <a:xfrm>
            <a:off x="1982400" y="182827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98" name="Google Shape;98;p16"/>
          <p:cNvCxnSpPr/>
          <p:nvPr/>
        </p:nvCxnSpPr>
        <p:spPr>
          <a:xfrm rot="10800000">
            <a:off x="45720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99" name="Google Shape;99;p16"/>
          <p:cNvCxnSpPr/>
          <p:nvPr/>
        </p:nvCxnSpPr>
        <p:spPr>
          <a:xfrm rot="10800000">
            <a:off x="45720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100" name="Google Shape;100;p16"/>
          <p:cNvSpPr txBox="1">
            <a:spLocks noGrp="1"/>
          </p:cNvSpPr>
          <p:nvPr>
            <p:ph type="ctrTitle" idx="2"/>
          </p:nvPr>
        </p:nvSpPr>
        <p:spPr>
          <a:xfrm>
            <a:off x="1982400" y="108982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and Credits">
  <p:cSld name="TITLE_1">
    <p:bg>
      <p:bgPr>
        <a:solidFill>
          <a:schemeClr val="accent4"/>
        </a:solidFill>
        <a:effectLst/>
      </p:bgPr>
    </p:bg>
    <p:spTree>
      <p:nvGrpSpPr>
        <p:cNvPr id="1" name="Shape 220"/>
        <p:cNvGrpSpPr/>
        <p:nvPr/>
      </p:nvGrpSpPr>
      <p:grpSpPr>
        <a:xfrm>
          <a:off x="0" y="0"/>
          <a:ext cx="0" cy="0"/>
          <a:chOff x="0" y="0"/>
          <a:chExt cx="0" cy="0"/>
        </a:xfrm>
      </p:grpSpPr>
      <p:sp>
        <p:nvSpPr>
          <p:cNvPr id="221" name="Google Shape;221;p31"/>
          <p:cNvSpPr/>
          <p:nvPr/>
        </p:nvSpPr>
        <p:spPr>
          <a:xfrm>
            <a:off x="0" y="-4575"/>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22" name="Google Shape;222;p31"/>
          <p:cNvSpPr txBox="1">
            <a:spLocks noGrp="1"/>
          </p:cNvSpPr>
          <p:nvPr>
            <p:ph type="ctrTitle"/>
          </p:nvPr>
        </p:nvSpPr>
        <p:spPr>
          <a:xfrm>
            <a:off x="713225" y="539500"/>
            <a:ext cx="4528800" cy="117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Lexend Tera"/>
              <a:buNone/>
              <a:defRPr sz="5000">
                <a:latin typeface="Lexend Tera"/>
                <a:ea typeface="Lexend Tera"/>
                <a:cs typeface="Lexend Tera"/>
                <a:sym typeface="Lexend Ter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223" name="Google Shape;223;p31"/>
          <p:cNvSpPr txBox="1">
            <a:spLocks noGrp="1"/>
          </p:cNvSpPr>
          <p:nvPr>
            <p:ph type="subTitle" idx="1"/>
          </p:nvPr>
        </p:nvSpPr>
        <p:spPr>
          <a:xfrm>
            <a:off x="713225" y="4076650"/>
            <a:ext cx="45288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Font typeface="Fira Sans"/>
              <a:buNone/>
              <a:defRPr sz="12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7" name="Google Shape;227;p31"/>
          <p:cNvSpPr txBox="1">
            <a:spLocks noGrp="1"/>
          </p:cNvSpPr>
          <p:nvPr>
            <p:ph type="subTitle" idx="2"/>
          </p:nvPr>
        </p:nvSpPr>
        <p:spPr>
          <a:xfrm>
            <a:off x="713225" y="2116850"/>
            <a:ext cx="4528800" cy="117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
    <p:bg>
      <p:bgPr>
        <a:solidFill>
          <a:schemeClr val="accent4"/>
        </a:solidFill>
        <a:effectLst/>
      </p:bgPr>
    </p:bg>
    <p:spTree>
      <p:nvGrpSpPr>
        <p:cNvPr id="1" name="Shape 22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
        <p:cNvGrpSpPr/>
        <p:nvPr/>
      </p:nvGrpSpPr>
      <p:grpSpPr>
        <a:xfrm>
          <a:off x="0" y="0"/>
          <a:ext cx="0" cy="0"/>
          <a:chOff x="0" y="0"/>
          <a:chExt cx="0" cy="0"/>
        </a:xfrm>
      </p:grpSpPr>
      <p:sp>
        <p:nvSpPr>
          <p:cNvPr id="65" name="Google Shape;65;p13"/>
          <p:cNvSpPr/>
          <p:nvPr/>
        </p:nvSpPr>
        <p:spPr>
          <a:xfrm>
            <a:off x="0" y="542300"/>
            <a:ext cx="5992586"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txBox="1">
            <a:spLocks noGrp="1"/>
          </p:cNvSpPr>
          <p:nvPr>
            <p:ph type="title"/>
          </p:nvPr>
        </p:nvSpPr>
        <p:spPr>
          <a:xfrm>
            <a:off x="713225" y="585050"/>
            <a:ext cx="4234332" cy="4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7" name="Google Shape;67;p13"/>
          <p:cNvSpPr txBox="1">
            <a:spLocks noGrp="1"/>
          </p:cNvSpPr>
          <p:nvPr>
            <p:ph type="subTitle" idx="1"/>
          </p:nvPr>
        </p:nvSpPr>
        <p:spPr>
          <a:xfrm>
            <a:off x="2203525" y="210307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2"/>
          </p:nvPr>
        </p:nvSpPr>
        <p:spPr>
          <a:xfrm>
            <a:off x="2203534" y="173248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69" name="Google Shape;69;p13"/>
          <p:cNvSpPr txBox="1">
            <a:spLocks noGrp="1"/>
          </p:cNvSpPr>
          <p:nvPr>
            <p:ph type="title" idx="3" hasCustomPrompt="1"/>
          </p:nvPr>
        </p:nvSpPr>
        <p:spPr>
          <a:xfrm>
            <a:off x="720000" y="173250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0" name="Google Shape;70;p13"/>
          <p:cNvSpPr txBox="1">
            <a:spLocks noGrp="1"/>
          </p:cNvSpPr>
          <p:nvPr>
            <p:ph type="subTitle" idx="4"/>
          </p:nvPr>
        </p:nvSpPr>
        <p:spPr>
          <a:xfrm>
            <a:off x="2203525" y="369632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 name="Google Shape;71;p13"/>
          <p:cNvSpPr txBox="1">
            <a:spLocks noGrp="1"/>
          </p:cNvSpPr>
          <p:nvPr>
            <p:ph type="subTitle" idx="5"/>
          </p:nvPr>
        </p:nvSpPr>
        <p:spPr>
          <a:xfrm>
            <a:off x="2203534" y="332573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2" name="Google Shape;72;p13"/>
          <p:cNvSpPr txBox="1">
            <a:spLocks noGrp="1"/>
          </p:cNvSpPr>
          <p:nvPr>
            <p:ph type="title" idx="6" hasCustomPrompt="1"/>
          </p:nvPr>
        </p:nvSpPr>
        <p:spPr>
          <a:xfrm>
            <a:off x="720000" y="332575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3" name="Google Shape;73;p13"/>
          <p:cNvSpPr txBox="1">
            <a:spLocks noGrp="1"/>
          </p:cNvSpPr>
          <p:nvPr>
            <p:ph type="subTitle" idx="7"/>
          </p:nvPr>
        </p:nvSpPr>
        <p:spPr>
          <a:xfrm>
            <a:off x="6354125" y="210307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8"/>
          </p:nvPr>
        </p:nvSpPr>
        <p:spPr>
          <a:xfrm>
            <a:off x="6354134" y="173248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5" name="Google Shape;75;p13"/>
          <p:cNvSpPr txBox="1">
            <a:spLocks noGrp="1"/>
          </p:cNvSpPr>
          <p:nvPr>
            <p:ph type="title" idx="9" hasCustomPrompt="1"/>
          </p:nvPr>
        </p:nvSpPr>
        <p:spPr>
          <a:xfrm>
            <a:off x="4803425" y="173250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6" name="Google Shape;76;p13"/>
          <p:cNvSpPr txBox="1">
            <a:spLocks noGrp="1"/>
          </p:cNvSpPr>
          <p:nvPr>
            <p:ph type="subTitle" idx="13"/>
          </p:nvPr>
        </p:nvSpPr>
        <p:spPr>
          <a:xfrm>
            <a:off x="6354125" y="369632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14"/>
          </p:nvPr>
        </p:nvSpPr>
        <p:spPr>
          <a:xfrm>
            <a:off x="6354134" y="332573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8" name="Google Shape;78;p13"/>
          <p:cNvSpPr txBox="1">
            <a:spLocks noGrp="1"/>
          </p:cNvSpPr>
          <p:nvPr>
            <p:ph type="title" idx="15" hasCustomPrompt="1"/>
          </p:nvPr>
        </p:nvSpPr>
        <p:spPr>
          <a:xfrm>
            <a:off x="4803425" y="332575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Tree>
    <p:extLst>
      <p:ext uri="{BB962C8B-B14F-4D97-AF65-F5344CB8AC3E}">
        <p14:creationId xmlns:p14="http://schemas.microsoft.com/office/powerpoint/2010/main" val="20669853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1BE2C4-AB16-41E3-B055-37D9E4AA0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0591FC4-CB3A-4C76-AD21-D335351B4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CB817B-626F-44F7-9EAE-ECA2BAB1FD27}"/>
              </a:ext>
            </a:extLst>
          </p:cNvPr>
          <p:cNvSpPr>
            <a:spLocks noGrp="1"/>
          </p:cNvSpPr>
          <p:nvPr>
            <p:ph type="dt" sz="half" idx="10"/>
          </p:nvPr>
        </p:nvSpPr>
        <p:spPr/>
        <p:txBody>
          <a:bodyPr/>
          <a:lstStyle/>
          <a:p>
            <a:fld id="{CBAA1A97-2145-497F-9443-98B1E0C4C43E}" type="datetimeFigureOut">
              <a:rPr lang="en-US" smtClean="0"/>
              <a:t>3/1/2024</a:t>
            </a:fld>
            <a:endParaRPr lang="en-US"/>
          </a:p>
        </p:txBody>
      </p:sp>
      <p:sp>
        <p:nvSpPr>
          <p:cNvPr id="5" name="Footer Placeholder 4">
            <a:extLst>
              <a:ext uri="{FF2B5EF4-FFF2-40B4-BE49-F238E27FC236}">
                <a16:creationId xmlns:a16="http://schemas.microsoft.com/office/drawing/2014/main" xmlns="" id="{6F08944A-522A-48D9-B476-6446BBEEB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17B23F-71B8-41B0-BE23-775612988A12}"/>
              </a:ext>
            </a:extLst>
          </p:cNvPr>
          <p:cNvSpPr>
            <a:spLocks noGrp="1"/>
          </p:cNvSpPr>
          <p:nvPr>
            <p:ph type="sldNum" sz="quarter" idx="12"/>
          </p:nvPr>
        </p:nvSpPr>
        <p:spPr/>
        <p:txBody>
          <a:bodyPr/>
          <a:lstStyle/>
          <a:p>
            <a:fld id="{853CCD15-6822-4CFD-8AFF-14DBF692FD2B}" type="slidenum">
              <a:rPr lang="en-US" smtClean="0"/>
              <a:t>‹#›</a:t>
            </a:fld>
            <a:endParaRPr lang="en-US"/>
          </a:p>
        </p:txBody>
      </p:sp>
    </p:spTree>
    <p:extLst>
      <p:ext uri="{BB962C8B-B14F-4D97-AF65-F5344CB8AC3E}">
        <p14:creationId xmlns:p14="http://schemas.microsoft.com/office/powerpoint/2010/main" val="26706827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218450"/>
            <a:ext cx="7717500" cy="33501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Fira Sans"/>
              <a:buChar char="●"/>
              <a:defRPr sz="1800">
                <a:solidFill>
                  <a:schemeClr val="accent4"/>
                </a:solidFill>
                <a:latin typeface="Fira Sans"/>
                <a:ea typeface="Fira Sans"/>
                <a:cs typeface="Fira Sans"/>
                <a:sym typeface="Fira Sans"/>
              </a:defRPr>
            </a:lvl1pPr>
            <a:lvl2pPr marL="914400" lvl="1"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2pPr>
            <a:lvl3pPr marL="1371600" lvl="2"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3pPr>
            <a:lvl4pPr marL="1828800" lvl="3"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4pPr>
            <a:lvl5pPr marL="2286000" lvl="4"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5pPr>
            <a:lvl6pPr marL="2743200" lvl="5"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6pPr>
            <a:lvl7pPr marL="3200400" lvl="6"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7pPr>
            <a:lvl8pPr marL="3657600" lvl="7"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8pPr>
            <a:lvl9pPr marL="4114800" lvl="8" indent="-317500">
              <a:lnSpc>
                <a:spcPct val="115000"/>
              </a:lnSpc>
              <a:spcBef>
                <a:spcPts val="1600"/>
              </a:spcBef>
              <a:spcAft>
                <a:spcPts val="1600"/>
              </a:spcAft>
              <a:buClr>
                <a:schemeClr val="accent4"/>
              </a:buClr>
              <a:buSzPts val="1400"/>
              <a:buFont typeface="Fira Sans"/>
              <a:buChar char="■"/>
              <a:defRPr>
                <a:solidFill>
                  <a:schemeClr val="accent4"/>
                </a:solidFill>
                <a:latin typeface="Fira Sans"/>
                <a:ea typeface="Fira Sans"/>
                <a:cs typeface="Fira Sans"/>
                <a:sym typeface="Fira Sans"/>
              </a:defRPr>
            </a:lvl9pPr>
          </a:lstStyle>
          <a:p>
            <a:endParaRPr/>
          </a:p>
        </p:txBody>
      </p:sp>
      <p:sp>
        <p:nvSpPr>
          <p:cNvPr id="7" name="Google Shape;7;p1"/>
          <p:cNvSpPr txBox="1">
            <a:spLocks noGrp="1"/>
          </p:cNvSpPr>
          <p:nvPr>
            <p:ph type="title"/>
          </p:nvPr>
        </p:nvSpPr>
        <p:spPr>
          <a:xfrm>
            <a:off x="713225" y="585050"/>
            <a:ext cx="7717500" cy="474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1pPr>
            <a:lvl2pPr lvl="1" algn="ctr">
              <a:spcBef>
                <a:spcPts val="0"/>
              </a:spcBef>
              <a:spcAft>
                <a:spcPts val="0"/>
              </a:spcAft>
              <a:buClr>
                <a:schemeClr val="dk1"/>
              </a:buClr>
              <a:buSzPts val="2000"/>
              <a:buNone/>
              <a:defRPr sz="2000">
                <a:solidFill>
                  <a:schemeClr val="dk1"/>
                </a:solidFill>
              </a:defRPr>
            </a:lvl2pPr>
            <a:lvl3pPr lvl="2" algn="ctr">
              <a:spcBef>
                <a:spcPts val="0"/>
              </a:spcBef>
              <a:spcAft>
                <a:spcPts val="0"/>
              </a:spcAft>
              <a:buClr>
                <a:schemeClr val="dk1"/>
              </a:buClr>
              <a:buSzPts val="2000"/>
              <a:buNone/>
              <a:defRPr sz="2000">
                <a:solidFill>
                  <a:schemeClr val="dk1"/>
                </a:solidFill>
              </a:defRPr>
            </a:lvl3pPr>
            <a:lvl4pPr lvl="3" algn="ctr">
              <a:spcBef>
                <a:spcPts val="0"/>
              </a:spcBef>
              <a:spcAft>
                <a:spcPts val="0"/>
              </a:spcAft>
              <a:buClr>
                <a:schemeClr val="dk1"/>
              </a:buClr>
              <a:buSzPts val="2000"/>
              <a:buNone/>
              <a:defRPr sz="2000">
                <a:solidFill>
                  <a:schemeClr val="dk1"/>
                </a:solidFill>
              </a:defRPr>
            </a:lvl4pPr>
            <a:lvl5pPr lvl="4" algn="ctr">
              <a:spcBef>
                <a:spcPts val="0"/>
              </a:spcBef>
              <a:spcAft>
                <a:spcPts val="0"/>
              </a:spcAft>
              <a:buClr>
                <a:schemeClr val="dk1"/>
              </a:buClr>
              <a:buSzPts val="2000"/>
              <a:buNone/>
              <a:defRPr sz="2000">
                <a:solidFill>
                  <a:schemeClr val="dk1"/>
                </a:solidFill>
              </a:defRPr>
            </a:lvl5pPr>
            <a:lvl6pPr lvl="5" algn="ctr">
              <a:spcBef>
                <a:spcPts val="0"/>
              </a:spcBef>
              <a:spcAft>
                <a:spcPts val="0"/>
              </a:spcAft>
              <a:buClr>
                <a:schemeClr val="dk1"/>
              </a:buClr>
              <a:buSzPts val="2000"/>
              <a:buNone/>
              <a:defRPr sz="2000">
                <a:solidFill>
                  <a:schemeClr val="dk1"/>
                </a:solidFill>
              </a:defRPr>
            </a:lvl6pPr>
            <a:lvl7pPr lvl="6" algn="ctr">
              <a:spcBef>
                <a:spcPts val="0"/>
              </a:spcBef>
              <a:spcAft>
                <a:spcPts val="0"/>
              </a:spcAft>
              <a:buClr>
                <a:schemeClr val="dk1"/>
              </a:buClr>
              <a:buSzPts val="2000"/>
              <a:buNone/>
              <a:defRPr sz="2000">
                <a:solidFill>
                  <a:schemeClr val="dk1"/>
                </a:solidFill>
              </a:defRPr>
            </a:lvl7pPr>
            <a:lvl8pPr lvl="7" algn="ctr">
              <a:spcBef>
                <a:spcPts val="0"/>
              </a:spcBef>
              <a:spcAft>
                <a:spcPts val="0"/>
              </a:spcAft>
              <a:buClr>
                <a:schemeClr val="dk1"/>
              </a:buClr>
              <a:buSzPts val="2000"/>
              <a:buNone/>
              <a:defRPr sz="2000">
                <a:solidFill>
                  <a:schemeClr val="dk1"/>
                </a:solidFill>
              </a:defRPr>
            </a:lvl8pPr>
            <a:lvl9pPr lvl="8" algn="ctr">
              <a:spcBef>
                <a:spcPts val="0"/>
              </a:spcBef>
              <a:spcAft>
                <a:spcPts val="0"/>
              </a:spcAft>
              <a:buClr>
                <a:schemeClr val="dk1"/>
              </a:buClr>
              <a:buSzPts val="2000"/>
              <a:buNone/>
              <a:defRPr sz="20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60" r:id="rId3"/>
    <p:sldLayoutId id="2147483661" r:id="rId4"/>
    <p:sldLayoutId id="2147483662" r:id="rId5"/>
    <p:sldLayoutId id="2147483677" r:id="rId6"/>
    <p:sldLayoutId id="2147483678" r:id="rId7"/>
    <p:sldLayoutId id="2147483683" r:id="rId8"/>
    <p:sldLayoutId id="2147483684" r:id="rId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
        <p:nvSpPr>
          <p:cNvPr id="280" name="Google Shape;280;p40"/>
          <p:cNvSpPr txBox="1">
            <a:spLocks noGrp="1"/>
          </p:cNvSpPr>
          <p:nvPr>
            <p:ph type="subTitle" idx="1"/>
          </p:nvPr>
        </p:nvSpPr>
        <p:spPr>
          <a:xfrm>
            <a:off x="1890445" y="1140432"/>
            <a:ext cx="5414482" cy="278973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latin typeface="Times New Roman" pitchFamily="18" charset="0"/>
                <a:cs typeface="Times New Roman" pitchFamily="18" charset="0"/>
              </a:rPr>
              <a:t>TÌM HIỂU MÔI TRƯỜNG VÀ ẢNH HƯỞNG CỦA MỘT SỐ NHÂN TỐ SINH THÁI </a:t>
            </a:r>
          </a:p>
          <a:p>
            <a:pPr marL="0" lvl="0" indent="0" algn="ctr" rtl="0">
              <a:spcBef>
                <a:spcPts val="0"/>
              </a:spcBef>
              <a:spcAft>
                <a:spcPts val="0"/>
              </a:spcAft>
              <a:buNone/>
            </a:pPr>
            <a:r>
              <a:rPr lang="en-US" sz="2800" dirty="0" smtClean="0">
                <a:latin typeface="Times New Roman" pitchFamily="18" charset="0"/>
                <a:cs typeface="Times New Roman" pitchFamily="18" charset="0"/>
              </a:rPr>
              <a:t>LÊN ĐỜI SỐNG SINH VẬT </a:t>
            </a:r>
          </a:p>
          <a:p>
            <a:pPr marL="0" lvl="0" indent="0" algn="ctr" rtl="0">
              <a:spcBef>
                <a:spcPts val="0"/>
              </a:spcBef>
              <a:spcAft>
                <a:spcPts val="0"/>
              </a:spcAft>
              <a:buNone/>
            </a:pPr>
            <a:r>
              <a:rPr lang="en-US" sz="2800" dirty="0" smtClean="0">
                <a:latin typeface="Times New Roman" pitchFamily="18" charset="0"/>
                <a:cs typeface="Times New Roman" pitchFamily="18" charset="0"/>
              </a:rPr>
              <a:t>TRONG KHUÔN VIÊN </a:t>
            </a:r>
            <a:r>
              <a:rPr lang="en-US" sz="2800" dirty="0" smtClean="0">
                <a:latin typeface="Times New Roman" pitchFamily="18" charset="0"/>
                <a:cs typeface="Times New Roman" pitchFamily="18" charset="0"/>
              </a:rPr>
              <a:t>KHU CHUNG CƯ</a:t>
            </a:r>
            <a:endParaRPr lang="en-US" sz="2800" dirty="0" smtClean="0">
              <a:latin typeface="Times New Roman" pitchFamily="18" charset="0"/>
              <a:cs typeface="Times New Roman" pitchFamily="18" charset="0"/>
            </a:endParaRPr>
          </a:p>
        </p:txBody>
      </p:sp>
      <p:sp>
        <p:nvSpPr>
          <p:cNvPr id="4" name="Rectangle 3"/>
          <p:cNvSpPr/>
          <p:nvPr/>
        </p:nvSpPr>
        <p:spPr>
          <a:xfrm>
            <a:off x="2960669" y="377872"/>
            <a:ext cx="3452445" cy="641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BÀI 45-46 </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0">
                                            <p:txEl>
                                              <p:pRg st="0" end="0"/>
                                            </p:txEl>
                                          </p:spTgt>
                                        </p:tgtEl>
                                        <p:attrNameLst>
                                          <p:attrName>style.visibility</p:attrName>
                                        </p:attrNameLst>
                                      </p:cBhvr>
                                      <p:to>
                                        <p:strVal val="visible"/>
                                      </p:to>
                                    </p:set>
                                    <p:animEffect transition="in" filter="fade">
                                      <p:cBhvr>
                                        <p:cTn id="12" dur="500"/>
                                        <p:tgtEl>
                                          <p:spTgt spid="2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0">
                                            <p:txEl>
                                              <p:pRg st="1" end="1"/>
                                            </p:txEl>
                                          </p:spTgt>
                                        </p:tgtEl>
                                        <p:attrNameLst>
                                          <p:attrName>style.visibility</p:attrName>
                                        </p:attrNameLst>
                                      </p:cBhvr>
                                      <p:to>
                                        <p:strVal val="visible"/>
                                      </p:to>
                                    </p:set>
                                    <p:animEffect transition="in" filter="fade">
                                      <p:cBhvr>
                                        <p:cTn id="17" dur="500"/>
                                        <p:tgtEl>
                                          <p:spTgt spid="2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0">
                                            <p:txEl>
                                              <p:pRg st="2" end="2"/>
                                            </p:txEl>
                                          </p:spTgt>
                                        </p:tgtEl>
                                        <p:attrNameLst>
                                          <p:attrName>style.visibility</p:attrName>
                                        </p:attrNameLst>
                                      </p:cBhvr>
                                      <p:to>
                                        <p:strVal val="visible"/>
                                      </p:to>
                                    </p:set>
                                    <p:animEffect transition="in" filter="fade">
                                      <p:cBhvr>
                                        <p:cTn id="22" dur="500"/>
                                        <p:tgtEl>
                                          <p:spTgt spid="2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build="p"/>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vAN TRUNG\91\sinh\hình\cây bách tù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67" y="794677"/>
            <a:ext cx="2331720" cy="185547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vAN TRUNG\91\sinh\hình\Bèo lục bì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120" y="794676"/>
            <a:ext cx="2598419" cy="18554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vAN TRUNG\91\sinh\hình\Bèo cái ( Bèo Tai tượng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740" y="794678"/>
            <a:ext cx="2473960" cy="18554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320" y="2650148"/>
            <a:ext cx="1325880" cy="307777"/>
          </a:xfrm>
          <a:prstGeom prst="rect">
            <a:avLst/>
          </a:prstGeom>
          <a:noFill/>
        </p:spPr>
        <p:txBody>
          <a:bodyPr wrap="square" rtlCol="0">
            <a:spAutoFit/>
          </a:bodyPr>
          <a:lstStyle/>
          <a:p>
            <a:r>
              <a:rPr lang="en-US" smtClean="0"/>
              <a:t>Cây bách tùng</a:t>
            </a:r>
            <a:endParaRPr lang="en-US"/>
          </a:p>
        </p:txBody>
      </p:sp>
      <p:sp>
        <p:nvSpPr>
          <p:cNvPr id="7" name="TextBox 6"/>
          <p:cNvSpPr txBox="1"/>
          <p:nvPr/>
        </p:nvSpPr>
        <p:spPr>
          <a:xfrm>
            <a:off x="3428999" y="2741463"/>
            <a:ext cx="1470660" cy="307777"/>
          </a:xfrm>
          <a:prstGeom prst="rect">
            <a:avLst/>
          </a:prstGeom>
          <a:noFill/>
        </p:spPr>
        <p:txBody>
          <a:bodyPr wrap="square" rtlCol="0">
            <a:spAutoFit/>
          </a:bodyPr>
          <a:lstStyle/>
          <a:p>
            <a:r>
              <a:rPr lang="en-US" dirty="0" err="1" smtClean="0"/>
              <a:t>Bèo</a:t>
            </a:r>
            <a:r>
              <a:rPr lang="en-US" dirty="0" smtClean="0"/>
              <a:t> </a:t>
            </a:r>
            <a:r>
              <a:rPr lang="en-US" dirty="0" err="1" smtClean="0"/>
              <a:t>lục</a:t>
            </a:r>
            <a:r>
              <a:rPr lang="en-US" dirty="0" smtClean="0"/>
              <a:t> </a:t>
            </a:r>
            <a:r>
              <a:rPr lang="en-US" dirty="0" err="1" smtClean="0"/>
              <a:t>bình</a:t>
            </a:r>
            <a:endParaRPr lang="en-US" dirty="0"/>
          </a:p>
        </p:txBody>
      </p:sp>
      <p:sp>
        <p:nvSpPr>
          <p:cNvPr id="8" name="TextBox 7"/>
          <p:cNvSpPr txBox="1"/>
          <p:nvPr/>
        </p:nvSpPr>
        <p:spPr>
          <a:xfrm>
            <a:off x="6301740" y="2741464"/>
            <a:ext cx="2103120" cy="307777"/>
          </a:xfrm>
          <a:prstGeom prst="rect">
            <a:avLst/>
          </a:prstGeom>
          <a:noFill/>
        </p:spPr>
        <p:txBody>
          <a:bodyPr wrap="square" rtlCol="0">
            <a:spAutoFit/>
          </a:bodyPr>
          <a:lstStyle/>
          <a:p>
            <a:r>
              <a:rPr lang="en-US" smtClean="0"/>
              <a:t>Bèo cái ( Bèo tai tượng)</a:t>
            </a: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531" y="2957925"/>
            <a:ext cx="2571750" cy="1728375"/>
          </a:xfrm>
          <a:prstGeom prst="rect">
            <a:avLst/>
          </a:prstGeom>
        </p:spPr>
      </p:pic>
      <p:sp>
        <p:nvSpPr>
          <p:cNvPr id="3" name="TextBox 2"/>
          <p:cNvSpPr txBox="1"/>
          <p:nvPr/>
        </p:nvSpPr>
        <p:spPr>
          <a:xfrm>
            <a:off x="1512277" y="4756638"/>
            <a:ext cx="2110154" cy="307777"/>
          </a:xfrm>
          <a:prstGeom prst="rect">
            <a:avLst/>
          </a:prstGeom>
          <a:noFill/>
        </p:spPr>
        <p:txBody>
          <a:bodyPr wrap="square" rtlCol="0">
            <a:spAutoFit/>
          </a:bodyPr>
          <a:lstStyle/>
          <a:p>
            <a:r>
              <a:rPr lang="en-US" dirty="0" err="1" smtClean="0"/>
              <a:t>Chim</a:t>
            </a:r>
            <a:r>
              <a:rPr lang="en-US" dirty="0" smtClean="0"/>
              <a:t> </a:t>
            </a:r>
            <a:r>
              <a:rPr lang="en-US" dirty="0" err="1" smtClean="0"/>
              <a:t>bồ</a:t>
            </a:r>
            <a:r>
              <a:rPr lang="en-US" dirty="0" smtClean="0"/>
              <a:t> </a:t>
            </a:r>
            <a:r>
              <a:rPr lang="en-US" dirty="0" err="1" smtClean="0"/>
              <a:t>câu</a:t>
            </a:r>
            <a:r>
              <a:rPr lang="en-US" dirty="0" smtClean="0"/>
              <a:t> </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1867" y="3061577"/>
            <a:ext cx="2882853" cy="1624723"/>
          </a:xfrm>
          <a:prstGeom prst="rect">
            <a:avLst/>
          </a:prstGeom>
        </p:spPr>
      </p:pic>
      <p:sp>
        <p:nvSpPr>
          <p:cNvPr id="5" name="TextBox 4"/>
          <p:cNvSpPr txBox="1"/>
          <p:nvPr/>
        </p:nvSpPr>
        <p:spPr>
          <a:xfrm>
            <a:off x="5353524" y="4756637"/>
            <a:ext cx="979538" cy="307777"/>
          </a:xfrm>
          <a:prstGeom prst="rect">
            <a:avLst/>
          </a:prstGeom>
          <a:noFill/>
        </p:spPr>
        <p:txBody>
          <a:bodyPr wrap="square" rtlCol="0">
            <a:spAutoFit/>
          </a:bodyPr>
          <a:lstStyle/>
          <a:p>
            <a:r>
              <a:rPr lang="en-US" dirty="0" err="1" smtClean="0"/>
              <a:t>Chim</a:t>
            </a:r>
            <a:r>
              <a:rPr lang="en-US" dirty="0" smtClean="0"/>
              <a:t> </a:t>
            </a:r>
            <a:r>
              <a:rPr lang="en-US" dirty="0" err="1" smtClean="0"/>
              <a:t>sẻ</a:t>
            </a:r>
            <a:r>
              <a:rPr lang="en-US" dirty="0" smtClean="0"/>
              <a:t> </a:t>
            </a:r>
            <a:endParaRPr lang="en-US" dirty="0"/>
          </a:p>
        </p:txBody>
      </p:sp>
    </p:spTree>
    <p:extLst>
      <p:ext uri="{BB962C8B-B14F-4D97-AF65-F5344CB8AC3E}">
        <p14:creationId xmlns:p14="http://schemas.microsoft.com/office/powerpoint/2010/main" val="3271075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03" y="398015"/>
            <a:ext cx="2899630" cy="24003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410" y="398015"/>
            <a:ext cx="2835451" cy="24003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015" y="398015"/>
            <a:ext cx="2551553" cy="2400302"/>
          </a:xfrm>
          <a:prstGeom prst="rect">
            <a:avLst/>
          </a:prstGeom>
        </p:spPr>
      </p:pic>
      <p:sp>
        <p:nvSpPr>
          <p:cNvPr id="8" name="TextBox 7"/>
          <p:cNvSpPr txBox="1"/>
          <p:nvPr/>
        </p:nvSpPr>
        <p:spPr>
          <a:xfrm>
            <a:off x="1150157" y="2892669"/>
            <a:ext cx="1032721" cy="307777"/>
          </a:xfrm>
          <a:prstGeom prst="rect">
            <a:avLst/>
          </a:prstGeom>
          <a:noFill/>
        </p:spPr>
        <p:txBody>
          <a:bodyPr wrap="square" rtlCol="0">
            <a:spAutoFit/>
          </a:bodyPr>
          <a:lstStyle/>
          <a:p>
            <a:r>
              <a:rPr lang="en-US" dirty="0" err="1" smtClean="0"/>
              <a:t>Gà</a:t>
            </a:r>
            <a:r>
              <a:rPr lang="en-US" dirty="0" smtClean="0"/>
              <a:t> </a:t>
            </a:r>
            <a:r>
              <a:rPr lang="en-US" dirty="0" smtClean="0"/>
              <a:t> </a:t>
            </a:r>
            <a:endParaRPr lang="en-US" dirty="0"/>
          </a:p>
        </p:txBody>
      </p:sp>
      <p:sp>
        <p:nvSpPr>
          <p:cNvPr id="9" name="TextBox 8"/>
          <p:cNvSpPr txBox="1"/>
          <p:nvPr/>
        </p:nvSpPr>
        <p:spPr>
          <a:xfrm>
            <a:off x="4044461" y="2892669"/>
            <a:ext cx="811441" cy="307777"/>
          </a:xfrm>
          <a:prstGeom prst="rect">
            <a:avLst/>
          </a:prstGeom>
          <a:noFill/>
        </p:spPr>
        <p:txBody>
          <a:bodyPr wrap="none" rtlCol="0">
            <a:spAutoFit/>
          </a:bodyPr>
          <a:lstStyle/>
          <a:p>
            <a:r>
              <a:rPr lang="en-US" dirty="0" err="1" smtClean="0"/>
              <a:t>Dế</a:t>
            </a:r>
            <a:r>
              <a:rPr lang="en-US" dirty="0" smtClean="0"/>
              <a:t> </a:t>
            </a:r>
            <a:r>
              <a:rPr lang="en-US" dirty="0" err="1" smtClean="0"/>
              <a:t>mèn</a:t>
            </a:r>
            <a:endParaRPr lang="en-US" dirty="0"/>
          </a:p>
        </p:txBody>
      </p:sp>
      <p:sp>
        <p:nvSpPr>
          <p:cNvPr id="11" name="TextBox 10"/>
          <p:cNvSpPr txBox="1"/>
          <p:nvPr/>
        </p:nvSpPr>
        <p:spPr>
          <a:xfrm>
            <a:off x="7316153" y="2892669"/>
            <a:ext cx="723275" cy="307777"/>
          </a:xfrm>
          <a:prstGeom prst="rect">
            <a:avLst/>
          </a:prstGeom>
          <a:noFill/>
        </p:spPr>
        <p:txBody>
          <a:bodyPr wrap="none" rtlCol="0">
            <a:spAutoFit/>
          </a:bodyPr>
          <a:lstStyle/>
          <a:p>
            <a:r>
              <a:rPr lang="en-US" dirty="0" err="1" smtClean="0"/>
              <a:t>Cá</a:t>
            </a:r>
            <a:r>
              <a:rPr lang="en-US" dirty="0" smtClean="0"/>
              <a:t> Koi</a:t>
            </a:r>
            <a:endParaRPr lang="en-US" dirty="0"/>
          </a:p>
        </p:txBody>
      </p:sp>
    </p:spTree>
    <p:extLst>
      <p:ext uri="{BB962C8B-B14F-4D97-AF65-F5344CB8AC3E}">
        <p14:creationId xmlns:p14="http://schemas.microsoft.com/office/powerpoint/2010/main" val="2352238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1"/>
        <p:cNvGrpSpPr/>
        <p:nvPr/>
      </p:nvGrpSpPr>
      <p:grpSpPr>
        <a:xfrm>
          <a:off x="0" y="0"/>
          <a:ext cx="0" cy="0"/>
          <a:chOff x="0" y="0"/>
          <a:chExt cx="0" cy="0"/>
        </a:xfrm>
      </p:grpSpPr>
      <p:sp>
        <p:nvSpPr>
          <p:cNvPr id="413" name="Google Shape;413;p4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 name="Title 1"/>
          <p:cNvSpPr>
            <a:spLocks noGrp="1"/>
          </p:cNvSpPr>
          <p:nvPr>
            <p:ph type="ctrTitle" idx="2"/>
          </p:nvPr>
        </p:nvSpPr>
        <p:spPr>
          <a:xfrm>
            <a:off x="494433" y="3149043"/>
            <a:ext cx="8155131" cy="1837104"/>
          </a:xfrm>
        </p:spPr>
        <p:txBody>
          <a:bodyPr/>
          <a:lstStyle/>
          <a:p>
            <a:pPr lvl="0"/>
            <a:r>
              <a:rPr lang="vi-VN" sz="3600" dirty="0" smtClean="0"/>
              <a:t>T</a:t>
            </a:r>
            <a:r>
              <a:rPr lang="en-US" sz="3600" dirty="0" smtClean="0"/>
              <a:t>ÌM</a:t>
            </a:r>
            <a:r>
              <a:rPr lang="en-US" sz="3600" dirty="0"/>
              <a:t> </a:t>
            </a:r>
            <a:r>
              <a:rPr lang="vi-VN" sz="3600" dirty="0" smtClean="0"/>
              <a:t>HIỂU </a:t>
            </a:r>
            <a:r>
              <a:rPr lang="vi-VN" sz="3600" dirty="0"/>
              <a:t>ẢNH HƯỞNG CỦA ÁNH SÁNG TỚI HÌNH THÁI CÂY </a:t>
            </a:r>
            <a:br>
              <a:rPr lang="vi-VN" sz="3600" dirty="0"/>
            </a:b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D8386-E667-411A-BAE9-201CAA103F60}"/>
              </a:ext>
            </a:extLst>
          </p:cNvPr>
          <p:cNvSpPr>
            <a:spLocks noGrp="1"/>
          </p:cNvSpPr>
          <p:nvPr>
            <p:ph type="title"/>
          </p:nvPr>
        </p:nvSpPr>
        <p:spPr>
          <a:xfrm>
            <a:off x="3943350" y="582796"/>
            <a:ext cx="5097780" cy="4787546"/>
          </a:xfrm>
        </p:spPr>
        <p:txBody>
          <a:bodyPr>
            <a:normAutofit/>
          </a:bodyPr>
          <a:lstStyle/>
          <a:p>
            <a:r>
              <a:rPr lang="en-US" sz="1500" dirty="0" err="1">
                <a:latin typeface="Times New Roman" panose="02020603050405020304" pitchFamily="18" charset="0"/>
                <a:cs typeface="Times New Roman" panose="02020603050405020304" pitchFamily="18" charset="0"/>
              </a:rPr>
              <a:t>Bàng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cây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thân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gỗ</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sinh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sống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chủ</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yếu</a:t>
            </a:r>
            <a:r>
              <a:rPr lang="en-US" sz="1500" dirty="0">
                <a:latin typeface="Times New Roman" panose="02020603050405020304" pitchFamily="18" charset="0"/>
                <a:cs typeface="Times New Roman" panose="02020603050405020304" pitchFamily="18" charset="0"/>
              </a:rPr>
              <a:t> ở </a:t>
            </a:r>
            <a:r>
              <a:rPr lang="en-US" sz="1500" dirty="0" err="1">
                <a:latin typeface="Times New Roman" panose="02020603050405020304" pitchFamily="18" charset="0"/>
                <a:cs typeface="Times New Roman" panose="02020603050405020304" pitchFamily="18" charset="0"/>
              </a:rPr>
              <a:t>vùng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nhiệt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dới</a:t>
            </a:r>
            <a:r>
              <a:rPr lang="en-US" sz="1500" dirty="0">
                <a:latin typeface="Times New Roman" panose="02020603050405020304" pitchFamily="18" charset="0"/>
                <a:cs typeface="Times New Roman" panose="02020603050405020304" pitchFamily="18" charset="0"/>
              </a:rPr>
              <a:t>.</a:t>
            </a:r>
            <a:r>
              <a:rPr lang="vi-VN" sz="15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
            </a:r>
            <a:br>
              <a:rPr lang="en-US" sz="1500" dirty="0">
                <a:latin typeface="Times New Roman" panose="02020603050405020304" pitchFamily="18" charset="0"/>
                <a:cs typeface="Times New Roman" panose="02020603050405020304" pitchFamily="18" charset="0"/>
              </a:rPr>
            </a:br>
            <a:r>
              <a:rPr lang="vi-VN" sz="1500" dirty="0">
                <a:latin typeface="Times New Roman" panose="02020603050405020304" pitchFamily="18" charset="0"/>
                <a:cs typeface="Times New Roman" panose="02020603050405020304" pitchFamily="18" charset="0"/>
              </a:rPr>
              <a:t>Loài cây này có thể mọc cao tới 35 m, với tán lá mọc thẳng, đối xứng và các cành nằm ngang.Khi cây già hơn thì trở nên phẳng hơn để tạo thành hình dáng giống như cái bát trải rộng. </a:t>
            </a:r>
            <a:r>
              <a:rPr lang="en-US" sz="1500" dirty="0">
                <a:latin typeface="Times New Roman" panose="02020603050405020304" pitchFamily="18" charset="0"/>
                <a:cs typeface="Times New Roman" panose="02020603050405020304" pitchFamily="18" charset="0"/>
              </a:rPr>
              <a:t/>
            </a:r>
            <a:br>
              <a:rPr lang="en-US" sz="1500" dirty="0">
                <a:latin typeface="Times New Roman" panose="02020603050405020304" pitchFamily="18" charset="0"/>
                <a:cs typeface="Times New Roman" panose="02020603050405020304" pitchFamily="18" charset="0"/>
              </a:rPr>
            </a:br>
            <a:r>
              <a:rPr lang="vi-VN" sz="1500" dirty="0">
                <a:latin typeface="Times New Roman" panose="02020603050405020304" pitchFamily="18" charset="0"/>
                <a:cs typeface="Times New Roman" panose="02020603050405020304" pitchFamily="18" charset="0"/>
              </a:rPr>
              <a:t>Lá to, dài khoảng 15–25 cm và rộng 10–14 cm, hình trứng, xanh sẫm và bóng. Đây là loài cây có lá sớm rụng về mùa khô; trước khi rụng thì các lá chuyển màu thành màu đỏ ánh hồng hay nâu vàng</a:t>
            </a:r>
            <a:r>
              <a:rPr lang="en-US" sz="1500" dirty="0">
                <a:latin typeface="Times New Roman" panose="02020603050405020304" pitchFamily="18" charset="0"/>
                <a:cs typeface="Times New Roman" panose="02020603050405020304" pitchFamily="18" charset="0"/>
              </a:rPr>
              <a:t>.</a:t>
            </a:r>
            <a:r>
              <a:rPr lang="vi-VN" sz="1500" dirty="0">
                <a:latin typeface="Times New Roman" panose="02020603050405020304" pitchFamily="18" charset="0"/>
                <a:cs typeface="Times New Roman" panose="02020603050405020304" pitchFamily="18" charset="0"/>
              </a:rPr>
              <a:t/>
            </a:r>
            <a:br>
              <a:rPr lang="vi-VN" sz="1500" dirty="0">
                <a:latin typeface="Times New Roman" panose="02020603050405020304" pitchFamily="18" charset="0"/>
                <a:cs typeface="Times New Roman" panose="02020603050405020304" pitchFamily="18" charset="0"/>
              </a:rPr>
            </a:br>
            <a:r>
              <a:rPr lang="vi-VN" sz="1500" dirty="0">
                <a:latin typeface="Times New Roman" panose="02020603050405020304" pitchFamily="18" charset="0"/>
                <a:cs typeface="Times New Roman" panose="02020603050405020304" pitchFamily="18" charset="0"/>
              </a:rPr>
              <a:t>Hoa nở vào mùa hè.Hoa đơn tính cùng gốc với các hoa đực và hoa cái mọc trên cùng một cây. Cả hai loại hoa có đường kính khoảng 1 cm, có màu trắng hơi xanh, không lộ rõ, không có cánh hoa; chúng mọc trên các nách lá hoặc ở đầu cành. </a:t>
            </a:r>
            <a:r>
              <a:rPr lang="en-US" sz="1500" dirty="0">
                <a:latin typeface="Times New Roman" panose="02020603050405020304" pitchFamily="18" charset="0"/>
                <a:cs typeface="Times New Roman" panose="02020603050405020304" pitchFamily="18" charset="0"/>
              </a:rPr>
              <a:t/>
            </a:r>
            <a:br>
              <a:rPr lang="en-US" sz="1500" dirty="0">
                <a:latin typeface="Times New Roman" panose="02020603050405020304" pitchFamily="18" charset="0"/>
                <a:cs typeface="Times New Roman" panose="02020603050405020304" pitchFamily="18" charset="0"/>
              </a:rPr>
            </a:br>
            <a:r>
              <a:rPr lang="vi-VN" sz="1500" dirty="0">
                <a:latin typeface="Times New Roman" panose="02020603050405020304" pitchFamily="18" charset="0"/>
                <a:cs typeface="Times New Roman" panose="02020603050405020304" pitchFamily="18" charset="0"/>
              </a:rPr>
              <a:t>Quả thuộc loại quả hạ</a:t>
            </a:r>
            <a:r>
              <a:rPr lang="en-US" sz="1500" dirty="0" err="1">
                <a:latin typeface="Times New Roman" panose="02020603050405020304" pitchFamily="18" charset="0"/>
                <a:cs typeface="Times New Roman" panose="02020603050405020304" pitchFamily="18" charset="0"/>
              </a:rPr>
              <a:t>ch</a:t>
            </a:r>
            <a:r>
              <a:rPr lang="vi-VN" sz="1500" dirty="0">
                <a:latin typeface="Times New Roman" panose="02020603050405020304" pitchFamily="18" charset="0"/>
                <a:cs typeface="Times New Roman" panose="02020603050405020304" pitchFamily="18" charset="0"/>
              </a:rPr>
              <a:t> dài 5–7 cm và rộng 3-5,5 cm, khi non có màu xanh lục, sau đó ngả sang màu vàng và cuối cùng có màu đỏ khi chín, chứa một hạt.</a:t>
            </a:r>
            <a:br>
              <a:rPr lang="vi-VN" sz="1500" dirty="0">
                <a:latin typeface="Times New Roman" panose="02020603050405020304" pitchFamily="18" charset="0"/>
                <a:cs typeface="Times New Roman" panose="02020603050405020304" pitchFamily="18" charset="0"/>
              </a:rPr>
            </a:br>
            <a:endParaRPr lang="en-US" sz="15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xmlns="" id="{7DC3D21E-8C4E-421C-A638-07B092DCA84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51460" y="195934"/>
            <a:ext cx="3691890" cy="4787546"/>
          </a:xfrm>
        </p:spPr>
      </p:pic>
      <p:sp>
        <p:nvSpPr>
          <p:cNvPr id="3" name="TextBox 2"/>
          <p:cNvSpPr txBox="1"/>
          <p:nvPr/>
        </p:nvSpPr>
        <p:spPr>
          <a:xfrm>
            <a:off x="5489917" y="492370"/>
            <a:ext cx="4290646" cy="584775"/>
          </a:xfrm>
          <a:prstGeom prst="rect">
            <a:avLst/>
          </a:prstGeom>
          <a:noFill/>
        </p:spPr>
        <p:txBody>
          <a:bodyPr wrap="square" rtlCol="0">
            <a:spAutoFit/>
          </a:bodyPr>
          <a:lstStyle/>
          <a:p>
            <a:r>
              <a:rPr lang="en-US" sz="3200" dirty="0" smtClean="0">
                <a:solidFill>
                  <a:schemeClr val="accent2">
                    <a:lumMod val="50000"/>
                  </a:schemeClr>
                </a:solidFill>
                <a:latin typeface="LNTH-Rhodyn Chalk" pitchFamily="2" charset="0"/>
              </a:rPr>
              <a:t>CÂY BÀNG </a:t>
            </a:r>
            <a:endParaRPr lang="en-US" sz="3200" dirty="0">
              <a:solidFill>
                <a:schemeClr val="accent2">
                  <a:lumMod val="50000"/>
                </a:schemeClr>
              </a:solidFill>
              <a:latin typeface="LNTH-Rhodyn Chalk" pitchFamily="2" charset="0"/>
            </a:endParaRPr>
          </a:p>
        </p:txBody>
      </p:sp>
    </p:spTree>
    <p:extLst>
      <p:ext uri="{BB962C8B-B14F-4D97-AF65-F5344CB8AC3E}">
        <p14:creationId xmlns:p14="http://schemas.microsoft.com/office/powerpoint/2010/main" val="2952987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5BDD9-1C07-4AF3-9DE8-E9B975AB42A9}"/>
              </a:ext>
            </a:extLst>
          </p:cNvPr>
          <p:cNvSpPr>
            <a:spLocks noGrp="1"/>
          </p:cNvSpPr>
          <p:nvPr>
            <p:ph type="title"/>
          </p:nvPr>
        </p:nvSpPr>
        <p:spPr>
          <a:xfrm>
            <a:off x="3842844" y="273844"/>
            <a:ext cx="4878246" cy="4687631"/>
          </a:xfrm>
        </p:spPr>
        <p:txBody>
          <a:bodyPr>
            <a:normAutofit fontScale="90000"/>
          </a:bodyPr>
          <a:lstStyle/>
          <a:p>
            <a:r>
              <a:rPr lang="en-US" sz="4900" dirty="0" err="1">
                <a:latin typeface="LNTH-Rhodyn Chalk" pitchFamily="2" charset="0"/>
                <a:cs typeface="Times New Roman" panose="02020603050405020304" pitchFamily="18" charset="0"/>
              </a:rPr>
              <a:t>Hoa</a:t>
            </a:r>
            <a:r>
              <a:rPr lang="en-US" sz="4900" dirty="0">
                <a:latin typeface="LNTH-Rhodyn Chalk" pitchFamily="2" charset="0"/>
                <a:cs typeface="Times New Roman" panose="02020603050405020304" pitchFamily="18" charset="0"/>
              </a:rPr>
              <a:t> </a:t>
            </a:r>
            <a:r>
              <a:rPr lang="en-US" sz="4900" dirty="0" err="1">
                <a:latin typeface="LNTH-Rhodyn Chalk" pitchFamily="2" charset="0"/>
                <a:cs typeface="Times New Roman" panose="02020603050405020304" pitchFamily="18" charset="0"/>
              </a:rPr>
              <a:t>súng</a:t>
            </a:r>
            <a:r>
              <a:rPr lang="en-US" sz="4900" dirty="0">
                <a:latin typeface="LNTH-Rhodyn Chalk" pitchFamily="2" charset="0"/>
                <a:cs typeface="Times New Roman" panose="02020603050405020304" pitchFamily="18" charset="0"/>
              </a:rPr>
              <a:t> </a:t>
            </a:r>
            <a:br>
              <a:rPr lang="en-US" sz="4900" dirty="0">
                <a:latin typeface="LNTH-Rhodyn Chalk" pitchFamily="2" charset="0"/>
                <a:cs typeface="Times New Roman" panose="02020603050405020304" pitchFamily="18" charset="0"/>
              </a:rPr>
            </a:br>
            <a:r>
              <a:rPr lang="vi-VN" sz="2175" dirty="0">
                <a:latin typeface="Times New Roman" panose="02020603050405020304" pitchFamily="18" charset="0"/>
                <a:cs typeface="Times New Roman" panose="02020603050405020304" pitchFamily="18" charset="0"/>
              </a:rPr>
              <a:t>Các loài súng sinh sống ở các khu vực ao, hồ và đầm lầy, với lá và hoa nổi lên trên mặt nước. Lá súng hình tròn</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Nếu</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thời</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tiết</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ấm</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thì</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súng</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có</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thể</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cho</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hoa</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quanh</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năm</a:t>
            </a:r>
            <a:r>
              <a:rPr lang="en-US" sz="2175" dirty="0">
                <a:latin typeface="Times New Roman" panose="02020603050405020304" pitchFamily="18" charset="0"/>
                <a:cs typeface="Times New Roman" panose="02020603050405020304" pitchFamily="18" charset="0"/>
              </a:rPr>
              <a:t>. </a:t>
            </a:r>
            <a:br>
              <a:rPr lang="en-US" sz="2175" dirty="0">
                <a:latin typeface="Times New Roman" panose="02020603050405020304" pitchFamily="18" charset="0"/>
                <a:cs typeface="Times New Roman" panose="02020603050405020304" pitchFamily="18" charset="0"/>
              </a:rPr>
            </a:br>
            <a:r>
              <a:rPr lang="en-US" sz="2175" dirty="0" err="1">
                <a:latin typeface="Times New Roman" panose="02020603050405020304" pitchFamily="18" charset="0"/>
                <a:cs typeface="Times New Roman" panose="02020603050405020304" pitchFamily="18" charset="0"/>
              </a:rPr>
              <a:t>Súng</a:t>
            </a:r>
            <a:r>
              <a:rPr lang="en-US" sz="2175" dirty="0">
                <a:latin typeface="Times New Roman" panose="02020603050405020304" pitchFamily="18" charset="0"/>
                <a:cs typeface="Times New Roman" panose="02020603050405020304" pitchFamily="18" charset="0"/>
              </a:rPr>
              <a:t> chi </a:t>
            </a:r>
            <a:r>
              <a:rPr lang="en-US" sz="2175" dirty="0" err="1">
                <a:latin typeface="Times New Roman" panose="02020603050405020304" pitchFamily="18" charset="0"/>
                <a:cs typeface="Times New Roman" panose="02020603050405020304" pitchFamily="18" charset="0"/>
              </a:rPr>
              <a:t>thành</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hai</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loại</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là</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súng</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nhiệt</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dới</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và</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súng</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chịu</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rét</a:t>
            </a:r>
            <a:r>
              <a:rPr lang="en-US" sz="2175" dirty="0">
                <a:latin typeface="Times New Roman" panose="02020603050405020304" pitchFamily="18" charset="0"/>
                <a:cs typeface="Times New Roman" panose="02020603050405020304" pitchFamily="18" charset="0"/>
              </a:rPr>
              <a:t>. </a:t>
            </a:r>
            <a:r>
              <a:rPr lang="vi-VN" sz="2175" dirty="0">
                <a:latin typeface="Times New Roman" panose="02020603050405020304" pitchFamily="18" charset="0"/>
                <a:cs typeface="Times New Roman" panose="02020603050405020304" pitchFamily="18" charset="0"/>
              </a:rPr>
              <a:t>Các loài súng chịu rét chỉ nở hoa vào ban ngày còn các loài súng nhiệt đới có thể nở hoa vào ban ngày hoặc ban đêm cũng như là nhóm duy nhất có chứa các loài súng với hoa có màu xanh lam.</a:t>
            </a:r>
            <a:br>
              <a:rPr lang="vi-VN" sz="2175" dirty="0">
                <a:latin typeface="Times New Roman" panose="02020603050405020304" pitchFamily="18" charset="0"/>
                <a:cs typeface="Times New Roman" panose="02020603050405020304" pitchFamily="18" charset="0"/>
              </a:rPr>
            </a:br>
            <a:r>
              <a:rPr lang="vi-VN" sz="2175" dirty="0">
                <a:latin typeface="Times New Roman" panose="02020603050405020304" pitchFamily="18" charset="0"/>
                <a:cs typeface="Times New Roman" panose="02020603050405020304" pitchFamily="18" charset="0"/>
              </a:rPr>
              <a:t>Khả năng tồn tại của hạt súng theo thời gian là rất dài, vào khoảng 2000 năm.</a:t>
            </a:r>
            <a:br>
              <a:rPr lang="vi-VN" sz="2175" dirty="0">
                <a:latin typeface="Times New Roman" panose="02020603050405020304" pitchFamily="18" charset="0"/>
                <a:cs typeface="Times New Roman" panose="02020603050405020304" pitchFamily="18" charset="0"/>
              </a:rPr>
            </a:br>
            <a:r>
              <a:rPr lang="vi-VN" sz="2175" dirty="0">
                <a:latin typeface="Times New Roman" panose="02020603050405020304" pitchFamily="18" charset="0"/>
                <a:cs typeface="Times New Roman" panose="02020603050405020304" pitchFamily="18" charset="0"/>
              </a:rPr>
              <a:t>Hoa súng có thể có mùi thơm </a:t>
            </a:r>
          </a:p>
        </p:txBody>
      </p:sp>
      <p:pic>
        <p:nvPicPr>
          <p:cNvPr id="9" name="Content Placeholder 8" descr="A picture containing plant, flower&#10;&#10;Description automatically generated">
            <a:extLst>
              <a:ext uri="{FF2B5EF4-FFF2-40B4-BE49-F238E27FC236}">
                <a16:creationId xmlns:a16="http://schemas.microsoft.com/office/drawing/2014/main" xmlns="" id="{B6F704A8-B6CE-43CF-89F6-759F86C07A0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316899" y="784675"/>
            <a:ext cx="4762392" cy="3557094"/>
          </a:xfrm>
        </p:spPr>
      </p:pic>
    </p:spTree>
    <p:extLst>
      <p:ext uri="{BB962C8B-B14F-4D97-AF65-F5344CB8AC3E}">
        <p14:creationId xmlns:p14="http://schemas.microsoft.com/office/powerpoint/2010/main" val="1902222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07CE1-AF46-4BBB-A71F-41DB50E77DD4}"/>
              </a:ext>
            </a:extLst>
          </p:cNvPr>
          <p:cNvSpPr>
            <a:spLocks noGrp="1"/>
          </p:cNvSpPr>
          <p:nvPr>
            <p:ph type="title"/>
          </p:nvPr>
        </p:nvSpPr>
        <p:spPr>
          <a:xfrm>
            <a:off x="155685" y="530282"/>
            <a:ext cx="5496998" cy="4821491"/>
          </a:xfrm>
        </p:spPr>
        <p:txBody>
          <a:bodyPr>
            <a:noAutofit/>
          </a:bodyPr>
          <a:lstStyle/>
          <a:p>
            <a:pPr algn="l">
              <a:tabLst>
                <a:tab pos="228600" algn="l"/>
                <a:tab pos="290513" algn="l"/>
              </a:tabLst>
            </a:pPr>
            <a:r>
              <a:rPr lang="en-US" sz="1600" dirty="0" smtClean="0">
                <a:latin typeface="+mj-lt"/>
              </a:rPr>
              <a:t> </a:t>
            </a:r>
            <a:r>
              <a:rPr lang="vi-VN" sz="1600" dirty="0" smtClean="0">
                <a:latin typeface="+mj-lt"/>
              </a:rPr>
              <a:t>Họ </a:t>
            </a:r>
            <a:r>
              <a:rPr lang="vi-VN" sz="1600" dirty="0">
                <a:latin typeface="+mj-lt"/>
              </a:rPr>
              <a:t>Xương </a:t>
            </a:r>
            <a:r>
              <a:rPr lang="vi-VN" sz="1600" dirty="0" smtClean="0">
                <a:latin typeface="+mj-lt"/>
              </a:rPr>
              <a:t>rồng </a:t>
            </a:r>
            <a:r>
              <a:rPr lang="vi-VN" sz="1600" dirty="0">
                <a:latin typeface="+mj-lt"/>
              </a:rPr>
              <a:t>thường là các loài cây mọng nước hai lá mầm và có hoa</a:t>
            </a:r>
            <a:r>
              <a:rPr lang="en-US" sz="1600" dirty="0">
                <a:latin typeface="+mj-lt"/>
              </a:rPr>
              <a:t>. </a:t>
            </a:r>
            <a:br>
              <a:rPr lang="en-US" sz="1600" dirty="0">
                <a:latin typeface="+mj-lt"/>
              </a:rPr>
            </a:br>
            <a:r>
              <a:rPr lang="en-US" sz="1600" dirty="0">
                <a:latin typeface="+mj-lt"/>
              </a:rPr>
              <a:t> </a:t>
            </a:r>
            <a:r>
              <a:rPr lang="vi-VN" sz="1600" dirty="0" smtClean="0">
                <a:latin typeface="+mj-lt"/>
              </a:rPr>
              <a:t>Cây </a:t>
            </a:r>
            <a:r>
              <a:rPr lang="vi-VN" sz="1600" dirty="0">
                <a:latin typeface="+mj-lt"/>
              </a:rPr>
              <a:t>xương rồng có gai và thân để chứa nước dự trữ.</a:t>
            </a:r>
            <a:r>
              <a:rPr lang="en-US" sz="1600" dirty="0">
                <a:latin typeface="+mj-lt"/>
              </a:rPr>
              <a:t/>
            </a:r>
            <a:br>
              <a:rPr lang="en-US" sz="1600" dirty="0">
                <a:latin typeface="+mj-lt"/>
              </a:rPr>
            </a:br>
            <a:r>
              <a:rPr lang="vi-VN" sz="1600" dirty="0">
                <a:latin typeface="+mj-lt"/>
              </a:rPr>
              <a:t>Xương rồng là một loài thực vật mọng nước, có nhiều dạng phát triển: thành cây lớn, thành bụi hoặc phủ sát mặt đất. Đa số các loài xương rồng đều mọc và phát triển từ đất, nhưng cũng có rất nhiều loài ký sinh trên các loài cây khác để phát triển. </a:t>
            </a:r>
            <a:r>
              <a:rPr lang="en-US" sz="1600" dirty="0" smtClean="0">
                <a:latin typeface="+mj-lt"/>
              </a:rPr>
              <a:t/>
            </a:r>
            <a:br>
              <a:rPr lang="en-US" sz="1600" dirty="0" smtClean="0">
                <a:latin typeface="+mj-lt"/>
              </a:rPr>
            </a:br>
            <a:r>
              <a:rPr lang="vi-VN" sz="1600" dirty="0" smtClean="0">
                <a:latin typeface="+mj-lt"/>
              </a:rPr>
              <a:t>Phần </a:t>
            </a:r>
            <a:r>
              <a:rPr lang="vi-VN" sz="1600" dirty="0">
                <a:latin typeface="+mj-lt"/>
              </a:rPr>
              <a:t>lớn xương </a:t>
            </a:r>
            <a:r>
              <a:rPr lang="vi-VN" sz="1600" dirty="0" smtClean="0">
                <a:latin typeface="+mj-lt"/>
              </a:rPr>
              <a:t>rồngcó </a:t>
            </a:r>
            <a:r>
              <a:rPr lang="vi-VN" sz="1600" dirty="0">
                <a:latin typeface="+mj-lt"/>
              </a:rPr>
              <a:t>lá tiêu biến rất đáng kể. Cánh hoa phân bố đồng đều và đồng tâm, hoa đa phần là lưỡng tính, nở vào cả sáng và tối tuỳ theo loài</a:t>
            </a:r>
            <a:r>
              <a:rPr lang="vi-VN" sz="1600" dirty="0" smtClean="0">
                <a:latin typeface="+mj-lt"/>
              </a:rPr>
              <a:t>.</a:t>
            </a:r>
            <a:r>
              <a:rPr lang="en-US" sz="1600" dirty="0" smtClean="0">
                <a:latin typeface="+mj-lt"/>
              </a:rPr>
              <a:t/>
            </a:r>
            <a:br>
              <a:rPr lang="en-US" sz="1600" dirty="0" smtClean="0">
                <a:latin typeface="+mj-lt"/>
              </a:rPr>
            </a:br>
            <a:r>
              <a:rPr lang="vi-VN" sz="1600" dirty="0" smtClean="0">
                <a:latin typeface="+mj-lt"/>
              </a:rPr>
              <a:t> </a:t>
            </a:r>
            <a:r>
              <a:rPr lang="vi-VN" sz="1600" dirty="0">
                <a:latin typeface="+mj-lt"/>
              </a:rPr>
              <a:t>Hình dạng thay đổi từ dạng-phễu qua dạng-chuông và tới dạng-tròn-phẳng, kích thước trong khoảng từ 0,2 đến 15–30 cm. </a:t>
            </a:r>
            <a:r>
              <a:rPr lang="en-US" sz="1600" dirty="0" smtClean="0">
                <a:latin typeface="+mj-lt"/>
              </a:rPr>
              <a:t/>
            </a:r>
            <a:br>
              <a:rPr lang="en-US" sz="1600" dirty="0" smtClean="0">
                <a:latin typeface="+mj-lt"/>
              </a:rPr>
            </a:br>
            <a:r>
              <a:rPr lang="vi-VN" sz="1600" dirty="0" smtClean="0">
                <a:latin typeface="+mj-lt"/>
              </a:rPr>
              <a:t>Phần </a:t>
            </a:r>
            <a:r>
              <a:rPr lang="vi-VN" sz="1600" dirty="0">
                <a:latin typeface="+mj-lt"/>
              </a:rPr>
              <a:t>lớn có đài hoa (từ 5-50 cái hoặc hơn), thay đổi dạng từ ngoài vào trong, từ lá bắc</a:t>
            </a:r>
            <a:r>
              <a:rPr lang="en-US" sz="1600" baseline="30000" dirty="0">
                <a:latin typeface="+mj-lt"/>
              </a:rPr>
              <a:t> </a:t>
            </a:r>
            <a:r>
              <a:rPr lang="vi-VN" sz="1600" dirty="0">
                <a:latin typeface="+mj-lt"/>
              </a:rPr>
              <a:t>đến cánh hoa. Số lượng nhị rất lớn, từ 50 đến 1.500 (hiếm khi ít hơn). Gần như tất cả các loài xương rồng có vị đắng, thi thoảng bên trong còn có nhựa đục. Một trái xương rồng chứa khoảng 3.000 hạt, mỗi hạt dài 0,4-12mm</a:t>
            </a:r>
            <a:endParaRPr lang="en-US" sz="1600" dirty="0">
              <a:latin typeface="+mj-lt"/>
            </a:endParaRPr>
          </a:p>
        </p:txBody>
      </p:sp>
      <p:pic>
        <p:nvPicPr>
          <p:cNvPr id="5" name="Content Placeholder 4" descr="A picture containing plant, cactus, green&#10;&#10;Description automatically generated">
            <a:extLst>
              <a:ext uri="{FF2B5EF4-FFF2-40B4-BE49-F238E27FC236}">
                <a16:creationId xmlns:a16="http://schemas.microsoft.com/office/drawing/2014/main" xmlns="" id="{5E0876F5-AEC9-4F91-BE55-8158D37CE0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682" y="169797"/>
            <a:ext cx="3491318" cy="4821491"/>
          </a:xfrm>
        </p:spPr>
      </p:pic>
      <p:sp>
        <p:nvSpPr>
          <p:cNvPr id="4" name="TextBox 3"/>
          <p:cNvSpPr txBox="1"/>
          <p:nvPr/>
        </p:nvSpPr>
        <p:spPr>
          <a:xfrm>
            <a:off x="1146494" y="169797"/>
            <a:ext cx="3763108" cy="707886"/>
          </a:xfrm>
          <a:prstGeom prst="rect">
            <a:avLst/>
          </a:prstGeom>
          <a:noFill/>
        </p:spPr>
        <p:txBody>
          <a:bodyPr wrap="square" rtlCol="0">
            <a:spAutoFit/>
          </a:bodyPr>
          <a:lstStyle/>
          <a:p>
            <a:r>
              <a:rPr lang="en-US" sz="4000" dirty="0" smtClean="0">
                <a:solidFill>
                  <a:schemeClr val="accent2">
                    <a:lumMod val="50000"/>
                  </a:schemeClr>
                </a:solidFill>
                <a:latin typeface="LNTH-Rhodyn Chalk" pitchFamily="2" charset="0"/>
              </a:rPr>
              <a:t>XƯƠNG RỒNG  </a:t>
            </a:r>
            <a:endParaRPr lang="en-US" sz="4000" dirty="0">
              <a:solidFill>
                <a:schemeClr val="accent2">
                  <a:lumMod val="50000"/>
                </a:schemeClr>
              </a:solidFill>
              <a:latin typeface="LNTH-Rhodyn Chalk" pitchFamily="2" charset="0"/>
            </a:endParaRPr>
          </a:p>
        </p:txBody>
      </p:sp>
    </p:spTree>
    <p:extLst>
      <p:ext uri="{BB962C8B-B14F-4D97-AF65-F5344CB8AC3E}">
        <p14:creationId xmlns:p14="http://schemas.microsoft.com/office/powerpoint/2010/main" val="3705127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1"/>
        <p:cNvGrpSpPr/>
        <p:nvPr/>
      </p:nvGrpSpPr>
      <p:grpSpPr>
        <a:xfrm>
          <a:off x="0" y="0"/>
          <a:ext cx="0" cy="0"/>
          <a:chOff x="0" y="0"/>
          <a:chExt cx="0" cy="0"/>
        </a:xfrm>
      </p:grpSpPr>
      <p:sp>
        <p:nvSpPr>
          <p:cNvPr id="663" name="Google Shape;663;p5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662" name="Google Shape;662;p57"/>
          <p:cNvSpPr txBox="1">
            <a:spLocks noGrp="1"/>
          </p:cNvSpPr>
          <p:nvPr>
            <p:ph type="ctrTitle" idx="2"/>
          </p:nvPr>
        </p:nvSpPr>
        <p:spPr>
          <a:xfrm>
            <a:off x="-202223" y="2904150"/>
            <a:ext cx="5927593" cy="932700"/>
          </a:xfrm>
          <a:prstGeom prst="rect">
            <a:avLst/>
          </a:prstGeom>
        </p:spPr>
        <p:txBody>
          <a:bodyPr spcFirstLastPara="1" wrap="square" lIns="91425" tIns="91425" rIns="91425" bIns="91425" anchor="b" anchorCtr="0">
            <a:noAutofit/>
          </a:bodyPr>
          <a:lstStyle/>
          <a:p>
            <a:r>
              <a:rPr lang="vi-VN" sz="3200" dirty="0"/>
              <a:t>TÌM HIỂU </a:t>
            </a:r>
            <a:r>
              <a:rPr lang="en-US" sz="3200" dirty="0" smtClean="0"/>
              <a:t/>
            </a:r>
            <a:br>
              <a:rPr lang="en-US" sz="3200" dirty="0" smtClean="0"/>
            </a:br>
            <a:r>
              <a:rPr lang="vi-VN" sz="3200" dirty="0" smtClean="0"/>
              <a:t>MÔI </a:t>
            </a:r>
            <a:r>
              <a:rPr lang="vi-VN" sz="3200" dirty="0"/>
              <a:t>TRƯỜNG SỐNG CỦA ĐỘNG VẬT</a:t>
            </a:r>
            <a:br>
              <a:rPr lang="vi-VN" sz="3200" dirty="0"/>
            </a:br>
            <a:endParaRPr sz="3200"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1063" y="0"/>
            <a:ext cx="138918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33" y="791308"/>
            <a:ext cx="3493844" cy="3502781"/>
          </a:xfrm>
          <a:prstGeom prst="rect">
            <a:avLst/>
          </a:prstGeom>
        </p:spPr>
      </p:pic>
      <p:sp>
        <p:nvSpPr>
          <p:cNvPr id="8" name="TextBox 7"/>
          <p:cNvSpPr txBox="1"/>
          <p:nvPr/>
        </p:nvSpPr>
        <p:spPr>
          <a:xfrm>
            <a:off x="3391359" y="138408"/>
            <a:ext cx="1042435"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Trên</a:t>
            </a:r>
            <a:r>
              <a:rPr lang="en-US" sz="2800" b="1" dirty="0" smtClean="0">
                <a:latin typeface="LNTH-Rhodyn Chalk" pitchFamily="2" charset="0"/>
              </a:rPr>
              <a:t> </a:t>
            </a:r>
            <a:r>
              <a:rPr lang="en-US" sz="2800" b="1" dirty="0" err="1" smtClean="0">
                <a:latin typeface="LNTH-Rhodyn Chalk" pitchFamily="2" charset="0"/>
              </a:rPr>
              <a:t>không</a:t>
            </a:r>
            <a:r>
              <a:rPr lang="en-US" sz="2800" b="1" dirty="0" smtClean="0">
                <a:latin typeface="LNTH-Rhodyn Chalk" pitchFamily="2" charset="0"/>
              </a:rPr>
              <a:t> </a:t>
            </a:r>
            <a:endParaRPr lang="en-US" sz="2800" b="1" dirty="0">
              <a:latin typeface="LNTH-Rhodyn Chalk" pitchFamily="2" charset="0"/>
            </a:endParaRPr>
          </a:p>
        </p:txBody>
      </p:sp>
      <p:sp>
        <p:nvSpPr>
          <p:cNvPr id="9" name="Rectangle 8"/>
          <p:cNvSpPr/>
          <p:nvPr/>
        </p:nvSpPr>
        <p:spPr>
          <a:xfrm>
            <a:off x="4167554" y="1771531"/>
            <a:ext cx="4572000" cy="2585323"/>
          </a:xfrm>
          <a:prstGeom prst="rect">
            <a:avLst/>
          </a:prstGeom>
        </p:spPr>
        <p:txBody>
          <a:bodyPr>
            <a:spAutoFit/>
          </a:bodyPr>
          <a:lstStyle/>
          <a:p>
            <a:r>
              <a:rPr lang="vi-VN" dirty="0" smtClean="0">
                <a:solidFill>
                  <a:srgbClr val="050505"/>
                </a:solidFill>
                <a:latin typeface="Segoe UI Historic" panose="020B0502040204020203" pitchFamily="34" charset="0"/>
              </a:rPr>
              <a:t> </a:t>
            </a:r>
            <a:r>
              <a:rPr lang="vi-VN" sz="1800" dirty="0">
                <a:solidFill>
                  <a:srgbClr val="050505"/>
                </a:solidFill>
                <a:latin typeface="Segoe UI Historic" panose="020B0502040204020203" pitchFamily="34" charset="0"/>
              </a:rPr>
              <a:t>Một con chim nhỏ, nó có chiều dài điển hình là 16 cm. Con mái có màu nâu nhạt và màu xám, và con trống có màu đen sáng hơn, màu trắng, và những mảng màu nâu. Sẻ nhà là loài chim lùn và chắc mập, thường dài trung bình khoảng 16cm, từ 14–18 cm. Sẻ có đầu tròn lớn, đuôi ngắn và mỏ cứng. Sẻ nhà nặng từ. Con mái thường nhỏ hơn con trống.</a:t>
            </a:r>
            <a:endParaRPr lang="en-US" sz="1800" dirty="0"/>
          </a:p>
        </p:txBody>
      </p:sp>
      <p:sp>
        <p:nvSpPr>
          <p:cNvPr id="10" name="TextBox 9"/>
          <p:cNvSpPr txBox="1"/>
          <p:nvPr/>
        </p:nvSpPr>
        <p:spPr>
          <a:xfrm>
            <a:off x="4964906" y="516221"/>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CHIM SẺ  </a:t>
            </a:r>
            <a:endParaRPr lang="en-US" sz="4000" dirty="0">
              <a:solidFill>
                <a:schemeClr val="accent2">
                  <a:lumMod val="75000"/>
                </a:schemeClr>
              </a:solidFill>
              <a:latin typeface="LNTH-Rhodyn Chalk" pitchFamily="2" charset="0"/>
            </a:endParaRPr>
          </a:p>
        </p:txBody>
      </p:sp>
    </p:spTree>
    <p:extLst>
      <p:ext uri="{BB962C8B-B14F-4D97-AF65-F5344CB8AC3E}">
        <p14:creationId xmlns:p14="http://schemas.microsoft.com/office/powerpoint/2010/main" val="312309874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701" y="0"/>
            <a:ext cx="138918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904" y="545123"/>
            <a:ext cx="3988777" cy="4053254"/>
          </a:xfrm>
          <a:prstGeom prst="rect">
            <a:avLst/>
          </a:prstGeom>
        </p:spPr>
      </p:pic>
      <p:sp>
        <p:nvSpPr>
          <p:cNvPr id="5" name="Rectangle 4"/>
          <p:cNvSpPr/>
          <p:nvPr/>
        </p:nvSpPr>
        <p:spPr>
          <a:xfrm>
            <a:off x="184639" y="606395"/>
            <a:ext cx="4572000" cy="4401205"/>
          </a:xfrm>
          <a:prstGeom prst="rect">
            <a:avLst/>
          </a:prstGeom>
        </p:spPr>
        <p:txBody>
          <a:bodyPr>
            <a:spAutoFit/>
          </a:bodyPr>
          <a:lstStyle/>
          <a:p>
            <a:endParaRPr lang="en-US" dirty="0">
              <a:solidFill>
                <a:srgbClr val="050505"/>
              </a:solidFill>
              <a:latin typeface="Segoe UI Historic" panose="020B0502040204020203" pitchFamily="34" charset="0"/>
            </a:endParaRPr>
          </a:p>
          <a:p>
            <a:r>
              <a:rPr lang="en-US" dirty="0" smtClean="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 </a:t>
            </a:r>
            <a:r>
              <a:rPr lang="vi-VN" dirty="0">
                <a:solidFill>
                  <a:srgbClr val="050505"/>
                </a:solidFill>
                <a:latin typeface="Segoe UI Historic" panose="020B0502040204020203" pitchFamily="34" charset="0"/>
              </a:rPr>
              <a:t>Cấu tạo ngoài: </a:t>
            </a:r>
            <a:endParaRPr lang="en-US" dirty="0" smtClean="0">
              <a:solidFill>
                <a:srgbClr val="050505"/>
              </a:solidFill>
              <a:latin typeface="Segoe UI Historic" panose="020B0502040204020203" pitchFamily="34" charset="0"/>
            </a:endParaRPr>
          </a:p>
          <a:p>
            <a:r>
              <a:rPr lang="en-US" dirty="0">
                <a:solidFill>
                  <a:srgbClr val="050505"/>
                </a:solidFill>
                <a:latin typeface="Segoe UI Historic" panose="020B0502040204020203" pitchFamily="34" charset="0"/>
              </a:rPr>
              <a:t>+</a:t>
            </a:r>
            <a:r>
              <a:rPr lang="vi-VN" dirty="0" smtClean="0">
                <a:solidFill>
                  <a:srgbClr val="050505"/>
                </a:solidFill>
                <a:latin typeface="Segoe UI Historic" panose="020B0502040204020203" pitchFamily="34" charset="0"/>
              </a:rPr>
              <a:t>Da </a:t>
            </a:r>
            <a:r>
              <a:rPr lang="vi-VN" dirty="0">
                <a:solidFill>
                  <a:srgbClr val="050505"/>
                </a:solidFill>
                <a:latin typeface="Segoe UI Historic" panose="020B0502040204020203" pitchFamily="34" charset="0"/>
              </a:rPr>
              <a:t>khô phủ lông vũ, lông vũ bao bọc toàn thân là lông ống, có phiến lông rộng tạo thành cánh dài, đuôi chim làm bánh lái. </a:t>
            </a:r>
            <a:endParaRPr lang="en-US" dirty="0">
              <a:solidFill>
                <a:srgbClr val="050505"/>
              </a:solidFill>
              <a:latin typeface="Segoe UI Historic" panose="020B0502040204020203" pitchFamily="34" charset="0"/>
            </a:endParaRPr>
          </a:p>
          <a:p>
            <a:r>
              <a:rPr lang="vi-VN" dirty="0">
                <a:solidFill>
                  <a:srgbClr val="050505"/>
                </a:solidFill>
                <a:latin typeface="Segoe UI Historic" panose="020B0502040204020203" pitchFamily="34" charset="0"/>
              </a:rPr>
              <a:t>+ Lông vũ mọc áp sát vào thân là lông tơ. Lông tơ chỉ có một chùm lông, sợi lông mảnh gồm một lớp xốp giữ nhiệt và làm thân chim nhẹ. </a:t>
            </a:r>
            <a:endParaRPr lang="en-US" dirty="0">
              <a:solidFill>
                <a:srgbClr val="050505"/>
              </a:solidFill>
              <a:latin typeface="Segoe UI Historic" panose="020B0502040204020203" pitchFamily="34" charset="0"/>
            </a:endParaRPr>
          </a:p>
          <a:p>
            <a:r>
              <a:rPr lang="vi-VN" dirty="0">
                <a:solidFill>
                  <a:srgbClr val="050505"/>
                </a:solidFill>
                <a:latin typeface="Segoe UI Historic" panose="020B0502040204020203" pitchFamily="34" charset="0"/>
              </a:rPr>
              <a:t>+ Cánh chim khi xòe tạo một diện rộng quạt gió. Khi cụp cánh chim gọn lại vào thân. </a:t>
            </a:r>
            <a:endParaRPr lang="en-US" dirty="0">
              <a:solidFill>
                <a:srgbClr val="050505"/>
              </a:solidFill>
              <a:latin typeface="Segoe UI Historic" panose="020B0502040204020203" pitchFamily="34" charset="0"/>
            </a:endParaRPr>
          </a:p>
          <a:p>
            <a:r>
              <a:rPr lang="vi-VN" dirty="0">
                <a:solidFill>
                  <a:srgbClr val="050505"/>
                </a:solidFill>
                <a:latin typeface="Segoe UI Historic" panose="020B0502040204020203" pitchFamily="34" charset="0"/>
              </a:rPr>
              <a:t>+ Chi sau bàn chân dài, có 3 ngón trước và 1 ngón sau, đều có vuốt giúp chim bám chặt vào cành cây khi chim đậu hoặc duỗi thẳng, xòe rộng ngón khi chim hạ cánh. + Mỏ sừng bao bọc hàm không có răng làm đầu chim nhẹ. </a:t>
            </a:r>
            <a:endParaRPr lang="en-US" dirty="0">
              <a:solidFill>
                <a:srgbClr val="050505"/>
              </a:solidFill>
              <a:latin typeface="Segoe UI Historic" panose="020B0502040204020203" pitchFamily="34" charset="0"/>
            </a:endParaRPr>
          </a:p>
          <a:p>
            <a:r>
              <a:rPr lang="vi-VN" dirty="0">
                <a:solidFill>
                  <a:srgbClr val="050505"/>
                </a:solidFill>
                <a:latin typeface="Segoe UI Historic" panose="020B0502040204020203" pitchFamily="34" charset="0"/>
              </a:rPr>
              <a:t>+ Cổ dài, đầu chim linh hoạt giúp phát huy được tác dụng của giác quan (mắt, tai) tạo điều kiện thuận lợi khi bắt mồi, rỉa lông. </a:t>
            </a:r>
            <a:endParaRPr lang="en-US" dirty="0" smtClean="0">
              <a:solidFill>
                <a:srgbClr val="050505"/>
              </a:solidFill>
              <a:latin typeface="Segoe UI Historic" panose="020B0502040204020203" pitchFamily="34" charset="0"/>
            </a:endParaRPr>
          </a:p>
          <a:p>
            <a:r>
              <a:rPr lang="vi-VN" dirty="0" smtClean="0">
                <a:solidFill>
                  <a:srgbClr val="050505"/>
                </a:solidFill>
                <a:latin typeface="Segoe UI Historic" panose="020B0502040204020203" pitchFamily="34" charset="0"/>
              </a:rPr>
              <a:t>+ </a:t>
            </a:r>
            <a:r>
              <a:rPr lang="vi-VN" dirty="0">
                <a:solidFill>
                  <a:srgbClr val="050505"/>
                </a:solidFill>
                <a:latin typeface="Segoe UI Historic" panose="020B0502040204020203" pitchFamily="34" charset="0"/>
              </a:rPr>
              <a:t>Tuyến phao câu tiết chất nhờn khi chim rỉa lông giúp lông mịn, không thấm nước.</a:t>
            </a:r>
            <a:endParaRPr lang="en-US" dirty="0"/>
          </a:p>
        </p:txBody>
      </p:sp>
      <p:sp>
        <p:nvSpPr>
          <p:cNvPr id="6" name="TextBox 5"/>
          <p:cNvSpPr txBox="1"/>
          <p:nvPr/>
        </p:nvSpPr>
        <p:spPr>
          <a:xfrm>
            <a:off x="541274" y="252452"/>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CHIM BỒ CÂU </a:t>
            </a:r>
            <a:endParaRPr lang="en-US" sz="4000" dirty="0">
              <a:solidFill>
                <a:schemeClr val="accent2">
                  <a:lumMod val="75000"/>
                </a:schemeClr>
              </a:solidFill>
              <a:latin typeface="LNTH-Rhodyn Chalk" pitchFamily="2" charset="0"/>
            </a:endParaRPr>
          </a:p>
        </p:txBody>
      </p:sp>
      <p:sp>
        <p:nvSpPr>
          <p:cNvPr id="7" name="TextBox 6"/>
          <p:cNvSpPr txBox="1"/>
          <p:nvPr/>
        </p:nvSpPr>
        <p:spPr>
          <a:xfrm>
            <a:off x="3503188" y="68069"/>
            <a:ext cx="1042435"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Trên</a:t>
            </a:r>
            <a:r>
              <a:rPr lang="en-US" sz="2800" b="1" dirty="0" smtClean="0">
                <a:latin typeface="LNTH-Rhodyn Chalk" pitchFamily="2" charset="0"/>
              </a:rPr>
              <a:t> </a:t>
            </a:r>
            <a:r>
              <a:rPr lang="en-US" sz="2800" b="1" dirty="0" err="1" smtClean="0">
                <a:latin typeface="LNTH-Rhodyn Chalk" pitchFamily="2" charset="0"/>
              </a:rPr>
              <a:t>không</a:t>
            </a:r>
            <a:r>
              <a:rPr lang="en-US" sz="2800" b="1" dirty="0" smtClean="0">
                <a:latin typeface="LNTH-Rhodyn Chalk" pitchFamily="2" charset="0"/>
              </a:rPr>
              <a:t> </a:t>
            </a:r>
            <a:endParaRPr lang="en-US" sz="2800" b="1" dirty="0">
              <a:latin typeface="LNTH-Rhodyn Chalk" pitchFamily="2" charset="0"/>
            </a:endParaRPr>
          </a:p>
        </p:txBody>
      </p:sp>
    </p:spTree>
    <p:extLst>
      <p:ext uri="{BB962C8B-B14F-4D97-AF65-F5344CB8AC3E}">
        <p14:creationId xmlns:p14="http://schemas.microsoft.com/office/powerpoint/2010/main" val="82694921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9038" y="0"/>
            <a:ext cx="1951893"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92" y="571500"/>
            <a:ext cx="4211515" cy="4229100"/>
          </a:xfrm>
          <a:prstGeom prst="rect">
            <a:avLst/>
          </a:prstGeom>
        </p:spPr>
      </p:pic>
      <p:sp>
        <p:nvSpPr>
          <p:cNvPr id="4" name="TextBox 3"/>
          <p:cNvSpPr txBox="1"/>
          <p:nvPr/>
        </p:nvSpPr>
        <p:spPr>
          <a:xfrm>
            <a:off x="3655588" y="220469"/>
            <a:ext cx="1042435" cy="138499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Trên</a:t>
            </a:r>
            <a:r>
              <a:rPr lang="en-US" sz="2800" b="1" dirty="0" smtClean="0">
                <a:latin typeface="LNTH-Rhodyn Chalk" pitchFamily="2" charset="0"/>
              </a:rPr>
              <a:t> </a:t>
            </a:r>
            <a:r>
              <a:rPr lang="en-US" sz="2800" b="1" dirty="0" err="1" smtClean="0">
                <a:latin typeface="LNTH-Rhodyn Chalk" pitchFamily="2" charset="0"/>
              </a:rPr>
              <a:t>mặt</a:t>
            </a:r>
            <a:r>
              <a:rPr lang="en-US" sz="2800" b="1" dirty="0" smtClean="0">
                <a:latin typeface="LNTH-Rhodyn Chalk" pitchFamily="2" charset="0"/>
              </a:rPr>
              <a:t> </a:t>
            </a:r>
            <a:r>
              <a:rPr lang="en-US" sz="2800" b="1" dirty="0" err="1" smtClean="0">
                <a:latin typeface="LNTH-Rhodyn Chalk" pitchFamily="2" charset="0"/>
              </a:rPr>
              <a:t>đất</a:t>
            </a:r>
            <a:r>
              <a:rPr lang="en-US" sz="2800" b="1" dirty="0" smtClean="0">
                <a:latin typeface="LNTH-Rhodyn Chalk" pitchFamily="2" charset="0"/>
              </a:rPr>
              <a:t>  </a:t>
            </a:r>
            <a:endParaRPr lang="en-US" sz="2800" b="1" dirty="0">
              <a:latin typeface="LNTH-Rhodyn Chalk" pitchFamily="2" charset="0"/>
            </a:endParaRPr>
          </a:p>
        </p:txBody>
      </p:sp>
      <p:sp>
        <p:nvSpPr>
          <p:cNvPr id="6" name="Rectangle 5"/>
          <p:cNvSpPr/>
          <p:nvPr/>
        </p:nvSpPr>
        <p:spPr>
          <a:xfrm>
            <a:off x="4482064" y="1350487"/>
            <a:ext cx="4572000" cy="3108543"/>
          </a:xfrm>
          <a:prstGeom prst="rect">
            <a:avLst/>
          </a:prstGeom>
        </p:spPr>
        <p:txBody>
          <a:bodyPr>
            <a:spAutoFit/>
          </a:bodyPr>
          <a:lstStyle/>
          <a:p>
            <a:r>
              <a:rPr lang="en-US" dirty="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 </a:t>
            </a:r>
            <a:r>
              <a:rPr lang="vi-VN" dirty="0">
                <a:solidFill>
                  <a:srgbClr val="050505"/>
                </a:solidFill>
                <a:latin typeface="Segoe UI Historic" panose="020B0502040204020203" pitchFamily="34" charset="0"/>
              </a:rPr>
              <a:t>Chúng là các loài chim lớn, với con trống có bộ lông sáng và tươi màu, nhưng nói chung khó phát hiện trong các khu vực rừng rậm rạp, nơi chúng sinh sống. </a:t>
            </a:r>
            <a:r>
              <a:rPr lang="en-US" dirty="0" smtClean="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Giống </a:t>
            </a:r>
            <a:r>
              <a:rPr lang="vi-VN" dirty="0">
                <a:solidFill>
                  <a:srgbClr val="050505"/>
                </a:solidFill>
                <a:latin typeface="Segoe UI Historic" panose="020B0502040204020203" pitchFamily="34" charset="0"/>
              </a:rPr>
              <a:t>như nhiều loài chim khác trong họ Trĩ, con trống không tham gia vào việc ấp trứng hay nuôi nấng các con non có thể sống độc lập ngay từ khi mới sinh ra. Các công việc này do con mái có bộ lông nâu xám và dễ ngụy trang đảm nhận. </a:t>
            </a:r>
            <a:endParaRPr lang="en-US" dirty="0">
              <a:solidFill>
                <a:srgbClr val="050505"/>
              </a:solidFill>
              <a:latin typeface="Segoe UI Historic" panose="020B0502040204020203" pitchFamily="34" charset="0"/>
            </a:endParaRPr>
          </a:p>
          <a:p>
            <a:r>
              <a:rPr lang="en-US" dirty="0" smtClean="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Gà </a:t>
            </a:r>
            <a:r>
              <a:rPr lang="vi-VN" dirty="0">
                <a:solidFill>
                  <a:srgbClr val="050505"/>
                </a:solidFill>
                <a:latin typeface="Segoe UI Historic" panose="020B0502040204020203" pitchFamily="34" charset="0"/>
              </a:rPr>
              <a:t>rừng là chim ăn hạt, nhưng chúng cũng ăn cả sâu bọ khi có thể, đặc biệt là ở các con non. </a:t>
            </a:r>
            <a:endParaRPr lang="en-US" dirty="0" smtClean="0">
              <a:solidFill>
                <a:srgbClr val="050505"/>
              </a:solidFill>
              <a:latin typeface="Segoe UI Historic" panose="020B0502040204020203" pitchFamily="34" charset="0"/>
            </a:endParaRPr>
          </a:p>
          <a:p>
            <a:r>
              <a:rPr lang="en-US" dirty="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Một </a:t>
            </a:r>
            <a:r>
              <a:rPr lang="vi-VN" dirty="0">
                <a:solidFill>
                  <a:srgbClr val="050505"/>
                </a:solidFill>
                <a:latin typeface="Segoe UI Historic" panose="020B0502040204020203" pitchFamily="34" charset="0"/>
              </a:rPr>
              <a:t>loài trong chi này, gà rừng lông đỏ, có tầm quan trọng lịch sử đối với con người, như là tổ tiên có thể nhất của gà nhà, mặc dù một số tác giả cho rằng gà rừng lông xám cũng có thể là tổ tiên của gà </a:t>
            </a:r>
            <a:r>
              <a:rPr lang="vi-VN" dirty="0" smtClean="0">
                <a:solidFill>
                  <a:srgbClr val="050505"/>
                </a:solidFill>
                <a:latin typeface="Segoe UI Historic" panose="020B0502040204020203" pitchFamily="34" charset="0"/>
              </a:rPr>
              <a:t>nhà</a:t>
            </a:r>
            <a:r>
              <a:rPr lang="en-US" dirty="0" smtClean="0">
                <a:solidFill>
                  <a:srgbClr val="050505"/>
                </a:solidFill>
                <a:latin typeface="Segoe UI Historic" panose="020B0502040204020203" pitchFamily="34" charset="0"/>
              </a:rPr>
              <a:t>.</a:t>
            </a:r>
            <a:endParaRPr lang="en-US" dirty="0"/>
          </a:p>
        </p:txBody>
      </p:sp>
      <p:sp>
        <p:nvSpPr>
          <p:cNvPr id="7" name="TextBox 6"/>
          <p:cNvSpPr txBox="1"/>
          <p:nvPr/>
        </p:nvSpPr>
        <p:spPr>
          <a:xfrm>
            <a:off x="4983225" y="533308"/>
            <a:ext cx="2753215"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CON </a:t>
            </a:r>
            <a:r>
              <a:rPr lang="en-US" sz="4000" dirty="0" smtClean="0">
                <a:solidFill>
                  <a:schemeClr val="accent2">
                    <a:lumMod val="75000"/>
                  </a:schemeClr>
                </a:solidFill>
                <a:latin typeface="LNTH-Rhodyn Chalk" pitchFamily="2" charset="0"/>
              </a:rPr>
              <a:t>GÀ</a:t>
            </a:r>
            <a:endParaRPr lang="en-US" sz="4000" dirty="0">
              <a:solidFill>
                <a:schemeClr val="accent2">
                  <a:lumMod val="75000"/>
                </a:schemeClr>
              </a:solidFill>
              <a:latin typeface="LNTH-Rhodyn Chalk" pitchFamily="2" charset="0"/>
            </a:endParaRPr>
          </a:p>
        </p:txBody>
      </p:sp>
    </p:spTree>
    <p:extLst>
      <p:ext uri="{BB962C8B-B14F-4D97-AF65-F5344CB8AC3E}">
        <p14:creationId xmlns:p14="http://schemas.microsoft.com/office/powerpoint/2010/main" val="299207748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8"/>
          <p:cNvPicPr preferRelativeResize="0"/>
          <p:nvPr/>
        </p:nvPicPr>
        <p:blipFill rotWithShape="1">
          <a:blip r:embed="rId3">
            <a:alphaModFix/>
          </a:blip>
          <a:srcRect l="18940" r="18940"/>
          <a:stretch/>
        </p:blipFill>
        <p:spPr>
          <a:xfrm>
            <a:off x="760113" y="3258442"/>
            <a:ext cx="1192500" cy="1140600"/>
          </a:xfrm>
          <a:prstGeom prst="ellipse">
            <a:avLst/>
          </a:prstGeom>
          <a:noFill/>
          <a:ln>
            <a:noFill/>
          </a:ln>
        </p:spPr>
      </p:pic>
      <p:pic>
        <p:nvPicPr>
          <p:cNvPr id="253" name="Google Shape;253;p38"/>
          <p:cNvPicPr preferRelativeResize="0"/>
          <p:nvPr/>
        </p:nvPicPr>
        <p:blipFill rotWithShape="1">
          <a:blip r:embed="rId4">
            <a:alphaModFix/>
          </a:blip>
          <a:srcRect l="21454" r="21454"/>
          <a:stretch/>
        </p:blipFill>
        <p:spPr>
          <a:xfrm>
            <a:off x="760113" y="1722600"/>
            <a:ext cx="1192500" cy="1140600"/>
          </a:xfrm>
          <a:prstGeom prst="ellipse">
            <a:avLst/>
          </a:prstGeom>
          <a:noFill/>
          <a:ln>
            <a:noFill/>
          </a:ln>
        </p:spPr>
      </p:pic>
      <p:pic>
        <p:nvPicPr>
          <p:cNvPr id="254" name="Google Shape;254;p38"/>
          <p:cNvPicPr preferRelativeResize="0"/>
          <p:nvPr/>
        </p:nvPicPr>
        <p:blipFill rotWithShape="1">
          <a:blip r:embed="rId5">
            <a:alphaModFix/>
          </a:blip>
          <a:srcRect t="18136" b="18136"/>
          <a:stretch/>
        </p:blipFill>
        <p:spPr>
          <a:xfrm>
            <a:off x="4846925" y="1627075"/>
            <a:ext cx="1192500" cy="1140600"/>
          </a:xfrm>
          <a:prstGeom prst="ellipse">
            <a:avLst/>
          </a:prstGeom>
          <a:noFill/>
          <a:ln>
            <a:noFill/>
          </a:ln>
        </p:spPr>
      </p:pic>
      <p:pic>
        <p:nvPicPr>
          <p:cNvPr id="255" name="Google Shape;255;p38"/>
          <p:cNvPicPr preferRelativeResize="0"/>
          <p:nvPr/>
        </p:nvPicPr>
        <p:blipFill rotWithShape="1">
          <a:blip r:embed="rId6">
            <a:alphaModFix/>
          </a:blip>
          <a:srcRect l="20895" r="20900"/>
          <a:stretch/>
        </p:blipFill>
        <p:spPr>
          <a:xfrm>
            <a:off x="4846925" y="3220300"/>
            <a:ext cx="1192500" cy="1140600"/>
          </a:xfrm>
          <a:prstGeom prst="ellipse">
            <a:avLst/>
          </a:prstGeom>
          <a:noFill/>
          <a:ln>
            <a:noFill/>
          </a:ln>
        </p:spPr>
      </p:pic>
      <p:sp>
        <p:nvSpPr>
          <p:cNvPr id="256" name="Google Shape;256;p38"/>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NỘI DUNG </a:t>
            </a:r>
            <a:endParaRPr dirty="0"/>
          </a:p>
        </p:txBody>
      </p:sp>
      <p:sp>
        <p:nvSpPr>
          <p:cNvPr id="258" name="Google Shape;258;p38"/>
          <p:cNvSpPr txBox="1">
            <a:spLocks noGrp="1"/>
          </p:cNvSpPr>
          <p:nvPr>
            <p:ph type="subTitle" idx="2"/>
          </p:nvPr>
        </p:nvSpPr>
        <p:spPr>
          <a:xfrm>
            <a:off x="2133186" y="1821936"/>
            <a:ext cx="2626739" cy="3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TÌM HIỂU MÔI TRƯỜNG SỐNG  C</a:t>
            </a:r>
            <a:r>
              <a:rPr lang="en-US" dirty="0" smtClean="0"/>
              <a:t>ỦA </a:t>
            </a:r>
            <a:r>
              <a:rPr lang="en" dirty="0" smtClean="0"/>
              <a:t>SINH VẬT</a:t>
            </a:r>
            <a:endParaRPr dirty="0"/>
          </a:p>
        </p:txBody>
      </p:sp>
      <p:sp>
        <p:nvSpPr>
          <p:cNvPr id="259" name="Google Shape;259;p38"/>
          <p:cNvSpPr txBox="1">
            <a:spLocks noGrp="1"/>
          </p:cNvSpPr>
          <p:nvPr>
            <p:ph type="title" idx="3"/>
          </p:nvPr>
        </p:nvSpPr>
        <p:spPr>
          <a:xfrm>
            <a:off x="720000" y="1732500"/>
            <a:ext cx="1279500" cy="9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61" name="Google Shape;261;p38"/>
          <p:cNvSpPr txBox="1">
            <a:spLocks noGrp="1"/>
          </p:cNvSpPr>
          <p:nvPr>
            <p:ph type="subTitle" idx="5"/>
          </p:nvPr>
        </p:nvSpPr>
        <p:spPr>
          <a:xfrm>
            <a:off x="2170053" y="3404761"/>
            <a:ext cx="2553004" cy="3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TÌNH HIỂU ẢNH HƯỞNG CỦA ÁNH SÁNG TỚI HÌNH THÁI CÂY </a:t>
            </a:r>
            <a:endParaRPr dirty="0"/>
          </a:p>
        </p:txBody>
      </p:sp>
      <p:sp>
        <p:nvSpPr>
          <p:cNvPr id="262" name="Google Shape;262;p38"/>
          <p:cNvSpPr txBox="1">
            <a:spLocks noGrp="1"/>
          </p:cNvSpPr>
          <p:nvPr>
            <p:ph type="title" idx="6"/>
          </p:nvPr>
        </p:nvSpPr>
        <p:spPr>
          <a:xfrm>
            <a:off x="720000" y="3325750"/>
            <a:ext cx="1279500" cy="9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64" name="Google Shape;264;p38"/>
          <p:cNvSpPr txBox="1">
            <a:spLocks noGrp="1"/>
          </p:cNvSpPr>
          <p:nvPr>
            <p:ph type="subTitle" idx="8"/>
          </p:nvPr>
        </p:nvSpPr>
        <p:spPr>
          <a:xfrm>
            <a:off x="6307247" y="1821852"/>
            <a:ext cx="2623103" cy="3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TÌM HIỂU MÔI TRƯỜNG SỐNG CỦA ĐỘNG VẬT</a:t>
            </a:r>
            <a:endParaRPr dirty="0"/>
          </a:p>
        </p:txBody>
      </p:sp>
      <p:sp>
        <p:nvSpPr>
          <p:cNvPr id="265" name="Google Shape;265;p38"/>
          <p:cNvSpPr txBox="1">
            <a:spLocks noGrp="1"/>
          </p:cNvSpPr>
          <p:nvPr>
            <p:ph type="title" idx="9"/>
          </p:nvPr>
        </p:nvSpPr>
        <p:spPr>
          <a:xfrm>
            <a:off x="4803425" y="1732500"/>
            <a:ext cx="1279500" cy="9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67" name="Google Shape;267;p38"/>
          <p:cNvSpPr txBox="1">
            <a:spLocks noGrp="1"/>
          </p:cNvSpPr>
          <p:nvPr>
            <p:ph type="subTitle" idx="14"/>
          </p:nvPr>
        </p:nvSpPr>
        <p:spPr>
          <a:xfrm>
            <a:off x="6354134" y="3325738"/>
            <a:ext cx="2576216" cy="3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NHẬN XÉT CHUNG CỦA NHÓM VỀ MÔI TRƯỜNG ĐÃ QUAN SÁT </a:t>
            </a:r>
            <a:endParaRPr dirty="0"/>
          </a:p>
        </p:txBody>
      </p:sp>
      <p:sp>
        <p:nvSpPr>
          <p:cNvPr id="268" name="Google Shape;268;p38"/>
          <p:cNvSpPr txBox="1">
            <a:spLocks noGrp="1"/>
          </p:cNvSpPr>
          <p:nvPr>
            <p:ph type="title" idx="15"/>
          </p:nvPr>
        </p:nvSpPr>
        <p:spPr>
          <a:xfrm>
            <a:off x="4803425" y="3325750"/>
            <a:ext cx="1279500" cy="9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extLst>
      <p:ext uri="{BB962C8B-B14F-4D97-AF65-F5344CB8AC3E}">
        <p14:creationId xmlns:p14="http://schemas.microsoft.com/office/powerpoint/2010/main" val="2687279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wipe(down)">
                                      <p:cBhvr>
                                        <p:cTn id="7" dur="5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wipe(down)">
                                      <p:cBhvr>
                                        <p:cTn id="12" dur="500"/>
                                        <p:tgtEl>
                                          <p:spTgt spid="259"/>
                                        </p:tgtEl>
                                      </p:cBhvr>
                                    </p:animEffect>
                                  </p:childTnLst>
                                </p:cTn>
                              </p:par>
                              <p:par>
                                <p:cTn id="13" presetID="22" presetClass="entr" presetSubtype="4" fill="hold" nodeType="with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wipe(down)">
                                      <p:cBhvr>
                                        <p:cTn id="15" dur="500"/>
                                        <p:tgtEl>
                                          <p:spTgt spid="2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2"/>
                                        </p:tgtEl>
                                        <p:attrNameLst>
                                          <p:attrName>style.visibility</p:attrName>
                                        </p:attrNameLst>
                                      </p:cBhvr>
                                      <p:to>
                                        <p:strVal val="visible"/>
                                      </p:to>
                                    </p:set>
                                    <p:animEffect transition="in" filter="wipe(down)">
                                      <p:cBhvr>
                                        <p:cTn id="20" dur="500"/>
                                        <p:tgtEl>
                                          <p:spTgt spid="262"/>
                                        </p:tgtEl>
                                      </p:cBhvr>
                                    </p:animEffect>
                                  </p:childTnLst>
                                </p:cTn>
                              </p:par>
                              <p:par>
                                <p:cTn id="21" presetID="22" presetClass="entr" presetSubtype="4" fill="hold" nodeType="withEffect">
                                  <p:stCondLst>
                                    <p:cond delay="0"/>
                                  </p:stCondLst>
                                  <p:childTnLst>
                                    <p:set>
                                      <p:cBhvr>
                                        <p:cTn id="22" dur="1" fill="hold">
                                          <p:stCondLst>
                                            <p:cond delay="0"/>
                                          </p:stCondLst>
                                        </p:cTn>
                                        <p:tgtEl>
                                          <p:spTgt spid="252"/>
                                        </p:tgtEl>
                                        <p:attrNameLst>
                                          <p:attrName>style.visibility</p:attrName>
                                        </p:attrNameLst>
                                      </p:cBhvr>
                                      <p:to>
                                        <p:strVal val="visible"/>
                                      </p:to>
                                    </p:set>
                                    <p:animEffect transition="in" filter="wipe(down)">
                                      <p:cBhvr>
                                        <p:cTn id="23" dur="500"/>
                                        <p:tgtEl>
                                          <p:spTgt spid="2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5"/>
                                        </p:tgtEl>
                                        <p:attrNameLst>
                                          <p:attrName>style.visibility</p:attrName>
                                        </p:attrNameLst>
                                      </p:cBhvr>
                                      <p:to>
                                        <p:strVal val="visible"/>
                                      </p:to>
                                    </p:set>
                                    <p:animEffect transition="in" filter="wipe(down)">
                                      <p:cBhvr>
                                        <p:cTn id="28" dur="500"/>
                                        <p:tgtEl>
                                          <p:spTgt spid="265"/>
                                        </p:tgtEl>
                                      </p:cBhvr>
                                    </p:animEffect>
                                  </p:childTnLst>
                                </p:cTn>
                              </p:par>
                              <p:par>
                                <p:cTn id="29" presetID="22" presetClass="entr" presetSubtype="4" fill="hold" nodeType="with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wipe(down)">
                                      <p:cBhvr>
                                        <p:cTn id="31"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p:bldP spid="259" grpId="0"/>
      <p:bldP spid="262" grpId="0"/>
      <p:bldP spid="2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701" y="0"/>
            <a:ext cx="138918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904" y="800100"/>
            <a:ext cx="3988777" cy="3472961"/>
          </a:xfrm>
          <a:prstGeom prst="rect">
            <a:avLst/>
          </a:prstGeom>
        </p:spPr>
      </p:pic>
      <p:sp>
        <p:nvSpPr>
          <p:cNvPr id="6" name="TextBox 5"/>
          <p:cNvSpPr txBox="1"/>
          <p:nvPr/>
        </p:nvSpPr>
        <p:spPr>
          <a:xfrm>
            <a:off x="541274" y="252452"/>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CON DẾ MÈN  </a:t>
            </a:r>
            <a:endParaRPr lang="en-US" sz="4000" dirty="0">
              <a:solidFill>
                <a:schemeClr val="accent2">
                  <a:lumMod val="75000"/>
                </a:schemeClr>
              </a:solidFill>
              <a:latin typeface="LNTH-Rhodyn Chalk" pitchFamily="2" charset="0"/>
            </a:endParaRPr>
          </a:p>
        </p:txBody>
      </p:sp>
      <p:sp>
        <p:nvSpPr>
          <p:cNvPr id="7" name="TextBox 6"/>
          <p:cNvSpPr txBox="1"/>
          <p:nvPr/>
        </p:nvSpPr>
        <p:spPr>
          <a:xfrm>
            <a:off x="4406686" y="147200"/>
            <a:ext cx="1042435" cy="138499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Trên</a:t>
            </a:r>
            <a:r>
              <a:rPr lang="en-US" sz="2800" b="1" dirty="0" smtClean="0">
                <a:latin typeface="LNTH-Rhodyn Chalk" pitchFamily="2" charset="0"/>
              </a:rPr>
              <a:t> </a:t>
            </a:r>
          </a:p>
          <a:p>
            <a:r>
              <a:rPr lang="en-US" sz="2800" b="1" dirty="0" err="1" smtClean="0">
                <a:latin typeface="LNTH-Rhodyn Chalk" pitchFamily="2" charset="0"/>
              </a:rPr>
              <a:t>Mặt</a:t>
            </a:r>
            <a:r>
              <a:rPr lang="en-US" sz="2800" b="1" dirty="0" smtClean="0">
                <a:latin typeface="LNTH-Rhodyn Chalk" pitchFamily="2" charset="0"/>
              </a:rPr>
              <a:t> </a:t>
            </a:r>
            <a:r>
              <a:rPr lang="en-US" sz="2800" b="1" dirty="0" err="1" smtClean="0">
                <a:latin typeface="LNTH-Rhodyn Chalk" pitchFamily="2" charset="0"/>
              </a:rPr>
              <a:t>đất</a:t>
            </a:r>
            <a:r>
              <a:rPr lang="en-US" sz="2800" b="1" dirty="0" smtClean="0">
                <a:latin typeface="LNTH-Rhodyn Chalk" pitchFamily="2" charset="0"/>
              </a:rPr>
              <a:t>  </a:t>
            </a:r>
            <a:endParaRPr lang="en-US" sz="2800" b="1" dirty="0">
              <a:latin typeface="LNTH-Rhodyn Chalk" pitchFamily="2" charset="0"/>
            </a:endParaRPr>
          </a:p>
        </p:txBody>
      </p:sp>
      <p:sp>
        <p:nvSpPr>
          <p:cNvPr id="2" name="Rectangle 1"/>
          <p:cNvSpPr/>
          <p:nvPr/>
        </p:nvSpPr>
        <p:spPr>
          <a:xfrm>
            <a:off x="0" y="795735"/>
            <a:ext cx="4452756" cy="4401205"/>
          </a:xfrm>
          <a:prstGeom prst="rect">
            <a:avLst/>
          </a:prstGeom>
        </p:spPr>
        <p:txBody>
          <a:bodyPr wrap="square">
            <a:spAutoFit/>
          </a:bodyPr>
          <a:lstStyle/>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 </a:t>
            </a:r>
            <a:r>
              <a:rPr lang="vi-VN" dirty="0">
                <a:solidFill>
                  <a:srgbClr val="050505"/>
                </a:solidFill>
                <a:latin typeface="Segoe UI Historic" panose="020B0502040204020203" pitchFamily="34" charset="0"/>
              </a:rPr>
              <a:t>Có cơ thể hình trụ, đầu tròn, và một cặp râu dài (giống con lợn).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Chân </a:t>
            </a:r>
            <a:r>
              <a:rPr lang="vi-VN" dirty="0">
                <a:solidFill>
                  <a:srgbClr val="050505"/>
                </a:solidFill>
                <a:latin typeface="Segoe UI Historic" panose="020B0502040204020203" pitchFamily="34" charset="0"/>
              </a:rPr>
              <a:t>sau thích hợp cho việc nhảy. Cặp cánh trước </a:t>
            </a:r>
            <a:r>
              <a:rPr lang="vi-VN" dirty="0" smtClean="0">
                <a:solidFill>
                  <a:srgbClr val="050505"/>
                </a:solidFill>
                <a:latin typeface="Segoe UI Historic" panose="020B0502040204020203" pitchFamily="34" charset="0"/>
              </a:rPr>
              <a:t>được </a:t>
            </a:r>
            <a:r>
              <a:rPr lang="vi-VN" dirty="0">
                <a:solidFill>
                  <a:srgbClr val="050505"/>
                </a:solidFill>
                <a:latin typeface="Segoe UI Historic" panose="020B0502040204020203" pitchFamily="34" charset="0"/>
              </a:rPr>
              <a:t>chuyên biệt hóa thành một dạng cánh bảo vệ, cặp cánh sau có dạng màng, và được gập lại khi không sử dụng.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Tuy </a:t>
            </a:r>
            <a:r>
              <a:rPr lang="vi-VN" dirty="0">
                <a:solidFill>
                  <a:srgbClr val="050505"/>
                </a:solidFill>
                <a:latin typeface="Segoe UI Historic" panose="020B0502040204020203" pitchFamily="34" charset="0"/>
              </a:rPr>
              <a:t>nhiên, vài loài không có cánh. Chúng xuất hiện tại nhiều môi trường, từ đồng cỏ, bụi rậm, và rừng tới đầm lầy, bãi biển và hang động.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Các </a:t>
            </a:r>
            <a:r>
              <a:rPr lang="vi-VN" dirty="0">
                <a:solidFill>
                  <a:srgbClr val="050505"/>
                </a:solidFill>
                <a:latin typeface="Segoe UI Historic" panose="020B0502040204020203" pitchFamily="34" charset="0"/>
              </a:rPr>
              <a:t>loài dế mèn đa số sống về đêm, và con trống có tiếng gáy to dai dẳng để thu hút con mái, dù vài loài không gáy được.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Dế </a:t>
            </a:r>
            <a:r>
              <a:rPr lang="vi-VN" dirty="0">
                <a:solidFill>
                  <a:srgbClr val="050505"/>
                </a:solidFill>
                <a:latin typeface="Segoe UI Historic" panose="020B0502040204020203" pitchFamily="34" charset="0"/>
              </a:rPr>
              <a:t>đực cánh màu nâu pha đen, không bóng mượt. Dế đực bụng nhỏ hơn. Dế đực không có máng đẻ trứng. Dế đực kêu để ve vãn con cái.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Dế </a:t>
            </a:r>
            <a:r>
              <a:rPr lang="vi-VN" dirty="0">
                <a:solidFill>
                  <a:srgbClr val="050505"/>
                </a:solidFill>
                <a:latin typeface="Segoe UI Historic" panose="020B0502040204020203" pitchFamily="34" charset="0"/>
              </a:rPr>
              <a:t>cái cánh màu đen, bóng mượt. Dế cái bụng to hơn vì bụng dế cái có trứng. Dế cái có máng đẻ trứng ở phần đuôi, giống cái kim khâu quần áo dể dế cái cắm xuống đất đẻ trứng. Dế cái không kêu được.</a:t>
            </a:r>
            <a:endParaRPr lang="en-US" dirty="0"/>
          </a:p>
        </p:txBody>
      </p:sp>
    </p:spTree>
    <p:extLst>
      <p:ext uri="{BB962C8B-B14F-4D97-AF65-F5344CB8AC3E}">
        <p14:creationId xmlns:p14="http://schemas.microsoft.com/office/powerpoint/2010/main" val="183629094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9038" y="0"/>
            <a:ext cx="1951893"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47" y="452473"/>
            <a:ext cx="3857625" cy="4238554"/>
          </a:xfrm>
          <a:prstGeom prst="rect">
            <a:avLst/>
          </a:prstGeom>
        </p:spPr>
      </p:pic>
      <p:sp>
        <p:nvSpPr>
          <p:cNvPr id="4" name="TextBox 3"/>
          <p:cNvSpPr txBox="1"/>
          <p:nvPr/>
        </p:nvSpPr>
        <p:spPr>
          <a:xfrm>
            <a:off x="3616481" y="114962"/>
            <a:ext cx="1042435" cy="138499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Trong</a:t>
            </a:r>
            <a:endParaRPr lang="en-US" sz="2800" b="1" dirty="0" smtClean="0">
              <a:latin typeface="LNTH-Rhodyn Chalk" pitchFamily="2" charset="0"/>
            </a:endParaRPr>
          </a:p>
          <a:p>
            <a:r>
              <a:rPr lang="en-US" sz="2800" b="1" dirty="0" err="1" smtClean="0">
                <a:latin typeface="LNTH-Rhodyn Chalk" pitchFamily="2" charset="0"/>
              </a:rPr>
              <a:t>Nước</a:t>
            </a:r>
            <a:r>
              <a:rPr lang="en-US" sz="2800" b="1" dirty="0" smtClean="0">
                <a:latin typeface="LNTH-Rhodyn Chalk" pitchFamily="2" charset="0"/>
              </a:rPr>
              <a:t> </a:t>
            </a:r>
            <a:endParaRPr lang="en-US" sz="2800" b="1" dirty="0">
              <a:latin typeface="LNTH-Rhodyn Chalk" pitchFamily="2" charset="0"/>
            </a:endParaRPr>
          </a:p>
        </p:txBody>
      </p:sp>
      <p:sp>
        <p:nvSpPr>
          <p:cNvPr id="6" name="Rectangle 5"/>
          <p:cNvSpPr/>
          <p:nvPr/>
        </p:nvSpPr>
        <p:spPr>
          <a:xfrm>
            <a:off x="4366801" y="742295"/>
            <a:ext cx="4572000" cy="4401205"/>
          </a:xfrm>
          <a:prstGeom prst="rect">
            <a:avLst/>
          </a:prstGeom>
        </p:spPr>
        <p:txBody>
          <a:bodyPr>
            <a:spAutoFit/>
          </a:bodyPr>
          <a:lstStyle/>
          <a:p>
            <a:r>
              <a:rPr lang="en-US" dirty="0" smtClean="0"/>
              <a:t>_</a:t>
            </a:r>
            <a:r>
              <a:rPr lang="vi-VN" dirty="0" smtClean="0"/>
              <a:t>Cá Koi </a:t>
            </a:r>
            <a:r>
              <a:rPr lang="en-US" dirty="0"/>
              <a:t>đ</a:t>
            </a:r>
            <a:r>
              <a:rPr lang="vi-VN" dirty="0" smtClean="0"/>
              <a:t>ược </a:t>
            </a:r>
            <a:r>
              <a:rPr lang="vi-VN" dirty="0"/>
              <a:t>thuần hóa, lai tạo để nuôi làm cảnh trong những hồ nhỏ. Cá coi đồng thời được coi như là cá phong thủy. Người Nhật tin rằng những mảng màu trên mình cá chép Koi khi là những hình xăm sẽ luôn luôn mang lại sự may mắn. Tiêu chuẩn về màu được người Nhật đặt tên như sau: </a:t>
            </a:r>
            <a:endParaRPr lang="en-US" dirty="0" smtClean="0"/>
          </a:p>
          <a:p>
            <a:r>
              <a:rPr lang="vi-VN" dirty="0" smtClean="0"/>
              <a:t>Trắng </a:t>
            </a:r>
            <a:r>
              <a:rPr lang="vi-VN" dirty="0"/>
              <a:t>pha Đỏ = Kohaku. </a:t>
            </a:r>
            <a:endParaRPr lang="en-US" dirty="0" smtClean="0"/>
          </a:p>
          <a:p>
            <a:r>
              <a:rPr lang="vi-VN" dirty="0" smtClean="0"/>
              <a:t>Trắng </a:t>
            </a:r>
            <a:r>
              <a:rPr lang="vi-VN" dirty="0"/>
              <a:t>pha Đỏ+Đen = Showa Sanke. </a:t>
            </a:r>
            <a:endParaRPr lang="en-US" dirty="0" smtClean="0"/>
          </a:p>
          <a:p>
            <a:r>
              <a:rPr lang="vi-VN" dirty="0" smtClean="0"/>
              <a:t>Trắng </a:t>
            </a:r>
            <a:r>
              <a:rPr lang="vi-VN" dirty="0"/>
              <a:t>pha Đen = Utsurimono</a:t>
            </a:r>
            <a:r>
              <a:rPr lang="vi-VN" dirty="0" smtClean="0"/>
              <a:t>.</a:t>
            </a:r>
            <a:endParaRPr lang="en-US" dirty="0" smtClean="0"/>
          </a:p>
          <a:p>
            <a:r>
              <a:rPr lang="vi-VN" dirty="0" smtClean="0"/>
              <a:t> </a:t>
            </a:r>
            <a:r>
              <a:rPr lang="vi-VN" dirty="0"/>
              <a:t>Đen pha Trắng = Shiro Bekko. </a:t>
            </a:r>
            <a:endParaRPr lang="en-US" dirty="0" smtClean="0"/>
          </a:p>
          <a:p>
            <a:r>
              <a:rPr lang="vi-VN" dirty="0" smtClean="0"/>
              <a:t>Vàng </a:t>
            </a:r>
            <a:r>
              <a:rPr lang="vi-VN" dirty="0"/>
              <a:t>pha Đen = Ki Utsuri. </a:t>
            </a:r>
            <a:endParaRPr lang="en-US" dirty="0" smtClean="0"/>
          </a:p>
          <a:p>
            <a:r>
              <a:rPr lang="vi-VN" dirty="0" smtClean="0"/>
              <a:t>Bạch </a:t>
            </a:r>
            <a:r>
              <a:rPr lang="vi-VN" dirty="0"/>
              <a:t>kim hoặc Vàng kim = Kinginrin. </a:t>
            </a:r>
            <a:endParaRPr lang="en-US" dirty="0" smtClean="0"/>
          </a:p>
          <a:p>
            <a:r>
              <a:rPr lang="vi-VN" dirty="0" smtClean="0"/>
              <a:t>Xám </a:t>
            </a:r>
            <a:r>
              <a:rPr lang="vi-VN" dirty="0"/>
              <a:t>bạc = Asagi </a:t>
            </a:r>
            <a:endParaRPr lang="en-US" dirty="0" smtClean="0"/>
          </a:p>
          <a:p>
            <a:r>
              <a:rPr lang="vi-VN" dirty="0" smtClean="0"/>
              <a:t>Trắng</a:t>
            </a:r>
            <a:r>
              <a:rPr lang="vi-VN" dirty="0"/>
              <a:t>, trên đỉnh đầu có một vòng tròn Đỏ = Tancho. + </a:t>
            </a:r>
            <a:r>
              <a:rPr lang="en-US" dirty="0" smtClean="0"/>
              <a:t>_</a:t>
            </a:r>
            <a:r>
              <a:rPr lang="vi-VN" dirty="0" smtClean="0"/>
              <a:t>Trước </a:t>
            </a:r>
            <a:r>
              <a:rPr lang="vi-VN" dirty="0"/>
              <a:t>đây, cá chép Koi được xác nhận là chiều dài có thể tới 2 m và chúng có thể sống tới 230 năm, rồi suy giảm dần xuống theo các thế hệ. Người ta cho rằng, phần lớn cá Koi hiện nay, có thể dài tới 1 và tuổi thọ từ 40 đến 60 năm tuổi. Nếu cá Koi được nuôi ở ao thì đến năm thứ 8 có thể chiều dài tối đa của cá đạt đến 1 mét.</a:t>
            </a:r>
            <a:endParaRPr lang="en-US" dirty="0"/>
          </a:p>
        </p:txBody>
      </p:sp>
      <p:sp>
        <p:nvSpPr>
          <p:cNvPr id="7" name="TextBox 6"/>
          <p:cNvSpPr txBox="1"/>
          <p:nvPr/>
        </p:nvSpPr>
        <p:spPr>
          <a:xfrm>
            <a:off x="5073161" y="114962"/>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CON CÁ  KOI </a:t>
            </a:r>
            <a:endParaRPr lang="en-US" sz="4000" dirty="0">
              <a:solidFill>
                <a:schemeClr val="accent2">
                  <a:lumMod val="75000"/>
                </a:schemeClr>
              </a:solidFill>
              <a:latin typeface="LNTH-Rhodyn Chalk" pitchFamily="2" charset="0"/>
            </a:endParaRPr>
          </a:p>
        </p:txBody>
      </p:sp>
    </p:spTree>
    <p:extLst>
      <p:ext uri="{BB962C8B-B14F-4D97-AF65-F5344CB8AC3E}">
        <p14:creationId xmlns:p14="http://schemas.microsoft.com/office/powerpoint/2010/main" val="347943819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0"/>
        <p:cNvGrpSpPr/>
        <p:nvPr/>
      </p:nvGrpSpPr>
      <p:grpSpPr>
        <a:xfrm>
          <a:off x="0" y="0"/>
          <a:ext cx="0" cy="0"/>
          <a:chOff x="0" y="0"/>
          <a:chExt cx="0" cy="0"/>
        </a:xfrm>
      </p:grpSpPr>
      <p:sp>
        <p:nvSpPr>
          <p:cNvPr id="882" name="Google Shape;882;p6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881" name="Google Shape;881;p63"/>
          <p:cNvSpPr txBox="1">
            <a:spLocks noGrp="1"/>
          </p:cNvSpPr>
          <p:nvPr>
            <p:ph type="ctrTitle" idx="2"/>
          </p:nvPr>
        </p:nvSpPr>
        <p:spPr>
          <a:xfrm>
            <a:off x="-31039" y="1292049"/>
            <a:ext cx="9175039" cy="932700"/>
          </a:xfrm>
          <a:prstGeom prst="rect">
            <a:avLst/>
          </a:prstGeom>
        </p:spPr>
        <p:txBody>
          <a:bodyPr spcFirstLastPara="1" wrap="square" lIns="91425" tIns="91425" rIns="91425" bIns="91425" anchor="b" anchorCtr="0">
            <a:noAutofit/>
          </a:bodyPr>
          <a:lstStyle/>
          <a:p>
            <a:pPr lvl="0"/>
            <a:r>
              <a:rPr lang="vi-VN" sz="3200" dirty="0"/>
              <a:t>NHẬN XÉT CHUNG CỦA NHÓM VỀ MÔI TRƯỜNG ĐÃ QUAN SÁT </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NHẬN XÉT </a:t>
            </a:r>
            <a:endParaRPr lang="en-US" dirty="0"/>
          </a:p>
        </p:txBody>
      </p:sp>
      <p:sp>
        <p:nvSpPr>
          <p:cNvPr id="16" name="TextBox 15"/>
          <p:cNvSpPr txBox="1"/>
          <p:nvPr/>
        </p:nvSpPr>
        <p:spPr>
          <a:xfrm>
            <a:off x="290146" y="1424354"/>
            <a:ext cx="4528039" cy="461665"/>
          </a:xfrm>
          <a:prstGeom prst="rect">
            <a:avLst/>
          </a:prstGeom>
          <a:noFill/>
        </p:spPr>
        <p:txBody>
          <a:bodyPr wrap="square" rtlCol="0">
            <a:spAutoFit/>
          </a:bodyPr>
          <a:lstStyle/>
          <a:p>
            <a:endParaRPr lang="en-US" sz="2400" dirty="0"/>
          </a:p>
        </p:txBody>
      </p:sp>
      <p:sp>
        <p:nvSpPr>
          <p:cNvPr id="17" name="Rectangle 16"/>
          <p:cNvSpPr/>
          <p:nvPr/>
        </p:nvSpPr>
        <p:spPr>
          <a:xfrm>
            <a:off x="290146" y="1355834"/>
            <a:ext cx="7980551" cy="2739211"/>
          </a:xfrm>
          <a:prstGeom prst="rect">
            <a:avLst/>
          </a:prstGeom>
        </p:spPr>
        <p:txBody>
          <a:bodyPr wrap="square">
            <a:spAutoFit/>
          </a:bodyPr>
          <a:lstStyle/>
          <a:p>
            <a:pPr marL="285750" indent="-285750">
              <a:buFontTx/>
              <a:buChar char="-"/>
            </a:pPr>
            <a:r>
              <a:rPr lang="vi-VN" sz="1600" dirty="0" smtClean="0">
                <a:solidFill>
                  <a:srgbClr val="1C1E21"/>
                </a:solidFill>
                <a:latin typeface="+mn-lt"/>
              </a:rPr>
              <a:t>Biết </a:t>
            </a:r>
            <a:r>
              <a:rPr lang="vi-VN" sz="1600" dirty="0">
                <a:solidFill>
                  <a:srgbClr val="1C1E21"/>
                </a:solidFill>
                <a:latin typeface="+mn-lt"/>
              </a:rPr>
              <a:t>thêm những cá thể khác ở trong trường mà từ trước giờ chúng em không để ý hay chú tâm đến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Giải </a:t>
            </a:r>
            <a:r>
              <a:rPr lang="vi-VN" sz="1600" dirty="0">
                <a:solidFill>
                  <a:srgbClr val="1C1E21"/>
                </a:solidFill>
                <a:latin typeface="+mn-lt"/>
              </a:rPr>
              <a:t>tỏa căng thẳng sau những giờ học hay giờ kiểm tra căng thẳng, mệt </a:t>
            </a:r>
            <a:r>
              <a:rPr lang="vi-VN" sz="1600" dirty="0" smtClean="0">
                <a:solidFill>
                  <a:srgbClr val="1C1E21"/>
                </a:solidFill>
                <a:latin typeface="+mn-lt"/>
              </a:rPr>
              <a:t>mỏi</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 </a:t>
            </a:r>
            <a:r>
              <a:rPr lang="vi-VN" sz="1600" dirty="0">
                <a:solidFill>
                  <a:srgbClr val="1C1E21"/>
                </a:solidFill>
                <a:latin typeface="+mn-lt"/>
              </a:rPr>
              <a:t>Yêu thiên nhiên hơn, sống lành mạnh hơn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Có </a:t>
            </a:r>
            <a:r>
              <a:rPr lang="vi-VN" sz="1600" dirty="0">
                <a:solidFill>
                  <a:srgbClr val="1C1E21"/>
                </a:solidFill>
                <a:latin typeface="+mn-lt"/>
              </a:rPr>
              <a:t>nguồn không khí trong lành, thoáng đãng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 </a:t>
            </a:r>
            <a:r>
              <a:rPr lang="vi-VN" sz="1600" dirty="0">
                <a:solidFill>
                  <a:srgbClr val="1C1E21"/>
                </a:solidFill>
                <a:latin typeface="+mn-lt"/>
              </a:rPr>
              <a:t>Làm chúng em yêu quý bộ môn Sinh học hơn và tìm ra hứng thú với môn học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 </a:t>
            </a:r>
            <a:r>
              <a:rPr lang="vi-VN" sz="1600" dirty="0">
                <a:solidFill>
                  <a:srgbClr val="1C1E21"/>
                </a:solidFill>
                <a:latin typeface="+mn-lt"/>
              </a:rPr>
              <a:t>Thay vì dành thời gian cho sách vở, internet thì cây cối, thực vật, động vật làm chúng em thấy thú vị hơn, bổ ích hơn, hạn chế mức học tập, làm việc quá sức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Biết </a:t>
            </a:r>
            <a:r>
              <a:rPr lang="vi-VN" sz="1600" dirty="0">
                <a:solidFill>
                  <a:srgbClr val="1C1E21"/>
                </a:solidFill>
                <a:latin typeface="+mn-lt"/>
              </a:rPr>
              <a:t>trồng và chăm sóc các loài thực vật, động vật khác</a:t>
            </a:r>
          </a:p>
          <a:p>
            <a:r>
              <a:rPr lang="vi-VN" dirty="0">
                <a:solidFill>
                  <a:srgbClr val="1C1E21"/>
                </a:solidFill>
                <a:latin typeface="+mn-lt"/>
              </a:rPr>
              <a:t/>
            </a:r>
            <a:br>
              <a:rPr lang="vi-VN" dirty="0">
                <a:solidFill>
                  <a:srgbClr val="1C1E21"/>
                </a:solidFill>
                <a:latin typeface="+mn-lt"/>
              </a:rPr>
            </a:br>
            <a:endParaRPr lang="en-US" dirty="0">
              <a:latin typeface="+mn-lt"/>
            </a:endParaRPr>
          </a:p>
        </p:txBody>
      </p:sp>
    </p:spTree>
    <p:extLst>
      <p:ext uri="{BB962C8B-B14F-4D97-AF65-F5344CB8AC3E}">
        <p14:creationId xmlns:p14="http://schemas.microsoft.com/office/powerpoint/2010/main" val="191386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9519" y="254891"/>
            <a:ext cx="8044961" cy="1938992"/>
          </a:xfrm>
          <a:prstGeom prst="rect">
            <a:avLst/>
          </a:prstGeom>
        </p:spPr>
        <p:txBody>
          <a:bodyPr wrap="square">
            <a:spAutoFit/>
          </a:bodyPr>
          <a:lstStyle/>
          <a:p>
            <a:r>
              <a:rPr lang="en-US" sz="2400" dirty="0" smtClean="0">
                <a:solidFill>
                  <a:srgbClr val="050505"/>
                </a:solidFill>
                <a:latin typeface="+mn-lt"/>
              </a:rPr>
              <a:t>- </a:t>
            </a:r>
            <a:r>
              <a:rPr lang="en-US" sz="2400" dirty="0" err="1" smtClean="0">
                <a:solidFill>
                  <a:srgbClr val="050505"/>
                </a:solidFill>
                <a:latin typeface="+mn-lt"/>
              </a:rPr>
              <a:t>Chúng</a:t>
            </a:r>
            <a:r>
              <a:rPr lang="en-US" sz="2400" dirty="0" smtClean="0">
                <a:solidFill>
                  <a:srgbClr val="050505"/>
                </a:solidFill>
                <a:latin typeface="+mn-lt"/>
              </a:rPr>
              <a:t> </a:t>
            </a:r>
            <a:r>
              <a:rPr lang="en-US" sz="2400" dirty="0" err="1" smtClean="0">
                <a:solidFill>
                  <a:srgbClr val="050505"/>
                </a:solidFill>
                <a:latin typeface="+mn-lt"/>
              </a:rPr>
              <a:t>em</a:t>
            </a:r>
            <a:r>
              <a:rPr lang="en-US" sz="2400" dirty="0" smtClean="0">
                <a:solidFill>
                  <a:srgbClr val="050505"/>
                </a:solidFill>
                <a:latin typeface="+mn-lt"/>
              </a:rPr>
              <a:t> </a:t>
            </a:r>
            <a:r>
              <a:rPr lang="en-US" sz="2400" dirty="0" err="1" smtClean="0">
                <a:solidFill>
                  <a:srgbClr val="050505"/>
                </a:solidFill>
                <a:latin typeface="+mn-lt"/>
              </a:rPr>
              <a:t>thấy</a:t>
            </a:r>
            <a:r>
              <a:rPr lang="en-US" sz="2400" dirty="0" smtClean="0">
                <a:solidFill>
                  <a:srgbClr val="050505"/>
                </a:solidFill>
                <a:latin typeface="+mn-lt"/>
              </a:rPr>
              <a:t> </a:t>
            </a:r>
            <a:r>
              <a:rPr lang="en-US" sz="2400" dirty="0" err="1" smtClean="0">
                <a:solidFill>
                  <a:srgbClr val="050505"/>
                </a:solidFill>
                <a:latin typeface="+mn-lt"/>
              </a:rPr>
              <a:t>rằng</a:t>
            </a:r>
            <a:r>
              <a:rPr lang="en-US" sz="2400" dirty="0" smtClean="0">
                <a:solidFill>
                  <a:srgbClr val="050505"/>
                </a:solidFill>
                <a:latin typeface="+mn-lt"/>
              </a:rPr>
              <a:t>, </a:t>
            </a:r>
            <a:r>
              <a:rPr lang="en-US" sz="2400" dirty="0">
                <a:solidFill>
                  <a:srgbClr val="050505"/>
                </a:solidFill>
                <a:latin typeface="+mn-lt"/>
              </a:rPr>
              <a:t>m</a:t>
            </a:r>
            <a:r>
              <a:rPr lang="vi-VN" sz="2400" dirty="0" smtClean="0">
                <a:solidFill>
                  <a:srgbClr val="050505"/>
                </a:solidFill>
                <a:latin typeface="+mn-lt"/>
              </a:rPr>
              <a:t>ôi </a:t>
            </a:r>
            <a:r>
              <a:rPr lang="vi-VN" sz="2400" dirty="0">
                <a:solidFill>
                  <a:srgbClr val="050505"/>
                </a:solidFill>
                <a:latin typeface="+mn-lt"/>
              </a:rPr>
              <a:t>trường này đã đảm bảo tốt cho động và thực vật sinh sống. </a:t>
            </a:r>
            <a:endParaRPr lang="en-US" sz="2400" dirty="0" smtClean="0">
              <a:solidFill>
                <a:srgbClr val="050505"/>
              </a:solidFill>
              <a:latin typeface="+mn-lt"/>
            </a:endParaRPr>
          </a:p>
          <a:p>
            <a:r>
              <a:rPr lang="vi-VN" sz="2400" dirty="0" smtClean="0">
                <a:solidFill>
                  <a:srgbClr val="050505"/>
                </a:solidFill>
                <a:latin typeface="+mn-lt"/>
              </a:rPr>
              <a:t>- </a:t>
            </a:r>
            <a:r>
              <a:rPr lang="vi-VN" sz="2400" dirty="0">
                <a:solidFill>
                  <a:srgbClr val="050505"/>
                </a:solidFill>
                <a:latin typeface="+mn-lt"/>
              </a:rPr>
              <a:t>Qua bài thực hành: em đã tìm hiểu và phân loại được các loài thực vật dựa vào đặc điểm hình thái của chúng cũng như môi trường sống của một số loài động vật.</a:t>
            </a:r>
            <a:endParaRPr lang="en-US" sz="2400"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2286000"/>
            <a:ext cx="9144000" cy="2857500"/>
          </a:xfrm>
          <a:prstGeom prst="rect">
            <a:avLst/>
          </a:prstGeom>
        </p:spPr>
      </p:pic>
    </p:spTree>
    <p:extLst>
      <p:ext uri="{BB962C8B-B14F-4D97-AF65-F5344CB8AC3E}">
        <p14:creationId xmlns:p14="http://schemas.microsoft.com/office/powerpoint/2010/main" val="32290290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41"/>
          <p:cNvSpPr txBox="1">
            <a:spLocks noGrp="1"/>
          </p:cNvSpPr>
          <p:nvPr>
            <p:ph type="ctrTitle"/>
          </p:nvPr>
        </p:nvSpPr>
        <p:spPr>
          <a:xfrm>
            <a:off x="2410251" y="3173244"/>
            <a:ext cx="7287664" cy="932700"/>
          </a:xfrm>
          <a:prstGeom prst="rect">
            <a:avLst/>
          </a:prstGeom>
        </p:spPr>
        <p:txBody>
          <a:bodyPr spcFirstLastPara="1" wrap="square" lIns="91425" tIns="91425" rIns="91425" bIns="91425" anchor="b" anchorCtr="0">
            <a:noAutofit/>
          </a:bodyPr>
          <a:lstStyle/>
          <a:p>
            <a:r>
              <a:rPr lang="vi-VN" sz="4000" dirty="0"/>
              <a:t>TÌM </a:t>
            </a:r>
            <a:r>
              <a:rPr lang="en-US" sz="4000" dirty="0" smtClean="0"/>
              <a:t> </a:t>
            </a:r>
            <a:r>
              <a:rPr lang="vi-VN" sz="4000" dirty="0" smtClean="0"/>
              <a:t>HIỂU </a:t>
            </a:r>
            <a:r>
              <a:rPr lang="en-US" sz="4000" dirty="0" smtClean="0"/>
              <a:t/>
            </a:r>
            <a:br>
              <a:rPr lang="en-US" sz="4000" dirty="0" smtClean="0"/>
            </a:br>
            <a:r>
              <a:rPr lang="vi-VN" sz="4000" dirty="0" smtClean="0"/>
              <a:t>MÔI</a:t>
            </a:r>
            <a:r>
              <a:rPr lang="en-US" sz="4000" dirty="0" smtClean="0"/>
              <a:t> </a:t>
            </a:r>
            <a:r>
              <a:rPr lang="vi-VN" sz="4000" dirty="0" smtClean="0"/>
              <a:t>TRƯỜNGSỐNG</a:t>
            </a:r>
            <a:r>
              <a:rPr lang="en-US" sz="4000" dirty="0" smtClean="0"/>
              <a:t> </a:t>
            </a:r>
            <a:br>
              <a:rPr lang="en-US" sz="4000" dirty="0" smtClean="0"/>
            </a:br>
            <a:r>
              <a:rPr lang="vi-VN" sz="4000" dirty="0" smtClean="0"/>
              <a:t>CỦA </a:t>
            </a:r>
            <a:r>
              <a:rPr lang="vi-VN" sz="4000" dirty="0"/>
              <a:t>SINH VẬT</a:t>
            </a:r>
            <a:br>
              <a:rPr lang="vi-VN" sz="4000" dirty="0"/>
            </a:br>
            <a:endParaRPr sz="4000" dirty="0"/>
          </a:p>
        </p:txBody>
      </p:sp>
      <p:sp>
        <p:nvSpPr>
          <p:cNvPr id="286" name="Google Shape;286;p41"/>
          <p:cNvSpPr txBox="1">
            <a:spLocks noGrp="1"/>
          </p:cNvSpPr>
          <p:nvPr>
            <p:ph type="title" idx="2"/>
          </p:nvPr>
        </p:nvSpPr>
        <p:spPr>
          <a:prstGeom prst="rect">
            <a:avLst/>
          </a:prstGeom>
        </p:spPr>
        <p:txBody>
          <a:bodyPr spcFirstLastPara="1" wrap="square" lIns="91425" tIns="91425" rIns="91775" bIns="91425" anchor="ctr" anchorCtr="0">
            <a:noAutofit/>
          </a:bodyPr>
          <a:lstStyle/>
          <a:p>
            <a:pPr marL="0" lvl="0" indent="0" algn="ctr" rtl="0">
              <a:spcBef>
                <a:spcPts val="0"/>
              </a:spcBef>
              <a:spcAft>
                <a:spcPts val="0"/>
              </a:spcAft>
              <a:buNone/>
            </a:pPr>
            <a:r>
              <a:rPr lang="en" dirty="0"/>
              <a:t>01</a:t>
            </a:r>
            <a:endParaRPr dirty="0"/>
          </a:p>
        </p:txBody>
      </p:sp>
    </p:spTree>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E:\vAN TRUNG\91\sinh\hình\tảo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4049" y="326520"/>
            <a:ext cx="3729520" cy="201474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vAN TRUNG\91\sinh\hình\lá cọ.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23" y="429441"/>
            <a:ext cx="2717680" cy="18089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vAN TRUNG\91\sinh\hình\cây xương rồ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286" y="2973479"/>
            <a:ext cx="2753861" cy="180890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vAN TRUNG\91\sinh\hình\cây xác phá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0751" y="2842401"/>
            <a:ext cx="2371411" cy="18089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64782" y="4785360"/>
            <a:ext cx="1897380" cy="304800"/>
          </a:xfrm>
          <a:prstGeom prst="rect">
            <a:avLst/>
          </a:prstGeom>
          <a:noFill/>
        </p:spPr>
        <p:txBody>
          <a:bodyPr wrap="square" rtlCol="0">
            <a:spAutoFit/>
          </a:bodyPr>
          <a:lstStyle/>
          <a:p>
            <a:r>
              <a:rPr lang="en-US" smtClean="0"/>
              <a:t>Cây xác pháo</a:t>
            </a:r>
            <a:endParaRPr lang="en-US"/>
          </a:p>
        </p:txBody>
      </p:sp>
      <p:sp>
        <p:nvSpPr>
          <p:cNvPr id="6" name="TextBox 5"/>
          <p:cNvSpPr txBox="1"/>
          <p:nvPr/>
        </p:nvSpPr>
        <p:spPr>
          <a:xfrm>
            <a:off x="1837533" y="4785360"/>
            <a:ext cx="2671940" cy="307777"/>
          </a:xfrm>
          <a:prstGeom prst="rect">
            <a:avLst/>
          </a:prstGeom>
          <a:noFill/>
        </p:spPr>
        <p:txBody>
          <a:bodyPr wrap="square" rtlCol="0">
            <a:spAutoFit/>
          </a:bodyPr>
          <a:lstStyle/>
          <a:p>
            <a:r>
              <a:rPr lang="en-US" dirty="0" err="1" smtClean="0"/>
              <a:t>Cây</a:t>
            </a:r>
            <a:r>
              <a:rPr lang="en-US" dirty="0" smtClean="0"/>
              <a:t> </a:t>
            </a:r>
            <a:r>
              <a:rPr lang="en-US" dirty="0" err="1" smtClean="0"/>
              <a:t>xương</a:t>
            </a:r>
            <a:r>
              <a:rPr lang="en-US" dirty="0" smtClean="0"/>
              <a:t> </a:t>
            </a:r>
            <a:r>
              <a:rPr lang="en-US" dirty="0" err="1" smtClean="0"/>
              <a:t>rồng</a:t>
            </a:r>
            <a:endParaRPr lang="en-US" dirty="0"/>
          </a:p>
        </p:txBody>
      </p:sp>
      <p:sp>
        <p:nvSpPr>
          <p:cNvPr id="7" name="TextBox 6"/>
          <p:cNvSpPr txBox="1"/>
          <p:nvPr/>
        </p:nvSpPr>
        <p:spPr>
          <a:xfrm>
            <a:off x="952500" y="2395249"/>
            <a:ext cx="1043940" cy="304800"/>
          </a:xfrm>
          <a:prstGeom prst="rect">
            <a:avLst/>
          </a:prstGeom>
          <a:noFill/>
        </p:spPr>
        <p:txBody>
          <a:bodyPr wrap="square" rtlCol="0">
            <a:spAutoFit/>
          </a:bodyPr>
          <a:lstStyle/>
          <a:p>
            <a:r>
              <a:rPr lang="en-US" dirty="0" err="1" smtClean="0"/>
              <a:t>Lá</a:t>
            </a:r>
            <a:r>
              <a:rPr lang="en-US" dirty="0" smtClean="0"/>
              <a:t> </a:t>
            </a:r>
            <a:r>
              <a:rPr lang="en-US" dirty="0" err="1" smtClean="0"/>
              <a:t>cọ</a:t>
            </a:r>
            <a:endParaRPr lang="en-US" dirty="0"/>
          </a:p>
        </p:txBody>
      </p:sp>
      <p:sp>
        <p:nvSpPr>
          <p:cNvPr id="9" name="TextBox 8"/>
          <p:cNvSpPr txBox="1"/>
          <p:nvPr/>
        </p:nvSpPr>
        <p:spPr>
          <a:xfrm>
            <a:off x="5706615" y="2387629"/>
            <a:ext cx="864388" cy="320040"/>
          </a:xfrm>
          <a:prstGeom prst="rect">
            <a:avLst/>
          </a:prstGeom>
          <a:noFill/>
        </p:spPr>
        <p:txBody>
          <a:bodyPr wrap="square" rtlCol="0">
            <a:spAutoFit/>
          </a:bodyPr>
          <a:lstStyle/>
          <a:p>
            <a:r>
              <a:rPr lang="en-US" dirty="0" err="1" smtClean="0"/>
              <a:t>Tảo</a:t>
            </a:r>
            <a:endParaRPr lang="en-US" dirty="0"/>
          </a:p>
        </p:txBody>
      </p:sp>
    </p:spTree>
    <p:extLst>
      <p:ext uri="{BB962C8B-B14F-4D97-AF65-F5344CB8AC3E}">
        <p14:creationId xmlns:p14="http://schemas.microsoft.com/office/powerpoint/2010/main" val="6514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vAN TRUNG\91\sinh\hình\cây vạn niên t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80" y="327619"/>
            <a:ext cx="2836516" cy="1792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vAN TRUNG\91\sinh\hình\cây thủy trú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086" y="345618"/>
            <a:ext cx="2861806" cy="16358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vAN TRUNG\91\sinh\hình\cây s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92" y="2703008"/>
            <a:ext cx="2554795" cy="178860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vAN TRUNG\91\sinh\hình\cây phượng vĩ.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5799" y="2800428"/>
            <a:ext cx="2384811" cy="15937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vAN TRUNG\91\sinh\hình\cây ngọc lan trắ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6092" y="2703008"/>
            <a:ext cx="2264699" cy="15574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06731" y="4399268"/>
            <a:ext cx="2004060" cy="307777"/>
          </a:xfrm>
          <a:prstGeom prst="rect">
            <a:avLst/>
          </a:prstGeom>
          <a:noFill/>
        </p:spPr>
        <p:txBody>
          <a:bodyPr wrap="square" rtlCol="0">
            <a:spAutoFit/>
          </a:bodyPr>
          <a:lstStyle/>
          <a:p>
            <a:r>
              <a:rPr lang="en-US" smtClean="0"/>
              <a:t>Cây ngọc lan trắng</a:t>
            </a:r>
            <a:endParaRPr lang="en-US"/>
          </a:p>
        </p:txBody>
      </p:sp>
      <p:sp>
        <p:nvSpPr>
          <p:cNvPr id="3" name="TextBox 2"/>
          <p:cNvSpPr txBox="1"/>
          <p:nvPr/>
        </p:nvSpPr>
        <p:spPr>
          <a:xfrm>
            <a:off x="3708336" y="4553156"/>
            <a:ext cx="1965960" cy="307777"/>
          </a:xfrm>
          <a:prstGeom prst="rect">
            <a:avLst/>
          </a:prstGeom>
          <a:noFill/>
        </p:spPr>
        <p:txBody>
          <a:bodyPr wrap="square" rtlCol="0">
            <a:spAutoFit/>
          </a:bodyPr>
          <a:lstStyle/>
          <a:p>
            <a:r>
              <a:rPr lang="en-US" smtClean="0"/>
              <a:t>Cây phương vĩ</a:t>
            </a:r>
            <a:endParaRPr lang="en-US"/>
          </a:p>
        </p:txBody>
      </p:sp>
      <p:sp>
        <p:nvSpPr>
          <p:cNvPr id="4" name="TextBox 3"/>
          <p:cNvSpPr txBox="1"/>
          <p:nvPr/>
        </p:nvSpPr>
        <p:spPr>
          <a:xfrm>
            <a:off x="1028700" y="4573900"/>
            <a:ext cx="1866900" cy="307777"/>
          </a:xfrm>
          <a:prstGeom prst="rect">
            <a:avLst/>
          </a:prstGeom>
          <a:noFill/>
        </p:spPr>
        <p:txBody>
          <a:bodyPr wrap="square" rtlCol="0">
            <a:spAutoFit/>
          </a:bodyPr>
          <a:lstStyle/>
          <a:p>
            <a:r>
              <a:rPr lang="en-US" smtClean="0"/>
              <a:t>Cây si </a:t>
            </a:r>
            <a:endParaRPr lang="en-US"/>
          </a:p>
        </p:txBody>
      </p:sp>
      <p:sp>
        <p:nvSpPr>
          <p:cNvPr id="6" name="TextBox 5"/>
          <p:cNvSpPr txBox="1"/>
          <p:nvPr/>
        </p:nvSpPr>
        <p:spPr>
          <a:xfrm>
            <a:off x="5232252" y="2124487"/>
            <a:ext cx="1993441" cy="307777"/>
          </a:xfrm>
          <a:prstGeom prst="rect">
            <a:avLst/>
          </a:prstGeom>
          <a:noFill/>
        </p:spPr>
        <p:txBody>
          <a:bodyPr wrap="square" rtlCol="0">
            <a:spAutoFit/>
          </a:bodyPr>
          <a:lstStyle/>
          <a:p>
            <a:r>
              <a:rPr lang="en-US" dirty="0" err="1" smtClean="0"/>
              <a:t>Cây</a:t>
            </a:r>
            <a:r>
              <a:rPr lang="en-US" dirty="0" smtClean="0"/>
              <a:t> </a:t>
            </a:r>
            <a:r>
              <a:rPr lang="en-US" dirty="0" err="1" smtClean="0"/>
              <a:t>thủy</a:t>
            </a:r>
            <a:r>
              <a:rPr lang="en-US" dirty="0" smtClean="0"/>
              <a:t> </a:t>
            </a:r>
            <a:r>
              <a:rPr lang="en-US" dirty="0" err="1" smtClean="0"/>
              <a:t>trúc</a:t>
            </a:r>
            <a:endParaRPr lang="en-US" dirty="0"/>
          </a:p>
        </p:txBody>
      </p:sp>
      <p:sp>
        <p:nvSpPr>
          <p:cNvPr id="7" name="TextBox 6"/>
          <p:cNvSpPr txBox="1"/>
          <p:nvPr/>
        </p:nvSpPr>
        <p:spPr>
          <a:xfrm>
            <a:off x="654649" y="2278375"/>
            <a:ext cx="1783080" cy="307778"/>
          </a:xfrm>
          <a:prstGeom prst="rect">
            <a:avLst/>
          </a:prstGeom>
          <a:noFill/>
        </p:spPr>
        <p:txBody>
          <a:bodyPr wrap="square" rtlCol="0">
            <a:spAutoFit/>
          </a:bodyPr>
          <a:lstStyle/>
          <a:p>
            <a:r>
              <a:rPr lang="en-US" smtClean="0"/>
              <a:t>Cây vạn niên thanh</a:t>
            </a:r>
            <a:endParaRPr lang="en-US"/>
          </a:p>
        </p:txBody>
      </p:sp>
    </p:spTree>
    <p:extLst>
      <p:ext uri="{BB962C8B-B14F-4D97-AF65-F5344CB8AC3E}">
        <p14:creationId xmlns:p14="http://schemas.microsoft.com/office/powerpoint/2010/main" val="341151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vAN TRUNG\91\sinh\hình\cây mạng nhệ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5" y="196223"/>
            <a:ext cx="2254179" cy="17129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vAN TRUNG\91\sinh\hình\cây mật cật ( cây trúc mây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020" y="457480"/>
            <a:ext cx="2873829" cy="15521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vAN TRUNG\91\sinh\hình\cây me đấ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478" y="291402"/>
            <a:ext cx="2215103" cy="168337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vAN TRUNG\91\sinh\hình\cây môn đố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1950" y="2808514"/>
            <a:ext cx="2629530" cy="160050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E:\vAN TRUNG\91\sinh\hình\cây nam thiên trú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5834" y="2682475"/>
            <a:ext cx="2625522" cy="1599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20" y="2080260"/>
            <a:ext cx="1493520" cy="307777"/>
          </a:xfrm>
          <a:prstGeom prst="rect">
            <a:avLst/>
          </a:prstGeom>
          <a:noFill/>
        </p:spPr>
        <p:txBody>
          <a:bodyPr wrap="square" rtlCol="0">
            <a:spAutoFit/>
          </a:bodyPr>
          <a:lstStyle/>
          <a:p>
            <a:r>
              <a:rPr lang="en-US" smtClean="0"/>
              <a:t>Cây mạng nhện</a:t>
            </a:r>
            <a:endParaRPr lang="en-US"/>
          </a:p>
        </p:txBody>
      </p:sp>
      <p:sp>
        <p:nvSpPr>
          <p:cNvPr id="3" name="TextBox 2"/>
          <p:cNvSpPr txBox="1"/>
          <p:nvPr/>
        </p:nvSpPr>
        <p:spPr>
          <a:xfrm>
            <a:off x="3447087" y="2118360"/>
            <a:ext cx="2240280" cy="307777"/>
          </a:xfrm>
          <a:prstGeom prst="rect">
            <a:avLst/>
          </a:prstGeom>
          <a:noFill/>
        </p:spPr>
        <p:txBody>
          <a:bodyPr wrap="square" rtlCol="0">
            <a:spAutoFit/>
          </a:bodyPr>
          <a:lstStyle/>
          <a:p>
            <a:r>
              <a:rPr lang="en-US" smtClean="0"/>
              <a:t>Cây mật cật </a:t>
            </a:r>
            <a:endParaRPr lang="en-US"/>
          </a:p>
        </p:txBody>
      </p:sp>
      <p:sp>
        <p:nvSpPr>
          <p:cNvPr id="4" name="TextBox 3"/>
          <p:cNvSpPr txBox="1"/>
          <p:nvPr/>
        </p:nvSpPr>
        <p:spPr>
          <a:xfrm>
            <a:off x="6878345" y="2087880"/>
            <a:ext cx="2146022" cy="307777"/>
          </a:xfrm>
          <a:prstGeom prst="rect">
            <a:avLst/>
          </a:prstGeom>
          <a:noFill/>
        </p:spPr>
        <p:txBody>
          <a:bodyPr wrap="square" rtlCol="0">
            <a:spAutoFit/>
          </a:bodyPr>
          <a:lstStyle/>
          <a:p>
            <a:r>
              <a:rPr lang="en-US" smtClean="0"/>
              <a:t>Cây me đất</a:t>
            </a:r>
            <a:endParaRPr lang="en-US"/>
          </a:p>
        </p:txBody>
      </p:sp>
      <p:sp>
        <p:nvSpPr>
          <p:cNvPr id="5" name="TextBox 4"/>
          <p:cNvSpPr txBox="1"/>
          <p:nvPr/>
        </p:nvSpPr>
        <p:spPr>
          <a:xfrm>
            <a:off x="2065020" y="4541520"/>
            <a:ext cx="2369820" cy="307777"/>
          </a:xfrm>
          <a:prstGeom prst="rect">
            <a:avLst/>
          </a:prstGeom>
          <a:noFill/>
        </p:spPr>
        <p:txBody>
          <a:bodyPr wrap="square" rtlCol="0">
            <a:spAutoFit/>
          </a:bodyPr>
          <a:lstStyle/>
          <a:p>
            <a:r>
              <a:rPr lang="en-US" smtClean="0"/>
              <a:t>Cây môn đốn </a:t>
            </a:r>
            <a:endParaRPr lang="en-US"/>
          </a:p>
        </p:txBody>
      </p:sp>
      <p:sp>
        <p:nvSpPr>
          <p:cNvPr id="7" name="TextBox 6"/>
          <p:cNvSpPr txBox="1"/>
          <p:nvPr/>
        </p:nvSpPr>
        <p:spPr>
          <a:xfrm>
            <a:off x="5682565" y="4409018"/>
            <a:ext cx="2697480" cy="307777"/>
          </a:xfrm>
          <a:prstGeom prst="rect">
            <a:avLst/>
          </a:prstGeom>
          <a:noFill/>
        </p:spPr>
        <p:txBody>
          <a:bodyPr wrap="square" rtlCol="0">
            <a:spAutoFit/>
          </a:bodyPr>
          <a:lstStyle/>
          <a:p>
            <a:r>
              <a:rPr lang="en-US" smtClean="0"/>
              <a:t>Cây nam thiên trúc</a:t>
            </a:r>
            <a:endParaRPr lang="en-US"/>
          </a:p>
        </p:txBody>
      </p:sp>
    </p:spTree>
    <p:extLst>
      <p:ext uri="{BB962C8B-B14F-4D97-AF65-F5344CB8AC3E}">
        <p14:creationId xmlns:p14="http://schemas.microsoft.com/office/powerpoint/2010/main" val="341151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E:\vAN TRUNG\91\sinh\hình\cây mai địa thả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136" y="542240"/>
            <a:ext cx="2722893" cy="14341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vAN TRUNG\91\sinh\hình\cây lưỡi hổ.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20121" y="-203061"/>
            <a:ext cx="1595659" cy="292474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vAN TRUNG\91\sinh\hình\cây lược và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81" y="2723102"/>
            <a:ext cx="2338911" cy="17541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vAN TRUNG\91\sinh\hình\cây lô hộ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1016" y="2903974"/>
            <a:ext cx="2621123" cy="1636239"/>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E:\vAN TRUNG\91\sinh\hình\cây lan ý.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6822" y="2691638"/>
            <a:ext cx="2425002" cy="18171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50380" y="4655820"/>
            <a:ext cx="2415540" cy="307777"/>
          </a:xfrm>
          <a:prstGeom prst="rect">
            <a:avLst/>
          </a:prstGeom>
          <a:noFill/>
        </p:spPr>
        <p:txBody>
          <a:bodyPr wrap="square" rtlCol="0">
            <a:spAutoFit/>
          </a:bodyPr>
          <a:lstStyle/>
          <a:p>
            <a:r>
              <a:rPr lang="en-US" smtClean="0"/>
              <a:t>Cây lan ý</a:t>
            </a:r>
            <a:endParaRPr lang="en-US"/>
          </a:p>
        </p:txBody>
      </p:sp>
      <p:sp>
        <p:nvSpPr>
          <p:cNvPr id="9" name="TextBox 8"/>
          <p:cNvSpPr txBox="1"/>
          <p:nvPr/>
        </p:nvSpPr>
        <p:spPr>
          <a:xfrm>
            <a:off x="3892191" y="4655820"/>
            <a:ext cx="2423160" cy="307777"/>
          </a:xfrm>
          <a:prstGeom prst="rect">
            <a:avLst/>
          </a:prstGeom>
          <a:noFill/>
        </p:spPr>
        <p:txBody>
          <a:bodyPr wrap="square" rtlCol="0">
            <a:spAutoFit/>
          </a:bodyPr>
          <a:lstStyle/>
          <a:p>
            <a:r>
              <a:rPr lang="en-US" smtClean="0"/>
              <a:t>Cây lô hội</a:t>
            </a:r>
            <a:endParaRPr lang="en-US"/>
          </a:p>
        </p:txBody>
      </p:sp>
      <p:sp>
        <p:nvSpPr>
          <p:cNvPr id="10" name="TextBox 9"/>
          <p:cNvSpPr txBox="1"/>
          <p:nvPr/>
        </p:nvSpPr>
        <p:spPr>
          <a:xfrm>
            <a:off x="670560" y="4655818"/>
            <a:ext cx="1569720" cy="307777"/>
          </a:xfrm>
          <a:prstGeom prst="rect">
            <a:avLst/>
          </a:prstGeom>
          <a:noFill/>
        </p:spPr>
        <p:txBody>
          <a:bodyPr wrap="square" rtlCol="0">
            <a:spAutoFit/>
          </a:bodyPr>
          <a:lstStyle/>
          <a:p>
            <a:r>
              <a:rPr lang="en-US" smtClean="0"/>
              <a:t>Cây lược vàng</a:t>
            </a:r>
            <a:endParaRPr lang="en-US"/>
          </a:p>
        </p:txBody>
      </p:sp>
      <p:sp>
        <p:nvSpPr>
          <p:cNvPr id="11" name="TextBox 10"/>
          <p:cNvSpPr txBox="1"/>
          <p:nvPr/>
        </p:nvSpPr>
        <p:spPr>
          <a:xfrm>
            <a:off x="6334694" y="2217420"/>
            <a:ext cx="2110740" cy="307777"/>
          </a:xfrm>
          <a:prstGeom prst="rect">
            <a:avLst/>
          </a:prstGeom>
          <a:noFill/>
        </p:spPr>
        <p:txBody>
          <a:bodyPr wrap="square" rtlCol="0">
            <a:spAutoFit/>
          </a:bodyPr>
          <a:lstStyle/>
          <a:p>
            <a:r>
              <a:rPr lang="en-US" smtClean="0"/>
              <a:t>Cây lưỡi hổ</a:t>
            </a:r>
            <a:endParaRPr lang="en-US"/>
          </a:p>
        </p:txBody>
      </p:sp>
      <p:sp>
        <p:nvSpPr>
          <p:cNvPr id="12" name="TextBox 11"/>
          <p:cNvSpPr txBox="1"/>
          <p:nvPr/>
        </p:nvSpPr>
        <p:spPr>
          <a:xfrm>
            <a:off x="1937526" y="2071151"/>
            <a:ext cx="1750896" cy="307777"/>
          </a:xfrm>
          <a:prstGeom prst="rect">
            <a:avLst/>
          </a:prstGeom>
          <a:noFill/>
        </p:spPr>
        <p:txBody>
          <a:bodyPr wrap="square" rtlCol="0">
            <a:spAutoFit/>
          </a:bodyPr>
          <a:lstStyle/>
          <a:p>
            <a:r>
              <a:rPr lang="en-US" dirty="0" err="1" smtClean="0"/>
              <a:t>Cây</a:t>
            </a:r>
            <a:r>
              <a:rPr lang="en-US" dirty="0" smtClean="0"/>
              <a:t> </a:t>
            </a:r>
            <a:r>
              <a:rPr lang="en-US" dirty="0" err="1" smtClean="0"/>
              <a:t>mai</a:t>
            </a:r>
            <a:r>
              <a:rPr lang="en-US" dirty="0" smtClean="0"/>
              <a:t> </a:t>
            </a:r>
            <a:r>
              <a:rPr lang="en-US" dirty="0" err="1" smtClean="0"/>
              <a:t>địa</a:t>
            </a:r>
            <a:r>
              <a:rPr lang="en-US" dirty="0" smtClean="0"/>
              <a:t> </a:t>
            </a:r>
            <a:r>
              <a:rPr lang="en-US" dirty="0" err="1" smtClean="0"/>
              <a:t>thảo</a:t>
            </a:r>
            <a:endParaRPr lang="en-US" dirty="0"/>
          </a:p>
        </p:txBody>
      </p:sp>
    </p:spTree>
    <p:extLst>
      <p:ext uri="{BB962C8B-B14F-4D97-AF65-F5344CB8AC3E}">
        <p14:creationId xmlns:p14="http://schemas.microsoft.com/office/powerpoint/2010/main" val="341151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vAN TRUNG\91\sinh\hình\cây lan c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2" y="266212"/>
            <a:ext cx="2400248" cy="160278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vAN TRUNG\91\sinh\hình\cây kim tiề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757" y="266212"/>
            <a:ext cx="2580603" cy="16027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vAN TRUNG\91\sinh\hình\cây khế.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137" y="266212"/>
            <a:ext cx="26339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E:\vAN TRUNG\91\sinh\hình\cây hoa cúc và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22" y="2742825"/>
            <a:ext cx="2190068" cy="18191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vAN TRUNG\91\sinh\hình\cây đinh lăng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428" y="2600883"/>
            <a:ext cx="2351217" cy="1908495"/>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E:\vAN TRUNG\91\sinh\hình\cây địa la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9137" y="2665876"/>
            <a:ext cx="2391509" cy="17785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988526" y="4574764"/>
            <a:ext cx="1722120" cy="307777"/>
          </a:xfrm>
          <a:prstGeom prst="rect">
            <a:avLst/>
          </a:prstGeom>
          <a:noFill/>
        </p:spPr>
        <p:txBody>
          <a:bodyPr wrap="square" rtlCol="0">
            <a:spAutoFit/>
          </a:bodyPr>
          <a:lstStyle/>
          <a:p>
            <a:r>
              <a:rPr lang="en-US" smtClean="0"/>
              <a:t>Cây Địa lan</a:t>
            </a:r>
            <a:endParaRPr lang="en-US"/>
          </a:p>
        </p:txBody>
      </p:sp>
      <p:sp>
        <p:nvSpPr>
          <p:cNvPr id="9" name="TextBox 8"/>
          <p:cNvSpPr txBox="1"/>
          <p:nvPr/>
        </p:nvSpPr>
        <p:spPr>
          <a:xfrm>
            <a:off x="3779520" y="4583268"/>
            <a:ext cx="1851660" cy="307777"/>
          </a:xfrm>
          <a:prstGeom prst="rect">
            <a:avLst/>
          </a:prstGeom>
          <a:noFill/>
        </p:spPr>
        <p:txBody>
          <a:bodyPr wrap="square" rtlCol="0">
            <a:spAutoFit/>
          </a:bodyPr>
          <a:lstStyle/>
          <a:p>
            <a:r>
              <a:rPr lang="en-US" smtClean="0"/>
              <a:t>Cây Đinh lăng</a:t>
            </a:r>
            <a:endParaRPr lang="en-US"/>
          </a:p>
        </p:txBody>
      </p:sp>
      <p:sp>
        <p:nvSpPr>
          <p:cNvPr id="10" name="TextBox 9"/>
          <p:cNvSpPr txBox="1"/>
          <p:nvPr/>
        </p:nvSpPr>
        <p:spPr>
          <a:xfrm>
            <a:off x="515010" y="4640580"/>
            <a:ext cx="1897380" cy="320040"/>
          </a:xfrm>
          <a:prstGeom prst="rect">
            <a:avLst/>
          </a:prstGeom>
          <a:noFill/>
        </p:spPr>
        <p:txBody>
          <a:bodyPr wrap="square" rtlCol="0">
            <a:spAutoFit/>
          </a:bodyPr>
          <a:lstStyle/>
          <a:p>
            <a:r>
              <a:rPr lang="en-US" smtClean="0"/>
              <a:t>Hoa cúc vàng</a:t>
            </a:r>
            <a:endParaRPr lang="en-US"/>
          </a:p>
        </p:txBody>
      </p:sp>
      <p:sp>
        <p:nvSpPr>
          <p:cNvPr id="11" name="TextBox 10"/>
          <p:cNvSpPr txBox="1"/>
          <p:nvPr/>
        </p:nvSpPr>
        <p:spPr>
          <a:xfrm>
            <a:off x="7118066" y="2139731"/>
            <a:ext cx="1676400" cy="307777"/>
          </a:xfrm>
          <a:prstGeom prst="rect">
            <a:avLst/>
          </a:prstGeom>
          <a:noFill/>
        </p:spPr>
        <p:txBody>
          <a:bodyPr wrap="square" rtlCol="0">
            <a:spAutoFit/>
          </a:bodyPr>
          <a:lstStyle/>
          <a:p>
            <a:r>
              <a:rPr lang="en-US" smtClean="0"/>
              <a:t>Cây khế</a:t>
            </a:r>
            <a:endParaRPr lang="en-US"/>
          </a:p>
        </p:txBody>
      </p:sp>
      <p:sp>
        <p:nvSpPr>
          <p:cNvPr id="12" name="TextBox 11"/>
          <p:cNvSpPr txBox="1"/>
          <p:nvPr/>
        </p:nvSpPr>
        <p:spPr>
          <a:xfrm>
            <a:off x="3718560" y="2011680"/>
            <a:ext cx="2484180" cy="307777"/>
          </a:xfrm>
          <a:prstGeom prst="rect">
            <a:avLst/>
          </a:prstGeom>
          <a:noFill/>
        </p:spPr>
        <p:txBody>
          <a:bodyPr wrap="square" rtlCol="0">
            <a:spAutoFit/>
          </a:bodyPr>
          <a:lstStyle/>
          <a:p>
            <a:r>
              <a:rPr lang="en-US" smtClean="0"/>
              <a:t>Cây kim tiền</a:t>
            </a:r>
            <a:endParaRPr lang="en-US"/>
          </a:p>
        </p:txBody>
      </p:sp>
      <p:sp>
        <p:nvSpPr>
          <p:cNvPr id="13" name="TextBox 12"/>
          <p:cNvSpPr txBox="1"/>
          <p:nvPr/>
        </p:nvSpPr>
        <p:spPr>
          <a:xfrm>
            <a:off x="647700" y="2095012"/>
            <a:ext cx="1478280" cy="307777"/>
          </a:xfrm>
          <a:prstGeom prst="rect">
            <a:avLst/>
          </a:prstGeom>
          <a:noFill/>
        </p:spPr>
        <p:txBody>
          <a:bodyPr wrap="square" rtlCol="0">
            <a:spAutoFit/>
          </a:bodyPr>
          <a:lstStyle/>
          <a:p>
            <a:r>
              <a:rPr lang="en-US" smtClean="0"/>
              <a:t>Cây lan chi</a:t>
            </a:r>
            <a:endParaRPr lang="en-US"/>
          </a:p>
        </p:txBody>
      </p:sp>
    </p:spTree>
    <p:extLst>
      <p:ext uri="{BB962C8B-B14F-4D97-AF65-F5344CB8AC3E}">
        <p14:creationId xmlns:p14="http://schemas.microsoft.com/office/powerpoint/2010/main" val="341151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vAN TRUNG\91\sinh\hình\cây dã yế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00" y="239401"/>
            <a:ext cx="2210637" cy="194938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vAN TRUNG\91\sinh\hình\cây dạ yến thả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699" y="432905"/>
            <a:ext cx="2411605" cy="16872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vAN TRUNG\91\sinh\hình\cây cau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751" y="0"/>
            <a:ext cx="3007332" cy="205752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vAN TRUNG\91\sinh\hình\cây cả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100" y="2765700"/>
            <a:ext cx="234507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vAN TRUNG\91\sinh\hình\cây bìm bị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326" y="2859957"/>
            <a:ext cx="2241978" cy="164028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E:\vAN TRUNG\91\sinh\hình\cây bàng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7369" y="2859957"/>
            <a:ext cx="2642655" cy="17269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07369" y="4663440"/>
            <a:ext cx="2148840" cy="307777"/>
          </a:xfrm>
          <a:prstGeom prst="rect">
            <a:avLst/>
          </a:prstGeom>
          <a:noFill/>
        </p:spPr>
        <p:txBody>
          <a:bodyPr wrap="square" rtlCol="0">
            <a:spAutoFit/>
          </a:bodyPr>
          <a:lstStyle/>
          <a:p>
            <a:r>
              <a:rPr lang="en-US"/>
              <a:t> </a:t>
            </a:r>
            <a:r>
              <a:rPr lang="en-US" smtClean="0"/>
              <a:t>                Cây bàng</a:t>
            </a:r>
            <a:endParaRPr lang="en-US"/>
          </a:p>
        </p:txBody>
      </p:sp>
      <p:sp>
        <p:nvSpPr>
          <p:cNvPr id="12" name="TextBox 11"/>
          <p:cNvSpPr txBox="1"/>
          <p:nvPr/>
        </p:nvSpPr>
        <p:spPr>
          <a:xfrm>
            <a:off x="3627120" y="4577771"/>
            <a:ext cx="1569720" cy="307777"/>
          </a:xfrm>
          <a:prstGeom prst="rect">
            <a:avLst/>
          </a:prstGeom>
          <a:noFill/>
        </p:spPr>
        <p:txBody>
          <a:bodyPr wrap="square" rtlCol="0">
            <a:spAutoFit/>
          </a:bodyPr>
          <a:lstStyle/>
          <a:p>
            <a:r>
              <a:rPr lang="en-US" smtClean="0"/>
              <a:t>Cây bìm bịp</a:t>
            </a:r>
            <a:endParaRPr lang="en-US"/>
          </a:p>
        </p:txBody>
      </p:sp>
      <p:sp>
        <p:nvSpPr>
          <p:cNvPr id="13" name="TextBox 12"/>
          <p:cNvSpPr txBox="1"/>
          <p:nvPr/>
        </p:nvSpPr>
        <p:spPr>
          <a:xfrm>
            <a:off x="822960" y="4731298"/>
            <a:ext cx="1280160" cy="307777"/>
          </a:xfrm>
          <a:prstGeom prst="rect">
            <a:avLst/>
          </a:prstGeom>
          <a:noFill/>
        </p:spPr>
        <p:txBody>
          <a:bodyPr wrap="square" rtlCol="0">
            <a:spAutoFit/>
          </a:bodyPr>
          <a:lstStyle/>
          <a:p>
            <a:r>
              <a:rPr lang="en-US" smtClean="0"/>
              <a:t>Cây cải</a:t>
            </a:r>
            <a:endParaRPr lang="en-US"/>
          </a:p>
        </p:txBody>
      </p:sp>
      <p:sp>
        <p:nvSpPr>
          <p:cNvPr id="14" name="TextBox 13"/>
          <p:cNvSpPr txBox="1"/>
          <p:nvPr/>
        </p:nvSpPr>
        <p:spPr>
          <a:xfrm>
            <a:off x="6923846" y="2205864"/>
            <a:ext cx="1851660" cy="307777"/>
          </a:xfrm>
          <a:prstGeom prst="rect">
            <a:avLst/>
          </a:prstGeom>
          <a:noFill/>
        </p:spPr>
        <p:txBody>
          <a:bodyPr wrap="square" rtlCol="0">
            <a:spAutoFit/>
          </a:bodyPr>
          <a:lstStyle/>
          <a:p>
            <a:r>
              <a:rPr lang="en-US" smtClean="0"/>
              <a:t>Cây cau</a:t>
            </a:r>
            <a:endParaRPr lang="en-US"/>
          </a:p>
        </p:txBody>
      </p:sp>
      <p:sp>
        <p:nvSpPr>
          <p:cNvPr id="15" name="TextBox 14"/>
          <p:cNvSpPr txBox="1"/>
          <p:nvPr/>
        </p:nvSpPr>
        <p:spPr>
          <a:xfrm>
            <a:off x="3627120" y="2188782"/>
            <a:ext cx="2151604" cy="307777"/>
          </a:xfrm>
          <a:prstGeom prst="rect">
            <a:avLst/>
          </a:prstGeom>
          <a:noFill/>
        </p:spPr>
        <p:txBody>
          <a:bodyPr wrap="square" rtlCol="0">
            <a:spAutoFit/>
          </a:bodyPr>
          <a:lstStyle/>
          <a:p>
            <a:r>
              <a:rPr lang="en-US" smtClean="0"/>
              <a:t>Cây dạ yến</a:t>
            </a:r>
            <a:endParaRPr lang="en-US"/>
          </a:p>
        </p:txBody>
      </p:sp>
      <p:sp>
        <p:nvSpPr>
          <p:cNvPr id="16" name="TextBox 15"/>
          <p:cNvSpPr txBox="1"/>
          <p:nvPr/>
        </p:nvSpPr>
        <p:spPr>
          <a:xfrm>
            <a:off x="528437" y="2274088"/>
            <a:ext cx="1676400" cy="307777"/>
          </a:xfrm>
          <a:prstGeom prst="rect">
            <a:avLst/>
          </a:prstGeom>
          <a:noFill/>
        </p:spPr>
        <p:txBody>
          <a:bodyPr wrap="square" rtlCol="0">
            <a:spAutoFit/>
          </a:bodyPr>
          <a:lstStyle/>
          <a:p>
            <a:r>
              <a:rPr lang="en-US" smtClean="0"/>
              <a:t>Cây dã yến </a:t>
            </a:r>
            <a:endParaRPr lang="en-US"/>
          </a:p>
        </p:txBody>
      </p:sp>
    </p:spTree>
    <p:extLst>
      <p:ext uri="{BB962C8B-B14F-4D97-AF65-F5344CB8AC3E}">
        <p14:creationId xmlns:p14="http://schemas.microsoft.com/office/powerpoint/2010/main" val="28585330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9dc7aa3a458d6771d464fbd3266420da5fb159"/>
</p:tagLst>
</file>

<file path=ppt/theme/theme1.xml><?xml version="1.0" encoding="utf-8"?>
<a:theme xmlns:a="http://schemas.openxmlformats.org/drawingml/2006/main" name="Into the Jungle by Slidesgo">
  <a:themeElements>
    <a:clrScheme name="Simple Light">
      <a:dk1>
        <a:srgbClr val="000000"/>
      </a:dk1>
      <a:lt1>
        <a:srgbClr val="FFFFFF"/>
      </a:lt1>
      <a:dk2>
        <a:srgbClr val="66724B"/>
      </a:dk2>
      <a:lt2>
        <a:srgbClr val="D2D6C9"/>
      </a:lt2>
      <a:accent1>
        <a:srgbClr val="005A2A"/>
      </a:accent1>
      <a:accent2>
        <a:srgbClr val="84A21D"/>
      </a:accent2>
      <a:accent3>
        <a:srgbClr val="A6D66B"/>
      </a:accent3>
      <a:accent4>
        <a:srgbClr val="003D1B"/>
      </a:accent4>
      <a:accent5>
        <a:srgbClr val="0F7437"/>
      </a:accent5>
      <a:accent6>
        <a:srgbClr val="EFFDE3"/>
      </a:accent6>
      <a:hlink>
        <a:srgbClr val="003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TotalTime>
  <Words>1368</Words>
  <Application>Microsoft Office PowerPoint</Application>
  <PresentationFormat>On-screen Show (16:9)</PresentationFormat>
  <Paragraphs>115</Paragraphs>
  <Slides>24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Times New Roman</vt:lpstr>
      <vt:lpstr>Lexend Tera</vt:lpstr>
      <vt:lpstr>Fira Sans</vt:lpstr>
      <vt:lpstr>Segoe UI Historic</vt:lpstr>
      <vt:lpstr>LNTH-Rhodyn Chalk</vt:lpstr>
      <vt:lpstr>Into the Jungle by Slidesgo</vt:lpstr>
      <vt:lpstr>PowerPoint Presentation</vt:lpstr>
      <vt:lpstr>NỘI DUNG </vt:lpstr>
      <vt:lpstr>TÌM  HIỂU  MÔI TRƯỜNGSỐNG  CỦA SINH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Bàng là cây thân gỗ sinh sống chủ yếu ở vùng nhiệt dới.  Loài cây này có thể mọc cao tới 35 m, với tán lá mọc thẳng, đối xứng và các cành nằm ngang.Khi cây già hơn thì trở nên phẳng hơn để tạo thành hình dáng giống như cái bát trải rộng.  Lá to, dài khoảng 15–25 cm và rộng 10–14 cm, hình trứng, xanh sẫm và bóng. Đây là loài cây có lá sớm rụng về mùa khô; trước khi rụng thì các lá chuyển màu thành màu đỏ ánh hồng hay nâu vàng. Hoa nở vào mùa hè.Hoa đơn tính cùng gốc với các hoa đực và hoa cái mọc trên cùng một cây. Cả hai loại hoa có đường kính khoảng 1 cm, có màu trắng hơi xanh, không lộ rõ, không có cánh hoa; chúng mọc trên các nách lá hoặc ở đầu cành.  Quả thuộc loại quả hạch dài 5–7 cm và rộng 3-5,5 cm, khi non có màu xanh lục, sau đó ngả sang màu vàng và cuối cùng có màu đỏ khi chín, chứa một hạt. </vt:lpstr>
      <vt:lpstr>Hoa súng  Các loài súng sinh sống ở các khu vực ao, hồ và đầm lầy, với lá và hoa nổi lên trên mặt nước. Lá súng hình tròn. Nếu thời tiết ấm thì súng có thể cho hoa quanh năm.  Súng chi thành hai loại là súng nhiệt dới và súng chịu rét. Các loài súng chịu rét chỉ nở hoa vào ban ngày còn các loài súng nhiệt đới có thể nở hoa vào ban ngày hoặc ban đêm cũng như là nhóm duy nhất có chứa các loài súng với hoa có màu xanh lam. Khả năng tồn tại của hạt súng theo thời gian là rất dài, vào khoảng 2000 năm. Hoa súng có thể có mùi thơm </vt:lpstr>
      <vt:lpstr> Họ Xương rồng thường là các loài cây mọng nước hai lá mầm và có hoa.   Cây xương rồng có gai và thân để chứa nước dự trữ. Xương rồng là một loài thực vật mọng nước, có nhiều dạng phát triển: thành cây lớn, thành bụi hoặc phủ sát mặt đất. Đa số các loài xương rồng đều mọc và phát triển từ đất, nhưng cũng có rất nhiều loài ký sinh trên các loài cây khác để phát triển.  Phần lớn xương rồngcó lá tiêu biến rất đáng kể. Cánh hoa phân bố đồng đều và đồng tâm, hoa đa phần là lưỡng tính, nở vào cả sáng và tối tuỳ theo loài.  Hình dạng thay đổi từ dạng-phễu qua dạng-chuông và tới dạng-tròn-phẳng, kích thước trong khoảng từ 0,2 đến 15–30 cm.  Phần lớn có đài hoa (từ 5-50 cái hoặc hơn), thay đổi dạng từ ngoài vào trong, từ lá bắc đến cánh hoa. Số lượng nhị rất lớn, từ 50 đến 1.500 (hiếm khi ít hơn). Gần như tất cả các loài xương rồng có vị đắng, thi thoảng bên trong còn có nhựa đục. Một trái xương rồng chứa khoảng 3.000 hạt, mỗi hạt dài 0,4-12mm</vt:lpstr>
      <vt:lpstr>03</vt:lpstr>
      <vt:lpstr>PowerPoint Presentation</vt:lpstr>
      <vt:lpstr>PowerPoint Presentation</vt:lpstr>
      <vt:lpstr>PowerPoint Presentation</vt:lpstr>
      <vt:lpstr>PowerPoint Presentation</vt:lpstr>
      <vt:lpstr>PowerPoint Presentation</vt:lpstr>
      <vt:lpstr>04</vt:lpstr>
      <vt:lpstr>NHẬN XÉT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TÌM HIỂU MÔI TRƯỜNG VÀ ẢNH HƯỞNG CỦA MỘT SỐ NHÂN TỐ SINH THÁI LÊN ĐỜI SỐNG CỦA SINH VẬT</dc:title>
  <dc:creator>Anh Phan Bảo</dc:creator>
  <cp:lastModifiedBy>Admin</cp:lastModifiedBy>
  <cp:revision>60</cp:revision>
  <dcterms:modified xsi:type="dcterms:W3CDTF">2024-03-01T01:36:56Z</dcterms:modified>
</cp:coreProperties>
</file>