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4581" autoAdjust="0"/>
  </p:normalViewPr>
  <p:slideViewPr>
    <p:cSldViewPr snapToGrid="0">
      <p:cViewPr varScale="1">
        <p:scale>
          <a:sx n="80" d="100"/>
          <a:sy n="80" d="100"/>
        </p:scale>
        <p:origin x="336" y="132"/>
      </p:cViewPr>
      <p:guideLst/>
    </p:cSldViewPr>
  </p:slideViewPr>
  <p:outlineViewPr>
    <p:cViewPr>
      <p:scale>
        <a:sx n="33" d="100"/>
        <a:sy n="33" d="100"/>
      </p:scale>
      <p:origin x="0" y="-2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0FA473-9DB7-44F9-93A3-B3F3F153F6EA}" type="datetimeFigureOut">
              <a:rPr lang="en-US" smtClean="0"/>
              <a:t>04/15/2024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406822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13786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249705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0390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364425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10FA473-9DB7-44F9-93A3-B3F3F153F6EA}" type="datetimeFigureOut">
              <a:rPr lang="en-US" smtClean="0"/>
              <a:t>04/15/2024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950264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10FA473-9DB7-44F9-93A3-B3F3F153F6EA}" type="datetimeFigureOut">
              <a:rPr lang="en-US" smtClean="0"/>
              <a:t>04/15/2024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1633201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0FA473-9DB7-44F9-93A3-B3F3F153F6EA}" type="datetimeFigureOut">
              <a:rPr lang="en-US" smtClean="0"/>
              <a:t>04/15/2024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161153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0FA473-9DB7-44F9-93A3-B3F3F153F6EA}" type="datetimeFigureOut">
              <a:rPr lang="en-US" smtClean="0"/>
              <a:t>04/15/2024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233170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0FA473-9DB7-44F9-93A3-B3F3F153F6EA}" type="datetimeFigureOut">
              <a:rPr lang="en-US" smtClean="0"/>
              <a:t>04/15/2024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29706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0FA473-9DB7-44F9-93A3-B3F3F153F6EA}" type="datetimeFigureOut">
              <a:rPr lang="en-US" smtClean="0"/>
              <a:t>04/15/2024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80489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269248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FA473-9DB7-44F9-93A3-B3F3F153F6EA}" type="datetimeFigureOut">
              <a:rPr lang="en-US" smtClean="0"/>
              <a:t>04/15/2024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302847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0FA473-9DB7-44F9-93A3-B3F3F153F6EA}" type="datetimeFigureOut">
              <a:rPr lang="en-US" smtClean="0"/>
              <a:t>04/15/2024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417232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10FA473-9DB7-44F9-93A3-B3F3F153F6EA}" type="datetimeFigureOut">
              <a:rPr lang="en-US" smtClean="0"/>
              <a:t>04/15/2024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99784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197129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A473-9DB7-44F9-93A3-B3F3F153F6EA}" type="datetimeFigureOut">
              <a:rPr lang="en-US" smtClean="0"/>
              <a:t>04/15/2024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45CA5-AF93-4DE1-B30A-7E42A026219A}" type="slidenum">
              <a:rPr lang="en-US" smtClean="0"/>
              <a:t>‹#›</a:t>
            </a:fld>
            <a:endParaRPr lang="en-US"/>
          </a:p>
        </p:txBody>
      </p:sp>
    </p:spTree>
    <p:extLst>
      <p:ext uri="{BB962C8B-B14F-4D97-AF65-F5344CB8AC3E}">
        <p14:creationId xmlns:p14="http://schemas.microsoft.com/office/powerpoint/2010/main" val="200055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10FA473-9DB7-44F9-93A3-B3F3F153F6EA}" type="datetimeFigureOut">
              <a:rPr lang="en-US" smtClean="0"/>
              <a:t>04/15/2024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5745CA5-AF93-4DE1-B30A-7E42A026219A}" type="slidenum">
              <a:rPr lang="en-US" smtClean="0"/>
              <a:t>‹#›</a:t>
            </a:fld>
            <a:endParaRPr lang="en-US"/>
          </a:p>
        </p:txBody>
      </p:sp>
    </p:spTree>
    <p:extLst>
      <p:ext uri="{BB962C8B-B14F-4D97-AF65-F5344CB8AC3E}">
        <p14:creationId xmlns:p14="http://schemas.microsoft.com/office/powerpoint/2010/main" val="184840813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1601"/>
            <a:ext cx="9144000" cy="1919110"/>
          </a:xfrm>
        </p:spPr>
        <p:txBody>
          <a:bodyPr>
            <a:normAutofit/>
          </a:bodyPr>
          <a:lstStyle/>
          <a:p>
            <a:r>
              <a:rPr lang="en-US" sz="3300" dirty="0" smtClean="0">
                <a:solidFill>
                  <a:schemeClr val="bg2">
                    <a:lumMod val="75000"/>
                  </a:schemeClr>
                </a:solidFill>
              </a:rPr>
              <a:t>BÁO CÁO THỰC HÀNH:</a:t>
            </a:r>
            <a:r>
              <a:rPr lang="en-US" sz="4000" dirty="0" smtClean="0">
                <a:solidFill>
                  <a:schemeClr val="bg2">
                    <a:lumMod val="75000"/>
                  </a:schemeClr>
                </a:solidFill>
              </a:rPr>
              <a:t/>
            </a:r>
            <a:br>
              <a:rPr lang="en-US" sz="4000" dirty="0" smtClean="0">
                <a:solidFill>
                  <a:schemeClr val="bg2">
                    <a:lumMod val="75000"/>
                  </a:schemeClr>
                </a:solidFill>
              </a:rPr>
            </a:br>
            <a:r>
              <a:rPr lang="en-US" sz="2200" dirty="0" err="1" smtClean="0">
                <a:solidFill>
                  <a:schemeClr val="bg2">
                    <a:lumMod val="75000"/>
                  </a:schemeClr>
                </a:solidFill>
              </a:rPr>
              <a:t>Tìm</a:t>
            </a:r>
            <a:r>
              <a:rPr lang="en-US" sz="2200" dirty="0" smtClean="0">
                <a:solidFill>
                  <a:schemeClr val="bg2">
                    <a:lumMod val="75000"/>
                  </a:schemeClr>
                </a:solidFill>
              </a:rPr>
              <a:t> </a:t>
            </a:r>
            <a:r>
              <a:rPr lang="en-US" sz="2200" dirty="0" err="1" smtClean="0">
                <a:solidFill>
                  <a:schemeClr val="bg2">
                    <a:lumMod val="75000"/>
                  </a:schemeClr>
                </a:solidFill>
              </a:rPr>
              <a:t>hiểu</a:t>
            </a:r>
            <a:r>
              <a:rPr lang="en-US" sz="2200" dirty="0" smtClean="0">
                <a:solidFill>
                  <a:schemeClr val="bg2">
                    <a:lumMod val="75000"/>
                  </a:schemeClr>
                </a:solidFill>
              </a:rPr>
              <a:t> </a:t>
            </a:r>
            <a:r>
              <a:rPr lang="en-US" sz="2200" dirty="0" err="1" smtClean="0">
                <a:solidFill>
                  <a:schemeClr val="bg2">
                    <a:lumMod val="75000"/>
                  </a:schemeClr>
                </a:solidFill>
              </a:rPr>
              <a:t>tình</a:t>
            </a:r>
            <a:r>
              <a:rPr lang="en-US" sz="2200" dirty="0" smtClean="0">
                <a:solidFill>
                  <a:schemeClr val="bg2">
                    <a:lumMod val="75000"/>
                  </a:schemeClr>
                </a:solidFill>
              </a:rPr>
              <a:t> </a:t>
            </a:r>
            <a:r>
              <a:rPr lang="en-US" sz="2200" dirty="0" err="1" smtClean="0">
                <a:solidFill>
                  <a:schemeClr val="bg2">
                    <a:lumMod val="75000"/>
                  </a:schemeClr>
                </a:solidFill>
              </a:rPr>
              <a:t>trạng</a:t>
            </a:r>
            <a:r>
              <a:rPr lang="en-US" sz="2200" dirty="0" smtClean="0">
                <a:solidFill>
                  <a:schemeClr val="bg2">
                    <a:lumMod val="75000"/>
                  </a:schemeClr>
                </a:solidFill>
              </a:rPr>
              <a:t> ô </a:t>
            </a:r>
            <a:r>
              <a:rPr lang="en-US" sz="2200" dirty="0" err="1" smtClean="0">
                <a:solidFill>
                  <a:schemeClr val="bg2">
                    <a:lumMod val="75000"/>
                  </a:schemeClr>
                </a:solidFill>
              </a:rPr>
              <a:t>nhiễm</a:t>
            </a:r>
            <a:r>
              <a:rPr lang="en-US" sz="2200" dirty="0" smtClean="0">
                <a:solidFill>
                  <a:schemeClr val="bg2">
                    <a:lumMod val="75000"/>
                  </a:schemeClr>
                </a:solidFill>
              </a:rPr>
              <a:t> </a:t>
            </a:r>
            <a:r>
              <a:rPr lang="en-US" sz="2200" dirty="0" err="1" smtClean="0">
                <a:solidFill>
                  <a:schemeClr val="bg2">
                    <a:lumMod val="75000"/>
                  </a:schemeClr>
                </a:solidFill>
              </a:rPr>
              <a:t>môi</a:t>
            </a:r>
            <a:r>
              <a:rPr lang="en-US" sz="2200" dirty="0" smtClean="0">
                <a:solidFill>
                  <a:schemeClr val="bg2">
                    <a:lumMod val="75000"/>
                  </a:schemeClr>
                </a:solidFill>
              </a:rPr>
              <a:t> </a:t>
            </a:r>
            <a:r>
              <a:rPr lang="en-US" sz="2200" dirty="0" err="1" smtClean="0">
                <a:solidFill>
                  <a:schemeClr val="bg2">
                    <a:lumMod val="75000"/>
                  </a:schemeClr>
                </a:solidFill>
              </a:rPr>
              <a:t>trường</a:t>
            </a:r>
            <a:r>
              <a:rPr lang="en-US" sz="2200" dirty="0" smtClean="0">
                <a:solidFill>
                  <a:schemeClr val="bg2">
                    <a:lumMod val="75000"/>
                  </a:schemeClr>
                </a:solidFill>
              </a:rPr>
              <a:t> ở </a:t>
            </a:r>
            <a:r>
              <a:rPr lang="en-US" sz="2200" dirty="0" err="1" smtClean="0">
                <a:solidFill>
                  <a:schemeClr val="bg2">
                    <a:lumMod val="75000"/>
                  </a:schemeClr>
                </a:solidFill>
              </a:rPr>
              <a:t>địa</a:t>
            </a:r>
            <a:r>
              <a:rPr lang="en-US" sz="2200" dirty="0" smtClean="0">
                <a:solidFill>
                  <a:schemeClr val="bg2">
                    <a:lumMod val="75000"/>
                  </a:schemeClr>
                </a:solidFill>
              </a:rPr>
              <a:t> </a:t>
            </a:r>
            <a:r>
              <a:rPr lang="en-US" sz="2200" dirty="0" err="1" smtClean="0">
                <a:solidFill>
                  <a:schemeClr val="bg2">
                    <a:lumMod val="75000"/>
                  </a:schemeClr>
                </a:solidFill>
              </a:rPr>
              <a:t>phương</a:t>
            </a:r>
            <a:r>
              <a:rPr lang="en-US" sz="2200" dirty="0" smtClean="0">
                <a:solidFill>
                  <a:schemeClr val="bg2">
                    <a:lumMod val="75000"/>
                  </a:schemeClr>
                </a:solidFill>
              </a:rPr>
              <a:t> </a:t>
            </a:r>
            <a:r>
              <a:rPr lang="en-US" sz="2200" dirty="0" err="1" smtClean="0">
                <a:solidFill>
                  <a:schemeClr val="bg2">
                    <a:lumMod val="75000"/>
                  </a:schemeClr>
                </a:solidFill>
              </a:rPr>
              <a:t>và</a:t>
            </a:r>
            <a:r>
              <a:rPr lang="en-US" sz="2200" dirty="0" smtClean="0">
                <a:solidFill>
                  <a:schemeClr val="bg2">
                    <a:lumMod val="75000"/>
                  </a:schemeClr>
                </a:solidFill>
              </a:rPr>
              <a:t> </a:t>
            </a:r>
            <a:r>
              <a:rPr lang="en-US" sz="2200" smtClean="0">
                <a:solidFill>
                  <a:schemeClr val="bg2">
                    <a:lumMod val="75000"/>
                  </a:schemeClr>
                </a:solidFill>
              </a:rPr>
              <a:t>BiệN</a:t>
            </a:r>
            <a:r>
              <a:rPr lang="en-US" sz="2200" dirty="0" smtClean="0">
                <a:solidFill>
                  <a:schemeClr val="bg2">
                    <a:lumMod val="75000"/>
                  </a:schemeClr>
                </a:solidFill>
              </a:rPr>
              <a:t> </a:t>
            </a:r>
            <a:r>
              <a:rPr lang="en-US" sz="2200" dirty="0" err="1" smtClean="0">
                <a:solidFill>
                  <a:schemeClr val="bg2">
                    <a:lumMod val="75000"/>
                  </a:schemeClr>
                </a:solidFill>
              </a:rPr>
              <a:t>pháp</a:t>
            </a:r>
            <a:r>
              <a:rPr lang="en-US" sz="2200" dirty="0" smtClean="0">
                <a:solidFill>
                  <a:schemeClr val="bg2">
                    <a:lumMod val="75000"/>
                  </a:schemeClr>
                </a:solidFill>
              </a:rPr>
              <a:t> </a:t>
            </a:r>
            <a:r>
              <a:rPr lang="en-US" sz="2200" dirty="0" err="1" smtClean="0">
                <a:solidFill>
                  <a:schemeClr val="bg2">
                    <a:lumMod val="75000"/>
                  </a:schemeClr>
                </a:solidFill>
              </a:rPr>
              <a:t>xử</a:t>
            </a:r>
            <a:r>
              <a:rPr lang="en-US" sz="2200" dirty="0" smtClean="0">
                <a:solidFill>
                  <a:schemeClr val="bg2">
                    <a:lumMod val="75000"/>
                  </a:schemeClr>
                </a:solidFill>
              </a:rPr>
              <a:t> </a:t>
            </a:r>
            <a:r>
              <a:rPr lang="en-US" sz="2200" dirty="0" err="1" smtClean="0">
                <a:solidFill>
                  <a:schemeClr val="bg2">
                    <a:lumMod val="75000"/>
                  </a:schemeClr>
                </a:solidFill>
              </a:rPr>
              <a:t>lý</a:t>
            </a:r>
            <a:r>
              <a:rPr lang="en-US" sz="2200" dirty="0" smtClean="0">
                <a:solidFill>
                  <a:schemeClr val="bg2">
                    <a:lumMod val="75000"/>
                  </a:schemeClr>
                </a:solidFill>
              </a:rPr>
              <a:t/>
            </a:r>
            <a:br>
              <a:rPr lang="en-US" sz="2200" dirty="0" smtClean="0">
                <a:solidFill>
                  <a:schemeClr val="bg2">
                    <a:lumMod val="75000"/>
                  </a:schemeClr>
                </a:solidFill>
              </a:rPr>
            </a:br>
            <a:endParaRPr lang="en-US" sz="2200" dirty="0">
              <a:solidFill>
                <a:schemeClr val="bg2">
                  <a:lumMod val="75000"/>
                </a:schemeClr>
              </a:solidFill>
            </a:endParaRPr>
          </a:p>
        </p:txBody>
      </p:sp>
      <p:sp>
        <p:nvSpPr>
          <p:cNvPr id="3" name="Subtitle 2"/>
          <p:cNvSpPr>
            <a:spLocks noGrp="1"/>
          </p:cNvSpPr>
          <p:nvPr>
            <p:ph type="subTitle" idx="1"/>
          </p:nvPr>
        </p:nvSpPr>
        <p:spPr>
          <a:xfrm>
            <a:off x="1751012" y="1693333"/>
            <a:ext cx="8689976" cy="4120445"/>
          </a:xfrm>
        </p:spPr>
        <p:txBody>
          <a:bodyPr>
            <a:normAutofit fontScale="85000" lnSpcReduction="10000"/>
          </a:bodyPr>
          <a:lstStyle/>
          <a:p>
            <a:r>
              <a:rPr lang="en-US" sz="2000" dirty="0" err="1" smtClean="0">
                <a:solidFill>
                  <a:schemeClr val="accent6">
                    <a:lumMod val="50000"/>
                  </a:schemeClr>
                </a:solidFill>
              </a:rPr>
              <a:t>Nhóm</a:t>
            </a:r>
            <a:r>
              <a:rPr lang="en-US" sz="2000" dirty="0" smtClean="0">
                <a:solidFill>
                  <a:schemeClr val="accent6">
                    <a:lumMod val="50000"/>
                  </a:schemeClr>
                </a:solidFill>
              </a:rPr>
              <a:t> </a:t>
            </a:r>
            <a:r>
              <a:rPr lang="en-US" sz="2000" dirty="0">
                <a:solidFill>
                  <a:schemeClr val="accent6">
                    <a:lumMod val="50000"/>
                  </a:schemeClr>
                </a:solidFill>
              </a:rPr>
              <a:t>2:</a:t>
            </a:r>
          </a:p>
          <a:p>
            <a:r>
              <a:rPr lang="en-US" sz="2000" dirty="0" err="1" smtClean="0">
                <a:solidFill>
                  <a:schemeClr val="accent6">
                    <a:lumMod val="50000"/>
                  </a:schemeClr>
                </a:solidFill>
              </a:rPr>
              <a:t>Bùi</a:t>
            </a:r>
            <a:r>
              <a:rPr lang="en-US" sz="2000" dirty="0" smtClean="0">
                <a:solidFill>
                  <a:schemeClr val="accent6">
                    <a:lumMod val="50000"/>
                  </a:schemeClr>
                </a:solidFill>
              </a:rPr>
              <a:t> </a:t>
            </a:r>
            <a:r>
              <a:rPr lang="en-US" sz="2000" dirty="0" err="1" smtClean="0">
                <a:solidFill>
                  <a:schemeClr val="accent6">
                    <a:lumMod val="50000"/>
                  </a:schemeClr>
                </a:solidFill>
              </a:rPr>
              <a:t>thị</a:t>
            </a:r>
            <a:r>
              <a:rPr lang="en-US" sz="2000" dirty="0" smtClean="0">
                <a:solidFill>
                  <a:schemeClr val="accent6">
                    <a:lumMod val="50000"/>
                  </a:schemeClr>
                </a:solidFill>
              </a:rPr>
              <a:t> </a:t>
            </a:r>
            <a:r>
              <a:rPr lang="en-US" sz="2000" dirty="0" err="1" smtClean="0">
                <a:solidFill>
                  <a:schemeClr val="accent6">
                    <a:lumMod val="50000"/>
                  </a:schemeClr>
                </a:solidFill>
              </a:rPr>
              <a:t>ngọc</a:t>
            </a:r>
            <a:endParaRPr lang="en-US" sz="2000" dirty="0" smtClean="0">
              <a:solidFill>
                <a:schemeClr val="accent6">
                  <a:lumMod val="50000"/>
                </a:schemeClr>
              </a:solidFill>
            </a:endParaRPr>
          </a:p>
          <a:p>
            <a:r>
              <a:rPr lang="en-US" sz="2000" dirty="0" err="1" smtClean="0">
                <a:solidFill>
                  <a:schemeClr val="accent6">
                    <a:lumMod val="50000"/>
                  </a:schemeClr>
                </a:solidFill>
              </a:rPr>
              <a:t>Đào</a:t>
            </a:r>
            <a:r>
              <a:rPr lang="en-US" sz="2000" dirty="0" smtClean="0">
                <a:solidFill>
                  <a:schemeClr val="accent6">
                    <a:lumMod val="50000"/>
                  </a:schemeClr>
                </a:solidFill>
              </a:rPr>
              <a:t> </a:t>
            </a:r>
            <a:r>
              <a:rPr lang="en-US" sz="2000" dirty="0" err="1" smtClean="0">
                <a:solidFill>
                  <a:schemeClr val="accent6">
                    <a:lumMod val="50000"/>
                  </a:schemeClr>
                </a:solidFill>
              </a:rPr>
              <a:t>Thị</a:t>
            </a:r>
            <a:r>
              <a:rPr lang="en-US" sz="2000" dirty="0" smtClean="0">
                <a:solidFill>
                  <a:schemeClr val="accent6">
                    <a:lumMod val="50000"/>
                  </a:schemeClr>
                </a:solidFill>
              </a:rPr>
              <a:t> Mai </a:t>
            </a:r>
            <a:r>
              <a:rPr lang="en-US" sz="2000" dirty="0" err="1" smtClean="0">
                <a:solidFill>
                  <a:schemeClr val="accent6">
                    <a:lumMod val="50000"/>
                  </a:schemeClr>
                </a:solidFill>
              </a:rPr>
              <a:t>Phương</a:t>
            </a:r>
            <a:endParaRPr lang="en-US" sz="2000" dirty="0" smtClean="0">
              <a:solidFill>
                <a:schemeClr val="accent6">
                  <a:lumMod val="50000"/>
                </a:schemeClr>
              </a:solidFill>
            </a:endParaRPr>
          </a:p>
          <a:p>
            <a:r>
              <a:rPr lang="en-US" sz="2000" dirty="0" err="1" smtClean="0">
                <a:solidFill>
                  <a:schemeClr val="accent6">
                    <a:lumMod val="50000"/>
                  </a:schemeClr>
                </a:solidFill>
              </a:rPr>
              <a:t>Phạm</a:t>
            </a:r>
            <a:r>
              <a:rPr lang="en-US" sz="2000" dirty="0" smtClean="0">
                <a:solidFill>
                  <a:schemeClr val="accent6">
                    <a:lumMod val="50000"/>
                  </a:schemeClr>
                </a:solidFill>
              </a:rPr>
              <a:t> </a:t>
            </a:r>
            <a:r>
              <a:rPr lang="en-US" sz="2000" dirty="0" err="1" smtClean="0">
                <a:solidFill>
                  <a:schemeClr val="accent6">
                    <a:lumMod val="50000"/>
                  </a:schemeClr>
                </a:solidFill>
              </a:rPr>
              <a:t>Thị</a:t>
            </a:r>
            <a:r>
              <a:rPr lang="en-US" sz="2000" dirty="0" smtClean="0">
                <a:solidFill>
                  <a:schemeClr val="accent6">
                    <a:lumMod val="50000"/>
                  </a:schemeClr>
                </a:solidFill>
              </a:rPr>
              <a:t> </a:t>
            </a:r>
            <a:r>
              <a:rPr lang="en-US" sz="2000" dirty="0" err="1" smtClean="0">
                <a:solidFill>
                  <a:schemeClr val="accent6">
                    <a:lumMod val="50000"/>
                  </a:schemeClr>
                </a:solidFill>
              </a:rPr>
              <a:t>Hà</a:t>
            </a:r>
            <a:r>
              <a:rPr lang="en-US" sz="2000" dirty="0" smtClean="0">
                <a:solidFill>
                  <a:schemeClr val="accent6">
                    <a:lumMod val="50000"/>
                  </a:schemeClr>
                </a:solidFill>
              </a:rPr>
              <a:t> Lan</a:t>
            </a:r>
          </a:p>
          <a:p>
            <a:r>
              <a:rPr lang="en-US" sz="2000" dirty="0" err="1" smtClean="0">
                <a:solidFill>
                  <a:schemeClr val="accent6">
                    <a:lumMod val="50000"/>
                  </a:schemeClr>
                </a:solidFill>
              </a:rPr>
              <a:t>Nguyễn</a:t>
            </a:r>
            <a:r>
              <a:rPr lang="en-US" sz="2000" dirty="0" smtClean="0">
                <a:solidFill>
                  <a:schemeClr val="accent6">
                    <a:lumMod val="50000"/>
                  </a:schemeClr>
                </a:solidFill>
              </a:rPr>
              <a:t> Thu </a:t>
            </a:r>
            <a:r>
              <a:rPr lang="en-US" sz="2000" dirty="0" err="1" smtClean="0">
                <a:solidFill>
                  <a:schemeClr val="accent6">
                    <a:lumMod val="50000"/>
                  </a:schemeClr>
                </a:solidFill>
              </a:rPr>
              <a:t>Linh</a:t>
            </a:r>
            <a:endParaRPr lang="en-US" sz="2000" dirty="0" smtClean="0">
              <a:solidFill>
                <a:schemeClr val="accent6">
                  <a:lumMod val="50000"/>
                </a:schemeClr>
              </a:solidFill>
            </a:endParaRPr>
          </a:p>
          <a:p>
            <a:r>
              <a:rPr lang="en-US" sz="2000" dirty="0" err="1" smtClean="0">
                <a:solidFill>
                  <a:schemeClr val="accent6">
                    <a:lumMod val="50000"/>
                  </a:schemeClr>
                </a:solidFill>
              </a:rPr>
              <a:t>Nguyễn</a:t>
            </a:r>
            <a:r>
              <a:rPr lang="en-US" sz="2000" dirty="0" smtClean="0">
                <a:solidFill>
                  <a:schemeClr val="accent6">
                    <a:lumMod val="50000"/>
                  </a:schemeClr>
                </a:solidFill>
              </a:rPr>
              <a:t> </a:t>
            </a:r>
            <a:r>
              <a:rPr lang="en-US" sz="2000" dirty="0" err="1" smtClean="0">
                <a:solidFill>
                  <a:schemeClr val="accent6">
                    <a:lumMod val="50000"/>
                  </a:schemeClr>
                </a:solidFill>
              </a:rPr>
              <a:t>Thị</a:t>
            </a:r>
            <a:r>
              <a:rPr lang="en-US" sz="2000" dirty="0" smtClean="0">
                <a:solidFill>
                  <a:schemeClr val="accent6">
                    <a:lumMod val="50000"/>
                  </a:schemeClr>
                </a:solidFill>
              </a:rPr>
              <a:t> </a:t>
            </a:r>
            <a:r>
              <a:rPr lang="en-US" sz="2000" dirty="0" err="1" smtClean="0">
                <a:solidFill>
                  <a:schemeClr val="accent6">
                    <a:lumMod val="50000"/>
                  </a:schemeClr>
                </a:solidFill>
              </a:rPr>
              <a:t>Hoà</a:t>
            </a:r>
            <a:endParaRPr lang="en-US" sz="2000" dirty="0" smtClean="0">
              <a:solidFill>
                <a:schemeClr val="accent6">
                  <a:lumMod val="50000"/>
                </a:schemeClr>
              </a:solidFill>
            </a:endParaRPr>
          </a:p>
          <a:p>
            <a:r>
              <a:rPr lang="en-US" sz="2000" dirty="0" err="1" smtClean="0">
                <a:solidFill>
                  <a:schemeClr val="accent6">
                    <a:lumMod val="50000"/>
                  </a:schemeClr>
                </a:solidFill>
              </a:rPr>
              <a:t>Đỗ</a:t>
            </a:r>
            <a:r>
              <a:rPr lang="en-US" sz="2000" dirty="0" smtClean="0">
                <a:solidFill>
                  <a:schemeClr val="accent6">
                    <a:lumMod val="50000"/>
                  </a:schemeClr>
                </a:solidFill>
              </a:rPr>
              <a:t> </a:t>
            </a:r>
            <a:r>
              <a:rPr lang="en-US" sz="2000" dirty="0" err="1" smtClean="0">
                <a:solidFill>
                  <a:schemeClr val="accent6">
                    <a:lumMod val="50000"/>
                  </a:schemeClr>
                </a:solidFill>
              </a:rPr>
              <a:t>Trung</a:t>
            </a:r>
            <a:r>
              <a:rPr lang="en-US" sz="2000" dirty="0" smtClean="0">
                <a:solidFill>
                  <a:schemeClr val="accent6">
                    <a:lumMod val="50000"/>
                  </a:schemeClr>
                </a:solidFill>
              </a:rPr>
              <a:t> </a:t>
            </a:r>
            <a:r>
              <a:rPr lang="en-US" sz="2000" dirty="0" err="1" smtClean="0">
                <a:solidFill>
                  <a:schemeClr val="accent6">
                    <a:lumMod val="50000"/>
                  </a:schemeClr>
                </a:solidFill>
              </a:rPr>
              <a:t>Kiên</a:t>
            </a:r>
            <a:endParaRPr lang="en-US" sz="2000" dirty="0" smtClean="0">
              <a:solidFill>
                <a:schemeClr val="accent6">
                  <a:lumMod val="50000"/>
                </a:schemeClr>
              </a:solidFill>
            </a:endParaRPr>
          </a:p>
          <a:p>
            <a:r>
              <a:rPr lang="en-US" sz="2000" dirty="0" err="1" smtClean="0">
                <a:solidFill>
                  <a:schemeClr val="accent6">
                    <a:lumMod val="50000"/>
                  </a:schemeClr>
                </a:solidFill>
              </a:rPr>
              <a:t>Đỗ</a:t>
            </a:r>
            <a:r>
              <a:rPr lang="en-US" sz="2000" dirty="0" smtClean="0">
                <a:solidFill>
                  <a:schemeClr val="accent6">
                    <a:lumMod val="50000"/>
                  </a:schemeClr>
                </a:solidFill>
              </a:rPr>
              <a:t> </a:t>
            </a:r>
            <a:r>
              <a:rPr lang="en-US" sz="2000" dirty="0" err="1" smtClean="0">
                <a:solidFill>
                  <a:schemeClr val="accent6">
                    <a:lumMod val="50000"/>
                  </a:schemeClr>
                </a:solidFill>
              </a:rPr>
              <a:t>Tuấn</a:t>
            </a:r>
            <a:r>
              <a:rPr lang="en-US" sz="2000" dirty="0" smtClean="0">
                <a:solidFill>
                  <a:schemeClr val="accent6">
                    <a:lumMod val="50000"/>
                  </a:schemeClr>
                </a:solidFill>
              </a:rPr>
              <a:t> </a:t>
            </a:r>
            <a:r>
              <a:rPr lang="en-US" sz="2000" dirty="0" err="1" smtClean="0">
                <a:solidFill>
                  <a:schemeClr val="accent6">
                    <a:lumMod val="50000"/>
                  </a:schemeClr>
                </a:solidFill>
              </a:rPr>
              <a:t>Kiệt</a:t>
            </a:r>
            <a:endParaRPr lang="en-US" sz="2000" dirty="0" smtClean="0">
              <a:solidFill>
                <a:schemeClr val="accent6">
                  <a:lumMod val="50000"/>
                </a:schemeClr>
              </a:solidFill>
            </a:endParaRPr>
          </a:p>
          <a:p>
            <a:r>
              <a:rPr lang="en-US" sz="2000" dirty="0" err="1" smtClean="0">
                <a:solidFill>
                  <a:schemeClr val="accent6">
                    <a:lumMod val="50000"/>
                  </a:schemeClr>
                </a:solidFill>
              </a:rPr>
              <a:t>Ngô</a:t>
            </a:r>
            <a:r>
              <a:rPr lang="en-US" sz="2000" dirty="0" smtClean="0">
                <a:solidFill>
                  <a:schemeClr val="accent6">
                    <a:lumMod val="50000"/>
                  </a:schemeClr>
                </a:solidFill>
              </a:rPr>
              <a:t> </a:t>
            </a:r>
            <a:r>
              <a:rPr lang="en-US" sz="2000" dirty="0" err="1" smtClean="0">
                <a:solidFill>
                  <a:schemeClr val="accent6">
                    <a:lumMod val="50000"/>
                  </a:schemeClr>
                </a:solidFill>
              </a:rPr>
              <a:t>Văn</a:t>
            </a:r>
            <a:r>
              <a:rPr lang="en-US" sz="2000" dirty="0" smtClean="0">
                <a:solidFill>
                  <a:schemeClr val="accent6">
                    <a:lumMod val="50000"/>
                  </a:schemeClr>
                </a:solidFill>
              </a:rPr>
              <a:t> </a:t>
            </a:r>
            <a:r>
              <a:rPr lang="en-US" sz="2000" dirty="0" err="1" smtClean="0">
                <a:solidFill>
                  <a:schemeClr val="accent6">
                    <a:lumMod val="50000"/>
                  </a:schemeClr>
                </a:solidFill>
              </a:rPr>
              <a:t>Linh</a:t>
            </a:r>
            <a:endParaRPr lang="en-US" sz="2000" dirty="0" smtClean="0">
              <a:solidFill>
                <a:schemeClr val="accent6">
                  <a:lumMod val="50000"/>
                </a:schemeClr>
              </a:solidFill>
            </a:endParaRPr>
          </a:p>
          <a:p>
            <a:r>
              <a:rPr lang="en-US" sz="2000" dirty="0" err="1" smtClean="0">
                <a:solidFill>
                  <a:schemeClr val="accent6">
                    <a:lumMod val="50000"/>
                  </a:schemeClr>
                </a:solidFill>
              </a:rPr>
              <a:t>Nguyễn</a:t>
            </a:r>
            <a:r>
              <a:rPr lang="en-US" sz="2000" dirty="0" smtClean="0">
                <a:solidFill>
                  <a:schemeClr val="accent6">
                    <a:lumMod val="50000"/>
                  </a:schemeClr>
                </a:solidFill>
              </a:rPr>
              <a:t> </a:t>
            </a:r>
            <a:r>
              <a:rPr lang="en-US" sz="2000" dirty="0" err="1" smtClean="0">
                <a:solidFill>
                  <a:schemeClr val="accent6">
                    <a:lumMod val="50000"/>
                  </a:schemeClr>
                </a:solidFill>
              </a:rPr>
              <a:t>Thị</a:t>
            </a:r>
            <a:r>
              <a:rPr lang="en-US" sz="2000" dirty="0" smtClean="0">
                <a:solidFill>
                  <a:schemeClr val="accent6">
                    <a:lumMod val="50000"/>
                  </a:schemeClr>
                </a:solidFill>
              </a:rPr>
              <a:t> </a:t>
            </a:r>
            <a:r>
              <a:rPr lang="en-US" sz="2000" dirty="0" err="1" smtClean="0">
                <a:solidFill>
                  <a:schemeClr val="accent6">
                    <a:lumMod val="50000"/>
                  </a:schemeClr>
                </a:solidFill>
              </a:rPr>
              <a:t>Thanh</a:t>
            </a:r>
            <a:r>
              <a:rPr lang="en-US" sz="2000" dirty="0" smtClean="0">
                <a:solidFill>
                  <a:schemeClr val="accent6">
                    <a:lumMod val="50000"/>
                  </a:schemeClr>
                </a:solidFill>
              </a:rPr>
              <a:t> </a:t>
            </a:r>
            <a:r>
              <a:rPr lang="en-US" sz="2000" dirty="0" err="1" smtClean="0">
                <a:solidFill>
                  <a:schemeClr val="accent6">
                    <a:lumMod val="50000"/>
                  </a:schemeClr>
                </a:solidFill>
              </a:rPr>
              <a:t>Thảo</a:t>
            </a:r>
            <a:endParaRPr lang="en-US" sz="2000" dirty="0" smtClean="0">
              <a:solidFill>
                <a:schemeClr val="accent6">
                  <a:lumMod val="50000"/>
                </a:schemeClr>
              </a:solidFill>
            </a:endParaRPr>
          </a:p>
        </p:txBody>
      </p:sp>
    </p:spTree>
    <p:extLst>
      <p:ext uri="{BB962C8B-B14F-4D97-AF65-F5344CB8AC3E}">
        <p14:creationId xmlns:p14="http://schemas.microsoft.com/office/powerpoint/2010/main" val="999905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circle(in)">
                                      <p:cBhvr>
                                        <p:cTn id="3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91139"/>
            <a:ext cx="8769215" cy="442639"/>
          </a:xfrm>
        </p:spPr>
        <p:txBody>
          <a:bodyPr>
            <a:normAutofit fontScale="90000"/>
          </a:bodyPr>
          <a:lstStyle/>
          <a:p>
            <a:r>
              <a:rPr lang="en-US" dirty="0" smtClean="0"/>
              <a:t>I,NGUYÊN NHÂN, THỰC TRẠNG Ô NHIỄM:</a:t>
            </a:r>
            <a:endParaRPr lang="en-US" dirty="0"/>
          </a:p>
        </p:txBody>
      </p:sp>
      <p:sp>
        <p:nvSpPr>
          <p:cNvPr id="3" name="Content Placeholder 2"/>
          <p:cNvSpPr>
            <a:spLocks noGrp="1"/>
          </p:cNvSpPr>
          <p:nvPr>
            <p:ph sz="quarter" idx="13"/>
          </p:nvPr>
        </p:nvSpPr>
        <p:spPr>
          <a:xfrm>
            <a:off x="641268" y="733778"/>
            <a:ext cx="10363826" cy="6124222"/>
          </a:xfrm>
        </p:spPr>
        <p:txBody>
          <a:bodyPr>
            <a:normAutofit fontScale="70000" lnSpcReduction="20000"/>
          </a:bodyPr>
          <a:lstStyle/>
          <a:p>
            <a:r>
              <a:rPr lang="en-US" sz="2900" dirty="0" smtClean="0"/>
              <a:t>1, RÁC THẢI SINH HOẠT:</a:t>
            </a:r>
          </a:p>
          <a:p>
            <a:r>
              <a:rPr lang="vi-VN" sz="1900" dirty="0">
                <a:solidFill>
                  <a:schemeClr val="accent6">
                    <a:lumMod val="50000"/>
                  </a:schemeClr>
                </a:solidFill>
              </a:rPr>
              <a:t>Rác thải sinh hoạt có ảnh hưởng tới nhiều mặt của môi trường, là một trong những nguyên nhân chính dẫn đến tình trạng ô nhiễm môi trường ở nước ta hiện nay. Cụ thể</a:t>
            </a:r>
            <a:r>
              <a:rPr lang="vi-VN" sz="1900" dirty="0" smtClean="0">
                <a:solidFill>
                  <a:schemeClr val="accent6">
                    <a:lumMod val="50000"/>
                  </a:schemeClr>
                </a:solidFill>
              </a:rPr>
              <a:t>:</a:t>
            </a:r>
            <a:endParaRPr lang="vi-VN" sz="1900" dirty="0">
              <a:solidFill>
                <a:schemeClr val="accent6">
                  <a:lumMod val="50000"/>
                </a:schemeClr>
              </a:solidFill>
            </a:endParaRPr>
          </a:p>
          <a:p>
            <a:r>
              <a:rPr lang="vi-VN" sz="1900" dirty="0">
                <a:solidFill>
                  <a:schemeClr val="accent6">
                    <a:lumMod val="50000"/>
                  </a:schemeClr>
                </a:solidFill>
              </a:rPr>
              <a:t>- Rác thải sinh hoạt ảnh hưởng rất lớn đến cả nguồn nước mặt và nước ngầm. Rác có thể do người dân đổ trực tiếp hoặc bị cuốn trôi theo nước mưa xuống sông, ao hồ, cống rãnh… Lượng rác này sau khi bị phân huỷ sẽ tác động trực tiếp và gián tiếp đến chất lượng nước mặt, nước ngầm trong khu vực, làm ô nhiễm nguồn nước mặt, nước ngầm, gây ra các bệnh nguy hiểm</a:t>
            </a:r>
            <a:r>
              <a:rPr lang="vi-VN" sz="1900" dirty="0" smtClean="0">
                <a:solidFill>
                  <a:schemeClr val="accent6">
                    <a:lumMod val="50000"/>
                  </a:schemeClr>
                </a:solidFill>
              </a:rPr>
              <a:t>.</a:t>
            </a:r>
            <a:endParaRPr lang="vi-VN" sz="1900" dirty="0">
              <a:solidFill>
                <a:schemeClr val="accent6">
                  <a:lumMod val="50000"/>
                </a:schemeClr>
              </a:solidFill>
            </a:endParaRPr>
          </a:p>
          <a:p>
            <a:r>
              <a:rPr lang="vi-VN" sz="1900" dirty="0">
                <a:solidFill>
                  <a:schemeClr val="accent6">
                    <a:lumMod val="50000"/>
                  </a:schemeClr>
                </a:solidFill>
              </a:rPr>
              <a:t>- Trong thành phần rác thải có chứa nhiều chất độc, khi rác thải được đưa vào môi trường và không được xử lý khoa học thì những chất độc xâm nhập vào đất sẽ tiêu diệt nhiều loài sinh vật có ích cho đất, làm cho môi trường đất bị giảm tính đa dạng sinh học và phát sinh nhiều sâu bọ phá hoại cây trồng. Đặc biệt, hiện nay, việc sử dụng tràn lan các loại túi nilon trong sinh hoạt hằng ngày, mà các túi nilon này cần 50 - 60 năm mới phân hủy trong đất. Do đó, chúng tạo thành các bức tường ngăn cách trong đất, hạn chế quá trình phân hủy, tổng hợp các chất dinh dưỡng, làm cho đất giảm độ phì nhiêu, đất bị chua và năng suất cây trồng giảm sút</a:t>
            </a:r>
            <a:r>
              <a:rPr lang="vi-VN" sz="1900" dirty="0" smtClean="0">
                <a:solidFill>
                  <a:schemeClr val="accent6">
                    <a:lumMod val="50000"/>
                  </a:schemeClr>
                </a:solidFill>
              </a:rPr>
              <a:t>.</a:t>
            </a:r>
            <a:endParaRPr lang="vi-VN" sz="1900" dirty="0">
              <a:solidFill>
                <a:schemeClr val="accent6">
                  <a:lumMod val="50000"/>
                </a:schemeClr>
              </a:solidFill>
            </a:endParaRPr>
          </a:p>
          <a:p>
            <a:r>
              <a:rPr lang="vi-VN" sz="1900" dirty="0">
                <a:solidFill>
                  <a:schemeClr val="accent6">
                    <a:lumMod val="50000"/>
                  </a:schemeClr>
                </a:solidFill>
              </a:rPr>
              <a:t>- Rác thải sinh hoạt vứt bừa bãi, chất đống lộn xộn, không thu gom, vận chuyển đến nơi xử lý,… để lại những hình ảnh không đẹp, gây mất mỹ quan</a:t>
            </a:r>
            <a:r>
              <a:rPr lang="vi-VN" sz="1900" dirty="0" smtClean="0">
                <a:solidFill>
                  <a:schemeClr val="accent6">
                    <a:lumMod val="50000"/>
                  </a:schemeClr>
                </a:solidFill>
              </a:rPr>
              <a:t>.</a:t>
            </a:r>
            <a:endParaRPr lang="vi-VN" sz="1900" dirty="0">
              <a:solidFill>
                <a:schemeClr val="accent6">
                  <a:lumMod val="50000"/>
                </a:schemeClr>
              </a:solidFill>
            </a:endParaRPr>
          </a:p>
          <a:p>
            <a:r>
              <a:rPr lang="vi-VN" sz="1900" dirty="0">
                <a:solidFill>
                  <a:schemeClr val="accent6">
                    <a:lumMod val="50000"/>
                  </a:schemeClr>
                </a:solidFill>
              </a:rPr>
              <a:t>- Trong rác thải sinh hoạt, thường hàm lượng hữu cơ chiếm tỷ lệ lớn. Các loại rác hữu cơ dễ phân huỷ gây hôi thối, phát triển vi khuẩn gây hại làm ô nhiễm, mất vệ sinh môi trường và ảnh hưởng tới sức khỏe. Khu tập trung rác là nơi thu hút, phát sinh và phát triển chuột, ruồi, muỗi, gián, các loại vi trùng gây nhiều chứng bệnh truyền nhiễm cho con người, vật nuôi trong gia đình. Rác thải không được thu gom, tồn đọng trong không khí, lâu ngày sẽ ảnh hưởng đến sức khoẻ của những người sống xung quanh… Đặc biệt, các bãi rác công cộng là nguồn mang dịch bệnh</a:t>
            </a:r>
            <a:r>
              <a:rPr lang="vi-VN" sz="1900" dirty="0" smtClean="0">
                <a:solidFill>
                  <a:schemeClr val="accent6">
                    <a:lumMod val="50000"/>
                  </a:schemeClr>
                </a:solidFill>
              </a:rPr>
              <a:t>.</a:t>
            </a:r>
            <a:endParaRPr lang="vi-VN" sz="1900" dirty="0">
              <a:solidFill>
                <a:schemeClr val="accent6">
                  <a:lumMod val="50000"/>
                </a:schemeClr>
              </a:solidFill>
            </a:endParaRPr>
          </a:p>
          <a:p>
            <a:r>
              <a:rPr lang="vi-VN" sz="1900" dirty="0">
                <a:solidFill>
                  <a:schemeClr val="accent6">
                    <a:lumMod val="50000"/>
                  </a:schemeClr>
                </a:solidFill>
              </a:rPr>
              <a:t>Để bảo vệ sức khỏe của bản thân, cộng đồng cũng như làm cho môi trường sống không bị ô nhiễm bở</a:t>
            </a:r>
            <a:r>
              <a:rPr lang="vi-VN" sz="1900" dirty="0"/>
              <a:t>i </a:t>
            </a:r>
            <a:r>
              <a:rPr lang="vi-VN" sz="1900" dirty="0">
                <a:solidFill>
                  <a:schemeClr val="accent6">
                    <a:lumMod val="50000"/>
                  </a:schemeClr>
                </a:solidFill>
              </a:rPr>
              <a:t>rác thải, mỗi người dân hãy nêu cao ý thức bảo vệ môi trường từ những hành động nhỏ hằng ngày.</a:t>
            </a:r>
            <a:endParaRPr lang="en-US" sz="1900" dirty="0">
              <a:solidFill>
                <a:schemeClr val="accent6">
                  <a:lumMod val="50000"/>
                </a:schemeClr>
              </a:solidFill>
            </a:endParaRPr>
          </a:p>
        </p:txBody>
      </p:sp>
    </p:spTree>
    <p:extLst>
      <p:ext uri="{BB962C8B-B14F-4D97-AF65-F5344CB8AC3E}">
        <p14:creationId xmlns:p14="http://schemas.microsoft.com/office/powerpoint/2010/main" val="3957450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80">
                                          <p:stCondLst>
                                            <p:cond delay="0"/>
                                          </p:stCondLst>
                                        </p:cTn>
                                        <p:tgtEl>
                                          <p:spTgt spid="3">
                                            <p:txEl>
                                              <p:pRg st="2" end="2"/>
                                            </p:txEl>
                                          </p:spTgt>
                                        </p:tgtEl>
                                      </p:cBhvr>
                                    </p:animEffect>
                                    <p:anim calcmode="lin" valueType="num">
                                      <p:cBhvr>
                                        <p:cTn id="3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2" end="2"/>
                                            </p:txEl>
                                          </p:spTgt>
                                        </p:tgtEl>
                                      </p:cBhvr>
                                      <p:to x="100000" y="60000"/>
                                    </p:animScale>
                                    <p:animScale>
                                      <p:cBhvr>
                                        <p:cTn id="41" dur="166" decel="50000">
                                          <p:stCondLst>
                                            <p:cond delay="676"/>
                                          </p:stCondLst>
                                        </p:cTn>
                                        <p:tgtEl>
                                          <p:spTgt spid="3">
                                            <p:txEl>
                                              <p:pRg st="2" end="2"/>
                                            </p:txEl>
                                          </p:spTgt>
                                        </p:tgtEl>
                                      </p:cBhvr>
                                      <p:to x="100000" y="100000"/>
                                    </p:animScale>
                                    <p:animScale>
                                      <p:cBhvr>
                                        <p:cTn id="42" dur="26">
                                          <p:stCondLst>
                                            <p:cond delay="1312"/>
                                          </p:stCondLst>
                                        </p:cTn>
                                        <p:tgtEl>
                                          <p:spTgt spid="3">
                                            <p:txEl>
                                              <p:pRg st="2" end="2"/>
                                            </p:txEl>
                                          </p:spTgt>
                                        </p:tgtEl>
                                      </p:cBhvr>
                                      <p:to x="100000" y="80000"/>
                                    </p:animScale>
                                    <p:animScale>
                                      <p:cBhvr>
                                        <p:cTn id="43" dur="166" decel="50000">
                                          <p:stCondLst>
                                            <p:cond delay="1338"/>
                                          </p:stCondLst>
                                        </p:cTn>
                                        <p:tgtEl>
                                          <p:spTgt spid="3">
                                            <p:txEl>
                                              <p:pRg st="2" end="2"/>
                                            </p:txEl>
                                          </p:spTgt>
                                        </p:tgtEl>
                                      </p:cBhvr>
                                      <p:to x="100000" y="100000"/>
                                    </p:animScale>
                                    <p:animScale>
                                      <p:cBhvr>
                                        <p:cTn id="44" dur="26">
                                          <p:stCondLst>
                                            <p:cond delay="1642"/>
                                          </p:stCondLst>
                                        </p:cTn>
                                        <p:tgtEl>
                                          <p:spTgt spid="3">
                                            <p:txEl>
                                              <p:pRg st="2" end="2"/>
                                            </p:txEl>
                                          </p:spTgt>
                                        </p:tgtEl>
                                      </p:cBhvr>
                                      <p:to x="100000" y="90000"/>
                                    </p:animScale>
                                    <p:animScale>
                                      <p:cBhvr>
                                        <p:cTn id="45" dur="166" decel="50000">
                                          <p:stCondLst>
                                            <p:cond delay="1668"/>
                                          </p:stCondLst>
                                        </p:cTn>
                                        <p:tgtEl>
                                          <p:spTgt spid="3">
                                            <p:txEl>
                                              <p:pRg st="2" end="2"/>
                                            </p:txEl>
                                          </p:spTgt>
                                        </p:tgtEl>
                                      </p:cBhvr>
                                      <p:to x="100000" y="100000"/>
                                    </p:animScale>
                                    <p:animScale>
                                      <p:cBhvr>
                                        <p:cTn id="46" dur="26">
                                          <p:stCondLst>
                                            <p:cond delay="1808"/>
                                          </p:stCondLst>
                                        </p:cTn>
                                        <p:tgtEl>
                                          <p:spTgt spid="3">
                                            <p:txEl>
                                              <p:pRg st="2" end="2"/>
                                            </p:txEl>
                                          </p:spTgt>
                                        </p:tgtEl>
                                      </p:cBhvr>
                                      <p:to x="100000" y="95000"/>
                                    </p:animScale>
                                    <p:animScale>
                                      <p:cBhvr>
                                        <p:cTn id="47" dur="166" decel="50000">
                                          <p:stCondLst>
                                            <p:cond delay="1834"/>
                                          </p:stCondLst>
                                        </p:cTn>
                                        <p:tgtEl>
                                          <p:spTgt spid="3">
                                            <p:txEl>
                                              <p:pRg st="2" end="2"/>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down)">
                                      <p:cBhvr>
                                        <p:cTn id="50" dur="580">
                                          <p:stCondLst>
                                            <p:cond delay="0"/>
                                          </p:stCondLst>
                                        </p:cTn>
                                        <p:tgtEl>
                                          <p:spTgt spid="3">
                                            <p:txEl>
                                              <p:pRg st="3" end="3"/>
                                            </p:txEl>
                                          </p:spTgt>
                                        </p:tgtEl>
                                      </p:cBhvr>
                                    </p:animEffect>
                                    <p:anim calcmode="lin" valueType="num">
                                      <p:cBhvr>
                                        <p:cTn id="5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3" end="3"/>
                                            </p:txEl>
                                          </p:spTgt>
                                        </p:tgtEl>
                                      </p:cBhvr>
                                      <p:to x="100000" y="60000"/>
                                    </p:animScale>
                                    <p:animScale>
                                      <p:cBhvr>
                                        <p:cTn id="57" dur="166" decel="50000">
                                          <p:stCondLst>
                                            <p:cond delay="676"/>
                                          </p:stCondLst>
                                        </p:cTn>
                                        <p:tgtEl>
                                          <p:spTgt spid="3">
                                            <p:txEl>
                                              <p:pRg st="3" end="3"/>
                                            </p:txEl>
                                          </p:spTgt>
                                        </p:tgtEl>
                                      </p:cBhvr>
                                      <p:to x="100000" y="100000"/>
                                    </p:animScale>
                                    <p:animScale>
                                      <p:cBhvr>
                                        <p:cTn id="58" dur="26">
                                          <p:stCondLst>
                                            <p:cond delay="1312"/>
                                          </p:stCondLst>
                                        </p:cTn>
                                        <p:tgtEl>
                                          <p:spTgt spid="3">
                                            <p:txEl>
                                              <p:pRg st="3" end="3"/>
                                            </p:txEl>
                                          </p:spTgt>
                                        </p:tgtEl>
                                      </p:cBhvr>
                                      <p:to x="100000" y="80000"/>
                                    </p:animScale>
                                    <p:animScale>
                                      <p:cBhvr>
                                        <p:cTn id="59" dur="166" decel="50000">
                                          <p:stCondLst>
                                            <p:cond delay="1338"/>
                                          </p:stCondLst>
                                        </p:cTn>
                                        <p:tgtEl>
                                          <p:spTgt spid="3">
                                            <p:txEl>
                                              <p:pRg st="3" end="3"/>
                                            </p:txEl>
                                          </p:spTgt>
                                        </p:tgtEl>
                                      </p:cBhvr>
                                      <p:to x="100000" y="100000"/>
                                    </p:animScale>
                                    <p:animScale>
                                      <p:cBhvr>
                                        <p:cTn id="60" dur="26">
                                          <p:stCondLst>
                                            <p:cond delay="1642"/>
                                          </p:stCondLst>
                                        </p:cTn>
                                        <p:tgtEl>
                                          <p:spTgt spid="3">
                                            <p:txEl>
                                              <p:pRg st="3" end="3"/>
                                            </p:txEl>
                                          </p:spTgt>
                                        </p:tgtEl>
                                      </p:cBhvr>
                                      <p:to x="100000" y="90000"/>
                                    </p:animScale>
                                    <p:animScale>
                                      <p:cBhvr>
                                        <p:cTn id="61" dur="166" decel="50000">
                                          <p:stCondLst>
                                            <p:cond delay="1668"/>
                                          </p:stCondLst>
                                        </p:cTn>
                                        <p:tgtEl>
                                          <p:spTgt spid="3">
                                            <p:txEl>
                                              <p:pRg st="3" end="3"/>
                                            </p:txEl>
                                          </p:spTgt>
                                        </p:tgtEl>
                                      </p:cBhvr>
                                      <p:to x="100000" y="100000"/>
                                    </p:animScale>
                                    <p:animScale>
                                      <p:cBhvr>
                                        <p:cTn id="62" dur="26">
                                          <p:stCondLst>
                                            <p:cond delay="1808"/>
                                          </p:stCondLst>
                                        </p:cTn>
                                        <p:tgtEl>
                                          <p:spTgt spid="3">
                                            <p:txEl>
                                              <p:pRg st="3" end="3"/>
                                            </p:txEl>
                                          </p:spTgt>
                                        </p:tgtEl>
                                      </p:cBhvr>
                                      <p:to x="100000" y="95000"/>
                                    </p:animScale>
                                    <p:animScale>
                                      <p:cBhvr>
                                        <p:cTn id="63" dur="166" decel="50000">
                                          <p:stCondLst>
                                            <p:cond delay="1834"/>
                                          </p:stCondLst>
                                        </p:cTn>
                                        <p:tgtEl>
                                          <p:spTgt spid="3">
                                            <p:txEl>
                                              <p:pRg st="3" end="3"/>
                                            </p:txEl>
                                          </p:spTgt>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par>
                                <p:cTn id="80" presetID="26" presetClass="entr" presetSubtype="0" fill="hold" nodeType="with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Effect transition="in" filter="wipe(down)">
                                      <p:cBhvr>
                                        <p:cTn id="82" dur="580">
                                          <p:stCondLst>
                                            <p:cond delay="0"/>
                                          </p:stCondLst>
                                        </p:cTn>
                                        <p:tgtEl>
                                          <p:spTgt spid="3">
                                            <p:txEl>
                                              <p:pRg st="5" end="5"/>
                                            </p:txEl>
                                          </p:spTgt>
                                        </p:tgtEl>
                                      </p:cBhvr>
                                    </p:animEffect>
                                    <p:anim calcmode="lin" valueType="num">
                                      <p:cBhvr>
                                        <p:cTn id="8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txEl>
                                              <p:pRg st="5" end="5"/>
                                            </p:txEl>
                                          </p:spTgt>
                                        </p:tgtEl>
                                      </p:cBhvr>
                                      <p:to x="100000" y="60000"/>
                                    </p:animScale>
                                    <p:animScale>
                                      <p:cBhvr>
                                        <p:cTn id="89" dur="166" decel="50000">
                                          <p:stCondLst>
                                            <p:cond delay="676"/>
                                          </p:stCondLst>
                                        </p:cTn>
                                        <p:tgtEl>
                                          <p:spTgt spid="3">
                                            <p:txEl>
                                              <p:pRg st="5" end="5"/>
                                            </p:txEl>
                                          </p:spTgt>
                                        </p:tgtEl>
                                      </p:cBhvr>
                                      <p:to x="100000" y="100000"/>
                                    </p:animScale>
                                    <p:animScale>
                                      <p:cBhvr>
                                        <p:cTn id="90" dur="26">
                                          <p:stCondLst>
                                            <p:cond delay="1312"/>
                                          </p:stCondLst>
                                        </p:cTn>
                                        <p:tgtEl>
                                          <p:spTgt spid="3">
                                            <p:txEl>
                                              <p:pRg st="5" end="5"/>
                                            </p:txEl>
                                          </p:spTgt>
                                        </p:tgtEl>
                                      </p:cBhvr>
                                      <p:to x="100000" y="80000"/>
                                    </p:animScale>
                                    <p:animScale>
                                      <p:cBhvr>
                                        <p:cTn id="91" dur="166" decel="50000">
                                          <p:stCondLst>
                                            <p:cond delay="1338"/>
                                          </p:stCondLst>
                                        </p:cTn>
                                        <p:tgtEl>
                                          <p:spTgt spid="3">
                                            <p:txEl>
                                              <p:pRg st="5" end="5"/>
                                            </p:txEl>
                                          </p:spTgt>
                                        </p:tgtEl>
                                      </p:cBhvr>
                                      <p:to x="100000" y="100000"/>
                                    </p:animScale>
                                    <p:animScale>
                                      <p:cBhvr>
                                        <p:cTn id="92" dur="26">
                                          <p:stCondLst>
                                            <p:cond delay="1642"/>
                                          </p:stCondLst>
                                        </p:cTn>
                                        <p:tgtEl>
                                          <p:spTgt spid="3">
                                            <p:txEl>
                                              <p:pRg st="5" end="5"/>
                                            </p:txEl>
                                          </p:spTgt>
                                        </p:tgtEl>
                                      </p:cBhvr>
                                      <p:to x="100000" y="90000"/>
                                    </p:animScale>
                                    <p:animScale>
                                      <p:cBhvr>
                                        <p:cTn id="93" dur="166" decel="50000">
                                          <p:stCondLst>
                                            <p:cond delay="1668"/>
                                          </p:stCondLst>
                                        </p:cTn>
                                        <p:tgtEl>
                                          <p:spTgt spid="3">
                                            <p:txEl>
                                              <p:pRg st="5" end="5"/>
                                            </p:txEl>
                                          </p:spTgt>
                                        </p:tgtEl>
                                      </p:cBhvr>
                                      <p:to x="100000" y="100000"/>
                                    </p:animScale>
                                    <p:animScale>
                                      <p:cBhvr>
                                        <p:cTn id="94" dur="26">
                                          <p:stCondLst>
                                            <p:cond delay="1808"/>
                                          </p:stCondLst>
                                        </p:cTn>
                                        <p:tgtEl>
                                          <p:spTgt spid="3">
                                            <p:txEl>
                                              <p:pRg st="5" end="5"/>
                                            </p:txEl>
                                          </p:spTgt>
                                        </p:tgtEl>
                                      </p:cBhvr>
                                      <p:to x="100000" y="95000"/>
                                    </p:animScale>
                                    <p:animScale>
                                      <p:cBhvr>
                                        <p:cTn id="95" dur="166" decel="50000">
                                          <p:stCondLst>
                                            <p:cond delay="1834"/>
                                          </p:stCondLst>
                                        </p:cTn>
                                        <p:tgtEl>
                                          <p:spTgt spid="3">
                                            <p:txEl>
                                              <p:pRg st="5" end="5"/>
                                            </p:txEl>
                                          </p:spTgt>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3">
                                            <p:txEl>
                                              <p:pRg st="6" end="6"/>
                                            </p:txEl>
                                          </p:spTgt>
                                        </p:tgtEl>
                                        <p:attrNameLst>
                                          <p:attrName>style.visibility</p:attrName>
                                        </p:attrNameLst>
                                      </p:cBhvr>
                                      <p:to>
                                        <p:strVal val="visible"/>
                                      </p:to>
                                    </p:set>
                                    <p:animEffect transition="in" filter="wipe(down)">
                                      <p:cBhvr>
                                        <p:cTn id="98" dur="580">
                                          <p:stCondLst>
                                            <p:cond delay="0"/>
                                          </p:stCondLst>
                                        </p:cTn>
                                        <p:tgtEl>
                                          <p:spTgt spid="3">
                                            <p:txEl>
                                              <p:pRg st="6" end="6"/>
                                            </p:txEl>
                                          </p:spTgt>
                                        </p:tgtEl>
                                      </p:cBhvr>
                                    </p:animEffect>
                                    <p:anim calcmode="lin" valueType="num">
                                      <p:cBhvr>
                                        <p:cTn id="9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3">
                                            <p:txEl>
                                              <p:pRg st="6" end="6"/>
                                            </p:txEl>
                                          </p:spTgt>
                                        </p:tgtEl>
                                      </p:cBhvr>
                                      <p:to x="100000" y="60000"/>
                                    </p:animScale>
                                    <p:animScale>
                                      <p:cBhvr>
                                        <p:cTn id="105" dur="166" decel="50000">
                                          <p:stCondLst>
                                            <p:cond delay="676"/>
                                          </p:stCondLst>
                                        </p:cTn>
                                        <p:tgtEl>
                                          <p:spTgt spid="3">
                                            <p:txEl>
                                              <p:pRg st="6" end="6"/>
                                            </p:txEl>
                                          </p:spTgt>
                                        </p:tgtEl>
                                      </p:cBhvr>
                                      <p:to x="100000" y="100000"/>
                                    </p:animScale>
                                    <p:animScale>
                                      <p:cBhvr>
                                        <p:cTn id="106" dur="26">
                                          <p:stCondLst>
                                            <p:cond delay="1312"/>
                                          </p:stCondLst>
                                        </p:cTn>
                                        <p:tgtEl>
                                          <p:spTgt spid="3">
                                            <p:txEl>
                                              <p:pRg st="6" end="6"/>
                                            </p:txEl>
                                          </p:spTgt>
                                        </p:tgtEl>
                                      </p:cBhvr>
                                      <p:to x="100000" y="80000"/>
                                    </p:animScale>
                                    <p:animScale>
                                      <p:cBhvr>
                                        <p:cTn id="107" dur="166" decel="50000">
                                          <p:stCondLst>
                                            <p:cond delay="1338"/>
                                          </p:stCondLst>
                                        </p:cTn>
                                        <p:tgtEl>
                                          <p:spTgt spid="3">
                                            <p:txEl>
                                              <p:pRg st="6" end="6"/>
                                            </p:txEl>
                                          </p:spTgt>
                                        </p:tgtEl>
                                      </p:cBhvr>
                                      <p:to x="100000" y="100000"/>
                                    </p:animScale>
                                    <p:animScale>
                                      <p:cBhvr>
                                        <p:cTn id="108" dur="26">
                                          <p:stCondLst>
                                            <p:cond delay="1642"/>
                                          </p:stCondLst>
                                        </p:cTn>
                                        <p:tgtEl>
                                          <p:spTgt spid="3">
                                            <p:txEl>
                                              <p:pRg st="6" end="6"/>
                                            </p:txEl>
                                          </p:spTgt>
                                        </p:tgtEl>
                                      </p:cBhvr>
                                      <p:to x="100000" y="90000"/>
                                    </p:animScale>
                                    <p:animScale>
                                      <p:cBhvr>
                                        <p:cTn id="109" dur="166" decel="50000">
                                          <p:stCondLst>
                                            <p:cond delay="1668"/>
                                          </p:stCondLst>
                                        </p:cTn>
                                        <p:tgtEl>
                                          <p:spTgt spid="3">
                                            <p:txEl>
                                              <p:pRg st="6" end="6"/>
                                            </p:txEl>
                                          </p:spTgt>
                                        </p:tgtEl>
                                      </p:cBhvr>
                                      <p:to x="100000" y="100000"/>
                                    </p:animScale>
                                    <p:animScale>
                                      <p:cBhvr>
                                        <p:cTn id="110" dur="26">
                                          <p:stCondLst>
                                            <p:cond delay="1808"/>
                                          </p:stCondLst>
                                        </p:cTn>
                                        <p:tgtEl>
                                          <p:spTgt spid="3">
                                            <p:txEl>
                                              <p:pRg st="6" end="6"/>
                                            </p:txEl>
                                          </p:spTgt>
                                        </p:tgtEl>
                                      </p:cBhvr>
                                      <p:to x="100000" y="95000"/>
                                    </p:animScale>
                                    <p:animScale>
                                      <p:cBhvr>
                                        <p:cTn id="111"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7"/>
            <a:ext cx="7220822" cy="937151"/>
          </a:xfrm>
        </p:spPr>
        <p:txBody>
          <a:bodyPr>
            <a:normAutofit/>
          </a:bodyPr>
          <a:lstStyle/>
          <a:p>
            <a:r>
              <a:rPr lang="en-US" sz="2000" dirty="0" err="1" smtClean="0"/>
              <a:t>hình</a:t>
            </a:r>
            <a:r>
              <a:rPr lang="en-US" sz="2000" dirty="0" smtClean="0"/>
              <a:t> </a:t>
            </a:r>
            <a:r>
              <a:rPr lang="en-US" sz="2000" dirty="0" err="1" smtClean="0"/>
              <a:t>ảnh</a:t>
            </a:r>
            <a:r>
              <a:rPr lang="en-US" sz="2000" dirty="0" smtClean="0"/>
              <a:t> </a:t>
            </a:r>
            <a:r>
              <a:rPr lang="en-US" sz="2000" dirty="0" err="1" smtClean="0"/>
              <a:t>về</a:t>
            </a:r>
            <a:r>
              <a:rPr lang="en-US" sz="2000" dirty="0" smtClean="0"/>
              <a:t> ô </a:t>
            </a:r>
            <a:r>
              <a:rPr lang="en-US" sz="2000" dirty="0" err="1" smtClean="0"/>
              <a:t>nhiễm</a:t>
            </a:r>
            <a:r>
              <a:rPr lang="en-US" sz="2000" dirty="0" smtClean="0"/>
              <a:t> </a:t>
            </a:r>
            <a:r>
              <a:rPr lang="en-US" sz="2000" dirty="0" err="1" smtClean="0"/>
              <a:t>rác</a:t>
            </a:r>
            <a:r>
              <a:rPr lang="en-US" sz="2000" dirty="0" smtClean="0"/>
              <a:t> </a:t>
            </a:r>
            <a:r>
              <a:rPr lang="en-US" sz="2000" dirty="0" err="1" smtClean="0"/>
              <a:t>thải</a:t>
            </a:r>
            <a:r>
              <a:rPr lang="en-US" sz="2000" dirty="0" smtClean="0"/>
              <a:t> </a:t>
            </a:r>
            <a:r>
              <a:rPr lang="en-US" sz="2000" dirty="0" err="1" smtClean="0"/>
              <a:t>sinh</a:t>
            </a:r>
            <a:r>
              <a:rPr lang="en-US" sz="2000" dirty="0" smtClean="0"/>
              <a:t> </a:t>
            </a:r>
            <a:r>
              <a:rPr lang="en-US" sz="2000" dirty="0" err="1" smtClean="0"/>
              <a:t>hoạt</a:t>
            </a:r>
            <a:r>
              <a:rPr lang="en-US" sz="2000" dirty="0" smtClean="0"/>
              <a:t>:</a:t>
            </a:r>
            <a:endParaRPr lang="en-US" sz="2000" dirty="0"/>
          </a:p>
        </p:txBody>
      </p:sp>
      <p:pic>
        <p:nvPicPr>
          <p:cNvPr id="6" name="Content Placeholder 5"/>
          <p:cNvPicPr>
            <a:picLocks noGrp="1" noChangeAspect="1"/>
          </p:cNvPicPr>
          <p:nvPr>
            <p:ph sz="quarter" idx="13"/>
          </p:nvPr>
        </p:nvPicPr>
        <p:blipFill>
          <a:blip r:embed="rId2"/>
          <a:stretch>
            <a:fillRect/>
          </a:stretch>
        </p:blipFill>
        <p:spPr>
          <a:xfrm>
            <a:off x="913776" y="1727092"/>
            <a:ext cx="4240115" cy="4010025"/>
          </a:xfrm>
          <a:prstGeom prst="rect">
            <a:avLst/>
          </a:prstGeom>
        </p:spPr>
      </p:pic>
      <p:pic>
        <p:nvPicPr>
          <p:cNvPr id="7" name="Content Placeholder 6"/>
          <p:cNvPicPr>
            <a:picLocks noGrp="1" noChangeAspect="1"/>
          </p:cNvPicPr>
          <p:nvPr>
            <p:ph sz="quarter" idx="14"/>
          </p:nvPr>
        </p:nvPicPr>
        <p:blipFill>
          <a:blip r:embed="rId3"/>
          <a:stretch>
            <a:fillRect/>
          </a:stretch>
        </p:blipFill>
        <p:spPr>
          <a:xfrm>
            <a:off x="6258296" y="1727093"/>
            <a:ext cx="4868883" cy="4010025"/>
          </a:xfrm>
          <a:prstGeom prst="rect">
            <a:avLst/>
          </a:prstGeom>
        </p:spPr>
      </p:pic>
    </p:spTree>
    <p:extLst>
      <p:ext uri="{BB962C8B-B14F-4D97-AF65-F5344CB8AC3E}">
        <p14:creationId xmlns:p14="http://schemas.microsoft.com/office/powerpoint/2010/main" val="3722269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 y="0"/>
            <a:ext cx="4381995" cy="926274"/>
          </a:xfrm>
        </p:spPr>
        <p:txBody>
          <a:bodyPr>
            <a:normAutofit/>
          </a:bodyPr>
          <a:lstStyle/>
          <a:p>
            <a:r>
              <a:rPr lang="en-US" sz="2000" dirty="0" smtClean="0"/>
              <a:t>2,ô </a:t>
            </a:r>
            <a:r>
              <a:rPr lang="en-US" sz="2000" dirty="0" err="1" smtClean="0"/>
              <a:t>nhiễm</a:t>
            </a:r>
            <a:r>
              <a:rPr lang="en-US" sz="2000" dirty="0" smtClean="0"/>
              <a:t> do </a:t>
            </a:r>
            <a:r>
              <a:rPr lang="en-US" sz="2000" dirty="0" err="1" smtClean="0"/>
              <a:t>nguồn</a:t>
            </a:r>
            <a:r>
              <a:rPr lang="en-US" sz="2000" dirty="0" smtClean="0"/>
              <a:t> </a:t>
            </a:r>
            <a:r>
              <a:rPr lang="en-US" sz="2000" dirty="0" err="1" smtClean="0"/>
              <a:t>nước</a:t>
            </a:r>
            <a:r>
              <a:rPr lang="en-US" sz="2000" dirty="0" smtClean="0"/>
              <a:t>:</a:t>
            </a:r>
            <a:endParaRPr lang="en-US" sz="2000" dirty="0"/>
          </a:p>
        </p:txBody>
      </p:sp>
      <p:sp>
        <p:nvSpPr>
          <p:cNvPr id="3" name="Content Placeholder 2"/>
          <p:cNvSpPr>
            <a:spLocks noGrp="1"/>
          </p:cNvSpPr>
          <p:nvPr>
            <p:ph sz="quarter" idx="13"/>
          </p:nvPr>
        </p:nvSpPr>
        <p:spPr>
          <a:xfrm>
            <a:off x="285010" y="653143"/>
            <a:ext cx="8583418" cy="6399010"/>
          </a:xfrm>
        </p:spPr>
        <p:txBody>
          <a:bodyPr>
            <a:normAutofit fontScale="55000" lnSpcReduction="20000"/>
          </a:bodyPr>
          <a:lstStyle/>
          <a:p>
            <a:r>
              <a:rPr lang="vi-VN" dirty="0"/>
              <a:t>Có 4 nguyên nhân gây ô nhiễm môi trường nước do nhân tạo khiến cho tình trạng ô nhiễm trầm trọng như hiện nay là: nước sinh hoạt, nước công nghiệp, nông nghiệp, y </a:t>
            </a:r>
            <a:r>
              <a:rPr lang="vi-VN" dirty="0" smtClean="0"/>
              <a:t>tế</a:t>
            </a:r>
            <a:endParaRPr lang="en-US" dirty="0" smtClean="0"/>
          </a:p>
          <a:p>
            <a:r>
              <a:rPr lang="vi-VN" dirty="0" smtClean="0"/>
              <a:t>.</a:t>
            </a:r>
            <a:r>
              <a:rPr lang="vi-VN" dirty="0" smtClean="0">
                <a:solidFill>
                  <a:schemeClr val="accent4">
                    <a:lumMod val="50000"/>
                  </a:schemeClr>
                </a:solidFill>
              </a:rPr>
              <a:t> </a:t>
            </a:r>
            <a:r>
              <a:rPr lang="vi-VN" dirty="0">
                <a:solidFill>
                  <a:schemeClr val="accent4">
                    <a:lumMod val="50000"/>
                  </a:schemeClr>
                </a:solidFill>
              </a:rPr>
              <a:t>Nước thải sinh hoạt</a:t>
            </a:r>
            <a:r>
              <a:rPr lang="en-US" dirty="0">
                <a:solidFill>
                  <a:schemeClr val="accent2">
                    <a:lumMod val="50000"/>
                  </a:schemeClr>
                </a:solidFill>
              </a:rPr>
              <a:t>:</a:t>
            </a:r>
            <a:endParaRPr lang="vi-VN" dirty="0"/>
          </a:p>
          <a:p>
            <a:r>
              <a:rPr lang="vi-VN" dirty="0" smtClean="0">
                <a:solidFill>
                  <a:schemeClr val="accent6">
                    <a:lumMod val="50000"/>
                  </a:schemeClr>
                </a:solidFill>
              </a:rPr>
              <a:t>Hầu </a:t>
            </a:r>
            <a:r>
              <a:rPr lang="vi-VN" dirty="0">
                <a:solidFill>
                  <a:schemeClr val="accent6">
                    <a:lumMod val="50000"/>
                  </a:schemeClr>
                </a:solidFill>
              </a:rPr>
              <a:t>như toàn bộ nước thải sinh hoạt hằng ngày vẫn chưa được xử lý và thải thẳng ra môi trường. Những rác thải, nước thải do sinh hoạt hằng ngày đổ thẳng ra các ao, hồ, sông suối làm giảm lượng oxy trong nước khiến cho các động thực vật ở đây khó có thể tồn tại</a:t>
            </a:r>
            <a:r>
              <a:rPr lang="vi-VN" dirty="0" smtClean="0">
                <a:solidFill>
                  <a:schemeClr val="accent6">
                    <a:lumMod val="50000"/>
                  </a:schemeClr>
                </a:solidFill>
              </a:rPr>
              <a:t>.</a:t>
            </a:r>
            <a:endParaRPr lang="vi-VN" dirty="0">
              <a:solidFill>
                <a:schemeClr val="accent6">
                  <a:lumMod val="50000"/>
                </a:schemeClr>
              </a:solidFill>
            </a:endParaRPr>
          </a:p>
          <a:p>
            <a:r>
              <a:rPr lang="vi-VN" dirty="0">
                <a:solidFill>
                  <a:schemeClr val="accent6">
                    <a:lumMod val="50000"/>
                  </a:schemeClr>
                </a:solidFill>
              </a:rPr>
              <a:t>Trong nguồn nước </a:t>
            </a:r>
            <a:r>
              <a:rPr lang="en-US" dirty="0" smtClean="0">
                <a:solidFill>
                  <a:schemeClr val="accent6">
                    <a:lumMod val="50000"/>
                  </a:schemeClr>
                </a:solidFill>
              </a:rPr>
              <a:t>t</a:t>
            </a:r>
            <a:r>
              <a:rPr lang="vi-VN" dirty="0" smtClean="0">
                <a:solidFill>
                  <a:schemeClr val="accent6">
                    <a:lumMod val="50000"/>
                  </a:schemeClr>
                </a:solidFill>
              </a:rPr>
              <a:t>hải </a:t>
            </a:r>
            <a:r>
              <a:rPr lang="vi-VN" dirty="0">
                <a:solidFill>
                  <a:schemeClr val="accent6">
                    <a:lumMod val="50000"/>
                  </a:schemeClr>
                </a:solidFill>
              </a:rPr>
              <a:t>này còn chứa các chất gây ô nhiễm như: Na+, K+, PO43, CL-</a:t>
            </a:r>
            <a:r>
              <a:rPr lang="vi-VN" dirty="0" smtClean="0">
                <a:solidFill>
                  <a:schemeClr val="accent6">
                    <a:lumMod val="50000"/>
                  </a:schemeClr>
                </a:solidFill>
              </a:rPr>
              <a:t>….</a:t>
            </a:r>
            <a:endParaRPr lang="vi-VN" dirty="0">
              <a:solidFill>
                <a:schemeClr val="accent2">
                  <a:lumMod val="50000"/>
                </a:schemeClr>
              </a:solidFill>
            </a:endParaRPr>
          </a:p>
          <a:p>
            <a:endParaRPr lang="en-US" dirty="0" smtClean="0">
              <a:solidFill>
                <a:schemeClr val="accent6">
                  <a:lumMod val="50000"/>
                </a:schemeClr>
              </a:solidFill>
            </a:endParaRPr>
          </a:p>
          <a:p>
            <a:r>
              <a:rPr lang="vi-VN" dirty="0">
                <a:solidFill>
                  <a:schemeClr val="accent4">
                    <a:lumMod val="50000"/>
                  </a:schemeClr>
                </a:solidFill>
              </a:rPr>
              <a:t>Nước nông nghiệp</a:t>
            </a:r>
          </a:p>
          <a:p>
            <a:r>
              <a:rPr lang="vi-VN" dirty="0">
                <a:solidFill>
                  <a:schemeClr val="accent6">
                    <a:lumMod val="50000"/>
                  </a:schemeClr>
                </a:solidFill>
              </a:rPr>
              <a:t>Từ những hoạt động như chăn nuôi, trồng trọt của các bà con nông dân cũng dẫn đến ô nhiễm môi trường khi thức ăn thừa, phân động vật chưa được xử lý được thải ra môi trường hằng ngày. Ngoài ra nhiều hộ nông dân còn sử dụng thuốc trừ sâu, phân bón hóa học làm các chất độc hại này thấm xuống đất và ngấm vào mạch nước ngầm làm ô nhiễm môi trường nước ngầm</a:t>
            </a:r>
            <a:r>
              <a:rPr lang="vi-VN" dirty="0" smtClean="0">
                <a:solidFill>
                  <a:schemeClr val="accent6">
                    <a:lumMod val="50000"/>
                  </a:schemeClr>
                </a:solidFill>
              </a:rPr>
              <a:t>.</a:t>
            </a:r>
            <a:endParaRPr lang="vi-VN" dirty="0">
              <a:solidFill>
                <a:schemeClr val="accent6">
                  <a:lumMod val="50000"/>
                </a:schemeClr>
              </a:solidFill>
            </a:endParaRPr>
          </a:p>
          <a:p>
            <a:r>
              <a:rPr lang="vi-VN" dirty="0">
                <a:solidFill>
                  <a:schemeClr val="accent6">
                    <a:lumMod val="50000"/>
                  </a:schemeClr>
                </a:solidFill>
              </a:rPr>
              <a:t>Đặc biệt còn có những hộ dân sử dụng các hóa chất cấm để bón, tưới cho cây trồng không những nguy hại đến sức khỏe con người mà còn làm tình trạng ô nhiễm môi trường nước trở nên nặng hơn</a:t>
            </a:r>
            <a:r>
              <a:rPr lang="vi-VN" dirty="0" smtClean="0">
                <a:solidFill>
                  <a:schemeClr val="accent6">
                    <a:lumMod val="50000"/>
                  </a:schemeClr>
                </a:solidFill>
              </a:rPr>
              <a:t>.</a:t>
            </a:r>
            <a:endParaRPr lang="vi-VN" dirty="0">
              <a:solidFill>
                <a:schemeClr val="accent6">
                  <a:lumMod val="50000"/>
                </a:schemeClr>
              </a:solidFill>
            </a:endParaRPr>
          </a:p>
          <a:p>
            <a:r>
              <a:rPr lang="vi-VN" dirty="0">
                <a:solidFill>
                  <a:schemeClr val="accent4">
                    <a:lumMod val="50000"/>
                  </a:schemeClr>
                </a:solidFill>
              </a:rPr>
              <a:t>Nước thải y tế</a:t>
            </a:r>
          </a:p>
          <a:p>
            <a:r>
              <a:rPr lang="vi-VN" dirty="0">
                <a:solidFill>
                  <a:schemeClr val="accent6">
                    <a:lumMod val="50000"/>
                  </a:schemeClr>
                </a:solidFill>
              </a:rPr>
              <a:t>Nước thải y tế từ các phòng thí nghiệm, phẫu thuật, các cơ sở rửa thực phẩm…. luôn mang theo các mầm bệnh, vi rút, khi chưa được xử lý mà thải ra môi trường sẽ khiến các vi rút lây lan nhanh ra môi trường và ảnh hưởng trực tiếp tới nguồn nước và sức khỏe con người</a:t>
            </a:r>
            <a:r>
              <a:rPr lang="vi-VN" dirty="0" smtClean="0">
                <a:solidFill>
                  <a:schemeClr val="accent6">
                    <a:lumMod val="50000"/>
                  </a:schemeClr>
                </a:solidFill>
              </a:rPr>
              <a:t>.</a:t>
            </a:r>
            <a:endParaRPr lang="vi-VN" dirty="0">
              <a:solidFill>
                <a:schemeClr val="accent6">
                  <a:lumMod val="50000"/>
                </a:schemeClr>
              </a:solidFill>
            </a:endParaRPr>
          </a:p>
          <a:p>
            <a:r>
              <a:rPr lang="vi-VN" dirty="0">
                <a:solidFill>
                  <a:schemeClr val="accent4">
                    <a:lumMod val="50000"/>
                  </a:schemeClr>
                </a:solidFill>
              </a:rPr>
              <a:t>Nước thải công nghiệp</a:t>
            </a:r>
          </a:p>
          <a:p>
            <a:r>
              <a:rPr lang="vi-VN" dirty="0">
                <a:solidFill>
                  <a:schemeClr val="accent6">
                    <a:lumMod val="50000"/>
                  </a:schemeClr>
                </a:solidFill>
              </a:rPr>
              <a:t>Đây là nguyên nhân chính gây ra tình trạng ô nhiễm môi trường nước như hiện nay, bởi vì tốc độ đô thị hóa, công nghiệp hóa ngày càng nhanh, kéo theo đó là các khu công nghiệp mọc lên để đáp ứng nhu cầu của con người</a:t>
            </a:r>
            <a:r>
              <a:rPr lang="vi-VN" dirty="0" smtClean="0">
                <a:solidFill>
                  <a:schemeClr val="accent6">
                    <a:lumMod val="50000"/>
                  </a:schemeClr>
                </a:solidFill>
              </a:rPr>
              <a:t>.</a:t>
            </a:r>
            <a:endParaRPr lang="vi-VN" dirty="0">
              <a:solidFill>
                <a:schemeClr val="accent6">
                  <a:lumMod val="50000"/>
                </a:schemeClr>
              </a:solidFill>
            </a:endParaRPr>
          </a:p>
          <a:p>
            <a:r>
              <a:rPr lang="vi-VN" dirty="0">
                <a:solidFill>
                  <a:schemeClr val="accent6">
                    <a:lumMod val="50000"/>
                  </a:schemeClr>
                </a:solidFill>
              </a:rPr>
              <a:t>Ở các khu công nghiệp các nhà máy xả thải hàng nghìn m3 nước ra môi trường mỗi ngày mà chưa qua xử lý kéo theo nguồn nước tại các khu vực này ô nhiễm nặng khiến cho tuổi thọ, sức khỏe của người dân tại đây ngày càng giảm sút. Đáng báo động hơn là tính trạng “Làng Ung Thư” xuất hiện càng ngày càng nhiều quanh các khu công nghiệp.</a:t>
            </a:r>
            <a:endParaRPr lang="en-US" dirty="0" smtClean="0">
              <a:solidFill>
                <a:schemeClr val="accent6">
                  <a:lumMod val="50000"/>
                </a:schemeClr>
              </a:solidFill>
            </a:endParaRPr>
          </a:p>
          <a:p>
            <a:endParaRPr lang="en-US" dirty="0">
              <a:solidFill>
                <a:schemeClr val="accent6">
                  <a:lumMod val="50000"/>
                </a:schemeClr>
              </a:solidFill>
            </a:endParaRPr>
          </a:p>
        </p:txBody>
      </p:sp>
      <p:pic>
        <p:nvPicPr>
          <p:cNvPr id="4" name="Picture 3"/>
          <p:cNvPicPr>
            <a:picLocks noChangeAspect="1"/>
          </p:cNvPicPr>
          <p:nvPr/>
        </p:nvPicPr>
        <p:blipFill>
          <a:blip r:embed="rId2"/>
          <a:stretch>
            <a:fillRect/>
          </a:stretch>
        </p:blipFill>
        <p:spPr>
          <a:xfrm>
            <a:off x="9058434" y="5285985"/>
            <a:ext cx="2619375" cy="1572015"/>
          </a:xfrm>
          <a:prstGeom prst="rect">
            <a:avLst/>
          </a:prstGeom>
        </p:spPr>
      </p:pic>
      <p:pic>
        <p:nvPicPr>
          <p:cNvPr id="5" name="Picture 4"/>
          <p:cNvPicPr>
            <a:picLocks noChangeAspect="1"/>
          </p:cNvPicPr>
          <p:nvPr/>
        </p:nvPicPr>
        <p:blipFill>
          <a:blip r:embed="rId3"/>
          <a:stretch>
            <a:fillRect/>
          </a:stretch>
        </p:blipFill>
        <p:spPr>
          <a:xfrm>
            <a:off x="9058436" y="2167003"/>
            <a:ext cx="2619375" cy="1503123"/>
          </a:xfrm>
          <a:prstGeom prst="rect">
            <a:avLst/>
          </a:prstGeom>
        </p:spPr>
      </p:pic>
      <p:pic>
        <p:nvPicPr>
          <p:cNvPr id="6" name="Picture 5"/>
          <p:cNvPicPr>
            <a:picLocks noChangeAspect="1"/>
          </p:cNvPicPr>
          <p:nvPr/>
        </p:nvPicPr>
        <p:blipFill>
          <a:blip r:embed="rId4"/>
          <a:stretch>
            <a:fillRect/>
          </a:stretch>
        </p:blipFill>
        <p:spPr>
          <a:xfrm>
            <a:off x="9058433" y="3695991"/>
            <a:ext cx="2619374" cy="1615859"/>
          </a:xfrm>
          <a:prstGeom prst="rect">
            <a:avLst/>
          </a:prstGeom>
        </p:spPr>
      </p:pic>
      <p:pic>
        <p:nvPicPr>
          <p:cNvPr id="7" name="Picture 6"/>
          <p:cNvPicPr>
            <a:picLocks noChangeAspect="1"/>
          </p:cNvPicPr>
          <p:nvPr/>
        </p:nvPicPr>
        <p:blipFill>
          <a:blip r:embed="rId5"/>
          <a:stretch>
            <a:fillRect/>
          </a:stretch>
        </p:blipFill>
        <p:spPr>
          <a:xfrm>
            <a:off x="9058433" y="525279"/>
            <a:ext cx="2619376" cy="1703866"/>
          </a:xfrm>
          <a:prstGeom prst="rect">
            <a:avLst/>
          </a:prstGeom>
        </p:spPr>
      </p:pic>
    </p:spTree>
    <p:extLst>
      <p:ext uri="{BB962C8B-B14F-4D97-AF65-F5344CB8AC3E}">
        <p14:creationId xmlns:p14="http://schemas.microsoft.com/office/powerpoint/2010/main" val="23527945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80">
                                          <p:stCondLst>
                                            <p:cond delay="0"/>
                                          </p:stCondLst>
                                        </p:cTn>
                                        <p:tgtEl>
                                          <p:spTgt spid="3">
                                            <p:txEl>
                                              <p:pRg st="2" end="2"/>
                                            </p:txEl>
                                          </p:spTgt>
                                        </p:tgtEl>
                                      </p:cBhvr>
                                    </p:animEffect>
                                    <p:anim calcmode="lin" valueType="num">
                                      <p:cBhvr>
                                        <p:cTn id="3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2" end="2"/>
                                            </p:txEl>
                                          </p:spTgt>
                                        </p:tgtEl>
                                      </p:cBhvr>
                                      <p:to x="100000" y="60000"/>
                                    </p:animScale>
                                    <p:animScale>
                                      <p:cBhvr>
                                        <p:cTn id="42" dur="166" decel="50000">
                                          <p:stCondLst>
                                            <p:cond delay="676"/>
                                          </p:stCondLst>
                                        </p:cTn>
                                        <p:tgtEl>
                                          <p:spTgt spid="3">
                                            <p:txEl>
                                              <p:pRg st="2" end="2"/>
                                            </p:txEl>
                                          </p:spTgt>
                                        </p:tgtEl>
                                      </p:cBhvr>
                                      <p:to x="100000" y="100000"/>
                                    </p:animScale>
                                    <p:animScale>
                                      <p:cBhvr>
                                        <p:cTn id="43" dur="26">
                                          <p:stCondLst>
                                            <p:cond delay="1312"/>
                                          </p:stCondLst>
                                        </p:cTn>
                                        <p:tgtEl>
                                          <p:spTgt spid="3">
                                            <p:txEl>
                                              <p:pRg st="2" end="2"/>
                                            </p:txEl>
                                          </p:spTgt>
                                        </p:tgtEl>
                                      </p:cBhvr>
                                      <p:to x="100000" y="80000"/>
                                    </p:animScale>
                                    <p:animScale>
                                      <p:cBhvr>
                                        <p:cTn id="44" dur="166" decel="50000">
                                          <p:stCondLst>
                                            <p:cond delay="1338"/>
                                          </p:stCondLst>
                                        </p:cTn>
                                        <p:tgtEl>
                                          <p:spTgt spid="3">
                                            <p:txEl>
                                              <p:pRg st="2" end="2"/>
                                            </p:txEl>
                                          </p:spTgt>
                                        </p:tgtEl>
                                      </p:cBhvr>
                                      <p:to x="100000" y="100000"/>
                                    </p:animScale>
                                    <p:animScale>
                                      <p:cBhvr>
                                        <p:cTn id="45" dur="26">
                                          <p:stCondLst>
                                            <p:cond delay="1642"/>
                                          </p:stCondLst>
                                        </p:cTn>
                                        <p:tgtEl>
                                          <p:spTgt spid="3">
                                            <p:txEl>
                                              <p:pRg st="2" end="2"/>
                                            </p:txEl>
                                          </p:spTgt>
                                        </p:tgtEl>
                                      </p:cBhvr>
                                      <p:to x="100000" y="90000"/>
                                    </p:animScale>
                                    <p:animScale>
                                      <p:cBhvr>
                                        <p:cTn id="46" dur="166" decel="50000">
                                          <p:stCondLst>
                                            <p:cond delay="1668"/>
                                          </p:stCondLst>
                                        </p:cTn>
                                        <p:tgtEl>
                                          <p:spTgt spid="3">
                                            <p:txEl>
                                              <p:pRg st="2" end="2"/>
                                            </p:txEl>
                                          </p:spTgt>
                                        </p:tgtEl>
                                      </p:cBhvr>
                                      <p:to x="100000" y="100000"/>
                                    </p:animScale>
                                    <p:animScale>
                                      <p:cBhvr>
                                        <p:cTn id="47" dur="26">
                                          <p:stCondLst>
                                            <p:cond delay="1808"/>
                                          </p:stCondLst>
                                        </p:cTn>
                                        <p:tgtEl>
                                          <p:spTgt spid="3">
                                            <p:txEl>
                                              <p:pRg st="2" end="2"/>
                                            </p:txEl>
                                          </p:spTgt>
                                        </p:tgtEl>
                                      </p:cBhvr>
                                      <p:to x="100000" y="95000"/>
                                    </p:animScale>
                                    <p:animScale>
                                      <p:cBhvr>
                                        <p:cTn id="48" dur="166" decel="50000">
                                          <p:stCondLst>
                                            <p:cond delay="1834"/>
                                          </p:stCondLst>
                                        </p:cTn>
                                        <p:tgtEl>
                                          <p:spTgt spid="3">
                                            <p:txEl>
                                              <p:pRg st="2" end="2"/>
                                            </p:txEl>
                                          </p:spTgt>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down)">
                                      <p:cBhvr>
                                        <p:cTn id="51" dur="580">
                                          <p:stCondLst>
                                            <p:cond delay="0"/>
                                          </p:stCondLst>
                                        </p:cTn>
                                        <p:tgtEl>
                                          <p:spTgt spid="3">
                                            <p:txEl>
                                              <p:pRg st="3" end="3"/>
                                            </p:txEl>
                                          </p:spTgt>
                                        </p:tgtEl>
                                      </p:cBhvr>
                                    </p:animEffect>
                                    <p:anim calcmode="lin" valueType="num">
                                      <p:cBhvr>
                                        <p:cTn id="5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3" end="3"/>
                                            </p:txEl>
                                          </p:spTgt>
                                        </p:tgtEl>
                                      </p:cBhvr>
                                      <p:to x="100000" y="60000"/>
                                    </p:animScale>
                                    <p:animScale>
                                      <p:cBhvr>
                                        <p:cTn id="58" dur="166" decel="50000">
                                          <p:stCondLst>
                                            <p:cond delay="676"/>
                                          </p:stCondLst>
                                        </p:cTn>
                                        <p:tgtEl>
                                          <p:spTgt spid="3">
                                            <p:txEl>
                                              <p:pRg st="3" end="3"/>
                                            </p:txEl>
                                          </p:spTgt>
                                        </p:tgtEl>
                                      </p:cBhvr>
                                      <p:to x="100000" y="100000"/>
                                    </p:animScale>
                                    <p:animScale>
                                      <p:cBhvr>
                                        <p:cTn id="59" dur="26">
                                          <p:stCondLst>
                                            <p:cond delay="1312"/>
                                          </p:stCondLst>
                                        </p:cTn>
                                        <p:tgtEl>
                                          <p:spTgt spid="3">
                                            <p:txEl>
                                              <p:pRg st="3" end="3"/>
                                            </p:txEl>
                                          </p:spTgt>
                                        </p:tgtEl>
                                      </p:cBhvr>
                                      <p:to x="100000" y="80000"/>
                                    </p:animScale>
                                    <p:animScale>
                                      <p:cBhvr>
                                        <p:cTn id="60" dur="166" decel="50000">
                                          <p:stCondLst>
                                            <p:cond delay="1338"/>
                                          </p:stCondLst>
                                        </p:cTn>
                                        <p:tgtEl>
                                          <p:spTgt spid="3">
                                            <p:txEl>
                                              <p:pRg st="3" end="3"/>
                                            </p:txEl>
                                          </p:spTgt>
                                        </p:tgtEl>
                                      </p:cBhvr>
                                      <p:to x="100000" y="100000"/>
                                    </p:animScale>
                                    <p:animScale>
                                      <p:cBhvr>
                                        <p:cTn id="61" dur="26">
                                          <p:stCondLst>
                                            <p:cond delay="1642"/>
                                          </p:stCondLst>
                                        </p:cTn>
                                        <p:tgtEl>
                                          <p:spTgt spid="3">
                                            <p:txEl>
                                              <p:pRg st="3" end="3"/>
                                            </p:txEl>
                                          </p:spTgt>
                                        </p:tgtEl>
                                      </p:cBhvr>
                                      <p:to x="100000" y="90000"/>
                                    </p:animScale>
                                    <p:animScale>
                                      <p:cBhvr>
                                        <p:cTn id="62" dur="166" decel="50000">
                                          <p:stCondLst>
                                            <p:cond delay="1668"/>
                                          </p:stCondLst>
                                        </p:cTn>
                                        <p:tgtEl>
                                          <p:spTgt spid="3">
                                            <p:txEl>
                                              <p:pRg st="3" end="3"/>
                                            </p:txEl>
                                          </p:spTgt>
                                        </p:tgtEl>
                                      </p:cBhvr>
                                      <p:to x="100000" y="100000"/>
                                    </p:animScale>
                                    <p:animScale>
                                      <p:cBhvr>
                                        <p:cTn id="63" dur="26">
                                          <p:stCondLst>
                                            <p:cond delay="1808"/>
                                          </p:stCondLst>
                                        </p:cTn>
                                        <p:tgtEl>
                                          <p:spTgt spid="3">
                                            <p:txEl>
                                              <p:pRg st="3" end="3"/>
                                            </p:txEl>
                                          </p:spTgt>
                                        </p:tgtEl>
                                      </p:cBhvr>
                                      <p:to x="100000" y="95000"/>
                                    </p:animScale>
                                    <p:animScale>
                                      <p:cBhvr>
                                        <p:cTn id="64" dur="166" decel="50000">
                                          <p:stCondLst>
                                            <p:cond delay="1834"/>
                                          </p:stCondLst>
                                        </p:cTn>
                                        <p:tgtEl>
                                          <p:spTgt spid="3">
                                            <p:txEl>
                                              <p:pRg st="3" end="3"/>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ipe(down)">
                                      <p:cBhvr>
                                        <p:cTn id="67" dur="580">
                                          <p:stCondLst>
                                            <p:cond delay="0"/>
                                          </p:stCondLst>
                                        </p:cTn>
                                        <p:tgtEl>
                                          <p:spTgt spid="3">
                                            <p:txEl>
                                              <p:pRg st="5" end="5"/>
                                            </p:txEl>
                                          </p:spTgt>
                                        </p:tgtEl>
                                      </p:cBhvr>
                                    </p:animEffect>
                                    <p:anim calcmode="lin" valueType="num">
                                      <p:cBhvr>
                                        <p:cTn id="6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5" end="5"/>
                                            </p:txEl>
                                          </p:spTgt>
                                        </p:tgtEl>
                                      </p:cBhvr>
                                      <p:to x="100000" y="60000"/>
                                    </p:animScale>
                                    <p:animScale>
                                      <p:cBhvr>
                                        <p:cTn id="74" dur="166" decel="50000">
                                          <p:stCondLst>
                                            <p:cond delay="676"/>
                                          </p:stCondLst>
                                        </p:cTn>
                                        <p:tgtEl>
                                          <p:spTgt spid="3">
                                            <p:txEl>
                                              <p:pRg st="5" end="5"/>
                                            </p:txEl>
                                          </p:spTgt>
                                        </p:tgtEl>
                                      </p:cBhvr>
                                      <p:to x="100000" y="100000"/>
                                    </p:animScale>
                                    <p:animScale>
                                      <p:cBhvr>
                                        <p:cTn id="75" dur="26">
                                          <p:stCondLst>
                                            <p:cond delay="1312"/>
                                          </p:stCondLst>
                                        </p:cTn>
                                        <p:tgtEl>
                                          <p:spTgt spid="3">
                                            <p:txEl>
                                              <p:pRg st="5" end="5"/>
                                            </p:txEl>
                                          </p:spTgt>
                                        </p:tgtEl>
                                      </p:cBhvr>
                                      <p:to x="100000" y="80000"/>
                                    </p:animScale>
                                    <p:animScale>
                                      <p:cBhvr>
                                        <p:cTn id="76" dur="166" decel="50000">
                                          <p:stCondLst>
                                            <p:cond delay="1338"/>
                                          </p:stCondLst>
                                        </p:cTn>
                                        <p:tgtEl>
                                          <p:spTgt spid="3">
                                            <p:txEl>
                                              <p:pRg st="5" end="5"/>
                                            </p:txEl>
                                          </p:spTgt>
                                        </p:tgtEl>
                                      </p:cBhvr>
                                      <p:to x="100000" y="100000"/>
                                    </p:animScale>
                                    <p:animScale>
                                      <p:cBhvr>
                                        <p:cTn id="77" dur="26">
                                          <p:stCondLst>
                                            <p:cond delay="1642"/>
                                          </p:stCondLst>
                                        </p:cTn>
                                        <p:tgtEl>
                                          <p:spTgt spid="3">
                                            <p:txEl>
                                              <p:pRg st="5" end="5"/>
                                            </p:txEl>
                                          </p:spTgt>
                                        </p:tgtEl>
                                      </p:cBhvr>
                                      <p:to x="100000" y="90000"/>
                                    </p:animScale>
                                    <p:animScale>
                                      <p:cBhvr>
                                        <p:cTn id="78" dur="166" decel="50000">
                                          <p:stCondLst>
                                            <p:cond delay="1668"/>
                                          </p:stCondLst>
                                        </p:cTn>
                                        <p:tgtEl>
                                          <p:spTgt spid="3">
                                            <p:txEl>
                                              <p:pRg st="5" end="5"/>
                                            </p:txEl>
                                          </p:spTgt>
                                        </p:tgtEl>
                                      </p:cBhvr>
                                      <p:to x="100000" y="100000"/>
                                    </p:animScale>
                                    <p:animScale>
                                      <p:cBhvr>
                                        <p:cTn id="79" dur="26">
                                          <p:stCondLst>
                                            <p:cond delay="1808"/>
                                          </p:stCondLst>
                                        </p:cTn>
                                        <p:tgtEl>
                                          <p:spTgt spid="3">
                                            <p:txEl>
                                              <p:pRg st="5" end="5"/>
                                            </p:txEl>
                                          </p:spTgt>
                                        </p:tgtEl>
                                      </p:cBhvr>
                                      <p:to x="100000" y="95000"/>
                                    </p:animScale>
                                    <p:animScale>
                                      <p:cBhvr>
                                        <p:cTn id="80" dur="166" decel="50000">
                                          <p:stCondLst>
                                            <p:cond delay="1834"/>
                                          </p:stCondLst>
                                        </p:cTn>
                                        <p:tgtEl>
                                          <p:spTgt spid="3">
                                            <p:txEl>
                                              <p:pRg st="5" end="5"/>
                                            </p:txEl>
                                          </p:spTgt>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wipe(down)">
                                      <p:cBhvr>
                                        <p:cTn id="83" dur="580">
                                          <p:stCondLst>
                                            <p:cond delay="0"/>
                                          </p:stCondLst>
                                        </p:cTn>
                                        <p:tgtEl>
                                          <p:spTgt spid="3">
                                            <p:txEl>
                                              <p:pRg st="6" end="6"/>
                                            </p:txEl>
                                          </p:spTgt>
                                        </p:tgtEl>
                                      </p:cBhvr>
                                    </p:animEffect>
                                    <p:anim calcmode="lin" valueType="num">
                                      <p:cBhvr>
                                        <p:cTn id="8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6" end="6"/>
                                            </p:txEl>
                                          </p:spTgt>
                                        </p:tgtEl>
                                      </p:cBhvr>
                                      <p:to x="100000" y="60000"/>
                                    </p:animScale>
                                    <p:animScale>
                                      <p:cBhvr>
                                        <p:cTn id="90" dur="166" decel="50000">
                                          <p:stCondLst>
                                            <p:cond delay="676"/>
                                          </p:stCondLst>
                                        </p:cTn>
                                        <p:tgtEl>
                                          <p:spTgt spid="3">
                                            <p:txEl>
                                              <p:pRg st="6" end="6"/>
                                            </p:txEl>
                                          </p:spTgt>
                                        </p:tgtEl>
                                      </p:cBhvr>
                                      <p:to x="100000" y="100000"/>
                                    </p:animScale>
                                    <p:animScale>
                                      <p:cBhvr>
                                        <p:cTn id="91" dur="26">
                                          <p:stCondLst>
                                            <p:cond delay="1312"/>
                                          </p:stCondLst>
                                        </p:cTn>
                                        <p:tgtEl>
                                          <p:spTgt spid="3">
                                            <p:txEl>
                                              <p:pRg st="6" end="6"/>
                                            </p:txEl>
                                          </p:spTgt>
                                        </p:tgtEl>
                                      </p:cBhvr>
                                      <p:to x="100000" y="80000"/>
                                    </p:animScale>
                                    <p:animScale>
                                      <p:cBhvr>
                                        <p:cTn id="92" dur="166" decel="50000">
                                          <p:stCondLst>
                                            <p:cond delay="1338"/>
                                          </p:stCondLst>
                                        </p:cTn>
                                        <p:tgtEl>
                                          <p:spTgt spid="3">
                                            <p:txEl>
                                              <p:pRg st="6" end="6"/>
                                            </p:txEl>
                                          </p:spTgt>
                                        </p:tgtEl>
                                      </p:cBhvr>
                                      <p:to x="100000" y="100000"/>
                                    </p:animScale>
                                    <p:animScale>
                                      <p:cBhvr>
                                        <p:cTn id="93" dur="26">
                                          <p:stCondLst>
                                            <p:cond delay="1642"/>
                                          </p:stCondLst>
                                        </p:cTn>
                                        <p:tgtEl>
                                          <p:spTgt spid="3">
                                            <p:txEl>
                                              <p:pRg st="6" end="6"/>
                                            </p:txEl>
                                          </p:spTgt>
                                        </p:tgtEl>
                                      </p:cBhvr>
                                      <p:to x="100000" y="90000"/>
                                    </p:animScale>
                                    <p:animScale>
                                      <p:cBhvr>
                                        <p:cTn id="94" dur="166" decel="50000">
                                          <p:stCondLst>
                                            <p:cond delay="1668"/>
                                          </p:stCondLst>
                                        </p:cTn>
                                        <p:tgtEl>
                                          <p:spTgt spid="3">
                                            <p:txEl>
                                              <p:pRg st="6" end="6"/>
                                            </p:txEl>
                                          </p:spTgt>
                                        </p:tgtEl>
                                      </p:cBhvr>
                                      <p:to x="100000" y="100000"/>
                                    </p:animScale>
                                    <p:animScale>
                                      <p:cBhvr>
                                        <p:cTn id="95" dur="26">
                                          <p:stCondLst>
                                            <p:cond delay="1808"/>
                                          </p:stCondLst>
                                        </p:cTn>
                                        <p:tgtEl>
                                          <p:spTgt spid="3">
                                            <p:txEl>
                                              <p:pRg st="6" end="6"/>
                                            </p:txEl>
                                          </p:spTgt>
                                        </p:tgtEl>
                                      </p:cBhvr>
                                      <p:to x="100000" y="95000"/>
                                    </p:animScale>
                                    <p:animScale>
                                      <p:cBhvr>
                                        <p:cTn id="96" dur="166" decel="50000">
                                          <p:stCondLst>
                                            <p:cond delay="1834"/>
                                          </p:stCondLst>
                                        </p:cTn>
                                        <p:tgtEl>
                                          <p:spTgt spid="3">
                                            <p:txEl>
                                              <p:pRg st="6" end="6"/>
                                            </p:txEl>
                                          </p:spTgt>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Effect transition="in" filter="wipe(down)">
                                      <p:cBhvr>
                                        <p:cTn id="99" dur="580">
                                          <p:stCondLst>
                                            <p:cond delay="0"/>
                                          </p:stCondLst>
                                        </p:cTn>
                                        <p:tgtEl>
                                          <p:spTgt spid="3">
                                            <p:txEl>
                                              <p:pRg st="7" end="7"/>
                                            </p:txEl>
                                          </p:spTgt>
                                        </p:tgtEl>
                                      </p:cBhvr>
                                    </p:animEffect>
                                    <p:anim calcmode="lin" valueType="num">
                                      <p:cBhvr>
                                        <p:cTn id="10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3">
                                            <p:txEl>
                                              <p:pRg st="7" end="7"/>
                                            </p:txEl>
                                          </p:spTgt>
                                        </p:tgtEl>
                                      </p:cBhvr>
                                      <p:to x="100000" y="60000"/>
                                    </p:animScale>
                                    <p:animScale>
                                      <p:cBhvr>
                                        <p:cTn id="106" dur="166" decel="50000">
                                          <p:stCondLst>
                                            <p:cond delay="676"/>
                                          </p:stCondLst>
                                        </p:cTn>
                                        <p:tgtEl>
                                          <p:spTgt spid="3">
                                            <p:txEl>
                                              <p:pRg st="7" end="7"/>
                                            </p:txEl>
                                          </p:spTgt>
                                        </p:tgtEl>
                                      </p:cBhvr>
                                      <p:to x="100000" y="100000"/>
                                    </p:animScale>
                                    <p:animScale>
                                      <p:cBhvr>
                                        <p:cTn id="107" dur="26">
                                          <p:stCondLst>
                                            <p:cond delay="1312"/>
                                          </p:stCondLst>
                                        </p:cTn>
                                        <p:tgtEl>
                                          <p:spTgt spid="3">
                                            <p:txEl>
                                              <p:pRg st="7" end="7"/>
                                            </p:txEl>
                                          </p:spTgt>
                                        </p:tgtEl>
                                      </p:cBhvr>
                                      <p:to x="100000" y="80000"/>
                                    </p:animScale>
                                    <p:animScale>
                                      <p:cBhvr>
                                        <p:cTn id="108" dur="166" decel="50000">
                                          <p:stCondLst>
                                            <p:cond delay="1338"/>
                                          </p:stCondLst>
                                        </p:cTn>
                                        <p:tgtEl>
                                          <p:spTgt spid="3">
                                            <p:txEl>
                                              <p:pRg st="7" end="7"/>
                                            </p:txEl>
                                          </p:spTgt>
                                        </p:tgtEl>
                                      </p:cBhvr>
                                      <p:to x="100000" y="100000"/>
                                    </p:animScale>
                                    <p:animScale>
                                      <p:cBhvr>
                                        <p:cTn id="109" dur="26">
                                          <p:stCondLst>
                                            <p:cond delay="1642"/>
                                          </p:stCondLst>
                                        </p:cTn>
                                        <p:tgtEl>
                                          <p:spTgt spid="3">
                                            <p:txEl>
                                              <p:pRg st="7" end="7"/>
                                            </p:txEl>
                                          </p:spTgt>
                                        </p:tgtEl>
                                      </p:cBhvr>
                                      <p:to x="100000" y="90000"/>
                                    </p:animScale>
                                    <p:animScale>
                                      <p:cBhvr>
                                        <p:cTn id="110" dur="166" decel="50000">
                                          <p:stCondLst>
                                            <p:cond delay="1668"/>
                                          </p:stCondLst>
                                        </p:cTn>
                                        <p:tgtEl>
                                          <p:spTgt spid="3">
                                            <p:txEl>
                                              <p:pRg st="7" end="7"/>
                                            </p:txEl>
                                          </p:spTgt>
                                        </p:tgtEl>
                                      </p:cBhvr>
                                      <p:to x="100000" y="100000"/>
                                    </p:animScale>
                                    <p:animScale>
                                      <p:cBhvr>
                                        <p:cTn id="111" dur="26">
                                          <p:stCondLst>
                                            <p:cond delay="1808"/>
                                          </p:stCondLst>
                                        </p:cTn>
                                        <p:tgtEl>
                                          <p:spTgt spid="3">
                                            <p:txEl>
                                              <p:pRg st="7" end="7"/>
                                            </p:txEl>
                                          </p:spTgt>
                                        </p:tgtEl>
                                      </p:cBhvr>
                                      <p:to x="100000" y="95000"/>
                                    </p:animScale>
                                    <p:animScale>
                                      <p:cBhvr>
                                        <p:cTn id="112" dur="166" decel="50000">
                                          <p:stCondLst>
                                            <p:cond delay="1834"/>
                                          </p:stCondLst>
                                        </p:cTn>
                                        <p:tgtEl>
                                          <p:spTgt spid="3">
                                            <p:txEl>
                                              <p:pRg st="7" end="7"/>
                                            </p:txEl>
                                          </p:spTgt>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wipe(down)">
                                      <p:cBhvr>
                                        <p:cTn id="115" dur="580">
                                          <p:stCondLst>
                                            <p:cond delay="0"/>
                                          </p:stCondLst>
                                        </p:cTn>
                                        <p:tgtEl>
                                          <p:spTgt spid="3">
                                            <p:txEl>
                                              <p:pRg st="8" end="8"/>
                                            </p:txEl>
                                          </p:spTgt>
                                        </p:tgtEl>
                                      </p:cBhvr>
                                    </p:animEffect>
                                    <p:anim calcmode="lin" valueType="num">
                                      <p:cBhvr>
                                        <p:cTn id="11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8" end="8"/>
                                            </p:txEl>
                                          </p:spTgt>
                                        </p:tgtEl>
                                      </p:cBhvr>
                                      <p:to x="100000" y="60000"/>
                                    </p:animScale>
                                    <p:animScale>
                                      <p:cBhvr>
                                        <p:cTn id="122" dur="166" decel="50000">
                                          <p:stCondLst>
                                            <p:cond delay="676"/>
                                          </p:stCondLst>
                                        </p:cTn>
                                        <p:tgtEl>
                                          <p:spTgt spid="3">
                                            <p:txEl>
                                              <p:pRg st="8" end="8"/>
                                            </p:txEl>
                                          </p:spTgt>
                                        </p:tgtEl>
                                      </p:cBhvr>
                                      <p:to x="100000" y="100000"/>
                                    </p:animScale>
                                    <p:animScale>
                                      <p:cBhvr>
                                        <p:cTn id="123" dur="26">
                                          <p:stCondLst>
                                            <p:cond delay="1312"/>
                                          </p:stCondLst>
                                        </p:cTn>
                                        <p:tgtEl>
                                          <p:spTgt spid="3">
                                            <p:txEl>
                                              <p:pRg st="8" end="8"/>
                                            </p:txEl>
                                          </p:spTgt>
                                        </p:tgtEl>
                                      </p:cBhvr>
                                      <p:to x="100000" y="80000"/>
                                    </p:animScale>
                                    <p:animScale>
                                      <p:cBhvr>
                                        <p:cTn id="124" dur="166" decel="50000">
                                          <p:stCondLst>
                                            <p:cond delay="1338"/>
                                          </p:stCondLst>
                                        </p:cTn>
                                        <p:tgtEl>
                                          <p:spTgt spid="3">
                                            <p:txEl>
                                              <p:pRg st="8" end="8"/>
                                            </p:txEl>
                                          </p:spTgt>
                                        </p:tgtEl>
                                      </p:cBhvr>
                                      <p:to x="100000" y="100000"/>
                                    </p:animScale>
                                    <p:animScale>
                                      <p:cBhvr>
                                        <p:cTn id="125" dur="26">
                                          <p:stCondLst>
                                            <p:cond delay="1642"/>
                                          </p:stCondLst>
                                        </p:cTn>
                                        <p:tgtEl>
                                          <p:spTgt spid="3">
                                            <p:txEl>
                                              <p:pRg st="8" end="8"/>
                                            </p:txEl>
                                          </p:spTgt>
                                        </p:tgtEl>
                                      </p:cBhvr>
                                      <p:to x="100000" y="90000"/>
                                    </p:animScale>
                                    <p:animScale>
                                      <p:cBhvr>
                                        <p:cTn id="126" dur="166" decel="50000">
                                          <p:stCondLst>
                                            <p:cond delay="1668"/>
                                          </p:stCondLst>
                                        </p:cTn>
                                        <p:tgtEl>
                                          <p:spTgt spid="3">
                                            <p:txEl>
                                              <p:pRg st="8" end="8"/>
                                            </p:txEl>
                                          </p:spTgt>
                                        </p:tgtEl>
                                      </p:cBhvr>
                                      <p:to x="100000" y="100000"/>
                                    </p:animScale>
                                    <p:animScale>
                                      <p:cBhvr>
                                        <p:cTn id="127" dur="26">
                                          <p:stCondLst>
                                            <p:cond delay="1808"/>
                                          </p:stCondLst>
                                        </p:cTn>
                                        <p:tgtEl>
                                          <p:spTgt spid="3">
                                            <p:txEl>
                                              <p:pRg st="8" end="8"/>
                                            </p:txEl>
                                          </p:spTgt>
                                        </p:tgtEl>
                                      </p:cBhvr>
                                      <p:to x="100000" y="95000"/>
                                    </p:animScale>
                                    <p:animScale>
                                      <p:cBhvr>
                                        <p:cTn id="128" dur="166" decel="50000">
                                          <p:stCondLst>
                                            <p:cond delay="1834"/>
                                          </p:stCondLst>
                                        </p:cTn>
                                        <p:tgtEl>
                                          <p:spTgt spid="3">
                                            <p:txEl>
                                              <p:pRg st="8" end="8"/>
                                            </p:txEl>
                                          </p:spTgt>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
                                            <p:txEl>
                                              <p:pRg st="9" end="9"/>
                                            </p:txEl>
                                          </p:spTgt>
                                        </p:tgtEl>
                                        <p:attrNameLst>
                                          <p:attrName>style.visibility</p:attrName>
                                        </p:attrNameLst>
                                      </p:cBhvr>
                                      <p:to>
                                        <p:strVal val="visible"/>
                                      </p:to>
                                    </p:set>
                                    <p:animEffect transition="in" filter="wipe(down)">
                                      <p:cBhvr>
                                        <p:cTn id="131" dur="580">
                                          <p:stCondLst>
                                            <p:cond delay="0"/>
                                          </p:stCondLst>
                                        </p:cTn>
                                        <p:tgtEl>
                                          <p:spTgt spid="3">
                                            <p:txEl>
                                              <p:pRg st="9" end="9"/>
                                            </p:txEl>
                                          </p:spTgt>
                                        </p:tgtEl>
                                      </p:cBhvr>
                                    </p:animEffect>
                                    <p:anim calcmode="lin" valueType="num">
                                      <p:cBhvr>
                                        <p:cTn id="13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3">
                                            <p:txEl>
                                              <p:pRg st="9" end="9"/>
                                            </p:txEl>
                                          </p:spTgt>
                                        </p:tgtEl>
                                      </p:cBhvr>
                                      <p:to x="100000" y="60000"/>
                                    </p:animScale>
                                    <p:animScale>
                                      <p:cBhvr>
                                        <p:cTn id="138" dur="166" decel="50000">
                                          <p:stCondLst>
                                            <p:cond delay="676"/>
                                          </p:stCondLst>
                                        </p:cTn>
                                        <p:tgtEl>
                                          <p:spTgt spid="3">
                                            <p:txEl>
                                              <p:pRg st="9" end="9"/>
                                            </p:txEl>
                                          </p:spTgt>
                                        </p:tgtEl>
                                      </p:cBhvr>
                                      <p:to x="100000" y="100000"/>
                                    </p:animScale>
                                    <p:animScale>
                                      <p:cBhvr>
                                        <p:cTn id="139" dur="26">
                                          <p:stCondLst>
                                            <p:cond delay="1312"/>
                                          </p:stCondLst>
                                        </p:cTn>
                                        <p:tgtEl>
                                          <p:spTgt spid="3">
                                            <p:txEl>
                                              <p:pRg st="9" end="9"/>
                                            </p:txEl>
                                          </p:spTgt>
                                        </p:tgtEl>
                                      </p:cBhvr>
                                      <p:to x="100000" y="80000"/>
                                    </p:animScale>
                                    <p:animScale>
                                      <p:cBhvr>
                                        <p:cTn id="140" dur="166" decel="50000">
                                          <p:stCondLst>
                                            <p:cond delay="1338"/>
                                          </p:stCondLst>
                                        </p:cTn>
                                        <p:tgtEl>
                                          <p:spTgt spid="3">
                                            <p:txEl>
                                              <p:pRg st="9" end="9"/>
                                            </p:txEl>
                                          </p:spTgt>
                                        </p:tgtEl>
                                      </p:cBhvr>
                                      <p:to x="100000" y="100000"/>
                                    </p:animScale>
                                    <p:animScale>
                                      <p:cBhvr>
                                        <p:cTn id="141" dur="26">
                                          <p:stCondLst>
                                            <p:cond delay="1642"/>
                                          </p:stCondLst>
                                        </p:cTn>
                                        <p:tgtEl>
                                          <p:spTgt spid="3">
                                            <p:txEl>
                                              <p:pRg st="9" end="9"/>
                                            </p:txEl>
                                          </p:spTgt>
                                        </p:tgtEl>
                                      </p:cBhvr>
                                      <p:to x="100000" y="90000"/>
                                    </p:animScale>
                                    <p:animScale>
                                      <p:cBhvr>
                                        <p:cTn id="142" dur="166" decel="50000">
                                          <p:stCondLst>
                                            <p:cond delay="1668"/>
                                          </p:stCondLst>
                                        </p:cTn>
                                        <p:tgtEl>
                                          <p:spTgt spid="3">
                                            <p:txEl>
                                              <p:pRg st="9" end="9"/>
                                            </p:txEl>
                                          </p:spTgt>
                                        </p:tgtEl>
                                      </p:cBhvr>
                                      <p:to x="100000" y="100000"/>
                                    </p:animScale>
                                    <p:animScale>
                                      <p:cBhvr>
                                        <p:cTn id="143" dur="26">
                                          <p:stCondLst>
                                            <p:cond delay="1808"/>
                                          </p:stCondLst>
                                        </p:cTn>
                                        <p:tgtEl>
                                          <p:spTgt spid="3">
                                            <p:txEl>
                                              <p:pRg st="9" end="9"/>
                                            </p:txEl>
                                          </p:spTgt>
                                        </p:tgtEl>
                                      </p:cBhvr>
                                      <p:to x="100000" y="95000"/>
                                    </p:animScale>
                                    <p:animScale>
                                      <p:cBhvr>
                                        <p:cTn id="144" dur="166" decel="50000">
                                          <p:stCondLst>
                                            <p:cond delay="1834"/>
                                          </p:stCondLst>
                                        </p:cTn>
                                        <p:tgtEl>
                                          <p:spTgt spid="3">
                                            <p:txEl>
                                              <p:pRg st="9" end="9"/>
                                            </p:txEl>
                                          </p:spTgt>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
                                            <p:txEl>
                                              <p:pRg st="10" end="10"/>
                                            </p:txEl>
                                          </p:spTgt>
                                        </p:tgtEl>
                                        <p:attrNameLst>
                                          <p:attrName>style.visibility</p:attrName>
                                        </p:attrNameLst>
                                      </p:cBhvr>
                                      <p:to>
                                        <p:strVal val="visible"/>
                                      </p:to>
                                    </p:set>
                                    <p:animEffect transition="in" filter="wipe(down)">
                                      <p:cBhvr>
                                        <p:cTn id="147" dur="580">
                                          <p:stCondLst>
                                            <p:cond delay="0"/>
                                          </p:stCondLst>
                                        </p:cTn>
                                        <p:tgtEl>
                                          <p:spTgt spid="3">
                                            <p:txEl>
                                              <p:pRg st="10" end="10"/>
                                            </p:txEl>
                                          </p:spTgt>
                                        </p:tgtEl>
                                      </p:cBhvr>
                                    </p:animEffect>
                                    <p:anim calcmode="lin" valueType="num">
                                      <p:cBhvr>
                                        <p:cTn id="14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53" dur="26">
                                          <p:stCondLst>
                                            <p:cond delay="650"/>
                                          </p:stCondLst>
                                        </p:cTn>
                                        <p:tgtEl>
                                          <p:spTgt spid="3">
                                            <p:txEl>
                                              <p:pRg st="10" end="10"/>
                                            </p:txEl>
                                          </p:spTgt>
                                        </p:tgtEl>
                                      </p:cBhvr>
                                      <p:to x="100000" y="60000"/>
                                    </p:animScale>
                                    <p:animScale>
                                      <p:cBhvr>
                                        <p:cTn id="154" dur="166" decel="50000">
                                          <p:stCondLst>
                                            <p:cond delay="676"/>
                                          </p:stCondLst>
                                        </p:cTn>
                                        <p:tgtEl>
                                          <p:spTgt spid="3">
                                            <p:txEl>
                                              <p:pRg st="10" end="10"/>
                                            </p:txEl>
                                          </p:spTgt>
                                        </p:tgtEl>
                                      </p:cBhvr>
                                      <p:to x="100000" y="100000"/>
                                    </p:animScale>
                                    <p:animScale>
                                      <p:cBhvr>
                                        <p:cTn id="155" dur="26">
                                          <p:stCondLst>
                                            <p:cond delay="1312"/>
                                          </p:stCondLst>
                                        </p:cTn>
                                        <p:tgtEl>
                                          <p:spTgt spid="3">
                                            <p:txEl>
                                              <p:pRg st="10" end="10"/>
                                            </p:txEl>
                                          </p:spTgt>
                                        </p:tgtEl>
                                      </p:cBhvr>
                                      <p:to x="100000" y="80000"/>
                                    </p:animScale>
                                    <p:animScale>
                                      <p:cBhvr>
                                        <p:cTn id="156" dur="166" decel="50000">
                                          <p:stCondLst>
                                            <p:cond delay="1338"/>
                                          </p:stCondLst>
                                        </p:cTn>
                                        <p:tgtEl>
                                          <p:spTgt spid="3">
                                            <p:txEl>
                                              <p:pRg st="10" end="10"/>
                                            </p:txEl>
                                          </p:spTgt>
                                        </p:tgtEl>
                                      </p:cBhvr>
                                      <p:to x="100000" y="100000"/>
                                    </p:animScale>
                                    <p:animScale>
                                      <p:cBhvr>
                                        <p:cTn id="157" dur="26">
                                          <p:stCondLst>
                                            <p:cond delay="1642"/>
                                          </p:stCondLst>
                                        </p:cTn>
                                        <p:tgtEl>
                                          <p:spTgt spid="3">
                                            <p:txEl>
                                              <p:pRg st="10" end="10"/>
                                            </p:txEl>
                                          </p:spTgt>
                                        </p:tgtEl>
                                      </p:cBhvr>
                                      <p:to x="100000" y="90000"/>
                                    </p:animScale>
                                    <p:animScale>
                                      <p:cBhvr>
                                        <p:cTn id="158" dur="166" decel="50000">
                                          <p:stCondLst>
                                            <p:cond delay="1668"/>
                                          </p:stCondLst>
                                        </p:cTn>
                                        <p:tgtEl>
                                          <p:spTgt spid="3">
                                            <p:txEl>
                                              <p:pRg st="10" end="10"/>
                                            </p:txEl>
                                          </p:spTgt>
                                        </p:tgtEl>
                                      </p:cBhvr>
                                      <p:to x="100000" y="100000"/>
                                    </p:animScale>
                                    <p:animScale>
                                      <p:cBhvr>
                                        <p:cTn id="159" dur="26">
                                          <p:stCondLst>
                                            <p:cond delay="1808"/>
                                          </p:stCondLst>
                                        </p:cTn>
                                        <p:tgtEl>
                                          <p:spTgt spid="3">
                                            <p:txEl>
                                              <p:pRg st="10" end="10"/>
                                            </p:txEl>
                                          </p:spTgt>
                                        </p:tgtEl>
                                      </p:cBhvr>
                                      <p:to x="100000" y="95000"/>
                                    </p:animScale>
                                    <p:animScale>
                                      <p:cBhvr>
                                        <p:cTn id="160" dur="166" decel="50000">
                                          <p:stCondLst>
                                            <p:cond delay="1834"/>
                                          </p:stCondLst>
                                        </p:cTn>
                                        <p:tgtEl>
                                          <p:spTgt spid="3">
                                            <p:txEl>
                                              <p:pRg st="10" end="10"/>
                                            </p:txEl>
                                          </p:spTgt>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
                                            <p:txEl>
                                              <p:pRg st="11" end="11"/>
                                            </p:txEl>
                                          </p:spTgt>
                                        </p:tgtEl>
                                        <p:attrNameLst>
                                          <p:attrName>style.visibility</p:attrName>
                                        </p:attrNameLst>
                                      </p:cBhvr>
                                      <p:to>
                                        <p:strVal val="visible"/>
                                      </p:to>
                                    </p:set>
                                    <p:animEffect transition="in" filter="wipe(down)">
                                      <p:cBhvr>
                                        <p:cTn id="163" dur="580">
                                          <p:stCondLst>
                                            <p:cond delay="0"/>
                                          </p:stCondLst>
                                        </p:cTn>
                                        <p:tgtEl>
                                          <p:spTgt spid="3">
                                            <p:txEl>
                                              <p:pRg st="11" end="11"/>
                                            </p:txEl>
                                          </p:spTgt>
                                        </p:tgtEl>
                                      </p:cBhvr>
                                    </p:animEffect>
                                    <p:anim calcmode="lin" valueType="num">
                                      <p:cBhvr>
                                        <p:cTn id="16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3">
                                            <p:txEl>
                                              <p:pRg st="11" end="11"/>
                                            </p:txEl>
                                          </p:spTgt>
                                        </p:tgtEl>
                                      </p:cBhvr>
                                      <p:to x="100000" y="60000"/>
                                    </p:animScale>
                                    <p:animScale>
                                      <p:cBhvr>
                                        <p:cTn id="170" dur="166" decel="50000">
                                          <p:stCondLst>
                                            <p:cond delay="676"/>
                                          </p:stCondLst>
                                        </p:cTn>
                                        <p:tgtEl>
                                          <p:spTgt spid="3">
                                            <p:txEl>
                                              <p:pRg st="11" end="11"/>
                                            </p:txEl>
                                          </p:spTgt>
                                        </p:tgtEl>
                                      </p:cBhvr>
                                      <p:to x="100000" y="100000"/>
                                    </p:animScale>
                                    <p:animScale>
                                      <p:cBhvr>
                                        <p:cTn id="171" dur="26">
                                          <p:stCondLst>
                                            <p:cond delay="1312"/>
                                          </p:stCondLst>
                                        </p:cTn>
                                        <p:tgtEl>
                                          <p:spTgt spid="3">
                                            <p:txEl>
                                              <p:pRg st="11" end="11"/>
                                            </p:txEl>
                                          </p:spTgt>
                                        </p:tgtEl>
                                      </p:cBhvr>
                                      <p:to x="100000" y="80000"/>
                                    </p:animScale>
                                    <p:animScale>
                                      <p:cBhvr>
                                        <p:cTn id="172" dur="166" decel="50000">
                                          <p:stCondLst>
                                            <p:cond delay="1338"/>
                                          </p:stCondLst>
                                        </p:cTn>
                                        <p:tgtEl>
                                          <p:spTgt spid="3">
                                            <p:txEl>
                                              <p:pRg st="11" end="11"/>
                                            </p:txEl>
                                          </p:spTgt>
                                        </p:tgtEl>
                                      </p:cBhvr>
                                      <p:to x="100000" y="100000"/>
                                    </p:animScale>
                                    <p:animScale>
                                      <p:cBhvr>
                                        <p:cTn id="173" dur="26">
                                          <p:stCondLst>
                                            <p:cond delay="1642"/>
                                          </p:stCondLst>
                                        </p:cTn>
                                        <p:tgtEl>
                                          <p:spTgt spid="3">
                                            <p:txEl>
                                              <p:pRg st="11" end="11"/>
                                            </p:txEl>
                                          </p:spTgt>
                                        </p:tgtEl>
                                      </p:cBhvr>
                                      <p:to x="100000" y="90000"/>
                                    </p:animScale>
                                    <p:animScale>
                                      <p:cBhvr>
                                        <p:cTn id="174" dur="166" decel="50000">
                                          <p:stCondLst>
                                            <p:cond delay="1668"/>
                                          </p:stCondLst>
                                        </p:cTn>
                                        <p:tgtEl>
                                          <p:spTgt spid="3">
                                            <p:txEl>
                                              <p:pRg st="11" end="11"/>
                                            </p:txEl>
                                          </p:spTgt>
                                        </p:tgtEl>
                                      </p:cBhvr>
                                      <p:to x="100000" y="100000"/>
                                    </p:animScale>
                                    <p:animScale>
                                      <p:cBhvr>
                                        <p:cTn id="175" dur="26">
                                          <p:stCondLst>
                                            <p:cond delay="1808"/>
                                          </p:stCondLst>
                                        </p:cTn>
                                        <p:tgtEl>
                                          <p:spTgt spid="3">
                                            <p:txEl>
                                              <p:pRg st="11" end="11"/>
                                            </p:txEl>
                                          </p:spTgt>
                                        </p:tgtEl>
                                      </p:cBhvr>
                                      <p:to x="100000" y="95000"/>
                                    </p:animScale>
                                    <p:animScale>
                                      <p:cBhvr>
                                        <p:cTn id="176" dur="166" decel="50000">
                                          <p:stCondLst>
                                            <p:cond delay="1834"/>
                                          </p:stCondLst>
                                        </p:cTn>
                                        <p:tgtEl>
                                          <p:spTgt spid="3">
                                            <p:txEl>
                                              <p:pRg st="11" end="11"/>
                                            </p:txEl>
                                          </p:spTgt>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3">
                                            <p:txEl>
                                              <p:pRg st="12" end="12"/>
                                            </p:txEl>
                                          </p:spTgt>
                                        </p:tgtEl>
                                        <p:attrNameLst>
                                          <p:attrName>style.visibility</p:attrName>
                                        </p:attrNameLst>
                                      </p:cBhvr>
                                      <p:to>
                                        <p:strVal val="visible"/>
                                      </p:to>
                                    </p:set>
                                    <p:animEffect transition="in" filter="wipe(down)">
                                      <p:cBhvr>
                                        <p:cTn id="179" dur="580">
                                          <p:stCondLst>
                                            <p:cond delay="0"/>
                                          </p:stCondLst>
                                        </p:cTn>
                                        <p:tgtEl>
                                          <p:spTgt spid="3">
                                            <p:txEl>
                                              <p:pRg st="12" end="12"/>
                                            </p:txEl>
                                          </p:spTgt>
                                        </p:tgtEl>
                                      </p:cBhvr>
                                    </p:animEffect>
                                    <p:anim calcmode="lin" valueType="num">
                                      <p:cBhvr>
                                        <p:cTn id="180"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85" dur="26">
                                          <p:stCondLst>
                                            <p:cond delay="650"/>
                                          </p:stCondLst>
                                        </p:cTn>
                                        <p:tgtEl>
                                          <p:spTgt spid="3">
                                            <p:txEl>
                                              <p:pRg st="12" end="12"/>
                                            </p:txEl>
                                          </p:spTgt>
                                        </p:tgtEl>
                                      </p:cBhvr>
                                      <p:to x="100000" y="60000"/>
                                    </p:animScale>
                                    <p:animScale>
                                      <p:cBhvr>
                                        <p:cTn id="186" dur="166" decel="50000">
                                          <p:stCondLst>
                                            <p:cond delay="676"/>
                                          </p:stCondLst>
                                        </p:cTn>
                                        <p:tgtEl>
                                          <p:spTgt spid="3">
                                            <p:txEl>
                                              <p:pRg st="12" end="12"/>
                                            </p:txEl>
                                          </p:spTgt>
                                        </p:tgtEl>
                                      </p:cBhvr>
                                      <p:to x="100000" y="100000"/>
                                    </p:animScale>
                                    <p:animScale>
                                      <p:cBhvr>
                                        <p:cTn id="187" dur="26">
                                          <p:stCondLst>
                                            <p:cond delay="1312"/>
                                          </p:stCondLst>
                                        </p:cTn>
                                        <p:tgtEl>
                                          <p:spTgt spid="3">
                                            <p:txEl>
                                              <p:pRg st="12" end="12"/>
                                            </p:txEl>
                                          </p:spTgt>
                                        </p:tgtEl>
                                      </p:cBhvr>
                                      <p:to x="100000" y="80000"/>
                                    </p:animScale>
                                    <p:animScale>
                                      <p:cBhvr>
                                        <p:cTn id="188" dur="166" decel="50000">
                                          <p:stCondLst>
                                            <p:cond delay="1338"/>
                                          </p:stCondLst>
                                        </p:cTn>
                                        <p:tgtEl>
                                          <p:spTgt spid="3">
                                            <p:txEl>
                                              <p:pRg st="12" end="12"/>
                                            </p:txEl>
                                          </p:spTgt>
                                        </p:tgtEl>
                                      </p:cBhvr>
                                      <p:to x="100000" y="100000"/>
                                    </p:animScale>
                                    <p:animScale>
                                      <p:cBhvr>
                                        <p:cTn id="189" dur="26">
                                          <p:stCondLst>
                                            <p:cond delay="1642"/>
                                          </p:stCondLst>
                                        </p:cTn>
                                        <p:tgtEl>
                                          <p:spTgt spid="3">
                                            <p:txEl>
                                              <p:pRg st="12" end="12"/>
                                            </p:txEl>
                                          </p:spTgt>
                                        </p:tgtEl>
                                      </p:cBhvr>
                                      <p:to x="100000" y="90000"/>
                                    </p:animScale>
                                    <p:animScale>
                                      <p:cBhvr>
                                        <p:cTn id="190" dur="166" decel="50000">
                                          <p:stCondLst>
                                            <p:cond delay="1668"/>
                                          </p:stCondLst>
                                        </p:cTn>
                                        <p:tgtEl>
                                          <p:spTgt spid="3">
                                            <p:txEl>
                                              <p:pRg st="12" end="12"/>
                                            </p:txEl>
                                          </p:spTgt>
                                        </p:tgtEl>
                                      </p:cBhvr>
                                      <p:to x="100000" y="100000"/>
                                    </p:animScale>
                                    <p:animScale>
                                      <p:cBhvr>
                                        <p:cTn id="191" dur="26">
                                          <p:stCondLst>
                                            <p:cond delay="1808"/>
                                          </p:stCondLst>
                                        </p:cTn>
                                        <p:tgtEl>
                                          <p:spTgt spid="3">
                                            <p:txEl>
                                              <p:pRg st="12" end="12"/>
                                            </p:txEl>
                                          </p:spTgt>
                                        </p:tgtEl>
                                      </p:cBhvr>
                                      <p:to x="100000" y="95000"/>
                                    </p:animScale>
                                    <p:animScale>
                                      <p:cBhvr>
                                        <p:cTn id="192" dur="166" decel="50000">
                                          <p:stCondLst>
                                            <p:cond delay="1834"/>
                                          </p:stCondLst>
                                        </p:cTn>
                                        <p:tgtEl>
                                          <p:spTgt spid="3">
                                            <p:txEl>
                                              <p:pRg st="12" end="12"/>
                                            </p:txEl>
                                          </p:spTgt>
                                        </p:tgtEl>
                                      </p:cBhvr>
                                      <p:to x="100000" y="100000"/>
                                    </p:animScale>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nodeType="clickEffect">
                                  <p:stCondLst>
                                    <p:cond delay="0"/>
                                  </p:stCondLst>
                                  <p:childTnLst>
                                    <p:set>
                                      <p:cBhvr>
                                        <p:cTn id="196" dur="1" fill="hold">
                                          <p:stCondLst>
                                            <p:cond delay="0"/>
                                          </p:stCondLst>
                                        </p:cTn>
                                        <p:tgtEl>
                                          <p:spTgt spid="7"/>
                                        </p:tgtEl>
                                        <p:attrNameLst>
                                          <p:attrName>style.visibility</p:attrName>
                                        </p:attrNameLst>
                                      </p:cBhvr>
                                      <p:to>
                                        <p:strVal val="visible"/>
                                      </p:to>
                                    </p:set>
                                    <p:animEffect transition="in" filter="fade">
                                      <p:cBhvr>
                                        <p:cTn id="197" dur="1000"/>
                                        <p:tgtEl>
                                          <p:spTgt spid="7"/>
                                        </p:tgtEl>
                                      </p:cBhvr>
                                    </p:animEffect>
                                    <p:anim calcmode="lin" valueType="num">
                                      <p:cBhvr>
                                        <p:cTn id="198" dur="1000" fill="hold"/>
                                        <p:tgtEl>
                                          <p:spTgt spid="7"/>
                                        </p:tgtEl>
                                        <p:attrNameLst>
                                          <p:attrName>ppt_x</p:attrName>
                                        </p:attrNameLst>
                                      </p:cBhvr>
                                      <p:tavLst>
                                        <p:tav tm="0">
                                          <p:val>
                                            <p:strVal val="#ppt_x"/>
                                          </p:val>
                                        </p:tav>
                                        <p:tav tm="100000">
                                          <p:val>
                                            <p:strVal val="#ppt_x"/>
                                          </p:val>
                                        </p:tav>
                                      </p:tavLst>
                                    </p:anim>
                                    <p:anim calcmode="lin" valueType="num">
                                      <p:cBhvr>
                                        <p:cTn id="19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nodeType="clickEffect">
                                  <p:stCondLst>
                                    <p:cond delay="0"/>
                                  </p:stCondLst>
                                  <p:childTnLst>
                                    <p:set>
                                      <p:cBhvr>
                                        <p:cTn id="203" dur="1" fill="hold">
                                          <p:stCondLst>
                                            <p:cond delay="0"/>
                                          </p:stCondLst>
                                        </p:cTn>
                                        <p:tgtEl>
                                          <p:spTgt spid="5"/>
                                        </p:tgtEl>
                                        <p:attrNameLst>
                                          <p:attrName>style.visibility</p:attrName>
                                        </p:attrNameLst>
                                      </p:cBhvr>
                                      <p:to>
                                        <p:strVal val="visible"/>
                                      </p:to>
                                    </p:set>
                                    <p:animEffect transition="in" filter="fade">
                                      <p:cBhvr>
                                        <p:cTn id="204" dur="1000"/>
                                        <p:tgtEl>
                                          <p:spTgt spid="5"/>
                                        </p:tgtEl>
                                      </p:cBhvr>
                                    </p:animEffect>
                                    <p:anim calcmode="lin" valueType="num">
                                      <p:cBhvr>
                                        <p:cTn id="205" dur="1000" fill="hold"/>
                                        <p:tgtEl>
                                          <p:spTgt spid="5"/>
                                        </p:tgtEl>
                                        <p:attrNameLst>
                                          <p:attrName>ppt_x</p:attrName>
                                        </p:attrNameLst>
                                      </p:cBhvr>
                                      <p:tavLst>
                                        <p:tav tm="0">
                                          <p:val>
                                            <p:strVal val="#ppt_x"/>
                                          </p:val>
                                        </p:tav>
                                        <p:tav tm="100000">
                                          <p:val>
                                            <p:strVal val="#ppt_x"/>
                                          </p:val>
                                        </p:tav>
                                      </p:tavLst>
                                    </p:anim>
                                    <p:anim calcmode="lin" valueType="num">
                                      <p:cBhvr>
                                        <p:cTn id="20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nodeType="clickEffect">
                                  <p:stCondLst>
                                    <p:cond delay="0"/>
                                  </p:stCondLst>
                                  <p:childTnLst>
                                    <p:set>
                                      <p:cBhvr>
                                        <p:cTn id="210" dur="1" fill="hold">
                                          <p:stCondLst>
                                            <p:cond delay="0"/>
                                          </p:stCondLst>
                                        </p:cTn>
                                        <p:tgtEl>
                                          <p:spTgt spid="6"/>
                                        </p:tgtEl>
                                        <p:attrNameLst>
                                          <p:attrName>style.visibility</p:attrName>
                                        </p:attrNameLst>
                                      </p:cBhvr>
                                      <p:to>
                                        <p:strVal val="visible"/>
                                      </p:to>
                                    </p:set>
                                    <p:animEffect transition="in" filter="fade">
                                      <p:cBhvr>
                                        <p:cTn id="211" dur="1000"/>
                                        <p:tgtEl>
                                          <p:spTgt spid="6"/>
                                        </p:tgtEl>
                                      </p:cBhvr>
                                    </p:animEffect>
                                    <p:anim calcmode="lin" valueType="num">
                                      <p:cBhvr>
                                        <p:cTn id="212" dur="1000" fill="hold"/>
                                        <p:tgtEl>
                                          <p:spTgt spid="6"/>
                                        </p:tgtEl>
                                        <p:attrNameLst>
                                          <p:attrName>ppt_x</p:attrName>
                                        </p:attrNameLst>
                                      </p:cBhvr>
                                      <p:tavLst>
                                        <p:tav tm="0">
                                          <p:val>
                                            <p:strVal val="#ppt_x"/>
                                          </p:val>
                                        </p:tav>
                                        <p:tav tm="100000">
                                          <p:val>
                                            <p:strVal val="#ppt_x"/>
                                          </p:val>
                                        </p:tav>
                                      </p:tavLst>
                                    </p:anim>
                                    <p:anim calcmode="lin" valueType="num">
                                      <p:cBhvr>
                                        <p:cTn id="2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42" presetClass="entr" presetSubtype="0" fill="hold" nodeType="clickEffect">
                                  <p:stCondLst>
                                    <p:cond delay="0"/>
                                  </p:stCondLst>
                                  <p:childTnLst>
                                    <p:set>
                                      <p:cBhvr>
                                        <p:cTn id="217" dur="1" fill="hold">
                                          <p:stCondLst>
                                            <p:cond delay="0"/>
                                          </p:stCondLst>
                                        </p:cTn>
                                        <p:tgtEl>
                                          <p:spTgt spid="4"/>
                                        </p:tgtEl>
                                        <p:attrNameLst>
                                          <p:attrName>style.visibility</p:attrName>
                                        </p:attrNameLst>
                                      </p:cBhvr>
                                      <p:to>
                                        <p:strVal val="visible"/>
                                      </p:to>
                                    </p:set>
                                    <p:animEffect transition="in" filter="fade">
                                      <p:cBhvr>
                                        <p:cTn id="218" dur="1000"/>
                                        <p:tgtEl>
                                          <p:spTgt spid="4"/>
                                        </p:tgtEl>
                                      </p:cBhvr>
                                    </p:animEffect>
                                    <p:anim calcmode="lin" valueType="num">
                                      <p:cBhvr>
                                        <p:cTn id="219" dur="1000" fill="hold"/>
                                        <p:tgtEl>
                                          <p:spTgt spid="4"/>
                                        </p:tgtEl>
                                        <p:attrNameLst>
                                          <p:attrName>ppt_x</p:attrName>
                                        </p:attrNameLst>
                                      </p:cBhvr>
                                      <p:tavLst>
                                        <p:tav tm="0">
                                          <p:val>
                                            <p:strVal val="#ppt_x"/>
                                          </p:val>
                                        </p:tav>
                                        <p:tav tm="100000">
                                          <p:val>
                                            <p:strVal val="#ppt_x"/>
                                          </p:val>
                                        </p:tav>
                                      </p:tavLst>
                                    </p:anim>
                                    <p:anim calcmode="lin" valueType="num">
                                      <p:cBhvr>
                                        <p:cTn id="2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84" y="1"/>
            <a:ext cx="7363326" cy="1167062"/>
          </a:xfrm>
        </p:spPr>
        <p:txBody>
          <a:bodyPr>
            <a:normAutofit/>
          </a:bodyPr>
          <a:lstStyle/>
          <a:p>
            <a:r>
              <a:rPr lang="en-US" sz="2000" dirty="0" smtClean="0"/>
              <a:t>3,ô </a:t>
            </a:r>
            <a:r>
              <a:rPr lang="en-US" sz="2000" dirty="0" err="1" smtClean="0"/>
              <a:t>nhiễm</a:t>
            </a:r>
            <a:r>
              <a:rPr lang="en-US" sz="2000" dirty="0" smtClean="0"/>
              <a:t> do </a:t>
            </a:r>
            <a:r>
              <a:rPr lang="en-US" sz="2000" dirty="0" err="1" smtClean="0"/>
              <a:t>chất</a:t>
            </a:r>
            <a:r>
              <a:rPr lang="en-US" sz="2000" dirty="0" smtClean="0"/>
              <a:t> </a:t>
            </a:r>
            <a:r>
              <a:rPr lang="en-US" sz="2000" dirty="0" err="1" smtClean="0"/>
              <a:t>thải</a:t>
            </a:r>
            <a:r>
              <a:rPr lang="en-US" sz="2000" dirty="0" smtClean="0"/>
              <a:t> </a:t>
            </a:r>
            <a:r>
              <a:rPr lang="en-US" sz="2000" dirty="0" err="1" smtClean="0"/>
              <a:t>rắn</a:t>
            </a:r>
            <a:endParaRPr lang="en-US" sz="2000" dirty="0"/>
          </a:p>
        </p:txBody>
      </p:sp>
      <p:sp>
        <p:nvSpPr>
          <p:cNvPr id="3" name="Content Placeholder 2"/>
          <p:cNvSpPr>
            <a:spLocks noGrp="1"/>
          </p:cNvSpPr>
          <p:nvPr>
            <p:ph sz="quarter" idx="13"/>
          </p:nvPr>
        </p:nvSpPr>
        <p:spPr>
          <a:xfrm>
            <a:off x="204537" y="583532"/>
            <a:ext cx="7820526" cy="5919535"/>
          </a:xfrm>
        </p:spPr>
        <p:txBody>
          <a:bodyPr>
            <a:normAutofit fontScale="85000" lnSpcReduction="10000"/>
          </a:bodyPr>
          <a:lstStyle/>
          <a:p>
            <a:pPr marL="0" indent="0">
              <a:buNone/>
            </a:pPr>
            <a:endParaRPr lang="vi-VN" dirty="0"/>
          </a:p>
          <a:p>
            <a:r>
              <a:rPr lang="vi-VN" dirty="0">
                <a:solidFill>
                  <a:schemeClr val="accent6">
                    <a:lumMod val="50000"/>
                  </a:schemeClr>
                </a:solidFill>
              </a:rPr>
              <a:t>Rác thải nhựa từ sinh hoạt: Là rác thải nhựa xuất phát chủ yếu từ các khu dân cư, chợ, cửa hàng. Những rác thải nhựa từ sinh hoạt chủ yếu là túi nilon, chai nhựa, đồ chơi, tã bỉm, ống hút, cốc sữa chua, bàn chải đánh răng…</a:t>
            </a:r>
          </a:p>
          <a:p>
            <a:r>
              <a:rPr lang="vi-VN" dirty="0">
                <a:solidFill>
                  <a:schemeClr val="accent6">
                    <a:lumMod val="50000"/>
                  </a:schemeClr>
                </a:solidFill>
              </a:rPr>
              <a:t>Rác thải nhựa từ hoạt động công nghiệp: Là rác thải phát sinh từ hoạt động sản xuất, thi công của các nhà máy, xí nghiệp, khu công nghiệp… </a:t>
            </a:r>
          </a:p>
          <a:p>
            <a:r>
              <a:rPr lang="vi-VN" dirty="0">
                <a:solidFill>
                  <a:schemeClr val="accent6">
                    <a:lumMod val="50000"/>
                  </a:schemeClr>
                </a:solidFill>
              </a:rPr>
              <a:t>Rác thải nhựa y tế: Đây là nguồn rác thải nhựa khá lớn hiện nay, do đặc thù của ngành y tế là cần sử dụng rất nhiều đồ dùng 1 lần để giảm thiểu nguy cơ lây nhiễm, bảo đảm an toàn trong khám chữa bệnh. Các loại rác thải nhựa y tế phải kể đến: túi nilon, bao gói đựng vật tư y tế, dụng cụ đóng gói thuốc, găng tay, kim tiêm…</a:t>
            </a:r>
          </a:p>
          <a:p>
            <a:r>
              <a:rPr lang="vi-VN" dirty="0">
                <a:solidFill>
                  <a:schemeClr val="accent6">
                    <a:lumMod val="50000"/>
                  </a:schemeClr>
                </a:solidFill>
              </a:rPr>
              <a:t>Ngoài ra rác thải nhựa còn có nguồn gốc từ các khu du lịch, dịch vụ, khu vui chơi giải trí hay các trường học…</a:t>
            </a:r>
          </a:p>
          <a:p>
            <a:endParaRPr lang="en-US" dirty="0"/>
          </a:p>
        </p:txBody>
      </p:sp>
      <p:pic>
        <p:nvPicPr>
          <p:cNvPr id="8" name="Picture 7"/>
          <p:cNvPicPr>
            <a:picLocks noChangeAspect="1"/>
          </p:cNvPicPr>
          <p:nvPr/>
        </p:nvPicPr>
        <p:blipFill>
          <a:blip r:embed="rId2"/>
          <a:stretch>
            <a:fillRect/>
          </a:stretch>
        </p:blipFill>
        <p:spPr>
          <a:xfrm>
            <a:off x="8408123" y="1491915"/>
            <a:ext cx="3602646" cy="3934327"/>
          </a:xfrm>
          <a:prstGeom prst="rect">
            <a:avLst/>
          </a:prstGeom>
        </p:spPr>
      </p:pic>
    </p:spTree>
    <p:extLst>
      <p:ext uri="{BB962C8B-B14F-4D97-AF65-F5344CB8AC3E}">
        <p14:creationId xmlns:p14="http://schemas.microsoft.com/office/powerpoint/2010/main" val="787174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down)">
                                      <p:cBhvr>
                                        <p:cTn id="45" dur="580">
                                          <p:stCondLst>
                                            <p:cond delay="0"/>
                                          </p:stCondLst>
                                        </p:cTn>
                                        <p:tgtEl>
                                          <p:spTgt spid="3">
                                            <p:txEl>
                                              <p:pRg st="3" end="3"/>
                                            </p:txEl>
                                          </p:spTgt>
                                        </p:tgtEl>
                                      </p:cBhvr>
                                    </p:animEffect>
                                    <p:anim calcmode="lin" valueType="num">
                                      <p:cBhvr>
                                        <p:cTn id="4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3" end="3"/>
                                            </p:txEl>
                                          </p:spTgt>
                                        </p:tgtEl>
                                      </p:cBhvr>
                                      <p:to x="100000" y="60000"/>
                                    </p:animScale>
                                    <p:animScale>
                                      <p:cBhvr>
                                        <p:cTn id="52" dur="166" decel="50000">
                                          <p:stCondLst>
                                            <p:cond delay="676"/>
                                          </p:stCondLst>
                                        </p:cTn>
                                        <p:tgtEl>
                                          <p:spTgt spid="3">
                                            <p:txEl>
                                              <p:pRg st="3" end="3"/>
                                            </p:txEl>
                                          </p:spTgt>
                                        </p:tgtEl>
                                      </p:cBhvr>
                                      <p:to x="100000" y="100000"/>
                                    </p:animScale>
                                    <p:animScale>
                                      <p:cBhvr>
                                        <p:cTn id="53" dur="26">
                                          <p:stCondLst>
                                            <p:cond delay="1312"/>
                                          </p:stCondLst>
                                        </p:cTn>
                                        <p:tgtEl>
                                          <p:spTgt spid="3">
                                            <p:txEl>
                                              <p:pRg st="3" end="3"/>
                                            </p:txEl>
                                          </p:spTgt>
                                        </p:tgtEl>
                                      </p:cBhvr>
                                      <p:to x="100000" y="80000"/>
                                    </p:animScale>
                                    <p:animScale>
                                      <p:cBhvr>
                                        <p:cTn id="54" dur="166" decel="50000">
                                          <p:stCondLst>
                                            <p:cond delay="1338"/>
                                          </p:stCondLst>
                                        </p:cTn>
                                        <p:tgtEl>
                                          <p:spTgt spid="3">
                                            <p:txEl>
                                              <p:pRg st="3" end="3"/>
                                            </p:txEl>
                                          </p:spTgt>
                                        </p:tgtEl>
                                      </p:cBhvr>
                                      <p:to x="100000" y="100000"/>
                                    </p:animScale>
                                    <p:animScale>
                                      <p:cBhvr>
                                        <p:cTn id="55" dur="26">
                                          <p:stCondLst>
                                            <p:cond delay="1642"/>
                                          </p:stCondLst>
                                        </p:cTn>
                                        <p:tgtEl>
                                          <p:spTgt spid="3">
                                            <p:txEl>
                                              <p:pRg st="3" end="3"/>
                                            </p:txEl>
                                          </p:spTgt>
                                        </p:tgtEl>
                                      </p:cBhvr>
                                      <p:to x="100000" y="90000"/>
                                    </p:animScale>
                                    <p:animScale>
                                      <p:cBhvr>
                                        <p:cTn id="56" dur="166" decel="50000">
                                          <p:stCondLst>
                                            <p:cond delay="1668"/>
                                          </p:stCondLst>
                                        </p:cTn>
                                        <p:tgtEl>
                                          <p:spTgt spid="3">
                                            <p:txEl>
                                              <p:pRg st="3" end="3"/>
                                            </p:txEl>
                                          </p:spTgt>
                                        </p:tgtEl>
                                      </p:cBhvr>
                                      <p:to x="100000" y="100000"/>
                                    </p:animScale>
                                    <p:animScale>
                                      <p:cBhvr>
                                        <p:cTn id="57" dur="26">
                                          <p:stCondLst>
                                            <p:cond delay="1808"/>
                                          </p:stCondLst>
                                        </p:cTn>
                                        <p:tgtEl>
                                          <p:spTgt spid="3">
                                            <p:txEl>
                                              <p:pRg st="3" end="3"/>
                                            </p:txEl>
                                          </p:spTgt>
                                        </p:tgtEl>
                                      </p:cBhvr>
                                      <p:to x="100000" y="95000"/>
                                    </p:animScale>
                                    <p:animScale>
                                      <p:cBhvr>
                                        <p:cTn id="58" dur="166" decel="50000">
                                          <p:stCondLst>
                                            <p:cond delay="1834"/>
                                          </p:stCondLst>
                                        </p:cTn>
                                        <p:tgtEl>
                                          <p:spTgt spid="3">
                                            <p:txEl>
                                              <p:pRg st="3" end="3"/>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randombar(horizontal)">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5" y="86497"/>
            <a:ext cx="7519737" cy="420130"/>
          </a:xfrm>
        </p:spPr>
        <p:txBody>
          <a:bodyPr>
            <a:normAutofit/>
          </a:bodyPr>
          <a:lstStyle/>
          <a:p>
            <a:r>
              <a:rPr lang="en-US" sz="2000" dirty="0" err="1" smtClean="0"/>
              <a:t>Ii,biện</a:t>
            </a:r>
            <a:r>
              <a:rPr lang="en-US" sz="2000" dirty="0" smtClean="0"/>
              <a:t> </a:t>
            </a:r>
            <a:r>
              <a:rPr lang="en-US" sz="2000" dirty="0" err="1" smtClean="0"/>
              <a:t>pháp</a:t>
            </a:r>
            <a:r>
              <a:rPr lang="en-US" sz="2000" dirty="0" smtClean="0"/>
              <a:t> </a:t>
            </a:r>
            <a:r>
              <a:rPr lang="en-US" sz="2000" dirty="0" err="1" smtClean="0"/>
              <a:t>hạn</a:t>
            </a:r>
            <a:r>
              <a:rPr lang="en-US" sz="2000" dirty="0" smtClean="0"/>
              <a:t> </a:t>
            </a:r>
            <a:r>
              <a:rPr lang="en-US" sz="2000" dirty="0" err="1" smtClean="0"/>
              <a:t>chế</a:t>
            </a:r>
            <a:r>
              <a:rPr lang="en-US" sz="2000" dirty="0" smtClean="0"/>
              <a:t> ô </a:t>
            </a:r>
            <a:r>
              <a:rPr lang="en-US" sz="2000" dirty="0" err="1" smtClean="0"/>
              <a:t>nhiễm</a:t>
            </a:r>
            <a:endParaRPr lang="en-US" sz="2000" dirty="0"/>
          </a:p>
        </p:txBody>
      </p:sp>
      <p:sp>
        <p:nvSpPr>
          <p:cNvPr id="3" name="Content Placeholder 2"/>
          <p:cNvSpPr>
            <a:spLocks noGrp="1"/>
          </p:cNvSpPr>
          <p:nvPr>
            <p:ph sz="quarter" idx="13"/>
          </p:nvPr>
        </p:nvSpPr>
        <p:spPr>
          <a:xfrm>
            <a:off x="0" y="86497"/>
            <a:ext cx="11800703" cy="6685007"/>
          </a:xfrm>
        </p:spPr>
        <p:txBody>
          <a:bodyPr>
            <a:normAutofit fontScale="77500" lnSpcReduction="20000"/>
          </a:bodyPr>
          <a:lstStyle/>
          <a:p>
            <a:pPr marL="0" indent="0">
              <a:buNone/>
            </a:pPr>
            <a:endParaRPr lang="en-US" dirty="0" smtClean="0"/>
          </a:p>
          <a:p>
            <a:r>
              <a:rPr lang="vi-VN" sz="1000" dirty="0" smtClean="0">
                <a:solidFill>
                  <a:schemeClr val="bg2">
                    <a:lumMod val="50000"/>
                  </a:schemeClr>
                </a:solidFill>
              </a:rPr>
              <a:t> </a:t>
            </a:r>
            <a:r>
              <a:rPr lang="vi-VN" sz="1500" dirty="0" smtClean="0">
                <a:solidFill>
                  <a:schemeClr val="bg2">
                    <a:lumMod val="50000"/>
                  </a:schemeClr>
                </a:solidFill>
              </a:rPr>
              <a:t>Xử lý nước thải</a:t>
            </a:r>
          </a:p>
          <a:p>
            <a:r>
              <a:rPr lang="vi-VN" sz="1500" dirty="0" smtClean="0">
                <a:solidFill>
                  <a:schemeClr val="accent6">
                    <a:lumMod val="50000"/>
                  </a:schemeClr>
                </a:solidFill>
              </a:rPr>
              <a:t>Xử lý nước thải là một trong những biện pháp cần thiết để khắc phục ô nhiễm môi trường nước. Nước thải là nước đã được sử dụng và chứa đựng các chất ô nhiễm như chất thải hữu cơ, chất độc hại và các hợp chất hóa học khác. Nếu không được xử lý đúng cách, nước thải sẽ gây ra tác động xấu lên môi trường, gây ra ô nhiễm môi trường nước và ảnh hưởng rất xấu đến sức khỏe con người. </a:t>
            </a:r>
          </a:p>
          <a:p>
            <a:r>
              <a:rPr lang="vi-VN" sz="1500" dirty="0" smtClean="0">
                <a:solidFill>
                  <a:schemeClr val="bg2">
                    <a:lumMod val="50000"/>
                  </a:schemeClr>
                </a:solidFill>
              </a:rPr>
              <a:t>Xử </a:t>
            </a:r>
            <a:r>
              <a:rPr lang="vi-VN" sz="1500" dirty="0">
                <a:solidFill>
                  <a:schemeClr val="bg2">
                    <a:lumMod val="50000"/>
                  </a:schemeClr>
                </a:solidFill>
              </a:rPr>
              <a:t>lý rác thải sinh hoạt</a:t>
            </a:r>
          </a:p>
          <a:p>
            <a:r>
              <a:rPr lang="vi-VN" sz="1500" dirty="0">
                <a:solidFill>
                  <a:schemeClr val="accent6">
                    <a:lumMod val="50000"/>
                  </a:schemeClr>
                </a:solidFill>
              </a:rPr>
              <a:t>Rác thải sinh hoạt, nếu không được xử lý đúng cách, có thể gây ra ô nhiễm môi trường nước thông qua quá trình phân hủy sinh học hoặc qua quá trình xả thẳng vào môi trường</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bg2">
                    <a:lumMod val="50000"/>
                  </a:schemeClr>
                </a:solidFill>
              </a:rPr>
              <a:t>Các biện pháp xử lý rác thải sinh hoạt bao gồm</a:t>
            </a:r>
            <a:r>
              <a:rPr lang="vi-VN" sz="1500" dirty="0" smtClean="0">
                <a:solidFill>
                  <a:schemeClr val="bg2">
                    <a:lumMod val="50000"/>
                  </a:schemeClr>
                </a:solidFill>
              </a:rPr>
              <a:t>:</a:t>
            </a:r>
            <a:endParaRPr lang="vi-VN" sz="1500" dirty="0">
              <a:solidFill>
                <a:schemeClr val="bg2">
                  <a:lumMod val="50000"/>
                </a:schemeClr>
              </a:solidFill>
            </a:endParaRPr>
          </a:p>
          <a:p>
            <a:r>
              <a:rPr lang="vi-VN" sz="1500" dirty="0">
                <a:solidFill>
                  <a:schemeClr val="accent6">
                    <a:lumMod val="50000"/>
                  </a:schemeClr>
                </a:solidFill>
              </a:rPr>
              <a:t>Tách rác đúng cách để đảm bảo các loại rác không gây ô nhiễm môi trường sẽ được xử lý một cách hiệu quả</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accent6">
                    <a:lumMod val="50000"/>
                  </a:schemeClr>
                </a:solidFill>
              </a:rPr>
              <a:t>Sử dụng phương pháp xử lý rác thải bằng công nghệ hiện đại như công nghệ đốt cháy rác, công nghệ xử lý bằng vi sinh vật hoặc công nghệ xử lý bằng khí hóa học để giảm thiểu lượng rác thải được đưa vào môi trường</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accent6">
                    <a:lumMod val="50000"/>
                  </a:schemeClr>
                </a:solidFill>
              </a:rPr>
              <a:t>Giảm thiểu sử dụng các sản phẩm đóng gói bằng nhựa và tăng sử dụng các sản phẩm đóng gói bằng giấy, bìa, hoặc vật liệu hữu cơ khác</a:t>
            </a:r>
            <a:r>
              <a:rPr lang="vi-VN" sz="1500" dirty="0" smtClean="0">
                <a:solidFill>
                  <a:schemeClr val="accent6">
                    <a:lumMod val="50000"/>
                  </a:schemeClr>
                </a:solidFill>
              </a:rPr>
              <a:t>.</a:t>
            </a:r>
            <a:endParaRPr lang="en-US" sz="1500" dirty="0" smtClean="0">
              <a:solidFill>
                <a:schemeClr val="accent6">
                  <a:lumMod val="50000"/>
                </a:schemeClr>
              </a:solidFill>
            </a:endParaRPr>
          </a:p>
          <a:p>
            <a:r>
              <a:rPr lang="vi-VN" sz="1500" dirty="0">
                <a:solidFill>
                  <a:schemeClr val="bg2">
                    <a:lumMod val="50000"/>
                  </a:schemeClr>
                </a:solidFill>
              </a:rPr>
              <a:t>Sử dụng tiết kiệm nước sạch</a:t>
            </a:r>
          </a:p>
          <a:p>
            <a:r>
              <a:rPr lang="vi-VN" sz="1500" dirty="0">
                <a:solidFill>
                  <a:schemeClr val="accent6">
                    <a:lumMod val="50000"/>
                  </a:schemeClr>
                </a:solidFill>
              </a:rPr>
              <a:t>Tiết kiệm nước là một trong những biện pháp quan trọng giúp giảm thiểu ô nhiễm môi trường nước. Việc sử dụng nước đúng cách và tiết kiệm có thể giúp giảm thiểu nhu cầu sử dụng nước, từ đó giảm thiểu lượng nước được xử lý và thải ra môi trường</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bg2">
                    <a:lumMod val="50000"/>
                  </a:schemeClr>
                </a:solidFill>
              </a:rPr>
              <a:t>Các biện pháp tiết kiệm nước có thể bao gồm</a:t>
            </a:r>
            <a:r>
              <a:rPr lang="vi-VN" sz="1500" dirty="0" smtClean="0">
                <a:solidFill>
                  <a:schemeClr val="bg2">
                    <a:lumMod val="50000"/>
                  </a:schemeClr>
                </a:solidFill>
              </a:rPr>
              <a:t>:</a:t>
            </a:r>
            <a:endParaRPr lang="vi-VN" sz="1500" dirty="0">
              <a:solidFill>
                <a:schemeClr val="bg2">
                  <a:lumMod val="50000"/>
                </a:schemeClr>
              </a:solidFill>
            </a:endParaRPr>
          </a:p>
          <a:p>
            <a:r>
              <a:rPr lang="vi-VN" sz="1500" dirty="0">
                <a:solidFill>
                  <a:schemeClr val="accent6">
                    <a:lumMod val="50000"/>
                  </a:schemeClr>
                </a:solidFill>
              </a:rPr>
              <a:t>Sửa chữa các thiết bị, đồ dùng để không bị rò rỉ nước</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accent6">
                    <a:lumMod val="50000"/>
                  </a:schemeClr>
                </a:solidFill>
              </a:rPr>
              <a:t>Sử dụng những thiết bị, máy móc có tính năng tiết kiệm nước</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accent6">
                    <a:lumMod val="50000"/>
                  </a:schemeClr>
                </a:solidFill>
              </a:rPr>
              <a:t>Đóng kín vòi nước khi không sử dụng</a:t>
            </a:r>
            <a:r>
              <a:rPr lang="vi-VN" sz="1500" dirty="0" smtClean="0">
                <a:solidFill>
                  <a:schemeClr val="accent6">
                    <a:lumMod val="50000"/>
                  </a:schemeClr>
                </a:solidFill>
              </a:rPr>
              <a:t>.</a:t>
            </a:r>
            <a:endParaRPr lang="vi-VN" sz="1500" dirty="0">
              <a:solidFill>
                <a:schemeClr val="accent6">
                  <a:lumMod val="50000"/>
                </a:schemeClr>
              </a:solidFill>
            </a:endParaRPr>
          </a:p>
          <a:p>
            <a:r>
              <a:rPr lang="vi-VN" sz="1500" dirty="0">
                <a:solidFill>
                  <a:schemeClr val="accent6">
                    <a:lumMod val="50000"/>
                  </a:schemeClr>
                </a:solidFill>
              </a:rPr>
              <a:t>Việc tiết kiệm nước không chỉ giúp giảm thiểu ô nhiễm môi trường nước mà còn giúp tiết kiệm chi phí cho cá nhân và gia đình.</a:t>
            </a:r>
            <a:endParaRPr lang="en-US" sz="1500" dirty="0" smtClean="0">
              <a:solidFill>
                <a:schemeClr val="accent6">
                  <a:lumMod val="50000"/>
                </a:schemeClr>
              </a:solidFill>
            </a:endParaRPr>
          </a:p>
          <a:p>
            <a:endParaRPr lang="en-US" sz="1500" dirty="0">
              <a:solidFill>
                <a:schemeClr val="accent6">
                  <a:lumMod val="50000"/>
                </a:schemeClr>
              </a:solidFill>
            </a:endParaRPr>
          </a:p>
        </p:txBody>
      </p:sp>
    </p:spTree>
    <p:extLst>
      <p:ext uri="{BB962C8B-B14F-4D97-AF65-F5344CB8AC3E}">
        <p14:creationId xmlns:p14="http://schemas.microsoft.com/office/powerpoint/2010/main" val="877072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0363826" cy="6148137"/>
          </a:xfrm>
        </p:spPr>
        <p:txBody>
          <a:bodyPr>
            <a:normAutofit fontScale="92500" lnSpcReduction="20000"/>
          </a:bodyPr>
          <a:lstStyle/>
          <a:p>
            <a:r>
              <a:rPr lang="vi-VN" dirty="0" smtClean="0">
                <a:solidFill>
                  <a:schemeClr val="bg2">
                    <a:lumMod val="50000"/>
                  </a:schemeClr>
                </a:solidFill>
              </a:rPr>
              <a:t> Hạn chế sử dụng túi nilon</a:t>
            </a:r>
          </a:p>
          <a:p>
            <a:r>
              <a:rPr lang="vi-VN" dirty="0" smtClean="0">
                <a:solidFill>
                  <a:schemeClr val="accent6">
                    <a:lumMod val="50000"/>
                  </a:schemeClr>
                </a:solidFill>
              </a:rPr>
              <a:t>Những túi nilon được sử dụng rộng rãi trong cuộc sống hàng ngày là một trong những tác nhân gây ô nhiễm môi trường. Với khả năng phân hủy rất chậm, chúng đe dọa sức khỏe của con người và gây ảnh hưởng đến môi trường đất và nước. Để giảm thiểu tác động này, chúng ta có thể sử dụng các loại túi bằng giấy hoặc lá cây thay vì túi nilon hay các loại túi bằng nhựa khác. Những loại túi này dễ phân hủy hơn và có thể được sử dụng lại nhiều lần để giảm thiểu lượng rác thải sinh ra</a:t>
            </a:r>
            <a:endParaRPr lang="en-US" dirty="0" smtClean="0">
              <a:solidFill>
                <a:schemeClr val="accent6">
                  <a:lumMod val="50000"/>
                </a:schemeClr>
              </a:solidFill>
            </a:endParaRPr>
          </a:p>
          <a:p>
            <a:r>
              <a:rPr lang="vi-VN" dirty="0" smtClean="0">
                <a:solidFill>
                  <a:schemeClr val="tx2">
                    <a:lumMod val="75000"/>
                  </a:schemeClr>
                </a:solidFill>
              </a:rPr>
              <a:t>Tái </a:t>
            </a:r>
            <a:r>
              <a:rPr lang="vi-VN" dirty="0">
                <a:solidFill>
                  <a:schemeClr val="tx2">
                    <a:lumMod val="75000"/>
                  </a:schemeClr>
                </a:solidFill>
              </a:rPr>
              <a:t>chế lại đồ dùng</a:t>
            </a:r>
          </a:p>
          <a:p>
            <a:r>
              <a:rPr lang="vi-VN" dirty="0">
                <a:solidFill>
                  <a:schemeClr val="accent6">
                    <a:lumMod val="50000"/>
                  </a:schemeClr>
                </a:solidFill>
              </a:rPr>
              <a:t>Việc thu gom và phân loại các sản phẩm từ nhựa, kim loại, thủy tinh, đồ điện tử… là rất quan trọng để vận chuyển đến các cơ sở tái chế. Tái chế lại các sản phẩm này là một phương pháp bảo vệ môi trường hiệu quả, giúp tiết kiệm năng lượng và giảm thiểu ô nhiễm môi trường, bảo vệ tài nguyên đất, nước và không khí</a:t>
            </a:r>
            <a:r>
              <a:rPr lang="vi-VN" dirty="0" smtClean="0">
                <a:solidFill>
                  <a:schemeClr val="accent6">
                    <a:lumMod val="50000"/>
                  </a:schemeClr>
                </a:solidFill>
              </a:rPr>
              <a:t>.</a:t>
            </a:r>
            <a:endParaRPr lang="en-US" dirty="0" smtClean="0">
              <a:solidFill>
                <a:schemeClr val="accent6">
                  <a:lumMod val="50000"/>
                </a:schemeClr>
              </a:solidFill>
            </a:endParaRPr>
          </a:p>
          <a:p>
            <a:r>
              <a:rPr lang="vi-VN" dirty="0">
                <a:solidFill>
                  <a:schemeClr val="tx2">
                    <a:lumMod val="75000"/>
                  </a:schemeClr>
                </a:solidFill>
              </a:rPr>
              <a:t>Bỏ rác đúng nơi quy </a:t>
            </a:r>
            <a:r>
              <a:rPr lang="vi-VN" dirty="0" smtClean="0">
                <a:solidFill>
                  <a:schemeClr val="tx2">
                    <a:lumMod val="75000"/>
                  </a:schemeClr>
                </a:solidFill>
              </a:rPr>
              <a:t>định</a:t>
            </a:r>
            <a:endParaRPr lang="en-US" dirty="0" smtClean="0">
              <a:solidFill>
                <a:schemeClr val="tx2">
                  <a:lumMod val="75000"/>
                </a:schemeClr>
              </a:solidFill>
            </a:endParaRPr>
          </a:p>
          <a:p>
            <a:r>
              <a:rPr lang="vi-VN" dirty="0" smtClean="0">
                <a:solidFill>
                  <a:schemeClr val="tx2">
                    <a:lumMod val="75000"/>
                  </a:schemeClr>
                </a:solidFill>
              </a:rPr>
              <a:t>Trồng </a:t>
            </a:r>
            <a:r>
              <a:rPr lang="vi-VN" dirty="0">
                <a:solidFill>
                  <a:schemeClr val="tx2">
                    <a:lumMod val="75000"/>
                  </a:schemeClr>
                </a:solidFill>
              </a:rPr>
              <a:t>nhiều cây xanh</a:t>
            </a:r>
            <a:endParaRPr lang="en-US" dirty="0" smtClean="0">
              <a:solidFill>
                <a:schemeClr val="tx2">
                  <a:lumMod val="75000"/>
                </a:schemeClr>
              </a:solidFill>
            </a:endParaRPr>
          </a:p>
          <a:p>
            <a:r>
              <a:rPr lang="vi-VN" dirty="0">
                <a:solidFill>
                  <a:schemeClr val="tx2">
                    <a:lumMod val="75000"/>
                  </a:schemeClr>
                </a:solidFill>
              </a:rPr>
              <a:t>Nâng cao ý thức của mỗi người</a:t>
            </a:r>
          </a:p>
        </p:txBody>
      </p:sp>
    </p:spTree>
    <p:extLst>
      <p:ext uri="{BB962C8B-B14F-4D97-AF65-F5344CB8AC3E}">
        <p14:creationId xmlns:p14="http://schemas.microsoft.com/office/powerpoint/2010/main" val="2276610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33933942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131</TotalTime>
  <Words>1866</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Tw Cen MT</vt:lpstr>
      <vt:lpstr>Droplet</vt:lpstr>
      <vt:lpstr>BÁO CÁO THỰC HÀNH: Tìm hiểu tình trạng ô nhiễm môi trường ở địa phương và BiệN pháp xử lý </vt:lpstr>
      <vt:lpstr>I,NGUYÊN NHÂN, THỰC TRẠNG Ô NHIỄM:</vt:lpstr>
      <vt:lpstr>hình ảnh về ô nhiễm rác thải sinh hoạt:</vt:lpstr>
      <vt:lpstr>2,ô nhiễm do nguồn nước:</vt:lpstr>
      <vt:lpstr>3,ô nhiễm do chất thải rắn</vt:lpstr>
      <vt:lpstr>Ii,biện pháp hạn chế ô nhiễm</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THỰC HÀNH: Tìm hiểu tình trạng ô nhiễm môi trường ở địa phương và biện pháp xử lý</dc:title>
  <dc:creator>Admin</dc:creator>
  <cp:lastModifiedBy>Admin</cp:lastModifiedBy>
  <cp:revision>15</cp:revision>
  <dcterms:created xsi:type="dcterms:W3CDTF">2024-04-08T13:49:25Z</dcterms:created>
  <dcterms:modified xsi:type="dcterms:W3CDTF">2024-04-15T13:30:59Z</dcterms:modified>
</cp:coreProperties>
</file>