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9" r:id="rId2"/>
    <p:sldMasterId id="2147483763" r:id="rId3"/>
    <p:sldMasterId id="2147483766" r:id="rId4"/>
    <p:sldMasterId id="2147483778" r:id="rId5"/>
    <p:sldMasterId id="2147483797" r:id="rId6"/>
  </p:sldMasterIdLst>
  <p:notesMasterIdLst>
    <p:notesMasterId r:id="rId27"/>
  </p:notesMasterIdLst>
  <p:sldIdLst>
    <p:sldId id="357" r:id="rId7"/>
    <p:sldId id="390" r:id="rId8"/>
    <p:sldId id="389" r:id="rId9"/>
    <p:sldId id="391" r:id="rId10"/>
    <p:sldId id="271" r:id="rId11"/>
    <p:sldId id="378" r:id="rId12"/>
    <p:sldId id="272" r:id="rId13"/>
    <p:sldId id="363" r:id="rId14"/>
    <p:sldId id="387" r:id="rId15"/>
    <p:sldId id="394" r:id="rId16"/>
    <p:sldId id="367" r:id="rId17"/>
    <p:sldId id="395" r:id="rId18"/>
    <p:sldId id="397" r:id="rId19"/>
    <p:sldId id="398" r:id="rId20"/>
    <p:sldId id="399" r:id="rId21"/>
    <p:sldId id="400" r:id="rId22"/>
    <p:sldId id="396" r:id="rId23"/>
    <p:sldId id="380" r:id="rId24"/>
    <p:sldId id="376" r:id="rId25"/>
    <p:sldId id="364" r:id="rId26"/>
  </p:sldIdLst>
  <p:sldSz cx="12192000" cy="6858000"/>
  <p:notesSz cx="6858000" cy="9144000"/>
  <p:embeddedFontLst>
    <p:embeddedFont>
      <p:font typeface="SimHei" panose="02010609060101010101" pitchFamily="49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1C5C00"/>
    <a:srgbClr val="FEFFC3"/>
    <a:srgbClr val="F60000"/>
    <a:srgbClr val="FF0000"/>
    <a:srgbClr val="FF2D2D"/>
    <a:srgbClr val="A83286"/>
    <a:srgbClr val="FEA4F3"/>
    <a:srgbClr val="FB592D"/>
    <a:srgbClr val="284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F7C20A-481F-40EA-98CA-202F235FC7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4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F7C20A-481F-40EA-98CA-202F235FC7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3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latin typeface="Cambria" panose="0204050305040603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latin typeface="Cambria" panose="020405030504060302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12192000" cy="6840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00" y="228601"/>
            <a:ext cx="355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UTM Helve" pitchFamily="18" charset="0"/>
              </a:rPr>
              <a:t>LỚP</a:t>
            </a:r>
            <a:r>
              <a:rPr lang="en-US" sz="6000" b="1" baseline="0" dirty="0" smtClean="0">
                <a:solidFill>
                  <a:schemeClr val="bg1"/>
                </a:solidFill>
                <a:latin typeface="UTM Helve" pitchFamily="18" charset="0"/>
              </a:rPr>
              <a:t> 6</a:t>
            </a:r>
            <a:endParaRPr lang="en-US" sz="6000" b="1" dirty="0">
              <a:solidFill>
                <a:schemeClr val="bg1"/>
              </a:solidFill>
              <a:latin typeface="UTM Helv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93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491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893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884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3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5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06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93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4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3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16CF-69C9-4E6A-A83B-DA13D44E88A5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5197-9F9D-43BD-BE03-0B765C8E9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4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35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60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02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46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95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18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3DDF-71A1-4C61-B955-02B58E0E9B0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27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71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A6AD-CC7C-4D5F-AA72-586592729C2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8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31306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76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21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4BCF2-AE43-4BD6-83E9-2B35D1CB647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95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D9F25-5042-4005-A714-40F48BE053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0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0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1241-FC27-411F-8398-CEB3BEFBE0B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924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61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99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98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5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5350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152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79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71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8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AB4D-351B-4B4B-942E-5B1001C319E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19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965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96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20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12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1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2584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87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152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138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19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264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9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488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04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951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15/01/2024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0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12192000" cy="68409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65127"/>
            <a:ext cx="9753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12192000" cy="68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8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12192000" cy="68409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65127"/>
            <a:ext cx="9753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12192000" cy="68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4987-A8B6-49FA-BEF6-A35E04D6A4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5FBBC-2AB7-4A83-98EB-4C99DAF723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4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029B-0FA0-4638-B797-8E5066A44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2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3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2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" y="-53090"/>
            <a:ext cx="12193150" cy="6911089"/>
          </a:xfrm>
          <a:prstGeom prst="rect">
            <a:avLst/>
          </a:prstGeom>
        </p:spPr>
      </p:pic>
      <p:sp>
        <p:nvSpPr>
          <p:cNvPr id="7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Hei" panose="02010609060101010101" pitchFamily="2" charset="-122"/>
              <a:ea typeface="SimHei" panose="02010609060101010101" pitchFamily="2" charset="-122"/>
              <a:cs typeface="+mn-cs"/>
            </a:endParaRPr>
          </a:p>
          <a:p>
            <a:pPr marL="0" marR="0" lvl="0" indent="0" algn="l" defTabSz="108591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Hei" panose="02010609060101010101" pitchFamily="2" charset="-122"/>
              <a:ea typeface="SimHei" panose="02010609060101010101" pitchFamily="2" charset="-122"/>
              <a:cs typeface="+mn-cs"/>
            </a:endParaRPr>
          </a:p>
        </p:txBody>
      </p:sp>
      <p:sp>
        <p:nvSpPr>
          <p:cNvPr id="10" name="文本框 2055"/>
          <p:cNvSpPr txBox="1"/>
          <p:nvPr/>
        </p:nvSpPr>
        <p:spPr>
          <a:xfrm>
            <a:off x="385129" y="1219190"/>
            <a:ext cx="9964092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THẦY, CÔ GIÁO VỀ </a:t>
            </a:r>
            <a:r>
              <a:rPr lang="en-US" sz="5400" b="1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TIẾT HỌC HÔM NAY</a:t>
            </a:r>
            <a:endParaRPr kumimoji="0" lang="en-US" sz="5400" b="1" i="0" u="none" strike="noStrike" kern="1200" cap="none" spc="0" normalizeH="0" baseline="0" noProof="0" dirty="0" smtClean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3378200"/>
            <a:ext cx="1778000" cy="9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3175000"/>
            <a:ext cx="2852738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908425"/>
            <a:ext cx="3259138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182938"/>
            <a:ext cx="2351087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1897063"/>
            <a:ext cx="3121025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2159000"/>
            <a:ext cx="2532062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2630488"/>
            <a:ext cx="1989138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9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1021" y="2931226"/>
            <a:ext cx="8477249" cy="1500622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2. </a:t>
            </a:r>
            <a:r>
              <a:rPr lang="en-US" dirty="0" err="1" smtClean="0">
                <a:solidFill>
                  <a:srgbClr val="3333FF"/>
                </a:solidFill>
              </a:rPr>
              <a:t>Cách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tạo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sơ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đồ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tư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duy</a:t>
            </a:r>
            <a:r>
              <a:rPr lang="en-US" dirty="0" smtClean="0">
                <a:solidFill>
                  <a:srgbClr val="3333FF"/>
                </a:solidFill>
              </a:rPr>
              <a:t>.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79737" y="4431849"/>
            <a:ext cx="1824263" cy="388935"/>
          </a:xfrm>
        </p:spPr>
        <p:txBody>
          <a:bodyPr/>
          <a:lstStyle/>
          <a:p>
            <a:r>
              <a:rPr lang="en-US" dirty="0"/>
              <a:t>Khám </a:t>
            </a:r>
            <a:r>
              <a:rPr lang="en-US" dirty="0" err="1"/>
              <a:t>phá</a:t>
            </a:r>
            <a:r>
              <a:rPr lang="en-US" dirty="0"/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781" r="-132" b="6781"/>
          <a:stretch/>
        </p:blipFill>
        <p:spPr>
          <a:xfrm>
            <a:off x="0" y="2766558"/>
            <a:ext cx="4359274" cy="23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ĩ năng cần thiết khi làm việc nhóm | Edu2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" y="356322"/>
            <a:ext cx="1688095" cy="8876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9253" y="510036"/>
            <a:ext cx="4837826" cy="1223097"/>
          </a:xfrm>
          <a:prstGeom prst="rect">
            <a:avLst/>
          </a:prstGeom>
          <a:noFill/>
        </p:spPr>
        <p:txBody>
          <a:bodyPr spcFirstLastPara="1" wrap="none">
            <a:prstTxWarp prst="textDeflate">
              <a:avLst/>
            </a:prstTxWarp>
            <a:spAutoFit/>
            <a:scene3d>
              <a:camera prst="obliqueTop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6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656476"/>
            <a:ext cx="4622801" cy="4622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0063" y="2159814"/>
            <a:ext cx="7488236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063" y="3207095"/>
            <a:ext cx="7488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10">
            <a:off x="5880946" y="3858216"/>
            <a:ext cx="2492263" cy="2347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Đếm ngược 3 phút có tiê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4414" y="5514974"/>
            <a:ext cx="2202174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3" y="661903"/>
            <a:ext cx="6832598" cy="868147"/>
            <a:chOff x="1012373" y="333247"/>
            <a:chExt cx="7064827" cy="936068"/>
          </a:xfrm>
        </p:grpSpPr>
        <p:sp>
          <p:nvSpPr>
            <p:cNvPr id="8" name="Rounded Rectangle 7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2373" y="333247"/>
              <a:ext cx="6831872" cy="713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Sơ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tư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duy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là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gì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986" y="2257756"/>
            <a:ext cx="10838951" cy="1016000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78427" y="1991942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trúc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5987" y="3476956"/>
            <a:ext cx="10838950" cy="1015999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53862" y="1994886"/>
              <a:ext cx="6502277" cy="346249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 sơ đồ hướng dẫn đường đ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vi-VN" sz="2400" dirty="0" smtClean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  <a:endParaRPr lang="en-US" sz="2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5987" y="4710671"/>
            <a:ext cx="10838951" cy="1016000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78427" y="1907722"/>
              <a:ext cx="6477712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 sơ đồ trình bày thông tin trực quan bằng cách sử dụng từ ngữ ngắn gọn, hình ảnh, các đường nối để thể hiện các khái niệm và ý tưởng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421" y="4706860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8" y="3560232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2" y="2356707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3200" y="1002430"/>
            <a:ext cx="8559800" cy="1391443"/>
            <a:chOff x="1524000" y="354915"/>
            <a:chExt cx="6553200" cy="1128977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103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Các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thành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phần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cơ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bản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SĐTD?</a:t>
              </a:r>
            </a:p>
            <a:p>
              <a:pPr algn="ctr" defTabSz="1219140"/>
              <a:endParaRPr lang="en-US" sz="37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8931" y="2689243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2003974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văn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0" name="Notched Right Arrow 9">
            <a:hlinkClick r:id="" action="ppaction://noaction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8931" y="3908443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78427" y="2003974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nhánh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đường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nối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8931" y="5142157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78427" y="2016005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Chương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mục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65" y="3843820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66" y="5140160"/>
            <a:ext cx="1001484" cy="96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623" y="2693345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0619" y="904157"/>
            <a:ext cx="9923920" cy="1422400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324324"/>
              <a:ext cx="6144029" cy="71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SĐTD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7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1567" y="3894067"/>
            <a:ext cx="10565508" cy="882408"/>
            <a:chOff x="1524000" y="1809750"/>
            <a:chExt cx="6553200" cy="99707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997079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0608" y="2025684"/>
              <a:ext cx="6418218" cy="5216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phí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" action="ppaction://noaction"/>
          </p:cNvPr>
          <p:cNvSpPr/>
          <p:nvPr/>
        </p:nvSpPr>
        <p:spPr>
          <a:xfrm>
            <a:off x="11074400" y="624887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7058" y="2600021"/>
            <a:ext cx="10565508" cy="886839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01291" y="1940104"/>
              <a:ext cx="6418218" cy="3966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Tóm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tắt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7055" y="5018297"/>
            <a:ext cx="10565508" cy="820385"/>
            <a:chOff x="1558045" y="1690472"/>
            <a:chExt cx="6553200" cy="9868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66719" y="1866407"/>
              <a:ext cx="6418218" cy="5553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97" y="2397928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75" y="4901200"/>
            <a:ext cx="1001484" cy="96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99" y="3813593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7526" y="626926"/>
            <a:ext cx="8684654" cy="1300194"/>
            <a:chOff x="1440759" y="158419"/>
            <a:chExt cx="752716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485899" y="158419"/>
              <a:ext cx="7482026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40759" y="180367"/>
              <a:ext cx="6162840" cy="86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vi-VN" sz="3700" dirty="0">
                  <a:solidFill>
                    <a:prstClr val="black"/>
                  </a:solidFill>
                  <a:latin typeface="+mj-lt"/>
                </a:rPr>
                <a:t>Phát biểu nào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vi-VN" sz="3700" dirty="0">
                  <a:solidFill>
                    <a:prstClr val="black"/>
                  </a:solidFill>
                  <a:latin typeface="+mj-lt"/>
                </a:rPr>
                <a:t> về việc tạo được sơ đồ tư duy tốt</a:t>
              </a:r>
              <a:r>
                <a:rPr lang="vi-VN" sz="3700" dirty="0" smtClean="0">
                  <a:solidFill>
                    <a:prstClr val="black"/>
                  </a:solidFill>
                  <a:latin typeface="+mj-lt"/>
                </a:rPr>
                <a:t>?</a:t>
              </a:r>
              <a:endParaRPr lang="en-US" sz="3700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7526" y="2475236"/>
            <a:ext cx="10464799" cy="1016000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967879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Nên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bố tr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í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thông tin đều quanh hình ảnh trung tâm.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" action="ppaction://noaction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961" y="3694436"/>
            <a:ext cx="10464799" cy="1016000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78427" y="1907722"/>
              <a:ext cx="6418218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 đường kẻ càng ở gần hình ảnh trung tâm thì càng nên tô màu đậm hơn và kích thước dày hơn.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3961" y="4928153"/>
            <a:ext cx="10464799" cy="1258564"/>
            <a:chOff x="1524000" y="1809750"/>
            <a:chExt cx="6553200" cy="9733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78427" y="1931785"/>
              <a:ext cx="6418218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.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 nên sử dụng màu sắc trong sơ đồ tư duy vì màu sắc làm người xem mất tập trung vào vấn đề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4894185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3747556"/>
            <a:ext cx="1001484" cy="96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8" y="2544031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8692" y="329800"/>
            <a:ext cx="4837826" cy="1223097"/>
          </a:xfrm>
          <a:prstGeom prst="rect">
            <a:avLst/>
          </a:prstGeom>
          <a:noFill/>
        </p:spPr>
        <p:txBody>
          <a:bodyPr spcFirstLastPara="1" wrap="none">
            <a:prstTxWarp prst="textDeflate">
              <a:avLst/>
            </a:prstTxWarp>
            <a:spAutoFit/>
            <a:scene3d>
              <a:camera prst="obliqueTop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6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6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6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6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15" b="100000" l="0" r="99154">
                        <a14:foregroundMark x1="30923" y1="69816" x2="41154" y2="48466"/>
                        <a14:foregroundMark x1="15385" y1="64540" x2="18462" y2="58896"/>
                        <a14:foregroundMark x1="24308" y1="91043" x2="27846" y2="80613"/>
                        <a14:foregroundMark x1="40308" y1="97669" x2="41615" y2="87607"/>
                        <a14:foregroundMark x1="47692" y1="96319" x2="51462" y2="93865"/>
                        <a14:foregroundMark x1="53385" y1="91043" x2="63462" y2="90307"/>
                        <a14:foregroundMark x1="63923" y1="88589" x2="66077" y2="84785"/>
                        <a14:foregroundMark x1="77000" y1="83067" x2="78538" y2="79509"/>
                        <a14:foregroundMark x1="51692" y1="71902" x2="58692" y2="76074"/>
                        <a14:foregroundMark x1="58692" y1="57178" x2="60385" y2="54724"/>
                        <a14:foregroundMark x1="69846" y1="61350" x2="73308" y2="54479"/>
                        <a14:foregroundMark x1="62385" y1="51288" x2="63462" y2="46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500" y="1654669"/>
            <a:ext cx="4133476" cy="259136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7400" y="2565342"/>
            <a:ext cx="47370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ếm ngược 3 phút có tiê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4414" y="5514974"/>
            <a:ext cx="2202174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3962" y="3111500"/>
            <a:ext cx="10028237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 bị bẩn, nhàu</a:t>
            </a:r>
            <a:r>
              <a:rPr lang="en-US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thể bị vẽ sai và thay đổi giấy nhiều lần</a:t>
            </a:r>
            <a:r>
              <a:rPr lang="en-US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 đồ sẽ khó nhìn hơn, không thể đưa vào các bản trình chiếu.</a:t>
            </a:r>
            <a:endParaRPr lang="en-US" sz="2800" dirty="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178300" y="774700"/>
            <a:ext cx="5295900" cy="2108200"/>
          </a:xfrm>
          <a:prstGeom prst="wedgeEllipseCallout">
            <a:avLst>
              <a:gd name="adj1" fmla="val -61444"/>
              <a:gd name="adj2" fmla="val 5473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81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4903" y="1089606"/>
            <a:ext cx="4058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000" kern="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6600" y="2001076"/>
            <a:ext cx="8166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lang="en-US" sz="2800" dirty="0" smtClean="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FF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834" y="2525358"/>
            <a:ext cx="9723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0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475" y="1768112"/>
            <a:ext cx="977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3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1" y="0"/>
            <a:ext cx="12192000" cy="704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1054" y="1400271"/>
            <a:ext cx="11020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kỹ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phố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54" y="244462"/>
            <a:ext cx="11421977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 HOẠCH HOẠT ĐỘNG CHO KỲ NGHỈ HÈ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8018" y="2945946"/>
            <a:ext cx="7968838" cy="1528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BÀI 10: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SƠ ĐỒ TƯ DUY (</a:t>
            </a:r>
            <a:r>
              <a:rPr lang="en-US" dirty="0" err="1" smtClean="0">
                <a:solidFill>
                  <a:srgbClr val="FF0000"/>
                </a:solidFill>
              </a:rPr>
              <a:t>tiết</a:t>
            </a:r>
            <a:r>
              <a:rPr lang="en-US" dirty="0" smtClean="0">
                <a:solidFill>
                  <a:srgbClr val="FF0000"/>
                </a:solidFill>
              </a:rPr>
              <a:t> 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2000" y="1417183"/>
            <a:ext cx="8744856" cy="1528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accent5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1C5C00"/>
                </a:solidFill>
              </a:rPr>
              <a:t>CHỦ ĐỀ 5: ỨNG DỤNG TIN HỌC</a:t>
            </a:r>
            <a:endParaRPr lang="en-US" dirty="0">
              <a:solidFill>
                <a:srgbClr val="1C5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781" r="-132" b="6781"/>
          <a:stretch/>
        </p:blipFill>
        <p:spPr>
          <a:xfrm>
            <a:off x="635000" y="3338058"/>
            <a:ext cx="4359274" cy="23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5">
            <a:extLst>
              <a:ext uri="{FF2B5EF4-FFF2-40B4-BE49-F238E27FC236}">
                <a16:creationId xmlns:a16="http://schemas.microsoft.com/office/drawing/2014/main" id="{73A6C965-6CA9-4FCE-8A49-83A54A17E663}"/>
              </a:ext>
            </a:extLst>
          </p:cNvPr>
          <p:cNvSpPr/>
          <p:nvPr/>
        </p:nvSpPr>
        <p:spPr>
          <a:xfrm>
            <a:off x="267041" y="2243945"/>
            <a:ext cx="2668787" cy="2262682"/>
          </a:xfrm>
          <a:custGeom>
            <a:avLst/>
            <a:gdLst>
              <a:gd name="connsiteX0" fmla="*/ 0 w 3867923"/>
              <a:gd name="connsiteY0" fmla="*/ 1934058 h 3868115"/>
              <a:gd name="connsiteX1" fmla="*/ 1933962 w 3867923"/>
              <a:gd name="connsiteY1" fmla="*/ 0 h 3868115"/>
              <a:gd name="connsiteX2" fmla="*/ 3867924 w 3867923"/>
              <a:gd name="connsiteY2" fmla="*/ 1934058 h 3868115"/>
              <a:gd name="connsiteX3" fmla="*/ 1933962 w 3867923"/>
              <a:gd name="connsiteY3" fmla="*/ 3868116 h 3868115"/>
              <a:gd name="connsiteX4" fmla="*/ 0 w 3867923"/>
              <a:gd name="connsiteY4" fmla="*/ 1934058 h 386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7923" h="3868115">
                <a:moveTo>
                  <a:pt x="0" y="1934058"/>
                </a:moveTo>
                <a:cubicBezTo>
                  <a:pt x="0" y="865907"/>
                  <a:pt x="865864" y="0"/>
                  <a:pt x="1933962" y="0"/>
                </a:cubicBezTo>
                <a:cubicBezTo>
                  <a:pt x="3002060" y="0"/>
                  <a:pt x="3867924" y="865907"/>
                  <a:pt x="3867924" y="1934058"/>
                </a:cubicBezTo>
                <a:cubicBezTo>
                  <a:pt x="3867924" y="3002209"/>
                  <a:pt x="3002060" y="3868116"/>
                  <a:pt x="1933962" y="3868116"/>
                </a:cubicBezTo>
                <a:cubicBezTo>
                  <a:pt x="865864" y="3868116"/>
                  <a:pt x="0" y="3002209"/>
                  <a:pt x="0" y="1934058"/>
                </a:cubicBezTo>
                <a:close/>
              </a:path>
            </a:pathLst>
          </a:custGeom>
          <a:solidFill>
            <a:srgbClr val="1C5C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8994" tIns="649022" rIns="648994" bIns="649022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000" kern="1200" dirty="0" err="1"/>
              <a:t>Mục</a:t>
            </a:r>
            <a:r>
              <a:rPr lang="en-US" sz="5000" kern="1200" dirty="0"/>
              <a:t> </a:t>
            </a:r>
            <a:r>
              <a:rPr lang="en-US" sz="5000" kern="1200" dirty="0" err="1"/>
              <a:t>tiêu</a:t>
            </a:r>
            <a:endParaRPr lang="en-US" sz="5000" kern="1200" dirty="0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E8FA26A-113C-4C56-8D76-74118979D8A5}"/>
              </a:ext>
            </a:extLst>
          </p:cNvPr>
          <p:cNvSpPr/>
          <p:nvPr/>
        </p:nvSpPr>
        <p:spPr>
          <a:xfrm>
            <a:off x="-1600199" y="762000"/>
            <a:ext cx="5578160" cy="5600700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9304971"/>
              <a:satOff val="10630"/>
              <a:lumOff val="2354"/>
              <a:alphaOff val="0"/>
            </a:schemeClr>
          </a:fillRef>
          <a:effectRef idx="2">
            <a:schemeClr val="accent5">
              <a:hueOff val="-19304971"/>
              <a:satOff val="10630"/>
              <a:lumOff val="235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6F30E931-B308-4F73-BAE3-F19BA8619878}"/>
              </a:ext>
            </a:extLst>
          </p:cNvPr>
          <p:cNvSpPr/>
          <p:nvPr/>
        </p:nvSpPr>
        <p:spPr>
          <a:xfrm>
            <a:off x="3977961" y="1667119"/>
            <a:ext cx="6979681" cy="1382252"/>
          </a:xfrm>
          <a:custGeom>
            <a:avLst/>
            <a:gdLst>
              <a:gd name="connsiteX0" fmla="*/ 0 w 2773533"/>
              <a:gd name="connsiteY0" fmla="*/ 0 h 2005990"/>
              <a:gd name="connsiteX1" fmla="*/ 2773533 w 2773533"/>
              <a:gd name="connsiteY1" fmla="*/ 0 h 2005990"/>
              <a:gd name="connsiteX2" fmla="*/ 2773533 w 2773533"/>
              <a:gd name="connsiteY2" fmla="*/ 2005990 h 2005990"/>
              <a:gd name="connsiteX3" fmla="*/ 0 w 2773533"/>
              <a:gd name="connsiteY3" fmla="*/ 2005990 h 2005990"/>
              <a:gd name="connsiteX4" fmla="*/ 0 w 2773533"/>
              <a:gd name="connsiteY4" fmla="*/ 0 h 200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3533" h="2005990">
                <a:moveTo>
                  <a:pt x="0" y="0"/>
                </a:moveTo>
                <a:lnTo>
                  <a:pt x="2773533" y="0"/>
                </a:lnTo>
                <a:lnTo>
                  <a:pt x="2773533" y="2005990"/>
                </a:lnTo>
                <a:lnTo>
                  <a:pt x="0" y="20059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4400" kern="12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kern="12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kern="12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4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400" kern="12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kern="12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kern="12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kern="12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kern="12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B0F5FAA2-6AF3-46E2-A0DB-73C1712E135E}"/>
              </a:ext>
            </a:extLst>
          </p:cNvPr>
          <p:cNvSpPr/>
          <p:nvPr/>
        </p:nvSpPr>
        <p:spPr>
          <a:xfrm>
            <a:off x="4205106" y="3688501"/>
            <a:ext cx="7152594" cy="1382252"/>
          </a:xfrm>
          <a:custGeom>
            <a:avLst/>
            <a:gdLst>
              <a:gd name="connsiteX0" fmla="*/ 0 w 2773533"/>
              <a:gd name="connsiteY0" fmla="*/ 0 h 2005990"/>
              <a:gd name="connsiteX1" fmla="*/ 2773533 w 2773533"/>
              <a:gd name="connsiteY1" fmla="*/ 0 h 2005990"/>
              <a:gd name="connsiteX2" fmla="*/ 2773533 w 2773533"/>
              <a:gd name="connsiteY2" fmla="*/ 2005990 h 2005990"/>
              <a:gd name="connsiteX3" fmla="*/ 0 w 2773533"/>
              <a:gd name="connsiteY3" fmla="*/ 2005990 h 2005990"/>
              <a:gd name="connsiteX4" fmla="*/ 0 w 2773533"/>
              <a:gd name="connsiteY4" fmla="*/ 0 h 200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3533" h="2005990">
                <a:moveTo>
                  <a:pt x="0" y="0"/>
                </a:moveTo>
                <a:lnTo>
                  <a:pt x="2773533" y="0"/>
                </a:lnTo>
                <a:lnTo>
                  <a:pt x="2773533" y="2005990"/>
                </a:lnTo>
                <a:lnTo>
                  <a:pt x="0" y="200599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4400" kern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2. </a:t>
            </a:r>
            <a:r>
              <a:rPr lang="en-US" sz="4400" kern="12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Các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h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tạo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sơ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đồ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tư</a:t>
            </a:r>
            <a:r>
              <a:rPr lang="en-US" sz="44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44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duy</a:t>
            </a:r>
            <a:endParaRPr lang="en-US" sz="4400" kern="12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5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1021" y="2931226"/>
            <a:ext cx="8477249" cy="1500622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1. </a:t>
            </a:r>
            <a:r>
              <a:rPr lang="en-US" dirty="0" err="1" smtClean="0">
                <a:solidFill>
                  <a:srgbClr val="3333FF"/>
                </a:solidFill>
              </a:rPr>
              <a:t>Sơ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đồ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tư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duy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là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gì</a:t>
            </a:r>
            <a:r>
              <a:rPr lang="en-US" dirty="0" smtClean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79737" y="4431849"/>
            <a:ext cx="1824263" cy="388935"/>
          </a:xfrm>
        </p:spPr>
        <p:txBody>
          <a:bodyPr/>
          <a:lstStyle/>
          <a:p>
            <a:r>
              <a:rPr lang="en-US" dirty="0"/>
              <a:t>Khám phá </a:t>
            </a:r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781" r="-132" b="6781"/>
          <a:stretch/>
        </p:blipFill>
        <p:spPr>
          <a:xfrm>
            <a:off x="0" y="2766558"/>
            <a:ext cx="4359274" cy="23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8692" y="329800"/>
            <a:ext cx="4837826" cy="1223097"/>
          </a:xfrm>
          <a:prstGeom prst="rect">
            <a:avLst/>
          </a:prstGeom>
          <a:noFill/>
        </p:spPr>
        <p:txBody>
          <a:bodyPr spcFirstLastPara="1" wrap="none">
            <a:prstTxWarp prst="textDeflate">
              <a:avLst/>
            </a:prstTxWarp>
            <a:spAutoFit/>
            <a:scene3d>
              <a:camera prst="obliqueTop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15" b="100000" l="0" r="99154">
                        <a14:foregroundMark x1="30923" y1="69816" x2="41154" y2="48466"/>
                        <a14:foregroundMark x1="15385" y1="64540" x2="18462" y2="58896"/>
                        <a14:foregroundMark x1="24308" y1="91043" x2="27846" y2="80613"/>
                        <a14:foregroundMark x1="40308" y1="97669" x2="41615" y2="87607"/>
                        <a14:foregroundMark x1="47692" y1="96319" x2="51462" y2="93865"/>
                        <a14:foregroundMark x1="53385" y1="91043" x2="63462" y2="90307"/>
                        <a14:foregroundMark x1="63923" y1="88589" x2="66077" y2="84785"/>
                        <a14:foregroundMark x1="77000" y1="83067" x2="78538" y2="79509"/>
                        <a14:foregroundMark x1="51692" y1="71902" x2="58692" y2="76074"/>
                        <a14:foregroundMark x1="58692" y1="57178" x2="60385" y2="54724"/>
                        <a14:foregroundMark x1="69846" y1="61350" x2="73308" y2="54479"/>
                        <a14:foregroundMark x1="62385" y1="51288" x2="63462" y2="46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16" y="329800"/>
            <a:ext cx="1540222" cy="96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24" y="1404145"/>
            <a:ext cx="4081462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7316" y="4363341"/>
            <a:ext cx="119946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415258"/>
            <a:ext cx="44942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834063" y="1071564"/>
            <a:ext cx="0" cy="2662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93918" y="3709194"/>
            <a:ext cx="374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</a:t>
            </a:r>
            <a:endParaRPr lang="en-US" alt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25577" y="3671888"/>
            <a:ext cx="3397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</a:t>
            </a:r>
            <a:endParaRPr lang="en-US" alt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7315" y="4102894"/>
            <a:ext cx="11424413" cy="278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7317" y="4533902"/>
            <a:ext cx="1180920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gồm: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sáng tạo, lợi ích, thành phần, tác dụng.</a:t>
            </a:r>
            <a:endParaRPr lang="en-US" alt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6840" y="4945065"/>
            <a:ext cx="101733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Tony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Buzan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1942.</a:t>
            </a:r>
            <a:endParaRPr lang="en-US" alt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" name="Đếm ngược 3 phút có tiê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9350" y="5629274"/>
            <a:ext cx="2202174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3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2" grpId="0"/>
      <p:bldP spid="15" grpId="0"/>
      <p:bldP spid="16" grpId="0"/>
      <p:bldP spid="17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ĩ năng cần thiết khi làm việc nhóm | Edu2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" y="356322"/>
            <a:ext cx="1688095" cy="8876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9253" y="510036"/>
            <a:ext cx="4837826" cy="1223097"/>
          </a:xfrm>
          <a:prstGeom prst="rect">
            <a:avLst/>
          </a:prstGeom>
          <a:noFill/>
        </p:spPr>
        <p:txBody>
          <a:bodyPr spcFirstLastPara="1" wrap="none">
            <a:prstTxWarp prst="textDeflate">
              <a:avLst/>
            </a:prstTxWarp>
            <a:spAutoFit/>
            <a:scene3d>
              <a:camera prst="obliqueTop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600" b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6600" b="1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656476"/>
            <a:ext cx="4622801" cy="4622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0063" y="1860133"/>
            <a:ext cx="7488236" cy="14773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63" y="3337461"/>
            <a:ext cx="8187255" cy="14773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chi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"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"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3333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9197" y="4833746"/>
            <a:ext cx="1119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SĐTD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Đếm ngược 3 phút có tiế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4414" y="5514974"/>
            <a:ext cx="2202174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13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CUSTOM_TIMING_USED" val="1"/>
  <p:tag name="ISPRING_SLIDE_ID_2" val="{DBDE1986-8AD2-4A49-AD9A-BA141228A50F}"/>
  <p:tag name="GENSWF_ADVANCE_TIME" val="13.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Hoạt động khởi động"/>
  <p:tag name="ISPRING_PRESENTER_ID" val="{EEFF4384-CD85-4192-8584-109C35B090CD}"/>
  <p:tag name="ISPRING_CUSTOM_TIMING_USED" val="1"/>
  <p:tag name="TIMING" val="|1.323"/>
  <p:tag name="ISPRING_SLIDE_ID_2" val="{3EE21F08-7E79-4C1E-BA09-37A080B78ADF}"/>
  <p:tag name="GENSWF_ADVANCE_TIME" val="4.5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M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u" id="{C37FC7B5-C768-49BA-A365-33A0FC547497}" vid="{0FEF6E7C-2A1F-4187-88B4-AB05AAAADCE3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M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u" id="{C37FC7B5-C768-49BA-A365-33A0FC547497}" vid="{0FEF6E7C-2A1F-4187-88B4-AB05AAAADCE3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5257</TotalTime>
  <Words>726</Words>
  <Application>Microsoft Office PowerPoint</Application>
  <PresentationFormat>Widescreen</PresentationFormat>
  <Paragraphs>73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AvantGarde</vt:lpstr>
      <vt:lpstr>SimHei</vt:lpstr>
      <vt:lpstr>Arial</vt:lpstr>
      <vt:lpstr>Times New Roman</vt:lpstr>
      <vt:lpstr>Calibri Light</vt:lpstr>
      <vt:lpstr>UTM Helve</vt:lpstr>
      <vt:lpstr>Calibri</vt:lpstr>
      <vt:lpstr>Cambria</vt:lpstr>
      <vt:lpstr>Corbel</vt:lpstr>
      <vt:lpstr>Mau</vt:lpstr>
      <vt:lpstr>Retrospect</vt:lpstr>
      <vt:lpstr>1_Mau</vt:lpstr>
      <vt:lpstr>1_Office Theme</vt:lpstr>
      <vt:lpstr>Parallax</vt:lpstr>
      <vt:lpstr>8_Thiết kế Tùy chỉnh</vt:lpstr>
      <vt:lpstr>PowerPoint Presentation</vt:lpstr>
      <vt:lpstr>PowerPoint Presentation</vt:lpstr>
      <vt:lpstr>PowerPoint Presentation</vt:lpstr>
      <vt:lpstr>PowerPoint Presentation</vt:lpstr>
      <vt:lpstr>BÀI 10:  SƠ ĐỒ TƯ DUY (tiết 1)</vt:lpstr>
      <vt:lpstr>PowerPoint Presentation</vt:lpstr>
      <vt:lpstr>1. Sơ đồ tư duy là gì?</vt:lpstr>
      <vt:lpstr>PowerPoint Presentation</vt:lpstr>
      <vt:lpstr>PowerPoint Presentation</vt:lpstr>
      <vt:lpstr>PowerPoint Presentation</vt:lpstr>
      <vt:lpstr>2. Cách tạo sơ đồ tư duy.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395</cp:revision>
  <dcterms:created xsi:type="dcterms:W3CDTF">2018-08-09T12:27:57Z</dcterms:created>
  <dcterms:modified xsi:type="dcterms:W3CDTF">2024-01-15T02:35:51Z</dcterms:modified>
</cp:coreProperties>
</file>