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64e8b124bf17496c"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9" r:id="rId2"/>
    <p:sldMasterId id="2147483825" r:id="rId3"/>
  </p:sldMasterIdLst>
  <p:notesMasterIdLst>
    <p:notesMasterId r:id="rId28"/>
  </p:notesMasterIdLst>
  <p:handoutMasterIdLst>
    <p:handoutMasterId r:id="rId29"/>
  </p:handoutMasterIdLst>
  <p:sldIdLst>
    <p:sldId id="18792" r:id="rId4"/>
    <p:sldId id="18793" r:id="rId5"/>
    <p:sldId id="18827" r:id="rId6"/>
    <p:sldId id="18822" r:id="rId7"/>
    <p:sldId id="18823" r:id="rId8"/>
    <p:sldId id="18825" r:id="rId9"/>
    <p:sldId id="18826" r:id="rId10"/>
    <p:sldId id="18828" r:id="rId11"/>
    <p:sldId id="18829" r:id="rId12"/>
    <p:sldId id="18830" r:id="rId13"/>
    <p:sldId id="18831" r:id="rId14"/>
    <p:sldId id="18806" r:id="rId15"/>
    <p:sldId id="18811" r:id="rId16"/>
    <p:sldId id="18810" r:id="rId17"/>
    <p:sldId id="18809" r:id="rId18"/>
    <p:sldId id="18812" r:id="rId19"/>
    <p:sldId id="18808" r:id="rId20"/>
    <p:sldId id="18813" r:id="rId21"/>
    <p:sldId id="18814" r:id="rId22"/>
    <p:sldId id="18815" r:id="rId23"/>
    <p:sldId id="18816" r:id="rId24"/>
    <p:sldId id="18817" r:id="rId25"/>
    <p:sldId id="18819" r:id="rId26"/>
    <p:sldId id="18818" r:id="rId27"/>
  </p:sldIdLst>
  <p:sldSz cx="9144000" cy="51435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ần Dung" initials="TD" lastIdx="6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901"/>
    <a:srgbClr val="1C6509"/>
    <a:srgbClr val="196C12"/>
    <a:srgbClr val="0000FF"/>
    <a:srgbClr val="0000CC"/>
    <a:srgbClr val="297D53"/>
    <a:srgbClr val="FF9933"/>
    <a:srgbClr val="DFD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9" autoAdjust="0"/>
    <p:restoredTop sz="92952" autoAdjust="0"/>
  </p:normalViewPr>
  <p:slideViewPr>
    <p:cSldViewPr>
      <p:cViewPr varScale="1">
        <p:scale>
          <a:sx n="79" d="100"/>
          <a:sy n="79" d="100"/>
        </p:scale>
        <p:origin x="788" y="56"/>
      </p:cViewPr>
      <p:guideLst>
        <p:guide orient="horz" pos="1620"/>
        <p:guide pos="2880"/>
      </p:guideLst>
    </p:cSldViewPr>
  </p:slideViewPr>
  <p:notesTextViewPr>
    <p:cViewPr>
      <p:scale>
        <a:sx n="1" d="1"/>
        <a:sy n="1" d="1"/>
      </p:scale>
      <p:origin x="0" y="0"/>
    </p:cViewPr>
  </p:notesTextViewPr>
  <p:notesViewPr>
    <p:cSldViewPr>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D49E7-A7A3-8FDA-5212-A64A1F5DD1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B19D3C-2D1D-40C7-FD21-CDAAE35D0A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7270B-1E35-4FA2-9B2C-1E2876E7F8DE}" type="datetimeFigureOut">
              <a:rPr lang="en-US" smtClean="0"/>
              <a:t>7/5/2023</a:t>
            </a:fld>
            <a:endParaRPr lang="en-US"/>
          </a:p>
        </p:txBody>
      </p:sp>
      <p:sp>
        <p:nvSpPr>
          <p:cNvPr id="4" name="Footer Placeholder 3">
            <a:extLst>
              <a:ext uri="{FF2B5EF4-FFF2-40B4-BE49-F238E27FC236}">
                <a16:creationId xmlns:a16="http://schemas.microsoft.com/office/drawing/2014/main" id="{F1002F89-6F66-BCCB-55FC-72A64F0395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0D1A1E-50EE-3700-BD61-CAA745AABD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E2FA2F-2ECB-468C-9F9A-77C888EE81EC}" type="slidenum">
              <a:rPr lang="en-US" smtClean="0"/>
              <a:t>‹#›</a:t>
            </a:fld>
            <a:endParaRPr lang="en-US"/>
          </a:p>
        </p:txBody>
      </p:sp>
    </p:spTree>
    <p:extLst>
      <p:ext uri="{BB962C8B-B14F-4D97-AF65-F5344CB8AC3E}">
        <p14:creationId xmlns:p14="http://schemas.microsoft.com/office/powerpoint/2010/main" val="3209720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E8F1F-BCCA-4E98-A3B3-63078FF75F12}"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F9F70-1D75-47EC-AED6-9407F72880B2}" type="slidenum">
              <a:rPr lang="en-US" smtClean="0"/>
              <a:t>‹#›</a:t>
            </a:fld>
            <a:endParaRPr lang="en-US"/>
          </a:p>
        </p:txBody>
      </p:sp>
    </p:spTree>
    <p:extLst>
      <p:ext uri="{BB962C8B-B14F-4D97-AF65-F5344CB8AC3E}">
        <p14:creationId xmlns:p14="http://schemas.microsoft.com/office/powerpoint/2010/main" val="3250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99614-8FE2-43D3-8104-8136997F6D44}" type="slidenum">
              <a:rPr lang="en-US"/>
              <a:pPr/>
              <a:t>1</a:t>
            </a:fld>
            <a:endParaRPr lang="en-US" dirty="0"/>
          </a:p>
        </p:txBody>
      </p:sp>
      <p:sp>
        <p:nvSpPr>
          <p:cNvPr id="146434" name="Rectangle 2"/>
          <p:cNvSpPr>
            <a:spLocks noGrp="1" noRot="1" noChangeAspect="1" noChangeArrowheads="1" noTextEdit="1"/>
          </p:cNvSpPr>
          <p:nvPr>
            <p:ph type="sldImg"/>
          </p:nvPr>
        </p:nvSpPr>
        <p:spPr>
          <a:xfrm>
            <a:off x="382588" y="685800"/>
            <a:ext cx="6092825" cy="3429000"/>
          </a:xfrm>
          <a:ln/>
        </p:spPr>
      </p:sp>
      <p:sp>
        <p:nvSpPr>
          <p:cNvPr id="146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2127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solidFill>
                  <a:prstClr val="black"/>
                </a:solidFill>
                <a:latin typeface="Calibri"/>
              </a:rPr>
              <a:pPr>
                <a:defRPr/>
              </a:pPr>
              <a:t>3</a:t>
            </a:fld>
            <a:endParaRPr lang="en-US">
              <a:solidFill>
                <a:prstClr val="black"/>
              </a:solidFill>
              <a:latin typeface="Calibri"/>
            </a:endParaRPr>
          </a:p>
        </p:txBody>
      </p:sp>
    </p:spTree>
    <p:extLst>
      <p:ext uri="{BB962C8B-B14F-4D97-AF65-F5344CB8AC3E}">
        <p14:creationId xmlns:p14="http://schemas.microsoft.com/office/powerpoint/2010/main" val="217535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F9F70-1D75-47EC-AED6-9407F72880B2}" type="slidenum">
              <a:rPr lang="en-US" smtClean="0"/>
              <a:t>4</a:t>
            </a:fld>
            <a:endParaRPr lang="en-US"/>
          </a:p>
        </p:txBody>
      </p:sp>
    </p:spTree>
    <p:extLst>
      <p:ext uri="{BB962C8B-B14F-4D97-AF65-F5344CB8AC3E}">
        <p14:creationId xmlns:p14="http://schemas.microsoft.com/office/powerpoint/2010/main" val="75368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1419-595D-4960-B38B-15EA643020F2}" type="slidenum">
              <a:rPr lang="en-US" smtClean="0"/>
              <a:pPr/>
              <a:t>24</a:t>
            </a:fld>
            <a:endParaRPr lang="en-US"/>
          </a:p>
        </p:txBody>
      </p:sp>
    </p:spTree>
    <p:extLst>
      <p:ext uri="{BB962C8B-B14F-4D97-AF65-F5344CB8AC3E}">
        <p14:creationId xmlns:p14="http://schemas.microsoft.com/office/powerpoint/2010/main" val="287397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5706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628650" y="1369219"/>
            <a:ext cx="7886700" cy="3263504"/>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9384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6543675" y="273844"/>
            <a:ext cx="1971675" cy="4358879"/>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628650" y="273844"/>
            <a:ext cx="5800725" cy="4358879"/>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1041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866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628650" y="1369219"/>
            <a:ext cx="7886700" cy="3263504"/>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407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5745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628650" y="1369219"/>
            <a:ext cx="3886200" cy="3263504"/>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4629150" y="1369219"/>
            <a:ext cx="3886200" cy="3263504"/>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225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629841" y="273844"/>
            <a:ext cx="7886700" cy="994172"/>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629842" y="1878806"/>
            <a:ext cx="3868340" cy="2763441"/>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4629150" y="1878806"/>
            <a:ext cx="3887391" cy="2763441"/>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2738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0354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267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59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628650" y="1369219"/>
            <a:ext cx="7886700" cy="3263504"/>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2970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3419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628650" y="1369219"/>
            <a:ext cx="7886700" cy="3263504"/>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350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6543675" y="273844"/>
            <a:ext cx="1971675" cy="4358879"/>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628650" y="273844"/>
            <a:ext cx="5800725" cy="4358879"/>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2E2CEFA-6521-410A-AC51-E8ABE4E9CDB0}" type="datetimeFigureOut">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05/07/2023</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3F6ACA-6BA7-459F-AD44-D4E124DDBDE3}" type="slidenum">
              <a:rPr kumimoji="0" lang="vi-VN"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7709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818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933658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86463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628650" y="1369219"/>
            <a:ext cx="7886700" cy="3263504"/>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672552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623888" y="1282305"/>
            <a:ext cx="7886700" cy="2139553"/>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131338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628650" y="1369219"/>
            <a:ext cx="3886200" cy="3263504"/>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4629150" y="1369219"/>
            <a:ext cx="3886200" cy="3263504"/>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86920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629841" y="273844"/>
            <a:ext cx="7886700" cy="994172"/>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629842" y="1878806"/>
            <a:ext cx="3868340" cy="2763441"/>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4629151" y="1260872"/>
            <a:ext cx="3887391"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4629151" y="1878806"/>
            <a:ext cx="3887391" cy="2763441"/>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182727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112463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49702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987185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1630945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3887391" y="740570"/>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562279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628650" y="1369219"/>
            <a:ext cx="7886700" cy="3263504"/>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5504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6543676" y="273845"/>
            <a:ext cx="1971675" cy="4358879"/>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628651" y="273845"/>
            <a:ext cx="5800725" cy="4358879"/>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628650" y="4767264"/>
            <a:ext cx="2057400" cy="273844"/>
          </a:xfrm>
          <a:prstGeom prst="rect">
            <a:avLst/>
          </a:prstGeom>
        </p:spPr>
        <p:txBody>
          <a:bodyPr/>
          <a:lstStyle/>
          <a:p>
            <a:fld id="{5983A1F6-1FE9-4990-B012-18F8CD185A8F}" type="datetimeFigureOut">
              <a:rPr lang="vi-VN" smtClean="0"/>
              <a:pPr/>
              <a:t>05/07/2023</a:t>
            </a:fld>
            <a:endParaRPr lang="vi-VN"/>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3028950" y="4767264"/>
            <a:ext cx="3086100" cy="273844"/>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6457950" y="4767264"/>
            <a:ext cx="2057400" cy="273844"/>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6165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628650" y="1369219"/>
            <a:ext cx="3886200" cy="3263504"/>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4629150" y="1369219"/>
            <a:ext cx="3886200" cy="3263504"/>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6809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629841" y="273844"/>
            <a:ext cx="7886700" cy="994172"/>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629842" y="1878806"/>
            <a:ext cx="3868340" cy="2763441"/>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4629150" y="1878806"/>
            <a:ext cx="3887391" cy="2763441"/>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3752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628650" y="273844"/>
            <a:ext cx="7886700" cy="994172"/>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52252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59905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68264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628650" y="4767263"/>
            <a:ext cx="2057400" cy="273844"/>
          </a:xfrm>
          <a:prstGeom prst="rect">
            <a:avLst/>
          </a:prstGeom>
        </p:spPr>
        <p:txBody>
          <a:bodyPr/>
          <a:lstStyle/>
          <a:p>
            <a:pPr defTabSz="685800"/>
            <a:fld id="{92E2CEFA-6521-410A-AC51-E8ABE4E9CDB0}" type="datetimeFigureOut">
              <a:rPr lang="vi-VN" sz="1350" smtClean="0">
                <a:solidFill>
                  <a:prstClr val="black"/>
                </a:solidFill>
              </a:rPr>
              <a:pPr defTabSz="685800"/>
              <a:t>05/07/2023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3028950" y="4767263"/>
            <a:ext cx="3086100" cy="273844"/>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6457950" y="4767263"/>
            <a:ext cx="2057400" cy="273844"/>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10437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8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31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8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91397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869" r:id="rId12"/>
    <p:sldLayoutId id="214748387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4DF4AE69-609A-4640-9847-A4D1362C344D}"/>
              </a:ext>
            </a:extLst>
          </p:cNvPr>
          <p:cNvSpPr/>
          <p:nvPr/>
        </p:nvSpPr>
        <p:spPr>
          <a:xfrm>
            <a:off x="2579632" y="2340974"/>
            <a:ext cx="3658694" cy="900246"/>
          </a:xfrm>
          <a:prstGeom prst="rect">
            <a:avLst/>
          </a:prstGeom>
          <a:noFill/>
        </p:spPr>
        <p:txBody>
          <a:bodyPr wrap="none" lIns="68580" tIns="34290" rIns="68580" bIns="34290">
            <a:spAutoFit/>
          </a:bodyPr>
          <a:lstStyle/>
          <a:p>
            <a:pPr algn="ctr"/>
            <a:r>
              <a:rPr lang="en-US" sz="54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endParaRPr lang="en-US" sz="5400" b="1"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81103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gif"/><Relationship Id="rId5" Type="http://schemas.openxmlformats.org/officeDocument/2006/relationships/image" Target="../media/image4.gif"/><Relationship Id="rId10" Type="http://schemas.openxmlformats.org/officeDocument/2006/relationships/image" Target="../media/image8.gif"/><Relationship Id="rId4" Type="http://schemas.openxmlformats.org/officeDocument/2006/relationships/image" Target="../media/image3.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0.png"/><Relationship Id="rId5" Type="http://schemas.microsoft.com/office/2007/relationships/media" Target="../media/media3.mp3"/><Relationship Id="rId10" Type="http://schemas.openxmlformats.org/officeDocument/2006/relationships/notesSlide" Target="../notesSlides/notesSlide3.xml"/><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03" y="213368"/>
            <a:ext cx="9127305" cy="5143500"/>
          </a:xfrm>
          <a:prstGeom prst="rect">
            <a:avLst/>
          </a:prstGeom>
        </p:spPr>
      </p:pic>
      <p:pic>
        <p:nvPicPr>
          <p:cNvPr id="144390" name="Picture 6" descr="02110404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742" y="2222613"/>
            <a:ext cx="1575500" cy="1125011"/>
          </a:xfrm>
          <a:prstGeom prst="rect">
            <a:avLst/>
          </a:prstGeom>
          <a:noFill/>
          <a:extLst>
            <a:ext uri="{909E8E84-426E-40DD-AFC4-6F175D3DCCD1}">
              <a14:hiddenFill xmlns:a14="http://schemas.microsoft.com/office/drawing/2010/main">
                <a:solidFill>
                  <a:srgbClr val="FFFFFF"/>
                </a:solidFill>
              </a14:hiddenFill>
            </a:ext>
          </a:extLst>
        </p:spPr>
      </p:pic>
      <p:sp>
        <p:nvSpPr>
          <p:cNvPr id="144395" name="WordArt 11"/>
          <p:cNvSpPr>
            <a:spLocks noChangeArrowheads="1" noChangeShapeType="1" noTextEdit="1"/>
          </p:cNvSpPr>
          <p:nvPr/>
        </p:nvSpPr>
        <p:spPr bwMode="auto">
          <a:xfrm>
            <a:off x="1450638" y="1487525"/>
            <a:ext cx="6420719" cy="2757065"/>
          </a:xfrm>
          <a:prstGeom prst="rect">
            <a:avLst/>
          </a:prstGeom>
        </p:spPr>
        <p:txBody>
          <a:bodyPr spcFirstLastPara="1" wrap="none" lIns="78665" tIns="39332" rIns="78665" bIns="39332" numCol="1" fromWordArt="1">
            <a:prstTxWarp prst="textArchUp">
              <a:avLst>
                <a:gd name="adj" fmla="val 10825182"/>
              </a:avLst>
            </a:prstTxWarp>
          </a:bodyPr>
          <a:lstStyle/>
          <a:p>
            <a:pPr algn="ctr"/>
            <a:endParaRPr lang="en-US" sz="6225"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VNI-Times"/>
            </a:endParaRPr>
          </a:p>
        </p:txBody>
      </p:sp>
      <p:pic>
        <p:nvPicPr>
          <p:cNvPr id="144399" name="Picture 15" descr="BD1373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43100" y="3148437"/>
            <a:ext cx="2516117" cy="743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8462" y="4391455"/>
            <a:ext cx="6910967" cy="93583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5608" y="95539"/>
            <a:ext cx="1907207" cy="1172020"/>
          </a:xfrm>
          <a:prstGeom prst="rect">
            <a:avLst/>
          </a:prstGeom>
        </p:spPr>
      </p:pic>
      <p:sp>
        <p:nvSpPr>
          <p:cNvPr id="9" name="WordArt 7">
            <a:hlinkClick r:id="" action="ppaction://noaction">
              <a:snd r:embed="rId8" name="cHAO.wav"/>
            </a:hlinkClick>
          </p:cNvPr>
          <p:cNvSpPr>
            <a:spLocks noChangeArrowheads="1" noChangeShapeType="1" noTextEdit="1"/>
          </p:cNvSpPr>
          <p:nvPr/>
        </p:nvSpPr>
        <p:spPr bwMode="auto">
          <a:xfrm>
            <a:off x="1410370" y="1611189"/>
            <a:ext cx="6181586" cy="247337"/>
          </a:xfrm>
          <a:prstGeom prst="rect">
            <a:avLst/>
          </a:prstGeom>
        </p:spPr>
        <p:txBody>
          <a:bodyPr wrap="none" lIns="78665" tIns="39332" rIns="78665" bIns="39332"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3525"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CHÀO </a:t>
            </a:r>
            <a:r>
              <a:rPr lang="en-US" sz="3525"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MỪNG</a:t>
            </a:r>
            <a:r>
              <a:rPr lang="en-US" sz="3525"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525"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QUÝ</a:t>
            </a:r>
            <a:r>
              <a:rPr lang="en-US" sz="3525"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THẦY CÔ </a:t>
            </a:r>
            <a:r>
              <a:rPr lang="en-US" sz="3525"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GIÁO</a:t>
            </a:r>
            <a:r>
              <a:rPr lang="en-US" sz="3525"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525"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VỀ</a:t>
            </a:r>
            <a:r>
              <a:rPr lang="en-US" sz="3525"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525"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DỰ</a:t>
            </a:r>
            <a:r>
              <a:rPr lang="en-US" sz="3525"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525"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GIỜ</a:t>
            </a:r>
            <a:endParaRPr lang="en-US" sz="3525"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1" name="WordArt 7">
            <a:hlinkClick r:id="" action="ppaction://noaction">
              <a:snd r:embed="rId8" name="cHAO.wav"/>
            </a:hlinkClick>
          </p:cNvPr>
          <p:cNvSpPr>
            <a:spLocks noChangeArrowheads="1" noChangeShapeType="1" noTextEdit="1"/>
          </p:cNvSpPr>
          <p:nvPr/>
        </p:nvSpPr>
        <p:spPr bwMode="auto">
          <a:xfrm>
            <a:off x="3813240" y="1975284"/>
            <a:ext cx="986416" cy="247337"/>
          </a:xfrm>
          <a:prstGeom prst="rect">
            <a:avLst/>
          </a:prstGeom>
        </p:spPr>
        <p:txBody>
          <a:bodyPr wrap="none" lIns="78665" tIns="39332" rIns="78665" bIns="39332"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3525"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LỚP 8</a:t>
            </a:r>
          </a:p>
        </p:txBody>
      </p:sp>
      <p:sp>
        <p:nvSpPr>
          <p:cNvPr id="13" name="WordArt 19"/>
          <p:cNvSpPr>
            <a:spLocks noChangeArrowheads="1" noChangeShapeType="1" noTextEdit="1"/>
          </p:cNvSpPr>
          <p:nvPr/>
        </p:nvSpPr>
        <p:spPr bwMode="auto">
          <a:xfrm>
            <a:off x="1861337" y="336198"/>
            <a:ext cx="5279643" cy="247652"/>
          </a:xfrm>
          <a:prstGeom prst="rect">
            <a:avLst/>
          </a:prstGeom>
        </p:spPr>
        <p:txBody>
          <a:bodyPr wrap="none" lIns="78665" tIns="39332" rIns="78665" bIns="39332" numCol="1" fromWordArt="1">
            <a:prstTxWarp prst="textPlain">
              <a:avLst>
                <a:gd name="adj" fmla="val 48936"/>
              </a:avLst>
            </a:prstTxWarp>
          </a:bodyPr>
          <a:lstStyle/>
          <a:p>
            <a:pPr algn="ctr"/>
            <a:r>
              <a:rPr lang="en-US" sz="4125" kern="10">
                <a:ln w="12700">
                  <a:solidFill>
                    <a:srgbClr val="FF0000"/>
                  </a:solidFill>
                  <a:round/>
                  <a:headEnd/>
                  <a:tailEnd/>
                </a:ln>
                <a:solidFill>
                  <a:schemeClr val="accent2"/>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PHÒNG GD&amp;ĐT…… </a:t>
            </a:r>
            <a:endParaRPr lang="en-US" sz="4125" kern="10" dirty="0">
              <a:ln w="12700">
                <a:solidFill>
                  <a:srgbClr val="FF0000"/>
                </a:solidFill>
                <a:round/>
                <a:headEnd/>
                <a:tailEnd/>
              </a:ln>
              <a:solidFill>
                <a:schemeClr val="accent2"/>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4" name="WordArt 27"/>
          <p:cNvSpPr>
            <a:spLocks noChangeArrowheads="1" noChangeShapeType="1" noTextEdit="1"/>
          </p:cNvSpPr>
          <p:nvPr/>
        </p:nvSpPr>
        <p:spPr bwMode="auto">
          <a:xfrm>
            <a:off x="2555860" y="756231"/>
            <a:ext cx="3325909" cy="300038"/>
          </a:xfrm>
          <a:prstGeom prst="rect">
            <a:avLst/>
          </a:prstGeom>
        </p:spPr>
        <p:txBody>
          <a:bodyPr wrap="none" lIns="78665" tIns="39332" rIns="78665" bIns="39332" numCol="1" fromWordArt="1">
            <a:prstTxWarp prst="textPlain">
              <a:avLst>
                <a:gd name="adj" fmla="val 50000"/>
              </a:avLst>
            </a:prstTxWarp>
          </a:bodyPr>
          <a:lstStyle/>
          <a:p>
            <a:pPr algn="ctr"/>
            <a:r>
              <a:rPr lang="vi-VN" sz="2400" kern="10">
                <a:ln w="19050">
                  <a:solidFill>
                    <a:srgbClr val="0000FF"/>
                  </a:solidFill>
                  <a:round/>
                  <a:headEnd/>
                  <a:tailEnd/>
                </a:ln>
                <a:solidFill>
                  <a:srgbClr val="0000FF"/>
                </a:solidFill>
                <a:effectLst>
                  <a:outerShdw dist="35921" dir="2700000" algn="ctr" rotWithShape="0">
                    <a:srgbClr val="990000"/>
                  </a:outerShdw>
                </a:effectLst>
                <a:latin typeface="Times New Roman"/>
                <a:cs typeface="Times New Roman"/>
              </a:rPr>
              <a:t> TRƯỜNG THCS ……</a:t>
            </a:r>
            <a:endParaRPr lang="en-US" sz="2400" kern="10">
              <a:ln w="19050">
                <a:solidFill>
                  <a:srgbClr val="0000FF"/>
                </a:solidFill>
                <a:round/>
                <a:headEnd/>
                <a:tailEnd/>
              </a:ln>
              <a:solidFill>
                <a:srgbClr val="0000FF"/>
              </a:solidFill>
              <a:effectLst>
                <a:outerShdw dist="35921" dir="2700000" algn="ctr" rotWithShape="0">
                  <a:srgbClr val="990000"/>
                </a:outerShdw>
              </a:effectLst>
              <a:latin typeface="Times New Roman"/>
              <a:cs typeface="Times New Roman"/>
            </a:endParaRPr>
          </a:p>
        </p:txBody>
      </p:sp>
      <p:sp>
        <p:nvSpPr>
          <p:cNvPr id="15" name="Line 23"/>
          <p:cNvSpPr>
            <a:spLocks noChangeShapeType="1"/>
          </p:cNvSpPr>
          <p:nvPr/>
        </p:nvSpPr>
        <p:spPr bwMode="auto">
          <a:xfrm>
            <a:off x="1565267" y="1257300"/>
            <a:ext cx="6056323" cy="0"/>
          </a:xfrm>
          <a:prstGeom prst="line">
            <a:avLst/>
          </a:prstGeom>
          <a:noFill/>
          <a:ln w="88900" cmpd="tri">
            <a:pattFill prst="pct80">
              <a:fgClr>
                <a:schemeClr val="bg2"/>
              </a:fgClr>
              <a:bgClr>
                <a:srgbClr val="FF0000"/>
              </a:bgClr>
            </a:pattFill>
            <a:round/>
            <a:headEnd/>
            <a:tailEnd/>
          </a:ln>
          <a:extLst>
            <a:ext uri="{909E8E84-426E-40DD-AFC4-6F175D3DCCD1}">
              <a14:hiddenFill xmlns:a14="http://schemas.microsoft.com/office/drawing/2010/main">
                <a:noFill/>
              </a14:hiddenFill>
            </a:ext>
          </a:extLst>
        </p:spPr>
        <p:txBody>
          <a:bodyPr lIns="78665" tIns="39332" rIns="78665" bIns="39332"/>
          <a:lstStyle/>
          <a:p>
            <a:endParaRPr lang="en-US" sz="1350"/>
          </a:p>
        </p:txBody>
      </p:sp>
      <p:sp>
        <p:nvSpPr>
          <p:cNvPr id="16" name="Text Box 3"/>
          <p:cNvSpPr txBox="1">
            <a:spLocks noChangeArrowheads="1"/>
          </p:cNvSpPr>
          <p:nvPr/>
        </p:nvSpPr>
        <p:spPr bwMode="auto">
          <a:xfrm>
            <a:off x="1410367" y="4025293"/>
            <a:ext cx="6465557" cy="49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665" tIns="39332" rIns="78665" bIns="39332">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2700" dirty="0" err="1">
                <a:ln w="0"/>
                <a:solidFill>
                  <a:schemeClr val="accent2">
                    <a:lumMod val="50000"/>
                  </a:schemeClr>
                </a:solidFill>
                <a:effectLst>
                  <a:reflection blurRad="6350" stA="53000" endA="300" endPos="35500" dir="5400000" sy="-90000" algn="bl" rotWithShape="0"/>
                </a:effectLst>
              </a:rPr>
              <a:t>GV</a:t>
            </a:r>
            <a:r>
              <a:rPr lang="en-US" sz="2700" dirty="0">
                <a:ln w="0"/>
                <a:solidFill>
                  <a:schemeClr val="accent2">
                    <a:lumMod val="50000"/>
                  </a:schemeClr>
                </a:solidFill>
                <a:effectLst>
                  <a:reflection blurRad="6350" stA="53000" endA="300" endPos="35500" dir="5400000" sy="-90000" algn="bl" rotWithShape="0"/>
                </a:effectLst>
              </a:rPr>
              <a:t> :</a:t>
            </a:r>
          </a:p>
        </p:txBody>
      </p:sp>
      <p:pic>
        <p:nvPicPr>
          <p:cNvPr id="17" name="Picture 21" descr="Book-09-ju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4572" y="2866046"/>
            <a:ext cx="114270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mouse3"/>
          <p:cNvPicPr>
            <a:picLocks noChangeAspect="1" noChangeArrowheads="1"/>
          </p:cNvPicPr>
          <p:nvPr/>
        </p:nvPicPr>
        <p:blipFill>
          <a:blip r:embed="rId10">
            <a:lum bright="-6000" contrast="30000"/>
            <a:extLst>
              <a:ext uri="{28A0092B-C50C-407E-A947-70E740481C1C}">
                <a14:useLocalDpi xmlns:a14="http://schemas.microsoft.com/office/drawing/2010/main" val="0"/>
              </a:ext>
            </a:extLst>
          </a:blip>
          <a:srcRect/>
          <a:stretch>
            <a:fillRect/>
          </a:stretch>
        </p:blipFill>
        <p:spPr bwMode="auto">
          <a:xfrm>
            <a:off x="1191" y="3502659"/>
            <a:ext cx="125697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82917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70">
            <a:extLst>
              <a:ext uri="{FF2B5EF4-FFF2-40B4-BE49-F238E27FC236}">
                <a16:creationId xmlns:a16="http://schemas.microsoft.com/office/drawing/2014/main" id="{E1A99819-A036-246C-29AB-A31A4AF573BC}"/>
              </a:ext>
            </a:extLst>
          </p:cNvPr>
          <p:cNvSpPr/>
          <p:nvPr/>
        </p:nvSpPr>
        <p:spPr>
          <a:xfrm>
            <a:off x="215422" y="623087"/>
            <a:ext cx="1527577" cy="701658"/>
          </a:xfrm>
          <a:custGeom>
            <a:avLst/>
            <a:gdLst>
              <a:gd name="connsiteX0" fmla="*/ 0 w 1527975"/>
              <a:gd name="connsiteY0" fmla="*/ 116997 h 701841"/>
              <a:gd name="connsiteX1" fmla="*/ 116997 w 1527975"/>
              <a:gd name="connsiteY1" fmla="*/ 0 h 701841"/>
              <a:gd name="connsiteX2" fmla="*/ 1410978 w 1527975"/>
              <a:gd name="connsiteY2" fmla="*/ 0 h 701841"/>
              <a:gd name="connsiteX3" fmla="*/ 1527975 w 1527975"/>
              <a:gd name="connsiteY3" fmla="*/ 116997 h 701841"/>
              <a:gd name="connsiteX4" fmla="*/ 1527975 w 1527975"/>
              <a:gd name="connsiteY4" fmla="*/ 584844 h 701841"/>
              <a:gd name="connsiteX5" fmla="*/ 1410978 w 1527975"/>
              <a:gd name="connsiteY5" fmla="*/ 701841 h 701841"/>
              <a:gd name="connsiteX6" fmla="*/ 116997 w 1527975"/>
              <a:gd name="connsiteY6" fmla="*/ 701841 h 701841"/>
              <a:gd name="connsiteX7" fmla="*/ 0 w 1527975"/>
              <a:gd name="connsiteY7" fmla="*/ 584844 h 701841"/>
              <a:gd name="connsiteX8" fmla="*/ 0 w 1527975"/>
              <a:gd name="connsiteY8" fmla="*/ 116997 h 70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975" h="701841">
                <a:moveTo>
                  <a:pt x="0" y="116997"/>
                </a:moveTo>
                <a:cubicBezTo>
                  <a:pt x="0" y="52381"/>
                  <a:pt x="52381" y="0"/>
                  <a:pt x="116997" y="0"/>
                </a:cubicBezTo>
                <a:lnTo>
                  <a:pt x="1410978" y="0"/>
                </a:lnTo>
                <a:cubicBezTo>
                  <a:pt x="1475594" y="0"/>
                  <a:pt x="1527975" y="52381"/>
                  <a:pt x="1527975" y="116997"/>
                </a:cubicBezTo>
                <a:lnTo>
                  <a:pt x="1527975" y="584844"/>
                </a:lnTo>
                <a:cubicBezTo>
                  <a:pt x="1527975" y="649460"/>
                  <a:pt x="1475594" y="701841"/>
                  <a:pt x="1410978" y="701841"/>
                </a:cubicBezTo>
                <a:lnTo>
                  <a:pt x="116997" y="701841"/>
                </a:lnTo>
                <a:cubicBezTo>
                  <a:pt x="52381" y="701841"/>
                  <a:pt x="0" y="649460"/>
                  <a:pt x="0" y="584844"/>
                </a:cubicBezTo>
                <a:lnTo>
                  <a:pt x="0" y="1169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292" tIns="133292" rIns="133292" bIns="133292" numCol="1" spcCol="1270" anchor="ctr" anchorCtr="0">
            <a:noAutofit/>
          </a:bodyPr>
          <a:lstStyle/>
          <a:p>
            <a:pPr algn="ctr" defTabSz="1155411">
              <a:lnSpc>
                <a:spcPct val="90000"/>
              </a:lnSpc>
              <a:spcBef>
                <a:spcPct val="0"/>
              </a:spcBef>
              <a:spcAft>
                <a:spcPct val="35000"/>
              </a:spcAft>
            </a:pPr>
            <a:r>
              <a:rPr lang="en-US" sz="2599" dirty="0">
                <a:latin typeface="Times New Roman" panose="02020603050405020304" pitchFamily="18" charset="0"/>
                <a:cs typeface="Times New Roman" panose="02020603050405020304" pitchFamily="18" charset="0"/>
              </a:rPr>
              <a:t>Bước </a:t>
            </a:r>
            <a:r>
              <a:rPr lang="vi-VN" sz="2599" dirty="0" smtClean="0">
                <a:latin typeface="Times New Roman" panose="02020603050405020304" pitchFamily="18" charset="0"/>
                <a:cs typeface="Times New Roman" panose="02020603050405020304" pitchFamily="18" charset="0"/>
              </a:rPr>
              <a:t>3</a:t>
            </a:r>
            <a:r>
              <a:rPr lang="en-US" sz="2599" dirty="0" smtClean="0">
                <a:latin typeface="Times New Roman" panose="02020603050405020304" pitchFamily="18" charset="0"/>
                <a:cs typeface="Times New Roman" panose="02020603050405020304" pitchFamily="18" charset="0"/>
              </a:rPr>
              <a:t>:</a:t>
            </a:r>
            <a:endParaRPr lang="vi-VN" sz="2599" dirty="0">
              <a:latin typeface="Times New Roman" panose="02020603050405020304" pitchFamily="18" charset="0"/>
              <a:cs typeface="Times New Roman" panose="02020603050405020304" pitchFamily="18" charset="0"/>
            </a:endParaRPr>
          </a:p>
        </p:txBody>
      </p:sp>
      <p:sp>
        <p:nvSpPr>
          <p:cNvPr id="6" name="Freeform: Shape 71">
            <a:extLst>
              <a:ext uri="{FF2B5EF4-FFF2-40B4-BE49-F238E27FC236}">
                <a16:creationId xmlns:a16="http://schemas.microsoft.com/office/drawing/2014/main" id="{0D9D138E-A724-F001-ABBE-0530DBF6DBDC}"/>
              </a:ext>
            </a:extLst>
          </p:cNvPr>
          <p:cNvSpPr/>
          <p:nvPr/>
        </p:nvSpPr>
        <p:spPr>
          <a:xfrm>
            <a:off x="1742998" y="623086"/>
            <a:ext cx="7401001" cy="682050"/>
          </a:xfrm>
          <a:custGeom>
            <a:avLst/>
            <a:gdLst>
              <a:gd name="connsiteX0" fmla="*/ 0 w 4037143"/>
              <a:gd name="connsiteY0" fmla="*/ 0 h 356730"/>
              <a:gd name="connsiteX1" fmla="*/ 4037143 w 4037143"/>
              <a:gd name="connsiteY1" fmla="*/ 0 h 356730"/>
              <a:gd name="connsiteX2" fmla="*/ 4037143 w 4037143"/>
              <a:gd name="connsiteY2" fmla="*/ 356730 h 356730"/>
              <a:gd name="connsiteX3" fmla="*/ 0 w 4037143"/>
              <a:gd name="connsiteY3" fmla="*/ 356730 h 356730"/>
              <a:gd name="connsiteX4" fmla="*/ 0 w 4037143"/>
              <a:gd name="connsiteY4" fmla="*/ 0 h 35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143" h="356730">
                <a:moveTo>
                  <a:pt x="0" y="0"/>
                </a:moveTo>
                <a:lnTo>
                  <a:pt x="4037143" y="0"/>
                </a:lnTo>
                <a:lnTo>
                  <a:pt x="4037143" y="356730"/>
                </a:lnTo>
                <a:lnTo>
                  <a:pt x="0" y="356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228543" lvl="1" indent="-228543" defTabSz="1155411">
              <a:lnSpc>
                <a:spcPct val="90000"/>
              </a:lnSpc>
              <a:spcBef>
                <a:spcPct val="0"/>
              </a:spcBef>
              <a:spcAft>
                <a:spcPct val="15000"/>
              </a:spcAft>
            </a:pPr>
            <a:r>
              <a:rPr lang="vi-VN" sz="2400" dirty="0">
                <a:latin typeface="Times New Roman" panose="02020603050405020304" pitchFamily="18" charset="0"/>
                <a:cs typeface="Times New Roman" panose="02020603050405020304" pitchFamily="18" charset="0"/>
              </a:rPr>
              <a:t>Trong the Insert, tại nhóm Charts, chọn lệnh Insert Colum or Bar Chart.</a:t>
            </a:r>
          </a:p>
        </p:txBody>
      </p:sp>
      <p:sp>
        <p:nvSpPr>
          <p:cNvPr id="7" name="Rectangle 6"/>
          <p:cNvSpPr>
            <a:spLocks noChangeArrowheads="1"/>
          </p:cNvSpPr>
          <p:nvPr/>
        </p:nvSpPr>
        <p:spPr bwMode="auto">
          <a:xfrm>
            <a:off x="24276" y="-32537"/>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smtClean="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4000" y="1465883"/>
            <a:ext cx="6377921" cy="3229455"/>
          </a:xfrm>
          <a:prstGeom prst="rect">
            <a:avLst/>
          </a:prstGeom>
        </p:spPr>
      </p:pic>
    </p:spTree>
    <p:extLst>
      <p:ext uri="{BB962C8B-B14F-4D97-AF65-F5344CB8AC3E}">
        <p14:creationId xmlns:p14="http://schemas.microsoft.com/office/powerpoint/2010/main" val="8524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Bent-Up 69">
            <a:extLst>
              <a:ext uri="{FF2B5EF4-FFF2-40B4-BE49-F238E27FC236}">
                <a16:creationId xmlns:a16="http://schemas.microsoft.com/office/drawing/2014/main" id="{3BE5747D-6B3D-2212-B11A-284B1007A011}"/>
              </a:ext>
            </a:extLst>
          </p:cNvPr>
          <p:cNvSpPr/>
          <p:nvPr/>
        </p:nvSpPr>
        <p:spPr>
          <a:xfrm rot="5400000">
            <a:off x="-233685" y="2146747"/>
            <a:ext cx="2429286" cy="85912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Shape 70">
            <a:extLst>
              <a:ext uri="{FF2B5EF4-FFF2-40B4-BE49-F238E27FC236}">
                <a16:creationId xmlns:a16="http://schemas.microsoft.com/office/drawing/2014/main" id="{E1A99819-A036-246C-29AB-A31A4AF573BC}"/>
              </a:ext>
            </a:extLst>
          </p:cNvPr>
          <p:cNvSpPr/>
          <p:nvPr/>
        </p:nvSpPr>
        <p:spPr>
          <a:xfrm>
            <a:off x="217169" y="602452"/>
            <a:ext cx="1527577" cy="701658"/>
          </a:xfrm>
          <a:custGeom>
            <a:avLst/>
            <a:gdLst>
              <a:gd name="connsiteX0" fmla="*/ 0 w 1527975"/>
              <a:gd name="connsiteY0" fmla="*/ 116997 h 701841"/>
              <a:gd name="connsiteX1" fmla="*/ 116997 w 1527975"/>
              <a:gd name="connsiteY1" fmla="*/ 0 h 701841"/>
              <a:gd name="connsiteX2" fmla="*/ 1410978 w 1527975"/>
              <a:gd name="connsiteY2" fmla="*/ 0 h 701841"/>
              <a:gd name="connsiteX3" fmla="*/ 1527975 w 1527975"/>
              <a:gd name="connsiteY3" fmla="*/ 116997 h 701841"/>
              <a:gd name="connsiteX4" fmla="*/ 1527975 w 1527975"/>
              <a:gd name="connsiteY4" fmla="*/ 584844 h 701841"/>
              <a:gd name="connsiteX5" fmla="*/ 1410978 w 1527975"/>
              <a:gd name="connsiteY5" fmla="*/ 701841 h 701841"/>
              <a:gd name="connsiteX6" fmla="*/ 116997 w 1527975"/>
              <a:gd name="connsiteY6" fmla="*/ 701841 h 701841"/>
              <a:gd name="connsiteX7" fmla="*/ 0 w 1527975"/>
              <a:gd name="connsiteY7" fmla="*/ 584844 h 701841"/>
              <a:gd name="connsiteX8" fmla="*/ 0 w 1527975"/>
              <a:gd name="connsiteY8" fmla="*/ 116997 h 70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975" h="701841">
                <a:moveTo>
                  <a:pt x="0" y="116997"/>
                </a:moveTo>
                <a:cubicBezTo>
                  <a:pt x="0" y="52381"/>
                  <a:pt x="52381" y="0"/>
                  <a:pt x="116997" y="0"/>
                </a:cubicBezTo>
                <a:lnTo>
                  <a:pt x="1410978" y="0"/>
                </a:lnTo>
                <a:cubicBezTo>
                  <a:pt x="1475594" y="0"/>
                  <a:pt x="1527975" y="52381"/>
                  <a:pt x="1527975" y="116997"/>
                </a:cubicBezTo>
                <a:lnTo>
                  <a:pt x="1527975" y="584844"/>
                </a:lnTo>
                <a:cubicBezTo>
                  <a:pt x="1527975" y="649460"/>
                  <a:pt x="1475594" y="701841"/>
                  <a:pt x="1410978" y="701841"/>
                </a:cubicBezTo>
                <a:lnTo>
                  <a:pt x="116997" y="701841"/>
                </a:lnTo>
                <a:cubicBezTo>
                  <a:pt x="52381" y="701841"/>
                  <a:pt x="0" y="649460"/>
                  <a:pt x="0" y="584844"/>
                </a:cubicBezTo>
                <a:lnTo>
                  <a:pt x="0" y="1169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292" tIns="133292" rIns="133292" bIns="133292" numCol="1" spcCol="1270" anchor="ctr" anchorCtr="0">
            <a:noAutofit/>
          </a:bodyPr>
          <a:lstStyle/>
          <a:p>
            <a:pPr algn="ctr" defTabSz="1155411">
              <a:lnSpc>
                <a:spcPct val="90000"/>
              </a:lnSpc>
              <a:spcBef>
                <a:spcPct val="0"/>
              </a:spcBef>
              <a:spcAft>
                <a:spcPct val="35000"/>
              </a:spcAft>
            </a:pPr>
            <a:r>
              <a:rPr lang="en-US" sz="2599" dirty="0">
                <a:latin typeface="Times New Roman" panose="02020603050405020304" pitchFamily="18" charset="0"/>
                <a:cs typeface="Times New Roman" panose="02020603050405020304" pitchFamily="18" charset="0"/>
              </a:rPr>
              <a:t>Bước </a:t>
            </a:r>
            <a:r>
              <a:rPr lang="vi-VN" sz="2599" dirty="0">
                <a:latin typeface="Times New Roman" panose="02020603050405020304" pitchFamily="18" charset="0"/>
                <a:cs typeface="Times New Roman" panose="02020603050405020304" pitchFamily="18" charset="0"/>
              </a:rPr>
              <a:t>4</a:t>
            </a:r>
            <a:r>
              <a:rPr lang="en-US" sz="2599" dirty="0" smtClean="0">
                <a:latin typeface="Times New Roman" panose="02020603050405020304" pitchFamily="18" charset="0"/>
                <a:cs typeface="Times New Roman" panose="02020603050405020304" pitchFamily="18" charset="0"/>
              </a:rPr>
              <a:t>:</a:t>
            </a:r>
            <a:endParaRPr lang="vi-VN" sz="2599" dirty="0">
              <a:latin typeface="Times New Roman" panose="02020603050405020304" pitchFamily="18" charset="0"/>
              <a:cs typeface="Times New Roman" panose="02020603050405020304" pitchFamily="18" charset="0"/>
            </a:endParaRPr>
          </a:p>
        </p:txBody>
      </p:sp>
      <p:sp>
        <p:nvSpPr>
          <p:cNvPr id="6" name="Freeform: Shape 71">
            <a:extLst>
              <a:ext uri="{FF2B5EF4-FFF2-40B4-BE49-F238E27FC236}">
                <a16:creationId xmlns:a16="http://schemas.microsoft.com/office/drawing/2014/main" id="{0D9D138E-A724-F001-ABBE-0530DBF6DBDC}"/>
              </a:ext>
            </a:extLst>
          </p:cNvPr>
          <p:cNvSpPr/>
          <p:nvPr/>
        </p:nvSpPr>
        <p:spPr>
          <a:xfrm>
            <a:off x="1530168" y="1290719"/>
            <a:ext cx="3774406" cy="356637"/>
          </a:xfrm>
          <a:custGeom>
            <a:avLst/>
            <a:gdLst>
              <a:gd name="connsiteX0" fmla="*/ 0 w 4037143"/>
              <a:gd name="connsiteY0" fmla="*/ 0 h 356730"/>
              <a:gd name="connsiteX1" fmla="*/ 4037143 w 4037143"/>
              <a:gd name="connsiteY1" fmla="*/ 0 h 356730"/>
              <a:gd name="connsiteX2" fmla="*/ 4037143 w 4037143"/>
              <a:gd name="connsiteY2" fmla="*/ 356730 h 356730"/>
              <a:gd name="connsiteX3" fmla="*/ 0 w 4037143"/>
              <a:gd name="connsiteY3" fmla="*/ 356730 h 356730"/>
              <a:gd name="connsiteX4" fmla="*/ 0 w 4037143"/>
              <a:gd name="connsiteY4" fmla="*/ 0 h 35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143" h="356730">
                <a:moveTo>
                  <a:pt x="0" y="0"/>
                </a:moveTo>
                <a:lnTo>
                  <a:pt x="4037143" y="0"/>
                </a:lnTo>
                <a:lnTo>
                  <a:pt x="4037143" y="356730"/>
                </a:lnTo>
                <a:lnTo>
                  <a:pt x="0" y="356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227013" lvl="1" algn="just" defTabSz="1155411">
              <a:lnSpc>
                <a:spcPct val="90000"/>
              </a:lnSpc>
              <a:spcBef>
                <a:spcPct val="0"/>
              </a:spcBef>
              <a:spcAft>
                <a:spcPct val="15000"/>
              </a:spcAft>
            </a:pPr>
            <a:r>
              <a:rPr lang="vi-VN" sz="2400" dirty="0">
                <a:latin typeface="Times New Roman" panose="02020603050405020304" pitchFamily="18" charset="0"/>
                <a:cs typeface="Times New Roman" panose="02020603050405020304" pitchFamily="18" charset="0"/>
              </a:rPr>
              <a:t>Trong nhóm biểu đồ </a:t>
            </a:r>
            <a:r>
              <a:rPr lang="vi-VN" sz="2400" dirty="0" smtClean="0">
                <a:latin typeface="Times New Roman" panose="02020603050405020304" pitchFamily="18" charset="0"/>
                <a:cs typeface="Times New Roman" panose="02020603050405020304" pitchFamily="18" charset="0"/>
              </a:rPr>
              <a:t>2-D Colum</a:t>
            </a:r>
            <a:r>
              <a:rPr lang="vi-VN" sz="2400" dirty="0">
                <a:latin typeface="Times New Roman" panose="02020603050405020304" pitchFamily="18" charset="0"/>
                <a:cs typeface="Times New Roman" panose="02020603050405020304" pitchFamily="18" charset="0"/>
              </a:rPr>
              <a:t>, chọn kiểu biểu đồ Clustered Column. Biểu đồ kết quả xuất hiện trong bảng tính</a:t>
            </a:r>
          </a:p>
        </p:txBody>
      </p:sp>
      <p:sp>
        <p:nvSpPr>
          <p:cNvPr id="7" name="Freeform: Shape 72">
            <a:extLst>
              <a:ext uri="{FF2B5EF4-FFF2-40B4-BE49-F238E27FC236}">
                <a16:creationId xmlns:a16="http://schemas.microsoft.com/office/drawing/2014/main" id="{391A20F1-8563-EB3E-0BAF-C82C08365DB9}"/>
              </a:ext>
            </a:extLst>
          </p:cNvPr>
          <p:cNvSpPr/>
          <p:nvPr/>
        </p:nvSpPr>
        <p:spPr>
          <a:xfrm>
            <a:off x="1427477" y="3257550"/>
            <a:ext cx="1524705" cy="660909"/>
          </a:xfrm>
          <a:custGeom>
            <a:avLst/>
            <a:gdLst>
              <a:gd name="connsiteX0" fmla="*/ 0 w 1525102"/>
              <a:gd name="connsiteY0" fmla="*/ 110202 h 661081"/>
              <a:gd name="connsiteX1" fmla="*/ 110202 w 1525102"/>
              <a:gd name="connsiteY1" fmla="*/ 0 h 661081"/>
              <a:gd name="connsiteX2" fmla="*/ 1414900 w 1525102"/>
              <a:gd name="connsiteY2" fmla="*/ 0 h 661081"/>
              <a:gd name="connsiteX3" fmla="*/ 1525102 w 1525102"/>
              <a:gd name="connsiteY3" fmla="*/ 110202 h 661081"/>
              <a:gd name="connsiteX4" fmla="*/ 1525102 w 1525102"/>
              <a:gd name="connsiteY4" fmla="*/ 550879 h 661081"/>
              <a:gd name="connsiteX5" fmla="*/ 1414900 w 1525102"/>
              <a:gd name="connsiteY5" fmla="*/ 661081 h 661081"/>
              <a:gd name="connsiteX6" fmla="*/ 110202 w 1525102"/>
              <a:gd name="connsiteY6" fmla="*/ 661081 h 661081"/>
              <a:gd name="connsiteX7" fmla="*/ 0 w 1525102"/>
              <a:gd name="connsiteY7" fmla="*/ 550879 h 661081"/>
              <a:gd name="connsiteX8" fmla="*/ 0 w 1525102"/>
              <a:gd name="connsiteY8" fmla="*/ 110202 h 66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102" h="661081">
                <a:moveTo>
                  <a:pt x="0" y="110202"/>
                </a:moveTo>
                <a:cubicBezTo>
                  <a:pt x="0" y="49339"/>
                  <a:pt x="49339" y="0"/>
                  <a:pt x="110202" y="0"/>
                </a:cubicBezTo>
                <a:lnTo>
                  <a:pt x="1414900" y="0"/>
                </a:lnTo>
                <a:cubicBezTo>
                  <a:pt x="1475763" y="0"/>
                  <a:pt x="1525102" y="49339"/>
                  <a:pt x="1525102" y="110202"/>
                </a:cubicBezTo>
                <a:lnTo>
                  <a:pt x="1525102" y="550879"/>
                </a:lnTo>
                <a:cubicBezTo>
                  <a:pt x="1525102" y="611742"/>
                  <a:pt x="1475763" y="661081"/>
                  <a:pt x="1414900" y="661081"/>
                </a:cubicBezTo>
                <a:lnTo>
                  <a:pt x="110202" y="661081"/>
                </a:lnTo>
                <a:cubicBezTo>
                  <a:pt x="49339" y="661081"/>
                  <a:pt x="0" y="611742"/>
                  <a:pt x="0" y="550879"/>
                </a:cubicBezTo>
                <a:lnTo>
                  <a:pt x="0" y="1102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303" tIns="131303" rIns="131303" bIns="131303" numCol="1" spcCol="1270" anchor="ctr" anchorCtr="0">
            <a:noAutofit/>
          </a:bodyPr>
          <a:lstStyle/>
          <a:p>
            <a:pPr algn="ctr" defTabSz="1155411">
              <a:lnSpc>
                <a:spcPct val="90000"/>
              </a:lnSpc>
              <a:spcBef>
                <a:spcPct val="0"/>
              </a:spcBef>
              <a:spcAft>
                <a:spcPct val="35000"/>
              </a:spcAft>
            </a:pPr>
            <a:r>
              <a:rPr lang="en-US" sz="2599" dirty="0">
                <a:latin typeface="Times New Roman" panose="02020603050405020304" pitchFamily="18" charset="0"/>
                <a:cs typeface="Times New Roman" panose="02020603050405020304" pitchFamily="18" charset="0"/>
              </a:rPr>
              <a:t>Bước </a:t>
            </a:r>
            <a:r>
              <a:rPr lang="vi-VN" sz="2599" dirty="0" smtClean="0">
                <a:latin typeface="Times New Roman" panose="02020603050405020304" pitchFamily="18" charset="0"/>
                <a:cs typeface="Times New Roman" panose="02020603050405020304" pitchFamily="18" charset="0"/>
              </a:rPr>
              <a:t>5</a:t>
            </a:r>
            <a:r>
              <a:rPr lang="en-US" sz="2599" dirty="0" smtClean="0">
                <a:latin typeface="Times New Roman" panose="02020603050405020304" pitchFamily="18" charset="0"/>
                <a:cs typeface="Times New Roman" panose="02020603050405020304" pitchFamily="18" charset="0"/>
              </a:rPr>
              <a:t>:</a:t>
            </a:r>
            <a:endParaRPr lang="vi-VN" sz="2599" dirty="0">
              <a:latin typeface="Times New Roman" panose="02020603050405020304" pitchFamily="18" charset="0"/>
              <a:cs typeface="Times New Roman" panose="02020603050405020304" pitchFamily="18" charset="0"/>
            </a:endParaRPr>
          </a:p>
        </p:txBody>
      </p:sp>
      <p:sp>
        <p:nvSpPr>
          <p:cNvPr id="8" name="Freeform: Shape 73">
            <a:extLst>
              <a:ext uri="{FF2B5EF4-FFF2-40B4-BE49-F238E27FC236}">
                <a16:creationId xmlns:a16="http://schemas.microsoft.com/office/drawing/2014/main" id="{909829FC-D588-8D41-F2E1-6EB0D6D5A600}"/>
              </a:ext>
            </a:extLst>
          </p:cNvPr>
          <p:cNvSpPr/>
          <p:nvPr/>
        </p:nvSpPr>
        <p:spPr>
          <a:xfrm>
            <a:off x="3124201" y="3167019"/>
            <a:ext cx="2057400" cy="1274632"/>
          </a:xfrm>
          <a:custGeom>
            <a:avLst/>
            <a:gdLst>
              <a:gd name="connsiteX0" fmla="*/ 0 w 5798936"/>
              <a:gd name="connsiteY0" fmla="*/ 0 h 3234773"/>
              <a:gd name="connsiteX1" fmla="*/ 5798936 w 5798936"/>
              <a:gd name="connsiteY1" fmla="*/ 0 h 3234773"/>
              <a:gd name="connsiteX2" fmla="*/ 5798936 w 5798936"/>
              <a:gd name="connsiteY2" fmla="*/ 3234773 h 3234773"/>
              <a:gd name="connsiteX3" fmla="*/ 0 w 5798936"/>
              <a:gd name="connsiteY3" fmla="*/ 3234773 h 3234773"/>
              <a:gd name="connsiteX4" fmla="*/ 0 w 5798936"/>
              <a:gd name="connsiteY4" fmla="*/ 0 h 323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8936" h="3234773">
                <a:moveTo>
                  <a:pt x="0" y="0"/>
                </a:moveTo>
                <a:lnTo>
                  <a:pt x="5798936" y="0"/>
                </a:lnTo>
                <a:lnTo>
                  <a:pt x="5798936" y="3234773"/>
                </a:lnTo>
                <a:lnTo>
                  <a:pt x="0" y="323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0" lvl="1" defTabSz="1155411">
              <a:lnSpc>
                <a:spcPct val="90000"/>
              </a:lnSpc>
              <a:spcBef>
                <a:spcPct val="0"/>
              </a:spcBef>
              <a:spcAft>
                <a:spcPct val="15000"/>
              </a:spcAft>
            </a:pPr>
            <a:r>
              <a:rPr lang="vi-VN" sz="2400" dirty="0">
                <a:latin typeface="Times New Roman" panose="02020603050405020304" pitchFamily="18" charset="0"/>
                <a:cs typeface="Times New Roman" panose="02020603050405020304" pitchFamily="18" charset="0"/>
              </a:rPr>
              <a:t>Bổ sung thông tin cho biểu đồ.</a:t>
            </a:r>
          </a:p>
        </p:txBody>
      </p:sp>
      <p:pic>
        <p:nvPicPr>
          <p:cNvPr id="9" name="Picture 8"/>
          <p:cNvPicPr>
            <a:picLocks noChangeAspect="1"/>
          </p:cNvPicPr>
          <p:nvPr/>
        </p:nvPicPr>
        <p:blipFill rotWithShape="1">
          <a:blip r:embed="rId2"/>
          <a:srcRect l="-613" t="19933" r="613" b="19761"/>
          <a:stretch/>
        </p:blipFill>
        <p:spPr>
          <a:xfrm>
            <a:off x="5562600" y="470000"/>
            <a:ext cx="2315850" cy="2474607"/>
          </a:xfrm>
          <a:prstGeom prst="rect">
            <a:avLst/>
          </a:prstGeom>
        </p:spPr>
      </p:pic>
      <p:sp>
        <p:nvSpPr>
          <p:cNvPr id="11" name="Rectangle 10"/>
          <p:cNvSpPr>
            <a:spLocks noChangeArrowheads="1"/>
          </p:cNvSpPr>
          <p:nvPr/>
        </p:nvSpPr>
        <p:spPr bwMode="auto">
          <a:xfrm>
            <a:off x="0" y="0"/>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smtClean="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088886" y="2647950"/>
            <a:ext cx="4052732" cy="2411455"/>
          </a:xfrm>
          <a:prstGeom prst="rect">
            <a:avLst/>
          </a:prstGeom>
        </p:spPr>
      </p:pic>
    </p:spTree>
    <p:extLst>
      <p:ext uri="{BB962C8B-B14F-4D97-AF65-F5344CB8AC3E}">
        <p14:creationId xmlns:p14="http://schemas.microsoft.com/office/powerpoint/2010/main" val="10559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314326" y="475143"/>
            <a:ext cx="7230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eaLnBrk="1" fontAlgn="base" hangingPunct="1">
              <a:spcBef>
                <a:spcPct val="0"/>
              </a:spcBef>
              <a:spcAft>
                <a:spcPct val="0"/>
              </a:spcAft>
            </a:pPr>
            <a:r>
              <a:rPr lang="vi-VN" altLang="en-US" sz="2400" b="1" dirty="0">
                <a:solidFill>
                  <a:srgbClr val="3333FF"/>
                </a:solidFill>
                <a:latin typeface="Times New Roman" panose="02020603050405020304" pitchFamily="18" charset="0"/>
                <a:cs typeface="Times New Roman" panose="02020603050405020304" pitchFamily="18" charset="0"/>
              </a:rPr>
              <a:t>2</a:t>
            </a:r>
            <a:r>
              <a:rPr lang="en-US" altLang="en-US" sz="2400" b="1" dirty="0" smtClean="0">
                <a:solidFill>
                  <a:srgbClr val="3333FF"/>
                </a:solidFill>
                <a:latin typeface="Times New Roman" panose="02020603050405020304" pitchFamily="18" charset="0"/>
                <a:cs typeface="Times New Roman" panose="02020603050405020304" pitchFamily="18" charset="0"/>
              </a:rPr>
              <a:t>. </a:t>
            </a:r>
            <a:r>
              <a:rPr lang="vi-VN" altLang="en-US" sz="2400" b="1" dirty="0" smtClean="0">
                <a:solidFill>
                  <a:srgbClr val="3333FF"/>
                </a:solidFill>
                <a:latin typeface="Times New Roman" panose="02020603050405020304" pitchFamily="18" charset="0"/>
                <a:cs typeface="Times New Roman" panose="02020603050405020304" pitchFamily="18" charset="0"/>
              </a:rPr>
              <a:t>Thực hành: Tạo biểu đồ</a:t>
            </a:r>
            <a:endParaRPr lang="en-US" altLang="en-US" sz="2400" b="1" u="sng" dirty="0">
              <a:solidFill>
                <a:srgbClr val="3333FF"/>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19400" y="2389965"/>
            <a:ext cx="13856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786648">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3872" y="819150"/>
            <a:ext cx="8923411" cy="193899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Nhiệm vụ:</a:t>
            </a:r>
          </a:p>
          <a:p>
            <a:pPr marL="457200" indent="-457200" algn="just">
              <a:buFontTx/>
              <a:buChar char="-"/>
            </a:pPr>
            <a:r>
              <a:rPr lang="vi-VN" sz="2400" dirty="0" smtClean="0">
                <a:latin typeface="Times New Roman" panose="02020603050405020304" pitchFamily="18" charset="0"/>
                <a:cs typeface="Times New Roman" panose="02020603050405020304" pitchFamily="18" charset="0"/>
              </a:rPr>
              <a:t>Khởi động phần mềm Excel 2016</a:t>
            </a:r>
          </a:p>
          <a:p>
            <a:pPr marL="457200" indent="-457200" algn="just">
              <a:buFontTx/>
              <a:buChar char="-"/>
            </a:pPr>
            <a:r>
              <a:rPr lang="vi-VN" sz="2400" dirty="0" smtClean="0">
                <a:latin typeface="Times New Roman" panose="02020603050405020304" pitchFamily="18" charset="0"/>
                <a:cs typeface="Times New Roman" panose="02020603050405020304" pitchFamily="18" charset="0"/>
              </a:rPr>
              <a:t>Tạo biểu đồ hình quạt tròn như Hình 7.4 để so sánh trực quan tỉ lệ phần trăm số học sinh của mỗi nội dung Tin học trên tổng số học sinh khảo </a:t>
            </a:r>
            <a:r>
              <a:rPr lang="vi-VN" sz="2400" dirty="0" smtClean="0">
                <a:latin typeface="Times New Roman" panose="02020603050405020304" pitchFamily="18" charset="0"/>
                <a:cs typeface="Times New Roman" panose="02020603050405020304" pitchFamily="18" charset="0"/>
              </a:rPr>
              <a:t>sát ở hình 7.1.</a:t>
            </a: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3650" t="2181" r="3260"/>
          <a:stretch/>
        </p:blipFill>
        <p:spPr>
          <a:xfrm>
            <a:off x="4724400" y="2495550"/>
            <a:ext cx="3886200" cy="2416426"/>
          </a:xfrm>
          <a:prstGeom prst="rect">
            <a:avLst/>
          </a:prstGeom>
        </p:spPr>
      </p:pic>
      <p:pic>
        <p:nvPicPr>
          <p:cNvPr id="10" name="Picture 9"/>
          <p:cNvPicPr>
            <a:picLocks noChangeAspect="1"/>
          </p:cNvPicPr>
          <p:nvPr/>
        </p:nvPicPr>
        <p:blipFill>
          <a:blip r:embed="rId3"/>
          <a:stretch>
            <a:fillRect/>
          </a:stretch>
        </p:blipFill>
        <p:spPr>
          <a:xfrm>
            <a:off x="375578" y="2725812"/>
            <a:ext cx="4024528" cy="2186164"/>
          </a:xfrm>
          <a:prstGeom prst="rect">
            <a:avLst/>
          </a:prstGeom>
        </p:spPr>
      </p:pic>
      <p:pic>
        <p:nvPicPr>
          <p:cNvPr id="12" name="Picture 11">
            <a:extLst>
              <a:ext uri="{FF2B5EF4-FFF2-40B4-BE49-F238E27FC236}">
                <a16:creationId xmlns:a16="http://schemas.microsoft.com/office/drawing/2014/main" id="{2CF18F18-6288-47AA-9966-D7D1B01EE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771" y="-23100"/>
            <a:ext cx="959658" cy="959908"/>
          </a:xfrm>
          <a:prstGeom prst="rect">
            <a:avLst/>
          </a:prstGeom>
        </p:spPr>
      </p:pic>
    </p:spTree>
    <p:extLst>
      <p:ext uri="{BB962C8B-B14F-4D97-AF65-F5344CB8AC3E}">
        <p14:creationId xmlns:p14="http://schemas.microsoft.com/office/powerpoint/2010/main" val="5713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smtClean="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Arrow: Bent-Up 69">
            <a:extLst>
              <a:ext uri="{FF2B5EF4-FFF2-40B4-BE49-F238E27FC236}">
                <a16:creationId xmlns:a16="http://schemas.microsoft.com/office/drawing/2014/main" id="{3BE5747D-6B3D-2212-B11A-284B1007A011}"/>
              </a:ext>
            </a:extLst>
          </p:cNvPr>
          <p:cNvSpPr/>
          <p:nvPr/>
        </p:nvSpPr>
        <p:spPr>
          <a:xfrm rot="5400000">
            <a:off x="416122" y="1311149"/>
            <a:ext cx="807794" cy="85912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Shape 70">
            <a:extLst>
              <a:ext uri="{FF2B5EF4-FFF2-40B4-BE49-F238E27FC236}">
                <a16:creationId xmlns:a16="http://schemas.microsoft.com/office/drawing/2014/main" id="{E1A99819-A036-246C-29AB-A31A4AF573BC}"/>
              </a:ext>
            </a:extLst>
          </p:cNvPr>
          <p:cNvSpPr/>
          <p:nvPr/>
        </p:nvSpPr>
        <p:spPr>
          <a:xfrm>
            <a:off x="215422" y="623087"/>
            <a:ext cx="1527577" cy="701658"/>
          </a:xfrm>
          <a:custGeom>
            <a:avLst/>
            <a:gdLst>
              <a:gd name="connsiteX0" fmla="*/ 0 w 1527975"/>
              <a:gd name="connsiteY0" fmla="*/ 116997 h 701841"/>
              <a:gd name="connsiteX1" fmla="*/ 116997 w 1527975"/>
              <a:gd name="connsiteY1" fmla="*/ 0 h 701841"/>
              <a:gd name="connsiteX2" fmla="*/ 1410978 w 1527975"/>
              <a:gd name="connsiteY2" fmla="*/ 0 h 701841"/>
              <a:gd name="connsiteX3" fmla="*/ 1527975 w 1527975"/>
              <a:gd name="connsiteY3" fmla="*/ 116997 h 701841"/>
              <a:gd name="connsiteX4" fmla="*/ 1527975 w 1527975"/>
              <a:gd name="connsiteY4" fmla="*/ 584844 h 701841"/>
              <a:gd name="connsiteX5" fmla="*/ 1410978 w 1527975"/>
              <a:gd name="connsiteY5" fmla="*/ 701841 h 701841"/>
              <a:gd name="connsiteX6" fmla="*/ 116997 w 1527975"/>
              <a:gd name="connsiteY6" fmla="*/ 701841 h 701841"/>
              <a:gd name="connsiteX7" fmla="*/ 0 w 1527975"/>
              <a:gd name="connsiteY7" fmla="*/ 584844 h 701841"/>
              <a:gd name="connsiteX8" fmla="*/ 0 w 1527975"/>
              <a:gd name="connsiteY8" fmla="*/ 116997 h 70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975" h="701841">
                <a:moveTo>
                  <a:pt x="0" y="116997"/>
                </a:moveTo>
                <a:cubicBezTo>
                  <a:pt x="0" y="52381"/>
                  <a:pt x="52381" y="0"/>
                  <a:pt x="116997" y="0"/>
                </a:cubicBezTo>
                <a:lnTo>
                  <a:pt x="1410978" y="0"/>
                </a:lnTo>
                <a:cubicBezTo>
                  <a:pt x="1475594" y="0"/>
                  <a:pt x="1527975" y="52381"/>
                  <a:pt x="1527975" y="116997"/>
                </a:cubicBezTo>
                <a:lnTo>
                  <a:pt x="1527975" y="584844"/>
                </a:lnTo>
                <a:cubicBezTo>
                  <a:pt x="1527975" y="649460"/>
                  <a:pt x="1475594" y="701841"/>
                  <a:pt x="1410978" y="701841"/>
                </a:cubicBezTo>
                <a:lnTo>
                  <a:pt x="116997" y="701841"/>
                </a:lnTo>
                <a:cubicBezTo>
                  <a:pt x="52381" y="701841"/>
                  <a:pt x="0" y="649460"/>
                  <a:pt x="0" y="584844"/>
                </a:cubicBezTo>
                <a:lnTo>
                  <a:pt x="0" y="1169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292" tIns="133292" rIns="133292" bIns="133292" numCol="1" spcCol="1270" anchor="ctr" anchorCtr="0">
            <a:noAutofit/>
          </a:bodyPr>
          <a:lstStyle/>
          <a:p>
            <a:pPr algn="ctr" defTabSz="1155411">
              <a:lnSpc>
                <a:spcPct val="90000"/>
              </a:lnSpc>
              <a:spcBef>
                <a:spcPct val="0"/>
              </a:spcBef>
              <a:spcAft>
                <a:spcPct val="35000"/>
              </a:spcAft>
            </a:pPr>
            <a:r>
              <a:rPr lang="en-US" sz="2599" err="1">
                <a:latin typeface="Times New Roman" panose="02020603050405020304" pitchFamily="18" charset="0"/>
                <a:cs typeface="Times New Roman" panose="02020603050405020304" pitchFamily="18" charset="0"/>
              </a:rPr>
              <a:t>Bước</a:t>
            </a:r>
            <a:r>
              <a:rPr lang="en-US" sz="2599">
                <a:latin typeface="Times New Roman" panose="02020603050405020304" pitchFamily="18" charset="0"/>
                <a:cs typeface="Times New Roman" panose="02020603050405020304" pitchFamily="18" charset="0"/>
              </a:rPr>
              <a:t> 1:</a:t>
            </a:r>
            <a:endParaRPr lang="vi-VN" sz="2599">
              <a:latin typeface="Times New Roman" panose="02020603050405020304" pitchFamily="18" charset="0"/>
              <a:cs typeface="Times New Roman" panose="02020603050405020304" pitchFamily="18" charset="0"/>
            </a:endParaRPr>
          </a:p>
        </p:txBody>
      </p:sp>
      <p:sp>
        <p:nvSpPr>
          <p:cNvPr id="6" name="Freeform: Shape 71">
            <a:extLst>
              <a:ext uri="{FF2B5EF4-FFF2-40B4-BE49-F238E27FC236}">
                <a16:creationId xmlns:a16="http://schemas.microsoft.com/office/drawing/2014/main" id="{0D9D138E-A724-F001-ABBE-0530DBF6DBDC}"/>
              </a:ext>
            </a:extLst>
          </p:cNvPr>
          <p:cNvSpPr/>
          <p:nvPr/>
        </p:nvSpPr>
        <p:spPr>
          <a:xfrm>
            <a:off x="1711994" y="795782"/>
            <a:ext cx="5984206" cy="356637"/>
          </a:xfrm>
          <a:custGeom>
            <a:avLst/>
            <a:gdLst>
              <a:gd name="connsiteX0" fmla="*/ 0 w 4037143"/>
              <a:gd name="connsiteY0" fmla="*/ 0 h 356730"/>
              <a:gd name="connsiteX1" fmla="*/ 4037143 w 4037143"/>
              <a:gd name="connsiteY1" fmla="*/ 0 h 356730"/>
              <a:gd name="connsiteX2" fmla="*/ 4037143 w 4037143"/>
              <a:gd name="connsiteY2" fmla="*/ 356730 h 356730"/>
              <a:gd name="connsiteX3" fmla="*/ 0 w 4037143"/>
              <a:gd name="connsiteY3" fmla="*/ 356730 h 356730"/>
              <a:gd name="connsiteX4" fmla="*/ 0 w 4037143"/>
              <a:gd name="connsiteY4" fmla="*/ 0 h 35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143" h="356730">
                <a:moveTo>
                  <a:pt x="0" y="0"/>
                </a:moveTo>
                <a:lnTo>
                  <a:pt x="4037143" y="0"/>
                </a:lnTo>
                <a:lnTo>
                  <a:pt x="4037143" y="356730"/>
                </a:lnTo>
                <a:lnTo>
                  <a:pt x="0" y="356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228543" lvl="1" indent="-228543" defTabSz="1155411">
              <a:lnSpc>
                <a:spcPct val="90000"/>
              </a:lnSpc>
              <a:spcBef>
                <a:spcPct val="0"/>
              </a:spcBef>
              <a:spcAft>
                <a:spcPct val="15000"/>
              </a:spcAft>
            </a:pPr>
            <a:r>
              <a:rPr lang="vi-VN" sz="2400" dirty="0" smtClean="0">
                <a:latin typeface="Times New Roman" panose="02020603050405020304" pitchFamily="18" charset="0"/>
                <a:cs typeface="Times New Roman" panose="02020603050405020304" pitchFamily="18" charset="0"/>
              </a:rPr>
              <a:t>Khởi </a:t>
            </a:r>
            <a:r>
              <a:rPr lang="vi-VN" sz="2400" dirty="0">
                <a:latin typeface="Times New Roman" panose="02020603050405020304" pitchFamily="18" charset="0"/>
                <a:cs typeface="Times New Roman" panose="02020603050405020304" pitchFamily="18" charset="0"/>
              </a:rPr>
              <a:t>động phần mềm bảng tính và nhập </a:t>
            </a:r>
            <a:r>
              <a:rPr lang="vi-VN" sz="2400" dirty="0" smtClean="0">
                <a:latin typeface="Times New Roman" panose="02020603050405020304" pitchFamily="18" charset="0"/>
                <a:cs typeface="Times New Roman" panose="02020603050405020304" pitchFamily="18" charset="0"/>
              </a:rPr>
              <a:t>liệu. </a:t>
            </a:r>
            <a:endParaRPr lang="vi-VN" sz="2400" dirty="0">
              <a:latin typeface="Times New Roman" panose="02020603050405020304" pitchFamily="18" charset="0"/>
              <a:cs typeface="Times New Roman" panose="02020603050405020304" pitchFamily="18" charset="0"/>
            </a:endParaRPr>
          </a:p>
        </p:txBody>
      </p:sp>
      <p:sp>
        <p:nvSpPr>
          <p:cNvPr id="7" name="Freeform: Shape 72">
            <a:extLst>
              <a:ext uri="{FF2B5EF4-FFF2-40B4-BE49-F238E27FC236}">
                <a16:creationId xmlns:a16="http://schemas.microsoft.com/office/drawing/2014/main" id="{391A20F1-8563-EB3E-0BAF-C82C08365DB9}"/>
              </a:ext>
            </a:extLst>
          </p:cNvPr>
          <p:cNvSpPr/>
          <p:nvPr/>
        </p:nvSpPr>
        <p:spPr>
          <a:xfrm>
            <a:off x="1249727" y="1644143"/>
            <a:ext cx="1524705" cy="660909"/>
          </a:xfrm>
          <a:custGeom>
            <a:avLst/>
            <a:gdLst>
              <a:gd name="connsiteX0" fmla="*/ 0 w 1525102"/>
              <a:gd name="connsiteY0" fmla="*/ 110202 h 661081"/>
              <a:gd name="connsiteX1" fmla="*/ 110202 w 1525102"/>
              <a:gd name="connsiteY1" fmla="*/ 0 h 661081"/>
              <a:gd name="connsiteX2" fmla="*/ 1414900 w 1525102"/>
              <a:gd name="connsiteY2" fmla="*/ 0 h 661081"/>
              <a:gd name="connsiteX3" fmla="*/ 1525102 w 1525102"/>
              <a:gd name="connsiteY3" fmla="*/ 110202 h 661081"/>
              <a:gd name="connsiteX4" fmla="*/ 1525102 w 1525102"/>
              <a:gd name="connsiteY4" fmla="*/ 550879 h 661081"/>
              <a:gd name="connsiteX5" fmla="*/ 1414900 w 1525102"/>
              <a:gd name="connsiteY5" fmla="*/ 661081 h 661081"/>
              <a:gd name="connsiteX6" fmla="*/ 110202 w 1525102"/>
              <a:gd name="connsiteY6" fmla="*/ 661081 h 661081"/>
              <a:gd name="connsiteX7" fmla="*/ 0 w 1525102"/>
              <a:gd name="connsiteY7" fmla="*/ 550879 h 661081"/>
              <a:gd name="connsiteX8" fmla="*/ 0 w 1525102"/>
              <a:gd name="connsiteY8" fmla="*/ 110202 h 66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102" h="661081">
                <a:moveTo>
                  <a:pt x="0" y="110202"/>
                </a:moveTo>
                <a:cubicBezTo>
                  <a:pt x="0" y="49339"/>
                  <a:pt x="49339" y="0"/>
                  <a:pt x="110202" y="0"/>
                </a:cubicBezTo>
                <a:lnTo>
                  <a:pt x="1414900" y="0"/>
                </a:lnTo>
                <a:cubicBezTo>
                  <a:pt x="1475763" y="0"/>
                  <a:pt x="1525102" y="49339"/>
                  <a:pt x="1525102" y="110202"/>
                </a:cubicBezTo>
                <a:lnTo>
                  <a:pt x="1525102" y="550879"/>
                </a:lnTo>
                <a:cubicBezTo>
                  <a:pt x="1525102" y="611742"/>
                  <a:pt x="1475763" y="661081"/>
                  <a:pt x="1414900" y="661081"/>
                </a:cubicBezTo>
                <a:lnTo>
                  <a:pt x="110202" y="661081"/>
                </a:lnTo>
                <a:cubicBezTo>
                  <a:pt x="49339" y="661081"/>
                  <a:pt x="0" y="611742"/>
                  <a:pt x="0" y="550879"/>
                </a:cubicBezTo>
                <a:lnTo>
                  <a:pt x="0" y="1102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303" tIns="131303" rIns="131303" bIns="131303" numCol="1" spcCol="1270" anchor="ctr" anchorCtr="0">
            <a:noAutofit/>
          </a:bodyPr>
          <a:lstStyle/>
          <a:p>
            <a:pPr algn="ctr" defTabSz="1155411">
              <a:lnSpc>
                <a:spcPct val="90000"/>
              </a:lnSpc>
              <a:spcBef>
                <a:spcPct val="0"/>
              </a:spcBef>
              <a:spcAft>
                <a:spcPct val="35000"/>
              </a:spcAft>
            </a:pPr>
            <a:r>
              <a:rPr lang="en-US" sz="2599" dirty="0">
                <a:latin typeface="Times New Roman" panose="02020603050405020304" pitchFamily="18" charset="0"/>
                <a:cs typeface="Times New Roman" panose="02020603050405020304" pitchFamily="18" charset="0"/>
              </a:rPr>
              <a:t>Bước 2:</a:t>
            </a:r>
            <a:endParaRPr lang="vi-VN" sz="2599" dirty="0">
              <a:latin typeface="Times New Roman" panose="02020603050405020304" pitchFamily="18" charset="0"/>
              <a:cs typeface="Times New Roman" panose="02020603050405020304" pitchFamily="18" charset="0"/>
            </a:endParaRPr>
          </a:p>
        </p:txBody>
      </p:sp>
      <p:sp>
        <p:nvSpPr>
          <p:cNvPr id="8" name="Freeform: Shape 73">
            <a:extLst>
              <a:ext uri="{FF2B5EF4-FFF2-40B4-BE49-F238E27FC236}">
                <a16:creationId xmlns:a16="http://schemas.microsoft.com/office/drawing/2014/main" id="{909829FC-D588-8D41-F2E1-6EB0D6D5A600}"/>
              </a:ext>
            </a:extLst>
          </p:cNvPr>
          <p:cNvSpPr/>
          <p:nvPr/>
        </p:nvSpPr>
        <p:spPr>
          <a:xfrm>
            <a:off x="2776455" y="1200150"/>
            <a:ext cx="6118019" cy="1274632"/>
          </a:xfrm>
          <a:custGeom>
            <a:avLst/>
            <a:gdLst>
              <a:gd name="connsiteX0" fmla="*/ 0 w 5798936"/>
              <a:gd name="connsiteY0" fmla="*/ 0 h 3234773"/>
              <a:gd name="connsiteX1" fmla="*/ 5798936 w 5798936"/>
              <a:gd name="connsiteY1" fmla="*/ 0 h 3234773"/>
              <a:gd name="connsiteX2" fmla="*/ 5798936 w 5798936"/>
              <a:gd name="connsiteY2" fmla="*/ 3234773 h 3234773"/>
              <a:gd name="connsiteX3" fmla="*/ 0 w 5798936"/>
              <a:gd name="connsiteY3" fmla="*/ 3234773 h 3234773"/>
              <a:gd name="connsiteX4" fmla="*/ 0 w 5798936"/>
              <a:gd name="connsiteY4" fmla="*/ 0 h 323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8936" h="3234773">
                <a:moveTo>
                  <a:pt x="0" y="0"/>
                </a:moveTo>
                <a:lnTo>
                  <a:pt x="5798936" y="0"/>
                </a:lnTo>
                <a:lnTo>
                  <a:pt x="5798936" y="3234773"/>
                </a:lnTo>
                <a:lnTo>
                  <a:pt x="0" y="323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228543" lvl="1" indent="-228543" defTabSz="1155411">
              <a:lnSpc>
                <a:spcPct val="90000"/>
              </a:lnSpc>
              <a:spcBef>
                <a:spcPct val="0"/>
              </a:spcBef>
              <a:spcAft>
                <a:spcPct val="15000"/>
              </a:spcAft>
            </a:pPr>
            <a:r>
              <a:rPr lang="vi-VN" sz="2400" dirty="0">
                <a:latin typeface="Times New Roman" panose="02020603050405020304" pitchFamily="18" charset="0"/>
                <a:cs typeface="Times New Roman" panose="02020603050405020304" pitchFamily="18" charset="0"/>
              </a:rPr>
              <a:t>Chọn vùng dữ liệu</a:t>
            </a:r>
          </a:p>
        </p:txBody>
      </p:sp>
      <p:pic>
        <p:nvPicPr>
          <p:cNvPr id="11" name="Picture 10"/>
          <p:cNvPicPr>
            <a:picLocks noChangeAspect="1"/>
          </p:cNvPicPr>
          <p:nvPr/>
        </p:nvPicPr>
        <p:blipFill rotWithShape="1">
          <a:blip r:embed="rId2"/>
          <a:srcRect r="40856"/>
          <a:stretch/>
        </p:blipFill>
        <p:spPr>
          <a:xfrm>
            <a:off x="2895600" y="2144607"/>
            <a:ext cx="5410200" cy="2984627"/>
          </a:xfrm>
          <a:prstGeom prst="rect">
            <a:avLst/>
          </a:prstGeom>
        </p:spPr>
      </p:pic>
    </p:spTree>
    <p:extLst>
      <p:ext uri="{BB962C8B-B14F-4D97-AF65-F5344CB8AC3E}">
        <p14:creationId xmlns:p14="http://schemas.microsoft.com/office/powerpoint/2010/main" val="2077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70">
            <a:extLst>
              <a:ext uri="{FF2B5EF4-FFF2-40B4-BE49-F238E27FC236}">
                <a16:creationId xmlns:a16="http://schemas.microsoft.com/office/drawing/2014/main" id="{E1A99819-A036-246C-29AB-A31A4AF573BC}"/>
              </a:ext>
            </a:extLst>
          </p:cNvPr>
          <p:cNvSpPr/>
          <p:nvPr/>
        </p:nvSpPr>
        <p:spPr>
          <a:xfrm>
            <a:off x="215422" y="623087"/>
            <a:ext cx="1527577" cy="701658"/>
          </a:xfrm>
          <a:custGeom>
            <a:avLst/>
            <a:gdLst>
              <a:gd name="connsiteX0" fmla="*/ 0 w 1527975"/>
              <a:gd name="connsiteY0" fmla="*/ 116997 h 701841"/>
              <a:gd name="connsiteX1" fmla="*/ 116997 w 1527975"/>
              <a:gd name="connsiteY1" fmla="*/ 0 h 701841"/>
              <a:gd name="connsiteX2" fmla="*/ 1410978 w 1527975"/>
              <a:gd name="connsiteY2" fmla="*/ 0 h 701841"/>
              <a:gd name="connsiteX3" fmla="*/ 1527975 w 1527975"/>
              <a:gd name="connsiteY3" fmla="*/ 116997 h 701841"/>
              <a:gd name="connsiteX4" fmla="*/ 1527975 w 1527975"/>
              <a:gd name="connsiteY4" fmla="*/ 584844 h 701841"/>
              <a:gd name="connsiteX5" fmla="*/ 1410978 w 1527975"/>
              <a:gd name="connsiteY5" fmla="*/ 701841 h 701841"/>
              <a:gd name="connsiteX6" fmla="*/ 116997 w 1527975"/>
              <a:gd name="connsiteY6" fmla="*/ 701841 h 701841"/>
              <a:gd name="connsiteX7" fmla="*/ 0 w 1527975"/>
              <a:gd name="connsiteY7" fmla="*/ 584844 h 701841"/>
              <a:gd name="connsiteX8" fmla="*/ 0 w 1527975"/>
              <a:gd name="connsiteY8" fmla="*/ 116997 h 70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975" h="701841">
                <a:moveTo>
                  <a:pt x="0" y="116997"/>
                </a:moveTo>
                <a:cubicBezTo>
                  <a:pt x="0" y="52381"/>
                  <a:pt x="52381" y="0"/>
                  <a:pt x="116997" y="0"/>
                </a:cubicBezTo>
                <a:lnTo>
                  <a:pt x="1410978" y="0"/>
                </a:lnTo>
                <a:cubicBezTo>
                  <a:pt x="1475594" y="0"/>
                  <a:pt x="1527975" y="52381"/>
                  <a:pt x="1527975" y="116997"/>
                </a:cubicBezTo>
                <a:lnTo>
                  <a:pt x="1527975" y="584844"/>
                </a:lnTo>
                <a:cubicBezTo>
                  <a:pt x="1527975" y="649460"/>
                  <a:pt x="1475594" y="701841"/>
                  <a:pt x="1410978" y="701841"/>
                </a:cubicBezTo>
                <a:lnTo>
                  <a:pt x="116997" y="701841"/>
                </a:lnTo>
                <a:cubicBezTo>
                  <a:pt x="52381" y="701841"/>
                  <a:pt x="0" y="649460"/>
                  <a:pt x="0" y="584844"/>
                </a:cubicBezTo>
                <a:lnTo>
                  <a:pt x="0" y="1169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292" tIns="133292" rIns="133292" bIns="133292" numCol="1" spcCol="1270" anchor="ctr" anchorCtr="0">
            <a:noAutofit/>
          </a:bodyPr>
          <a:lstStyle/>
          <a:p>
            <a:pPr algn="ctr" defTabSz="1155411">
              <a:lnSpc>
                <a:spcPct val="90000"/>
              </a:lnSpc>
              <a:spcBef>
                <a:spcPct val="0"/>
              </a:spcBef>
              <a:spcAft>
                <a:spcPct val="35000"/>
              </a:spcAft>
            </a:pPr>
            <a:r>
              <a:rPr lang="en-US" sz="2599" dirty="0">
                <a:latin typeface="Times New Roman" panose="02020603050405020304" pitchFamily="18" charset="0"/>
                <a:cs typeface="Times New Roman" panose="02020603050405020304" pitchFamily="18" charset="0"/>
              </a:rPr>
              <a:t>Bước </a:t>
            </a:r>
            <a:r>
              <a:rPr lang="vi-VN" sz="2599" dirty="0" smtClean="0">
                <a:latin typeface="Times New Roman" panose="02020603050405020304" pitchFamily="18" charset="0"/>
                <a:cs typeface="Times New Roman" panose="02020603050405020304" pitchFamily="18" charset="0"/>
              </a:rPr>
              <a:t>3</a:t>
            </a:r>
            <a:r>
              <a:rPr lang="en-US" sz="2599" dirty="0" smtClean="0">
                <a:latin typeface="Times New Roman" panose="02020603050405020304" pitchFamily="18" charset="0"/>
                <a:cs typeface="Times New Roman" panose="02020603050405020304" pitchFamily="18" charset="0"/>
              </a:rPr>
              <a:t>:</a:t>
            </a:r>
            <a:endParaRPr lang="vi-VN" sz="2599" dirty="0">
              <a:latin typeface="Times New Roman" panose="02020603050405020304" pitchFamily="18" charset="0"/>
              <a:cs typeface="Times New Roman" panose="02020603050405020304" pitchFamily="18" charset="0"/>
            </a:endParaRPr>
          </a:p>
        </p:txBody>
      </p:sp>
      <p:sp>
        <p:nvSpPr>
          <p:cNvPr id="6" name="Freeform: Shape 71">
            <a:extLst>
              <a:ext uri="{FF2B5EF4-FFF2-40B4-BE49-F238E27FC236}">
                <a16:creationId xmlns:a16="http://schemas.microsoft.com/office/drawing/2014/main" id="{0D9D138E-A724-F001-ABBE-0530DBF6DBDC}"/>
              </a:ext>
            </a:extLst>
          </p:cNvPr>
          <p:cNvSpPr/>
          <p:nvPr/>
        </p:nvSpPr>
        <p:spPr>
          <a:xfrm>
            <a:off x="1742998" y="623086"/>
            <a:ext cx="7401001" cy="682050"/>
          </a:xfrm>
          <a:custGeom>
            <a:avLst/>
            <a:gdLst>
              <a:gd name="connsiteX0" fmla="*/ 0 w 4037143"/>
              <a:gd name="connsiteY0" fmla="*/ 0 h 356730"/>
              <a:gd name="connsiteX1" fmla="*/ 4037143 w 4037143"/>
              <a:gd name="connsiteY1" fmla="*/ 0 h 356730"/>
              <a:gd name="connsiteX2" fmla="*/ 4037143 w 4037143"/>
              <a:gd name="connsiteY2" fmla="*/ 356730 h 356730"/>
              <a:gd name="connsiteX3" fmla="*/ 0 w 4037143"/>
              <a:gd name="connsiteY3" fmla="*/ 356730 h 356730"/>
              <a:gd name="connsiteX4" fmla="*/ 0 w 4037143"/>
              <a:gd name="connsiteY4" fmla="*/ 0 h 35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143" h="356730">
                <a:moveTo>
                  <a:pt x="0" y="0"/>
                </a:moveTo>
                <a:lnTo>
                  <a:pt x="4037143" y="0"/>
                </a:lnTo>
                <a:lnTo>
                  <a:pt x="4037143" y="356730"/>
                </a:lnTo>
                <a:lnTo>
                  <a:pt x="0" y="356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228543" lvl="1" indent="-228543" defTabSz="1155411">
              <a:lnSpc>
                <a:spcPct val="90000"/>
              </a:lnSpc>
              <a:spcBef>
                <a:spcPct val="0"/>
              </a:spcBef>
              <a:spcAft>
                <a:spcPct val="15000"/>
              </a:spcAft>
            </a:pPr>
            <a:r>
              <a:rPr lang="vi-VN" sz="2400" dirty="0">
                <a:latin typeface="Times New Roman" panose="02020603050405020304" pitchFamily="18" charset="0"/>
                <a:cs typeface="Times New Roman" panose="02020603050405020304" pitchFamily="18" charset="0"/>
              </a:rPr>
              <a:t>Trong the Insert, tại nhóm Charts, chọn lệnh Insert Pie or Doughnut Chart.</a:t>
            </a:r>
          </a:p>
        </p:txBody>
      </p:sp>
      <p:sp>
        <p:nvSpPr>
          <p:cNvPr id="7"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smtClean="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742998" y="1352550"/>
            <a:ext cx="6626041" cy="3686121"/>
          </a:xfrm>
          <a:prstGeom prst="rect">
            <a:avLst/>
          </a:prstGeom>
        </p:spPr>
      </p:pic>
    </p:spTree>
    <p:extLst>
      <p:ext uri="{BB962C8B-B14F-4D97-AF65-F5344CB8AC3E}">
        <p14:creationId xmlns:p14="http://schemas.microsoft.com/office/powerpoint/2010/main" val="18984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Bent-Up 69">
            <a:extLst>
              <a:ext uri="{FF2B5EF4-FFF2-40B4-BE49-F238E27FC236}">
                <a16:creationId xmlns:a16="http://schemas.microsoft.com/office/drawing/2014/main" id="{3BE5747D-6B3D-2212-B11A-284B1007A011}"/>
              </a:ext>
            </a:extLst>
          </p:cNvPr>
          <p:cNvSpPr/>
          <p:nvPr/>
        </p:nvSpPr>
        <p:spPr>
          <a:xfrm rot="5400000">
            <a:off x="-37470" y="2108038"/>
            <a:ext cx="2429286" cy="85912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Shape 70">
            <a:extLst>
              <a:ext uri="{FF2B5EF4-FFF2-40B4-BE49-F238E27FC236}">
                <a16:creationId xmlns:a16="http://schemas.microsoft.com/office/drawing/2014/main" id="{E1A99819-A036-246C-29AB-A31A4AF573BC}"/>
              </a:ext>
            </a:extLst>
          </p:cNvPr>
          <p:cNvSpPr/>
          <p:nvPr/>
        </p:nvSpPr>
        <p:spPr>
          <a:xfrm>
            <a:off x="217169" y="602452"/>
            <a:ext cx="1527577" cy="701658"/>
          </a:xfrm>
          <a:custGeom>
            <a:avLst/>
            <a:gdLst>
              <a:gd name="connsiteX0" fmla="*/ 0 w 1527975"/>
              <a:gd name="connsiteY0" fmla="*/ 116997 h 701841"/>
              <a:gd name="connsiteX1" fmla="*/ 116997 w 1527975"/>
              <a:gd name="connsiteY1" fmla="*/ 0 h 701841"/>
              <a:gd name="connsiteX2" fmla="*/ 1410978 w 1527975"/>
              <a:gd name="connsiteY2" fmla="*/ 0 h 701841"/>
              <a:gd name="connsiteX3" fmla="*/ 1527975 w 1527975"/>
              <a:gd name="connsiteY3" fmla="*/ 116997 h 701841"/>
              <a:gd name="connsiteX4" fmla="*/ 1527975 w 1527975"/>
              <a:gd name="connsiteY4" fmla="*/ 584844 h 701841"/>
              <a:gd name="connsiteX5" fmla="*/ 1410978 w 1527975"/>
              <a:gd name="connsiteY5" fmla="*/ 701841 h 701841"/>
              <a:gd name="connsiteX6" fmla="*/ 116997 w 1527975"/>
              <a:gd name="connsiteY6" fmla="*/ 701841 h 701841"/>
              <a:gd name="connsiteX7" fmla="*/ 0 w 1527975"/>
              <a:gd name="connsiteY7" fmla="*/ 584844 h 701841"/>
              <a:gd name="connsiteX8" fmla="*/ 0 w 1527975"/>
              <a:gd name="connsiteY8" fmla="*/ 116997 h 70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975" h="701841">
                <a:moveTo>
                  <a:pt x="0" y="116997"/>
                </a:moveTo>
                <a:cubicBezTo>
                  <a:pt x="0" y="52381"/>
                  <a:pt x="52381" y="0"/>
                  <a:pt x="116997" y="0"/>
                </a:cubicBezTo>
                <a:lnTo>
                  <a:pt x="1410978" y="0"/>
                </a:lnTo>
                <a:cubicBezTo>
                  <a:pt x="1475594" y="0"/>
                  <a:pt x="1527975" y="52381"/>
                  <a:pt x="1527975" y="116997"/>
                </a:cubicBezTo>
                <a:lnTo>
                  <a:pt x="1527975" y="584844"/>
                </a:lnTo>
                <a:cubicBezTo>
                  <a:pt x="1527975" y="649460"/>
                  <a:pt x="1475594" y="701841"/>
                  <a:pt x="1410978" y="701841"/>
                </a:cubicBezTo>
                <a:lnTo>
                  <a:pt x="116997" y="701841"/>
                </a:lnTo>
                <a:cubicBezTo>
                  <a:pt x="52381" y="701841"/>
                  <a:pt x="0" y="649460"/>
                  <a:pt x="0" y="584844"/>
                </a:cubicBezTo>
                <a:lnTo>
                  <a:pt x="0" y="1169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292" tIns="133292" rIns="133292" bIns="133292" numCol="1" spcCol="1270" anchor="ctr" anchorCtr="0">
            <a:noAutofit/>
          </a:bodyPr>
          <a:lstStyle/>
          <a:p>
            <a:pPr algn="ctr" defTabSz="1155411">
              <a:lnSpc>
                <a:spcPct val="90000"/>
              </a:lnSpc>
              <a:spcBef>
                <a:spcPct val="0"/>
              </a:spcBef>
              <a:spcAft>
                <a:spcPct val="35000"/>
              </a:spcAft>
            </a:pPr>
            <a:r>
              <a:rPr lang="en-US" sz="2599" dirty="0">
                <a:latin typeface="Times New Roman" panose="02020603050405020304" pitchFamily="18" charset="0"/>
                <a:cs typeface="Times New Roman" panose="02020603050405020304" pitchFamily="18" charset="0"/>
              </a:rPr>
              <a:t>Bước </a:t>
            </a:r>
            <a:r>
              <a:rPr lang="vi-VN" sz="2599" dirty="0">
                <a:latin typeface="Times New Roman" panose="02020603050405020304" pitchFamily="18" charset="0"/>
                <a:cs typeface="Times New Roman" panose="02020603050405020304" pitchFamily="18" charset="0"/>
              </a:rPr>
              <a:t>4</a:t>
            </a:r>
            <a:r>
              <a:rPr lang="en-US" sz="2599" dirty="0" smtClean="0">
                <a:latin typeface="Times New Roman" panose="02020603050405020304" pitchFamily="18" charset="0"/>
                <a:cs typeface="Times New Roman" panose="02020603050405020304" pitchFamily="18" charset="0"/>
              </a:rPr>
              <a:t>:</a:t>
            </a:r>
            <a:endParaRPr lang="vi-VN" sz="2599" dirty="0">
              <a:latin typeface="Times New Roman" panose="02020603050405020304" pitchFamily="18" charset="0"/>
              <a:cs typeface="Times New Roman" panose="02020603050405020304" pitchFamily="18" charset="0"/>
            </a:endParaRPr>
          </a:p>
        </p:txBody>
      </p:sp>
      <p:sp>
        <p:nvSpPr>
          <p:cNvPr id="6" name="Freeform: Shape 71">
            <a:extLst>
              <a:ext uri="{FF2B5EF4-FFF2-40B4-BE49-F238E27FC236}">
                <a16:creationId xmlns:a16="http://schemas.microsoft.com/office/drawing/2014/main" id="{0D9D138E-A724-F001-ABBE-0530DBF6DBDC}"/>
              </a:ext>
            </a:extLst>
          </p:cNvPr>
          <p:cNvSpPr/>
          <p:nvPr/>
        </p:nvSpPr>
        <p:spPr>
          <a:xfrm>
            <a:off x="1530168" y="1290719"/>
            <a:ext cx="3774406" cy="356637"/>
          </a:xfrm>
          <a:custGeom>
            <a:avLst/>
            <a:gdLst>
              <a:gd name="connsiteX0" fmla="*/ 0 w 4037143"/>
              <a:gd name="connsiteY0" fmla="*/ 0 h 356730"/>
              <a:gd name="connsiteX1" fmla="*/ 4037143 w 4037143"/>
              <a:gd name="connsiteY1" fmla="*/ 0 h 356730"/>
              <a:gd name="connsiteX2" fmla="*/ 4037143 w 4037143"/>
              <a:gd name="connsiteY2" fmla="*/ 356730 h 356730"/>
              <a:gd name="connsiteX3" fmla="*/ 0 w 4037143"/>
              <a:gd name="connsiteY3" fmla="*/ 356730 h 356730"/>
              <a:gd name="connsiteX4" fmla="*/ 0 w 4037143"/>
              <a:gd name="connsiteY4" fmla="*/ 0 h 35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143" h="356730">
                <a:moveTo>
                  <a:pt x="0" y="0"/>
                </a:moveTo>
                <a:lnTo>
                  <a:pt x="4037143" y="0"/>
                </a:lnTo>
                <a:lnTo>
                  <a:pt x="4037143" y="356730"/>
                </a:lnTo>
                <a:lnTo>
                  <a:pt x="0" y="356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227013" lvl="1" algn="just" defTabSz="1155411">
              <a:lnSpc>
                <a:spcPct val="90000"/>
              </a:lnSpc>
              <a:spcBef>
                <a:spcPct val="0"/>
              </a:spcBef>
              <a:spcAft>
                <a:spcPct val="15000"/>
              </a:spcAft>
            </a:pPr>
            <a:r>
              <a:rPr lang="vi-VN" sz="2400" dirty="0">
                <a:latin typeface="Times New Roman" panose="02020603050405020304" pitchFamily="18" charset="0"/>
                <a:cs typeface="Times New Roman" panose="02020603050405020304" pitchFamily="18" charset="0"/>
              </a:rPr>
              <a:t>Trong nhóm biểu đồ 2-D Pie, chọn kiểu biểu đồ Pie. Biểu đồ kết quả xuất hiện trong bảng tính.</a:t>
            </a:r>
          </a:p>
        </p:txBody>
      </p:sp>
      <p:sp>
        <p:nvSpPr>
          <p:cNvPr id="7" name="Freeform: Shape 72">
            <a:extLst>
              <a:ext uri="{FF2B5EF4-FFF2-40B4-BE49-F238E27FC236}">
                <a16:creationId xmlns:a16="http://schemas.microsoft.com/office/drawing/2014/main" id="{391A20F1-8563-EB3E-0BAF-C82C08365DB9}"/>
              </a:ext>
            </a:extLst>
          </p:cNvPr>
          <p:cNvSpPr/>
          <p:nvPr/>
        </p:nvSpPr>
        <p:spPr>
          <a:xfrm>
            <a:off x="1644348" y="3226362"/>
            <a:ext cx="1524705" cy="660909"/>
          </a:xfrm>
          <a:custGeom>
            <a:avLst/>
            <a:gdLst>
              <a:gd name="connsiteX0" fmla="*/ 0 w 1525102"/>
              <a:gd name="connsiteY0" fmla="*/ 110202 h 661081"/>
              <a:gd name="connsiteX1" fmla="*/ 110202 w 1525102"/>
              <a:gd name="connsiteY1" fmla="*/ 0 h 661081"/>
              <a:gd name="connsiteX2" fmla="*/ 1414900 w 1525102"/>
              <a:gd name="connsiteY2" fmla="*/ 0 h 661081"/>
              <a:gd name="connsiteX3" fmla="*/ 1525102 w 1525102"/>
              <a:gd name="connsiteY3" fmla="*/ 110202 h 661081"/>
              <a:gd name="connsiteX4" fmla="*/ 1525102 w 1525102"/>
              <a:gd name="connsiteY4" fmla="*/ 550879 h 661081"/>
              <a:gd name="connsiteX5" fmla="*/ 1414900 w 1525102"/>
              <a:gd name="connsiteY5" fmla="*/ 661081 h 661081"/>
              <a:gd name="connsiteX6" fmla="*/ 110202 w 1525102"/>
              <a:gd name="connsiteY6" fmla="*/ 661081 h 661081"/>
              <a:gd name="connsiteX7" fmla="*/ 0 w 1525102"/>
              <a:gd name="connsiteY7" fmla="*/ 550879 h 661081"/>
              <a:gd name="connsiteX8" fmla="*/ 0 w 1525102"/>
              <a:gd name="connsiteY8" fmla="*/ 110202 h 66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102" h="661081">
                <a:moveTo>
                  <a:pt x="0" y="110202"/>
                </a:moveTo>
                <a:cubicBezTo>
                  <a:pt x="0" y="49339"/>
                  <a:pt x="49339" y="0"/>
                  <a:pt x="110202" y="0"/>
                </a:cubicBezTo>
                <a:lnTo>
                  <a:pt x="1414900" y="0"/>
                </a:lnTo>
                <a:cubicBezTo>
                  <a:pt x="1475763" y="0"/>
                  <a:pt x="1525102" y="49339"/>
                  <a:pt x="1525102" y="110202"/>
                </a:cubicBezTo>
                <a:lnTo>
                  <a:pt x="1525102" y="550879"/>
                </a:lnTo>
                <a:cubicBezTo>
                  <a:pt x="1525102" y="611742"/>
                  <a:pt x="1475763" y="661081"/>
                  <a:pt x="1414900" y="661081"/>
                </a:cubicBezTo>
                <a:lnTo>
                  <a:pt x="110202" y="661081"/>
                </a:lnTo>
                <a:cubicBezTo>
                  <a:pt x="49339" y="661081"/>
                  <a:pt x="0" y="611742"/>
                  <a:pt x="0" y="550879"/>
                </a:cubicBezTo>
                <a:lnTo>
                  <a:pt x="0" y="1102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303" tIns="131303" rIns="131303" bIns="131303" numCol="1" spcCol="1270" anchor="ctr" anchorCtr="0">
            <a:noAutofit/>
          </a:bodyPr>
          <a:lstStyle/>
          <a:p>
            <a:pPr algn="ctr" defTabSz="1155411">
              <a:lnSpc>
                <a:spcPct val="90000"/>
              </a:lnSpc>
              <a:spcBef>
                <a:spcPct val="0"/>
              </a:spcBef>
              <a:spcAft>
                <a:spcPct val="35000"/>
              </a:spcAft>
            </a:pPr>
            <a:r>
              <a:rPr lang="en-US" sz="2599" dirty="0">
                <a:latin typeface="Times New Roman" panose="02020603050405020304" pitchFamily="18" charset="0"/>
                <a:cs typeface="Times New Roman" panose="02020603050405020304" pitchFamily="18" charset="0"/>
              </a:rPr>
              <a:t>Bước </a:t>
            </a:r>
            <a:r>
              <a:rPr lang="vi-VN" sz="2599" dirty="0" smtClean="0">
                <a:latin typeface="Times New Roman" panose="02020603050405020304" pitchFamily="18" charset="0"/>
                <a:cs typeface="Times New Roman" panose="02020603050405020304" pitchFamily="18" charset="0"/>
              </a:rPr>
              <a:t>5</a:t>
            </a:r>
            <a:r>
              <a:rPr lang="en-US" sz="2599" dirty="0" smtClean="0">
                <a:latin typeface="Times New Roman" panose="02020603050405020304" pitchFamily="18" charset="0"/>
                <a:cs typeface="Times New Roman" panose="02020603050405020304" pitchFamily="18" charset="0"/>
              </a:rPr>
              <a:t>:</a:t>
            </a:r>
            <a:endParaRPr lang="vi-VN" sz="2599" dirty="0">
              <a:latin typeface="Times New Roman" panose="02020603050405020304" pitchFamily="18" charset="0"/>
              <a:cs typeface="Times New Roman" panose="02020603050405020304" pitchFamily="18" charset="0"/>
            </a:endParaRPr>
          </a:p>
        </p:txBody>
      </p:sp>
      <p:sp>
        <p:nvSpPr>
          <p:cNvPr id="8" name="Freeform: Shape 73">
            <a:extLst>
              <a:ext uri="{FF2B5EF4-FFF2-40B4-BE49-F238E27FC236}">
                <a16:creationId xmlns:a16="http://schemas.microsoft.com/office/drawing/2014/main" id="{909829FC-D588-8D41-F2E1-6EB0D6D5A600}"/>
              </a:ext>
            </a:extLst>
          </p:cNvPr>
          <p:cNvSpPr/>
          <p:nvPr/>
        </p:nvSpPr>
        <p:spPr>
          <a:xfrm>
            <a:off x="3124200" y="3167019"/>
            <a:ext cx="2057399" cy="1274632"/>
          </a:xfrm>
          <a:custGeom>
            <a:avLst/>
            <a:gdLst>
              <a:gd name="connsiteX0" fmla="*/ 0 w 5798936"/>
              <a:gd name="connsiteY0" fmla="*/ 0 h 3234773"/>
              <a:gd name="connsiteX1" fmla="*/ 5798936 w 5798936"/>
              <a:gd name="connsiteY1" fmla="*/ 0 h 3234773"/>
              <a:gd name="connsiteX2" fmla="*/ 5798936 w 5798936"/>
              <a:gd name="connsiteY2" fmla="*/ 3234773 h 3234773"/>
              <a:gd name="connsiteX3" fmla="*/ 0 w 5798936"/>
              <a:gd name="connsiteY3" fmla="*/ 3234773 h 3234773"/>
              <a:gd name="connsiteX4" fmla="*/ 0 w 5798936"/>
              <a:gd name="connsiteY4" fmla="*/ 0 h 323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8936" h="3234773">
                <a:moveTo>
                  <a:pt x="0" y="0"/>
                </a:moveTo>
                <a:lnTo>
                  <a:pt x="5798936" y="0"/>
                </a:lnTo>
                <a:lnTo>
                  <a:pt x="5798936" y="3234773"/>
                </a:lnTo>
                <a:lnTo>
                  <a:pt x="0" y="323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227013" lvl="1" defTabSz="1155411">
              <a:lnSpc>
                <a:spcPct val="90000"/>
              </a:lnSpc>
              <a:spcBef>
                <a:spcPct val="0"/>
              </a:spcBef>
              <a:spcAft>
                <a:spcPct val="15000"/>
              </a:spcAft>
            </a:pPr>
            <a:r>
              <a:rPr lang="vi-VN" sz="2400" dirty="0">
                <a:latin typeface="Times New Roman" panose="02020603050405020304" pitchFamily="18" charset="0"/>
                <a:cs typeface="Times New Roman" panose="02020603050405020304" pitchFamily="18" charset="0"/>
              </a:rPr>
              <a:t>Bổ sung thông tin cho biểu đồ.</a:t>
            </a:r>
          </a:p>
        </p:txBody>
      </p:sp>
      <p:pic>
        <p:nvPicPr>
          <p:cNvPr id="10" name="Picture 9"/>
          <p:cNvPicPr>
            <a:picLocks noChangeAspect="1"/>
          </p:cNvPicPr>
          <p:nvPr/>
        </p:nvPicPr>
        <p:blipFill>
          <a:blip r:embed="rId2"/>
          <a:stretch>
            <a:fillRect/>
          </a:stretch>
        </p:blipFill>
        <p:spPr>
          <a:xfrm>
            <a:off x="5638800" y="620197"/>
            <a:ext cx="1457325" cy="2606165"/>
          </a:xfrm>
          <a:prstGeom prst="rect">
            <a:avLst/>
          </a:prstGeom>
        </p:spPr>
      </p:pic>
      <p:sp>
        <p:nvSpPr>
          <p:cNvPr id="12"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smtClean="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3596" r="2925" b="2079"/>
          <a:stretch/>
        </p:blipFill>
        <p:spPr>
          <a:xfrm>
            <a:off x="5114925" y="2659232"/>
            <a:ext cx="3962400" cy="2456078"/>
          </a:xfrm>
          <a:prstGeom prst="rect">
            <a:avLst/>
          </a:prstGeom>
        </p:spPr>
      </p:pic>
    </p:spTree>
    <p:extLst>
      <p:ext uri="{BB962C8B-B14F-4D97-AF65-F5344CB8AC3E}">
        <p14:creationId xmlns:p14="http://schemas.microsoft.com/office/powerpoint/2010/main" val="314953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loor, indoor&#10;&#10;Description automatically generated">
            <a:extLst>
              <a:ext uri="{FF2B5EF4-FFF2-40B4-BE49-F238E27FC236}">
                <a16:creationId xmlns:a16="http://schemas.microsoft.com/office/drawing/2014/main" id="{EA5F6F8E-DE92-4141-80A1-08FD1AE30EA7}"/>
              </a:ext>
            </a:extLst>
          </p:cNvPr>
          <p:cNvPicPr>
            <a:picLocks noChangeAspect="1"/>
          </p:cNvPicPr>
          <p:nvPr/>
        </p:nvPicPr>
        <p:blipFill rotWithShape="1">
          <a:blip r:embed="rId2">
            <a:extLst>
              <a:ext uri="{28A0092B-C50C-407E-A947-70E740481C1C}">
                <a14:useLocalDpi xmlns:a14="http://schemas.microsoft.com/office/drawing/2010/main" val="0"/>
              </a:ext>
            </a:extLst>
          </a:blip>
          <a:srcRect l="13223" r="12097"/>
          <a:stretch/>
        </p:blipFill>
        <p:spPr>
          <a:xfrm>
            <a:off x="1206" y="1631"/>
            <a:ext cx="9141604" cy="5141199"/>
          </a:xfrm>
          <a:prstGeom prst="rect">
            <a:avLst/>
          </a:prstGeom>
        </p:spPr>
      </p:pic>
      <p:sp>
        <p:nvSpPr>
          <p:cNvPr id="4" name="Rectangle 3">
            <a:extLst>
              <a:ext uri="{FF2B5EF4-FFF2-40B4-BE49-F238E27FC236}">
                <a16:creationId xmlns:a16="http://schemas.microsoft.com/office/drawing/2014/main" id="{8E77E878-EF91-4377-87ED-9E3C7E6605A7}"/>
              </a:ext>
            </a:extLst>
          </p:cNvPr>
          <p:cNvSpPr/>
          <p:nvPr/>
        </p:nvSpPr>
        <p:spPr>
          <a:xfrm>
            <a:off x="1981193" y="1602300"/>
            <a:ext cx="5430939" cy="1176907"/>
          </a:xfrm>
          <a:prstGeom prst="rect">
            <a:avLst/>
          </a:prstGeom>
          <a:noFill/>
        </p:spPr>
        <p:txBody>
          <a:bodyPr wrap="none" lIns="68562" tIns="34281" rIns="68562" bIns="34281">
            <a:spAutoFit/>
          </a:bodyPr>
          <a:lstStyle/>
          <a:p>
            <a:pPr algn="ctr" defTabSz="685595"/>
            <a:r>
              <a:rPr lang="en-US" sz="7198"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Times New Roman"/>
              </a:rPr>
              <a:t>LUYỆN TẬP</a:t>
            </a:r>
          </a:p>
        </p:txBody>
      </p:sp>
      <p:pic>
        <p:nvPicPr>
          <p:cNvPr id="10" name="Picture 9">
            <a:extLst>
              <a:ext uri="{FF2B5EF4-FFF2-40B4-BE49-F238E27FC236}">
                <a16:creationId xmlns:a16="http://schemas.microsoft.com/office/drawing/2014/main" id="{7FB84AD7-1970-4F84-A810-978DC6E5E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84" y="1993611"/>
            <a:ext cx="1937273" cy="2153548"/>
          </a:xfrm>
          <a:prstGeom prst="rect">
            <a:avLst/>
          </a:prstGeom>
        </p:spPr>
      </p:pic>
    </p:spTree>
    <p:extLst>
      <p:ext uri="{BB962C8B-B14F-4D97-AF65-F5344CB8AC3E}">
        <p14:creationId xmlns:p14="http://schemas.microsoft.com/office/powerpoint/2010/main" val="1199043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19400" y="2389965"/>
            <a:ext cx="13856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786648">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14301" y="966751"/>
            <a:ext cx="8915400" cy="3012428"/>
          </a:xfrm>
          <a:prstGeom prst="rect">
            <a:avLst/>
          </a:prstGeom>
        </p:spPr>
        <p:txBody>
          <a:bodyPr wrap="square">
            <a:spAutoFit/>
          </a:bodyPr>
          <a:lstStyle/>
          <a:p>
            <a:pPr lvl="0" algn="just" defTabSz="1048864">
              <a:lnSpc>
                <a:spcPct val="107000"/>
              </a:lnSpc>
              <a:spcBef>
                <a:spcPts val="300"/>
              </a:spcBef>
              <a:spcAft>
                <a:spcPts val="300"/>
              </a:spcAft>
            </a:pPr>
            <a:r>
              <a:rPr lang="it-IT"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1</a:t>
            </a:r>
            <a:r>
              <a:rPr lang="it-IT"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Mở tệp TGSDThietbiso.xlx đã lưu ở bài 6. Dùng hàm Sum để tính tổng số học sinh sử dụng thiết bị số trong mỗi khoảng thời gian</a:t>
            </a:r>
          </a:p>
          <a:p>
            <a:pPr marL="457200" lvl="0" indent="-457200" algn="just" defTabSz="1048864">
              <a:lnSpc>
                <a:spcPct val="107000"/>
              </a:lnSpc>
              <a:spcBef>
                <a:spcPts val="300"/>
              </a:spcBef>
              <a:spcAft>
                <a:spcPts val="300"/>
              </a:spcAft>
              <a:buAutoNum type="alphaLcParenR"/>
            </a:pP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t>
            </a:r>
            <a:r>
              <a:rPr lang="vi-VN"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ẽ biểu đồ cột thể hiện số học sinh sử dụng thiết bị số của mỗi khoảng thời gian. Từ đó nhận xét về tình hình sử dụng thiết bị của học sinh khối 8.</a:t>
            </a:r>
          </a:p>
          <a:p>
            <a:pPr marL="457200" lvl="0" indent="-457200" algn="just" defTabSz="1048864">
              <a:lnSpc>
                <a:spcPct val="107000"/>
              </a:lnSpc>
              <a:spcBef>
                <a:spcPts val="300"/>
              </a:spcBef>
              <a:spcAft>
                <a:spcPts val="300"/>
              </a:spcAft>
              <a:buAutoNum type="alphaLcParenR"/>
            </a:pPr>
            <a:r>
              <a:rPr lang="vi-VN"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Vẽ biểu đồ hình quạt tròn thể hiện tỉ lệ phần trăm của học sinh sử dụng thiết bị số theo mỗi khoảng thời gian.</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833" y="-121915"/>
            <a:ext cx="958167" cy="958416"/>
          </a:xfrm>
          <a:prstGeom prst="rect">
            <a:avLst/>
          </a:prstGeom>
        </p:spPr>
      </p:pic>
    </p:spTree>
    <p:extLst>
      <p:ext uri="{BB962C8B-B14F-4D97-AF65-F5344CB8AC3E}">
        <p14:creationId xmlns:p14="http://schemas.microsoft.com/office/powerpoint/2010/main" val="94693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19400" y="2389965"/>
            <a:ext cx="13856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786648">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568625"/>
            <a:ext cx="9067800" cy="6613734"/>
          </a:xfrm>
          <a:prstGeom prst="rect">
            <a:avLst/>
          </a:prstGeom>
        </p:spPr>
        <p:txBody>
          <a:bodyPr wrap="square">
            <a:spAutoFit/>
          </a:bodyPr>
          <a:lstStyle/>
          <a:p>
            <a:pPr lvl="0" algn="just" defTabSz="1048864">
              <a:lnSpc>
                <a:spcPct val="107000"/>
              </a:lnSpc>
              <a:spcBef>
                <a:spcPts val="300"/>
              </a:spcBef>
              <a:spcAft>
                <a:spcPts val="300"/>
              </a:spcAft>
            </a:pPr>
            <a:r>
              <a:rPr lang="it-IT"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1</a:t>
            </a:r>
            <a:r>
              <a:rPr lang="it-IT"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048864">
              <a:lnSpc>
                <a:spcPct val="107000"/>
              </a:lnSpc>
              <a:spcBef>
                <a:spcPts val="300"/>
              </a:spcBef>
              <a:spcAft>
                <a:spcPts val="300"/>
              </a:spcAft>
            </a:pPr>
            <a:r>
              <a:rPr lang="vi-VN" dirty="0" smtClean="0"/>
              <a:t>a)</a:t>
            </a:r>
          </a:p>
          <a:p>
            <a:pPr marL="342900" indent="-342900" algn="just" defTabSz="1048864">
              <a:lnSpc>
                <a:spcPct val="107000"/>
              </a:lnSpc>
              <a:spcBef>
                <a:spcPts val="300"/>
              </a:spcBef>
              <a:spcAft>
                <a:spcPts val="300"/>
              </a:spcAft>
              <a:buAutoNum type="alphaLcParenR"/>
            </a:pPr>
            <a:endParaRPr lang="vi-VN" dirty="0"/>
          </a:p>
          <a:p>
            <a:pPr algn="just" defTabSz="1048864">
              <a:lnSpc>
                <a:spcPct val="107000"/>
              </a:lnSpc>
              <a:spcBef>
                <a:spcPts val="300"/>
              </a:spcBef>
              <a:spcAft>
                <a:spcPts val="300"/>
              </a:spcAft>
            </a:pPr>
            <a:endParaRPr lang="vi-VN" dirty="0" smtClean="0"/>
          </a:p>
          <a:p>
            <a:pPr algn="just" defTabSz="1048864">
              <a:lnSpc>
                <a:spcPct val="107000"/>
              </a:lnSpc>
              <a:spcBef>
                <a:spcPts val="300"/>
              </a:spcBef>
              <a:spcAft>
                <a:spcPts val="300"/>
              </a:spcAft>
            </a:pPr>
            <a:endParaRPr lang="vi-VN" dirty="0"/>
          </a:p>
          <a:p>
            <a:pPr algn="just" defTabSz="1048864">
              <a:lnSpc>
                <a:spcPct val="107000"/>
              </a:lnSpc>
              <a:spcBef>
                <a:spcPts val="300"/>
              </a:spcBef>
              <a:spcAft>
                <a:spcPts val="300"/>
              </a:spcAft>
            </a:pPr>
            <a:endParaRPr lang="vi-VN" dirty="0" smtClean="0"/>
          </a:p>
          <a:p>
            <a:pPr algn="just" defTabSz="1048864">
              <a:lnSpc>
                <a:spcPct val="107000"/>
              </a:lnSpc>
              <a:spcBef>
                <a:spcPts val="300"/>
              </a:spcBef>
              <a:spcAft>
                <a:spcPts val="300"/>
              </a:spcAft>
            </a:pPr>
            <a:endParaRPr lang="vi-VN" dirty="0"/>
          </a:p>
          <a:p>
            <a:pPr algn="just" defTabSz="1048864">
              <a:lnSpc>
                <a:spcPct val="107000"/>
              </a:lnSpc>
              <a:spcBef>
                <a:spcPts val="300"/>
              </a:spcBef>
              <a:spcAft>
                <a:spcPts val="300"/>
              </a:spcAft>
            </a:pPr>
            <a:r>
              <a:rPr lang="vi-VN" sz="2800" dirty="0" smtClean="0">
                <a:latin typeface="+mj-lt"/>
              </a:rPr>
              <a:t>Nhận </a:t>
            </a:r>
            <a:r>
              <a:rPr lang="vi-VN" sz="2800" dirty="0">
                <a:latin typeface="+mj-lt"/>
              </a:rPr>
              <a:t>xét: Ngoài giờ học ở trường số lượng HS nhiều nhất sử dụng thiết bị số từ 1 -2 giờ, đứng thứ 2 là số HS  sử dụng thiết bị số dưới 1 giờ. Cá biệt có một số ít HS  mỗi ngày sử dụng thiết bị số từ 5 giờ trở lên</a:t>
            </a:r>
            <a:r>
              <a:rPr lang="vi-VN" sz="2800" dirty="0" smtClean="0">
                <a:latin typeface="+mj-lt"/>
              </a:rPr>
              <a:t>.</a:t>
            </a:r>
          </a:p>
          <a:p>
            <a:pPr marL="342900" indent="-342900" algn="just" defTabSz="1048864">
              <a:lnSpc>
                <a:spcPct val="107000"/>
              </a:lnSpc>
              <a:spcBef>
                <a:spcPts val="300"/>
              </a:spcBef>
              <a:spcAft>
                <a:spcPts val="300"/>
              </a:spcAft>
              <a:buAutoNum type="alphaLcParenR"/>
            </a:pPr>
            <a:endParaRPr lang="vi-VN" dirty="0"/>
          </a:p>
          <a:p>
            <a:pPr marL="342900" indent="-342900" algn="just" defTabSz="1048864">
              <a:lnSpc>
                <a:spcPct val="107000"/>
              </a:lnSpc>
              <a:spcBef>
                <a:spcPts val="300"/>
              </a:spcBef>
              <a:spcAft>
                <a:spcPts val="300"/>
              </a:spcAft>
              <a:buAutoNum type="alphaLcParenR"/>
            </a:pPr>
            <a:endParaRPr lang="vi-VN" dirty="0" smtClean="0"/>
          </a:p>
          <a:p>
            <a:pPr algn="just" defTabSz="1048864">
              <a:lnSpc>
                <a:spcPct val="107000"/>
              </a:lnSpc>
              <a:spcBef>
                <a:spcPts val="300"/>
              </a:spcBef>
              <a:spcAft>
                <a:spcPts val="300"/>
              </a:spcAft>
            </a:pPr>
            <a:endParaRPr lang="vi-VN" dirty="0" smtClean="0"/>
          </a:p>
          <a:p>
            <a:pPr marL="342900" indent="-342900" algn="just" defTabSz="1048864">
              <a:lnSpc>
                <a:spcPct val="107000"/>
              </a:lnSpc>
              <a:spcBef>
                <a:spcPts val="300"/>
              </a:spcBef>
              <a:spcAft>
                <a:spcPts val="300"/>
              </a:spcAft>
              <a:buAutoNum type="alphaLcParenR"/>
            </a:pPr>
            <a:endParaRPr lang="en-US" dirty="0"/>
          </a:p>
          <a:p>
            <a:pPr lvl="0" algn="just" defTabSz="1048864">
              <a:lnSpc>
                <a:spcPct val="107000"/>
              </a:lnSpc>
              <a:spcBef>
                <a:spcPts val="300"/>
              </a:spcBef>
              <a:spcAft>
                <a:spcPts val="300"/>
              </a:spcAft>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5029200" y="10962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11442020"/>
              </p:ext>
            </p:extLst>
          </p:nvPr>
        </p:nvGraphicFramePr>
        <p:xfrm>
          <a:off x="2057400" y="574525"/>
          <a:ext cx="4255170" cy="2549311"/>
        </p:xfrm>
        <a:graphic>
          <a:graphicData uri="http://schemas.openxmlformats.org/presentationml/2006/ole">
            <mc:AlternateContent xmlns:mc="http://schemas.openxmlformats.org/markup-compatibility/2006">
              <mc:Choice xmlns:v="urn:schemas-microsoft-com:vml" Requires="v">
                <p:oleObj spid="_x0000_s1043" name="Bitmap Image" r:id="rId3" imgW="4654789" imgH="2800494" progId="Paint.Picture">
                  <p:embed/>
                </p:oleObj>
              </mc:Choice>
              <mc:Fallback>
                <p:oleObj name="Bitmap Image" r:id="rId3" imgW="4654789" imgH="2800494"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74525"/>
                        <a:ext cx="4255170" cy="2549311"/>
                      </a:xfrm>
                      <a:prstGeom prst="rect">
                        <a:avLst/>
                      </a:prstGeom>
                      <a:noFill/>
                    </p:spPr>
                  </p:pic>
                </p:oleObj>
              </mc:Fallback>
            </mc:AlternateContent>
          </a:graphicData>
        </a:graphic>
      </p:graphicFrame>
      <p:sp>
        <p:nvSpPr>
          <p:cNvPr id="6" name="Rectangle 6"/>
          <p:cNvSpPr>
            <a:spLocks noChangeArrowheads="1"/>
          </p:cNvSpPr>
          <p:nvPr/>
        </p:nvSpPr>
        <p:spPr bwMode="auto">
          <a:xfrm>
            <a:off x="685800" y="3409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1236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19400" y="2389965"/>
            <a:ext cx="13856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786648">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568625"/>
            <a:ext cx="5029200" cy="1706236"/>
          </a:xfrm>
          <a:prstGeom prst="rect">
            <a:avLst/>
          </a:prstGeom>
        </p:spPr>
        <p:txBody>
          <a:bodyPr wrap="square">
            <a:spAutoFit/>
          </a:bodyPr>
          <a:lstStyle/>
          <a:p>
            <a:pPr lvl="0" algn="just" defTabSz="1048864">
              <a:lnSpc>
                <a:spcPct val="107000"/>
              </a:lnSpc>
              <a:spcBef>
                <a:spcPts val="300"/>
              </a:spcBef>
              <a:spcAft>
                <a:spcPts val="300"/>
              </a:spcAft>
            </a:pPr>
            <a:r>
              <a:rPr lang="it-IT"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1</a:t>
            </a:r>
            <a:r>
              <a:rPr lang="it-IT"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1048864">
              <a:lnSpc>
                <a:spcPct val="107000"/>
              </a:lnSpc>
              <a:spcBef>
                <a:spcPts val="300"/>
              </a:spcBef>
              <a:spcAft>
                <a:spcPts val="300"/>
              </a:spcAft>
            </a:pPr>
            <a:r>
              <a:rPr lang="vi-VN" dirty="0" smtClean="0"/>
              <a:t>b)</a:t>
            </a:r>
          </a:p>
          <a:p>
            <a:pPr marL="342900" indent="-342900" algn="just" defTabSz="1048864">
              <a:lnSpc>
                <a:spcPct val="107000"/>
              </a:lnSpc>
              <a:spcBef>
                <a:spcPts val="300"/>
              </a:spcBef>
              <a:spcAft>
                <a:spcPts val="300"/>
              </a:spcAft>
              <a:buAutoNum type="alphaLcParenR"/>
            </a:pPr>
            <a:endParaRPr lang="en-US" dirty="0"/>
          </a:p>
          <a:p>
            <a:pPr lvl="0" algn="just" defTabSz="1048864">
              <a:lnSpc>
                <a:spcPct val="107000"/>
              </a:lnSpc>
              <a:spcBef>
                <a:spcPts val="300"/>
              </a:spcBef>
              <a:spcAft>
                <a:spcPts val="300"/>
              </a:spcAft>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5029200" y="10962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685800" y="3409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stretch>
            <a:fillRect/>
          </a:stretch>
        </p:blipFill>
        <p:spPr>
          <a:xfrm>
            <a:off x="1752600" y="886238"/>
            <a:ext cx="6324600" cy="3781011"/>
          </a:xfrm>
          <a:prstGeom prst="rect">
            <a:avLst/>
          </a:prstGeom>
        </p:spPr>
      </p:pic>
    </p:spTree>
    <p:extLst>
      <p:ext uri="{BB962C8B-B14F-4D97-AF65-F5344CB8AC3E}">
        <p14:creationId xmlns:p14="http://schemas.microsoft.com/office/powerpoint/2010/main" val="169614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F9B72EC-FC2E-420E-92B9-3D628D39E2DA}"/>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0349" r="20345" b="-4"/>
          <a:stretch/>
        </p:blipFill>
        <p:spPr>
          <a:xfrm>
            <a:off x="866190" y="2088495"/>
            <a:ext cx="2049850" cy="2327670"/>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 name="Picture 2" descr="Background pattern&#10;&#10;Description automatically generated">
            <a:extLst>
              <a:ext uri="{FF2B5EF4-FFF2-40B4-BE49-F238E27FC236}">
                <a16:creationId xmlns:a16="http://schemas.microsoft.com/office/drawing/2014/main" id="{F94FC382-4BA2-4172-A7C1-D4F43E2A8C58}"/>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7382" r="20120" b="2"/>
          <a:stretch/>
        </p:blipFill>
        <p:spPr>
          <a:xfrm>
            <a:off x="2594119" y="1428750"/>
            <a:ext cx="3432245" cy="343314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descr="Background pattern&#10;&#10;Description automatically generated">
            <a:extLst>
              <a:ext uri="{FF2B5EF4-FFF2-40B4-BE49-F238E27FC236}">
                <a16:creationId xmlns:a16="http://schemas.microsoft.com/office/drawing/2014/main" id="{15C0624B-5EAB-446D-80FD-CA43B363FC6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36012" r="14448" b="2"/>
          <a:stretch/>
        </p:blipFill>
        <p:spPr>
          <a:xfrm>
            <a:off x="5670093" y="1838767"/>
            <a:ext cx="2454815" cy="279803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5" name="Picture 4"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1908" y="1531862"/>
            <a:ext cx="2327066" cy="2327670"/>
          </a:xfrm>
          <a:prstGeom prst="rect">
            <a:avLst/>
          </a:prstGeom>
        </p:spPr>
      </p:pic>
      <p:pic>
        <p:nvPicPr>
          <p:cNvPr id="6" name="Picture 5">
            <a:extLst>
              <a:ext uri="{FF2B5EF4-FFF2-40B4-BE49-F238E27FC236}">
                <a16:creationId xmlns:a16="http://schemas.microsoft.com/office/drawing/2014/main" id="{0C0DC93A-0D06-4197-8F90-7A31F7838F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5600436" y="1981485"/>
            <a:ext cx="2327066" cy="2327670"/>
          </a:xfrm>
          <a:prstGeom prst="rect">
            <a:avLst/>
          </a:prstGeom>
        </p:spPr>
      </p:pic>
      <p:pic>
        <p:nvPicPr>
          <p:cNvPr id="7" name="Picture 6">
            <a:extLst>
              <a:ext uri="{FF2B5EF4-FFF2-40B4-BE49-F238E27FC236}">
                <a16:creationId xmlns:a16="http://schemas.microsoft.com/office/drawing/2014/main" id="{2CF18F18-6288-47AA-9966-D7D1B01EE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2793" y="2237566"/>
            <a:ext cx="1561324" cy="1561731"/>
          </a:xfrm>
          <a:prstGeom prst="rect">
            <a:avLst/>
          </a:prstGeom>
        </p:spPr>
      </p:pic>
      <p:sp>
        <p:nvSpPr>
          <p:cNvPr id="8" name="Freeform: Shape 7">
            <a:extLst>
              <a:ext uri="{FF2B5EF4-FFF2-40B4-BE49-F238E27FC236}">
                <a16:creationId xmlns:a16="http://schemas.microsoft.com/office/drawing/2014/main" id="{8A435BA0-4572-4D15-A976-09D1336A8922}"/>
              </a:ext>
            </a:extLst>
          </p:cNvPr>
          <p:cNvSpPr/>
          <p:nvPr/>
        </p:nvSpPr>
        <p:spPr>
          <a:xfrm rot="5400000">
            <a:off x="-140005" y="138923"/>
            <a:ext cx="2327670" cy="2049850"/>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78665" tIns="39332" rIns="78665" bIns="39332" rtlCol="0" anchor="ctr">
            <a:noAutofit/>
          </a:bodyPr>
          <a:lstStyle/>
          <a:p>
            <a:pPr algn="ctr"/>
            <a:endParaRPr lang="en-US" sz="1350"/>
          </a:p>
        </p:txBody>
      </p:sp>
      <p:pic>
        <p:nvPicPr>
          <p:cNvPr id="9" name="Picture 8">
            <a:extLst>
              <a:ext uri="{FF2B5EF4-FFF2-40B4-BE49-F238E27FC236}">
                <a16:creationId xmlns:a16="http://schemas.microsoft.com/office/drawing/2014/main" id="{1A9B63F4-F0F0-498B-B087-B80BC165079B}"/>
              </a:ext>
            </a:extLst>
          </p:cNvPr>
          <p:cNvPicPr>
            <a:picLocks noChangeAspect="1"/>
          </p:cNvPicPr>
          <p:nvPr/>
        </p:nvPicPr>
        <p:blipFill>
          <a:blip r:embed="rId11"/>
          <a:stretch>
            <a:fillRect/>
          </a:stretch>
        </p:blipFill>
        <p:spPr>
          <a:xfrm rot="18669872">
            <a:off x="-237570" y="568626"/>
            <a:ext cx="2050386" cy="520336"/>
          </a:xfrm>
          <a:prstGeom prst="rect">
            <a:avLst/>
          </a:prstGeom>
        </p:spPr>
      </p:pic>
      <p:pic>
        <p:nvPicPr>
          <p:cNvPr id="10" name="Picture 9">
            <a:extLst>
              <a:ext uri="{FF2B5EF4-FFF2-40B4-BE49-F238E27FC236}">
                <a16:creationId xmlns:a16="http://schemas.microsoft.com/office/drawing/2014/main" id="{CDDF9135-75CB-4AF4-810D-F4A1DBE1A293}"/>
              </a:ext>
            </a:extLst>
          </p:cNvPr>
          <p:cNvPicPr>
            <a:picLocks noChangeAspect="1"/>
          </p:cNvPicPr>
          <p:nvPr/>
        </p:nvPicPr>
        <p:blipFill>
          <a:blip r:embed="rId12"/>
          <a:stretch>
            <a:fillRect/>
          </a:stretch>
        </p:blipFill>
        <p:spPr>
          <a:xfrm>
            <a:off x="1335211" y="626479"/>
            <a:ext cx="2025044" cy="1385438"/>
          </a:xfrm>
          <a:prstGeom prst="rect">
            <a:avLst/>
          </a:prstGeom>
        </p:spPr>
      </p:pic>
      <p:pic>
        <p:nvPicPr>
          <p:cNvPr id="11" name="Picture 10">
            <a:extLst>
              <a:ext uri="{FF2B5EF4-FFF2-40B4-BE49-F238E27FC236}">
                <a16:creationId xmlns:a16="http://schemas.microsoft.com/office/drawing/2014/main" id="{E31C9F4F-2225-48AC-B7BC-091EE2DB7038}"/>
              </a:ext>
            </a:extLst>
          </p:cNvPr>
          <p:cNvPicPr>
            <a:picLocks noChangeAspect="1"/>
          </p:cNvPicPr>
          <p:nvPr/>
        </p:nvPicPr>
        <p:blipFill>
          <a:blip r:embed="rId13"/>
          <a:stretch>
            <a:fillRect/>
          </a:stretch>
        </p:blipFill>
        <p:spPr>
          <a:xfrm>
            <a:off x="3866159" y="60862"/>
            <a:ext cx="2025044" cy="1385438"/>
          </a:xfrm>
          <a:prstGeom prst="rect">
            <a:avLst/>
          </a:prstGeom>
        </p:spPr>
      </p:pic>
      <p:pic>
        <p:nvPicPr>
          <p:cNvPr id="12" name="Picture 11">
            <a:extLst>
              <a:ext uri="{FF2B5EF4-FFF2-40B4-BE49-F238E27FC236}">
                <a16:creationId xmlns:a16="http://schemas.microsoft.com/office/drawing/2014/main" id="{D940CD9B-9780-49C6-BA4B-8772CF449869}"/>
              </a:ext>
            </a:extLst>
          </p:cNvPr>
          <p:cNvPicPr>
            <a:picLocks noChangeAspect="1"/>
          </p:cNvPicPr>
          <p:nvPr/>
        </p:nvPicPr>
        <p:blipFill>
          <a:blip r:embed="rId14"/>
          <a:stretch>
            <a:fillRect/>
          </a:stretch>
        </p:blipFill>
        <p:spPr>
          <a:xfrm>
            <a:off x="6286059" y="381978"/>
            <a:ext cx="2175894" cy="1385438"/>
          </a:xfrm>
          <a:prstGeom prst="rect">
            <a:avLst/>
          </a:prstGeom>
        </p:spPr>
      </p:pic>
    </p:spTree>
    <p:extLst>
      <p:ext uri="{BB962C8B-B14F-4D97-AF65-F5344CB8AC3E}">
        <p14:creationId xmlns:p14="http://schemas.microsoft.com/office/powerpoint/2010/main" val="974644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19400" y="2389965"/>
            <a:ext cx="13856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786648">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568625"/>
            <a:ext cx="8915400" cy="399405"/>
          </a:xfrm>
          <a:prstGeom prst="rect">
            <a:avLst/>
          </a:prstGeom>
        </p:spPr>
        <p:txBody>
          <a:bodyPr wrap="square">
            <a:spAutoFit/>
          </a:bodyPr>
          <a:lstStyle/>
          <a:p>
            <a:pPr lvl="0" algn="just" defTabSz="1048864">
              <a:lnSpc>
                <a:spcPct val="107000"/>
              </a:lnSpc>
              <a:spcBef>
                <a:spcPts val="300"/>
              </a:spcBef>
              <a:spcAft>
                <a:spcPts val="300"/>
              </a:spcAft>
            </a:pPr>
            <a:r>
              <a:rPr lang="it-IT"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a:t>
            </a:r>
            <a:r>
              <a:rPr lang="it-IT"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it-IT"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 </a:t>
            </a:r>
            <a:r>
              <a:rPr lang="vi-VN"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 đồ về doanh thu công nghiệp phần mềm giai đoạn 2016- 2020</a:t>
            </a:r>
          </a:p>
        </p:txBody>
      </p:sp>
      <p:pic>
        <p:nvPicPr>
          <p:cNvPr id="2" name="Picture 1"/>
          <p:cNvPicPr>
            <a:picLocks noChangeAspect="1"/>
          </p:cNvPicPr>
          <p:nvPr/>
        </p:nvPicPr>
        <p:blipFill>
          <a:blip r:embed="rId2"/>
          <a:stretch>
            <a:fillRect/>
          </a:stretch>
        </p:blipFill>
        <p:spPr>
          <a:xfrm>
            <a:off x="1981200" y="895350"/>
            <a:ext cx="3899263" cy="2367934"/>
          </a:xfrm>
          <a:prstGeom prst="rect">
            <a:avLst/>
          </a:prstGeom>
        </p:spPr>
      </p:pic>
      <p:sp>
        <p:nvSpPr>
          <p:cNvPr id="3" name="Rectangle 2"/>
          <p:cNvSpPr/>
          <p:nvPr/>
        </p:nvSpPr>
        <p:spPr>
          <a:xfrm>
            <a:off x="61272" y="3263284"/>
            <a:ext cx="8854128" cy="1058367"/>
          </a:xfrm>
          <a:prstGeom prst="rect">
            <a:avLst/>
          </a:prstGeom>
        </p:spPr>
        <p:txBody>
          <a:bodyPr wrap="square">
            <a:spAutoFit/>
          </a:bodyPr>
          <a:lstStyle/>
          <a:p>
            <a:pPr marL="457200" lvl="0" indent="-457200" algn="just" defTabSz="1048864">
              <a:lnSpc>
                <a:spcPct val="107000"/>
              </a:lnSpc>
              <a:spcBef>
                <a:spcPts val="300"/>
              </a:spcBef>
              <a:spcAft>
                <a:spcPts val="300"/>
              </a:spcAft>
              <a:buAutoNum type="alphaLcParenR"/>
            </a:pPr>
            <a:r>
              <a:rPr lang="vi-VN"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 biểu đồ, em có nhận xét gì về doanh thu công nghiệp phần mềm giai đoạn 2016- 2020.</a:t>
            </a:r>
          </a:p>
          <a:p>
            <a:pPr marL="457200" lvl="0" indent="-457200" algn="just" defTabSz="1048864">
              <a:lnSpc>
                <a:spcPct val="107000"/>
              </a:lnSpc>
              <a:spcBef>
                <a:spcPts val="300"/>
              </a:spcBef>
              <a:spcAft>
                <a:spcPts val="300"/>
              </a:spcAft>
              <a:buAutoNum type="alphaLcParenR"/>
            </a:pPr>
            <a:r>
              <a:rPr lang="vi-VN"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Em hãy tạo bảng dữ liệu trong phần mềm bảng tính từ biểu đồ trên</a:t>
            </a:r>
            <a:r>
              <a:rPr lang="vi-VN"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338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19400" y="2389965"/>
            <a:ext cx="13856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786648">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568625"/>
            <a:ext cx="9067800" cy="4527778"/>
          </a:xfrm>
          <a:prstGeom prst="rect">
            <a:avLst/>
          </a:prstGeom>
        </p:spPr>
        <p:txBody>
          <a:bodyPr wrap="square">
            <a:spAutoFit/>
          </a:bodyPr>
          <a:lstStyle/>
          <a:p>
            <a:pPr lvl="0" algn="just" defTabSz="1048864">
              <a:lnSpc>
                <a:spcPct val="107000"/>
              </a:lnSpc>
              <a:spcBef>
                <a:spcPts val="300"/>
              </a:spcBef>
              <a:spcAft>
                <a:spcPts val="300"/>
              </a:spcAft>
            </a:pPr>
            <a:r>
              <a:rPr lang="it-IT"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a:t>
            </a:r>
            <a:r>
              <a:rPr lang="it-IT"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it-IT"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defTabSz="1048864">
              <a:lnSpc>
                <a:spcPct val="107000"/>
              </a:lnSpc>
              <a:spcBef>
                <a:spcPts val="300"/>
              </a:spcBef>
              <a:spcAft>
                <a:spcPts val="300"/>
              </a:spcAft>
              <a:buAutoNum type="alphaLcParenR"/>
            </a:pPr>
            <a:r>
              <a:rPr lang="vi-VN" sz="2800" dirty="0" smtClean="0">
                <a:latin typeface="+mj-lt"/>
              </a:rPr>
              <a:t>Nhận </a:t>
            </a:r>
            <a:r>
              <a:rPr lang="vi-VN" sz="2800" dirty="0">
                <a:latin typeface="+mj-lt"/>
              </a:rPr>
              <a:t>xét</a:t>
            </a:r>
            <a:r>
              <a:rPr lang="vi-VN" sz="2800" dirty="0" smtClean="0">
                <a:latin typeface="+mj-lt"/>
              </a:rPr>
              <a:t>: Giai đoạn 2016- 2020 doanh thu công nghiệp phần mềm tăng dần.</a:t>
            </a:r>
          </a:p>
          <a:p>
            <a:pPr marL="514350" indent="-514350" algn="just" defTabSz="1048864">
              <a:lnSpc>
                <a:spcPct val="107000"/>
              </a:lnSpc>
              <a:spcBef>
                <a:spcPts val="300"/>
              </a:spcBef>
              <a:spcAft>
                <a:spcPts val="300"/>
              </a:spcAft>
              <a:buAutoNum type="alphaLcParenR"/>
            </a:pPr>
            <a:r>
              <a:rPr lang="vi-VN" sz="2800" dirty="0" smtClean="0">
                <a:latin typeface="+mj-lt"/>
              </a:rPr>
              <a:t>Bảng dữ liệu từ biểu đồ:</a:t>
            </a:r>
          </a:p>
          <a:p>
            <a:pPr algn="just" defTabSz="1048864">
              <a:lnSpc>
                <a:spcPct val="107000"/>
              </a:lnSpc>
              <a:spcBef>
                <a:spcPts val="300"/>
              </a:spcBef>
              <a:spcAft>
                <a:spcPts val="300"/>
              </a:spcAft>
            </a:pPr>
            <a:r>
              <a:rPr lang="vi-VN" sz="2800" dirty="0" smtClean="0">
                <a:latin typeface="+mj-lt"/>
              </a:rPr>
              <a:t>.</a:t>
            </a:r>
          </a:p>
          <a:p>
            <a:pPr marL="342900" indent="-342900" algn="just" defTabSz="1048864">
              <a:lnSpc>
                <a:spcPct val="107000"/>
              </a:lnSpc>
              <a:spcBef>
                <a:spcPts val="300"/>
              </a:spcBef>
              <a:spcAft>
                <a:spcPts val="300"/>
              </a:spcAft>
              <a:buAutoNum type="alphaLcParenR"/>
            </a:pPr>
            <a:endParaRPr lang="vi-VN" dirty="0"/>
          </a:p>
          <a:p>
            <a:pPr marL="342900" indent="-342900" algn="just" defTabSz="1048864">
              <a:lnSpc>
                <a:spcPct val="107000"/>
              </a:lnSpc>
              <a:spcBef>
                <a:spcPts val="300"/>
              </a:spcBef>
              <a:spcAft>
                <a:spcPts val="300"/>
              </a:spcAft>
              <a:buAutoNum type="alphaLcParenR"/>
            </a:pPr>
            <a:endParaRPr lang="vi-VN" dirty="0" smtClean="0"/>
          </a:p>
          <a:p>
            <a:pPr algn="just" defTabSz="1048864">
              <a:lnSpc>
                <a:spcPct val="107000"/>
              </a:lnSpc>
              <a:spcBef>
                <a:spcPts val="300"/>
              </a:spcBef>
              <a:spcAft>
                <a:spcPts val="300"/>
              </a:spcAft>
            </a:pPr>
            <a:endParaRPr lang="vi-VN" dirty="0" smtClean="0"/>
          </a:p>
          <a:p>
            <a:pPr marL="342900" indent="-342900" algn="just" defTabSz="1048864">
              <a:lnSpc>
                <a:spcPct val="107000"/>
              </a:lnSpc>
              <a:spcBef>
                <a:spcPts val="300"/>
              </a:spcBef>
              <a:spcAft>
                <a:spcPts val="300"/>
              </a:spcAft>
              <a:buAutoNum type="alphaLcParenR"/>
            </a:pPr>
            <a:endParaRPr lang="en-US" dirty="0"/>
          </a:p>
          <a:p>
            <a:pPr lvl="0" algn="just" defTabSz="1048864">
              <a:lnSpc>
                <a:spcPct val="107000"/>
              </a:lnSpc>
              <a:spcBef>
                <a:spcPts val="300"/>
              </a:spcBef>
              <a:spcAft>
                <a:spcPts val="300"/>
              </a:spcAft>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5029200" y="10962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685800" y="3409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0C0DC93A-0D06-4197-8F90-7A31F7838F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7551387" y="3441475"/>
            <a:ext cx="1547432" cy="1547833"/>
          </a:xfrm>
          <a:prstGeom prst="rect">
            <a:avLst/>
          </a:prstGeom>
        </p:spPr>
      </p:pic>
      <p:pic>
        <p:nvPicPr>
          <p:cNvPr id="3" name="Picture 2"/>
          <p:cNvPicPr>
            <a:picLocks noChangeAspect="1"/>
          </p:cNvPicPr>
          <p:nvPr/>
        </p:nvPicPr>
        <p:blipFill>
          <a:blip r:embed="rId3"/>
          <a:stretch>
            <a:fillRect/>
          </a:stretch>
        </p:blipFill>
        <p:spPr>
          <a:xfrm>
            <a:off x="2641727" y="2495550"/>
            <a:ext cx="4046720" cy="2600852"/>
          </a:xfrm>
          <a:prstGeom prst="rect">
            <a:avLst/>
          </a:prstGeom>
        </p:spPr>
      </p:pic>
    </p:spTree>
    <p:extLst>
      <p:ext uri="{BB962C8B-B14F-4D97-AF65-F5344CB8AC3E}">
        <p14:creationId xmlns:p14="http://schemas.microsoft.com/office/powerpoint/2010/main" val="31314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 y="-32822"/>
            <a:ext cx="9242078" cy="5176328"/>
          </a:xfrm>
          <a:prstGeom prst="rect">
            <a:avLst/>
          </a:prstGeom>
        </p:spPr>
      </p:pic>
      <p:sp>
        <p:nvSpPr>
          <p:cNvPr id="6" name="Rectangle 5"/>
          <p:cNvSpPr/>
          <p:nvPr/>
        </p:nvSpPr>
        <p:spPr>
          <a:xfrm>
            <a:off x="2092856" y="2110092"/>
            <a:ext cx="4958311" cy="1167737"/>
          </a:xfrm>
          <a:prstGeom prst="rect">
            <a:avLst/>
          </a:prstGeom>
          <a:noFill/>
        </p:spPr>
        <p:txBody>
          <a:bodyPr wrap="none" lIns="104885" tIns="52442" rIns="104885" bIns="52442">
            <a:spAutoFit/>
          </a:bodyPr>
          <a:lstStyle/>
          <a:p>
            <a:pPr algn="ctr"/>
            <a:r>
              <a:rPr lang="en-US" sz="6900" b="1">
                <a:ln w="38100"/>
                <a:effectLst>
                  <a:outerShdw blurRad="38100" dist="19050" dir="2700000" algn="tl" rotWithShape="0">
                    <a:schemeClr val="dk1">
                      <a:alpha val="40000"/>
                    </a:schemeClr>
                  </a:outerShdw>
                </a:effectLst>
                <a:latin typeface="Times New Roman" pitchFamily="18" charset="0"/>
                <a:cs typeface="Times New Roman" pitchFamily="18" charset="0"/>
              </a:rPr>
              <a:t>VẬN DỤNG</a:t>
            </a:r>
            <a:endParaRPr lang="en-US" sz="6900" b="1" dirty="0">
              <a:ln w="38100"/>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610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19400" y="2389965"/>
            <a:ext cx="13856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786648">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568625"/>
            <a:ext cx="8915400" cy="1540935"/>
          </a:xfrm>
          <a:prstGeom prst="rect">
            <a:avLst/>
          </a:prstGeom>
        </p:spPr>
        <p:txBody>
          <a:bodyPr wrap="square">
            <a:spAutoFit/>
          </a:bodyPr>
          <a:lstStyle/>
          <a:p>
            <a:pPr lvl="0" algn="just" defTabSz="1048864">
              <a:lnSpc>
                <a:spcPct val="107000"/>
              </a:lnSpc>
              <a:spcBef>
                <a:spcPts val="300"/>
              </a:spcBef>
              <a:spcAft>
                <a:spcPts val="300"/>
              </a:spcAft>
            </a:pPr>
            <a:r>
              <a:rPr lang="vi-VN" sz="3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 </a:t>
            </a:r>
            <a:r>
              <a:rPr lang="vi-VN"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biểu đồ cột và bảng dữ liệu ở câu </a:t>
            </a:r>
            <a:r>
              <a:rPr lang="vi-VN" sz="3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2b</a:t>
            </a:r>
            <a:r>
              <a:rPr lang="vi-VN"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phần Luyện tập em không vẽ lại mà thực hiện chuyển từ biểu đồ cột sang biểu đồ đường gấp khúc.</a:t>
            </a:r>
            <a:endParaRPr lang="vi-VN"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2362200" y="28285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rotWithShape="1">
          <a:blip r:embed="rId2"/>
          <a:srcRect l="1538"/>
          <a:stretch/>
        </p:blipFill>
        <p:spPr>
          <a:xfrm>
            <a:off x="1828800" y="2047226"/>
            <a:ext cx="4877055" cy="3092609"/>
          </a:xfrm>
          <a:prstGeom prst="rect">
            <a:avLst/>
          </a:prstGeom>
        </p:spPr>
      </p:pic>
    </p:spTree>
    <p:extLst>
      <p:ext uri="{BB962C8B-B14F-4D97-AF65-F5344CB8AC3E}">
        <p14:creationId xmlns:p14="http://schemas.microsoft.com/office/powerpoint/2010/main" val="15850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descr="Frames PPT 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 y="20241"/>
            <a:ext cx="914995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851482" y="2839262"/>
            <a:ext cx="7435082" cy="1085850"/>
            <a:chOff x="1513656" y="2808834"/>
            <a:chExt cx="9164687" cy="1240333"/>
          </a:xfrm>
        </p:grpSpPr>
        <p:sp>
          <p:nvSpPr>
            <p:cNvPr id="18" name="Rectangle: Rounded Corners 25"/>
            <p:cNvSpPr/>
            <p:nvPr/>
          </p:nvSpPr>
          <p:spPr>
            <a:xfrm>
              <a:off x="1513656" y="2808834"/>
              <a:ext cx="1240333" cy="1240333"/>
            </a:xfrm>
            <a:prstGeom prst="roundRect">
              <a:avLst>
                <a:gd name="adj" fmla="val 16670"/>
              </a:avLst>
            </a:prstGeom>
            <a:blipFill>
              <a:blip r:embed="rId5"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5197846"/>
                <a:satOff val="-23984"/>
                <a:lumOff val="883"/>
                <a:alphaOff val="0"/>
              </a:schemeClr>
            </a:effectRef>
            <a:fontRef idx="minor">
              <a:schemeClr val="lt1"/>
            </a:fontRef>
          </p:style>
          <p:txBody>
            <a:bodyPr/>
            <a:lstStyle/>
            <a:p>
              <a:pPr>
                <a:defRPr/>
              </a:pPr>
              <a:endParaRPr lang="en-US" sz="2000" dirty="0"/>
            </a:p>
          </p:txBody>
        </p:sp>
        <p:grpSp>
          <p:nvGrpSpPr>
            <p:cNvPr id="5" name="Group 18"/>
            <p:cNvGrpSpPr/>
            <p:nvPr/>
          </p:nvGrpSpPr>
          <p:grpSpPr>
            <a:xfrm>
              <a:off x="2828410" y="2808834"/>
              <a:ext cx="7849933" cy="1240333"/>
              <a:chOff x="1799710" y="2854830"/>
              <a:chExt cx="7849933" cy="1240333"/>
            </a:xfrm>
            <a:scene3d>
              <a:camera prst="orthographicFront"/>
              <a:lightRig rig="flat" dir="t"/>
            </a:scene3d>
          </p:grpSpPr>
          <p:sp>
            <p:nvSpPr>
              <p:cNvPr id="20" name="Rectangle: Rounded Corners 27"/>
              <p:cNvSpPr/>
              <p:nvPr/>
            </p:nvSpPr>
            <p:spPr>
              <a:xfrm>
                <a:off x="1799710" y="2854830"/>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21" name="Rectangle: Rounded Corners 5"/>
              <p:cNvSpPr txBox="1"/>
              <p:nvPr/>
            </p:nvSpPr>
            <p:spPr>
              <a:xfrm>
                <a:off x="1860269" y="2915389"/>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pPr algn="just" defTabSz="766763">
                  <a:lnSpc>
                    <a:spcPct val="130000"/>
                  </a:lnSpc>
                  <a:defRPr/>
                </a:pPr>
                <a:r>
                  <a:rPr lang="en-US" altLang="en-US" sz="2400" dirty="0">
                    <a:latin typeface="Times New Roman" pitchFamily="18" charset="0"/>
                    <a:cs typeface="Times New Roman" pitchFamily="18" charset="0"/>
                  </a:rPr>
                  <a:t>Chuẩn bị trước bài </a:t>
                </a:r>
                <a:r>
                  <a:rPr lang="en-US" altLang="en-US" sz="2400" b="1" dirty="0">
                    <a:solidFill>
                      <a:srgbClr val="FFFF00"/>
                    </a:solidFill>
                    <a:latin typeface="Times New Roman" pitchFamily="18" charset="0"/>
                    <a:cs typeface="Times New Roman" pitchFamily="18" charset="0"/>
                  </a:rPr>
                  <a:t>“Bài </a:t>
                </a:r>
                <a:r>
                  <a:rPr lang="vi-VN" altLang="en-US" sz="2400" b="1" dirty="0" smtClean="0">
                    <a:solidFill>
                      <a:srgbClr val="FFFF00"/>
                    </a:solidFill>
                    <a:latin typeface="Times New Roman" pitchFamily="18" charset="0"/>
                    <a:cs typeface="Times New Roman" pitchFamily="18" charset="0"/>
                  </a:rPr>
                  <a:t>8a</a:t>
                </a:r>
                <a:r>
                  <a:rPr lang="en-US" altLang="en-US" sz="2400" b="1" dirty="0" smtClean="0">
                    <a:solidFill>
                      <a:srgbClr val="FFFF00"/>
                    </a:solidFill>
                    <a:latin typeface="Times New Roman" pitchFamily="18" charset="0"/>
                    <a:cs typeface="Times New Roman" pitchFamily="18" charset="0"/>
                  </a:rPr>
                  <a:t>:</a:t>
                </a:r>
                <a:r>
                  <a:rPr lang="vi-VN" altLang="en-US" sz="2400" b="1" dirty="0" smtClean="0">
                    <a:solidFill>
                      <a:srgbClr val="FFFF00"/>
                    </a:solidFill>
                    <a:latin typeface="Times New Roman" pitchFamily="18" charset="0"/>
                    <a:cs typeface="Times New Roman" pitchFamily="18" charset="0"/>
                  </a:rPr>
                  <a:t> Làm việc với danh sách dạng liệt kê và hình ảnh trong văn bản</a:t>
                </a:r>
                <a:r>
                  <a:rPr lang="en-US" altLang="en-US" sz="2400" b="1" dirty="0" smtClean="0">
                    <a:solidFill>
                      <a:srgbClr val="FFFF00"/>
                    </a:solidFill>
                    <a:latin typeface="Times New Roman" pitchFamily="18" charset="0"/>
                    <a:cs typeface="Times New Roman" pitchFamily="18" charset="0"/>
                  </a:rPr>
                  <a:t>”</a:t>
                </a:r>
                <a:endParaRPr lang="en-US" sz="2400" b="1" dirty="0">
                  <a:solidFill>
                    <a:srgbClr val="FFFF00"/>
                  </a:solidFill>
                  <a:latin typeface="Times New Roman" pitchFamily="18" charset="0"/>
                  <a:cs typeface="Times New Roman" pitchFamily="18" charset="0"/>
                </a:endParaRPr>
              </a:p>
            </p:txBody>
          </p:sp>
        </p:grpSp>
      </p:grpSp>
      <p:sp>
        <p:nvSpPr>
          <p:cNvPr id="2" name="Rectangle 1"/>
          <p:cNvSpPr/>
          <p:nvPr/>
        </p:nvSpPr>
        <p:spPr>
          <a:xfrm>
            <a:off x="2144782" y="528096"/>
            <a:ext cx="5551841" cy="700192"/>
          </a:xfrm>
          <a:prstGeom prst="rect">
            <a:avLst/>
          </a:prstGeom>
        </p:spPr>
        <p:style>
          <a:lnRef idx="1">
            <a:schemeClr val="accent3"/>
          </a:lnRef>
          <a:fillRef idx="2">
            <a:schemeClr val="accent3"/>
          </a:fillRef>
          <a:effectRef idx="1">
            <a:schemeClr val="accent3"/>
          </a:effectRef>
          <a:fontRef idx="minor">
            <a:schemeClr val="dk1"/>
          </a:fontRef>
        </p:style>
        <p:txBody>
          <a:bodyPr wrap="none" lIns="68580" tIns="34290" rIns="68580" bIns="34290">
            <a:spAutoFit/>
          </a:bodyPr>
          <a:lstStyle/>
          <a:p>
            <a:pPr lvl="0"/>
            <a:r>
              <a:rPr lang="en-US" sz="4100" b="1" dirty="0" err="1">
                <a:ln w="0"/>
                <a:solidFill>
                  <a:srgbClr val="FF0000"/>
                </a:solidFill>
                <a:latin typeface="UTM Ambrose" panose="02040603050506020204" pitchFamily="18" charset="0"/>
                <a:cs typeface="Times New Roman" panose="02020603050405020304" pitchFamily="18" charset="0"/>
              </a:rPr>
              <a:t>HƯỚNG</a:t>
            </a:r>
            <a:r>
              <a:rPr lang="en-US" sz="4100" b="1" dirty="0">
                <a:ln w="0"/>
                <a:solidFill>
                  <a:srgbClr val="FF0000"/>
                </a:solidFill>
                <a:latin typeface="UTM Ambrose" panose="02040603050506020204" pitchFamily="18" charset="0"/>
                <a:cs typeface="Times New Roman" panose="02020603050405020304" pitchFamily="18" charset="0"/>
              </a:rPr>
              <a:t> </a:t>
            </a:r>
            <a:r>
              <a:rPr lang="en-US" sz="4100" b="1" dirty="0" err="1">
                <a:ln w="0"/>
                <a:solidFill>
                  <a:srgbClr val="FF0000"/>
                </a:solidFill>
                <a:latin typeface="UTM Ambrose" panose="02040603050506020204" pitchFamily="18" charset="0"/>
                <a:cs typeface="Times New Roman" panose="02020603050405020304" pitchFamily="18" charset="0"/>
              </a:rPr>
              <a:t>DẪN</a:t>
            </a:r>
            <a:r>
              <a:rPr lang="en-US" sz="4100" b="1" dirty="0">
                <a:ln w="0"/>
                <a:solidFill>
                  <a:srgbClr val="FF0000"/>
                </a:solidFill>
                <a:latin typeface="UTM Ambrose" panose="02040603050506020204" pitchFamily="18" charset="0"/>
                <a:cs typeface="Times New Roman" panose="02020603050405020304" pitchFamily="18" charset="0"/>
              </a:rPr>
              <a:t> </a:t>
            </a:r>
            <a:r>
              <a:rPr lang="en-US" sz="4100" b="1" dirty="0" err="1">
                <a:ln w="0"/>
                <a:solidFill>
                  <a:srgbClr val="FF0000"/>
                </a:solidFill>
                <a:latin typeface="UTM Ambrose" panose="02040603050506020204" pitchFamily="18" charset="0"/>
                <a:cs typeface="Times New Roman" panose="02020603050405020304" pitchFamily="18" charset="0"/>
              </a:rPr>
              <a:t>VỀ</a:t>
            </a:r>
            <a:r>
              <a:rPr lang="en-US" sz="4100" b="1" dirty="0">
                <a:ln w="0"/>
                <a:solidFill>
                  <a:srgbClr val="FF0000"/>
                </a:solidFill>
                <a:latin typeface="UTM Ambrose" panose="02040603050506020204" pitchFamily="18" charset="0"/>
                <a:cs typeface="Times New Roman" panose="02020603050405020304" pitchFamily="18" charset="0"/>
              </a:rPr>
              <a:t> </a:t>
            </a:r>
            <a:r>
              <a:rPr lang="en-US" sz="4100" b="1" dirty="0" err="1">
                <a:ln w="0"/>
                <a:solidFill>
                  <a:srgbClr val="FF0000"/>
                </a:solidFill>
                <a:latin typeface="UTM Ambrose" panose="02040603050506020204" pitchFamily="18" charset="0"/>
                <a:cs typeface="Times New Roman" panose="02020603050405020304" pitchFamily="18" charset="0"/>
              </a:rPr>
              <a:t>NHÀ</a:t>
            </a:r>
            <a:endParaRPr lang="en-US" sz="4100" dirty="0">
              <a:solidFill>
                <a:srgbClr val="FF0000"/>
              </a:solidFill>
            </a:endParaRPr>
          </a:p>
        </p:txBody>
      </p:sp>
      <p:grpSp>
        <p:nvGrpSpPr>
          <p:cNvPr id="6" name="Group 3"/>
          <p:cNvGrpSpPr/>
          <p:nvPr/>
        </p:nvGrpSpPr>
        <p:grpSpPr>
          <a:xfrm>
            <a:off x="733926" y="1487003"/>
            <a:ext cx="7581399" cy="1085850"/>
            <a:chOff x="978568" y="1771650"/>
            <a:chExt cx="10108532" cy="1447800"/>
          </a:xfrm>
        </p:grpSpPr>
        <p:grpSp>
          <p:nvGrpSpPr>
            <p:cNvPr id="7" name="Group 13"/>
            <p:cNvGrpSpPr/>
            <p:nvPr/>
          </p:nvGrpSpPr>
          <p:grpSpPr bwMode="auto">
            <a:xfrm>
              <a:off x="2573647" y="1771650"/>
              <a:ext cx="8513453" cy="1447800"/>
              <a:chOff x="1799710" y="1465656"/>
              <a:chExt cx="7849933" cy="1240333"/>
            </a:xfrm>
            <a:scene3d>
              <a:camera prst="orthographicFront"/>
              <a:lightRig rig="flat" dir="t"/>
            </a:scene3d>
          </p:grpSpPr>
          <p:sp>
            <p:nvSpPr>
              <p:cNvPr id="15" name="Rectangle: Rounded Corners 22"/>
              <p:cNvSpPr/>
              <p:nvPr/>
            </p:nvSpPr>
            <p:spPr>
              <a:xfrm>
                <a:off x="1799710" y="1465656"/>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6" name="Rectangle: Rounded Corners 5"/>
              <p:cNvSpPr txBox="1"/>
              <p:nvPr/>
            </p:nvSpPr>
            <p:spPr>
              <a:xfrm>
                <a:off x="1860269" y="1526215"/>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pPr algn="just" defTabSz="766763">
                  <a:lnSpc>
                    <a:spcPct val="130000"/>
                  </a:lnSpc>
                  <a:defRPr/>
                </a:pPr>
                <a:r>
                  <a:rPr lang="vi-VN" altLang="en-US" sz="2400" dirty="0" smtClean="0">
                    <a:latin typeface="Times New Roman" pitchFamily="18" charset="0"/>
                    <a:cs typeface="Times New Roman" pitchFamily="18" charset="0"/>
                  </a:rPr>
                  <a:t>Hoàn </a:t>
                </a:r>
                <a:r>
                  <a:rPr lang="vi-VN" altLang="en-US" sz="2400" dirty="0">
                    <a:latin typeface="Times New Roman" pitchFamily="18" charset="0"/>
                    <a:cs typeface="Times New Roman" pitchFamily="18" charset="0"/>
                  </a:rPr>
                  <a:t>thiện câu trả lời ở hoạt động vận dụng để tiết sau báo cáo trước lớp.</a:t>
                </a:r>
                <a:endParaRPr lang="en-US" sz="2400" dirty="0">
                  <a:latin typeface="Times New Roman" pitchFamily="18" charset="0"/>
                  <a:cs typeface="Times New Roman" pitchFamily="18" charset="0"/>
                </a:endParaRPr>
              </a:p>
            </p:txBody>
          </p: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568" y="1826419"/>
              <a:ext cx="1558231" cy="1393031"/>
            </a:xfrm>
            <a:prstGeom prst="rect">
              <a:avLst/>
            </a:prstGeom>
          </p:spPr>
        </p:pic>
      </p:grpSp>
    </p:spTree>
    <p:custDataLst>
      <p:tags r:id="rId1"/>
    </p:custDataLst>
    <p:extLst>
      <p:ext uri="{BB962C8B-B14F-4D97-AF65-F5344CB8AC3E}">
        <p14:creationId xmlns:p14="http://schemas.microsoft.com/office/powerpoint/2010/main" val="10795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429887" y="629352"/>
            <a:ext cx="3142113" cy="3084984"/>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399"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43388" y="1906484"/>
            <a:ext cx="3370631" cy="646203"/>
          </a:xfrm>
          <a:prstGeom prst="rect">
            <a:avLst/>
          </a:prstGeom>
          <a:solidFill>
            <a:srgbClr val="FFFF00"/>
          </a:solidFill>
        </p:spPr>
        <p:txBody>
          <a:bodyPr wrap="square">
            <a:spAutoFit/>
          </a:bodyPr>
          <a:lstStyle/>
          <a:p>
            <a:pPr>
              <a:buClrTx/>
              <a:buFontTx/>
              <a:buNone/>
            </a:pPr>
            <a:r>
              <a:rPr lang="en-US" sz="3599" b="1" dirty="0">
                <a:solidFill>
                  <a:srgbClr val="FF0000"/>
                </a:solidFill>
                <a:latin typeface="Times New Roman" panose="02020603050405020304" pitchFamily="18" charset="0"/>
              </a:rPr>
              <a:t>MỞ ĐẦU</a:t>
            </a:r>
            <a:endParaRPr lang="en-US" sz="3599" dirty="0">
              <a:solidFill>
                <a:prstClr val="black"/>
              </a:solidFill>
              <a:latin typeface="Calibri"/>
            </a:endParaRPr>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596" y="2633765"/>
            <a:ext cx="2304215" cy="2230677"/>
          </a:xfrm>
          <a:prstGeom prst="ellipse">
            <a:avLst/>
          </a:prstGeom>
        </p:spPr>
      </p:pic>
    </p:spTree>
    <p:extLst>
      <p:ext uri="{BB962C8B-B14F-4D97-AF65-F5344CB8AC3E}">
        <p14:creationId xmlns:p14="http://schemas.microsoft.com/office/powerpoint/2010/main" val="199566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1909" y="-36741"/>
            <a:ext cx="2168291" cy="216829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191" y="4694807"/>
            <a:ext cx="9141619"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26385" y="3632520"/>
            <a:ext cx="9141619"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76200" y="2495550"/>
            <a:ext cx="9141619"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16629" y="2035465"/>
            <a:ext cx="8152020" cy="93870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204582" y="2325306"/>
            <a:ext cx="7035940" cy="415370"/>
          </a:xfrm>
          <a:prstGeom prst="rect">
            <a:avLst/>
          </a:prstGeom>
          <a:noFill/>
        </p:spPr>
        <p:txBody>
          <a:bodyPr wrap="square" rtlCol="0">
            <a:spAutoFit/>
          </a:bodyPr>
          <a:lstStyle/>
          <a:p>
            <a:pPr>
              <a:defRPr/>
            </a:pPr>
            <a:r>
              <a:rPr lang="en-US" sz="2099" dirty="0">
                <a:solidFill>
                  <a:prstClr val="white"/>
                </a:solidFill>
                <a:latin typeface="Times New Roman" panose="02020603050405020304" pitchFamily="18" charset="0"/>
                <a:cs typeface="Times New Roman" panose="02020603050405020304" pitchFamily="18" charset="0"/>
              </a:rPr>
              <a:t>Câu </a:t>
            </a:r>
            <a:r>
              <a:rPr lang="vi-VN" sz="2099" dirty="0">
                <a:solidFill>
                  <a:prstClr val="white"/>
                </a:solidFill>
                <a:latin typeface="Times New Roman" panose="02020603050405020304" pitchFamily="18" charset="0"/>
                <a:cs typeface="Times New Roman" panose="02020603050405020304" pitchFamily="18" charset="0"/>
              </a:rPr>
              <a:t>1</a:t>
            </a:r>
            <a:r>
              <a:rPr lang="en-US" sz="2099" dirty="0" smtClean="0">
                <a:solidFill>
                  <a:prstClr val="white"/>
                </a:solidFill>
                <a:latin typeface="Times New Roman" panose="02020603050405020304" pitchFamily="18" charset="0"/>
                <a:cs typeface="Times New Roman" panose="02020603050405020304" pitchFamily="18" charset="0"/>
              </a:rPr>
              <a:t>: </a:t>
            </a:r>
            <a:r>
              <a:rPr lang="vi-VN" sz="2099" dirty="0" smtClean="0">
                <a:solidFill>
                  <a:prstClr val="white"/>
                </a:solidFill>
                <a:latin typeface="Times New Roman" panose="02020603050405020304" pitchFamily="18" charset="0"/>
                <a:cs typeface="Times New Roman" panose="02020603050405020304" pitchFamily="18" charset="0"/>
              </a:rPr>
              <a:t>Biểu đồ cột dùng để </a:t>
            </a:r>
            <a:r>
              <a:rPr lang="en-US" sz="2099" dirty="0" smtClean="0">
                <a:solidFill>
                  <a:prstClr val="white"/>
                </a:solidFill>
                <a:latin typeface="Times New Roman" panose="02020603050405020304" pitchFamily="18" charset="0"/>
                <a:cs typeface="Times New Roman" panose="02020603050405020304" pitchFamily="18" charset="0"/>
              </a:rPr>
              <a:t>?</a:t>
            </a:r>
            <a:endParaRPr lang="en-US" sz="2099" dirty="0">
              <a:solidFill>
                <a:srgbClr val="FF0000"/>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04491" y="4470475"/>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722552" y="3095596"/>
            <a:ext cx="4114801" cy="95475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Times New Roman" panose="02020603050405020304" pitchFamily="18" charset="0"/>
              <a:cs typeface="Times New Roman" panose="02020603050405020304" pitchFamily="18" charset="0"/>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829189" y="4547105"/>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defRP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Dễ so sánh số liệu</a:t>
            </a:r>
          </a:p>
        </p:txBody>
      </p:sp>
      <p:sp>
        <p:nvSpPr>
          <p:cNvPr id="27" name="cau hoi b">
            <a:extLst>
              <a:ext uri="{FF2B5EF4-FFF2-40B4-BE49-F238E27FC236}">
                <a16:creationId xmlns:a16="http://schemas.microsoft.com/office/drawing/2014/main" id="{D96707EC-5A82-4050-B897-6DBAB63AC957}"/>
              </a:ext>
            </a:extLst>
          </p:cNvPr>
          <p:cNvSpPr txBox="1"/>
          <p:nvPr/>
        </p:nvSpPr>
        <p:spPr>
          <a:xfrm>
            <a:off x="5014613" y="3200761"/>
            <a:ext cx="3486906" cy="646074"/>
          </a:xfrm>
          <a:prstGeom prst="rect">
            <a:avLst/>
          </a:prstGeom>
          <a:noFill/>
        </p:spPr>
        <p:txBody>
          <a:bodyPr wrap="square" rtlCol="0">
            <a:spAutoFit/>
          </a:bodyPr>
          <a:lstStyle/>
          <a:p>
            <a:pPr marL="257091" indent="-257091">
              <a:buClr>
                <a:schemeClr val="bg1"/>
              </a:buClr>
              <a:buFont typeface="Wingdings" panose="05000000000000000000" pitchFamily="2" charset="2"/>
              <a:buChar char="w"/>
              <a:defRP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vi-VN"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Để mô tả tỉ lệ của giá trị dữ liệu so với tổng </a:t>
            </a:r>
            <a:r>
              <a:rPr lang="vi-VN" sz="1799" dirty="0" smtClean="0">
                <a:solidFill>
                  <a:prstClr val="white"/>
                </a:solidFill>
                <a:latin typeface="Times New Roman" panose="02020603050405020304" pitchFamily="18" charset="0"/>
                <a:ea typeface="Tahoma" panose="020B0604030504040204" pitchFamily="34" charset="0"/>
                <a:cs typeface="Times New Roman" panose="02020603050405020304" pitchFamily="18" charset="0"/>
              </a:rPr>
              <a:t>thể đó.</a:t>
            </a:r>
            <a:endParaRPr lang="en-US"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60890" y="3140998"/>
            <a:ext cx="3936305" cy="89910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14" y="4468174"/>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85589" y="3225377"/>
            <a:ext cx="3486906" cy="646074"/>
          </a:xfrm>
          <a:prstGeom prst="rect">
            <a:avLst/>
          </a:prstGeom>
          <a:noFill/>
        </p:spPr>
        <p:txBody>
          <a:bodyPr wrap="square" rtlCol="0">
            <a:spAutoFit/>
          </a:bodyPr>
          <a:lstStyle/>
          <a:p>
            <a:pPr marL="257091" indent="-257091">
              <a:buClr>
                <a:schemeClr val="bg1"/>
              </a:buClr>
              <a:buFont typeface="Wingdings" panose="05000000000000000000" pitchFamily="2" charset="2"/>
              <a:buChar char="w"/>
              <a:defRP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vi-VN"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Dễ dự đoán xu thế tăng hay giảm của các số </a:t>
            </a:r>
            <a:r>
              <a:rPr lang="vi-VN" sz="1799" dirty="0" smtClean="0">
                <a:solidFill>
                  <a:prstClr val="white"/>
                </a:solidFill>
                <a:latin typeface="Times New Roman" panose="02020603050405020304" pitchFamily="18" charset="0"/>
                <a:ea typeface="Tahoma" panose="020B0604030504040204" pitchFamily="34" charset="0"/>
                <a:cs typeface="Times New Roman" panose="02020603050405020304" pitchFamily="18" charset="0"/>
              </a:rPr>
              <a:t>liệu.</a:t>
            </a:r>
            <a:endParaRPr lang="en-US"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26613" y="4544805"/>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defRP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vi-VN" sz="1799"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Tất cả phương án trên</a:t>
            </a:r>
            <a:endParaRPr lang="en-US" sz="1799" baseline="30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2810" y="648396"/>
            <a:ext cx="365427" cy="365427"/>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2810" y="1109401"/>
            <a:ext cx="365427" cy="365427"/>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7" y="1555881"/>
            <a:ext cx="365427" cy="365427"/>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7" y="1972965"/>
            <a:ext cx="365427" cy="365427"/>
          </a:xfrm>
          <a:prstGeom prst="rect">
            <a:avLst/>
          </a:prstGeom>
        </p:spPr>
      </p:pic>
    </p:spTree>
    <p:extLst>
      <p:ext uri="{BB962C8B-B14F-4D97-AF65-F5344CB8AC3E}">
        <p14:creationId xmlns:p14="http://schemas.microsoft.com/office/powerpoint/2010/main" val="280301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909" y="-36741"/>
            <a:ext cx="1901281" cy="190128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191" y="4694807"/>
            <a:ext cx="9141619"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31104" y="3486150"/>
            <a:ext cx="9141619"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0558" y="2375866"/>
            <a:ext cx="9141619"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05782" y="1900340"/>
            <a:ext cx="8152020" cy="93870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Calibri" panose="020F0502020204030204"/>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567952" y="3040622"/>
            <a:ext cx="3936305" cy="89886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5781" y="4210489"/>
            <a:ext cx="3936305" cy="710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953000" y="3215146"/>
            <a:ext cx="3486906" cy="646074"/>
          </a:xfrm>
          <a:prstGeom prst="rect">
            <a:avLst/>
          </a:prstGeom>
          <a:noFill/>
        </p:spPr>
        <p:txBody>
          <a:bodyPr wrap="square" rtlCol="0">
            <a:spAutoFit/>
          </a:bodyPr>
          <a:lstStyle/>
          <a:p>
            <a:pPr marL="257091" indent="-257091">
              <a:buClr>
                <a:schemeClr val="bg1"/>
              </a:buClr>
              <a:buFont typeface="Wingdings" panose="05000000000000000000" pitchFamily="2" charset="2"/>
              <a:buChar char="w"/>
              <a:defRP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vi-VN"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Để mô tả tỉ lệ của giá trị dữ liệu so với tổng thể đó.</a:t>
            </a:r>
            <a:endParaRPr lang="en-US"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830480" y="4242927"/>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defRP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Dễ so sánh số liệu</a:t>
            </a:r>
            <a:endParaRPr lang="en-US" sz="1799" baseline="30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35694" y="3033057"/>
            <a:ext cx="3936305" cy="90642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13" y="4201090"/>
            <a:ext cx="3936305" cy="72035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60394" y="3023143"/>
            <a:ext cx="3486906" cy="830740"/>
          </a:xfrm>
          <a:prstGeom prst="rect">
            <a:avLst/>
          </a:prstGeom>
          <a:noFill/>
        </p:spPr>
        <p:txBody>
          <a:bodyPr wrap="square" rtlCol="0">
            <a:spAutoFit/>
          </a:bodyPr>
          <a:lstStyle/>
          <a:p>
            <a:pPr marL="257091" indent="-257091">
              <a:buClr>
                <a:schemeClr val="bg1"/>
              </a:buClr>
              <a:buFont typeface="Wingdings" panose="05000000000000000000" pitchFamily="2" charset="2"/>
              <a:buChar char="w"/>
              <a:defRP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vi-VN"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Dễ dự đoán xu thế tăng hay giảm của các số liệu.</a:t>
            </a:r>
            <a:endParaRPr lang="en-US" sz="1799"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a:p>
            <a:pPr marL="257091" indent="-257091">
              <a:buClr>
                <a:schemeClr val="bg1"/>
              </a:buClr>
              <a:buFont typeface="Wingdings" panose="05000000000000000000" pitchFamily="2" charset="2"/>
              <a:buChar char="w"/>
              <a:defRPr/>
            </a:pPr>
            <a:endParaRPr lang="en-US" baseline="30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26612" y="4368169"/>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defRP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vi-VN"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Tất cả phương án trên</a:t>
            </a:r>
            <a:endParaRPr lang="en-US" sz="1799" baseline="30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2810" y="648396"/>
            <a:ext cx="365427" cy="365427"/>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2810" y="1109401"/>
            <a:ext cx="365427" cy="365427"/>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7" y="1555881"/>
            <a:ext cx="365427" cy="365427"/>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7" y="1972965"/>
            <a:ext cx="365427" cy="365427"/>
          </a:xfrm>
          <a:prstGeom prst="rect">
            <a:avLst/>
          </a:prstGeom>
        </p:spPr>
      </p:pic>
      <p:sp>
        <p:nvSpPr>
          <p:cNvPr id="28" name="TextBox 27">
            <a:extLst>
              <a:ext uri="{FF2B5EF4-FFF2-40B4-BE49-F238E27FC236}">
                <a16:creationId xmlns:a16="http://schemas.microsoft.com/office/drawing/2014/main" id="{9E66A1EE-E627-4ACC-B893-05BE78BB43D8}"/>
              </a:ext>
            </a:extLst>
          </p:cNvPr>
          <p:cNvSpPr txBox="1"/>
          <p:nvPr/>
        </p:nvSpPr>
        <p:spPr>
          <a:xfrm>
            <a:off x="1371600" y="2161944"/>
            <a:ext cx="7273507" cy="415498"/>
          </a:xfrm>
          <a:prstGeom prst="rect">
            <a:avLst/>
          </a:prstGeom>
          <a:noFill/>
        </p:spPr>
        <p:txBody>
          <a:bodyPr wrap="square">
            <a:spAutoFit/>
          </a:bodyPr>
          <a:lstStyle/>
          <a:p>
            <a:r>
              <a:rPr lang="en-US" sz="2100" dirty="0">
                <a:solidFill>
                  <a:schemeClr val="bg1"/>
                </a:solidFill>
                <a:latin typeface="Times New Roman" panose="02020603050405020304" pitchFamily="18" charset="0"/>
                <a:cs typeface="Times New Roman" panose="02020603050405020304" pitchFamily="18" charset="0"/>
              </a:rPr>
              <a:t>Câu </a:t>
            </a:r>
            <a:r>
              <a:rPr lang="vi-VN" sz="2100" dirty="0" smtClean="0">
                <a:solidFill>
                  <a:schemeClr val="bg1"/>
                </a:solidFill>
                <a:latin typeface="Times New Roman" panose="02020603050405020304" pitchFamily="18" charset="0"/>
                <a:cs typeface="Times New Roman" panose="02020603050405020304" pitchFamily="18" charset="0"/>
              </a:rPr>
              <a:t>2</a:t>
            </a:r>
            <a:r>
              <a:rPr lang="en-US" sz="2100" dirty="0" smtClean="0">
                <a:solidFill>
                  <a:schemeClr val="bg1"/>
                </a:solidFill>
                <a:latin typeface="Times New Roman" panose="02020603050405020304" pitchFamily="18" charset="0"/>
                <a:cs typeface="Times New Roman" panose="02020603050405020304" pitchFamily="18" charset="0"/>
              </a:rPr>
              <a:t>: </a:t>
            </a:r>
            <a:r>
              <a:rPr lang="vi-VN" sz="2100" dirty="0" smtClean="0">
                <a:solidFill>
                  <a:schemeClr val="bg1"/>
                </a:solidFill>
                <a:latin typeface="Times New Roman" panose="02020603050405020304" pitchFamily="18" charset="0"/>
                <a:cs typeface="Times New Roman" panose="02020603050405020304" pitchFamily="18" charset="0"/>
              </a:rPr>
              <a:t>Biểu đồ hình quạt tròn dùng để?</a:t>
            </a:r>
            <a:endParaRPr lang="en-US" sz="2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9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909" y="-36741"/>
            <a:ext cx="2600354" cy="2600354"/>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191" y="4694807"/>
            <a:ext cx="9141619"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191" y="4047530"/>
            <a:ext cx="9141619"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191" y="3145883"/>
            <a:ext cx="9141619"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5992" y="2688179"/>
            <a:ext cx="8152020" cy="93870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TextBox 23">
            <a:extLst>
              <a:ext uri="{FF2B5EF4-FFF2-40B4-BE49-F238E27FC236}">
                <a16:creationId xmlns:a16="http://schemas.microsoft.com/office/drawing/2014/main" id="{4605F6AC-8356-4661-B6A4-309609CF4CCF}"/>
              </a:ext>
            </a:extLst>
          </p:cNvPr>
          <p:cNvSpPr txBox="1"/>
          <p:nvPr/>
        </p:nvSpPr>
        <p:spPr>
          <a:xfrm>
            <a:off x="715575" y="2839000"/>
            <a:ext cx="7822644" cy="415498"/>
          </a:xfrm>
          <a:prstGeom prst="rect">
            <a:avLst/>
          </a:prstGeom>
          <a:noFill/>
        </p:spPr>
        <p:txBody>
          <a:bodyPr wrap="square" rtlCol="0">
            <a:spAutoFit/>
          </a:bodyPr>
          <a:lstStyle/>
          <a:p>
            <a:r>
              <a:rPr lang="en-US" sz="2100" dirty="0">
                <a:solidFill>
                  <a:schemeClr val="bg1"/>
                </a:solidFill>
                <a:latin typeface="Times New Roman" panose="02020603050405020304" pitchFamily="18" charset="0"/>
                <a:cs typeface="Times New Roman" panose="02020603050405020304" pitchFamily="18" charset="0"/>
              </a:rPr>
              <a:t>Câu </a:t>
            </a:r>
            <a:r>
              <a:rPr lang="vi-VN" sz="2100" dirty="0">
                <a:solidFill>
                  <a:schemeClr val="bg1"/>
                </a:solidFill>
                <a:latin typeface="Times New Roman" panose="02020603050405020304" pitchFamily="18" charset="0"/>
                <a:cs typeface="Times New Roman" panose="02020603050405020304" pitchFamily="18" charset="0"/>
              </a:rPr>
              <a:t>3</a:t>
            </a:r>
            <a:r>
              <a:rPr lang="en-US" sz="2100" dirty="0" smtClean="0">
                <a:solidFill>
                  <a:schemeClr val="bg1"/>
                </a:solidFill>
                <a:latin typeface="Times New Roman" panose="02020603050405020304" pitchFamily="18" charset="0"/>
                <a:cs typeface="Times New Roman" panose="02020603050405020304" pitchFamily="18" charset="0"/>
              </a:rPr>
              <a:t>:</a:t>
            </a:r>
            <a:r>
              <a:rPr lang="vi-VN" sz="2100" dirty="0" smtClean="0">
                <a:solidFill>
                  <a:schemeClr val="bg1"/>
                </a:solidFill>
                <a:latin typeface="Times New Roman" panose="02020603050405020304" pitchFamily="18" charset="0"/>
                <a:cs typeface="Times New Roman" panose="02020603050405020304" pitchFamily="18" charset="0"/>
              </a:rPr>
              <a:t> Để vẽ biểu đồ ta mở dải lệnh nào ?</a:t>
            </a:r>
            <a:r>
              <a:rPr lang="en-US" sz="2100" dirty="0" smtClean="0">
                <a:solidFill>
                  <a:schemeClr val="bg1"/>
                </a:solidFill>
                <a:latin typeface="Times New Roman" panose="02020603050405020304" pitchFamily="18" charset="0"/>
                <a:cs typeface="Times New Roman" panose="02020603050405020304" pitchFamily="18" charset="0"/>
              </a:rPr>
              <a:t> </a:t>
            </a:r>
            <a:endParaRPr lang="vi-VN" sz="2100" dirty="0" smtClean="0">
              <a:solidFill>
                <a:schemeClr val="bg1"/>
              </a:solidFill>
              <a:latin typeface="Times New Roman" panose="02020603050405020304" pitchFamily="18" charset="0"/>
              <a:cs typeface="Times New Roman" panose="02020603050405020304" pitchFamily="18" charset="0"/>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605782" y="3820897"/>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bang c">
            <a:extLst>
              <a:ext uri="{FF2B5EF4-FFF2-40B4-BE49-F238E27FC236}">
                <a16:creationId xmlns:a16="http://schemas.microsoft.com/office/drawing/2014/main" id="{CA2E0476-BE10-4768-BE1B-A9C0072703C2}"/>
              </a:ext>
            </a:extLst>
          </p:cNvPr>
          <p:cNvSpPr/>
          <p:nvPr/>
        </p:nvSpPr>
        <p:spPr>
          <a:xfrm flipH="1">
            <a:off x="605782" y="4468174"/>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p an a">
            <a:extLst>
              <a:ext uri="{FF2B5EF4-FFF2-40B4-BE49-F238E27FC236}">
                <a16:creationId xmlns:a16="http://schemas.microsoft.com/office/drawing/2014/main" id="{9897B1B9-EB78-41AF-AC33-1E8F7714B11F}"/>
              </a:ext>
            </a:extLst>
          </p:cNvPr>
          <p:cNvSpPr txBox="1"/>
          <p:nvPr/>
        </p:nvSpPr>
        <p:spPr>
          <a:xfrm>
            <a:off x="830482" y="3897528"/>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a:t>
            </a:r>
            <a:r>
              <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1799"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Insert</a:t>
            </a:r>
            <a:endPar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830482" y="4544805"/>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vi-VN" sz="1799"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Design</a:t>
            </a:r>
            <a:endPar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14" y="3820897"/>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bang d">
            <a:extLst>
              <a:ext uri="{FF2B5EF4-FFF2-40B4-BE49-F238E27FC236}">
                <a16:creationId xmlns:a16="http://schemas.microsoft.com/office/drawing/2014/main" id="{A6F11D1C-4D08-4BAF-9A3D-4AC673B9036B}"/>
              </a:ext>
            </a:extLst>
          </p:cNvPr>
          <p:cNvSpPr/>
          <p:nvPr/>
        </p:nvSpPr>
        <p:spPr>
          <a:xfrm flipH="1">
            <a:off x="4601914" y="4468174"/>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p an b">
            <a:extLst>
              <a:ext uri="{FF2B5EF4-FFF2-40B4-BE49-F238E27FC236}">
                <a16:creationId xmlns:a16="http://schemas.microsoft.com/office/drawing/2014/main" id="{9B5DABB8-849A-4D2D-930C-9CA07BFC5BDE}"/>
              </a:ext>
            </a:extLst>
          </p:cNvPr>
          <p:cNvSpPr txBox="1"/>
          <p:nvPr/>
        </p:nvSpPr>
        <p:spPr>
          <a:xfrm>
            <a:off x="4826613" y="3897528"/>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vi-VN" sz="1799"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Home</a:t>
            </a:r>
            <a:endPar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4826613" y="4544805"/>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vi-VN" sz="1799"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Format</a:t>
            </a:r>
            <a:endPar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2810" y="648396"/>
            <a:ext cx="365427" cy="365427"/>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2810" y="1109401"/>
            <a:ext cx="365427" cy="365427"/>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7" y="1555881"/>
            <a:ext cx="365427" cy="365427"/>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7" y="1972965"/>
            <a:ext cx="365427" cy="365427"/>
          </a:xfrm>
          <a:prstGeom prst="rect">
            <a:avLst/>
          </a:prstGeom>
        </p:spPr>
      </p:pic>
    </p:spTree>
    <p:extLst>
      <p:ext uri="{BB962C8B-B14F-4D97-AF65-F5344CB8AC3E}">
        <p14:creationId xmlns:p14="http://schemas.microsoft.com/office/powerpoint/2010/main" val="379250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1909" y="-36741"/>
            <a:ext cx="2600354" cy="2600354"/>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1191" y="4694807"/>
            <a:ext cx="9141619"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191" y="4047530"/>
            <a:ext cx="9141619"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1191" y="3145883"/>
            <a:ext cx="9141619"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5992" y="2688179"/>
            <a:ext cx="8152020" cy="93870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TextBox 23">
            <a:extLst>
              <a:ext uri="{FF2B5EF4-FFF2-40B4-BE49-F238E27FC236}">
                <a16:creationId xmlns:a16="http://schemas.microsoft.com/office/drawing/2014/main" id="{4605F6AC-8356-4661-B6A4-309609CF4CCF}"/>
              </a:ext>
            </a:extLst>
          </p:cNvPr>
          <p:cNvSpPr txBox="1"/>
          <p:nvPr/>
        </p:nvSpPr>
        <p:spPr>
          <a:xfrm>
            <a:off x="715575" y="2839000"/>
            <a:ext cx="7822644" cy="415498"/>
          </a:xfrm>
          <a:prstGeom prst="rect">
            <a:avLst/>
          </a:prstGeom>
          <a:noFill/>
        </p:spPr>
        <p:txBody>
          <a:bodyPr wrap="square" rtlCol="0">
            <a:spAutoFit/>
          </a:bodyPr>
          <a:lstStyle/>
          <a:p>
            <a:r>
              <a:rPr lang="en-US" sz="2100" dirty="0">
                <a:solidFill>
                  <a:schemeClr val="bg1"/>
                </a:solidFill>
                <a:latin typeface="Times New Roman" panose="02020603050405020304" pitchFamily="18" charset="0"/>
                <a:cs typeface="Times New Roman" panose="02020603050405020304" pitchFamily="18" charset="0"/>
              </a:rPr>
              <a:t>Câu </a:t>
            </a:r>
            <a:r>
              <a:rPr lang="vi-VN" sz="2100" dirty="0">
                <a:solidFill>
                  <a:schemeClr val="bg1"/>
                </a:solidFill>
                <a:latin typeface="Times New Roman" panose="02020603050405020304" pitchFamily="18" charset="0"/>
                <a:cs typeface="Times New Roman" panose="02020603050405020304" pitchFamily="18" charset="0"/>
              </a:rPr>
              <a:t>4</a:t>
            </a:r>
            <a:r>
              <a:rPr lang="en-US" sz="2100" dirty="0" smtClean="0">
                <a:solidFill>
                  <a:schemeClr val="bg1"/>
                </a:solidFill>
                <a:latin typeface="Times New Roman" panose="02020603050405020304" pitchFamily="18" charset="0"/>
                <a:cs typeface="Times New Roman" panose="02020603050405020304" pitchFamily="18" charset="0"/>
              </a:rPr>
              <a:t>:</a:t>
            </a:r>
            <a:r>
              <a:rPr lang="vi-VN" sz="2100" dirty="0" smtClean="0">
                <a:solidFill>
                  <a:schemeClr val="bg1"/>
                </a:solidFill>
                <a:latin typeface="Times New Roman" panose="02020603050405020304" pitchFamily="18" charset="0"/>
                <a:cs typeface="Times New Roman" panose="02020603050405020304" pitchFamily="18" charset="0"/>
              </a:rPr>
              <a:t> Để vẽ biểu đồ cột ta chọn lệnh nào ?</a:t>
            </a:r>
            <a:r>
              <a:rPr lang="en-US" sz="2100" dirty="0" smtClean="0">
                <a:solidFill>
                  <a:schemeClr val="bg1"/>
                </a:solidFill>
                <a:latin typeface="Times New Roman" panose="02020603050405020304" pitchFamily="18" charset="0"/>
                <a:cs typeface="Times New Roman" panose="02020603050405020304" pitchFamily="18" charset="0"/>
              </a:rPr>
              <a:t> </a:t>
            </a:r>
            <a:endParaRPr lang="vi-VN" sz="2100" dirty="0" smtClean="0">
              <a:solidFill>
                <a:schemeClr val="bg1"/>
              </a:solidFill>
              <a:latin typeface="Times New Roman" panose="02020603050405020304" pitchFamily="18" charset="0"/>
              <a:cs typeface="Times New Roman" panose="02020603050405020304" pitchFamily="18" charset="0"/>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605782" y="3820897"/>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bang c">
            <a:extLst>
              <a:ext uri="{FF2B5EF4-FFF2-40B4-BE49-F238E27FC236}">
                <a16:creationId xmlns:a16="http://schemas.microsoft.com/office/drawing/2014/main" id="{CA2E0476-BE10-4768-BE1B-A9C0072703C2}"/>
              </a:ext>
            </a:extLst>
          </p:cNvPr>
          <p:cNvSpPr/>
          <p:nvPr/>
        </p:nvSpPr>
        <p:spPr>
          <a:xfrm flipH="1">
            <a:off x="605782" y="4468174"/>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p an a">
            <a:extLst>
              <a:ext uri="{FF2B5EF4-FFF2-40B4-BE49-F238E27FC236}">
                <a16:creationId xmlns:a16="http://schemas.microsoft.com/office/drawing/2014/main" id="{9897B1B9-EB78-41AF-AC33-1E8F7714B11F}"/>
              </a:ext>
            </a:extLst>
          </p:cNvPr>
          <p:cNvSpPr txBox="1"/>
          <p:nvPr/>
        </p:nvSpPr>
        <p:spPr>
          <a:xfrm>
            <a:off x="830482" y="3897528"/>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a:t>
            </a:r>
            <a:r>
              <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Insert Colum or Bar Chart</a:t>
            </a:r>
            <a:endPar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830482" y="4544805"/>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vi-VN" sz="1799"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Insert Scatter or Bubble Chart</a:t>
            </a:r>
            <a:endPar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14" y="3820897"/>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bang d">
            <a:extLst>
              <a:ext uri="{FF2B5EF4-FFF2-40B4-BE49-F238E27FC236}">
                <a16:creationId xmlns:a16="http://schemas.microsoft.com/office/drawing/2014/main" id="{A6F11D1C-4D08-4BAF-9A3D-4AC673B9036B}"/>
              </a:ext>
            </a:extLst>
          </p:cNvPr>
          <p:cNvSpPr/>
          <p:nvPr/>
        </p:nvSpPr>
        <p:spPr>
          <a:xfrm flipH="1">
            <a:off x="4601914" y="4468174"/>
            <a:ext cx="3936305" cy="4532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p an b">
            <a:extLst>
              <a:ext uri="{FF2B5EF4-FFF2-40B4-BE49-F238E27FC236}">
                <a16:creationId xmlns:a16="http://schemas.microsoft.com/office/drawing/2014/main" id="{9B5DABB8-849A-4D2D-930C-9CA07BFC5BDE}"/>
              </a:ext>
            </a:extLst>
          </p:cNvPr>
          <p:cNvSpPr txBox="1"/>
          <p:nvPr/>
        </p:nvSpPr>
        <p:spPr>
          <a:xfrm>
            <a:off x="4826613" y="3897528"/>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vi-VN"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Insert Pie or Doughnut Chart</a:t>
            </a:r>
            <a:endPar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4826613" y="4544805"/>
            <a:ext cx="3486906" cy="369204"/>
          </a:xfrm>
          <a:prstGeom prst="rect">
            <a:avLst/>
          </a:prstGeom>
          <a:noFill/>
        </p:spPr>
        <p:txBody>
          <a:bodyPr wrap="square" rtlCol="0">
            <a:spAutoFit/>
          </a:bodyPr>
          <a:lstStyle/>
          <a:p>
            <a:pPr marL="257091" indent="-257091">
              <a:buClr>
                <a:schemeClr val="bg1"/>
              </a:buClr>
              <a:buFont typeface="Wingdings" panose="05000000000000000000" pitchFamily="2" charset="2"/>
              <a:buChar char="w"/>
            </a:pPr>
            <a:r>
              <a:rPr lang="en-US" sz="1799"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vi-VN" sz="1799"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Tất cả đều đúng</a:t>
            </a:r>
            <a:endParaRPr lang="en-US" sz="1799"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142810" y="648396"/>
            <a:ext cx="365427" cy="365427"/>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142810" y="1109401"/>
            <a:ext cx="365427" cy="365427"/>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152177" y="1555881"/>
            <a:ext cx="365427" cy="365427"/>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152177" y="1972965"/>
            <a:ext cx="365427" cy="365427"/>
          </a:xfrm>
          <a:prstGeom prst="rect">
            <a:avLst/>
          </a:prstGeom>
        </p:spPr>
      </p:pic>
    </p:spTree>
    <p:extLst>
      <p:ext uri="{BB962C8B-B14F-4D97-AF65-F5344CB8AC3E}">
        <p14:creationId xmlns:p14="http://schemas.microsoft.com/office/powerpoint/2010/main" val="418942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92" y="8335"/>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314326" y="475143"/>
            <a:ext cx="7230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eaLnBrk="1" fontAlgn="base" hangingPunct="1">
              <a:spcBef>
                <a:spcPct val="0"/>
              </a:spcBef>
              <a:spcAft>
                <a:spcPct val="0"/>
              </a:spcAft>
            </a:pPr>
            <a:r>
              <a:rPr lang="vi-VN" altLang="en-US" sz="2400" b="1" dirty="0">
                <a:solidFill>
                  <a:srgbClr val="3333FF"/>
                </a:solidFill>
                <a:latin typeface="Times New Roman" panose="02020603050405020304" pitchFamily="18" charset="0"/>
                <a:cs typeface="Times New Roman" panose="02020603050405020304" pitchFamily="18" charset="0"/>
              </a:rPr>
              <a:t>2</a:t>
            </a:r>
            <a:r>
              <a:rPr lang="en-US" altLang="en-US" sz="2400" b="1" dirty="0" smtClean="0">
                <a:solidFill>
                  <a:srgbClr val="3333FF"/>
                </a:solidFill>
                <a:latin typeface="Times New Roman" panose="02020603050405020304" pitchFamily="18" charset="0"/>
                <a:cs typeface="Times New Roman" panose="02020603050405020304" pitchFamily="18" charset="0"/>
              </a:rPr>
              <a:t>. </a:t>
            </a:r>
            <a:r>
              <a:rPr lang="vi-VN" altLang="en-US" sz="2400" b="1" dirty="0" smtClean="0">
                <a:solidFill>
                  <a:srgbClr val="3333FF"/>
                </a:solidFill>
                <a:latin typeface="Times New Roman" panose="02020603050405020304" pitchFamily="18" charset="0"/>
                <a:cs typeface="Times New Roman" panose="02020603050405020304" pitchFamily="18" charset="0"/>
              </a:rPr>
              <a:t>Thực hành: Tạo biểu đồ</a:t>
            </a:r>
            <a:endParaRPr lang="en-US" altLang="en-US" sz="2400" b="1" u="sng" dirty="0">
              <a:solidFill>
                <a:srgbClr val="3333FF"/>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19400" y="2389965"/>
            <a:ext cx="13856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786648">
              <a:defRPr/>
            </a:pPr>
            <a:endParaRPr lang="en-US" sz="240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3872" y="819150"/>
            <a:ext cx="8923411" cy="193899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Nhiệm vụ:</a:t>
            </a:r>
          </a:p>
          <a:p>
            <a:pPr marL="457200" indent="-457200" algn="just">
              <a:buFontTx/>
              <a:buChar char="-"/>
            </a:pPr>
            <a:r>
              <a:rPr lang="vi-VN" sz="2400" dirty="0" smtClean="0">
                <a:latin typeface="Times New Roman" panose="02020603050405020304" pitchFamily="18" charset="0"/>
                <a:cs typeface="Times New Roman" panose="02020603050405020304" pitchFamily="18" charset="0"/>
              </a:rPr>
              <a:t>Khởi động phần mềm Excel 2016</a:t>
            </a:r>
          </a:p>
          <a:p>
            <a:pPr marL="457200" indent="-457200" algn="just">
              <a:buFontTx/>
              <a:buChar char="-"/>
            </a:pPr>
            <a:r>
              <a:rPr lang="vi-VN" sz="2400" dirty="0" smtClean="0">
                <a:latin typeface="Times New Roman" panose="02020603050405020304" pitchFamily="18" charset="0"/>
                <a:cs typeface="Times New Roman" panose="02020603050405020304" pitchFamily="18" charset="0"/>
              </a:rPr>
              <a:t>Nhập dữ liệu hình 7.1</a:t>
            </a:r>
          </a:p>
          <a:p>
            <a:pPr marL="457200" indent="-457200" algn="just">
              <a:buFontTx/>
              <a:buChar char="-"/>
            </a:pPr>
            <a:r>
              <a:rPr lang="vi-VN" sz="2400" dirty="0" smtClean="0">
                <a:latin typeface="Times New Roman" panose="02020603050405020304" pitchFamily="18" charset="0"/>
                <a:cs typeface="Times New Roman" panose="02020603050405020304" pitchFamily="18" charset="0"/>
              </a:rPr>
              <a:t>Tạo biểu đồ so sánh trực quan số học sinh quan tâm các nội dung Tin học như hình 7.2</a:t>
            </a:r>
            <a:r>
              <a:rPr lang="en-US" sz="24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pic>
        <p:nvPicPr>
          <p:cNvPr id="10" name="Picture 9"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125" y="590550"/>
            <a:ext cx="958167" cy="958416"/>
          </a:xfrm>
          <a:prstGeom prst="rect">
            <a:avLst/>
          </a:prstGeom>
        </p:spPr>
      </p:pic>
      <p:pic>
        <p:nvPicPr>
          <p:cNvPr id="11" name="Picture 10"/>
          <p:cNvPicPr>
            <a:picLocks noChangeAspect="1"/>
          </p:cNvPicPr>
          <p:nvPr/>
        </p:nvPicPr>
        <p:blipFill>
          <a:blip r:embed="rId3"/>
          <a:stretch>
            <a:fillRect/>
          </a:stretch>
        </p:blipFill>
        <p:spPr>
          <a:xfrm>
            <a:off x="429524" y="2692131"/>
            <a:ext cx="4024528" cy="2186164"/>
          </a:xfrm>
          <a:prstGeom prst="rect">
            <a:avLst/>
          </a:prstGeom>
        </p:spPr>
      </p:pic>
      <p:pic>
        <p:nvPicPr>
          <p:cNvPr id="2" name="Picture 1"/>
          <p:cNvPicPr>
            <a:picLocks noChangeAspect="1"/>
          </p:cNvPicPr>
          <p:nvPr/>
        </p:nvPicPr>
        <p:blipFill rotWithShape="1">
          <a:blip r:embed="rId4"/>
          <a:srcRect l="1878" r="2116"/>
          <a:stretch/>
        </p:blipFill>
        <p:spPr>
          <a:xfrm>
            <a:off x="4724400" y="2495550"/>
            <a:ext cx="4038600" cy="2501374"/>
          </a:xfrm>
          <a:prstGeom prst="rect">
            <a:avLst/>
          </a:prstGeom>
        </p:spPr>
      </p:pic>
    </p:spTree>
    <p:extLst>
      <p:ext uri="{BB962C8B-B14F-4D97-AF65-F5344CB8AC3E}">
        <p14:creationId xmlns:p14="http://schemas.microsoft.com/office/powerpoint/2010/main" val="2372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Bent-Up 69">
            <a:extLst>
              <a:ext uri="{FF2B5EF4-FFF2-40B4-BE49-F238E27FC236}">
                <a16:creationId xmlns:a16="http://schemas.microsoft.com/office/drawing/2014/main" id="{3BE5747D-6B3D-2212-B11A-284B1007A011}"/>
              </a:ext>
            </a:extLst>
          </p:cNvPr>
          <p:cNvSpPr/>
          <p:nvPr/>
        </p:nvSpPr>
        <p:spPr>
          <a:xfrm rot="5400000">
            <a:off x="416122" y="1311149"/>
            <a:ext cx="807794" cy="85912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Shape 70">
            <a:extLst>
              <a:ext uri="{FF2B5EF4-FFF2-40B4-BE49-F238E27FC236}">
                <a16:creationId xmlns:a16="http://schemas.microsoft.com/office/drawing/2014/main" id="{E1A99819-A036-246C-29AB-A31A4AF573BC}"/>
              </a:ext>
            </a:extLst>
          </p:cNvPr>
          <p:cNvSpPr/>
          <p:nvPr/>
        </p:nvSpPr>
        <p:spPr>
          <a:xfrm>
            <a:off x="215422" y="623087"/>
            <a:ext cx="1527577" cy="701658"/>
          </a:xfrm>
          <a:custGeom>
            <a:avLst/>
            <a:gdLst>
              <a:gd name="connsiteX0" fmla="*/ 0 w 1527975"/>
              <a:gd name="connsiteY0" fmla="*/ 116997 h 701841"/>
              <a:gd name="connsiteX1" fmla="*/ 116997 w 1527975"/>
              <a:gd name="connsiteY1" fmla="*/ 0 h 701841"/>
              <a:gd name="connsiteX2" fmla="*/ 1410978 w 1527975"/>
              <a:gd name="connsiteY2" fmla="*/ 0 h 701841"/>
              <a:gd name="connsiteX3" fmla="*/ 1527975 w 1527975"/>
              <a:gd name="connsiteY3" fmla="*/ 116997 h 701841"/>
              <a:gd name="connsiteX4" fmla="*/ 1527975 w 1527975"/>
              <a:gd name="connsiteY4" fmla="*/ 584844 h 701841"/>
              <a:gd name="connsiteX5" fmla="*/ 1410978 w 1527975"/>
              <a:gd name="connsiteY5" fmla="*/ 701841 h 701841"/>
              <a:gd name="connsiteX6" fmla="*/ 116997 w 1527975"/>
              <a:gd name="connsiteY6" fmla="*/ 701841 h 701841"/>
              <a:gd name="connsiteX7" fmla="*/ 0 w 1527975"/>
              <a:gd name="connsiteY7" fmla="*/ 584844 h 701841"/>
              <a:gd name="connsiteX8" fmla="*/ 0 w 1527975"/>
              <a:gd name="connsiteY8" fmla="*/ 116997 h 70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975" h="701841">
                <a:moveTo>
                  <a:pt x="0" y="116997"/>
                </a:moveTo>
                <a:cubicBezTo>
                  <a:pt x="0" y="52381"/>
                  <a:pt x="52381" y="0"/>
                  <a:pt x="116997" y="0"/>
                </a:cubicBezTo>
                <a:lnTo>
                  <a:pt x="1410978" y="0"/>
                </a:lnTo>
                <a:cubicBezTo>
                  <a:pt x="1475594" y="0"/>
                  <a:pt x="1527975" y="52381"/>
                  <a:pt x="1527975" y="116997"/>
                </a:cubicBezTo>
                <a:lnTo>
                  <a:pt x="1527975" y="584844"/>
                </a:lnTo>
                <a:cubicBezTo>
                  <a:pt x="1527975" y="649460"/>
                  <a:pt x="1475594" y="701841"/>
                  <a:pt x="1410978" y="701841"/>
                </a:cubicBezTo>
                <a:lnTo>
                  <a:pt x="116997" y="701841"/>
                </a:lnTo>
                <a:cubicBezTo>
                  <a:pt x="52381" y="701841"/>
                  <a:pt x="0" y="649460"/>
                  <a:pt x="0" y="584844"/>
                </a:cubicBezTo>
                <a:lnTo>
                  <a:pt x="0" y="1169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292" tIns="133292" rIns="133292" bIns="133292" numCol="1" spcCol="1270" anchor="ctr" anchorCtr="0">
            <a:noAutofit/>
          </a:bodyPr>
          <a:lstStyle/>
          <a:p>
            <a:pPr algn="ctr" defTabSz="1155411">
              <a:lnSpc>
                <a:spcPct val="90000"/>
              </a:lnSpc>
              <a:spcBef>
                <a:spcPct val="0"/>
              </a:spcBef>
              <a:spcAft>
                <a:spcPct val="35000"/>
              </a:spcAft>
            </a:pPr>
            <a:r>
              <a:rPr lang="en-US" sz="2599" err="1">
                <a:latin typeface="Times New Roman" panose="02020603050405020304" pitchFamily="18" charset="0"/>
                <a:cs typeface="Times New Roman" panose="02020603050405020304" pitchFamily="18" charset="0"/>
              </a:rPr>
              <a:t>Bước</a:t>
            </a:r>
            <a:r>
              <a:rPr lang="en-US" sz="2599">
                <a:latin typeface="Times New Roman" panose="02020603050405020304" pitchFamily="18" charset="0"/>
                <a:cs typeface="Times New Roman" panose="02020603050405020304" pitchFamily="18" charset="0"/>
              </a:rPr>
              <a:t> 1:</a:t>
            </a:r>
            <a:endParaRPr lang="vi-VN" sz="2599">
              <a:latin typeface="Times New Roman" panose="02020603050405020304" pitchFamily="18" charset="0"/>
              <a:cs typeface="Times New Roman" panose="02020603050405020304" pitchFamily="18" charset="0"/>
            </a:endParaRPr>
          </a:p>
        </p:txBody>
      </p:sp>
      <p:sp>
        <p:nvSpPr>
          <p:cNvPr id="6" name="Freeform: Shape 71">
            <a:extLst>
              <a:ext uri="{FF2B5EF4-FFF2-40B4-BE49-F238E27FC236}">
                <a16:creationId xmlns:a16="http://schemas.microsoft.com/office/drawing/2014/main" id="{0D9D138E-A724-F001-ABBE-0530DBF6DBDC}"/>
              </a:ext>
            </a:extLst>
          </p:cNvPr>
          <p:cNvSpPr/>
          <p:nvPr/>
        </p:nvSpPr>
        <p:spPr>
          <a:xfrm>
            <a:off x="1711994" y="795782"/>
            <a:ext cx="5984206" cy="356637"/>
          </a:xfrm>
          <a:custGeom>
            <a:avLst/>
            <a:gdLst>
              <a:gd name="connsiteX0" fmla="*/ 0 w 4037143"/>
              <a:gd name="connsiteY0" fmla="*/ 0 h 356730"/>
              <a:gd name="connsiteX1" fmla="*/ 4037143 w 4037143"/>
              <a:gd name="connsiteY1" fmla="*/ 0 h 356730"/>
              <a:gd name="connsiteX2" fmla="*/ 4037143 w 4037143"/>
              <a:gd name="connsiteY2" fmla="*/ 356730 h 356730"/>
              <a:gd name="connsiteX3" fmla="*/ 0 w 4037143"/>
              <a:gd name="connsiteY3" fmla="*/ 356730 h 356730"/>
              <a:gd name="connsiteX4" fmla="*/ 0 w 4037143"/>
              <a:gd name="connsiteY4" fmla="*/ 0 h 35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143" h="356730">
                <a:moveTo>
                  <a:pt x="0" y="0"/>
                </a:moveTo>
                <a:lnTo>
                  <a:pt x="4037143" y="0"/>
                </a:lnTo>
                <a:lnTo>
                  <a:pt x="4037143" y="356730"/>
                </a:lnTo>
                <a:lnTo>
                  <a:pt x="0" y="356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228543" lvl="1" indent="-228543" defTabSz="1155411">
              <a:lnSpc>
                <a:spcPct val="90000"/>
              </a:lnSpc>
              <a:spcBef>
                <a:spcPct val="0"/>
              </a:spcBef>
              <a:spcAft>
                <a:spcPct val="15000"/>
              </a:spcAft>
            </a:pPr>
            <a:r>
              <a:rPr lang="vi-VN" sz="2400" dirty="0" smtClean="0">
                <a:latin typeface="Times New Roman" panose="02020603050405020304" pitchFamily="18" charset="0"/>
                <a:cs typeface="Times New Roman" panose="02020603050405020304" pitchFamily="18" charset="0"/>
              </a:rPr>
              <a:t>Khởi </a:t>
            </a:r>
            <a:r>
              <a:rPr lang="vi-VN" sz="2400" dirty="0">
                <a:latin typeface="Times New Roman" panose="02020603050405020304" pitchFamily="18" charset="0"/>
                <a:cs typeface="Times New Roman" panose="02020603050405020304" pitchFamily="18" charset="0"/>
              </a:rPr>
              <a:t>động phần mềm bảng tính và nhập </a:t>
            </a:r>
            <a:r>
              <a:rPr lang="vi-VN" sz="2400" dirty="0" smtClean="0">
                <a:latin typeface="Times New Roman" panose="02020603050405020304" pitchFamily="18" charset="0"/>
                <a:cs typeface="Times New Roman" panose="02020603050405020304" pitchFamily="18" charset="0"/>
              </a:rPr>
              <a:t>liệu. </a:t>
            </a:r>
            <a:endParaRPr lang="vi-VN" sz="2400" dirty="0">
              <a:latin typeface="Times New Roman" panose="02020603050405020304" pitchFamily="18" charset="0"/>
              <a:cs typeface="Times New Roman" panose="02020603050405020304" pitchFamily="18" charset="0"/>
            </a:endParaRPr>
          </a:p>
        </p:txBody>
      </p:sp>
      <p:sp>
        <p:nvSpPr>
          <p:cNvPr id="7" name="Freeform: Shape 72">
            <a:extLst>
              <a:ext uri="{FF2B5EF4-FFF2-40B4-BE49-F238E27FC236}">
                <a16:creationId xmlns:a16="http://schemas.microsoft.com/office/drawing/2014/main" id="{391A20F1-8563-EB3E-0BAF-C82C08365DB9}"/>
              </a:ext>
            </a:extLst>
          </p:cNvPr>
          <p:cNvSpPr/>
          <p:nvPr/>
        </p:nvSpPr>
        <p:spPr>
          <a:xfrm>
            <a:off x="1249727" y="1644143"/>
            <a:ext cx="1524705" cy="660909"/>
          </a:xfrm>
          <a:custGeom>
            <a:avLst/>
            <a:gdLst>
              <a:gd name="connsiteX0" fmla="*/ 0 w 1525102"/>
              <a:gd name="connsiteY0" fmla="*/ 110202 h 661081"/>
              <a:gd name="connsiteX1" fmla="*/ 110202 w 1525102"/>
              <a:gd name="connsiteY1" fmla="*/ 0 h 661081"/>
              <a:gd name="connsiteX2" fmla="*/ 1414900 w 1525102"/>
              <a:gd name="connsiteY2" fmla="*/ 0 h 661081"/>
              <a:gd name="connsiteX3" fmla="*/ 1525102 w 1525102"/>
              <a:gd name="connsiteY3" fmla="*/ 110202 h 661081"/>
              <a:gd name="connsiteX4" fmla="*/ 1525102 w 1525102"/>
              <a:gd name="connsiteY4" fmla="*/ 550879 h 661081"/>
              <a:gd name="connsiteX5" fmla="*/ 1414900 w 1525102"/>
              <a:gd name="connsiteY5" fmla="*/ 661081 h 661081"/>
              <a:gd name="connsiteX6" fmla="*/ 110202 w 1525102"/>
              <a:gd name="connsiteY6" fmla="*/ 661081 h 661081"/>
              <a:gd name="connsiteX7" fmla="*/ 0 w 1525102"/>
              <a:gd name="connsiteY7" fmla="*/ 550879 h 661081"/>
              <a:gd name="connsiteX8" fmla="*/ 0 w 1525102"/>
              <a:gd name="connsiteY8" fmla="*/ 110202 h 66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102" h="661081">
                <a:moveTo>
                  <a:pt x="0" y="110202"/>
                </a:moveTo>
                <a:cubicBezTo>
                  <a:pt x="0" y="49339"/>
                  <a:pt x="49339" y="0"/>
                  <a:pt x="110202" y="0"/>
                </a:cubicBezTo>
                <a:lnTo>
                  <a:pt x="1414900" y="0"/>
                </a:lnTo>
                <a:cubicBezTo>
                  <a:pt x="1475763" y="0"/>
                  <a:pt x="1525102" y="49339"/>
                  <a:pt x="1525102" y="110202"/>
                </a:cubicBezTo>
                <a:lnTo>
                  <a:pt x="1525102" y="550879"/>
                </a:lnTo>
                <a:cubicBezTo>
                  <a:pt x="1525102" y="611742"/>
                  <a:pt x="1475763" y="661081"/>
                  <a:pt x="1414900" y="661081"/>
                </a:cubicBezTo>
                <a:lnTo>
                  <a:pt x="110202" y="661081"/>
                </a:lnTo>
                <a:cubicBezTo>
                  <a:pt x="49339" y="661081"/>
                  <a:pt x="0" y="611742"/>
                  <a:pt x="0" y="550879"/>
                </a:cubicBezTo>
                <a:lnTo>
                  <a:pt x="0" y="1102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303" tIns="131303" rIns="131303" bIns="131303" numCol="1" spcCol="1270" anchor="ctr" anchorCtr="0">
            <a:noAutofit/>
          </a:bodyPr>
          <a:lstStyle/>
          <a:p>
            <a:pPr algn="ctr" defTabSz="1155411">
              <a:lnSpc>
                <a:spcPct val="90000"/>
              </a:lnSpc>
              <a:spcBef>
                <a:spcPct val="0"/>
              </a:spcBef>
              <a:spcAft>
                <a:spcPct val="35000"/>
              </a:spcAft>
            </a:pPr>
            <a:r>
              <a:rPr lang="en-US" sz="2599" err="1">
                <a:latin typeface="Times New Roman" panose="02020603050405020304" pitchFamily="18" charset="0"/>
                <a:cs typeface="Times New Roman" panose="02020603050405020304" pitchFamily="18" charset="0"/>
              </a:rPr>
              <a:t>Bước</a:t>
            </a:r>
            <a:r>
              <a:rPr lang="en-US" sz="2599">
                <a:latin typeface="Times New Roman" panose="02020603050405020304" pitchFamily="18" charset="0"/>
                <a:cs typeface="Times New Roman" panose="02020603050405020304" pitchFamily="18" charset="0"/>
              </a:rPr>
              <a:t> 2:</a:t>
            </a:r>
            <a:endParaRPr lang="vi-VN" sz="2599">
              <a:latin typeface="Times New Roman" panose="02020603050405020304" pitchFamily="18" charset="0"/>
              <a:cs typeface="Times New Roman" panose="02020603050405020304" pitchFamily="18" charset="0"/>
            </a:endParaRPr>
          </a:p>
        </p:txBody>
      </p:sp>
      <p:sp>
        <p:nvSpPr>
          <p:cNvPr id="8" name="Freeform: Shape 73">
            <a:extLst>
              <a:ext uri="{FF2B5EF4-FFF2-40B4-BE49-F238E27FC236}">
                <a16:creationId xmlns:a16="http://schemas.microsoft.com/office/drawing/2014/main" id="{909829FC-D588-8D41-F2E1-6EB0D6D5A600}"/>
              </a:ext>
            </a:extLst>
          </p:cNvPr>
          <p:cNvSpPr/>
          <p:nvPr/>
        </p:nvSpPr>
        <p:spPr>
          <a:xfrm>
            <a:off x="2776455" y="1200150"/>
            <a:ext cx="6118019" cy="1274632"/>
          </a:xfrm>
          <a:custGeom>
            <a:avLst/>
            <a:gdLst>
              <a:gd name="connsiteX0" fmla="*/ 0 w 5798936"/>
              <a:gd name="connsiteY0" fmla="*/ 0 h 3234773"/>
              <a:gd name="connsiteX1" fmla="*/ 5798936 w 5798936"/>
              <a:gd name="connsiteY1" fmla="*/ 0 h 3234773"/>
              <a:gd name="connsiteX2" fmla="*/ 5798936 w 5798936"/>
              <a:gd name="connsiteY2" fmla="*/ 3234773 h 3234773"/>
              <a:gd name="connsiteX3" fmla="*/ 0 w 5798936"/>
              <a:gd name="connsiteY3" fmla="*/ 3234773 h 3234773"/>
              <a:gd name="connsiteX4" fmla="*/ 0 w 5798936"/>
              <a:gd name="connsiteY4" fmla="*/ 0 h 323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8936" h="3234773">
                <a:moveTo>
                  <a:pt x="0" y="0"/>
                </a:moveTo>
                <a:lnTo>
                  <a:pt x="5798936" y="0"/>
                </a:lnTo>
                <a:lnTo>
                  <a:pt x="5798936" y="3234773"/>
                </a:lnTo>
                <a:lnTo>
                  <a:pt x="0" y="323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35" tIns="99035" rIns="99035" bIns="99035" numCol="1" spcCol="1270" anchor="ctr" anchorCtr="0">
            <a:noAutofit/>
          </a:bodyPr>
          <a:lstStyle/>
          <a:p>
            <a:pPr marL="228543" lvl="1" indent="-228543" defTabSz="1155411">
              <a:lnSpc>
                <a:spcPct val="90000"/>
              </a:lnSpc>
              <a:spcBef>
                <a:spcPct val="0"/>
              </a:spcBef>
              <a:spcAft>
                <a:spcPct val="15000"/>
              </a:spcAft>
            </a:pPr>
            <a:r>
              <a:rPr lang="vi-VN" sz="2400" dirty="0">
                <a:latin typeface="Times New Roman" panose="02020603050405020304" pitchFamily="18" charset="0"/>
                <a:cs typeface="Times New Roman" panose="02020603050405020304" pitchFamily="18" charset="0"/>
              </a:rPr>
              <a:t>Chọn vùng dữ liệu</a:t>
            </a:r>
          </a:p>
        </p:txBody>
      </p:sp>
      <p:sp>
        <p:nvSpPr>
          <p:cNvPr id="10" name="Rectangle 9"/>
          <p:cNvSpPr>
            <a:spLocks noChangeArrowheads="1"/>
          </p:cNvSpPr>
          <p:nvPr/>
        </p:nvSpPr>
        <p:spPr bwMode="auto">
          <a:xfrm>
            <a:off x="18566" y="-4193"/>
            <a:ext cx="9141618" cy="461665"/>
          </a:xfrm>
          <a:prstGeom prst="rect">
            <a:avLst/>
          </a:prstGeom>
          <a:gradFill rotWithShape="1">
            <a:gsLst>
              <a:gs pos="0">
                <a:srgbClr val="FFFF80"/>
              </a:gs>
              <a:gs pos="50000">
                <a:srgbClr val="FFFFB3"/>
              </a:gs>
              <a:gs pos="100000">
                <a:srgbClr val="FFFF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eaLnBrk="1" fontAlgn="base" hangingPunct="1">
              <a:spcBef>
                <a:spcPct val="0"/>
              </a:spcBef>
              <a:spcAft>
                <a:spcPct val="0"/>
              </a:spcAft>
              <a:defRPr/>
            </a:pPr>
            <a:r>
              <a:rPr lang="en-US" altLang="en-US" sz="2400" b="1" dirty="0">
                <a:solidFill>
                  <a:srgbClr val="FF0000"/>
                </a:solidFill>
                <a:latin typeface="Times New Roman" panose="02020603050405020304" pitchFamily="18" charset="0"/>
                <a:cs typeface="Times New Roman" panose="02020603050405020304" pitchFamily="18" charset="0"/>
              </a:rPr>
              <a:t>BÀI 7: </a:t>
            </a:r>
            <a:r>
              <a:rPr lang="vi-VN" altLang="en-US" sz="2400" b="1" dirty="0" smtClean="0">
                <a:solidFill>
                  <a:srgbClr val="FF0000"/>
                </a:solidFill>
                <a:latin typeface="Times New Roman" panose="02020603050405020304" pitchFamily="18" charset="0"/>
                <a:cs typeface="Times New Roman" panose="02020603050405020304" pitchFamily="18" charset="0"/>
              </a:rPr>
              <a:t>TRÌNH BÀY DỮ LIỆU BẰNG BIỂU ĐỒ</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b="7530"/>
          <a:stretch/>
        </p:blipFill>
        <p:spPr>
          <a:xfrm>
            <a:off x="3048000" y="2116117"/>
            <a:ext cx="5486400" cy="2993527"/>
          </a:xfrm>
          <a:prstGeom prst="rect">
            <a:avLst/>
          </a:prstGeom>
        </p:spPr>
      </p:pic>
    </p:spTree>
    <p:extLst>
      <p:ext uri="{BB962C8B-B14F-4D97-AF65-F5344CB8AC3E}">
        <p14:creationId xmlns:p14="http://schemas.microsoft.com/office/powerpoint/2010/main" val="18548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ÀI 12 KNTT - TRINH BAY THONG TIN O DANG BANG-NHUNG"/>
  <p:tag name="ISPRING_FIRST_PUBLISH" val="1"/>
  <p:tag name="INKNOELEADERBOARD" val="-1484783564"/>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HƯỚNG DẪN VỀ NHÀ"/>
  <p:tag name="TIMING" val="|1.777|2.915|6.185|4.939"/>
  <p:tag name="GENSWF_ADVANCE_TIME" val="22.201"/>
  <p:tag name="ISPRING_SLIDE_ID_2" val="{51A8C3C4-36BC-4B59-A3A9-54347D2AEE29}"/>
</p:tagLst>
</file>

<file path=ppt/theme/theme1.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ID16 2022 TIN7 BỘ SÁCH KNTT STT 53
</file>

<file path=docProps/app.xml><?xml version="1.0" encoding="utf-8"?>
<Properties xmlns="http://schemas.openxmlformats.org/officeDocument/2006/extended-properties" xmlns:vt="http://schemas.openxmlformats.org/officeDocument/2006/docPropsVTypes">
  <TotalTime>6613</TotalTime>
  <Words>924</Words>
  <Application>Microsoft Office PowerPoint</Application>
  <PresentationFormat>On-screen Show (16:9)</PresentationFormat>
  <Paragraphs>106</Paragraphs>
  <Slides>24</Slides>
  <Notes>4</Notes>
  <HiddenSlides>0</HiddenSlides>
  <MMClips>16</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Tahoma</vt:lpstr>
      <vt:lpstr>Times New Roman</vt:lpstr>
      <vt:lpstr>UTM Ambrose</vt:lpstr>
      <vt:lpstr>VNI-Times</vt:lpstr>
      <vt:lpstr>Wingdings</vt:lpstr>
      <vt:lpstr>8_Thiết kế Tùy chỉnh</vt:lpstr>
      <vt:lpstr>9_Thiết kế Tùy chỉnh</vt:lpstr>
      <vt:lpstr>6_Thiết kế Tùy chỉnh</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PTT TIN 7 CD3 BAI 5 UNG XU TREN MANG</dc:title>
  <dc:creator>Trần Thị Mỹ Diệu</dc:creator>
  <cp:lastModifiedBy>ADMIN</cp:lastModifiedBy>
  <cp:revision>763</cp:revision>
  <dcterms:created xsi:type="dcterms:W3CDTF">2020-04-19T07:30:11Z</dcterms:created>
  <dcterms:modified xsi:type="dcterms:W3CDTF">2023-07-05T09:19:18Z</dcterms:modified>
</cp:coreProperties>
</file>