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64" r:id="rId3"/>
    <p:sldId id="265" r:id="rId4"/>
    <p:sldId id="266" r:id="rId5"/>
    <p:sldId id="256" r:id="rId6"/>
    <p:sldId id="267" r:id="rId7"/>
    <p:sldId id="258" r:id="rId8"/>
    <p:sldId id="257" r:id="rId9"/>
    <p:sldId id="259" r:id="rId10"/>
    <p:sldId id="260" r:id="rId11"/>
    <p:sldId id="268" r:id="rId12"/>
    <p:sldId id="269" r:id="rId13"/>
    <p:sldId id="27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5" name="Footer Placeholder 4">
            <a:extLst>
              <a:ext uri="{FF2B5EF4-FFF2-40B4-BE49-F238E27FC236}">
                <a16:creationId xmlns=""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5" name="Footer Placeholder 4">
            <a:extLst>
              <a:ext uri="{FF2B5EF4-FFF2-40B4-BE49-F238E27FC236}">
                <a16:creationId xmlns=""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5" name="Footer Placeholder 4">
            <a:extLst>
              <a:ext uri="{FF2B5EF4-FFF2-40B4-BE49-F238E27FC236}">
                <a16:creationId xmlns=""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5" name="Footer Placeholder 4">
            <a:extLst>
              <a:ext uri="{FF2B5EF4-FFF2-40B4-BE49-F238E27FC236}">
                <a16:creationId xmlns=""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5" name="Footer Placeholder 4">
            <a:extLst>
              <a:ext uri="{FF2B5EF4-FFF2-40B4-BE49-F238E27FC236}">
                <a16:creationId xmlns=""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6" name="Footer Placeholder 5">
            <a:extLst>
              <a:ext uri="{FF2B5EF4-FFF2-40B4-BE49-F238E27FC236}">
                <a16:creationId xmlns=""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8" name="Footer Placeholder 7">
            <a:extLst>
              <a:ext uri="{FF2B5EF4-FFF2-40B4-BE49-F238E27FC236}">
                <a16:creationId xmlns=""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4" name="Footer Placeholder 3">
            <a:extLst>
              <a:ext uri="{FF2B5EF4-FFF2-40B4-BE49-F238E27FC236}">
                <a16:creationId xmlns=""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3" name="Footer Placeholder 2">
            <a:extLst>
              <a:ext uri="{FF2B5EF4-FFF2-40B4-BE49-F238E27FC236}">
                <a16:creationId xmlns=""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6" name="Footer Placeholder 5">
            <a:extLst>
              <a:ext uri="{FF2B5EF4-FFF2-40B4-BE49-F238E27FC236}">
                <a16:creationId xmlns=""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21/05/2024</a:t>
            </a:fld>
            <a:endParaRPr lang="vi-VN"/>
          </a:p>
        </p:txBody>
      </p:sp>
      <p:sp>
        <p:nvSpPr>
          <p:cNvPr id="6" name="Footer Placeholder 5">
            <a:extLst>
              <a:ext uri="{FF2B5EF4-FFF2-40B4-BE49-F238E27FC236}">
                <a16:creationId xmlns=""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21/05/2024</a:t>
            </a:fld>
            <a:endParaRPr lang="vi-VN"/>
          </a:p>
        </p:txBody>
      </p:sp>
      <p:sp>
        <p:nvSpPr>
          <p:cNvPr id="5" name="Footer Placeholder 4">
            <a:extLst>
              <a:ext uri="{FF2B5EF4-FFF2-40B4-BE49-F238E27FC236}">
                <a16:creationId xmlns=""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517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0"/>
                                        </p:tgtEl>
                                        <p:attrNameLst>
                                          <p:attrName>ppt_w</p:attrName>
                                        </p:attrNameLst>
                                      </p:cBhvr>
                                      <p:tavLst>
                                        <p:tav tm="0">
                                          <p:val>
                                            <p:strVal val="ppt_w"/>
                                          </p:val>
                                        </p:tav>
                                        <p:tav tm="100000">
                                          <p:val>
                                            <p:fltVal val="0"/>
                                          </p:val>
                                        </p:tav>
                                      </p:tavLst>
                                    </p:anim>
                                    <p:anim calcmode="lin" valueType="num">
                                      <p:cBhvr>
                                        <p:cTn id="46" dur="500"/>
                                        <p:tgtEl>
                                          <p:spTgt spid="10"/>
                                        </p:tgtEl>
                                        <p:attrNameLst>
                                          <p:attrName>ppt_h</p:attrName>
                                        </p:attrNameLst>
                                      </p:cBhvr>
                                      <p:tavLst>
                                        <p:tav tm="0">
                                          <p:val>
                                            <p:strVal val="ppt_h"/>
                                          </p:val>
                                        </p:tav>
                                        <p:tav tm="100000">
                                          <p:val>
                                            <p:fltVal val="0"/>
                                          </p:val>
                                        </p:tav>
                                      </p:tavLst>
                                    </p:anim>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5"/>
                                        </p:tgtEl>
                                        <p:attrNameLst>
                                          <p:attrName>ppt_w</p:attrName>
                                        </p:attrNameLst>
                                      </p:cBhvr>
                                      <p:tavLst>
                                        <p:tav tm="0">
                                          <p:val>
                                            <p:strVal val="ppt_w"/>
                                          </p:val>
                                        </p:tav>
                                        <p:tav tm="100000">
                                          <p:val>
                                            <p:fltVal val="0"/>
                                          </p:val>
                                        </p:tav>
                                      </p:tavLst>
                                    </p:anim>
                                    <p:anim calcmode="lin" valueType="num">
                                      <p:cBhvr>
                                        <p:cTn id="36" dur="500"/>
                                        <p:tgtEl>
                                          <p:spTgt spid="5"/>
                                        </p:tgtEl>
                                        <p:attrNameLst>
                                          <p:attrName>ppt_h</p:attrName>
                                        </p:attrNameLst>
                                      </p:cBhvr>
                                      <p:tavLst>
                                        <p:tav tm="0">
                                          <p:val>
                                            <p:strVal val="ppt_h"/>
                                          </p:val>
                                        </p:tav>
                                        <p:tav tm="100000">
                                          <p:val>
                                            <p:fltVal val="0"/>
                                          </p:val>
                                        </p:tav>
                                      </p:tavLst>
                                    </p:anim>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fltVal val="0"/>
                                          </p:val>
                                        </p:tav>
                                      </p:tavLst>
                                    </p:anim>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29F07A0-2D71-4167-A372-25DC8EE78027}"/>
              </a:ext>
            </a:extLst>
          </p:cNvPr>
          <p:cNvSpPr txBox="1"/>
          <p:nvPr/>
        </p:nvSpPr>
        <p:spPr>
          <a:xfrm>
            <a:off x="4297680" y="689317"/>
            <a:ext cx="2538452"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 xmlns:a16="http://schemas.microsoft.com/office/drawing/2014/main" id="{C5F41BB0-D20B-4315-90C8-0AC53E05E824}"/>
              </a:ext>
            </a:extLst>
          </p:cNvPr>
          <p:cNvSpPr/>
          <p:nvPr/>
        </p:nvSpPr>
        <p:spPr>
          <a:xfrm>
            <a:off x="770708" y="1979525"/>
            <a:ext cx="10985863"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lumMod val="95000"/>
                  </a:schemeClr>
                </a:solidFill>
                <a:latin typeface="Times New Roman" panose="02020603050405020304" pitchFamily="18" charset="0"/>
                <a:cs typeface="Times New Roman" panose="02020603050405020304" pitchFamily="18" charset="0"/>
              </a:rPr>
              <a:t>Dựa</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vào</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đã</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học</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làm</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bài</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tập</a:t>
            </a:r>
            <a:r>
              <a:rPr lang="en-US" sz="3600" dirty="0">
                <a:solidFill>
                  <a:schemeClr val="bg1">
                    <a:lumMod val="95000"/>
                  </a:schemeClr>
                </a:solidFill>
                <a:latin typeface="Times New Roman" panose="02020603050405020304" pitchFamily="18" charset="0"/>
                <a:cs typeface="Times New Roman" panose="02020603050405020304" pitchFamily="18" charset="0"/>
              </a:rPr>
              <a:t> 1, 2 </a:t>
            </a:r>
            <a:r>
              <a:rPr lang="en-US" sz="3600" dirty="0" err="1">
                <a:solidFill>
                  <a:schemeClr val="bg1">
                    <a:lumMod val="95000"/>
                  </a:schemeClr>
                </a:solidFill>
                <a:latin typeface="Times New Roman" panose="02020603050405020304" pitchFamily="18" charset="0"/>
                <a:cs typeface="Times New Roman" panose="02020603050405020304" pitchFamily="18" charset="0"/>
              </a:rPr>
              <a:t>sách</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bài</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tập</a:t>
            </a:r>
            <a:r>
              <a:rPr lang="en-US" sz="3600" dirty="0">
                <a:solidFill>
                  <a:schemeClr val="bg1">
                    <a:lumMod val="95000"/>
                  </a:schemeClr>
                </a:solidFill>
                <a:latin typeface="Times New Roman" panose="02020603050405020304" pitchFamily="18" charset="0"/>
                <a:cs typeface="Times New Roman" panose="02020603050405020304" pitchFamily="18" charset="0"/>
              </a:rPr>
              <a:t> </a:t>
            </a:r>
            <a:r>
              <a:rPr lang="en-US" sz="3600" dirty="0" err="1">
                <a:solidFill>
                  <a:schemeClr val="bg1">
                    <a:lumMod val="95000"/>
                  </a:schemeClr>
                </a:solidFill>
                <a:latin typeface="Times New Roman" panose="02020603050405020304" pitchFamily="18" charset="0"/>
                <a:cs typeface="Times New Roman" panose="02020603050405020304" pitchFamily="18" charset="0"/>
              </a:rPr>
              <a:t>trang</a:t>
            </a:r>
            <a:r>
              <a:rPr lang="en-US" sz="3600" dirty="0">
                <a:solidFill>
                  <a:schemeClr val="bg1">
                    <a:lumMod val="95000"/>
                  </a:schemeClr>
                </a:solidFill>
                <a:latin typeface="Times New Roman" panose="02020603050405020304" pitchFamily="18" charset="0"/>
                <a:cs typeface="Times New Roman" panose="02020603050405020304" pitchFamily="18" charset="0"/>
              </a:rPr>
              <a:t> 32, 33.</a:t>
            </a:r>
          </a:p>
          <a:p>
            <a:r>
              <a:rPr lang="en-US" sz="3600" i="1" dirty="0">
                <a:solidFill>
                  <a:schemeClr val="bg1">
                    <a:lumMod val="95000"/>
                  </a:schemeClr>
                </a:solidFill>
                <a:latin typeface="Times New Roman" panose="02020603050405020304" pitchFamily="18" charset="0"/>
                <a:cs typeface="Times New Roman" panose="02020603050405020304" pitchFamily="18" charset="0"/>
              </a:rPr>
              <a:t>(HS </a:t>
            </a:r>
            <a:r>
              <a:rPr lang="en-US" sz="3600" i="1" dirty="0" err="1">
                <a:solidFill>
                  <a:schemeClr val="bg1">
                    <a:lumMod val="95000"/>
                  </a:schemeClr>
                </a:solidFill>
                <a:latin typeface="Times New Roman" panose="02020603050405020304" pitchFamily="18" charset="0"/>
                <a:cs typeface="Times New Roman" panose="02020603050405020304" pitchFamily="18" charset="0"/>
              </a:rPr>
              <a:t>thực</a:t>
            </a:r>
            <a:r>
              <a:rPr lang="en-US" sz="3600" i="1" dirty="0">
                <a:solidFill>
                  <a:schemeClr val="bg1">
                    <a:lumMod val="95000"/>
                  </a:schemeClr>
                </a:solidFill>
                <a:latin typeface="Times New Roman" panose="02020603050405020304" pitchFamily="18" charset="0"/>
                <a:cs typeface="Times New Roman" panose="02020603050405020304" pitchFamily="18" charset="0"/>
              </a:rPr>
              <a:t> </a:t>
            </a:r>
            <a:r>
              <a:rPr lang="en-US" sz="3600" i="1" dirty="0" err="1">
                <a:solidFill>
                  <a:schemeClr val="bg1">
                    <a:lumMod val="95000"/>
                  </a:schemeClr>
                </a:solidFill>
                <a:latin typeface="Times New Roman" panose="02020603050405020304" pitchFamily="18" charset="0"/>
                <a:cs typeface="Times New Roman" panose="02020603050405020304" pitchFamily="18" charset="0"/>
              </a:rPr>
              <a:t>hiện</a:t>
            </a:r>
            <a:r>
              <a:rPr lang="en-US" sz="3600" i="1" dirty="0">
                <a:solidFill>
                  <a:schemeClr val="bg1">
                    <a:lumMod val="95000"/>
                  </a:schemeClr>
                </a:solidFill>
                <a:latin typeface="Times New Roman" panose="02020603050405020304" pitchFamily="18" charset="0"/>
                <a:cs typeface="Times New Roman" panose="02020603050405020304" pitchFamily="18" charset="0"/>
              </a:rPr>
              <a:t> </a:t>
            </a:r>
            <a:r>
              <a:rPr lang="en-US" sz="3600" i="1" dirty="0" err="1">
                <a:solidFill>
                  <a:schemeClr val="bg1">
                    <a:lumMod val="95000"/>
                  </a:schemeClr>
                </a:solidFill>
                <a:latin typeface="Times New Roman" panose="02020603050405020304" pitchFamily="18" charset="0"/>
                <a:cs typeface="Times New Roman" panose="02020603050405020304" pitchFamily="18" charset="0"/>
              </a:rPr>
              <a:t>nhiệm</a:t>
            </a:r>
            <a:r>
              <a:rPr lang="en-US" sz="3600" i="1" dirty="0">
                <a:solidFill>
                  <a:schemeClr val="bg1">
                    <a:lumMod val="95000"/>
                  </a:schemeClr>
                </a:solidFill>
                <a:latin typeface="Times New Roman" panose="02020603050405020304" pitchFamily="18" charset="0"/>
                <a:cs typeface="Times New Roman" panose="02020603050405020304" pitchFamily="18" charset="0"/>
              </a:rPr>
              <a:t> </a:t>
            </a:r>
            <a:r>
              <a:rPr lang="en-US" sz="3600" i="1" dirty="0" err="1">
                <a:solidFill>
                  <a:schemeClr val="bg1">
                    <a:lumMod val="95000"/>
                  </a:schemeClr>
                </a:solidFill>
                <a:latin typeface="Times New Roman" panose="02020603050405020304" pitchFamily="18" charset="0"/>
                <a:cs typeface="Times New Roman" panose="02020603050405020304" pitchFamily="18" charset="0"/>
              </a:rPr>
              <a:t>vụ</a:t>
            </a:r>
            <a:r>
              <a:rPr lang="en-US" sz="3600" i="1" dirty="0">
                <a:solidFill>
                  <a:schemeClr val="bg1">
                    <a:lumMod val="95000"/>
                  </a:schemeClr>
                </a:solidFill>
                <a:latin typeface="Times New Roman" panose="02020603050405020304" pitchFamily="18" charset="0"/>
                <a:cs typeface="Times New Roman" panose="02020603050405020304" pitchFamily="18" charset="0"/>
              </a:rPr>
              <a:t> ở </a:t>
            </a:r>
            <a:r>
              <a:rPr lang="en-US" sz="3600" i="1" dirty="0" err="1">
                <a:solidFill>
                  <a:schemeClr val="bg1">
                    <a:lumMod val="95000"/>
                  </a:schemeClr>
                </a:solidFill>
                <a:latin typeface="Times New Roman" panose="02020603050405020304" pitchFamily="18" charset="0"/>
                <a:cs typeface="Times New Roman" panose="02020603050405020304" pitchFamily="18" charset="0"/>
              </a:rPr>
              <a:t>nhà</a:t>
            </a:r>
            <a:r>
              <a:rPr lang="en-US" sz="3600" i="1" dirty="0">
                <a:solidFill>
                  <a:schemeClr val="bg1">
                    <a:lumMod val="95000"/>
                  </a:schemeClr>
                </a:solidFill>
                <a:latin typeface="Times New Roman" panose="02020603050405020304" pitchFamily="18" charset="0"/>
                <a:cs typeface="Times New Roman" panose="02020603050405020304" pitchFamily="18" charset="0"/>
              </a:rPr>
              <a:t>)</a:t>
            </a:r>
            <a:endParaRPr lang="vi-VN" sz="36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21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 xmlns:a16="http://schemas.microsoft.com/office/drawing/2014/main" id="{D0C46831-E6B5-42C9-BE43-930821FD53D2}"/>
              </a:ext>
            </a:extLst>
          </p:cNvPr>
          <p:cNvSpPr txBox="1"/>
          <p:nvPr/>
        </p:nvSpPr>
        <p:spPr>
          <a:xfrm>
            <a:off x="2116182" y="1392701"/>
            <a:ext cx="9157063" cy="2123658"/>
          </a:xfrm>
          <a:prstGeom prst="rect">
            <a:avLst/>
          </a:prstGeom>
          <a:noFill/>
        </p:spPr>
        <p:txBody>
          <a:bodyPr wrap="square" rtlCol="0">
            <a:spAutoFit/>
          </a:bodyPr>
          <a:lstStyle/>
          <a:p>
            <a:pPr algn="ctr"/>
            <a:r>
              <a:rPr lang="en-US" sz="3600"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TIẾT 24: BÀI </a:t>
            </a:r>
            <a:r>
              <a:rPr lang="en-US" sz="36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14.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3EA15A3-9250-4B73-BFFD-B783B7B8A370}"/>
              </a:ext>
            </a:extLst>
          </p:cNvPr>
          <p:cNvSpPr txBox="1"/>
          <p:nvPr/>
        </p:nvSpPr>
        <p:spPr>
          <a:xfrm>
            <a:off x="633045" y="1019402"/>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 xmlns:a16="http://schemas.microsoft.com/office/drawing/2014/main" id="{521D69EF-D5DB-4C2F-BFD8-CC39B497EE10}"/>
              </a:ext>
            </a:extLst>
          </p:cNvPr>
          <p:cNvSpPr/>
          <p:nvPr/>
        </p:nvSpPr>
        <p:spPr>
          <a:xfrm>
            <a:off x="764344" y="1979981"/>
            <a:ext cx="6536788" cy="2169988"/>
          </a:xfrm>
          <a:prstGeom prst="wedgeRoundRectCallout">
            <a:avLst>
              <a:gd name="adj1" fmla="val -46111"/>
              <a:gd name="adj2" fmla="val 132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bg1">
                    <a:lumMod val="95000"/>
                  </a:schemeClr>
                </a:solidFill>
                <a:latin typeface="Times New Roman" panose="02020603050405020304" pitchFamily="18" charset="0"/>
                <a:cs typeface="Times New Roman" panose="02020603050405020304" pitchFamily="18" charset="0"/>
              </a:rPr>
              <a:t> HĐ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nội</a:t>
            </a:r>
            <a:r>
              <a:rPr lang="en-US" sz="2400" dirty="0">
                <a:solidFill>
                  <a:schemeClr val="bg1">
                    <a:lumMod val="95000"/>
                  </a:schemeClr>
                </a:solidFill>
                <a:latin typeface="Times New Roman" panose="02020603050405020304" pitchFamily="18" charset="0"/>
                <a:cs typeface="Times New Roman" panose="02020603050405020304" pitchFamily="18" charset="0"/>
              </a:rPr>
              <a:t> dung </a:t>
            </a:r>
            <a:r>
              <a:rPr lang="en-US" sz="2400" dirty="0" err="1">
                <a:solidFill>
                  <a:schemeClr val="bg1">
                    <a:lumMod val="95000"/>
                  </a:schemeClr>
                </a:solidFill>
                <a:latin typeface="Times New Roman" panose="02020603050405020304" pitchFamily="18" charset="0"/>
                <a:cs typeface="Times New Roman" panose="02020603050405020304" pitchFamily="18" charset="0"/>
              </a:rPr>
              <a:t>kênh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chữ</a:t>
            </a:r>
            <a:r>
              <a:rPr lang="en-US" sz="2400" dirty="0">
                <a:solidFill>
                  <a:schemeClr val="bg1">
                    <a:lumMod val="95000"/>
                  </a:schemeClr>
                </a:solidFill>
                <a:latin typeface="Times New Roman" panose="02020603050405020304" pitchFamily="18" charset="0"/>
                <a:cs typeface="Times New Roman" panose="02020603050405020304" pitchFamily="18" charset="0"/>
              </a:rPr>
              <a:t> SGK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138, 139 </a:t>
            </a:r>
            <a:r>
              <a:rPr lang="en-US" sz="2400" dirty="0" err="1">
                <a:solidFill>
                  <a:schemeClr val="bg1">
                    <a:lumMod val="95000"/>
                  </a:schemeClr>
                </a:solidFill>
                <a:latin typeface="Times New Roman" panose="02020603050405020304" pitchFamily="18" charset="0"/>
                <a:cs typeface="Times New Roman" panose="02020603050405020304" pitchFamily="18" charset="0"/>
              </a:rPr>
              <a:t>cho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biết</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97F06F3E-6274-497E-ABB2-0B57D7FD96C9}"/>
              </a:ext>
            </a:extLst>
          </p:cNvPr>
          <p:cNvSpPr txBox="1"/>
          <p:nvPr/>
        </p:nvSpPr>
        <p:spPr>
          <a:xfrm>
            <a:off x="633045" y="2137825"/>
            <a:ext cx="1055077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 xmlns:a16="http://schemas.microsoft.com/office/drawing/2014/main" id="{86725566-C541-4A1B-8667-CDAA40136A6A}"/>
              </a:ext>
            </a:extLst>
          </p:cNvPr>
          <p:cNvSpPr txBox="1"/>
          <p:nvPr/>
        </p:nvSpPr>
        <p:spPr>
          <a:xfrm>
            <a:off x="633046" y="2599490"/>
            <a:ext cx="10564836"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10"/>
                                        </p:tgtEl>
                                        <p:attrNameLst>
                                          <p:attrName>ppt_w</p:attrName>
                                        </p:attrNameLst>
                                      </p:cBhvr>
                                      <p:tavLst>
                                        <p:tav tm="0">
                                          <p:val>
                                            <p:strVal val="ppt_w"/>
                                          </p:val>
                                        </p:tav>
                                        <p:tav tm="100000">
                                          <p:val>
                                            <p:fltVal val="0"/>
                                          </p:val>
                                        </p:tav>
                                      </p:tavLst>
                                    </p:anim>
                                    <p:anim calcmode="lin" valueType="num">
                                      <p:cBhvr>
                                        <p:cTn id="20" dur="500"/>
                                        <p:tgtEl>
                                          <p:spTgt spid="10"/>
                                        </p:tgtEl>
                                        <p:attrNameLst>
                                          <p:attrName>ppt_h</p:attrName>
                                        </p:attrNameLst>
                                      </p:cBhvr>
                                      <p:tavLst>
                                        <p:tav tm="0">
                                          <p:val>
                                            <p:strVal val="ppt_h"/>
                                          </p:val>
                                        </p:tav>
                                        <p:tav tm="100000">
                                          <p:val>
                                            <p:fltVal val="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57BB145-497D-4D52-8CAF-9CD9EB7ABFA9}"/>
              </a:ext>
            </a:extLst>
          </p:cNvPr>
          <p:cNvSpPr/>
          <p:nvPr/>
        </p:nvSpPr>
        <p:spPr>
          <a:xfrm>
            <a:off x="576776" y="659225"/>
            <a:ext cx="11029070" cy="4633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2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138</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1. </a:t>
            </a:r>
            <a:r>
              <a:rPr lang="vi-VN" sz="2800" dirty="0">
                <a:solidFill>
                  <a:schemeClr val="bg1">
                    <a:lumMod val="95000"/>
                  </a:schemeClr>
                </a:solidFill>
                <a:latin typeface="Times New Roman" panose="02020603050405020304" pitchFamily="18" charset="0"/>
                <a:cs typeface="Times New Roman" panose="02020603050405020304" pitchFamily="18" charset="0"/>
              </a:rPr>
              <a:t>Cho biết các đường đồng mức có khoảng cao đều cách nhau bao nhiêu mét.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2.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giữa các đỉnh núi A1, A2, A3.</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3.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của các điểm B1, B2, B3, </a:t>
            </a:r>
            <a:r>
              <a:rPr lang="en-US" sz="2800" dirty="0">
                <a:solidFill>
                  <a:schemeClr val="bg1">
                    <a:lumMod val="95000"/>
                  </a:schemeClr>
                </a:solidFill>
                <a:latin typeface="Times New Roman" panose="02020603050405020304" pitchFamily="18" charset="0"/>
                <a:cs typeface="Times New Roman" panose="02020603050405020304" pitchFamily="18" charset="0"/>
              </a:rPr>
              <a:t>C</a:t>
            </a:r>
            <a:r>
              <a:rPr lang="vi-VN" sz="28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4. </a:t>
            </a:r>
            <a:r>
              <a:rPr lang="vi-VN" sz="2800" dirty="0">
                <a:solidFill>
                  <a:schemeClr val="bg1">
                    <a:lumMod val="95000"/>
                  </a:schemeClr>
                </a:solidFill>
                <a:latin typeface="Times New Roman" panose="02020603050405020304" pitchFamily="18" charset="0"/>
                <a:cs typeface="Times New Roman" panose="02020603050405020304" pitchFamily="18" charset="0"/>
              </a:rPr>
              <a:t>Một bạn muốn leo lên đỉnh A2, theo em nên đi theo sườn D1 - A2 hay sườn D2 - A2. Vì sao?</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5. T</a:t>
            </a:r>
            <a:r>
              <a:rPr 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ính khoảng cách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bay </a:t>
            </a:r>
            <a:r>
              <a:rPr 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từ A1 đến B1 và từ A2 đến D1</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528DD78-31BF-4D43-BC49-5F5CDE418F40}"/>
              </a:ext>
            </a:extLst>
          </p:cNvPr>
          <p:cNvPicPr/>
          <p:nvPr/>
        </p:nvPicPr>
        <p:blipFill>
          <a:blip r:embed="rId2"/>
          <a:stretch>
            <a:fillRect/>
          </a:stretch>
        </p:blipFill>
        <p:spPr>
          <a:xfrm>
            <a:off x="5514535" y="200466"/>
            <a:ext cx="6547337" cy="619859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 xmlns:a16="http://schemas.microsoft.com/office/drawing/2014/main" id="{E0A749FC-B175-476C-AAD7-EB487D746CFE}"/>
              </a:ext>
            </a:extLst>
          </p:cNvPr>
          <p:cNvSpPr txBox="1"/>
          <p:nvPr/>
        </p:nvSpPr>
        <p:spPr>
          <a:xfrm>
            <a:off x="130128" y="212752"/>
            <a:ext cx="5247249"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chênh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100 m.</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a:t>
            </a:r>
            <a:r>
              <a:rPr lang="en-US" sz="2200" dirty="0">
                <a:latin typeface="Times New Roman" panose="02020603050405020304" pitchFamily="18" charset="0"/>
                <a:cs typeface="Times New Roman" panose="02020603050405020304" pitchFamily="18" charset="0"/>
              </a:rPr>
              <a:t>đ</a:t>
            </a:r>
            <a:r>
              <a:rPr lang="vi-VN" sz="2200" dirty="0">
                <a:latin typeface="Times New Roman" panose="02020603050405020304" pitchFamily="18" charset="0"/>
                <a:cs typeface="Times New Roman" panose="02020603050405020304" pitchFamily="18" charset="0"/>
              </a:rPr>
              <a:t>iểm: </a:t>
            </a:r>
          </a:p>
          <a:p>
            <a:pPr fontAlgn="auto"/>
            <a:r>
              <a:rPr lang="en-US" sz="2200" dirty="0">
                <a:latin typeface="Times New Roman" panose="02020603050405020304" pitchFamily="18" charset="0"/>
                <a:cs typeface="Times New Roman" panose="02020603050405020304" pitchFamily="18" charset="0"/>
              </a:rPr>
              <a:t>     B1: </a:t>
            </a:r>
            <a:r>
              <a:rPr lang="vi-VN" sz="2200" dirty="0">
                <a:latin typeface="Times New Roman" panose="02020603050405020304" pitchFamily="18" charset="0"/>
                <a:cs typeface="Times New Roman" panose="02020603050405020304" pitchFamily="18" charset="0"/>
              </a:rPr>
              <a:t>1000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B2: </a:t>
            </a:r>
            <a:r>
              <a:rPr lang="vi-VN" sz="2200" dirty="0">
                <a:latin typeface="Times New Roman" panose="02020603050405020304" pitchFamily="18" charset="0"/>
                <a:cs typeface="Times New Roman" panose="02020603050405020304" pitchFamily="18" charset="0"/>
              </a:rPr>
              <a:t>1100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B3: </a:t>
            </a:r>
            <a:r>
              <a:rPr lang="vi-VN" sz="2200" dirty="0">
                <a:latin typeface="Times New Roman" panose="02020603050405020304" pitchFamily="18" charset="0"/>
                <a:cs typeface="Times New Roman" panose="02020603050405020304" pitchFamily="18" charset="0"/>
              </a:rPr>
              <a:t>9</a:t>
            </a:r>
            <a:r>
              <a:rPr lang="en-US" sz="2200" dirty="0">
                <a:latin typeface="Times New Roman" panose="02020603050405020304" pitchFamily="18" charset="0"/>
                <a:cs typeface="Times New Roman" panose="02020603050405020304" pitchFamily="18" charset="0"/>
              </a:rPr>
              <a:t>00m</a:t>
            </a:r>
            <a:r>
              <a:rPr lang="vi-VN" sz="2200" dirty="0">
                <a:latin typeface="Times New Roman" panose="02020603050405020304" pitchFamily="18" charset="0"/>
                <a:cs typeface="Times New Roman" panose="02020603050405020304" pitchFamily="18" charset="0"/>
              </a:rPr>
              <a:t>, </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 950m</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25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D1-A2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D2-A2,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dễ</a:t>
            </a:r>
            <a:r>
              <a:rPr lang="en-US" sz="2200" dirty="0">
                <a:latin typeface="Times New Roman" panose="02020603050405020304" pitchFamily="18" charset="0"/>
                <a:cs typeface="Times New Roman" panose="02020603050405020304" pitchFamily="18" charset="0"/>
              </a:rPr>
              <a:t> di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chim</a:t>
            </a:r>
            <a:r>
              <a:rPr lang="en-US" sz="2200" dirty="0">
                <a:latin typeface="Times New Roman" panose="02020603050405020304" pitchFamily="18" charset="0"/>
                <a:cs typeface="Times New Roman" panose="02020603050405020304" pitchFamily="18" charset="0"/>
              </a:rPr>
              <a:t> bay</a:t>
            </a:r>
            <a:r>
              <a:rPr lang="vi-VN" sz="2200" dirty="0">
                <a:latin typeface="Times New Roman" panose="02020603050405020304" pitchFamily="18" charset="0"/>
                <a:cs typeface="Times New Roman" panose="02020603050405020304" pitchFamily="18" charset="0"/>
              </a:rPr>
              <a:t>:</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ừ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B1: 35m</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Từ A2 đến D1: 29m</a:t>
            </a:r>
          </a:p>
          <a:p>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Đo</a:t>
            </a:r>
            <a:r>
              <a:rPr lang="en-US" sz="2200" i="1" dirty="0">
                <a:latin typeface="Times New Roman" panose="02020603050405020304" pitchFamily="18" charset="0"/>
                <a:cs typeface="Times New Roman" panose="02020603050405020304" pitchFamily="18" charset="0"/>
              </a:rPr>
              <a:t> k/c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dựa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tỉ</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lệ</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tính</a:t>
            </a:r>
            <a:r>
              <a:rPr lang="en-US" sz="2200"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50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 xmlns:a16="http://schemas.microsoft.com/office/drawing/2014/main" id="{ECEB1101-F8EE-44B5-BEDA-C9AA14739856}"/>
              </a:ext>
            </a:extLst>
          </p:cNvPr>
          <p:cNvSpPr/>
          <p:nvPr/>
        </p:nvSpPr>
        <p:spPr>
          <a:xfrm>
            <a:off x="829995" y="1491174"/>
            <a:ext cx="8707900" cy="3038623"/>
          </a:xfrm>
          <a:prstGeom prst="wedgeRoundRectCallout">
            <a:avLst>
              <a:gd name="adj1" fmla="val -36966"/>
              <a:gd name="adj2" fmla="val 111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139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4. Xác định độ cao của đỉnh Ngọc Linh.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 xmlns:a16="http://schemas.microsoft.com/office/drawing/2014/main"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A0AF6C9-9DA8-485F-925A-7FC2AF50FF35}"/>
              </a:ext>
            </a:extLst>
          </p:cNvPr>
          <p:cNvPicPr/>
          <p:nvPr/>
        </p:nvPicPr>
        <p:blipFill>
          <a:blip r:embed="rId2"/>
          <a:stretch>
            <a:fillRect/>
          </a:stretch>
        </p:blipFill>
        <p:spPr>
          <a:xfrm>
            <a:off x="5740789" y="562708"/>
            <a:ext cx="6287087" cy="4318781"/>
          </a:xfrm>
          <a:prstGeom prst="rect">
            <a:avLst/>
          </a:prstGeom>
        </p:spPr>
      </p:pic>
      <p:sp>
        <p:nvSpPr>
          <p:cNvPr id="5" name="Scroll: Horizontal 4">
            <a:extLst>
              <a:ext uri="{FF2B5EF4-FFF2-40B4-BE49-F238E27FC236}">
                <a16:creationId xmlns="" xmlns:a16="http://schemas.microsoft.com/office/drawing/2014/main" id="{7ED3AD31-6534-4047-AEFE-E9D123D88B95}"/>
              </a:ext>
            </a:extLst>
          </p:cNvPr>
          <p:cNvSpPr/>
          <p:nvPr/>
        </p:nvSpPr>
        <p:spPr>
          <a:xfrm>
            <a:off x="0" y="1097280"/>
            <a:ext cx="5514535" cy="44875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-&gt; CN </a:t>
            </a:r>
            <a:r>
              <a:rPr lang="en-US" sz="2400" dirty="0" err="1">
                <a:latin typeface="Times New Roman" panose="02020603050405020304" pitchFamily="18" charset="0"/>
                <a:cs typeface="Times New Roman" panose="02020603050405020304" pitchFamily="18" charset="0"/>
              </a:rPr>
              <a:t>Plâyku</a:t>
            </a:r>
            <a:r>
              <a:rPr lang="en-US" sz="2400" dirty="0">
                <a:latin typeface="Times New Roman" panose="02020603050405020304" pitchFamily="18" charset="0"/>
                <a:cs typeface="Times New Roman" panose="02020603050405020304" pitchFamily="18" charset="0"/>
              </a:rPr>
              <a:t> </a:t>
            </a:r>
          </a:p>
          <a:p>
            <a:pPr>
              <a:lnSpc>
                <a:spcPct val="125000"/>
              </a:lnSpc>
            </a:pPr>
            <a:r>
              <a:rPr lang="en-US" sz="2400" dirty="0">
                <a:latin typeface="Times New Roman" panose="02020603050405020304" pitchFamily="18" charset="0"/>
                <a:cs typeface="Times New Roman" panose="02020603050405020304" pitchFamily="18" charset="0"/>
              </a:rPr>
              <a:t>-&gt;  CN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Thuột</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2600m</a:t>
            </a:r>
            <a:r>
              <a:rPr lang="vi-VN"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C54BF3F-3E41-4443-9BAA-6438CD10B2D3}"/>
              </a:ext>
            </a:extLst>
          </p:cNvPr>
          <p:cNvSpPr txBox="1"/>
          <p:nvPr/>
        </p:nvSpPr>
        <p:spPr>
          <a:xfrm>
            <a:off x="4583723" y="220545"/>
            <a:ext cx="3573195"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1073</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11</cp:lastModifiedBy>
  <cp:revision>171</cp:revision>
  <dcterms:created xsi:type="dcterms:W3CDTF">2021-07-19T07:56:00Z</dcterms:created>
  <dcterms:modified xsi:type="dcterms:W3CDTF">2024-05-21T08:57:59Z</dcterms:modified>
</cp:coreProperties>
</file>