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11"/>
  </p:notesMasterIdLst>
  <p:sldIdLst>
    <p:sldId id="440" r:id="rId2"/>
    <p:sldId id="441" r:id="rId3"/>
    <p:sldId id="442" r:id="rId4"/>
    <p:sldId id="443" r:id="rId5"/>
    <p:sldId id="444" r:id="rId6"/>
    <p:sldId id="445" r:id="rId7"/>
    <p:sldId id="446" r:id="rId8"/>
    <p:sldId id="447" r:id="rId9"/>
    <p:sldId id="44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3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88364" autoAdjust="0"/>
  </p:normalViewPr>
  <p:slideViewPr>
    <p:cSldViewPr snapToGrid="0">
      <p:cViewPr varScale="1">
        <p:scale>
          <a:sx n="65" d="100"/>
          <a:sy n="65" d="100"/>
        </p:scale>
        <p:origin x="8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540EB-EEAA-4D09-AF54-3A9449BC3A64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4B5DE-225C-41E8-9F41-5438617C7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2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94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2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6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28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03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5C171-E6B2-4CD5-BCA5-F9BCCEEF3082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5/21/2024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7329D-F979-40D9-8B45-4FDB22710516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854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5C171-E6B2-4CD5-BCA5-F9BCCEEF3082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5/21/2024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7329D-F979-40D9-8B45-4FDB22710516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388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5C171-E6B2-4CD5-BCA5-F9BCCEEF3082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5/21/2024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7329D-F979-40D9-8B45-4FDB22710516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842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5C171-E6B2-4CD5-BCA5-F9BCCEEF3082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5/21/2024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7329D-F979-40D9-8B45-4FDB22710516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743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5C171-E6B2-4CD5-BCA5-F9BCCEEF3082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5/21/2024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7329D-F979-40D9-8B45-4FDB22710516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028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5C171-E6B2-4CD5-BCA5-F9BCCEEF3082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5/21/2024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7329D-F979-40D9-8B45-4FDB22710516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81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5C171-E6B2-4CD5-BCA5-F9BCCEEF3082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5/21/2024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7329D-F979-40D9-8B45-4FDB22710516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232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5C171-E6B2-4CD5-BCA5-F9BCCEEF3082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5/21/2024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7329D-F979-40D9-8B45-4FDB22710516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098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5C171-E6B2-4CD5-BCA5-F9BCCEEF3082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5/21/2024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7329D-F979-40D9-8B45-4FDB22710516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727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5C171-E6B2-4CD5-BCA5-F9BCCEEF3082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5/21/2024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7329D-F979-40D9-8B45-4FDB22710516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432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5C171-E6B2-4CD5-BCA5-F9BCCEEF3082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5/21/2024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7329D-F979-40D9-8B45-4FDB22710516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122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95C171-E6B2-4CD5-BCA5-F9BCCEEF3082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5/21/2024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07329D-F979-40D9-8B45-4FDB22710516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929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nimation - 7529">
            <a:hlinkClick r:id="" action="ppaction://media"/>
            <a:extLst>
              <a:ext uri="{FF2B5EF4-FFF2-40B4-BE49-F238E27FC236}">
                <a16:creationId xmlns:a16="http://schemas.microsoft.com/office/drawing/2014/main" xmlns="" id="{02321D13-8D83-4B44-89B3-D8C6EE51CF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AF82169-EEE5-4B78-A795-0DC57B1B8063}"/>
              </a:ext>
            </a:extLst>
          </p:cNvPr>
          <p:cNvSpPr/>
          <p:nvPr/>
        </p:nvSpPr>
        <p:spPr>
          <a:xfrm>
            <a:off x="3576998" y="63793"/>
            <a:ext cx="489345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>
                <a:ln w="0"/>
                <a:solidFill>
                  <a:srgbClr val="F4EE72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Times New Roman" charset="0"/>
                <a:cs typeface="Times New Roman" charset="0"/>
                <a:sym typeface="Arial"/>
              </a:rPr>
              <a:t>Rung </a:t>
            </a:r>
          </a:p>
          <a:p>
            <a:pPr algn="ctr">
              <a:defRPr/>
            </a:pPr>
            <a:r>
              <a:rPr lang="en-US" sz="6600" err="1">
                <a:ln w="0"/>
                <a:solidFill>
                  <a:srgbClr val="F4EE72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Times New Roman" charset="0"/>
                <a:cs typeface="Times New Roman" charset="0"/>
                <a:sym typeface="Arial"/>
              </a:rPr>
              <a:t>Chuông</a:t>
            </a:r>
            <a:r>
              <a:rPr lang="en-US" sz="6600">
                <a:ln w="0"/>
                <a:solidFill>
                  <a:srgbClr val="F4EE72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en-US" sz="6600" err="1">
                <a:ln w="0"/>
                <a:solidFill>
                  <a:srgbClr val="F4EE72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Times New Roman" charset="0"/>
                <a:cs typeface="Times New Roman" charset="0"/>
                <a:sym typeface="Arial"/>
              </a:rPr>
              <a:t>Vàng</a:t>
            </a:r>
            <a:endParaRPr lang="en-US" sz="6600">
              <a:ln w="0"/>
              <a:solidFill>
                <a:srgbClr val="F4EE72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8CF8B6F8-B8BC-493A-B4BD-2C95A6BD19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00" y="2310425"/>
            <a:ext cx="3641925" cy="3678346"/>
          </a:xfrm>
          <a:prstGeom prst="rect">
            <a:avLst/>
          </a:prstGeom>
        </p:spPr>
      </p:pic>
      <p:pic>
        <p:nvPicPr>
          <p:cNvPr id="4" name="Picture 3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9AF0BF5B-0D38-4359-BC88-6C30CF94BC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78" y="3478892"/>
            <a:ext cx="6854561" cy="1341412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68B83A18-A3EE-4D0F-84B5-D788C2B958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4959869" y="3049650"/>
            <a:ext cx="1823776" cy="2199896"/>
          </a:xfrm>
          <a:prstGeom prst="rect">
            <a:avLst/>
          </a:prstGeom>
        </p:spPr>
      </p:pic>
      <p:pic>
        <p:nvPicPr>
          <p:cNvPr id="7" name="Picture 6" descr="A close up of a flower&#10;&#10;Description generated with high confidence">
            <a:extLst>
              <a:ext uri="{FF2B5EF4-FFF2-40B4-BE49-F238E27FC236}">
                <a16:creationId xmlns:a16="http://schemas.microsoft.com/office/drawing/2014/main" xmlns="" id="{BF333402-7BF3-4B2C-B7B1-963C3A5751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822" y="141830"/>
            <a:ext cx="983792" cy="983792"/>
          </a:xfrm>
          <a:prstGeom prst="rect">
            <a:avLst/>
          </a:prstGeom>
        </p:spPr>
      </p:pic>
      <p:pic>
        <p:nvPicPr>
          <p:cNvPr id="8" name="Picture 7" descr="A close up of a flower&#10;&#10;Description generated with high confidence">
            <a:extLst>
              <a:ext uri="{FF2B5EF4-FFF2-40B4-BE49-F238E27FC236}">
                <a16:creationId xmlns:a16="http://schemas.microsoft.com/office/drawing/2014/main" xmlns="" id="{64291C02-9952-47BE-9648-BA615A21F3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00" y="141830"/>
            <a:ext cx="983792" cy="983792"/>
          </a:xfrm>
          <a:prstGeom prst="rect">
            <a:avLst/>
          </a:prstGeom>
        </p:spPr>
      </p:pic>
      <p:sp>
        <p:nvSpPr>
          <p:cNvPr id="10" name="Action Button: Go to End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E7AF00DE-551B-4C69-ADB9-F7F64B0A2852}"/>
              </a:ext>
            </a:extLst>
          </p:cNvPr>
          <p:cNvSpPr/>
          <p:nvPr/>
        </p:nvSpPr>
        <p:spPr>
          <a:xfrm>
            <a:off x="11495315" y="6335485"/>
            <a:ext cx="696685" cy="52251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sym typeface="Arial"/>
            </a:endParaRPr>
          </a:p>
        </p:txBody>
      </p:sp>
      <p:pic>
        <p:nvPicPr>
          <p:cNvPr id="2" name="Trailer Mini Gameshow RUNG CHUÔNG VÀ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728578" y="7249884"/>
            <a:ext cx="522515" cy="5225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49687" y="16896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437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84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5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5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5033" y="4319794"/>
            <a:ext cx="5790737" cy="553045"/>
          </a:xfrm>
          <a:prstGeom prst="rect">
            <a:avLst/>
          </a:prstGeom>
          <a:noFill/>
        </p:spPr>
        <p:txBody>
          <a:bodyPr wrap="square" lIns="120975" tIns="60488" rIns="120975" bIns="60488" rtlCol="0">
            <a:spAutoFit/>
          </a:bodyPr>
          <a:lstStyle/>
          <a:p>
            <a:pPr algn="just">
              <a:defRPr/>
            </a:pPr>
            <a:r>
              <a:rPr lang="en-US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  <a:sym typeface="Arial"/>
              </a:rPr>
              <a:t>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756" y="180190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defRPr>
            </a:lvl1pPr>
          </a:lstStyle>
          <a:p>
            <a:pPr>
              <a:defRPr/>
            </a:pPr>
            <a:r>
              <a:rPr lang="vi-VN" smtClean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0</a:t>
            </a:r>
            <a:r>
              <a:rPr lang="en-US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1</a:t>
            </a:r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1C77B4BB-D482-4C7D-B228-90B6B4E755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43" y="193580"/>
            <a:ext cx="1153923" cy="1165462"/>
          </a:xfrm>
          <a:prstGeom prst="rect">
            <a:avLst/>
          </a:prstGeom>
        </p:spPr>
      </p:pic>
      <p:pic>
        <p:nvPicPr>
          <p:cNvPr id="13" name="Picture 12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AACF0864-491A-48F5-9AA3-F62DCC3F4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52" y="451572"/>
            <a:ext cx="3318812" cy="64947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46575C1-1A0D-4F3F-9313-FF1489871E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504149" y="396198"/>
            <a:ext cx="642590" cy="775111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EF42F1C-4F8A-45A0-B6CB-5290FCCAEC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14" y="221937"/>
            <a:ext cx="1153923" cy="1165462"/>
          </a:xfrm>
          <a:prstGeom prst="rect">
            <a:avLst/>
          </a:prstGeom>
        </p:spPr>
      </p:pic>
      <p:pic>
        <p:nvPicPr>
          <p:cNvPr id="16" name="Picture 15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9CCB758B-A893-4B77-ABAA-30FBE0C9A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84" y="345239"/>
            <a:ext cx="3318812" cy="649479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D12D1A1A-AB98-4B2E-BE5B-028CFD10E7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3726181" y="289865"/>
            <a:ext cx="642590" cy="775111"/>
          </a:xfrm>
          <a:prstGeom prst="rect">
            <a:avLst/>
          </a:prstGeom>
        </p:spPr>
      </p:pic>
      <p:pic>
        <p:nvPicPr>
          <p:cNvPr id="20" name="Picture 115" descr="ALRMCL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001" y="469491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15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14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13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12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11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3" name="Rectangle 2"/>
          <p:cNvSpPr/>
          <p:nvPr/>
        </p:nvSpPr>
        <p:spPr>
          <a:xfrm>
            <a:off x="3281179" y="1887416"/>
            <a:ext cx="79143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200" b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1: </a:t>
            </a:r>
            <a:r>
              <a:rPr lang="vi-VN" sz="32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 trích </a:t>
            </a:r>
            <a:r>
              <a:rPr lang="vi-VN" sz="3200" i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học đường đời đầu tiên</a:t>
            </a:r>
            <a:r>
              <a:rPr lang="vi-VN" sz="32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smtClean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320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 </a:t>
            </a:r>
            <a:r>
              <a:rPr lang="vi-VN" sz="32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trích từ tác phẩm nào?</a:t>
            </a:r>
            <a:endParaRPr lang="en-US" sz="3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6967" y="4362429"/>
            <a:ext cx="40158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 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rừng phương Nam.</a:t>
            </a:r>
            <a:endParaRPr lang="en-US" sz="32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8352" y="4296549"/>
            <a:ext cx="3703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Dế Mèn phiêu lưu kí.</a:t>
            </a:r>
            <a:endParaRPr lang="en-US" sz="32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247059" y="4292193"/>
            <a:ext cx="3703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</a:rPr>
              <a:t>Dế Mèn phiêu lưu kí</a:t>
            </a:r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52070" y="5470236"/>
            <a:ext cx="349005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thuốc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10997" y="5716457"/>
            <a:ext cx="4762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3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58587" y="171925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defRPr>
            </a:lvl1pPr>
          </a:lstStyle>
          <a:p>
            <a:pPr>
              <a:defRPr/>
            </a:pPr>
            <a:r>
              <a:rPr lang="vi-VN" smtClean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0</a:t>
            </a:r>
            <a:r>
              <a:rPr lang="en-US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2</a:t>
            </a:r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8359ED9B-1E1E-47DB-ABCE-B0A8E89B90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43" y="193580"/>
            <a:ext cx="1153923" cy="1165462"/>
          </a:xfrm>
          <a:prstGeom prst="rect">
            <a:avLst/>
          </a:prstGeom>
        </p:spPr>
      </p:pic>
      <p:pic>
        <p:nvPicPr>
          <p:cNvPr id="13" name="Picture 12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41187DC0-86B3-4928-AF43-38F8C12059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52" y="451572"/>
            <a:ext cx="3318812" cy="64947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AE42EC13-2D7C-4AA0-ADFC-CCC68D10A4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504149" y="396198"/>
            <a:ext cx="642590" cy="775111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DC787198-ADB0-47EE-A01D-437E15E2EE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14" y="221937"/>
            <a:ext cx="1153923" cy="1165462"/>
          </a:xfrm>
          <a:prstGeom prst="rect">
            <a:avLst/>
          </a:prstGeom>
        </p:spPr>
      </p:pic>
      <p:pic>
        <p:nvPicPr>
          <p:cNvPr id="16" name="Picture 15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9ADA4627-2E65-42C9-9488-0D93B9A3FD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84" y="345239"/>
            <a:ext cx="3318812" cy="649479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771FE0F0-5D6C-4DB6-9208-E6ED7CAB07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3726181" y="289865"/>
            <a:ext cx="642590" cy="775111"/>
          </a:xfrm>
          <a:prstGeom prst="rect">
            <a:avLst/>
          </a:prstGeom>
        </p:spPr>
      </p:pic>
      <p:pic>
        <p:nvPicPr>
          <p:cNvPr id="20" name="Picture 115" descr="ALRMCL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599" y="4656221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15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14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13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12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11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7140" y="2124747"/>
            <a:ext cx="8382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200" b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2: </a:t>
            </a:r>
            <a:r>
              <a:rPr lang="vi-VN" sz="32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 trích nằm ở phần nào của tác phẩm?</a:t>
            </a:r>
            <a:endParaRPr lang="en-US" sz="3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2533" y="4333055"/>
            <a:ext cx="1947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</a:t>
            </a:r>
            <a:endParaRPr lang="en-US" sz="3600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32533" y="4333054"/>
            <a:ext cx="1947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36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</a:t>
            </a:r>
            <a:endParaRPr lang="en-US" sz="360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11185" y="4333053"/>
            <a:ext cx="2255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III</a:t>
            </a:r>
            <a:endParaRPr lang="en-US" sz="360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2533" y="5705604"/>
            <a:ext cx="2273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</a:t>
            </a:r>
            <a:endParaRPr lang="en-US" sz="36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39426" y="5705603"/>
            <a:ext cx="2127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3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</a:t>
            </a:r>
            <a:endParaRPr 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1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0756" y="180190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defRPr>
            </a:lvl1pPr>
          </a:lstStyle>
          <a:p>
            <a:pPr>
              <a:defRPr/>
            </a:pPr>
            <a:r>
              <a:rPr lang="vi-VN" smtClean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0</a:t>
            </a:r>
            <a:r>
              <a:rPr lang="en-US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3</a:t>
            </a:r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1C77B4BB-D482-4C7D-B228-90B6B4E755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43" y="193580"/>
            <a:ext cx="1153923" cy="1165462"/>
          </a:xfrm>
          <a:prstGeom prst="rect">
            <a:avLst/>
          </a:prstGeom>
        </p:spPr>
      </p:pic>
      <p:pic>
        <p:nvPicPr>
          <p:cNvPr id="13" name="Picture 12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AACF0864-491A-48F5-9AA3-F62DCC3F4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52" y="451572"/>
            <a:ext cx="3318812" cy="64947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46575C1-1A0D-4F3F-9313-FF1489871E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504149" y="396198"/>
            <a:ext cx="642590" cy="775111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EF42F1C-4F8A-45A0-B6CB-5290FCCAEC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14" y="221937"/>
            <a:ext cx="1153923" cy="1165462"/>
          </a:xfrm>
          <a:prstGeom prst="rect">
            <a:avLst/>
          </a:prstGeom>
        </p:spPr>
      </p:pic>
      <p:pic>
        <p:nvPicPr>
          <p:cNvPr id="16" name="Picture 15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9CCB758B-A893-4B77-ABAA-30FBE0C9A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84" y="345239"/>
            <a:ext cx="3318812" cy="649479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D12D1A1A-AB98-4B2E-BE5B-028CFD10E7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3726181" y="289865"/>
            <a:ext cx="642590" cy="775111"/>
          </a:xfrm>
          <a:prstGeom prst="rect">
            <a:avLst/>
          </a:prstGeom>
        </p:spPr>
      </p:pic>
      <p:pic>
        <p:nvPicPr>
          <p:cNvPr id="22" name="Picture 115" descr="ALRMCL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229" y="4659755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15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14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13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12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11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2" name="Rectangle 1"/>
          <p:cNvSpPr/>
          <p:nvPr/>
        </p:nvSpPr>
        <p:spPr>
          <a:xfrm>
            <a:off x="3874275" y="1803347"/>
            <a:ext cx="63273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600" b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3: </a:t>
            </a:r>
            <a:r>
              <a:rPr lang="vi-VN" sz="36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 nhân vật chính trong </a:t>
            </a:r>
            <a:endParaRPr lang="en-US" sz="3600" smtClean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360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 </a:t>
            </a:r>
            <a:r>
              <a:rPr lang="vi-VN" sz="36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trích trên là ai?</a:t>
            </a:r>
            <a:endParaRPr lang="en-US" sz="36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9991" y="4367367"/>
            <a:ext cx="4201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Mèn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Mèn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7809" y="5691256"/>
            <a:ext cx="3482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Mèn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Cốc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03118" y="5652736"/>
            <a:ext cx="3778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Mèn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Choắt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398762" y="5648380"/>
            <a:ext cx="3778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Mèn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Choắt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49422" y="4367366"/>
            <a:ext cx="3743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Cốc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Choắt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7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3132" y="1683849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defRPr>
            </a:lvl1pPr>
          </a:lstStyle>
          <a:p>
            <a:pPr>
              <a:defRPr/>
            </a:pPr>
            <a:r>
              <a:rPr lang="vi-VN" smtClean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0</a:t>
            </a:r>
            <a:r>
              <a:rPr lang="en-US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4</a:t>
            </a:r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964FB21D-FDAE-4FB6-998B-E375D87B1A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43" y="193580"/>
            <a:ext cx="1153923" cy="1165462"/>
          </a:xfrm>
          <a:prstGeom prst="rect">
            <a:avLst/>
          </a:prstGeom>
        </p:spPr>
      </p:pic>
      <p:pic>
        <p:nvPicPr>
          <p:cNvPr id="13" name="Picture 12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F5A1C9F4-6D35-4ADC-985D-1511E1F287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52" y="451572"/>
            <a:ext cx="3318812" cy="64947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E0B0854F-5D45-4087-9590-C6C4141BB0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504149" y="396198"/>
            <a:ext cx="642590" cy="775111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93F2B4A6-F0BC-459A-BBEA-007AA2104E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14" y="221937"/>
            <a:ext cx="1153923" cy="1165462"/>
          </a:xfrm>
          <a:prstGeom prst="rect">
            <a:avLst/>
          </a:prstGeom>
        </p:spPr>
      </p:pic>
      <p:pic>
        <p:nvPicPr>
          <p:cNvPr id="16" name="Picture 15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7618FB5C-14DD-4AB3-8FE3-2EFB72AA5B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84" y="345239"/>
            <a:ext cx="3318812" cy="649479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3A5D8ECF-D455-456D-B785-F4492FBDF7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3726181" y="289865"/>
            <a:ext cx="642590" cy="775111"/>
          </a:xfrm>
          <a:prstGeom prst="rect">
            <a:avLst/>
          </a:prstGeom>
        </p:spPr>
      </p:pic>
      <p:pic>
        <p:nvPicPr>
          <p:cNvPr id="21" name="Picture 115" descr="ALRMCL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38" y="4696375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15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14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13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12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11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>
          <a:xfrm>
            <a:off x="3808509" y="1944768"/>
            <a:ext cx="498405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200" b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4: </a:t>
            </a:r>
            <a:r>
              <a:rPr lang="vi-VN" sz="32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thức biểu </a:t>
            </a:r>
            <a:r>
              <a:rPr lang="vi-VN" sz="320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endParaRPr lang="en-US" sz="3200" smtClean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320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 của đoạn trích là</a:t>
            </a:r>
            <a:endParaRPr lang="en-US" sz="3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0640" y="4433628"/>
            <a:ext cx="1143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40640" y="4433629"/>
            <a:ext cx="1143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49743" y="4403987"/>
            <a:ext cx="1747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19476" y="5610775"/>
            <a:ext cx="1451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49743" y="5623187"/>
            <a:ext cx="1859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endParaRPr 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60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58587" y="171925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defRPr>
            </a:lvl1pPr>
          </a:lstStyle>
          <a:p>
            <a:pPr>
              <a:defRPr/>
            </a:pPr>
            <a:r>
              <a:rPr lang="vi-VN" smtClean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0</a:t>
            </a:r>
            <a:r>
              <a:rPr lang="en-US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5</a:t>
            </a:r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8359ED9B-1E1E-47DB-ABCE-B0A8E89B90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43" y="193580"/>
            <a:ext cx="1153923" cy="1165462"/>
          </a:xfrm>
          <a:prstGeom prst="rect">
            <a:avLst/>
          </a:prstGeom>
        </p:spPr>
      </p:pic>
      <p:pic>
        <p:nvPicPr>
          <p:cNvPr id="13" name="Picture 12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41187DC0-86B3-4928-AF43-38F8C12059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52" y="451572"/>
            <a:ext cx="3318812" cy="64947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AE42EC13-2D7C-4AA0-ADFC-CCC68D10A4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504149" y="396198"/>
            <a:ext cx="642590" cy="775111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DC787198-ADB0-47EE-A01D-437E15E2EE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14" y="221937"/>
            <a:ext cx="1153923" cy="1165462"/>
          </a:xfrm>
          <a:prstGeom prst="rect">
            <a:avLst/>
          </a:prstGeom>
        </p:spPr>
      </p:pic>
      <p:pic>
        <p:nvPicPr>
          <p:cNvPr id="16" name="Picture 15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9ADA4627-2E65-42C9-9488-0D93B9A3FD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84" y="345239"/>
            <a:ext cx="3318812" cy="649479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771FE0F0-5D6C-4DB6-9208-E6ED7CAB07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3726181" y="289865"/>
            <a:ext cx="642590" cy="775111"/>
          </a:xfrm>
          <a:prstGeom prst="rect">
            <a:avLst/>
          </a:prstGeom>
        </p:spPr>
      </p:pic>
      <p:pic>
        <p:nvPicPr>
          <p:cNvPr id="21" name="Picture 115" descr="ALRMCL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727" y="4644189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15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14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13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12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11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2" name="Rectangle 1"/>
          <p:cNvSpPr/>
          <p:nvPr/>
        </p:nvSpPr>
        <p:spPr>
          <a:xfrm>
            <a:off x="3784551" y="1918675"/>
            <a:ext cx="647805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200" b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5: </a:t>
            </a:r>
            <a:r>
              <a:rPr lang="vi-VN" sz="32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 trích </a:t>
            </a:r>
            <a:r>
              <a:rPr lang="vi-VN" sz="3200" i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học đường đời </a:t>
            </a:r>
            <a:endParaRPr lang="en-US" sz="3200" i="1" smtClean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3200" i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 </a:t>
            </a:r>
            <a:r>
              <a:rPr lang="vi-VN" sz="3200" i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vi-VN" sz="32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được kể lại theo lời</a:t>
            </a:r>
            <a:endParaRPr lang="en-US" sz="3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6573" y="4336412"/>
            <a:ext cx="16225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Mèn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49743" y="4336411"/>
            <a:ext cx="1645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Cốc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6573" y="5667446"/>
            <a:ext cx="1850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Choắt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49743" y="5609007"/>
            <a:ext cx="1507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22217" y="4332056"/>
            <a:ext cx="16225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Mèn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5033" y="4319794"/>
            <a:ext cx="5790737" cy="553045"/>
          </a:xfrm>
          <a:prstGeom prst="rect">
            <a:avLst/>
          </a:prstGeom>
          <a:noFill/>
        </p:spPr>
        <p:txBody>
          <a:bodyPr wrap="square" lIns="120975" tIns="60488" rIns="120975" bIns="60488" rtlCol="0">
            <a:spAutoFit/>
          </a:bodyPr>
          <a:lstStyle/>
          <a:p>
            <a:pPr algn="just">
              <a:defRPr/>
            </a:pPr>
            <a:r>
              <a:rPr lang="en-US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  <a:sym typeface="Arial"/>
              </a:rPr>
              <a:t>     </a:t>
            </a:r>
            <a:endParaRPr lang="en-US" sz="28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756" y="180190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defRPr>
            </a:lvl1pPr>
          </a:lstStyle>
          <a:p>
            <a:pPr>
              <a:defRPr/>
            </a:pPr>
            <a:r>
              <a:rPr lang="vi-VN" smtClean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0</a:t>
            </a:r>
            <a:r>
              <a:rPr lang="en-US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6</a:t>
            </a:r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1C77B4BB-D482-4C7D-B228-90B6B4E755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43" y="193580"/>
            <a:ext cx="1153923" cy="1165462"/>
          </a:xfrm>
          <a:prstGeom prst="rect">
            <a:avLst/>
          </a:prstGeom>
        </p:spPr>
      </p:pic>
      <p:pic>
        <p:nvPicPr>
          <p:cNvPr id="13" name="Picture 12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AACF0864-491A-48F5-9AA3-F62DCC3F4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52" y="451572"/>
            <a:ext cx="3318812" cy="64947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46575C1-1A0D-4F3F-9313-FF1489871E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504149" y="396198"/>
            <a:ext cx="642590" cy="775111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EF42F1C-4F8A-45A0-B6CB-5290FCCAEC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14" y="221937"/>
            <a:ext cx="1153923" cy="1165462"/>
          </a:xfrm>
          <a:prstGeom prst="rect">
            <a:avLst/>
          </a:prstGeom>
        </p:spPr>
      </p:pic>
      <p:pic>
        <p:nvPicPr>
          <p:cNvPr id="16" name="Picture 15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9CCB758B-A893-4B77-ABAA-30FBE0C9A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84" y="345239"/>
            <a:ext cx="3318812" cy="649479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D12D1A1A-AB98-4B2E-BE5B-028CFD10E7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3726181" y="289865"/>
            <a:ext cx="642590" cy="775111"/>
          </a:xfrm>
          <a:prstGeom prst="rect">
            <a:avLst/>
          </a:prstGeom>
        </p:spPr>
      </p:pic>
      <p:pic>
        <p:nvPicPr>
          <p:cNvPr id="21" name="Picture 115" descr="ALRMCL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856" y="4688411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15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14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13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12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11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2" name="Rectangle 1"/>
          <p:cNvSpPr/>
          <p:nvPr/>
        </p:nvSpPr>
        <p:spPr>
          <a:xfrm>
            <a:off x="3383218" y="1862811"/>
            <a:ext cx="702628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200" b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6: </a:t>
            </a:r>
            <a:r>
              <a:rPr lang="vi-VN" sz="32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 giả đã khắc họa vẻ ngoài của </a:t>
            </a:r>
            <a:endParaRPr lang="en-US" sz="3200" smtClean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320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Dế </a:t>
            </a:r>
            <a:r>
              <a:rPr lang="vi-VN" sz="32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Mèn như thế nào?</a:t>
            </a:r>
            <a:endParaRPr lang="en-US" sz="3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4679" y="4149802"/>
            <a:ext cx="290977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gò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xao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96359" y="4136739"/>
            <a:ext cx="43749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Khỏe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tráng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đẽ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92003" y="4119320"/>
            <a:ext cx="43749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Khỏe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tráng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đẽ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68857" y="5434042"/>
            <a:ext cx="307007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Mập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mạp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xí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kệch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46692" y="5434042"/>
            <a:ext cx="406553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 hình bình thường </a:t>
            </a:r>
            <a:endParaRPr lang="en-US" sz="32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 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 con dế khác.</a:t>
            </a:r>
            <a:endParaRPr lang="en-US" sz="32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7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5" descr="ALRMCL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669" y="4644887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15</a:t>
            </a:r>
          </a:p>
        </p:txBody>
      </p:sp>
      <p:sp>
        <p:nvSpPr>
          <p:cNvPr id="9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14</a:t>
            </a:r>
          </a:p>
        </p:txBody>
      </p:sp>
      <p:sp>
        <p:nvSpPr>
          <p:cNvPr id="10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13</a:t>
            </a:r>
          </a:p>
        </p:txBody>
      </p:sp>
      <p:sp>
        <p:nvSpPr>
          <p:cNvPr id="11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12</a:t>
            </a:r>
          </a:p>
        </p:txBody>
      </p:sp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11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65288" y="2026837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defRPr>
            </a:lvl1pPr>
          </a:lstStyle>
          <a:p>
            <a:pPr>
              <a:defRPr/>
            </a:pPr>
            <a:r>
              <a:rPr lang="vi-VN" smtClean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0</a:t>
            </a:r>
            <a:r>
              <a:rPr lang="en-US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7</a:t>
            </a:r>
          </a:p>
        </p:txBody>
      </p:sp>
      <p:sp>
        <p:nvSpPr>
          <p:cNvPr id="2" name="Rectangle 1"/>
          <p:cNvSpPr/>
          <p:nvPr/>
        </p:nvSpPr>
        <p:spPr>
          <a:xfrm>
            <a:off x="3226527" y="1996059"/>
            <a:ext cx="82557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7: </a:t>
            </a:r>
            <a:r>
              <a:rPr lang="vi-VN" sz="32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 cách của Dế Mèn trong đoạn trích </a:t>
            </a:r>
            <a:r>
              <a:rPr lang="vi-VN" sz="3200" i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học đường đời đầu tiên</a:t>
            </a:r>
            <a:r>
              <a:rPr lang="vi-VN" sz="32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như thế nào?</a:t>
            </a:r>
            <a:endParaRPr lang="en-US" sz="3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2390" y="4106278"/>
            <a:ext cx="45482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Hiền lành, tốt bụng và </a:t>
            </a:r>
            <a:endParaRPr lang="en-US" sz="32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 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 đỡ người khác.</a:t>
            </a:r>
            <a:endParaRPr lang="en-US" sz="32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18737" y="4167833"/>
            <a:ext cx="46730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Khiêm tốn, đối xử hòa nhã với </a:t>
            </a:r>
            <a:endParaRPr lang="en-US" sz="28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tất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 các con vật chung quanh,</a:t>
            </a:r>
            <a:endParaRPr lang="en-US" sz="28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65288" y="5559287"/>
            <a:ext cx="455926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Hung hăng, kiêu ngạo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28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 thường các con vật khác.</a:t>
            </a:r>
            <a:endParaRPr lang="en-US" sz="28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60932" y="5554931"/>
            <a:ext cx="455926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Hung hăng, kiêu ngạo</a:t>
            </a:r>
            <a:r>
              <a:rPr lang="vi-VN" sz="2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280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 thường các con vật khác.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54389" y="5554930"/>
            <a:ext cx="35461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Hiền lành và ngại va </a:t>
            </a:r>
            <a:endParaRPr lang="en-US" sz="28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chạm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 mọi người. </a:t>
            </a:r>
            <a:endParaRPr lang="en-US" sz="28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8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0756" y="180190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defRPr>
            </a:lvl1pPr>
          </a:lstStyle>
          <a:p>
            <a:pPr>
              <a:defRPr/>
            </a:pPr>
            <a:r>
              <a:rPr lang="vi-VN" smtClean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0</a:t>
            </a:r>
            <a:r>
              <a:rPr lang="en-US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8</a:t>
            </a:r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1C77B4BB-D482-4C7D-B228-90B6B4E755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43" y="193580"/>
            <a:ext cx="1153923" cy="1165462"/>
          </a:xfrm>
          <a:prstGeom prst="rect">
            <a:avLst/>
          </a:prstGeom>
        </p:spPr>
      </p:pic>
      <p:pic>
        <p:nvPicPr>
          <p:cNvPr id="13" name="Picture 12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AACF0864-491A-48F5-9AA3-F62DCC3F4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52" y="451572"/>
            <a:ext cx="3318812" cy="64947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46575C1-1A0D-4F3F-9313-FF1489871E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504149" y="396198"/>
            <a:ext cx="642590" cy="775111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EF42F1C-4F8A-45A0-B6CB-5290FCCAEC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14" y="221937"/>
            <a:ext cx="1153923" cy="1165462"/>
          </a:xfrm>
          <a:prstGeom prst="rect">
            <a:avLst/>
          </a:prstGeom>
        </p:spPr>
      </p:pic>
      <p:pic>
        <p:nvPicPr>
          <p:cNvPr id="16" name="Picture 15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9CCB758B-A893-4B77-ABAA-30FBE0C9A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84" y="345239"/>
            <a:ext cx="3318812" cy="649479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D12D1A1A-AB98-4B2E-BE5B-028CFD10E7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3726181" y="289865"/>
            <a:ext cx="642590" cy="775111"/>
          </a:xfrm>
          <a:prstGeom prst="rect">
            <a:avLst/>
          </a:prstGeom>
        </p:spPr>
      </p:pic>
      <p:pic>
        <p:nvPicPr>
          <p:cNvPr id="22" name="Picture 115" descr="ALRMCL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229" y="4659755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15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14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13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12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11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>
          <a:xfrm>
            <a:off x="3196418" y="1926458"/>
            <a:ext cx="8298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8: </a:t>
            </a:r>
            <a:r>
              <a:rPr lang="vi-VN" sz="32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học đường đời đầu tiên mà Dế Mèn rút ra được qua cái chết của Dế Choắt là gì?</a:t>
            </a:r>
            <a:endParaRPr lang="en-US" sz="3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4723" y="4209758"/>
            <a:ext cx="4854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 nên trêu ghẹo những con </a:t>
            </a: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 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khác, nhất là họ hàng nhà </a:t>
            </a:r>
            <a:r>
              <a:rPr lang="vi-VN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Cốc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90035" y="4151923"/>
            <a:ext cx="46052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0318" y="5524775"/>
            <a:ext cx="4248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 đời mà có thói hung hăng bậy bạ, </a:t>
            </a:r>
            <a:endParaRPr lang="en-US" sz="20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</a:t>
            </a:r>
            <a:r>
              <a:rPr lang="vi-VN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óc mà không biết nghĩ, sớm </a:t>
            </a:r>
            <a:r>
              <a:rPr lang="vi-VN" sz="2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muộn</a:t>
            </a:r>
            <a:endParaRPr lang="en-US" sz="20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 cũng mang vạ vào thân.</a:t>
            </a:r>
            <a:endParaRPr lang="en-US" sz="20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3007" y="5653201"/>
            <a:ext cx="2634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A,B,C</a:t>
            </a: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23007" y="5653201"/>
            <a:ext cx="2634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A,B,C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53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3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3938</TotalTime>
  <Words>571</Words>
  <Application>Microsoft Office PowerPoint</Application>
  <PresentationFormat>Widescreen</PresentationFormat>
  <Paragraphs>207</Paragraphs>
  <Slides>9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.VnBlack</vt:lpstr>
      <vt:lpstr>Arial</vt:lpstr>
      <vt:lpstr>Calibri</vt:lpstr>
      <vt:lpstr>Calibri Light</vt:lpstr>
      <vt:lpstr>Times New Roman</vt:lpstr>
      <vt:lpstr>UTM Swiss Condensed</vt:lpstr>
      <vt:lpstr>37_Office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11</cp:lastModifiedBy>
  <cp:revision>286</cp:revision>
  <dcterms:created xsi:type="dcterms:W3CDTF">2021-06-18T15:04:24Z</dcterms:created>
  <dcterms:modified xsi:type="dcterms:W3CDTF">2024-05-21T09:36:24Z</dcterms:modified>
</cp:coreProperties>
</file>