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EE7F-227C-4E94-9AD8-FBC20AA4F60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F269-1B31-444C-86FE-EFC98564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9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EE7F-227C-4E94-9AD8-FBC20AA4F60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F269-1B31-444C-86FE-EFC98564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9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EE7F-227C-4E94-9AD8-FBC20AA4F60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F269-1B31-444C-86FE-EFC98564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7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EE7F-227C-4E94-9AD8-FBC20AA4F60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F269-1B31-444C-86FE-EFC98564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4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EE7F-227C-4E94-9AD8-FBC20AA4F60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F269-1B31-444C-86FE-EFC98564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0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EE7F-227C-4E94-9AD8-FBC20AA4F60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F269-1B31-444C-86FE-EFC98564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7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EE7F-227C-4E94-9AD8-FBC20AA4F60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F269-1B31-444C-86FE-EFC98564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7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EE7F-227C-4E94-9AD8-FBC20AA4F60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F269-1B31-444C-86FE-EFC98564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EE7F-227C-4E94-9AD8-FBC20AA4F60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F269-1B31-444C-86FE-EFC98564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EE7F-227C-4E94-9AD8-FBC20AA4F60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F269-1B31-444C-86FE-EFC98564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9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EE7F-227C-4E94-9AD8-FBC20AA4F60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2F269-1B31-444C-86FE-EFC98564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6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5EE7F-227C-4E94-9AD8-FBC20AA4F60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2F269-1B31-444C-86FE-EFC98564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93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Tiết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81</a:t>
            </a:r>
            <a:r>
              <a:rPr lang="en-US" b="1" dirty="0" smtClean="0">
                <a:solidFill>
                  <a:srgbClr val="FF0000"/>
                </a:solidFill>
              </a:rPr>
              <a:t>:VĂN </a:t>
            </a:r>
            <a:r>
              <a:rPr lang="en-US" b="1" dirty="0" smtClean="0">
                <a:solidFill>
                  <a:srgbClr val="FF0000"/>
                </a:solidFill>
              </a:rPr>
              <a:t>BẢN 5:Con </a:t>
            </a:r>
            <a:r>
              <a:rPr lang="en-US" b="1" dirty="0" err="1" smtClean="0">
                <a:solidFill>
                  <a:srgbClr val="FF0000"/>
                </a:solidFill>
              </a:rPr>
              <a:t>hổ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nghĩa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VŨ TRINH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356"/>
            <a:ext cx="4737343" cy="234962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86" y="2743356"/>
            <a:ext cx="4038808" cy="231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55"/>
            <a:ext cx="12192000" cy="69226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83" y="259960"/>
            <a:ext cx="7175869" cy="3918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582" y="4867824"/>
            <a:ext cx="10587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Quan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sát</a:t>
            </a:r>
            <a:r>
              <a:rPr lang="en-US" sz="3200" b="1" dirty="0" smtClean="0"/>
              <a:t> con </a:t>
            </a:r>
            <a:r>
              <a:rPr lang="en-US" sz="3200" b="1" dirty="0" err="1" smtClean="0"/>
              <a:t>vật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này.Em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nhận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xét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nó</a:t>
            </a:r>
            <a:r>
              <a:rPr lang="en-US" sz="2400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323273" y="1947422"/>
            <a:ext cx="505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I/</a:t>
            </a:r>
            <a:r>
              <a:rPr lang="en-US" sz="3600" b="1" dirty="0" err="1" smtClean="0">
                <a:solidFill>
                  <a:srgbClr val="FF0000"/>
                </a:solidFill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chung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73" y="2949568"/>
            <a:ext cx="6788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a,Đọc</a:t>
            </a:r>
            <a:endParaRPr lang="en-US" sz="4000" dirty="0" smtClean="0"/>
          </a:p>
          <a:p>
            <a:r>
              <a:rPr lang="en-US" sz="4000" dirty="0" err="1"/>
              <a:t>b</a:t>
            </a:r>
            <a:r>
              <a:rPr lang="en-US" sz="4000" dirty="0" err="1" smtClean="0"/>
              <a:t>,Chú</a:t>
            </a:r>
            <a:r>
              <a:rPr lang="en-US" sz="4000" dirty="0" smtClean="0"/>
              <a:t> </a:t>
            </a:r>
            <a:r>
              <a:rPr lang="en-US" sz="4000" dirty="0" err="1" smtClean="0"/>
              <a:t>thích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60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61636" y="120073"/>
            <a:ext cx="11665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1,Tác </a:t>
            </a:r>
            <a:r>
              <a:rPr lang="en-US" sz="2000" b="1" dirty="0" err="1" smtClean="0">
                <a:solidFill>
                  <a:srgbClr val="FF0000"/>
                </a:solidFill>
              </a:rPr>
              <a:t>giả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Vũ</a:t>
            </a:r>
            <a:r>
              <a:rPr lang="en-US" sz="2000" dirty="0" smtClean="0"/>
              <a:t> Trinh (1759-1818),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Duy</a:t>
            </a:r>
            <a:r>
              <a:rPr lang="en-US" sz="2000" dirty="0" smtClean="0"/>
              <a:t> </a:t>
            </a:r>
            <a:r>
              <a:rPr lang="en-US" sz="2000" dirty="0" err="1" smtClean="0"/>
              <a:t>Chu,hiệu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Nguyễn</a:t>
            </a:r>
            <a:r>
              <a:rPr lang="en-US" sz="2000" dirty="0" smtClean="0"/>
              <a:t> </a:t>
            </a:r>
            <a:r>
              <a:rPr lang="en-US" sz="2000" dirty="0" err="1" smtClean="0"/>
              <a:t>Hanh</a:t>
            </a:r>
            <a:r>
              <a:rPr lang="en-US" sz="2000" dirty="0" smtClean="0"/>
              <a:t> </a:t>
            </a:r>
            <a:r>
              <a:rPr lang="en-US" sz="2000" dirty="0" err="1" smtClean="0"/>
              <a:t>Lan</a:t>
            </a:r>
            <a:r>
              <a:rPr lang="en-US" sz="2000" dirty="0" smtClean="0"/>
              <a:t> Tri </a:t>
            </a:r>
            <a:r>
              <a:rPr lang="en-US" sz="2000" dirty="0" err="1" smtClean="0"/>
              <a:t>Ngữ</a:t>
            </a:r>
            <a:r>
              <a:rPr lang="en-US" sz="2000" dirty="0" smtClean="0"/>
              <a:t> ,</a:t>
            </a:r>
            <a:r>
              <a:rPr lang="en-US" sz="2000" dirty="0" err="1" smtClean="0"/>
              <a:t>quê</a:t>
            </a:r>
            <a:r>
              <a:rPr lang="en-US" sz="2000" dirty="0" smtClean="0"/>
              <a:t> ở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Bắc</a:t>
            </a:r>
            <a:r>
              <a:rPr lang="en-US" sz="2000" dirty="0" smtClean="0"/>
              <a:t> (</a:t>
            </a:r>
            <a:r>
              <a:rPr lang="en-US" sz="2000" dirty="0" err="1" smtClean="0"/>
              <a:t>Ninh</a:t>
            </a:r>
            <a:r>
              <a:rPr lang="en-US" sz="2000" dirty="0" smtClean="0"/>
              <a:t> </a:t>
            </a:r>
            <a:r>
              <a:rPr lang="en-US" sz="2000" dirty="0" err="1" smtClean="0"/>
              <a:t>Bình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nay)</a:t>
            </a:r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Ông</a:t>
            </a:r>
            <a:r>
              <a:rPr lang="en-US" sz="2000" dirty="0" smtClean="0"/>
              <a:t> </a:t>
            </a:r>
            <a:r>
              <a:rPr lang="en-US" sz="2000" dirty="0" err="1" smtClean="0"/>
              <a:t>đỗ</a:t>
            </a:r>
            <a:r>
              <a:rPr lang="en-US" sz="2000" dirty="0" smtClean="0"/>
              <a:t> </a:t>
            </a:r>
            <a:r>
              <a:rPr lang="en-US" sz="2000" dirty="0" err="1" smtClean="0"/>
              <a:t>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17 </a:t>
            </a:r>
            <a:r>
              <a:rPr lang="en-US" sz="2000" dirty="0" err="1" smtClean="0"/>
              <a:t>tuổi</a:t>
            </a:r>
            <a:r>
              <a:rPr lang="en-US" sz="2000" dirty="0" smtClean="0"/>
              <a:t> ,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cuối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Lê,đầu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Nguyễn</a:t>
            </a:r>
            <a:endParaRPr lang="en-US" sz="2000" dirty="0" smtClean="0"/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Ông</a:t>
            </a:r>
            <a:r>
              <a:rPr lang="en-US" sz="2000" dirty="0" smtClean="0"/>
              <a:t> sang </a:t>
            </a:r>
            <a:r>
              <a:rPr lang="en-US" sz="2000" dirty="0" err="1" smtClean="0"/>
              <a:t>tác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thơ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xuôi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2,Tác </a:t>
            </a:r>
            <a:r>
              <a:rPr lang="en-US" sz="2000" b="1" dirty="0" err="1" smtClean="0">
                <a:solidFill>
                  <a:srgbClr val="FF0000"/>
                </a:solidFill>
              </a:rPr>
              <a:t>phẩm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Truyện</a:t>
            </a:r>
            <a:r>
              <a:rPr lang="en-US" sz="2000" dirty="0" smtClean="0"/>
              <a:t> </a:t>
            </a:r>
            <a:r>
              <a:rPr lang="en-US" sz="2000" dirty="0" err="1" smtClean="0"/>
              <a:t>kể</a:t>
            </a:r>
            <a:r>
              <a:rPr lang="en-US" sz="2000" dirty="0" smtClean="0"/>
              <a:t> </a:t>
            </a:r>
            <a:r>
              <a:rPr lang="en-US" sz="2000" dirty="0" err="1" smtClean="0"/>
              <a:t>dưới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xuôi</a:t>
            </a:r>
            <a:endParaRPr lang="en-US" sz="2000" dirty="0"/>
          </a:p>
          <a:p>
            <a:r>
              <a:rPr lang="en-US" sz="2000" dirty="0" smtClean="0"/>
              <a:t>-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:</a:t>
            </a:r>
            <a:r>
              <a:rPr lang="en-US" sz="2000" dirty="0" err="1" smtClean="0"/>
              <a:t>truyện</a:t>
            </a:r>
            <a:r>
              <a:rPr lang="en-US" sz="2000" dirty="0" smtClean="0"/>
              <a:t> </a:t>
            </a:r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đại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Nam</a:t>
            </a:r>
          </a:p>
          <a:p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11923"/>
              </p:ext>
            </p:extLst>
          </p:nvPr>
        </p:nvGraphicFramePr>
        <p:xfrm>
          <a:off x="1242291" y="2413002"/>
          <a:ext cx="8128000" cy="2749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45319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kỉ</a:t>
                      </a:r>
                      <a:r>
                        <a:rPr lang="en-US" baseline="0" dirty="0" smtClean="0"/>
                        <a:t> X </a:t>
                      </a:r>
                      <a:r>
                        <a:rPr lang="en-US" baseline="0" dirty="0" err="1" smtClean="0"/>
                        <a:t>đến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thê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kỉ</a:t>
                      </a:r>
                      <a:r>
                        <a:rPr lang="en-US" baseline="0" dirty="0" smtClean="0"/>
                        <a:t> XIX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loại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Truyện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xuôi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chữ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hán,cách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kí</a:t>
                      </a:r>
                      <a:r>
                        <a:rPr lang="en-US" baseline="0" dirty="0" smtClean="0"/>
                        <a:t> ,</a:t>
                      </a:r>
                      <a:r>
                        <a:rPr lang="en-US" baseline="0" dirty="0" err="1" smtClean="0"/>
                        <a:t>sử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vật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Được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hiện</a:t>
                      </a:r>
                      <a:r>
                        <a:rPr lang="en-US" baseline="0" dirty="0" smtClean="0"/>
                        <a:t> qua </a:t>
                      </a:r>
                      <a:r>
                        <a:rPr lang="en-US" baseline="0" dirty="0" err="1" smtClean="0"/>
                        <a:t>ngôn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ngữ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hành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tâm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lí</a:t>
                      </a:r>
                      <a:r>
                        <a:rPr lang="en-US" baseline="0" dirty="0" smtClean="0"/>
                        <a:t> ,</a:t>
                      </a:r>
                      <a:r>
                        <a:rPr lang="en-US" baseline="0" dirty="0" err="1" smtClean="0"/>
                        <a:t>tâm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trọng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còn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đơn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giản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sơ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sài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Cốt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truyện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trật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tự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gian</a:t>
                      </a:r>
                      <a:r>
                        <a:rPr lang="en-US" baseline="0" dirty="0" smtClean="0"/>
                        <a:t> ,</a:t>
                      </a:r>
                      <a:r>
                        <a:rPr lang="en-US" baseline="0" dirty="0" err="1" smtClean="0"/>
                        <a:t>đơn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giản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Nội</a:t>
                      </a:r>
                      <a:r>
                        <a:rPr lang="en-US" baseline="0" dirty="0" smtClean="0"/>
                        <a:t> dung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tính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chất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giáo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huần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đạo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đức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9455" y="5606473"/>
            <a:ext cx="7019636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1636" y="5384800"/>
            <a:ext cx="118548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PTBĐ:Tự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+</a:t>
            </a:r>
            <a:r>
              <a:rPr lang="en-US" dirty="0" err="1" smtClean="0"/>
              <a:t>biểu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Ngôi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3 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xứ</a:t>
            </a:r>
            <a:r>
              <a:rPr lang="en-US" dirty="0" smtClean="0"/>
              <a:t> :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Con </a:t>
            </a:r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trích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Lan</a:t>
            </a:r>
            <a:r>
              <a:rPr lang="en-US" dirty="0" smtClean="0"/>
              <a:t> </a:t>
            </a:r>
            <a:r>
              <a:rPr lang="en-US" dirty="0" err="1" smtClean="0"/>
              <a:t>trì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endParaRPr lang="en-US" dirty="0" smtClean="0"/>
          </a:p>
          <a:p>
            <a:r>
              <a:rPr lang="vi-VN" dirty="0"/>
              <a:t> 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Phần 1 (từ đầu đến “bà mới sống qua được”): Câu chuyện của con hổ với bà Trần</a:t>
            </a:r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- Phần 2 (còn lại): Câu chuyện của con hổ với bác tiều phu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48364" y="540616"/>
            <a:ext cx="611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Phiếu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1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613866"/>
              </p:ext>
            </p:extLst>
          </p:nvPr>
        </p:nvGraphicFramePr>
        <p:xfrm>
          <a:off x="655783" y="1991158"/>
          <a:ext cx="11351489" cy="361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5532"/>
                <a:gridCol w="3765532"/>
                <a:gridCol w="3820425"/>
              </a:tblGrid>
              <a:tr h="416832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Con </a:t>
                      </a:r>
                      <a:r>
                        <a:rPr lang="en-US" sz="2800" dirty="0" err="1" smtClean="0"/>
                        <a:t>hổ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Bà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đỡ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trần</a:t>
                      </a:r>
                      <a:endParaRPr lang="en-US" sz="2800" dirty="0"/>
                    </a:p>
                  </a:txBody>
                  <a:tcPr/>
                </a:tc>
              </a:tr>
              <a:tr h="104641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Tình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huống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1023058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Thái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độ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hành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động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1023058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Tình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cảm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580" y="1027906"/>
            <a:ext cx="759460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1.Câu </a:t>
            </a:r>
            <a:r>
              <a:rPr lang="en-US" sz="3200" dirty="0" err="1" smtClean="0"/>
              <a:t>chuyện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con </a:t>
            </a:r>
            <a:r>
              <a:rPr lang="en-US" sz="3200" dirty="0" err="1" smtClean="0"/>
              <a:t>hổ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bả</a:t>
            </a:r>
            <a:r>
              <a:rPr lang="en-US" sz="3200" dirty="0" smtClean="0"/>
              <a:t> </a:t>
            </a:r>
            <a:r>
              <a:rPr lang="en-US" sz="3200" dirty="0" err="1" smtClean="0"/>
              <a:t>đỡ</a:t>
            </a:r>
            <a:r>
              <a:rPr lang="en-US" sz="3200" dirty="0" smtClean="0"/>
              <a:t> </a:t>
            </a:r>
            <a:r>
              <a:rPr lang="en-US" sz="3200" dirty="0" err="1" smtClean="0"/>
              <a:t>Trần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08000" y="5920509"/>
            <a:ext cx="1062181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xét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99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48364" y="540616"/>
            <a:ext cx="611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Phiếu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1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91103"/>
              </p:ext>
            </p:extLst>
          </p:nvPr>
        </p:nvGraphicFramePr>
        <p:xfrm>
          <a:off x="378692" y="1397238"/>
          <a:ext cx="11351489" cy="4172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262"/>
                <a:gridCol w="5009802"/>
                <a:gridCol w="3820425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 </a:t>
                      </a:r>
                      <a:r>
                        <a:rPr lang="en-US" dirty="0" err="1" smtClean="0"/>
                        <a:t>hổ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trần</a:t>
                      </a:r>
                      <a:endParaRPr lang="en-US" dirty="0"/>
                    </a:p>
                  </a:txBody>
                  <a:tcPr/>
                </a:tc>
              </a:tr>
              <a:tr h="897709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Tình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huống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Con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đẻ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đực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tìm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người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đẻ</a:t>
                      </a:r>
                      <a:r>
                        <a:rPr lang="en-US" baseline="0" dirty="0" smtClean="0"/>
                        <a:t>.                                           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Con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đẻ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đực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tìm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người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đẽ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897709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Thái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hành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Hổ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đực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tới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cõng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bà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chạy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như</a:t>
                      </a:r>
                      <a:r>
                        <a:rPr lang="en-US" baseline="0" dirty="0" smtClean="0"/>
                        <a:t> bay </a:t>
                      </a:r>
                      <a:r>
                        <a:rPr lang="en-US" baseline="0" dirty="0" err="1" smtClean="0"/>
                        <a:t>xuyên</a:t>
                      </a:r>
                      <a:r>
                        <a:rPr lang="en-US" baseline="0" dirty="0" smtClean="0"/>
                        <a:t> qua </a:t>
                      </a:r>
                      <a:r>
                        <a:rPr lang="en-US" baseline="0" dirty="0" err="1" smtClean="0"/>
                        <a:t>bụi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rậm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gai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góc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baseline="0" dirty="0" err="1" smtClean="0"/>
                        <a:t>Hổ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luôn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sự</a:t>
                      </a:r>
                      <a:r>
                        <a:rPr lang="en-US" baseline="0" dirty="0" smtClean="0"/>
                        <a:t> an </a:t>
                      </a:r>
                      <a:r>
                        <a:rPr lang="en-US" baseline="0" dirty="0" err="1" smtClean="0"/>
                        <a:t>toàn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endParaRPr lang="en-US" baseline="0" dirty="0" smtClean="0"/>
                    </a:p>
                    <a:p>
                      <a:pPr algn="just"/>
                      <a:r>
                        <a:rPr lang="en-US" baseline="0" dirty="0" smtClean="0"/>
                        <a:t>-&gt;</a:t>
                      </a:r>
                      <a:r>
                        <a:rPr lang="en-US" baseline="0" dirty="0" err="1" smtClean="0"/>
                        <a:t>Hành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khẩn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trương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quyết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liệt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thể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hiện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cảm</a:t>
                      </a:r>
                      <a:r>
                        <a:rPr lang="en-US" baseline="0" dirty="0" smtClean="0"/>
                        <a:t> , </a:t>
                      </a:r>
                      <a:r>
                        <a:rPr lang="en-US" baseline="0" dirty="0" err="1" smtClean="0"/>
                        <a:t>sự</a:t>
                      </a:r>
                      <a:r>
                        <a:rPr lang="en-US" baseline="0" dirty="0" smtClean="0"/>
                        <a:t> lo </a:t>
                      </a:r>
                      <a:r>
                        <a:rPr lang="en-US" baseline="0" dirty="0" err="1" smtClean="0"/>
                        <a:t>lắng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đối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với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người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thân</a:t>
                      </a:r>
                      <a:r>
                        <a:rPr lang="en-US" baseline="0" dirty="0" smtClean="0"/>
                        <a:t> .</a:t>
                      </a:r>
                    </a:p>
                    <a:p>
                      <a:pPr algn="just"/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Hổ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đực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một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cục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sống</a:t>
                      </a:r>
                      <a:r>
                        <a:rPr lang="en-US" baseline="0" dirty="0" smtClean="0"/>
                        <a:t> qua </a:t>
                      </a:r>
                      <a:r>
                        <a:rPr lang="en-US" baseline="0" dirty="0" err="1" smtClean="0"/>
                        <a:t>năm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mất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mùa</a:t>
                      </a:r>
                      <a:r>
                        <a:rPr lang="en-US" baseline="0" dirty="0" smtClean="0"/>
                        <a:t> ,</a:t>
                      </a:r>
                      <a:r>
                        <a:rPr lang="en-US" baseline="0" dirty="0" err="1" smtClean="0"/>
                        <a:t>đói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kém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Lúc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đầu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rất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sợ,sau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đống</a:t>
                      </a:r>
                      <a:r>
                        <a:rPr lang="en-US" baseline="0" dirty="0" smtClean="0"/>
                        <a:t> ý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đẽ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hỗ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cái</a:t>
                      </a:r>
                      <a:endParaRPr lang="en-US" baseline="0" dirty="0" smtClean="0"/>
                    </a:p>
                    <a:p>
                      <a:pPr algn="just"/>
                      <a:r>
                        <a:rPr lang="en-US" baseline="0" dirty="0" smtClean="0"/>
                        <a:t>-&gt;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lòng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từ</a:t>
                      </a:r>
                      <a:r>
                        <a:rPr lang="en-US" baseline="0" dirty="0" smtClean="0"/>
                        <a:t> ,</a:t>
                      </a:r>
                      <a:r>
                        <a:rPr lang="en-US" baseline="0" dirty="0" err="1" smtClean="0"/>
                        <a:t>giàu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thương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897709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/>
                        <a:t>Tình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cảm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Hổ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ơn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một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và</a:t>
                      </a:r>
                      <a:r>
                        <a:rPr lang="en-US" baseline="0" dirty="0" smtClean="0"/>
                        <a:t> chia </a:t>
                      </a:r>
                      <a:r>
                        <a:rPr lang="en-US" baseline="0" dirty="0" err="1" smtClean="0"/>
                        <a:t>tay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trong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lưu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luyến</a:t>
                      </a:r>
                      <a:r>
                        <a:rPr lang="en-US" baseline="0" dirty="0" smtClean="0"/>
                        <a:t>. Con </a:t>
                      </a:r>
                      <a:r>
                        <a:rPr lang="en-US" baseline="0" dirty="0" err="1" smtClean="0"/>
                        <a:t>hổ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tình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nghĩa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Gi</a:t>
                      </a:r>
                      <a:r>
                        <a:rPr lang="en-US" baseline="0" dirty="0" err="1" smtClean="0"/>
                        <a:t>àu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lòng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hậu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lòng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yêu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thương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với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động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vật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người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khác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580" y="1027906"/>
            <a:ext cx="759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1.Câu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con </a:t>
            </a:r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bả</a:t>
            </a:r>
            <a:r>
              <a:rPr lang="en-US" dirty="0" smtClean="0"/>
              <a:t> </a:t>
            </a:r>
            <a:r>
              <a:rPr lang="en-US" dirty="0" err="1" smtClean="0"/>
              <a:t>đỡ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964" y="5943071"/>
            <a:ext cx="1139767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=&gt;</a:t>
            </a:r>
            <a:r>
              <a:rPr lang="en-US" sz="2400" dirty="0" err="1" smtClean="0"/>
              <a:t>Hổ</a:t>
            </a:r>
            <a:r>
              <a:rPr lang="en-US" sz="2400" dirty="0" smtClean="0"/>
              <a:t> </a:t>
            </a:r>
            <a:r>
              <a:rPr lang="en-US" sz="2400" dirty="0" err="1" smtClean="0"/>
              <a:t>thủy</a:t>
            </a:r>
            <a:r>
              <a:rPr lang="en-US" sz="2400" dirty="0" smtClean="0"/>
              <a:t> </a:t>
            </a:r>
            <a:r>
              <a:rPr lang="en-US" sz="2400" dirty="0" err="1" smtClean="0"/>
              <a:t>chung</a:t>
            </a:r>
            <a:r>
              <a:rPr lang="en-US" sz="2400" dirty="0" smtClean="0"/>
              <a:t> ,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ơn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đền</a:t>
            </a:r>
            <a:r>
              <a:rPr lang="en-US" sz="2400" dirty="0" smtClean="0"/>
              <a:t> </a:t>
            </a:r>
            <a:r>
              <a:rPr lang="en-US" sz="2400" dirty="0" err="1" smtClean="0"/>
              <a:t>đáp</a:t>
            </a:r>
            <a:r>
              <a:rPr lang="en-US" sz="2400" dirty="0" smtClean="0"/>
              <a:t> </a:t>
            </a:r>
            <a:r>
              <a:rPr lang="en-US" sz="2400" dirty="0" err="1" smtClean="0"/>
              <a:t>ân</a:t>
            </a:r>
            <a:r>
              <a:rPr lang="en-US" sz="2400" dirty="0" smtClean="0"/>
              <a:t> </a:t>
            </a:r>
            <a:r>
              <a:rPr lang="en-US" sz="2400" dirty="0" err="1" smtClean="0"/>
              <a:t>nghĩa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giúp</a:t>
            </a:r>
            <a:r>
              <a:rPr lang="en-US" sz="2400" dirty="0" smtClean="0"/>
              <a:t> </a:t>
            </a:r>
            <a:r>
              <a:rPr lang="en-US" sz="2400" dirty="0" err="1" smtClean="0"/>
              <a:t>đỡ</a:t>
            </a:r>
            <a:r>
              <a:rPr lang="en-US" sz="2400" dirty="0" smtClean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duy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(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57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35927" y="193964"/>
            <a:ext cx="35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Phiếu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2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5490" y="877455"/>
            <a:ext cx="755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2,Câu </a:t>
            </a:r>
            <a:r>
              <a:rPr lang="en-US" sz="2800" dirty="0" err="1" smtClean="0"/>
              <a:t>chuyện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con </a:t>
            </a:r>
            <a:r>
              <a:rPr lang="en-US" sz="2800" dirty="0" err="1" smtClean="0"/>
              <a:t>hổ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tiều</a:t>
            </a:r>
            <a:r>
              <a:rPr lang="en-US" sz="2800" dirty="0" smtClean="0"/>
              <a:t> </a:t>
            </a:r>
            <a:r>
              <a:rPr lang="en-US" sz="2800" dirty="0" err="1" smtClean="0"/>
              <a:t>phu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413463"/>
              </p:ext>
            </p:extLst>
          </p:nvPr>
        </p:nvGraphicFramePr>
        <p:xfrm>
          <a:off x="450272" y="1847273"/>
          <a:ext cx="11351489" cy="363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5532"/>
                <a:gridCol w="3765532"/>
                <a:gridCol w="3820425"/>
              </a:tblGrid>
              <a:tr h="422893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Con </a:t>
                      </a:r>
                      <a:r>
                        <a:rPr lang="en-US" sz="2800" dirty="0" err="1" smtClean="0"/>
                        <a:t>hổ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Bác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tiều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phu</a:t>
                      </a:r>
                      <a:endParaRPr lang="en-US" sz="2800" dirty="0"/>
                    </a:p>
                  </a:txBody>
                  <a:tcPr/>
                </a:tc>
              </a:tr>
              <a:tr h="107339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/>
                        <a:t>Tình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huống</a:t>
                      </a:r>
                      <a:r>
                        <a:rPr lang="en-US" sz="2800" baseline="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</a:tr>
              <a:tr h="102305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/>
                        <a:t>Thái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độ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hành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động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102305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/>
                        <a:t>Tình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cảm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8691" y="5809673"/>
            <a:ext cx="112472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=&gt;</a:t>
            </a:r>
            <a:r>
              <a:rPr lang="en-US" sz="2800" dirty="0" err="1" smtClean="0"/>
              <a:t>Nhận</a:t>
            </a:r>
            <a:r>
              <a:rPr lang="en-US" sz="2800" dirty="0" smtClean="0"/>
              <a:t> </a:t>
            </a:r>
            <a:r>
              <a:rPr lang="en-US" sz="2800" dirty="0" err="1" smtClean="0"/>
              <a:t>xét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29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614893"/>
              </p:ext>
            </p:extLst>
          </p:nvPr>
        </p:nvGraphicFramePr>
        <p:xfrm>
          <a:off x="459509" y="96451"/>
          <a:ext cx="11351489" cy="560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177"/>
                <a:gridCol w="5769887"/>
                <a:gridCol w="3820425"/>
              </a:tblGrid>
              <a:tr h="373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 </a:t>
                      </a:r>
                      <a:r>
                        <a:rPr lang="en-US" dirty="0" err="1" smtClean="0"/>
                        <a:t>hổ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Bác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tiều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phu</a:t>
                      </a:r>
                      <a:endParaRPr lang="en-US" dirty="0"/>
                    </a:p>
                  </a:txBody>
                  <a:tcPr/>
                </a:tc>
              </a:tr>
              <a:tr h="102305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 smtClean="0"/>
                        <a:t>Tình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huống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/>
                        <a:t>Con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hổ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trắng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mắc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khúc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xương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trong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đau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đớn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bất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lực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Con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hổ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trắng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mắc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khúc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xương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trong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đau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đớn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bất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lực</a:t>
                      </a:r>
                      <a:endParaRPr lang="en-US" sz="2400" dirty="0" smtClean="0"/>
                    </a:p>
                    <a:p>
                      <a:pPr algn="just"/>
                      <a:endParaRPr lang="en-US" sz="2400" dirty="0"/>
                    </a:p>
                  </a:txBody>
                  <a:tcPr/>
                </a:tc>
              </a:tr>
              <a:tr h="102305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Thái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và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hành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Ngay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sau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được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cứu</a:t>
                      </a:r>
                      <a:r>
                        <a:rPr lang="en-US" sz="2400" baseline="0" dirty="0" smtClean="0"/>
                        <a:t> ,</a:t>
                      </a:r>
                      <a:r>
                        <a:rPr lang="en-US" sz="2400" baseline="0" dirty="0" err="1" smtClean="0"/>
                        <a:t>biếu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bác</a:t>
                      </a:r>
                      <a:r>
                        <a:rPr lang="en-US" sz="2400" baseline="0" dirty="0" smtClean="0"/>
                        <a:t> con </a:t>
                      </a:r>
                      <a:r>
                        <a:rPr lang="en-US" sz="2400" baseline="0" dirty="0" err="1" smtClean="0"/>
                        <a:t>nai</a:t>
                      </a:r>
                      <a:r>
                        <a:rPr lang="en-US" sz="2400" baseline="0" dirty="0" smtClean="0"/>
                        <a:t>.</a:t>
                      </a:r>
                    </a:p>
                    <a:p>
                      <a:r>
                        <a:rPr lang="en-US" sz="2400" baseline="0" dirty="0" smtClean="0"/>
                        <a:t>-</a:t>
                      </a:r>
                      <a:r>
                        <a:rPr lang="en-US" sz="2400" baseline="0" dirty="0" err="1" smtClean="0"/>
                        <a:t>Mười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năm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sau,khi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tiều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phu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mất</a:t>
                      </a:r>
                      <a:r>
                        <a:rPr lang="en-US" sz="2400" baseline="0" dirty="0" smtClean="0"/>
                        <a:t> ,</a:t>
                      </a:r>
                      <a:r>
                        <a:rPr lang="en-US" sz="2400" baseline="0" dirty="0" err="1" smtClean="0"/>
                        <a:t>Hổ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còn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đến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quan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tài</a:t>
                      </a:r>
                      <a:r>
                        <a:rPr lang="en-US" sz="2400" baseline="0" dirty="0" smtClean="0"/>
                        <a:t> ,</a:t>
                      </a:r>
                      <a:r>
                        <a:rPr lang="en-US" sz="2400" baseline="0" dirty="0" err="1" smtClean="0"/>
                        <a:t>tỏ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lòng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xót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thương</a:t>
                      </a:r>
                      <a:r>
                        <a:rPr lang="en-US" sz="2400" baseline="0" dirty="0" smtClean="0"/>
                        <a:t>.</a:t>
                      </a:r>
                    </a:p>
                    <a:p>
                      <a:r>
                        <a:rPr lang="en-US" sz="2400" baseline="0" dirty="0" smtClean="0"/>
                        <a:t>-</a:t>
                      </a:r>
                      <a:r>
                        <a:rPr lang="en-US" sz="2400" baseline="0" dirty="0" err="1" smtClean="0"/>
                        <a:t>Vào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những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ngày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giỗ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bác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Hổ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mang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dê</a:t>
                      </a:r>
                      <a:r>
                        <a:rPr lang="en-US" sz="2400" baseline="0" dirty="0" smtClean="0"/>
                        <a:t> ,</a:t>
                      </a:r>
                      <a:r>
                        <a:rPr lang="en-US" sz="2400" baseline="0" dirty="0" err="1" smtClean="0"/>
                        <a:t>lợn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đến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-&gt;</a:t>
                      </a:r>
                      <a:r>
                        <a:rPr lang="en-US" sz="2400" baseline="0" dirty="0" err="1" smtClean="0"/>
                        <a:t>Biết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ơn</a:t>
                      </a:r>
                      <a:r>
                        <a:rPr lang="en-US" sz="2400" baseline="0" dirty="0" smtClean="0"/>
                        <a:t> ,</a:t>
                      </a:r>
                      <a:r>
                        <a:rPr lang="en-US" sz="2400" baseline="0" dirty="0" err="1" smtClean="0"/>
                        <a:t>quí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trọng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những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người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đã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giúp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mình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-Ban </a:t>
                      </a:r>
                      <a:r>
                        <a:rPr lang="en-US" sz="2400" dirty="0" err="1" smtClean="0"/>
                        <a:t>đầu</a:t>
                      </a:r>
                      <a:r>
                        <a:rPr lang="en-US" sz="2400" baseline="0" dirty="0" smtClean="0"/>
                        <a:t> run </a:t>
                      </a:r>
                      <a:r>
                        <a:rPr lang="en-US" sz="2400" baseline="0" dirty="0" err="1" smtClean="0"/>
                        <a:t>sợ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trèo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lên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cây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uống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rượu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r>
                        <a:rPr lang="en-US" sz="2400" baseline="0" dirty="0" smtClean="0"/>
                        <a:t>-</a:t>
                      </a:r>
                      <a:r>
                        <a:rPr lang="en-US" sz="2400" baseline="0" dirty="0" err="1" smtClean="0"/>
                        <a:t>Lấy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khúc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xương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trong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miệng</a:t>
                      </a:r>
                      <a:r>
                        <a:rPr lang="en-US" sz="2400" baseline="0" dirty="0" smtClean="0"/>
                        <a:t> con </a:t>
                      </a:r>
                      <a:r>
                        <a:rPr lang="en-US" sz="2400" baseline="0" dirty="0" err="1" smtClean="0"/>
                        <a:t>hổ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r>
                        <a:rPr lang="en-US" sz="2400" baseline="0" dirty="0" smtClean="0"/>
                        <a:t>-&gt;</a:t>
                      </a:r>
                      <a:r>
                        <a:rPr lang="en-US" sz="2400" baseline="0" dirty="0" err="1" smtClean="0"/>
                        <a:t>Hành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cao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đẹp</a:t>
                      </a:r>
                      <a:r>
                        <a:rPr lang="en-US" sz="2400" baseline="0" dirty="0" smtClean="0"/>
                        <a:t> , </a:t>
                      </a:r>
                      <a:r>
                        <a:rPr lang="en-US" sz="2400" baseline="0" dirty="0" err="1" smtClean="0"/>
                        <a:t>dũng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cảm</a:t>
                      </a:r>
                      <a:endParaRPr lang="en-US" sz="2400" dirty="0"/>
                    </a:p>
                  </a:txBody>
                  <a:tcPr/>
                </a:tc>
              </a:tr>
              <a:tr h="1023058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Tình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cảm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Sống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ân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nghĩa</a:t>
                      </a:r>
                      <a:r>
                        <a:rPr lang="en-US" sz="2400" baseline="0" dirty="0" smtClean="0"/>
                        <a:t> ,</a:t>
                      </a:r>
                      <a:r>
                        <a:rPr lang="en-US" sz="2400" baseline="0" dirty="0" err="1" smtClean="0"/>
                        <a:t>thủy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chung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-Can </a:t>
                      </a:r>
                      <a:r>
                        <a:rPr lang="en-US" sz="2400" dirty="0" err="1" smtClean="0"/>
                        <a:t>đảm,dũng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cảm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smtClean="0"/>
                        <a:t>-</a:t>
                      </a:r>
                      <a:r>
                        <a:rPr lang="en-US" sz="2400" baseline="0" dirty="0" err="1" smtClean="0"/>
                        <a:t>Yêu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thương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vật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7236" y="5670863"/>
            <a:ext cx="110042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=&gt;</a:t>
            </a:r>
            <a:r>
              <a:rPr lang="en-US" b="1" dirty="0" err="1" smtClean="0"/>
              <a:t>Nhận</a:t>
            </a:r>
            <a:r>
              <a:rPr lang="en-US" b="1" dirty="0" smtClean="0"/>
              <a:t> </a:t>
            </a:r>
            <a:r>
              <a:rPr lang="en-US" b="1" dirty="0" err="1" smtClean="0"/>
              <a:t>xét</a:t>
            </a:r>
            <a:r>
              <a:rPr lang="en-US" b="1" dirty="0" smtClean="0"/>
              <a:t> </a:t>
            </a:r>
            <a:r>
              <a:rPr lang="en-US" b="1" dirty="0" smtClean="0"/>
              <a:t>: </a:t>
            </a:r>
            <a:r>
              <a:rPr lang="en-US" b="1" dirty="0" err="1" smtClean="0"/>
              <a:t>Mãi</a:t>
            </a:r>
            <a:r>
              <a:rPr lang="en-US" b="1" dirty="0" smtClean="0"/>
              <a:t> </a:t>
            </a:r>
            <a:r>
              <a:rPr lang="en-US" b="1" dirty="0" err="1" smtClean="0"/>
              <a:t>mãi</a:t>
            </a:r>
            <a:r>
              <a:rPr lang="en-US" b="1" dirty="0" smtClean="0"/>
              <a:t> </a:t>
            </a:r>
            <a:r>
              <a:rPr lang="en-US" b="1" dirty="0" err="1" smtClean="0"/>
              <a:t>ghi</a:t>
            </a:r>
            <a:r>
              <a:rPr lang="en-US" b="1" dirty="0" smtClean="0"/>
              <a:t>  </a:t>
            </a:r>
            <a:r>
              <a:rPr lang="en-US" b="1" dirty="0" err="1" smtClean="0"/>
              <a:t>ơn</a:t>
            </a:r>
            <a:r>
              <a:rPr lang="en-US" b="1" dirty="0" smtClean="0"/>
              <a:t> </a:t>
            </a:r>
            <a:r>
              <a:rPr lang="en-US" b="1" dirty="0" err="1" smtClean="0"/>
              <a:t>nghĩa</a:t>
            </a:r>
            <a:r>
              <a:rPr lang="en-US" b="1" dirty="0" smtClean="0"/>
              <a:t> </a:t>
            </a:r>
            <a:r>
              <a:rPr lang="en-US" b="1" dirty="0" err="1" smtClean="0"/>
              <a:t>đối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</a:t>
            </a:r>
            <a:r>
              <a:rPr lang="en-US" b="1" dirty="0" err="1" smtClean="0"/>
              <a:t>người</a:t>
            </a:r>
            <a:r>
              <a:rPr lang="en-US" b="1" dirty="0" smtClean="0"/>
              <a:t> </a:t>
            </a:r>
            <a:r>
              <a:rPr lang="en-US" b="1" dirty="0" err="1" smtClean="0"/>
              <a:t>đã</a:t>
            </a:r>
            <a:r>
              <a:rPr lang="en-US" b="1" dirty="0" smtClean="0"/>
              <a:t> </a:t>
            </a:r>
            <a:r>
              <a:rPr lang="en-US" b="1" dirty="0" err="1" smtClean="0"/>
              <a:t>giúp</a:t>
            </a:r>
            <a:r>
              <a:rPr lang="en-US" b="1" dirty="0" smtClean="0"/>
              <a:t> </a:t>
            </a:r>
            <a:r>
              <a:rPr lang="en-US" b="1" dirty="0" err="1" smtClean="0"/>
              <a:t>mình</a:t>
            </a:r>
            <a:r>
              <a:rPr lang="en-US" b="1" dirty="0" smtClean="0"/>
              <a:t> </a:t>
            </a:r>
            <a:r>
              <a:rPr lang="en-US" b="1" dirty="0" err="1" smtClean="0"/>
              <a:t>dù</a:t>
            </a:r>
            <a:r>
              <a:rPr lang="en-US" b="1" dirty="0" smtClean="0"/>
              <a:t> </a:t>
            </a:r>
            <a:r>
              <a:rPr lang="en-US" b="1" dirty="0" err="1" smtClean="0"/>
              <a:t>người</a:t>
            </a:r>
            <a:r>
              <a:rPr lang="en-US" b="1" dirty="0" smtClean="0"/>
              <a:t> </a:t>
            </a:r>
            <a:r>
              <a:rPr lang="en-US" b="1" dirty="0" err="1" smtClean="0"/>
              <a:t>đã</a:t>
            </a:r>
            <a:r>
              <a:rPr lang="en-US" b="1" dirty="0" smtClean="0"/>
              <a:t> qua </a:t>
            </a:r>
            <a:r>
              <a:rPr lang="en-US" b="1" dirty="0" err="1" smtClean="0"/>
              <a:t>đời</a:t>
            </a:r>
            <a:r>
              <a:rPr lang="en-US" b="1" dirty="0" smtClean="0"/>
              <a:t> (</a:t>
            </a:r>
            <a:r>
              <a:rPr lang="en-US" b="1" dirty="0" err="1" smtClean="0"/>
              <a:t>tinh</a:t>
            </a:r>
            <a:r>
              <a:rPr lang="en-US" b="1" dirty="0" smtClean="0"/>
              <a:t> </a:t>
            </a:r>
            <a:r>
              <a:rPr lang="en-US" b="1" dirty="0" err="1" smtClean="0"/>
              <a:t>thần</a:t>
            </a:r>
            <a:r>
              <a:rPr lang="en-US" b="1" dirty="0" smtClean="0"/>
              <a:t> + </a:t>
            </a:r>
            <a:r>
              <a:rPr lang="en-US" b="1" dirty="0" err="1" smtClean="0"/>
              <a:t>vật</a:t>
            </a:r>
            <a:r>
              <a:rPr lang="en-US" b="1" dirty="0" smtClean="0"/>
              <a:t> </a:t>
            </a:r>
            <a:r>
              <a:rPr lang="en-US" b="1" dirty="0" err="1" smtClean="0"/>
              <a:t>chất</a:t>
            </a:r>
            <a:r>
              <a:rPr lang="en-US" b="1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637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Tiết 81:VĂN BẢN 5:Con hổ có nghĩa                                                              VŨ TRINH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11</cp:lastModifiedBy>
  <cp:revision>12</cp:revision>
  <dcterms:created xsi:type="dcterms:W3CDTF">2023-02-08T15:10:24Z</dcterms:created>
  <dcterms:modified xsi:type="dcterms:W3CDTF">2024-05-21T09:11:38Z</dcterms:modified>
</cp:coreProperties>
</file>