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5"/>
  </p:notesMasterIdLst>
  <p:sldIdLst>
    <p:sldId id="256" r:id="rId2"/>
    <p:sldId id="263" r:id="rId3"/>
    <p:sldId id="260" r:id="rId4"/>
    <p:sldId id="380" r:id="rId5"/>
    <p:sldId id="265" r:id="rId6"/>
    <p:sldId id="266" r:id="rId7"/>
    <p:sldId id="273" r:id="rId8"/>
    <p:sldId id="397" r:id="rId9"/>
    <p:sldId id="381" r:id="rId10"/>
    <p:sldId id="383" r:id="rId11"/>
    <p:sldId id="384" r:id="rId12"/>
    <p:sldId id="264" r:id="rId13"/>
    <p:sldId id="267" r:id="rId14"/>
    <p:sldId id="270" r:id="rId15"/>
    <p:sldId id="271" r:id="rId16"/>
    <p:sldId id="390" r:id="rId17"/>
    <p:sldId id="274" r:id="rId18"/>
    <p:sldId id="276" r:id="rId19"/>
    <p:sldId id="277" r:id="rId20"/>
    <p:sldId id="386" r:id="rId21"/>
    <p:sldId id="392" r:id="rId22"/>
    <p:sldId id="387" r:id="rId23"/>
    <p:sldId id="393" r:id="rId24"/>
    <p:sldId id="388" r:id="rId25"/>
    <p:sldId id="394" r:id="rId26"/>
    <p:sldId id="304" r:id="rId27"/>
    <p:sldId id="305" r:id="rId28"/>
    <p:sldId id="306" r:id="rId29"/>
    <p:sldId id="307" r:id="rId30"/>
    <p:sldId id="308" r:id="rId31"/>
    <p:sldId id="309" r:id="rId32"/>
    <p:sldId id="385" r:id="rId33"/>
    <p:sldId id="391" r:id="rId34"/>
  </p:sldIdLst>
  <p:sldSz cx="18288000" cy="10287000"/>
  <p:notesSz cx="6858000" cy="9144000"/>
  <p:embeddedFontLst>
    <p:embeddedFont>
      <p:font typeface="Calibri" panose="020F0502020204030204" pitchFamily="34" charset="0"/>
      <p:regular r:id="rId36"/>
      <p:bold r:id="rId37"/>
      <p:italic r:id="rId38"/>
      <p:boldItalic r:id="rId39"/>
    </p:embeddedFont>
    <p:embeddedFont>
      <p:font typeface="Calibri Light" panose="020F0302020204030204" pitchFamily="34" charset="0"/>
      <p:regular r:id="rId40"/>
      <p:italic r:id="rId41"/>
    </p:embeddedFont>
    <p:embeddedFont>
      <p:font typeface="Tahoma" panose="020B0604030504040204" pitchFamily="34" charset="0"/>
      <p:regular r:id="rId42"/>
      <p:bold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62" autoAdjust="0"/>
    <p:restoredTop sz="94364" autoAdjust="0"/>
  </p:normalViewPr>
  <p:slideViewPr>
    <p:cSldViewPr>
      <p:cViewPr varScale="1">
        <p:scale>
          <a:sx n="36" d="100"/>
          <a:sy n="36" d="100"/>
        </p:scale>
        <p:origin x="638"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733CBE-080F-48C5-9B62-B4A6AC14B47C}" type="datetimeFigureOut">
              <a:rPr lang="en-US" smtClean="0"/>
              <a:t>5/21/2024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7B9690-4A61-4F1E-99EC-7F3B50279B45}" type="slidenum">
              <a:rPr lang="en-US" smtClean="0"/>
              <a:t>‹#›</a:t>
            </a:fld>
            <a:endParaRPr lang="en-US"/>
          </a:p>
        </p:txBody>
      </p:sp>
    </p:spTree>
    <p:extLst>
      <p:ext uri="{BB962C8B-B14F-4D97-AF65-F5344CB8AC3E}">
        <p14:creationId xmlns:p14="http://schemas.microsoft.com/office/powerpoint/2010/main" val="11571124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6F7B9690-4A61-4F1E-99EC-7F3B50279B45}" type="slidenum">
              <a:rPr lang="en-US" smtClean="0"/>
              <a:t>24</a:t>
            </a:fld>
            <a:endParaRPr lang="en-US"/>
          </a:p>
        </p:txBody>
      </p:sp>
    </p:spTree>
    <p:extLst>
      <p:ext uri="{BB962C8B-B14F-4D97-AF65-F5344CB8AC3E}">
        <p14:creationId xmlns:p14="http://schemas.microsoft.com/office/powerpoint/2010/main" val="40173361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3.svg"/><Relationship Id="rId7" Type="http://schemas.openxmlformats.org/officeDocument/2006/relationships/image" Target="../media/image35.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28.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1.xml"/><Relationship Id="rId7" Type="http://schemas.openxmlformats.org/officeDocument/2006/relationships/image" Target="../media/image42.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slide" Target="slide12.xml"/><Relationship Id="rId5" Type="http://schemas.openxmlformats.org/officeDocument/2006/relationships/image" Target="../media/image41.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8" Type="http://schemas.openxmlformats.org/officeDocument/2006/relationships/slide" Target="slide27.xml"/><Relationship Id="rId13" Type="http://schemas.openxmlformats.org/officeDocument/2006/relationships/image" Target="../media/image53.gif"/><Relationship Id="rId3" Type="http://schemas.openxmlformats.org/officeDocument/2006/relationships/image" Target="../media/image44.png"/><Relationship Id="rId7" Type="http://schemas.openxmlformats.org/officeDocument/2006/relationships/image" Target="../media/image48.jpeg"/><Relationship Id="rId12" Type="http://schemas.openxmlformats.org/officeDocument/2006/relationships/image" Target="../media/image52.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47.png"/><Relationship Id="rId11" Type="http://schemas.openxmlformats.org/officeDocument/2006/relationships/image" Target="../media/image51.gif"/><Relationship Id="rId5" Type="http://schemas.openxmlformats.org/officeDocument/2006/relationships/image" Target="../media/image46.png"/><Relationship Id="rId15" Type="http://schemas.openxmlformats.org/officeDocument/2006/relationships/audio" Target="../media/audio1.wav"/><Relationship Id="rId10" Type="http://schemas.openxmlformats.org/officeDocument/2006/relationships/image" Target="../media/image50.gif"/><Relationship Id="rId4" Type="http://schemas.openxmlformats.org/officeDocument/2006/relationships/image" Target="../media/image45.gif"/><Relationship Id="rId9" Type="http://schemas.openxmlformats.org/officeDocument/2006/relationships/image" Target="../media/image49.gif"/><Relationship Id="rId14" Type="http://schemas.openxmlformats.org/officeDocument/2006/relationships/image" Target="../media/image54.gif"/></Relationships>
</file>

<file path=ppt/slides/_rels/slide28.xml.rels><?xml version="1.0" encoding="UTF-8" standalone="yes"?>
<Relationships xmlns="http://schemas.openxmlformats.org/package/2006/relationships"><Relationship Id="rId8" Type="http://schemas.openxmlformats.org/officeDocument/2006/relationships/image" Target="../media/image49.gif"/><Relationship Id="rId13" Type="http://schemas.openxmlformats.org/officeDocument/2006/relationships/image" Target="../media/image54.gif"/><Relationship Id="rId3" Type="http://schemas.openxmlformats.org/officeDocument/2006/relationships/image" Target="../media/image44.png"/><Relationship Id="rId7" Type="http://schemas.openxmlformats.org/officeDocument/2006/relationships/image" Target="../media/image48.jpeg"/><Relationship Id="rId12" Type="http://schemas.openxmlformats.org/officeDocument/2006/relationships/image" Target="../media/image53.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56.png"/><Relationship Id="rId11" Type="http://schemas.openxmlformats.org/officeDocument/2006/relationships/image" Target="../media/image52.gif"/><Relationship Id="rId5" Type="http://schemas.openxmlformats.org/officeDocument/2006/relationships/image" Target="../media/image55.png"/><Relationship Id="rId15" Type="http://schemas.openxmlformats.org/officeDocument/2006/relationships/audio" Target="../media/audio1.wav"/><Relationship Id="rId10" Type="http://schemas.openxmlformats.org/officeDocument/2006/relationships/image" Target="../media/image51.gif"/><Relationship Id="rId4" Type="http://schemas.openxmlformats.org/officeDocument/2006/relationships/image" Target="../media/image45.gif"/><Relationship Id="rId9" Type="http://schemas.openxmlformats.org/officeDocument/2006/relationships/image" Target="../media/image50.gif"/><Relationship Id="rId14" Type="http://schemas.openxmlformats.org/officeDocument/2006/relationships/slide" Target="slide27.xml"/></Relationships>
</file>

<file path=ppt/slides/_rels/slide29.xml.rels><?xml version="1.0" encoding="UTF-8" standalone="yes"?>
<Relationships xmlns="http://schemas.openxmlformats.org/package/2006/relationships"><Relationship Id="rId8" Type="http://schemas.openxmlformats.org/officeDocument/2006/relationships/image" Target="../media/image49.gif"/><Relationship Id="rId13" Type="http://schemas.openxmlformats.org/officeDocument/2006/relationships/image" Target="../media/image54.gif"/><Relationship Id="rId3" Type="http://schemas.openxmlformats.org/officeDocument/2006/relationships/image" Target="../media/image44.png"/><Relationship Id="rId7" Type="http://schemas.openxmlformats.org/officeDocument/2006/relationships/image" Target="../media/image48.jpeg"/><Relationship Id="rId12" Type="http://schemas.openxmlformats.org/officeDocument/2006/relationships/image" Target="../media/image53.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58.png"/><Relationship Id="rId11" Type="http://schemas.openxmlformats.org/officeDocument/2006/relationships/image" Target="../media/image52.gif"/><Relationship Id="rId5" Type="http://schemas.openxmlformats.org/officeDocument/2006/relationships/image" Target="../media/image57.png"/><Relationship Id="rId15" Type="http://schemas.openxmlformats.org/officeDocument/2006/relationships/audio" Target="../media/audio1.wav"/><Relationship Id="rId10" Type="http://schemas.openxmlformats.org/officeDocument/2006/relationships/image" Target="../media/image51.gif"/><Relationship Id="rId4" Type="http://schemas.openxmlformats.org/officeDocument/2006/relationships/image" Target="../media/image45.gif"/><Relationship Id="rId9" Type="http://schemas.openxmlformats.org/officeDocument/2006/relationships/image" Target="../media/image50.gif"/><Relationship Id="rId14" Type="http://schemas.openxmlformats.org/officeDocument/2006/relationships/slide" Target="slide27.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49.gif"/><Relationship Id="rId13" Type="http://schemas.openxmlformats.org/officeDocument/2006/relationships/image" Target="../media/image54.gif"/><Relationship Id="rId3" Type="http://schemas.openxmlformats.org/officeDocument/2006/relationships/image" Target="../media/image44.png"/><Relationship Id="rId7" Type="http://schemas.openxmlformats.org/officeDocument/2006/relationships/image" Target="../media/image48.jpeg"/><Relationship Id="rId12" Type="http://schemas.openxmlformats.org/officeDocument/2006/relationships/image" Target="../media/image53.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60.png"/><Relationship Id="rId11" Type="http://schemas.openxmlformats.org/officeDocument/2006/relationships/image" Target="../media/image52.gif"/><Relationship Id="rId5" Type="http://schemas.openxmlformats.org/officeDocument/2006/relationships/image" Target="../media/image59.png"/><Relationship Id="rId15" Type="http://schemas.openxmlformats.org/officeDocument/2006/relationships/audio" Target="../media/audio1.wav"/><Relationship Id="rId10" Type="http://schemas.openxmlformats.org/officeDocument/2006/relationships/image" Target="../media/image51.gif"/><Relationship Id="rId4" Type="http://schemas.openxmlformats.org/officeDocument/2006/relationships/image" Target="../media/image45.gif"/><Relationship Id="rId9" Type="http://schemas.openxmlformats.org/officeDocument/2006/relationships/image" Target="../media/image50.gif"/><Relationship Id="rId14" Type="http://schemas.openxmlformats.org/officeDocument/2006/relationships/slide" Target="slide27.xml"/></Relationships>
</file>

<file path=ppt/slides/_rels/slide31.xml.rels><?xml version="1.0" encoding="UTF-8" standalone="yes"?>
<Relationships xmlns="http://schemas.openxmlformats.org/package/2006/relationships"><Relationship Id="rId8" Type="http://schemas.openxmlformats.org/officeDocument/2006/relationships/image" Target="../media/image49.gif"/><Relationship Id="rId13" Type="http://schemas.openxmlformats.org/officeDocument/2006/relationships/image" Target="../media/image54.gif"/><Relationship Id="rId3" Type="http://schemas.openxmlformats.org/officeDocument/2006/relationships/image" Target="../media/image44.png"/><Relationship Id="rId7" Type="http://schemas.openxmlformats.org/officeDocument/2006/relationships/image" Target="../media/image48.jpeg"/><Relationship Id="rId12" Type="http://schemas.openxmlformats.org/officeDocument/2006/relationships/image" Target="../media/image53.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62.png"/><Relationship Id="rId11" Type="http://schemas.openxmlformats.org/officeDocument/2006/relationships/image" Target="../media/image52.gif"/><Relationship Id="rId5" Type="http://schemas.openxmlformats.org/officeDocument/2006/relationships/image" Target="../media/image61.png"/><Relationship Id="rId15" Type="http://schemas.openxmlformats.org/officeDocument/2006/relationships/audio" Target="../media/audio1.wav"/><Relationship Id="rId10" Type="http://schemas.openxmlformats.org/officeDocument/2006/relationships/image" Target="../media/image51.gif"/><Relationship Id="rId4" Type="http://schemas.openxmlformats.org/officeDocument/2006/relationships/image" Target="../media/image45.gif"/><Relationship Id="rId9" Type="http://schemas.openxmlformats.org/officeDocument/2006/relationships/image" Target="../media/image50.gif"/><Relationship Id="rId14" Type="http://schemas.openxmlformats.org/officeDocument/2006/relationships/slide" Target="slide27.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893957" y="-819247"/>
            <a:ext cx="4788085" cy="525638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306800" y="7039323"/>
            <a:ext cx="2682658" cy="3688654"/>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2221312" y="3510310"/>
            <a:ext cx="5060979" cy="7462570"/>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21663" y="6291608"/>
            <a:ext cx="1723793" cy="1899972"/>
          </a:xfrm>
          <a:prstGeom prst="rect">
            <a:avLst/>
          </a:prstGeom>
        </p:spPr>
      </p:pic>
      <p:pic>
        <p:nvPicPr>
          <p:cNvPr id="19" name="Picture 18"/>
          <p:cNvPicPr>
            <a:picLocks noChangeAspect="1"/>
          </p:cNvPicPr>
          <p:nvPr/>
        </p:nvPicPr>
        <p:blipFill>
          <a:blip r:embed="rId10"/>
          <a:stretch>
            <a:fillRect/>
          </a:stretch>
        </p:blipFill>
        <p:spPr>
          <a:xfrm>
            <a:off x="10008096" y="4567437"/>
            <a:ext cx="7344816" cy="4881706"/>
          </a:xfrm>
          <a:prstGeom prst="rect">
            <a:avLst/>
          </a:prstGeom>
        </p:spPr>
      </p:pic>
      <p:pic>
        <p:nvPicPr>
          <p:cNvPr id="20" name="Picture 19"/>
          <p:cNvPicPr>
            <a:picLocks noChangeAspect="1"/>
          </p:cNvPicPr>
          <p:nvPr/>
        </p:nvPicPr>
        <p:blipFill>
          <a:blip r:embed="rId11"/>
          <a:stretch>
            <a:fillRect/>
          </a:stretch>
        </p:blipFill>
        <p:spPr>
          <a:xfrm>
            <a:off x="771422" y="4567436"/>
            <a:ext cx="6912768" cy="4878556"/>
          </a:xfrm>
          <a:prstGeom prst="rect">
            <a:avLst/>
          </a:prstGeom>
        </p:spPr>
      </p:pic>
      <p:sp>
        <p:nvSpPr>
          <p:cNvPr id="21" name="Rectangle 20"/>
          <p:cNvSpPr/>
          <p:nvPr/>
        </p:nvSpPr>
        <p:spPr>
          <a:xfrm>
            <a:off x="712713" y="390972"/>
            <a:ext cx="7037134" cy="3662541"/>
          </a:xfrm>
          <a:prstGeom prst="rect">
            <a:avLst/>
          </a:prstGeom>
        </p:spPr>
        <p:txBody>
          <a:bodyPr wrap="square">
            <a:spAutoFit/>
          </a:bodyPr>
          <a:lstStyle/>
          <a:p>
            <a:pPr algn="just"/>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Con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gì</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bé</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tí</a:t>
            </a:r>
            <a:endPar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Đi</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lại</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từng</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đàn</a:t>
            </a:r>
            <a:endPar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Kiếm</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mồi</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ngon</a:t>
            </a:r>
            <a:endPar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Cùng</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tha</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tổ</a:t>
            </a:r>
            <a:endPar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r"/>
            <a:r>
              <a:rPr lang="en-US" sz="4000" dirty="0" err="1">
                <a:latin typeface="Times New Roman" panose="02020603050405020304" pitchFamily="18" charset="0"/>
                <a:ea typeface="Calibri" panose="020F0502020204030204" pitchFamily="34" charset="0"/>
                <a:cs typeface="Times New Roman" panose="02020603050405020304" pitchFamily="18" charset="0"/>
              </a:rPr>
              <a:t>Là</a:t>
            </a:r>
            <a:r>
              <a:rPr lang="en-US" sz="4000" dirty="0">
                <a:latin typeface="Times New Roman" panose="02020603050405020304" pitchFamily="18" charset="0"/>
                <a:ea typeface="Calibri" panose="020F0502020204030204" pitchFamily="34" charset="0"/>
                <a:cs typeface="Times New Roman" panose="02020603050405020304" pitchFamily="18" charset="0"/>
              </a:rPr>
              <a:t> con </a:t>
            </a:r>
            <a:r>
              <a:rPr lang="en-US" sz="4000" dirty="0" err="1">
                <a:latin typeface="Times New Roman" panose="02020603050405020304" pitchFamily="18" charset="0"/>
                <a:ea typeface="Calibri" panose="020F0502020204030204" pitchFamily="34" charset="0"/>
                <a:cs typeface="Times New Roman" panose="02020603050405020304" pitchFamily="18" charset="0"/>
              </a:rPr>
              <a:t>gì</a:t>
            </a:r>
            <a:r>
              <a:rPr lang="en-US" sz="4000" dirty="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22" name="Rectangle 21"/>
          <p:cNvSpPr/>
          <p:nvPr/>
        </p:nvSpPr>
        <p:spPr>
          <a:xfrm>
            <a:off x="10008097" y="760303"/>
            <a:ext cx="5885860" cy="2923877"/>
          </a:xfrm>
          <a:prstGeom prst="rect">
            <a:avLst/>
          </a:prstGeom>
        </p:spPr>
        <p:txBody>
          <a:bodyPr wrap="square">
            <a:spAutoFit/>
          </a:bodyPr>
          <a:lstStyle/>
          <a:p>
            <a:pPr algn="just"/>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Con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gì</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ăn</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gỗ</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cả</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ngày</a:t>
            </a:r>
            <a:endPar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Chuyên</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môn</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đục</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phá</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giường</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này</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tủ</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kia</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p>
          <a:p>
            <a:pPr algn="r"/>
            <a:r>
              <a:rPr lang="en-US" sz="4000" dirty="0" err="1">
                <a:latin typeface="Times New Roman" panose="02020603050405020304" pitchFamily="18" charset="0"/>
                <a:ea typeface="Calibri" panose="020F0502020204030204" pitchFamily="34" charset="0"/>
                <a:cs typeface="Times New Roman" panose="02020603050405020304" pitchFamily="18" charset="0"/>
              </a:rPr>
              <a:t>Là</a:t>
            </a:r>
            <a:r>
              <a:rPr lang="en-US" sz="4000" dirty="0">
                <a:latin typeface="Times New Roman" panose="02020603050405020304" pitchFamily="18" charset="0"/>
                <a:ea typeface="Calibri" panose="020F0502020204030204" pitchFamily="34" charset="0"/>
                <a:cs typeface="Times New Roman" panose="02020603050405020304" pitchFamily="18" charset="0"/>
              </a:rPr>
              <a:t> con </a:t>
            </a:r>
            <a:r>
              <a:rPr lang="en-US" sz="4000" dirty="0" err="1">
                <a:latin typeface="Times New Roman" panose="02020603050405020304" pitchFamily="18" charset="0"/>
                <a:ea typeface="Calibri" panose="020F0502020204030204" pitchFamily="34" charset="0"/>
                <a:cs typeface="Times New Roman" panose="02020603050405020304" pitchFamily="18" charset="0"/>
              </a:rPr>
              <a:t>gì</a:t>
            </a:r>
            <a:r>
              <a:rPr lang="en-US" sz="4000" dirty="0">
                <a:latin typeface="Times New Roman" panose="02020603050405020304" pitchFamily="18" charset="0"/>
                <a:ea typeface="Calibri" panose="020F0502020204030204" pitchFamily="34"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barn(inVertical)">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xEl>
                                              <p:pRg st="1" end="1"/>
                                            </p:txEl>
                                          </p:spTgt>
                                        </p:tgtEl>
                                        <p:attrNameLst>
                                          <p:attrName>style.visibility</p:attrName>
                                        </p:attrNameLst>
                                      </p:cBhvr>
                                      <p:to>
                                        <p:strVal val="visible"/>
                                      </p:to>
                                    </p:set>
                                    <p:animEffect transition="in" filter="barn(inVertical)">
                                      <p:cBhvr>
                                        <p:cTn id="12" dur="500"/>
                                        <p:tgtEl>
                                          <p:spTgt spid="2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1">
                                            <p:txEl>
                                              <p:pRg st="2" end="2"/>
                                            </p:txEl>
                                          </p:spTgt>
                                        </p:tgtEl>
                                        <p:attrNameLst>
                                          <p:attrName>style.visibility</p:attrName>
                                        </p:attrNameLst>
                                      </p:cBhvr>
                                      <p:to>
                                        <p:strVal val="visible"/>
                                      </p:to>
                                    </p:set>
                                    <p:animEffect transition="in" filter="barn(inVertical)">
                                      <p:cBhvr>
                                        <p:cTn id="17" dur="500"/>
                                        <p:tgtEl>
                                          <p:spTgt spid="2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1">
                                            <p:txEl>
                                              <p:pRg st="3" end="3"/>
                                            </p:txEl>
                                          </p:spTgt>
                                        </p:tgtEl>
                                        <p:attrNameLst>
                                          <p:attrName>style.visibility</p:attrName>
                                        </p:attrNameLst>
                                      </p:cBhvr>
                                      <p:to>
                                        <p:strVal val="visible"/>
                                      </p:to>
                                    </p:set>
                                    <p:animEffect transition="in" filter="barn(inVertical)">
                                      <p:cBhvr>
                                        <p:cTn id="22" dur="500"/>
                                        <p:tgtEl>
                                          <p:spTgt spid="2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1">
                                            <p:txEl>
                                              <p:pRg st="4" end="4"/>
                                            </p:txEl>
                                          </p:spTgt>
                                        </p:tgtEl>
                                        <p:attrNameLst>
                                          <p:attrName>style.visibility</p:attrName>
                                        </p:attrNameLst>
                                      </p:cBhvr>
                                      <p:to>
                                        <p:strVal val="visible"/>
                                      </p:to>
                                    </p:set>
                                    <p:animEffect transition="in" filter="barn(inVertical)">
                                      <p:cBhvr>
                                        <p:cTn id="27" dur="500"/>
                                        <p:tgtEl>
                                          <p:spTgt spid="2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2">
                                            <p:txEl>
                                              <p:pRg st="0" end="0"/>
                                            </p:txEl>
                                          </p:spTgt>
                                        </p:tgtEl>
                                        <p:attrNameLst>
                                          <p:attrName>style.visibility</p:attrName>
                                        </p:attrNameLst>
                                      </p:cBhvr>
                                      <p:to>
                                        <p:strVal val="visible"/>
                                      </p:to>
                                    </p:set>
                                    <p:animEffect transition="in" filter="barn(inVertical)">
                                      <p:cBhvr>
                                        <p:cTn id="32" dur="500"/>
                                        <p:tgtEl>
                                          <p:spTgt spid="2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2">
                                            <p:txEl>
                                              <p:pRg st="1" end="1"/>
                                            </p:txEl>
                                          </p:spTgt>
                                        </p:tgtEl>
                                        <p:attrNameLst>
                                          <p:attrName>style.visibility</p:attrName>
                                        </p:attrNameLst>
                                      </p:cBhvr>
                                      <p:to>
                                        <p:strVal val="visible"/>
                                      </p:to>
                                    </p:set>
                                    <p:animEffect transition="in" filter="barn(inVertical)">
                                      <p:cBhvr>
                                        <p:cTn id="37" dur="500"/>
                                        <p:tgtEl>
                                          <p:spTgt spid="22">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2">
                                            <p:txEl>
                                              <p:pRg st="2" end="2"/>
                                            </p:txEl>
                                          </p:spTgt>
                                        </p:tgtEl>
                                        <p:attrNameLst>
                                          <p:attrName>style.visibility</p:attrName>
                                        </p:attrNameLst>
                                      </p:cBhvr>
                                      <p:to>
                                        <p:strVal val="visible"/>
                                      </p:to>
                                    </p:set>
                                    <p:animEffect transition="in" filter="barn(inVertical)">
                                      <p:cBhvr>
                                        <p:cTn id="42" dur="500"/>
                                        <p:tgtEl>
                                          <p:spTgt spid="22">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ppt_x"/>
                                          </p:val>
                                        </p:tav>
                                        <p:tav tm="100000">
                                          <p:val>
                                            <p:strVal val="#ppt_x"/>
                                          </p:val>
                                        </p:tav>
                                      </p:tavLst>
                                    </p:anim>
                                    <p:anim calcmode="lin" valueType="num">
                                      <p:cBhvr additive="base">
                                        <p:cTn id="4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barn(inVertical)">
                                      <p:cBhvr>
                                        <p:cTn id="5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0591E7A-7040-4D9F-BE12-5CD6CC1C5543}"/>
              </a:ext>
            </a:extLst>
          </p:cNvPr>
          <p:cNvGraphicFramePr>
            <a:graphicFrameLocks noGrp="1"/>
          </p:cNvGraphicFramePr>
          <p:nvPr>
            <p:extLst>
              <p:ext uri="{D42A27DB-BD31-4B8C-83A1-F6EECF244321}">
                <p14:modId xmlns:p14="http://schemas.microsoft.com/office/powerpoint/2010/main" val="2895270134"/>
              </p:ext>
            </p:extLst>
          </p:nvPr>
        </p:nvGraphicFramePr>
        <p:xfrm>
          <a:off x="381000" y="1702906"/>
          <a:ext cx="17907000" cy="8327738"/>
        </p:xfrm>
        <a:graphic>
          <a:graphicData uri="http://schemas.openxmlformats.org/drawingml/2006/table">
            <a:tbl>
              <a:tblPr firstRow="1" firstCol="1" bandRow="1">
                <a:tableStyleId>{5C22544A-7EE6-4342-B048-85BDC9FD1C3A}</a:tableStyleId>
              </a:tblPr>
              <a:tblGrid>
                <a:gridCol w="2819400">
                  <a:extLst>
                    <a:ext uri="{9D8B030D-6E8A-4147-A177-3AD203B41FA5}">
                      <a16:colId xmlns:a16="http://schemas.microsoft.com/office/drawing/2014/main" val="1900344785"/>
                    </a:ext>
                  </a:extLst>
                </a:gridCol>
                <a:gridCol w="7543800">
                  <a:extLst>
                    <a:ext uri="{9D8B030D-6E8A-4147-A177-3AD203B41FA5}">
                      <a16:colId xmlns:a16="http://schemas.microsoft.com/office/drawing/2014/main" val="3704423649"/>
                    </a:ext>
                  </a:extLst>
                </a:gridCol>
                <a:gridCol w="7543800">
                  <a:extLst>
                    <a:ext uri="{9D8B030D-6E8A-4147-A177-3AD203B41FA5}">
                      <a16:colId xmlns:a16="http://schemas.microsoft.com/office/drawing/2014/main" val="3091514951"/>
                    </a:ext>
                  </a:extLst>
                </a:gridCol>
              </a:tblGrid>
              <a:tr h="1075798">
                <a:tc>
                  <a:txBody>
                    <a:bodyPr/>
                    <a:lstStyle/>
                    <a:p>
                      <a:pPr algn="just">
                        <a:spcAft>
                          <a:spcPts val="0"/>
                        </a:spcAft>
                        <a:tabLst>
                          <a:tab pos="90170" algn="l"/>
                          <a:tab pos="180340" algn="l"/>
                        </a:tabLst>
                      </a:pPr>
                      <a:r>
                        <a:rPr lang="en-US" sz="4800">
                          <a:effectLst/>
                          <a:latin typeface="Times New Roman" panose="02020603050405020304" pitchFamily="18" charset="0"/>
                          <a:cs typeface="Times New Roman" panose="02020603050405020304" pitchFamily="18" charset="0"/>
                        </a:rPr>
                        <a:t>Nhân vật </a:t>
                      </a:r>
                      <a:endParaRPr lang="vi-VN"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tabLst>
                          <a:tab pos="90170" algn="l"/>
                          <a:tab pos="180340" algn="l"/>
                        </a:tabLst>
                      </a:pPr>
                      <a:r>
                        <a:rPr lang="en-US" sz="4800">
                          <a:effectLst/>
                          <a:latin typeface="Times New Roman" panose="02020603050405020304" pitchFamily="18" charset="0"/>
                          <a:cs typeface="Times New Roman" panose="02020603050405020304" pitchFamily="18" charset="0"/>
                        </a:rPr>
                        <a:t>Mối </a:t>
                      </a:r>
                      <a:endParaRPr lang="vi-VN"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tabLst>
                          <a:tab pos="90170" algn="l"/>
                          <a:tab pos="180340" algn="l"/>
                        </a:tabLst>
                      </a:pPr>
                      <a:r>
                        <a:rPr lang="en-US" sz="4800">
                          <a:effectLst/>
                          <a:latin typeface="Times New Roman" panose="02020603050405020304" pitchFamily="18" charset="0"/>
                          <a:cs typeface="Times New Roman" panose="02020603050405020304" pitchFamily="18" charset="0"/>
                        </a:rPr>
                        <a:t>Kiến</a:t>
                      </a:r>
                      <a:endParaRPr lang="vi-VN"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71862197"/>
                  </a:ext>
                </a:extLst>
              </a:tr>
              <a:tr h="3540640">
                <a:tc>
                  <a:txBody>
                    <a:bodyPr/>
                    <a:lstStyle/>
                    <a:p>
                      <a:pPr algn="just">
                        <a:spcAft>
                          <a:spcPts val="0"/>
                        </a:spcAft>
                        <a:tabLst>
                          <a:tab pos="90170" algn="l"/>
                          <a:tab pos="180340" algn="l"/>
                        </a:tabLst>
                      </a:pPr>
                      <a:r>
                        <a:rPr lang="en-US" sz="4800">
                          <a:effectLst/>
                          <a:latin typeface="Times New Roman" panose="02020603050405020304" pitchFamily="18" charset="0"/>
                          <a:cs typeface="Times New Roman" panose="02020603050405020304" pitchFamily="18" charset="0"/>
                        </a:rPr>
                        <a:t>quan niệm sống</a:t>
                      </a:r>
                      <a:endParaRPr lang="vi-VN"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lvl="0" indent="0" algn="just" defTabSz="914400" rtl="0" eaLnBrk="1" fontAlgn="auto" latinLnBrk="0" hangingPunct="1">
                        <a:lnSpc>
                          <a:spcPct val="100000"/>
                        </a:lnSpc>
                        <a:spcBef>
                          <a:spcPts val="0"/>
                        </a:spcBef>
                        <a:spcAft>
                          <a:spcPts val="0"/>
                        </a:spcAft>
                        <a:buClrTx/>
                        <a:buSzTx/>
                        <a:buFontTx/>
                        <a:buNone/>
                        <a:tabLst>
                          <a:tab pos="90170" algn="l"/>
                          <a:tab pos="180340" algn="l"/>
                        </a:tabLst>
                        <a:defRPr/>
                      </a:pPr>
                      <a:r>
                        <a:rPr lang="en-US" sz="4800">
                          <a:effectLst/>
                          <a:latin typeface="Times New Roman" panose="02020603050405020304" pitchFamily="18" charset="0"/>
                          <a:cs typeface="Times New Roman" panose="02020603050405020304" pitchFamily="18" charset="0"/>
                        </a:rPr>
                        <a:t> </a:t>
                      </a:r>
                      <a:r>
                        <a:rPr lang="en-US" sz="4800">
                          <a:solidFill>
                            <a:schemeClr val="accent4">
                              <a:lumMod val="10000"/>
                            </a:schemeClr>
                          </a:solidFill>
                          <a:latin typeface="Times New Roman" panose="02020603050405020304" pitchFamily="18" charset="0"/>
                          <a:cs typeface="Times New Roman" panose="02020603050405020304" pitchFamily="18" charset="0"/>
                        </a:rPr>
                        <a:t>Không muốn lao động, sợ vất vả. Chỉ biết hưởng thụ trước mắt, chỉ biết nghĩ đến bản thân:</a:t>
                      </a:r>
                    </a:p>
                  </a:txBody>
                  <a:tcPr marL="68580" marR="68580" marT="0" marB="0"/>
                </a:tc>
                <a:tc>
                  <a:txBody>
                    <a:bodyPr/>
                    <a:lstStyle/>
                    <a:p>
                      <a:pPr marL="0" marR="0" lvl="0" indent="0" algn="just" defTabSz="914400" rtl="0" eaLnBrk="1" fontAlgn="auto" latinLnBrk="0" hangingPunct="1">
                        <a:lnSpc>
                          <a:spcPct val="100000"/>
                        </a:lnSpc>
                        <a:spcBef>
                          <a:spcPts val="0"/>
                        </a:spcBef>
                        <a:spcAft>
                          <a:spcPts val="0"/>
                        </a:spcAft>
                        <a:buClrTx/>
                        <a:buSzTx/>
                        <a:buFontTx/>
                        <a:buNone/>
                        <a:tabLst>
                          <a:tab pos="90170" algn="l"/>
                          <a:tab pos="180340" algn="l"/>
                        </a:tabLst>
                        <a:defRPr/>
                      </a:pPr>
                      <a:r>
                        <a:rPr lang="en-US" sz="4800">
                          <a:effectLst/>
                          <a:latin typeface="Times New Roman" panose="02020603050405020304" pitchFamily="18" charset="0"/>
                          <a:cs typeface="Times New Roman" panose="02020603050405020304" pitchFamily="18" charset="0"/>
                        </a:rPr>
                        <a:t> </a:t>
                      </a:r>
                      <a:r>
                        <a:rPr lang="en-US" sz="4800">
                          <a:solidFill>
                            <a:schemeClr val="tx1"/>
                          </a:solidFill>
                          <a:latin typeface="Times New Roman" panose="02020603050405020304" pitchFamily="18" charset="0"/>
                          <a:cs typeface="Times New Roman" panose="02020603050405020304" pitchFamily="18" charset="0"/>
                        </a:rPr>
                        <a:t>Không ngại vất vả, chăm chỉ lao động. Biết lo xa, sống có trách nhiệm vì cộng đồng</a:t>
                      </a:r>
                    </a:p>
                    <a:p>
                      <a:pPr algn="just">
                        <a:spcAft>
                          <a:spcPts val="0"/>
                        </a:spcAft>
                        <a:tabLst>
                          <a:tab pos="90170" algn="l"/>
                          <a:tab pos="180340" algn="l"/>
                        </a:tabLst>
                      </a:pPr>
                      <a:endParaRPr lang="vi-VN"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986190692"/>
                  </a:ext>
                </a:extLst>
              </a:tr>
              <a:tr h="1770320">
                <a:tc>
                  <a:txBody>
                    <a:bodyPr/>
                    <a:lstStyle/>
                    <a:p>
                      <a:pPr algn="just">
                        <a:spcAft>
                          <a:spcPts val="0"/>
                        </a:spcAft>
                        <a:tabLst>
                          <a:tab pos="90170" algn="l"/>
                          <a:tab pos="180340" algn="l"/>
                        </a:tabLst>
                      </a:pPr>
                      <a:r>
                        <a:rPr lang="en-US" sz="4800">
                          <a:effectLst/>
                          <a:latin typeface="Times New Roman" panose="02020603050405020304" pitchFamily="18" charset="0"/>
                          <a:cs typeface="Times New Roman" panose="02020603050405020304" pitchFamily="18" charset="0"/>
                        </a:rPr>
                        <a:t>Kết quả</a:t>
                      </a:r>
                      <a:endParaRPr lang="vi-VN"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tabLst>
                          <a:tab pos="90170" algn="l"/>
                          <a:tab pos="180340" algn="l"/>
                        </a:tabLst>
                      </a:pPr>
                      <a:r>
                        <a:rPr lang="en-US" sz="4800">
                          <a:effectLst/>
                          <a:latin typeface="Times New Roman" panose="02020603050405020304" pitchFamily="18" charset="0"/>
                          <a:cs typeface="Times New Roman" panose="02020603050405020304" pitchFamily="18" charset="0"/>
                        </a:rPr>
                        <a:t> </a:t>
                      </a:r>
                      <a:r>
                        <a:rPr lang="en-US" sz="4800">
                          <a:solidFill>
                            <a:srgbClr val="FF0000"/>
                          </a:solidFill>
                          <a:latin typeface="Times New Roman" panose="02020603050405020304" pitchFamily="18" charset="0"/>
                          <a:cs typeface="Times New Roman" panose="02020603050405020304" pitchFamily="18" charset="0"/>
                        </a:rPr>
                        <a:t>nhà đổ xuống </a:t>
                      </a:r>
                      <a:r>
                        <a:rPr lang="en-US" sz="480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“Đi đời các anh”  NT nhân hóa</a:t>
                      </a:r>
                      <a:endParaRPr lang="vi-VN"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lvl="0" indent="0" algn="just" defTabSz="914400" rtl="0" eaLnBrk="1" fontAlgn="auto" latinLnBrk="0" hangingPunct="1">
                        <a:lnSpc>
                          <a:spcPct val="100000"/>
                        </a:lnSpc>
                        <a:spcBef>
                          <a:spcPts val="0"/>
                        </a:spcBef>
                        <a:spcAft>
                          <a:spcPts val="0"/>
                        </a:spcAft>
                        <a:buClrTx/>
                        <a:buSzTx/>
                        <a:buFontTx/>
                        <a:buNone/>
                        <a:tabLst>
                          <a:tab pos="90170" algn="l"/>
                          <a:tab pos="180340" algn="l"/>
                        </a:tabLst>
                        <a:defRPr/>
                      </a:pPr>
                      <a:r>
                        <a:rPr lang="en-US" sz="4800">
                          <a:effectLst/>
                          <a:latin typeface="Times New Roman" panose="02020603050405020304" pitchFamily="18" charset="0"/>
                          <a:cs typeface="Times New Roman" panose="02020603050405020304" pitchFamily="18" charset="0"/>
                        </a:rPr>
                        <a:t> </a:t>
                      </a:r>
                      <a:r>
                        <a:rPr lang="en-US" sz="4800">
                          <a:solidFill>
                            <a:srgbClr val="FF0000"/>
                          </a:solidFill>
                          <a:latin typeface="Times New Roman" panose="02020603050405020304" pitchFamily="18" charset="0"/>
                          <a:cs typeface="Times New Roman" panose="02020603050405020304" pitchFamily="18" charset="0"/>
                        </a:rPr>
                        <a:t>Cuộc sống no đủ, hạnh phúc</a:t>
                      </a:r>
                    </a:p>
                    <a:p>
                      <a:pPr algn="just">
                        <a:spcAft>
                          <a:spcPts val="0"/>
                        </a:spcAft>
                        <a:tabLst>
                          <a:tab pos="90170" algn="l"/>
                          <a:tab pos="180340" algn="l"/>
                        </a:tabLst>
                      </a:pPr>
                      <a:endParaRPr lang="vi-VN"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98051434"/>
                  </a:ext>
                </a:extLst>
              </a:tr>
              <a:tr h="1940980">
                <a:tc>
                  <a:txBody>
                    <a:bodyPr/>
                    <a:lstStyle/>
                    <a:p>
                      <a:pPr algn="just">
                        <a:spcAft>
                          <a:spcPts val="0"/>
                        </a:spcAft>
                        <a:tabLst>
                          <a:tab pos="90170" algn="l"/>
                          <a:tab pos="180340" algn="l"/>
                        </a:tabLst>
                      </a:pPr>
                      <a:r>
                        <a:rPr lang="en-US" sz="4800">
                          <a:effectLst/>
                          <a:latin typeface="Times New Roman" panose="02020603050405020304" pitchFamily="18" charset="0"/>
                          <a:cs typeface="Times New Roman" panose="02020603050405020304" pitchFamily="18" charset="0"/>
                        </a:rPr>
                        <a:t>Bài học</a:t>
                      </a:r>
                      <a:endParaRPr lang="vi-VN"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tabLst>
                          <a:tab pos="90170" algn="l"/>
                          <a:tab pos="180340" algn="l"/>
                        </a:tabLst>
                      </a:pPr>
                      <a:r>
                        <a:rPr lang="en-US" sz="4800">
                          <a:effectLst/>
                          <a:latin typeface="Times New Roman" panose="02020603050405020304" pitchFamily="18" charset="0"/>
                          <a:cs typeface="Times New Roman" panose="02020603050405020304" pitchFamily="18" charset="0"/>
                        </a:rPr>
                        <a:t> </a:t>
                      </a:r>
                      <a:endParaRPr lang="vi-VN"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tabLst>
                          <a:tab pos="90170" algn="l"/>
                          <a:tab pos="180340" algn="l"/>
                        </a:tabLst>
                      </a:pPr>
                      <a:r>
                        <a:rPr lang="en-US" sz="4800">
                          <a:effectLst/>
                          <a:latin typeface="Times New Roman" panose="02020603050405020304" pitchFamily="18" charset="0"/>
                          <a:cs typeface="Times New Roman" panose="02020603050405020304" pitchFamily="18" charset="0"/>
                        </a:rPr>
                        <a:t> </a:t>
                      </a:r>
                      <a:endParaRPr lang="vi-VN"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43235652"/>
                  </a:ext>
                </a:extLst>
              </a:tr>
            </a:tbl>
          </a:graphicData>
        </a:graphic>
      </p:graphicFrame>
      <p:sp>
        <p:nvSpPr>
          <p:cNvPr id="3" name="Rectangle 1">
            <a:extLst>
              <a:ext uri="{FF2B5EF4-FFF2-40B4-BE49-F238E27FC236}">
                <a16:creationId xmlns:a16="http://schemas.microsoft.com/office/drawing/2014/main" id="{81FC0C45-56B1-4AE0-B60D-FF11BAEF968A}"/>
              </a:ext>
            </a:extLst>
          </p:cNvPr>
          <p:cNvSpPr>
            <a:spLocks noChangeArrowheads="1"/>
          </p:cNvSpPr>
          <p:nvPr/>
        </p:nvSpPr>
        <p:spPr bwMode="auto">
          <a:xfrm>
            <a:off x="609598" y="256356"/>
            <a:ext cx="16078201"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1pPr>
            <a:lvl2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2pPr>
            <a:lvl3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3pPr>
            <a:lvl4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4pPr>
            <a:lvl5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5pPr>
            <a:lvl6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6pPr>
            <a:lvl7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7pPr>
            <a:lvl8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8pPr>
            <a:lvl9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90488" algn="l"/>
                <a:tab pos="180975" algn="l"/>
              </a:tabLst>
            </a:pPr>
            <a:r>
              <a:rPr lang="en-US" altLang="vi-VN" sz="4400" b="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Hoạt động </a:t>
            </a:r>
            <a:r>
              <a:rPr kumimoji="0" lang="en-US" altLang="vi-VN" sz="4400" b="1" i="0" u="none" strike="noStrike" cap="none" normalizeH="0" baseline="0">
                <a:ln>
                  <a:noFill/>
                </a:ln>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cặp đôi </a:t>
            </a:r>
            <a:r>
              <a:rPr lang="en-US" altLang="vi-VN" sz="4400" b="1">
                <a:latin typeface="Times New Roman" panose="02020603050405020304" pitchFamily="18" charset="0"/>
                <a:cs typeface="Times New Roman" panose="02020603050405020304" pitchFamily="18" charset="0"/>
              </a:rPr>
              <a:t>(</a:t>
            </a:r>
            <a:r>
              <a:rPr lang="en-US" altLang="vi-VN" sz="4400" b="1">
                <a:solidFill>
                  <a:srgbClr val="0D0D0D"/>
                </a:solidFill>
                <a:latin typeface="Times New Roman" panose="02020603050405020304" pitchFamily="18" charset="0"/>
                <a:cs typeface="Times New Roman" panose="02020603050405020304" pitchFamily="18" charset="0"/>
              </a:rPr>
              <a:t>t</a:t>
            </a:r>
            <a:r>
              <a:rPr kumimoji="0" lang="en-US" altLang="vi-VN" sz="4400" b="1" i="0" u="none" strike="noStrike" cap="none" normalizeH="0" baseline="0">
                <a:ln>
                  <a:noFill/>
                </a:ln>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hời gian: 3 phút)</a:t>
            </a:r>
          </a:p>
          <a:p>
            <a:pPr marL="0" marR="0" lvl="0" indent="0" algn="just" defTabSz="914400" rtl="0" eaLnBrk="0" fontAlgn="base" latinLnBrk="0" hangingPunct="0">
              <a:lnSpc>
                <a:spcPct val="100000"/>
              </a:lnSpc>
              <a:spcBef>
                <a:spcPct val="0"/>
              </a:spcBef>
              <a:spcAft>
                <a:spcPct val="0"/>
              </a:spcAft>
              <a:buClrTx/>
              <a:buSzTx/>
              <a:buFontTx/>
              <a:buNone/>
              <a:tabLst>
                <a:tab pos="90488" algn="l"/>
                <a:tab pos="180975" algn="l"/>
              </a:tabLst>
            </a:pPr>
            <a:r>
              <a:rPr kumimoji="0" lang="en-US" altLang="vi-VN" sz="4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Nêu quan niệm sống của kiến và mối, kết quả và rút ra bài học:</a:t>
            </a:r>
          </a:p>
        </p:txBody>
      </p:sp>
    </p:spTree>
    <p:extLst>
      <p:ext uri="{BB962C8B-B14F-4D97-AF65-F5344CB8AC3E}">
        <p14:creationId xmlns:p14="http://schemas.microsoft.com/office/powerpoint/2010/main" val="38425693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p:cNvSpPr/>
          <p:nvPr/>
        </p:nvSpPr>
        <p:spPr>
          <a:xfrm>
            <a:off x="4931024" y="-2489348"/>
            <a:ext cx="15841760" cy="15553728"/>
          </a:xfrm>
          <a:prstGeom prst="ellipse">
            <a:avLst/>
          </a:prstGeom>
          <a:solidFill>
            <a:srgbClr val="FFFFFF">
              <a:alpha val="94118"/>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14" name="Picture 13"/>
          <p:cNvPicPr>
            <a:picLocks noChangeAspect="1"/>
          </p:cNvPicPr>
          <p:nvPr/>
        </p:nvPicPr>
        <p:blipFill>
          <a:blip r:embed="rId2"/>
          <a:stretch>
            <a:fillRect/>
          </a:stretch>
        </p:blipFill>
        <p:spPr>
          <a:xfrm>
            <a:off x="6497352" y="0"/>
            <a:ext cx="11756328" cy="3312368"/>
          </a:xfrm>
          <a:prstGeom prst="rect">
            <a:avLst/>
          </a:prstGeom>
        </p:spPr>
      </p:pic>
      <p:sp>
        <p:nvSpPr>
          <p:cNvPr id="15" name="Rectangle 14"/>
          <p:cNvSpPr/>
          <p:nvPr/>
        </p:nvSpPr>
        <p:spPr>
          <a:xfrm>
            <a:off x="6587208" y="2660888"/>
            <a:ext cx="8640960" cy="839788"/>
          </a:xfrm>
          <a:prstGeom prst="rect">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err="1">
                <a:solidFill>
                  <a:schemeClr val="accent4">
                    <a:lumMod val="10000"/>
                  </a:schemeClr>
                </a:solidFill>
                <a:latin typeface="Times New Roman" panose="02020603050405020304" pitchFamily="18" charset="0"/>
                <a:cs typeface="Times New Roman" panose="02020603050405020304" pitchFamily="18" charset="0"/>
              </a:rPr>
              <a:t>Không</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muốn</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lao</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động</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sợ</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vất</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vả</a:t>
            </a:r>
            <a:endParaRPr lang="en-US" sz="4800" dirty="0">
              <a:solidFill>
                <a:schemeClr val="accent4">
                  <a:lumMod val="10000"/>
                </a:schemeClr>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1371600" y="3847356"/>
            <a:ext cx="19202400" cy="3785652"/>
          </a:xfrm>
          <a:prstGeom prst="rect">
            <a:avLst/>
          </a:prstGeom>
        </p:spPr>
        <p:txBody>
          <a:bodyPr wrap="square">
            <a:spAutoFit/>
          </a:bodyPr>
          <a:lstStyle/>
          <a:p>
            <a:pPr algn="just"/>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Ngồi</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trong</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nhà</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nhìn</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ra</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ngoài</a:t>
            </a:r>
            <a:endParaRPr lang="en-US" sz="4800" dirty="0">
              <a:solidFill>
                <a:schemeClr val="accent4">
                  <a:lumMod val="10000"/>
                </a:schemeClr>
              </a:solidFill>
              <a:latin typeface="Times New Roman" panose="02020603050405020304" pitchFamily="18" charset="0"/>
              <a:cs typeface="Times New Roman" panose="02020603050405020304" pitchFamily="18" charset="0"/>
            </a:endParaRPr>
          </a:p>
          <a:p>
            <a:pPr algn="just"/>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Ngồi</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tựa</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lưng</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trên</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chiếc</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ghế</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chéo</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bên</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bàn</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tròn</a:t>
            </a:r>
            <a:endParaRPr lang="en-US" sz="4800" dirty="0">
              <a:solidFill>
                <a:schemeClr val="accent4">
                  <a:lumMod val="10000"/>
                </a:schemeClr>
              </a:solidFill>
              <a:latin typeface="Times New Roman" panose="02020603050405020304" pitchFamily="18" charset="0"/>
              <a:cs typeface="Times New Roman" panose="02020603050405020304" pitchFamily="18" charset="0"/>
            </a:endParaRPr>
          </a:p>
          <a:p>
            <a:pPr algn="just"/>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Lười</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vận</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động</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nên</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cơ</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thể</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béo</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mập</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và</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chậm</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chạp</a:t>
            </a:r>
            <a:endParaRPr lang="en-US" sz="4800" dirty="0">
              <a:solidFill>
                <a:schemeClr val="accent4">
                  <a:lumMod val="10000"/>
                </a:schemeClr>
              </a:solidFill>
              <a:latin typeface="Times New Roman" panose="02020603050405020304" pitchFamily="18" charset="0"/>
              <a:cs typeface="Times New Roman" panose="02020603050405020304" pitchFamily="18" charset="0"/>
            </a:endParaRPr>
          </a:p>
          <a:p>
            <a:pPr algn="just"/>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Nói</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với</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kiến</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Kiến</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ơi</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các</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chú</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Tội</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tình</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gì</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lao</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khổ</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lắm</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thay</a:t>
            </a:r>
            <a:r>
              <a:rPr lang="en-US" sz="4800">
                <a:solidFill>
                  <a:schemeClr val="accent4">
                    <a:lumMod val="10000"/>
                  </a:schemeClr>
                </a:solidFill>
                <a:latin typeface="Times New Roman" panose="02020603050405020304" pitchFamily="18" charset="0"/>
                <a:cs typeface="Times New Roman" panose="02020603050405020304" pitchFamily="18" charset="0"/>
              </a:rPr>
              <a:t>! </a:t>
            </a:r>
          </a:p>
          <a:p>
            <a:pPr algn="just"/>
            <a:r>
              <a:rPr lang="en-US" sz="480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NT </a:t>
            </a:r>
            <a:r>
              <a:rPr lang="en-US" sz="4800"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48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hóa</a:t>
            </a:r>
            <a:endParaRPr lang="en-US" sz="4800" dirty="0">
              <a:solidFill>
                <a:schemeClr val="accent4">
                  <a:lumMod val="10000"/>
                </a:schemeClr>
              </a:solidFill>
              <a:latin typeface="+mj-lt"/>
            </a:endParaRPr>
          </a:p>
        </p:txBody>
      </p:sp>
    </p:spTree>
    <p:extLst>
      <p:ext uri="{BB962C8B-B14F-4D97-AF65-F5344CB8AC3E}">
        <p14:creationId xmlns:p14="http://schemas.microsoft.com/office/powerpoint/2010/main" val="2833383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7BA9C"/>
        </a:solidFill>
        <a:effectLst/>
      </p:bgPr>
    </p:bg>
    <p:spTree>
      <p:nvGrpSpPr>
        <p:cNvPr id="1" name=""/>
        <p:cNvGrpSpPr/>
        <p:nvPr/>
      </p:nvGrpSpPr>
      <p:grpSpPr>
        <a:xfrm>
          <a:off x="0" y="0"/>
          <a:ext cx="0" cy="0"/>
          <a:chOff x="0" y="0"/>
          <a:chExt cx="0" cy="0"/>
        </a:xfrm>
      </p:grpSpPr>
      <p:sp>
        <p:nvSpPr>
          <p:cNvPr id="11" name="Oval 10"/>
          <p:cNvSpPr/>
          <p:nvPr/>
        </p:nvSpPr>
        <p:spPr>
          <a:xfrm>
            <a:off x="4931024" y="-2345332"/>
            <a:ext cx="15841760" cy="15553728"/>
          </a:xfrm>
          <a:prstGeom prst="ellipse">
            <a:avLst/>
          </a:prstGeom>
          <a:solidFill>
            <a:srgbClr val="FFFFFF">
              <a:alpha val="94118"/>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2" name="Rectangle 11"/>
          <p:cNvSpPr/>
          <p:nvPr/>
        </p:nvSpPr>
        <p:spPr>
          <a:xfrm>
            <a:off x="6587208" y="2591443"/>
            <a:ext cx="11244872" cy="1550426"/>
          </a:xfrm>
          <a:prstGeom prst="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err="1">
                <a:solidFill>
                  <a:schemeClr val="accent4">
                    <a:lumMod val="10000"/>
                  </a:schemeClr>
                </a:solidFill>
                <a:latin typeface="Times New Roman" panose="02020603050405020304" pitchFamily="18" charset="0"/>
                <a:cs typeface="Times New Roman" panose="02020603050405020304" pitchFamily="18" charset="0"/>
              </a:rPr>
              <a:t>Chỉ</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biết</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hưởng</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thụ</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trước</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mắt</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chỉ</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biết</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nghĩ</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đến</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bản</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thân</a:t>
            </a:r>
            <a:r>
              <a:rPr lang="en-US" sz="4800" dirty="0">
                <a:solidFill>
                  <a:schemeClr val="accent4">
                    <a:lumMod val="10000"/>
                  </a:schemeClr>
                </a:solidFill>
                <a:latin typeface="Times New Roman" panose="02020603050405020304" pitchFamily="18" charset="0"/>
                <a:cs typeface="Times New Roman" panose="02020603050405020304" pitchFamily="18" charset="0"/>
              </a:rPr>
              <a:t>:</a:t>
            </a:r>
          </a:p>
        </p:txBody>
      </p:sp>
      <p:sp>
        <p:nvSpPr>
          <p:cNvPr id="13" name="Rectangle 12"/>
          <p:cNvSpPr/>
          <p:nvPr/>
        </p:nvSpPr>
        <p:spPr>
          <a:xfrm>
            <a:off x="6497352" y="4794319"/>
            <a:ext cx="11334728" cy="3046988"/>
          </a:xfrm>
          <a:prstGeom prst="rect">
            <a:avLst/>
          </a:prstGeom>
        </p:spPr>
        <p:txBody>
          <a:bodyPr wrap="square">
            <a:spAutoFit/>
          </a:bodyPr>
          <a:lstStyle/>
          <a:p>
            <a:pPr algn="just"/>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Ăn</a:t>
            </a:r>
            <a:r>
              <a:rPr lang="en-US" sz="4800" dirty="0">
                <a:solidFill>
                  <a:schemeClr val="accent4">
                    <a:lumMod val="10000"/>
                  </a:schemeClr>
                </a:solidFill>
                <a:latin typeface="Times New Roman" panose="02020603050405020304" pitchFamily="18" charset="0"/>
                <a:cs typeface="Times New Roman" panose="02020603050405020304" pitchFamily="18" charset="0"/>
              </a:rPr>
              <a:t> no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béo</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trục</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béo</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tròn</a:t>
            </a:r>
            <a:endParaRPr lang="en-US" sz="4800" dirty="0">
              <a:solidFill>
                <a:schemeClr val="accent4">
                  <a:lumMod val="10000"/>
                </a:schemeClr>
              </a:solidFill>
              <a:latin typeface="Times New Roman" panose="02020603050405020304" pitchFamily="18" charset="0"/>
              <a:cs typeface="Times New Roman" panose="02020603050405020304" pitchFamily="18" charset="0"/>
            </a:endParaRPr>
          </a:p>
          <a:p>
            <a:pPr algn="just"/>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Chỉ</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biết</a:t>
            </a:r>
            <a:r>
              <a:rPr lang="en-US" sz="4800" dirty="0">
                <a:solidFill>
                  <a:schemeClr val="accent4">
                    <a:lumMod val="10000"/>
                  </a:schemeClr>
                </a:solidFill>
                <a:latin typeface="Times New Roman" panose="02020603050405020304" pitchFamily="18" charset="0"/>
                <a:cs typeface="Times New Roman" panose="02020603050405020304" pitchFamily="18" charset="0"/>
              </a:rPr>
              <a:t> an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hưởng</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nhà</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cao</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cửa</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rộng,tủ</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hòm</a:t>
            </a:r>
            <a:endParaRPr lang="en-US" sz="4800" dirty="0">
              <a:solidFill>
                <a:schemeClr val="accent4">
                  <a:lumMod val="10000"/>
                </a:schemeClr>
              </a:solidFill>
              <a:latin typeface="Times New Roman" panose="02020603050405020304" pitchFamily="18" charset="0"/>
              <a:cs typeface="Times New Roman" panose="02020603050405020304" pitchFamily="18" charset="0"/>
            </a:endParaRPr>
          </a:p>
          <a:p>
            <a:pPr algn="just"/>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Không</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nhận</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ra</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đó</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chỉ</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là</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cuộc</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sống</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đó</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là</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tạm</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bợ</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48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48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dài</a:t>
            </a:r>
            <a:r>
              <a:rPr lang="en-US" sz="48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lâu</a:t>
            </a:r>
            <a:endParaRPr lang="en-US" sz="4800" dirty="0">
              <a:solidFill>
                <a:schemeClr val="accent4">
                  <a:lumMod val="10000"/>
                </a:schemeClr>
              </a:solidFill>
              <a:latin typeface="+mj-lt"/>
            </a:endParaRPr>
          </a:p>
        </p:txBody>
      </p:sp>
      <p:pic>
        <p:nvPicPr>
          <p:cNvPr id="14" name="Picture 13"/>
          <p:cNvPicPr>
            <a:picLocks noChangeAspect="1"/>
          </p:cNvPicPr>
          <p:nvPr/>
        </p:nvPicPr>
        <p:blipFill>
          <a:blip r:embed="rId2"/>
          <a:stretch>
            <a:fillRect/>
          </a:stretch>
        </p:blipFill>
        <p:spPr>
          <a:xfrm>
            <a:off x="6497352" y="0"/>
            <a:ext cx="11756328" cy="33123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DCD7"/>
        </a:solidFill>
        <a:effectLst/>
      </p:bgPr>
    </p:bg>
    <p:spTree>
      <p:nvGrpSpPr>
        <p:cNvPr id="1" name=""/>
        <p:cNvGrpSpPr/>
        <p:nvPr/>
      </p:nvGrpSpPr>
      <p:grpSpPr>
        <a:xfrm>
          <a:off x="0" y="0"/>
          <a:ext cx="0" cy="0"/>
          <a:chOff x="0" y="0"/>
          <a:chExt cx="0" cy="0"/>
        </a:xfrm>
      </p:grpSpPr>
      <p:sp>
        <p:nvSpPr>
          <p:cNvPr id="13" name="Oval 12"/>
          <p:cNvSpPr/>
          <p:nvPr/>
        </p:nvSpPr>
        <p:spPr>
          <a:xfrm>
            <a:off x="4931024" y="-2345332"/>
            <a:ext cx="15841760" cy="15553728"/>
          </a:xfrm>
          <a:prstGeom prst="ellipse">
            <a:avLst/>
          </a:prstGeom>
          <a:solidFill>
            <a:srgbClr val="FFFFFF">
              <a:alpha val="94118"/>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white"/>
              </a:solidFill>
            </a:endParaRPr>
          </a:p>
        </p:txBody>
      </p:sp>
      <p:sp>
        <p:nvSpPr>
          <p:cNvPr id="14" name="Rectangle 13"/>
          <p:cNvSpPr/>
          <p:nvPr/>
        </p:nvSpPr>
        <p:spPr>
          <a:xfrm>
            <a:off x="8168892" y="3819243"/>
            <a:ext cx="8640960" cy="1550426"/>
          </a:xfrm>
          <a:prstGeom prst="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err="1">
                <a:solidFill>
                  <a:srgbClr val="8064A2">
                    <a:lumMod val="10000"/>
                  </a:srgbClr>
                </a:solidFill>
                <a:latin typeface="Times New Roman" panose="02020603050405020304" pitchFamily="18" charset="0"/>
                <a:cs typeface="Times New Roman" panose="02020603050405020304" pitchFamily="18" charset="0"/>
              </a:rPr>
              <a:t>Chỉ</a:t>
            </a:r>
            <a:r>
              <a:rPr lang="en-US" sz="4800" dirty="0">
                <a:solidFill>
                  <a:srgbClr val="8064A2">
                    <a:lumMod val="10000"/>
                  </a:srgbClr>
                </a:solidFill>
                <a:latin typeface="Times New Roman" panose="02020603050405020304" pitchFamily="18" charset="0"/>
                <a:cs typeface="Times New Roman" panose="02020603050405020304" pitchFamily="18" charset="0"/>
              </a:rPr>
              <a:t> </a:t>
            </a:r>
            <a:r>
              <a:rPr lang="en-US" sz="4800" dirty="0" err="1">
                <a:solidFill>
                  <a:srgbClr val="8064A2">
                    <a:lumMod val="10000"/>
                  </a:srgbClr>
                </a:solidFill>
                <a:latin typeface="Times New Roman" panose="02020603050405020304" pitchFamily="18" charset="0"/>
                <a:cs typeface="Times New Roman" panose="02020603050405020304" pitchFamily="18" charset="0"/>
              </a:rPr>
              <a:t>biết</a:t>
            </a:r>
            <a:r>
              <a:rPr lang="en-US" sz="4800" dirty="0">
                <a:solidFill>
                  <a:srgbClr val="8064A2">
                    <a:lumMod val="10000"/>
                  </a:srgbClr>
                </a:solidFill>
                <a:latin typeface="Times New Roman" panose="02020603050405020304" pitchFamily="18" charset="0"/>
                <a:cs typeface="Times New Roman" panose="02020603050405020304" pitchFamily="18" charset="0"/>
              </a:rPr>
              <a:t> </a:t>
            </a:r>
            <a:r>
              <a:rPr lang="en-US" sz="4800" dirty="0" err="1">
                <a:solidFill>
                  <a:srgbClr val="8064A2">
                    <a:lumMod val="10000"/>
                  </a:srgbClr>
                </a:solidFill>
                <a:latin typeface="Times New Roman" panose="02020603050405020304" pitchFamily="18" charset="0"/>
                <a:cs typeface="Times New Roman" panose="02020603050405020304" pitchFamily="18" charset="0"/>
              </a:rPr>
              <a:t>hưởng</a:t>
            </a:r>
            <a:r>
              <a:rPr lang="en-US" sz="4800" dirty="0">
                <a:solidFill>
                  <a:srgbClr val="8064A2">
                    <a:lumMod val="10000"/>
                  </a:srgbClr>
                </a:solidFill>
                <a:latin typeface="Times New Roman" panose="02020603050405020304" pitchFamily="18" charset="0"/>
                <a:cs typeface="Times New Roman" panose="02020603050405020304" pitchFamily="18" charset="0"/>
              </a:rPr>
              <a:t> </a:t>
            </a:r>
            <a:r>
              <a:rPr lang="en-US" sz="4800" dirty="0" err="1">
                <a:solidFill>
                  <a:srgbClr val="8064A2">
                    <a:lumMod val="10000"/>
                  </a:srgbClr>
                </a:solidFill>
                <a:latin typeface="Times New Roman" panose="02020603050405020304" pitchFamily="18" charset="0"/>
                <a:cs typeface="Times New Roman" panose="02020603050405020304" pitchFamily="18" charset="0"/>
              </a:rPr>
              <a:t>thụ</a:t>
            </a:r>
            <a:r>
              <a:rPr lang="en-US" sz="4800" dirty="0">
                <a:solidFill>
                  <a:srgbClr val="8064A2">
                    <a:lumMod val="10000"/>
                  </a:srgbClr>
                </a:solidFill>
                <a:latin typeface="Times New Roman" panose="02020603050405020304" pitchFamily="18" charset="0"/>
                <a:cs typeface="Times New Roman" panose="02020603050405020304" pitchFamily="18" charset="0"/>
              </a:rPr>
              <a:t> </a:t>
            </a:r>
            <a:r>
              <a:rPr lang="en-US" sz="4800" dirty="0" err="1">
                <a:solidFill>
                  <a:srgbClr val="8064A2">
                    <a:lumMod val="10000"/>
                  </a:srgbClr>
                </a:solidFill>
                <a:latin typeface="Times New Roman" panose="02020603050405020304" pitchFamily="18" charset="0"/>
                <a:cs typeface="Times New Roman" panose="02020603050405020304" pitchFamily="18" charset="0"/>
              </a:rPr>
              <a:t>trước</a:t>
            </a:r>
            <a:r>
              <a:rPr lang="en-US" sz="4800" dirty="0">
                <a:solidFill>
                  <a:srgbClr val="8064A2">
                    <a:lumMod val="10000"/>
                  </a:srgbClr>
                </a:solidFill>
                <a:latin typeface="Times New Roman" panose="02020603050405020304" pitchFamily="18" charset="0"/>
                <a:cs typeface="Times New Roman" panose="02020603050405020304" pitchFamily="18" charset="0"/>
              </a:rPr>
              <a:t> </a:t>
            </a:r>
            <a:r>
              <a:rPr lang="en-US" sz="4800" dirty="0" err="1">
                <a:solidFill>
                  <a:srgbClr val="8064A2">
                    <a:lumMod val="10000"/>
                  </a:srgbClr>
                </a:solidFill>
                <a:latin typeface="Times New Roman" panose="02020603050405020304" pitchFamily="18" charset="0"/>
                <a:cs typeface="Times New Roman" panose="02020603050405020304" pitchFamily="18" charset="0"/>
              </a:rPr>
              <a:t>mắt</a:t>
            </a:r>
            <a:r>
              <a:rPr lang="en-US" sz="4800" dirty="0">
                <a:solidFill>
                  <a:srgbClr val="8064A2">
                    <a:lumMod val="10000"/>
                  </a:srgbClr>
                </a:solidFill>
                <a:latin typeface="Times New Roman" panose="02020603050405020304" pitchFamily="18" charset="0"/>
                <a:cs typeface="Times New Roman" panose="02020603050405020304" pitchFamily="18" charset="0"/>
              </a:rPr>
              <a:t>, </a:t>
            </a:r>
            <a:r>
              <a:rPr lang="en-US" sz="4800" dirty="0" err="1">
                <a:solidFill>
                  <a:srgbClr val="8064A2">
                    <a:lumMod val="10000"/>
                  </a:srgbClr>
                </a:solidFill>
                <a:latin typeface="Times New Roman" panose="02020603050405020304" pitchFamily="18" charset="0"/>
                <a:cs typeface="Times New Roman" panose="02020603050405020304" pitchFamily="18" charset="0"/>
              </a:rPr>
              <a:t>chỉ</a:t>
            </a:r>
            <a:r>
              <a:rPr lang="en-US" sz="4800" dirty="0">
                <a:solidFill>
                  <a:srgbClr val="8064A2">
                    <a:lumMod val="10000"/>
                  </a:srgbClr>
                </a:solidFill>
                <a:latin typeface="Times New Roman" panose="02020603050405020304" pitchFamily="18" charset="0"/>
                <a:cs typeface="Times New Roman" panose="02020603050405020304" pitchFamily="18" charset="0"/>
              </a:rPr>
              <a:t> </a:t>
            </a:r>
            <a:r>
              <a:rPr lang="en-US" sz="4800" dirty="0" err="1">
                <a:solidFill>
                  <a:srgbClr val="8064A2">
                    <a:lumMod val="10000"/>
                  </a:srgbClr>
                </a:solidFill>
                <a:latin typeface="Times New Roman" panose="02020603050405020304" pitchFamily="18" charset="0"/>
                <a:cs typeface="Times New Roman" panose="02020603050405020304" pitchFamily="18" charset="0"/>
              </a:rPr>
              <a:t>biết</a:t>
            </a:r>
            <a:r>
              <a:rPr lang="en-US" sz="4800" dirty="0">
                <a:solidFill>
                  <a:srgbClr val="8064A2">
                    <a:lumMod val="10000"/>
                  </a:srgbClr>
                </a:solidFill>
                <a:latin typeface="Times New Roman" panose="02020603050405020304" pitchFamily="18" charset="0"/>
                <a:cs typeface="Times New Roman" panose="02020603050405020304" pitchFamily="18" charset="0"/>
              </a:rPr>
              <a:t> </a:t>
            </a:r>
            <a:r>
              <a:rPr lang="en-US" sz="4800" dirty="0" err="1">
                <a:solidFill>
                  <a:srgbClr val="8064A2">
                    <a:lumMod val="10000"/>
                  </a:srgbClr>
                </a:solidFill>
                <a:latin typeface="Times New Roman" panose="02020603050405020304" pitchFamily="18" charset="0"/>
                <a:cs typeface="Times New Roman" panose="02020603050405020304" pitchFamily="18" charset="0"/>
              </a:rPr>
              <a:t>nghĩ</a:t>
            </a:r>
            <a:r>
              <a:rPr lang="en-US" sz="4800" dirty="0">
                <a:solidFill>
                  <a:srgbClr val="8064A2">
                    <a:lumMod val="10000"/>
                  </a:srgbClr>
                </a:solidFill>
                <a:latin typeface="Times New Roman" panose="02020603050405020304" pitchFamily="18" charset="0"/>
                <a:cs typeface="Times New Roman" panose="02020603050405020304" pitchFamily="18" charset="0"/>
              </a:rPr>
              <a:t> </a:t>
            </a:r>
            <a:r>
              <a:rPr lang="en-US" sz="4800" dirty="0" err="1">
                <a:solidFill>
                  <a:srgbClr val="8064A2">
                    <a:lumMod val="10000"/>
                  </a:srgbClr>
                </a:solidFill>
                <a:latin typeface="Times New Roman" panose="02020603050405020304" pitchFamily="18" charset="0"/>
                <a:cs typeface="Times New Roman" panose="02020603050405020304" pitchFamily="18" charset="0"/>
              </a:rPr>
              <a:t>đến</a:t>
            </a:r>
            <a:r>
              <a:rPr lang="en-US" sz="4800" dirty="0">
                <a:solidFill>
                  <a:srgbClr val="8064A2">
                    <a:lumMod val="10000"/>
                  </a:srgbClr>
                </a:solidFill>
                <a:latin typeface="Times New Roman" panose="02020603050405020304" pitchFamily="18" charset="0"/>
                <a:cs typeface="Times New Roman" panose="02020603050405020304" pitchFamily="18" charset="0"/>
              </a:rPr>
              <a:t> </a:t>
            </a:r>
            <a:r>
              <a:rPr lang="en-US" sz="4800" dirty="0" err="1">
                <a:solidFill>
                  <a:srgbClr val="8064A2">
                    <a:lumMod val="10000"/>
                  </a:srgbClr>
                </a:solidFill>
                <a:latin typeface="Times New Roman" panose="02020603050405020304" pitchFamily="18" charset="0"/>
                <a:cs typeface="Times New Roman" panose="02020603050405020304" pitchFamily="18" charset="0"/>
              </a:rPr>
              <a:t>bản</a:t>
            </a:r>
            <a:r>
              <a:rPr lang="en-US" sz="4800" dirty="0">
                <a:solidFill>
                  <a:srgbClr val="8064A2">
                    <a:lumMod val="10000"/>
                  </a:srgbClr>
                </a:solidFill>
                <a:latin typeface="Times New Roman" panose="02020603050405020304" pitchFamily="18" charset="0"/>
                <a:cs typeface="Times New Roman" panose="02020603050405020304" pitchFamily="18" charset="0"/>
              </a:rPr>
              <a:t> </a:t>
            </a:r>
            <a:r>
              <a:rPr lang="en-US" sz="4800" dirty="0" err="1">
                <a:solidFill>
                  <a:srgbClr val="8064A2">
                    <a:lumMod val="10000"/>
                  </a:srgbClr>
                </a:solidFill>
                <a:latin typeface="Times New Roman" panose="02020603050405020304" pitchFamily="18" charset="0"/>
                <a:cs typeface="Times New Roman" panose="02020603050405020304" pitchFamily="18" charset="0"/>
              </a:rPr>
              <a:t>thân</a:t>
            </a:r>
            <a:r>
              <a:rPr lang="en-US" sz="4800" dirty="0">
                <a:solidFill>
                  <a:srgbClr val="8064A2">
                    <a:lumMod val="10000"/>
                  </a:srgbClr>
                </a:solidFill>
                <a:latin typeface="Times New Roman" panose="02020603050405020304" pitchFamily="18" charset="0"/>
                <a:cs typeface="Times New Roman" panose="02020603050405020304" pitchFamily="18" charset="0"/>
              </a:rPr>
              <a:t>:</a:t>
            </a:r>
          </a:p>
        </p:txBody>
      </p:sp>
      <p:sp>
        <p:nvSpPr>
          <p:cNvPr id="15" name="Rectangle 14"/>
          <p:cNvSpPr/>
          <p:nvPr/>
        </p:nvSpPr>
        <p:spPr>
          <a:xfrm>
            <a:off x="8168892" y="2655140"/>
            <a:ext cx="8640960" cy="839788"/>
          </a:xfrm>
          <a:prstGeom prst="rect">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err="1">
                <a:solidFill>
                  <a:schemeClr val="accent4">
                    <a:lumMod val="10000"/>
                  </a:schemeClr>
                </a:solidFill>
                <a:latin typeface="Times New Roman" panose="02020603050405020304" pitchFamily="18" charset="0"/>
                <a:cs typeface="Times New Roman" panose="02020603050405020304" pitchFamily="18" charset="0"/>
              </a:rPr>
              <a:t>Không</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muốn</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lao</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động</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sợ</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vất</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vả</a:t>
            </a:r>
            <a:endParaRPr lang="en-US" sz="4800" dirty="0">
              <a:solidFill>
                <a:schemeClr val="accent4">
                  <a:lumMod val="10000"/>
                </a:schemeClr>
              </a:solidFill>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5A716459-8E3A-41CD-A0E8-B4DA092A027F}"/>
              </a:ext>
            </a:extLst>
          </p:cNvPr>
          <p:cNvPicPr>
            <a:picLocks noChangeAspect="1"/>
          </p:cNvPicPr>
          <p:nvPr/>
        </p:nvPicPr>
        <p:blipFill>
          <a:blip r:embed="rId2" cstate="print">
            <a:duotone>
              <a:prstClr val="black"/>
              <a:schemeClr val="accent5">
                <a:tint val="45000"/>
                <a:satMod val="400000"/>
              </a:schemeClr>
            </a:duotone>
            <a:extLst>
              <a:ext uri="{BEBA8EAE-BF5A-486C-A8C5-ECC9F3942E4B}">
                <a14:imgProps xmlns:a14="http://schemas.microsoft.com/office/drawing/2010/main">
                  <a14:imgLayer r:embed="rId3">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5400000">
            <a:off x="11304240" y="5369668"/>
            <a:ext cx="1942048" cy="1942048"/>
          </a:xfrm>
          <a:prstGeom prst="rect">
            <a:avLst/>
          </a:prstGeom>
        </p:spPr>
      </p:pic>
      <p:pic>
        <p:nvPicPr>
          <p:cNvPr id="17" name="Picture 16"/>
          <p:cNvPicPr>
            <a:picLocks noChangeAspect="1"/>
          </p:cNvPicPr>
          <p:nvPr/>
        </p:nvPicPr>
        <p:blipFill>
          <a:blip r:embed="rId4"/>
          <a:stretch>
            <a:fillRect/>
          </a:stretch>
        </p:blipFill>
        <p:spPr>
          <a:xfrm>
            <a:off x="6497352" y="0"/>
            <a:ext cx="11756328" cy="3312368"/>
          </a:xfrm>
          <a:prstGeom prst="rect">
            <a:avLst/>
          </a:prstGeom>
        </p:spPr>
      </p:pic>
      <p:sp>
        <p:nvSpPr>
          <p:cNvPr id="18" name="Rectangle 17"/>
          <p:cNvSpPr/>
          <p:nvPr/>
        </p:nvSpPr>
        <p:spPr>
          <a:xfrm>
            <a:off x="8168892" y="7107409"/>
            <a:ext cx="8640960" cy="15504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5200" dirty="0" err="1">
                <a:solidFill>
                  <a:srgbClr val="FF0000"/>
                </a:solidFill>
                <a:latin typeface="Times New Roman" panose="02020603050405020304" pitchFamily="18" charset="0"/>
                <a:cs typeface="Times New Roman" panose="02020603050405020304" pitchFamily="18" charset="0"/>
              </a:rPr>
              <a:t>Hậu</a:t>
            </a:r>
            <a:r>
              <a:rPr lang="en-US" sz="5200" dirty="0">
                <a:solidFill>
                  <a:srgbClr val="FF0000"/>
                </a:solidFill>
                <a:latin typeface="Times New Roman" panose="02020603050405020304" pitchFamily="18" charset="0"/>
                <a:cs typeface="Times New Roman" panose="02020603050405020304" pitchFamily="18" charset="0"/>
              </a:rPr>
              <a:t> </a:t>
            </a:r>
            <a:r>
              <a:rPr lang="en-US" sz="5200" dirty="0" err="1">
                <a:solidFill>
                  <a:srgbClr val="FF0000"/>
                </a:solidFill>
                <a:latin typeface="Times New Roman" panose="02020603050405020304" pitchFamily="18" charset="0"/>
                <a:cs typeface="Times New Roman" panose="02020603050405020304" pitchFamily="18" charset="0"/>
              </a:rPr>
              <a:t>quả</a:t>
            </a:r>
            <a:r>
              <a:rPr lang="en-US" sz="5200" dirty="0">
                <a:solidFill>
                  <a:srgbClr val="FF0000"/>
                </a:solidFill>
                <a:latin typeface="Times New Roman" panose="02020603050405020304" pitchFamily="18" charset="0"/>
                <a:cs typeface="Times New Roman" panose="02020603050405020304" pitchFamily="18" charset="0"/>
              </a:rPr>
              <a:t>: </a:t>
            </a:r>
            <a:r>
              <a:rPr lang="en-US" sz="5200" dirty="0" err="1">
                <a:solidFill>
                  <a:srgbClr val="FF0000"/>
                </a:solidFill>
                <a:latin typeface="Times New Roman" panose="02020603050405020304" pitchFamily="18" charset="0"/>
                <a:cs typeface="Times New Roman" panose="02020603050405020304" pitchFamily="18" charset="0"/>
              </a:rPr>
              <a:t>nhà</a:t>
            </a:r>
            <a:r>
              <a:rPr lang="en-US" sz="5200" dirty="0">
                <a:solidFill>
                  <a:srgbClr val="FF0000"/>
                </a:solidFill>
                <a:latin typeface="Times New Roman" panose="02020603050405020304" pitchFamily="18" charset="0"/>
                <a:cs typeface="Times New Roman" panose="02020603050405020304" pitchFamily="18" charset="0"/>
              </a:rPr>
              <a:t> </a:t>
            </a:r>
            <a:r>
              <a:rPr lang="en-US" sz="5200" dirty="0" err="1">
                <a:solidFill>
                  <a:srgbClr val="FF0000"/>
                </a:solidFill>
                <a:latin typeface="Times New Roman" panose="02020603050405020304" pitchFamily="18" charset="0"/>
                <a:cs typeface="Times New Roman" panose="02020603050405020304" pitchFamily="18" charset="0"/>
              </a:rPr>
              <a:t>đổ</a:t>
            </a:r>
            <a:r>
              <a:rPr lang="en-US" sz="5200" dirty="0">
                <a:solidFill>
                  <a:srgbClr val="FF0000"/>
                </a:solidFill>
                <a:latin typeface="Times New Roman" panose="02020603050405020304" pitchFamily="18" charset="0"/>
                <a:cs typeface="Times New Roman" panose="02020603050405020304" pitchFamily="18" charset="0"/>
              </a:rPr>
              <a:t> </a:t>
            </a:r>
            <a:r>
              <a:rPr lang="en-US" sz="5200" dirty="0" err="1">
                <a:solidFill>
                  <a:srgbClr val="FF0000"/>
                </a:solidFill>
                <a:latin typeface="Times New Roman" panose="02020603050405020304" pitchFamily="18" charset="0"/>
                <a:cs typeface="Times New Roman" panose="02020603050405020304" pitchFamily="18" charset="0"/>
              </a:rPr>
              <a:t>xuống</a:t>
            </a:r>
            <a:r>
              <a:rPr lang="en-US" sz="5200" dirty="0">
                <a:solidFill>
                  <a:srgbClr val="FF0000"/>
                </a:solidFill>
                <a:latin typeface="Times New Roman" panose="02020603050405020304" pitchFamily="18" charset="0"/>
                <a:cs typeface="Times New Roman" panose="02020603050405020304" pitchFamily="18" charset="0"/>
              </a:rPr>
              <a:t> </a:t>
            </a:r>
            <a:r>
              <a:rPr lang="en-US" sz="5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5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Đi</a:t>
            </a:r>
            <a:r>
              <a:rPr lang="en-US" sz="5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5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đời</a:t>
            </a:r>
            <a:r>
              <a:rPr lang="en-US" sz="5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5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các</a:t>
            </a:r>
            <a:r>
              <a:rPr lang="en-US" sz="5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5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anh</a:t>
            </a:r>
            <a:r>
              <a:rPr lang="en-US" sz="5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 NT </a:t>
            </a:r>
            <a:r>
              <a:rPr lang="en-US" sz="5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5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5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hóa</a:t>
            </a:r>
            <a:endParaRPr lang="en-US" sz="52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sp>
        <p:nvSpPr>
          <p:cNvPr id="20" name="Rectangle 19"/>
          <p:cNvSpPr/>
          <p:nvPr/>
        </p:nvSpPr>
        <p:spPr>
          <a:xfrm>
            <a:off x="359024" y="102940"/>
            <a:ext cx="12961440" cy="100400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rgbClr val="FFFFFF"/>
              </a:solidFill>
            </a:endParaRPr>
          </a:p>
        </p:txBody>
      </p:sp>
      <p:sp>
        <p:nvSpPr>
          <p:cNvPr id="23" name="Rectangle 22"/>
          <p:cNvSpPr/>
          <p:nvPr/>
        </p:nvSpPr>
        <p:spPr>
          <a:xfrm>
            <a:off x="880929" y="1687116"/>
            <a:ext cx="10139742" cy="839788"/>
          </a:xfrm>
          <a:prstGeom prst="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err="1">
                <a:solidFill>
                  <a:schemeClr val="bg1"/>
                </a:solidFill>
                <a:latin typeface="Times New Roman" panose="02020603050405020304" pitchFamily="18" charset="0"/>
                <a:cs typeface="Times New Roman" panose="02020603050405020304" pitchFamily="18" charset="0"/>
              </a:rPr>
              <a:t>Không</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ngại</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vất</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vả</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chăm</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chỉ</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lao</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động</a:t>
            </a:r>
            <a:endParaRPr lang="en-US" sz="4800" dirty="0">
              <a:solidFill>
                <a:schemeClr val="bg1"/>
              </a:solidFill>
              <a:latin typeface="Times New Roman" panose="02020603050405020304" pitchFamily="18" charset="0"/>
              <a:cs typeface="Times New Roman" panose="02020603050405020304" pitchFamily="18" charset="0"/>
            </a:endParaRPr>
          </a:p>
        </p:txBody>
      </p:sp>
      <p:sp>
        <p:nvSpPr>
          <p:cNvPr id="24" name="Rectangle 23"/>
          <p:cNvSpPr/>
          <p:nvPr/>
        </p:nvSpPr>
        <p:spPr>
          <a:xfrm>
            <a:off x="791073" y="2873584"/>
            <a:ext cx="12385374" cy="2308324"/>
          </a:xfrm>
          <a:prstGeom prst="rect">
            <a:avLst/>
          </a:prstGeom>
        </p:spPr>
        <p:txBody>
          <a:bodyPr wrap="square">
            <a:spAutoFit/>
          </a:bodyPr>
          <a:lstStyle/>
          <a:p>
            <a:pPr algn="just"/>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Sẵn</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sàng</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ra</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ngoài</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làm</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việc</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dù</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vất</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vả</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khiến</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cơ</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thể</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gầy</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gò</a:t>
            </a:r>
            <a:endParaRPr lang="en-US" sz="4800" dirty="0">
              <a:solidFill>
                <a:schemeClr val="accent4">
                  <a:lumMod val="10000"/>
                </a:schemeClr>
              </a:solidFill>
              <a:latin typeface="Times New Roman" panose="02020603050405020304" pitchFamily="18" charset="0"/>
              <a:cs typeface="Times New Roman" panose="02020603050405020304" pitchFamily="18" charset="0"/>
            </a:endParaRPr>
          </a:p>
          <a:p>
            <a:pPr algn="just"/>
            <a:r>
              <a:rPr lang="en-US" sz="4800" dirty="0">
                <a:solidFill>
                  <a:schemeClr val="accent4">
                    <a:lumMod val="10000"/>
                  </a:schemeClr>
                </a:solidFill>
                <a:latin typeface="Times New Roman" panose="02020603050405020304" pitchFamily="18" charset="0"/>
                <a:cs typeface="Times New Roman" panose="02020603050405020304" pitchFamily="18" charset="0"/>
              </a:rPr>
              <a:t>+ Ý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thức</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Hễ</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có</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làm</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thì</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mới</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có</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ăn</a:t>
            </a:r>
            <a:endParaRPr lang="en-US" sz="4800" dirty="0">
              <a:solidFill>
                <a:schemeClr val="accent4">
                  <a:lumMod val="10000"/>
                </a:schemeClr>
              </a:solidFill>
              <a:latin typeface="+mj-lt"/>
            </a:endParaRPr>
          </a:p>
        </p:txBody>
      </p:sp>
      <p:sp>
        <p:nvSpPr>
          <p:cNvPr id="25" name="Rectangle 24"/>
          <p:cNvSpPr/>
          <p:nvPr/>
        </p:nvSpPr>
        <p:spPr>
          <a:xfrm>
            <a:off x="880928" y="5560228"/>
            <a:ext cx="11579904" cy="839788"/>
          </a:xfrm>
          <a:prstGeom prst="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err="1">
                <a:solidFill>
                  <a:schemeClr val="bg1"/>
                </a:solidFill>
                <a:latin typeface="Times New Roman" panose="02020603050405020304" pitchFamily="18" charset="0"/>
                <a:cs typeface="Times New Roman" panose="02020603050405020304" pitchFamily="18" charset="0"/>
              </a:rPr>
              <a:t>Biết</a:t>
            </a:r>
            <a:r>
              <a:rPr lang="en-US" sz="4800" dirty="0">
                <a:solidFill>
                  <a:schemeClr val="bg1"/>
                </a:solidFill>
                <a:latin typeface="Times New Roman" panose="02020603050405020304" pitchFamily="18" charset="0"/>
                <a:cs typeface="Times New Roman" panose="02020603050405020304" pitchFamily="18" charset="0"/>
              </a:rPr>
              <a:t> lo </a:t>
            </a:r>
            <a:r>
              <a:rPr lang="en-US" sz="4800" dirty="0" err="1">
                <a:solidFill>
                  <a:schemeClr val="bg1"/>
                </a:solidFill>
                <a:latin typeface="Times New Roman" panose="02020603050405020304" pitchFamily="18" charset="0"/>
                <a:cs typeface="Times New Roman" panose="02020603050405020304" pitchFamily="18" charset="0"/>
              </a:rPr>
              <a:t>xa</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sống</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có</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trách</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nhiệm</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vì</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cộng</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đồng</a:t>
            </a:r>
            <a:endParaRPr lang="en-US" sz="4800" dirty="0">
              <a:solidFill>
                <a:schemeClr val="bg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791072" y="6746697"/>
            <a:ext cx="12385376" cy="3046988"/>
          </a:xfrm>
          <a:prstGeom prst="rect">
            <a:avLst/>
          </a:prstGeom>
        </p:spPr>
        <p:txBody>
          <a:bodyPr wrap="square">
            <a:spAutoFit/>
          </a:bodyPr>
          <a:lstStyle/>
          <a:p>
            <a:pPr algn="just"/>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i="1" dirty="0">
                <a:solidFill>
                  <a:schemeClr val="accent4">
                    <a:lumMod val="10000"/>
                  </a:schemeClr>
                </a:solidFill>
                <a:latin typeface="Times New Roman" panose="02020603050405020304" pitchFamily="18" charset="0"/>
                <a:cs typeface="Times New Roman" panose="02020603050405020304" pitchFamily="18" charset="0"/>
              </a:rPr>
              <a:t>“</a:t>
            </a:r>
            <a:r>
              <a:rPr lang="en-US" sz="4800" i="1" dirty="0" err="1">
                <a:solidFill>
                  <a:schemeClr val="accent4">
                    <a:lumMod val="10000"/>
                  </a:schemeClr>
                </a:solidFill>
                <a:latin typeface="Times New Roman" panose="02020603050405020304" pitchFamily="18" charset="0"/>
                <a:cs typeface="Times New Roman" panose="02020603050405020304" pitchFamily="18" charset="0"/>
              </a:rPr>
              <a:t>Sinh</a:t>
            </a:r>
            <a:r>
              <a:rPr lang="en-US" sz="4800" i="1" dirty="0">
                <a:solidFill>
                  <a:schemeClr val="accent4">
                    <a:lumMod val="10000"/>
                  </a:schemeClr>
                </a:solidFill>
                <a:latin typeface="Times New Roman" panose="02020603050405020304" pitchFamily="18" charset="0"/>
                <a:cs typeface="Times New Roman" panose="02020603050405020304" pitchFamily="18" charset="0"/>
              </a:rPr>
              <a:t> </a:t>
            </a:r>
            <a:r>
              <a:rPr lang="en-US" sz="4800" i="1" dirty="0" err="1">
                <a:solidFill>
                  <a:schemeClr val="accent4">
                    <a:lumMod val="10000"/>
                  </a:schemeClr>
                </a:solidFill>
                <a:latin typeface="Times New Roman" panose="02020603050405020304" pitchFamily="18" charset="0"/>
                <a:cs typeface="Times New Roman" panose="02020603050405020304" pitchFamily="18" charset="0"/>
              </a:rPr>
              <a:t>tồn</a:t>
            </a:r>
            <a:r>
              <a:rPr lang="en-US" sz="4800" i="1" dirty="0">
                <a:solidFill>
                  <a:schemeClr val="accent4">
                    <a:lumMod val="10000"/>
                  </a:schemeClr>
                </a:solidFill>
                <a:latin typeface="Times New Roman" panose="02020603050405020304" pitchFamily="18" charset="0"/>
                <a:cs typeface="Times New Roman" panose="02020603050405020304" pitchFamily="18" charset="0"/>
              </a:rPr>
              <a:t> </a:t>
            </a:r>
            <a:r>
              <a:rPr lang="en-US" sz="4800" i="1" dirty="0" err="1">
                <a:solidFill>
                  <a:schemeClr val="accent4">
                    <a:lumMod val="10000"/>
                  </a:schemeClr>
                </a:solidFill>
                <a:latin typeface="Times New Roman" panose="02020603050405020304" pitchFamily="18" charset="0"/>
                <a:cs typeface="Times New Roman" panose="02020603050405020304" pitchFamily="18" charset="0"/>
              </a:rPr>
              <a:t>là</a:t>
            </a:r>
            <a:r>
              <a:rPr lang="en-US" sz="4800" i="1" dirty="0">
                <a:solidFill>
                  <a:schemeClr val="accent4">
                    <a:lumMod val="10000"/>
                  </a:schemeClr>
                </a:solidFill>
                <a:latin typeface="Times New Roman" panose="02020603050405020304" pitchFamily="18" charset="0"/>
                <a:cs typeface="Times New Roman" panose="02020603050405020304" pitchFamily="18" charset="0"/>
              </a:rPr>
              <a:t> </a:t>
            </a:r>
            <a:r>
              <a:rPr lang="en-US" sz="4800" i="1" dirty="0" err="1">
                <a:solidFill>
                  <a:schemeClr val="accent4">
                    <a:lumMod val="10000"/>
                  </a:schemeClr>
                </a:solidFill>
                <a:latin typeface="Times New Roman" panose="02020603050405020304" pitchFamily="18" charset="0"/>
                <a:cs typeface="Times New Roman" panose="02020603050405020304" pitchFamily="18" charset="0"/>
              </a:rPr>
              <a:t>cuộc</a:t>
            </a:r>
            <a:r>
              <a:rPr lang="en-US" sz="4800" i="1" dirty="0">
                <a:solidFill>
                  <a:schemeClr val="accent4">
                    <a:lumMod val="10000"/>
                  </a:schemeClr>
                </a:solidFill>
                <a:latin typeface="Times New Roman" panose="02020603050405020304" pitchFamily="18" charset="0"/>
                <a:cs typeface="Times New Roman" panose="02020603050405020304" pitchFamily="18" charset="0"/>
              </a:rPr>
              <a:t> </a:t>
            </a:r>
            <a:r>
              <a:rPr lang="en-US" sz="4800" i="1" dirty="0" err="1">
                <a:solidFill>
                  <a:schemeClr val="accent4">
                    <a:lumMod val="10000"/>
                  </a:schemeClr>
                </a:solidFill>
                <a:latin typeface="Times New Roman" panose="02020603050405020304" pitchFamily="18" charset="0"/>
                <a:cs typeface="Times New Roman" panose="02020603050405020304" pitchFamily="18" charset="0"/>
              </a:rPr>
              <a:t>khó</a:t>
            </a:r>
            <a:r>
              <a:rPr lang="en-US" sz="4800" i="1" dirty="0">
                <a:solidFill>
                  <a:schemeClr val="accent4">
                    <a:lumMod val="10000"/>
                  </a:schemeClr>
                </a:solidFill>
                <a:latin typeface="Times New Roman" panose="02020603050405020304" pitchFamily="18" charset="0"/>
                <a:cs typeface="Times New Roman" panose="02020603050405020304" pitchFamily="18" charset="0"/>
              </a:rPr>
              <a:t> </a:t>
            </a:r>
            <a:r>
              <a:rPr lang="en-US" sz="4800" i="1" dirty="0" err="1">
                <a:solidFill>
                  <a:schemeClr val="accent4">
                    <a:lumMod val="10000"/>
                  </a:schemeClr>
                </a:solidFill>
                <a:latin typeface="Times New Roman" panose="02020603050405020304" pitchFamily="18" charset="0"/>
                <a:cs typeface="Times New Roman" panose="02020603050405020304" pitchFamily="18" charset="0"/>
              </a:rPr>
              <a:t>khăn</a:t>
            </a:r>
            <a:r>
              <a:rPr lang="en-US" sz="4800" i="1"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chủ</a:t>
            </a:r>
            <a:r>
              <a:rPr lang="en-US" sz="48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sz="48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chuẩn</a:t>
            </a:r>
            <a:r>
              <a:rPr lang="en-US" sz="48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bị</a:t>
            </a:r>
            <a:r>
              <a:rPr lang="en-US" sz="48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kĩ</a:t>
            </a:r>
            <a:r>
              <a:rPr lang="en-US" sz="48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cho</a:t>
            </a:r>
            <a:r>
              <a:rPr lang="en-US" sz="48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tương</a:t>
            </a:r>
            <a:r>
              <a:rPr lang="en-US" sz="48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lai</a:t>
            </a:r>
            <a:endParaRPr lang="en-US" sz="48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48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Quan</a:t>
            </a:r>
            <a:r>
              <a:rPr lang="en-US" sz="48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tâm</a:t>
            </a:r>
            <a:r>
              <a:rPr lang="en-US" sz="48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đến</a:t>
            </a:r>
            <a:r>
              <a:rPr lang="en-US" sz="48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mọi</a:t>
            </a:r>
            <a:r>
              <a:rPr lang="en-US" sz="48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8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i="1"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a:t>
            </a:r>
            <a:r>
              <a:rPr lang="en-US" sz="4800" i="1"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địa</a:t>
            </a:r>
            <a:r>
              <a:rPr lang="en-US" sz="4800" i="1"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i="1"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cầu</a:t>
            </a:r>
            <a:r>
              <a:rPr lang="en-US" sz="4800" i="1"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i="1"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muôn</a:t>
            </a:r>
            <a:r>
              <a:rPr lang="en-US" sz="4800" i="1"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i="1"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loại</a:t>
            </a:r>
            <a:r>
              <a:rPr lang="en-US" sz="4800" i="1"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a:t>
            </a:r>
          </a:p>
          <a:p>
            <a:pPr algn="just"/>
            <a:r>
              <a:rPr lang="en-US" sz="48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Ý </a:t>
            </a:r>
            <a:r>
              <a:rPr lang="en-US" sz="4800"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thức</a:t>
            </a:r>
            <a:r>
              <a:rPr lang="en-US" sz="48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i="1"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a:t>
            </a:r>
            <a:r>
              <a:rPr lang="en-US" sz="4800" i="1"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Vì</a:t>
            </a:r>
            <a:r>
              <a:rPr lang="en-US" sz="4800" i="1"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i="1"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đàn</a:t>
            </a:r>
            <a:r>
              <a:rPr lang="en-US" sz="4800" i="1"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i="1"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vì</a:t>
            </a:r>
            <a:r>
              <a:rPr lang="en-US" sz="4800" i="1"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i="1"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tổ</a:t>
            </a:r>
            <a:r>
              <a:rPr lang="en-US" sz="4800" i="1"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i="1"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vun</a:t>
            </a:r>
            <a:r>
              <a:rPr lang="en-US" sz="4800" i="1"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i="1"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thu</a:t>
            </a:r>
            <a:r>
              <a:rPr lang="en-US" sz="4800" i="1"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i="1"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xứ</a:t>
            </a:r>
            <a:r>
              <a:rPr lang="en-US" sz="4800" i="1"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i="1"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sở</a:t>
            </a:r>
            <a:r>
              <a:rPr lang="en-US" sz="4800" i="1"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a:t>
            </a:r>
            <a:endParaRPr lang="en-US" sz="4800" i="1" dirty="0">
              <a:solidFill>
                <a:schemeClr val="accent4">
                  <a:lumMod val="10000"/>
                </a:schemeClr>
              </a:solidFill>
              <a:latin typeface="+mj-lt"/>
            </a:endParaRPr>
          </a:p>
        </p:txBody>
      </p:sp>
      <p:pic>
        <p:nvPicPr>
          <p:cNvPr id="27" name="Picture 26"/>
          <p:cNvPicPr>
            <a:picLocks noChangeAspect="1"/>
          </p:cNvPicPr>
          <p:nvPr/>
        </p:nvPicPr>
        <p:blipFill>
          <a:blip r:embed="rId2"/>
          <a:stretch>
            <a:fillRect/>
          </a:stretch>
        </p:blipFill>
        <p:spPr>
          <a:xfrm>
            <a:off x="-361056" y="-115844"/>
            <a:ext cx="11546824" cy="2024048"/>
          </a:xfrm>
          <a:prstGeom prst="rect">
            <a:avLst/>
          </a:prstGeom>
        </p:spPr>
      </p:pic>
      <p:pic>
        <p:nvPicPr>
          <p:cNvPr id="28" name="Picture 7"/>
          <p:cNvPicPr>
            <a:picLocks noChangeAspect="1"/>
          </p:cNvPicPr>
          <p:nvPr/>
        </p:nvPicPr>
        <p:blipFill>
          <a:blip r:embed="rId3"/>
          <a:srcRect/>
          <a:stretch>
            <a:fillRect/>
          </a:stretch>
        </p:blipFill>
        <p:spPr>
          <a:xfrm>
            <a:off x="13827129" y="481509"/>
            <a:ext cx="3651958" cy="3251001"/>
          </a:xfrm>
          <a:prstGeom prst="rect">
            <a:avLst/>
          </a:prstGeom>
        </p:spPr>
      </p:pic>
      <p:pic>
        <p:nvPicPr>
          <p:cNvPr id="30" name="Picture 2"/>
          <p:cNvPicPr>
            <a:picLocks noChangeAspect="1"/>
          </p:cNvPicPr>
          <p:nvPr/>
        </p:nvPicPr>
        <p:blipFill>
          <a:blip r:embed="rId4"/>
          <a:srcRect/>
          <a:stretch>
            <a:fillRect/>
          </a:stretch>
        </p:blipFill>
        <p:spPr>
          <a:xfrm>
            <a:off x="13608496" y="5560228"/>
            <a:ext cx="4272227" cy="27182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down)">
                                      <p:cBhvr>
                                        <p:cTn id="2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5" grpId="0" animBg="1"/>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37" name="Picture 3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V="1">
            <a:off x="-5105400" y="-1673457"/>
            <a:ext cx="11055540" cy="12909866"/>
          </a:xfrm>
          <a:prstGeom prst="rect">
            <a:avLst/>
          </a:prstGeom>
        </p:spPr>
      </p:pic>
      <p:sp>
        <p:nvSpPr>
          <p:cNvPr id="43" name="Rectangle 42"/>
          <p:cNvSpPr/>
          <p:nvPr/>
        </p:nvSpPr>
        <p:spPr>
          <a:xfrm>
            <a:off x="5817985" y="2438386"/>
            <a:ext cx="10139742" cy="839788"/>
          </a:xfrm>
          <a:prstGeom prst="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err="1">
                <a:solidFill>
                  <a:schemeClr val="bg1"/>
                </a:solidFill>
                <a:latin typeface="Times New Roman" panose="02020603050405020304" pitchFamily="18" charset="0"/>
                <a:cs typeface="Times New Roman" panose="02020603050405020304" pitchFamily="18" charset="0"/>
              </a:rPr>
              <a:t>Không</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ngại</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vất</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vả</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chăm</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chỉ</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lao</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động</a:t>
            </a:r>
            <a:endParaRPr lang="en-US" sz="4800" dirty="0">
              <a:solidFill>
                <a:schemeClr val="bg1"/>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5817984" y="3941688"/>
            <a:ext cx="11579904" cy="839788"/>
          </a:xfrm>
          <a:prstGeom prst="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err="1">
                <a:solidFill>
                  <a:schemeClr val="bg1"/>
                </a:solidFill>
                <a:latin typeface="Times New Roman" panose="02020603050405020304" pitchFamily="18" charset="0"/>
                <a:cs typeface="Times New Roman" panose="02020603050405020304" pitchFamily="18" charset="0"/>
              </a:rPr>
              <a:t>Biết</a:t>
            </a:r>
            <a:r>
              <a:rPr lang="en-US" sz="4800" dirty="0">
                <a:solidFill>
                  <a:schemeClr val="bg1"/>
                </a:solidFill>
                <a:latin typeface="Times New Roman" panose="02020603050405020304" pitchFamily="18" charset="0"/>
                <a:cs typeface="Times New Roman" panose="02020603050405020304" pitchFamily="18" charset="0"/>
              </a:rPr>
              <a:t> lo </a:t>
            </a:r>
            <a:r>
              <a:rPr lang="en-US" sz="4800" dirty="0" err="1">
                <a:solidFill>
                  <a:schemeClr val="bg1"/>
                </a:solidFill>
                <a:latin typeface="Times New Roman" panose="02020603050405020304" pitchFamily="18" charset="0"/>
                <a:cs typeface="Times New Roman" panose="02020603050405020304" pitchFamily="18" charset="0"/>
              </a:rPr>
              <a:t>xa</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sống</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có</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trách</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nhiệm</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vì</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cộng</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đồng</a:t>
            </a:r>
            <a:endParaRPr lang="en-US" sz="4800" dirty="0">
              <a:solidFill>
                <a:schemeClr val="bg1"/>
              </a:solidFill>
              <a:latin typeface="Times New Roman" panose="02020603050405020304" pitchFamily="18" charset="0"/>
              <a:cs typeface="Times New Roman" panose="02020603050405020304" pitchFamily="18" charset="0"/>
            </a:endParaRPr>
          </a:p>
        </p:txBody>
      </p:sp>
      <p:pic>
        <p:nvPicPr>
          <p:cNvPr id="45" name="Picture 44"/>
          <p:cNvPicPr>
            <a:picLocks noChangeAspect="1"/>
          </p:cNvPicPr>
          <p:nvPr/>
        </p:nvPicPr>
        <p:blipFill>
          <a:blip r:embed="rId4"/>
          <a:stretch>
            <a:fillRect/>
          </a:stretch>
        </p:blipFill>
        <p:spPr>
          <a:xfrm>
            <a:off x="4937056" y="374172"/>
            <a:ext cx="11546824" cy="2024048"/>
          </a:xfrm>
          <a:prstGeom prst="rect">
            <a:avLst/>
          </a:prstGeom>
        </p:spPr>
      </p:pic>
      <p:pic>
        <p:nvPicPr>
          <p:cNvPr id="46" name="Picture 45">
            <a:extLst>
              <a:ext uri="{FF2B5EF4-FFF2-40B4-BE49-F238E27FC236}">
                <a16:creationId xmlns:a16="http://schemas.microsoft.com/office/drawing/2014/main" id="{5A716459-8E3A-41CD-A0E8-B4DA092A027F}"/>
              </a:ext>
            </a:extLst>
          </p:cNvPr>
          <p:cNvPicPr>
            <a:picLocks noChangeAspect="1"/>
          </p:cNvPicPr>
          <p:nvPr/>
        </p:nvPicPr>
        <p:blipFill>
          <a:blip r:embed="rId5"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5400000">
            <a:off x="9616560" y="5040560"/>
            <a:ext cx="1942048" cy="1942048"/>
          </a:xfrm>
          <a:prstGeom prst="rect">
            <a:avLst/>
          </a:prstGeom>
        </p:spPr>
      </p:pic>
      <p:sp>
        <p:nvSpPr>
          <p:cNvPr id="47" name="Rectangle 46"/>
          <p:cNvSpPr/>
          <p:nvPr/>
        </p:nvSpPr>
        <p:spPr>
          <a:xfrm>
            <a:off x="6389988" y="6635547"/>
            <a:ext cx="8640960" cy="15504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5200" dirty="0" err="1">
                <a:solidFill>
                  <a:srgbClr val="FF0000"/>
                </a:solidFill>
                <a:latin typeface="Times New Roman" panose="02020603050405020304" pitchFamily="18" charset="0"/>
                <a:cs typeface="Times New Roman" panose="02020603050405020304" pitchFamily="18" charset="0"/>
              </a:rPr>
              <a:t>Cuộc</a:t>
            </a:r>
            <a:r>
              <a:rPr lang="en-US" sz="5200" dirty="0">
                <a:solidFill>
                  <a:srgbClr val="FF0000"/>
                </a:solidFill>
                <a:latin typeface="Times New Roman" panose="02020603050405020304" pitchFamily="18" charset="0"/>
                <a:cs typeface="Times New Roman" panose="02020603050405020304" pitchFamily="18" charset="0"/>
              </a:rPr>
              <a:t> </a:t>
            </a:r>
            <a:r>
              <a:rPr lang="en-US" sz="5200" dirty="0" err="1">
                <a:solidFill>
                  <a:srgbClr val="FF0000"/>
                </a:solidFill>
                <a:latin typeface="Times New Roman" panose="02020603050405020304" pitchFamily="18" charset="0"/>
                <a:cs typeface="Times New Roman" panose="02020603050405020304" pitchFamily="18" charset="0"/>
              </a:rPr>
              <a:t>sống</a:t>
            </a:r>
            <a:r>
              <a:rPr lang="en-US" sz="5200" dirty="0">
                <a:solidFill>
                  <a:srgbClr val="FF0000"/>
                </a:solidFill>
                <a:latin typeface="Times New Roman" panose="02020603050405020304" pitchFamily="18" charset="0"/>
                <a:cs typeface="Times New Roman" panose="02020603050405020304" pitchFamily="18" charset="0"/>
              </a:rPr>
              <a:t> no </a:t>
            </a:r>
            <a:r>
              <a:rPr lang="en-US" sz="5200" dirty="0" err="1">
                <a:solidFill>
                  <a:srgbClr val="FF0000"/>
                </a:solidFill>
                <a:latin typeface="Times New Roman" panose="02020603050405020304" pitchFamily="18" charset="0"/>
                <a:cs typeface="Times New Roman" panose="02020603050405020304" pitchFamily="18" charset="0"/>
              </a:rPr>
              <a:t>đủ</a:t>
            </a:r>
            <a:r>
              <a:rPr lang="en-US" sz="5200" dirty="0">
                <a:solidFill>
                  <a:srgbClr val="FF0000"/>
                </a:solidFill>
                <a:latin typeface="Times New Roman" panose="02020603050405020304" pitchFamily="18" charset="0"/>
                <a:cs typeface="Times New Roman" panose="02020603050405020304" pitchFamily="18" charset="0"/>
              </a:rPr>
              <a:t>, </a:t>
            </a:r>
            <a:r>
              <a:rPr lang="en-US" sz="5200" dirty="0" err="1">
                <a:solidFill>
                  <a:srgbClr val="FF0000"/>
                </a:solidFill>
                <a:latin typeface="Times New Roman" panose="02020603050405020304" pitchFamily="18" charset="0"/>
                <a:cs typeface="Times New Roman" panose="02020603050405020304" pitchFamily="18" charset="0"/>
              </a:rPr>
              <a:t>hạnh</a:t>
            </a:r>
            <a:r>
              <a:rPr lang="en-US" sz="5200" dirty="0">
                <a:solidFill>
                  <a:srgbClr val="FF0000"/>
                </a:solidFill>
                <a:latin typeface="Times New Roman" panose="02020603050405020304" pitchFamily="18" charset="0"/>
                <a:cs typeface="Times New Roman" panose="02020603050405020304" pitchFamily="18" charset="0"/>
              </a:rPr>
              <a:t> </a:t>
            </a:r>
            <a:r>
              <a:rPr lang="en-US" sz="5200" dirty="0" err="1">
                <a:solidFill>
                  <a:srgbClr val="FF0000"/>
                </a:solidFill>
                <a:latin typeface="Times New Roman" panose="02020603050405020304" pitchFamily="18" charset="0"/>
                <a:cs typeface="Times New Roman" panose="02020603050405020304" pitchFamily="18" charset="0"/>
              </a:rPr>
              <a:t>phúc</a:t>
            </a:r>
            <a:endParaRPr lang="en-US" sz="5200" dirty="0">
              <a:solidFill>
                <a:srgbClr val="FF0000"/>
              </a:solidFill>
              <a:latin typeface="Times New Roman" panose="02020603050405020304" pitchFamily="18" charset="0"/>
              <a:cs typeface="Times New Roman" panose="02020603050405020304" pitchFamily="18" charset="0"/>
            </a:endParaRPr>
          </a:p>
        </p:txBody>
      </p:sp>
      <p:pic>
        <p:nvPicPr>
          <p:cNvPr id="48"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78574" y="4578147"/>
            <a:ext cx="4278147" cy="411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anim calcmode="lin" valueType="num">
                                      <p:cBhvr>
                                        <p:cTn id="8" dur="1000" fill="hold"/>
                                        <p:tgtEl>
                                          <p:spTgt spid="46"/>
                                        </p:tgtEl>
                                        <p:attrNameLst>
                                          <p:attrName>ppt_x</p:attrName>
                                        </p:attrNameLst>
                                      </p:cBhvr>
                                      <p:tavLst>
                                        <p:tav tm="0">
                                          <p:val>
                                            <p:strVal val="#ppt_x"/>
                                          </p:val>
                                        </p:tav>
                                        <p:tav tm="100000">
                                          <p:val>
                                            <p:strVal val="#ppt_x"/>
                                          </p:val>
                                        </p:tav>
                                      </p:tavLst>
                                    </p:anim>
                                    <p:anim calcmode="lin" valueType="num">
                                      <p:cBhvr>
                                        <p:cTn id="9" dur="1000" fill="hold"/>
                                        <p:tgtEl>
                                          <p:spTgt spid="4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1000"/>
                                        <p:tgtEl>
                                          <p:spTgt spid="47"/>
                                        </p:tgtEl>
                                      </p:cBhvr>
                                    </p:animEffect>
                                    <p:anim calcmode="lin" valueType="num">
                                      <p:cBhvr>
                                        <p:cTn id="13" dur="1000" fill="hold"/>
                                        <p:tgtEl>
                                          <p:spTgt spid="47"/>
                                        </p:tgtEl>
                                        <p:attrNameLst>
                                          <p:attrName>ppt_x</p:attrName>
                                        </p:attrNameLst>
                                      </p:cBhvr>
                                      <p:tavLst>
                                        <p:tav tm="0">
                                          <p:val>
                                            <p:strVal val="#ppt_x"/>
                                          </p:val>
                                        </p:tav>
                                        <p:tav tm="100000">
                                          <p:val>
                                            <p:strVal val="#ppt_x"/>
                                          </p:val>
                                        </p:tav>
                                      </p:tavLst>
                                    </p:anim>
                                    <p:anim calcmode="lin" valueType="num">
                                      <p:cBhvr>
                                        <p:cTn id="14"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504917-C49D-4808-8F91-8D46A9F69823}"/>
              </a:ext>
            </a:extLst>
          </p:cNvPr>
          <p:cNvSpPr/>
          <p:nvPr/>
        </p:nvSpPr>
        <p:spPr>
          <a:xfrm>
            <a:off x="990601" y="190500"/>
            <a:ext cx="12725400" cy="1365182"/>
          </a:xfrm>
          <a:prstGeom prst="rect">
            <a:avLst/>
          </a:prstGeom>
        </p:spPr>
        <p:txBody>
          <a:bodyPr wrap="square">
            <a:spAutoFit/>
          </a:bodyPr>
          <a:lstStyle/>
          <a:p>
            <a:pPr algn="just">
              <a:lnSpc>
                <a:spcPct val="107000"/>
              </a:lnSpc>
              <a:spcAft>
                <a:spcPts val="0"/>
              </a:spcAft>
              <a:tabLst>
                <a:tab pos="90170" algn="l"/>
                <a:tab pos="180340" algn="l"/>
              </a:tabLst>
            </a:pPr>
            <a:r>
              <a:rPr lang="en-US" sz="4000" b="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Hoạt động </a:t>
            </a:r>
            <a:r>
              <a:rPr lang="en-US" sz="40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nhóm (t</a:t>
            </a:r>
            <a:r>
              <a:rPr lang="en-US" sz="4000" b="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hời gian: </a:t>
            </a:r>
            <a:r>
              <a:rPr lang="en-US" sz="40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5 phút)</a:t>
            </a:r>
            <a:endParaRPr lang="vi-VN" sz="4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tabLst>
                <a:tab pos="90170" algn="l"/>
                <a:tab pos="180340" algn="l"/>
              </a:tabLst>
            </a:pPr>
            <a:r>
              <a:rPr lang="en-US" sz="40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Trình bày quan niệm sống của mối và kiến: </a:t>
            </a:r>
            <a:endParaRPr lang="vi-VN" sz="400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id="{9D287DF4-C3A9-429F-9D4E-24BBDE12B55C}"/>
              </a:ext>
            </a:extLst>
          </p:cNvPr>
          <p:cNvGraphicFramePr>
            <a:graphicFrameLocks noGrp="1"/>
          </p:cNvGraphicFramePr>
          <p:nvPr>
            <p:extLst>
              <p:ext uri="{D42A27DB-BD31-4B8C-83A1-F6EECF244321}">
                <p14:modId xmlns:p14="http://schemas.microsoft.com/office/powerpoint/2010/main" val="492378961"/>
              </p:ext>
            </p:extLst>
          </p:nvPr>
        </p:nvGraphicFramePr>
        <p:xfrm>
          <a:off x="228601" y="1555682"/>
          <a:ext cx="17830799" cy="9641360"/>
        </p:xfrm>
        <a:graphic>
          <a:graphicData uri="http://schemas.openxmlformats.org/drawingml/2006/table">
            <a:tbl>
              <a:tblPr firstRow="1" firstCol="1" bandRow="1">
                <a:tableStyleId>{5C22544A-7EE6-4342-B048-85BDC9FD1C3A}</a:tableStyleId>
              </a:tblPr>
              <a:tblGrid>
                <a:gridCol w="2863879">
                  <a:extLst>
                    <a:ext uri="{9D8B030D-6E8A-4147-A177-3AD203B41FA5}">
                      <a16:colId xmlns:a16="http://schemas.microsoft.com/office/drawing/2014/main" val="2587530639"/>
                    </a:ext>
                  </a:extLst>
                </a:gridCol>
                <a:gridCol w="6725394">
                  <a:extLst>
                    <a:ext uri="{9D8B030D-6E8A-4147-A177-3AD203B41FA5}">
                      <a16:colId xmlns:a16="http://schemas.microsoft.com/office/drawing/2014/main" val="3637493694"/>
                    </a:ext>
                  </a:extLst>
                </a:gridCol>
                <a:gridCol w="8241526">
                  <a:extLst>
                    <a:ext uri="{9D8B030D-6E8A-4147-A177-3AD203B41FA5}">
                      <a16:colId xmlns:a16="http://schemas.microsoft.com/office/drawing/2014/main" val="1758703677"/>
                    </a:ext>
                  </a:extLst>
                </a:gridCol>
              </a:tblGrid>
              <a:tr h="671417">
                <a:tc>
                  <a:txBody>
                    <a:bodyPr/>
                    <a:lstStyle/>
                    <a:p>
                      <a:pPr algn="just">
                        <a:lnSpc>
                          <a:spcPct val="107000"/>
                        </a:lnSpc>
                        <a:spcAft>
                          <a:spcPts val="0"/>
                        </a:spcAft>
                        <a:tabLst>
                          <a:tab pos="90170" algn="l"/>
                          <a:tab pos="180340" algn="l"/>
                        </a:tabLst>
                      </a:pPr>
                      <a:r>
                        <a:rPr lang="en-US" sz="4000">
                          <a:effectLst/>
                          <a:latin typeface="Times New Roman" panose="02020603050405020304" pitchFamily="18" charset="0"/>
                          <a:cs typeface="Times New Roman" panose="02020603050405020304" pitchFamily="18" charset="0"/>
                        </a:rPr>
                        <a:t>Nhân vật </a:t>
                      </a:r>
                      <a:endParaRPr lang="vi-VN"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tabLst>
                          <a:tab pos="90170" algn="l"/>
                          <a:tab pos="180340" algn="l"/>
                        </a:tabLst>
                      </a:pPr>
                      <a:r>
                        <a:rPr lang="en-US" sz="4000">
                          <a:effectLst/>
                          <a:latin typeface="Times New Roman" panose="02020603050405020304" pitchFamily="18" charset="0"/>
                          <a:cs typeface="Times New Roman" panose="02020603050405020304" pitchFamily="18" charset="0"/>
                        </a:rPr>
                        <a:t>Mối Kiến</a:t>
                      </a:r>
                      <a:endParaRPr lang="vi-VN"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tabLst>
                          <a:tab pos="90170" algn="l"/>
                          <a:tab pos="180340" algn="l"/>
                        </a:tabLst>
                      </a:pPr>
                      <a:r>
                        <a:rPr lang="en-US" sz="4000">
                          <a:effectLst/>
                          <a:latin typeface="Times New Roman" panose="02020603050405020304" pitchFamily="18" charset="0"/>
                          <a:cs typeface="Times New Roman" panose="02020603050405020304" pitchFamily="18" charset="0"/>
                        </a:rPr>
                        <a:t>Kiến</a:t>
                      </a:r>
                      <a:endParaRPr lang="vi-VN"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8392528"/>
                  </a:ext>
                </a:extLst>
              </a:tr>
              <a:tr h="2691552">
                <a:tc>
                  <a:txBody>
                    <a:bodyPr/>
                    <a:lstStyle/>
                    <a:p>
                      <a:pPr algn="just">
                        <a:lnSpc>
                          <a:spcPct val="107000"/>
                        </a:lnSpc>
                        <a:spcAft>
                          <a:spcPts val="0"/>
                        </a:spcAft>
                        <a:tabLst>
                          <a:tab pos="90170" algn="l"/>
                          <a:tab pos="180340" algn="l"/>
                        </a:tabLst>
                      </a:pPr>
                      <a:r>
                        <a:rPr lang="en-US" sz="4000">
                          <a:effectLst/>
                          <a:latin typeface="Times New Roman" panose="02020603050405020304" pitchFamily="18" charset="0"/>
                          <a:cs typeface="Times New Roman" panose="02020603050405020304" pitchFamily="18" charset="0"/>
                        </a:rPr>
                        <a:t>Quan niệm sống</a:t>
                      </a:r>
                      <a:endParaRPr lang="vi-VN"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tabLst>
                          <a:tab pos="90170" algn="l"/>
                          <a:tab pos="180340" algn="l"/>
                        </a:tabLst>
                      </a:pPr>
                      <a:r>
                        <a:rPr lang="en-US" sz="4400" kern="1200">
                          <a:effectLst/>
                          <a:latin typeface="Times New Roman" panose="02020603050405020304" pitchFamily="18" charset="0"/>
                          <a:cs typeface="Times New Roman" panose="02020603050405020304" pitchFamily="18" charset="0"/>
                        </a:rPr>
                        <a:t> Không muốn lao động, sợ vất vả. </a:t>
                      </a:r>
                    </a:p>
                    <a:p>
                      <a:pPr algn="just">
                        <a:spcAft>
                          <a:spcPts val="0"/>
                        </a:spcAft>
                        <a:tabLst>
                          <a:tab pos="90170" algn="l"/>
                          <a:tab pos="180340" algn="l"/>
                        </a:tabLst>
                      </a:pPr>
                      <a:r>
                        <a:rPr lang="en-US" sz="4400" kern="1200">
                          <a:effectLst/>
                          <a:latin typeface="Times New Roman" panose="02020603050405020304" pitchFamily="18" charset="0"/>
                          <a:cs typeface="Times New Roman" panose="02020603050405020304" pitchFamily="18" charset="0"/>
                        </a:rPr>
                        <a:t>Chỉ biết hưởng thụ trước mắt, chỉ biết nghĩ đến bản thân:</a:t>
                      </a:r>
                      <a:endParaRPr lang="vi-VN" sz="4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tabLst>
                          <a:tab pos="90170" algn="l"/>
                          <a:tab pos="180340" algn="l"/>
                        </a:tabLst>
                      </a:pPr>
                      <a:r>
                        <a:rPr lang="en-US" sz="4400" kern="1200">
                          <a:effectLst/>
                          <a:latin typeface="Times New Roman" panose="02020603050405020304" pitchFamily="18" charset="0"/>
                          <a:cs typeface="Times New Roman" panose="02020603050405020304" pitchFamily="18" charset="0"/>
                        </a:rPr>
                        <a:t> Không ngại vất vả, chăm chỉ lao động.</a:t>
                      </a:r>
                    </a:p>
                    <a:p>
                      <a:pPr algn="just">
                        <a:spcAft>
                          <a:spcPts val="0"/>
                        </a:spcAft>
                        <a:tabLst>
                          <a:tab pos="90170" algn="l"/>
                          <a:tab pos="180340" algn="l"/>
                        </a:tabLst>
                      </a:pPr>
                      <a:r>
                        <a:rPr lang="en-US" sz="4400" kern="1200">
                          <a:effectLst/>
                          <a:latin typeface="Times New Roman" panose="02020603050405020304" pitchFamily="18" charset="0"/>
                          <a:cs typeface="Times New Roman" panose="02020603050405020304" pitchFamily="18" charset="0"/>
                        </a:rPr>
                        <a:t> Biết lo xa, sống có trách nhiệm vì cộng đồng</a:t>
                      </a:r>
                      <a:endParaRPr lang="vi-VN" sz="4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86308471"/>
                  </a:ext>
                </a:extLst>
              </a:tr>
              <a:tr h="1345776">
                <a:tc>
                  <a:txBody>
                    <a:bodyPr/>
                    <a:lstStyle/>
                    <a:p>
                      <a:pPr algn="just">
                        <a:lnSpc>
                          <a:spcPct val="107000"/>
                        </a:lnSpc>
                        <a:spcAft>
                          <a:spcPts val="0"/>
                        </a:spcAft>
                        <a:tabLst>
                          <a:tab pos="90170" algn="l"/>
                          <a:tab pos="180340" algn="l"/>
                        </a:tabLst>
                      </a:pPr>
                      <a:r>
                        <a:rPr lang="en-US" sz="4000">
                          <a:effectLst/>
                          <a:latin typeface="Times New Roman" panose="02020603050405020304" pitchFamily="18" charset="0"/>
                          <a:cs typeface="Times New Roman" panose="02020603050405020304" pitchFamily="18" charset="0"/>
                        </a:rPr>
                        <a:t>Kết quả</a:t>
                      </a:r>
                      <a:endParaRPr lang="vi-VN"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tabLst>
                          <a:tab pos="90170" algn="l"/>
                          <a:tab pos="180340" algn="l"/>
                        </a:tabLst>
                      </a:pPr>
                      <a:r>
                        <a:rPr lang="en-US" sz="4400" kern="1200">
                          <a:effectLst/>
                          <a:latin typeface="Times New Roman" panose="02020603050405020304" pitchFamily="18" charset="0"/>
                          <a:cs typeface="Times New Roman" panose="02020603050405020304" pitchFamily="18" charset="0"/>
                        </a:rPr>
                        <a:t> nhà đổ xuống </a:t>
                      </a:r>
                      <a:r>
                        <a:rPr lang="en-US" sz="4400" kern="1200">
                          <a:effectLst/>
                          <a:latin typeface="Times New Roman" panose="02020603050405020304" pitchFamily="18" charset="0"/>
                          <a:cs typeface="Times New Roman" panose="02020603050405020304" pitchFamily="18" charset="0"/>
                          <a:sym typeface="Wingdings" panose="05000000000000000000" pitchFamily="2" charset="2"/>
                        </a:rPr>
                        <a:t></a:t>
                      </a:r>
                      <a:r>
                        <a:rPr lang="en-US" sz="4400" kern="1200">
                          <a:effectLst/>
                          <a:latin typeface="Times New Roman" panose="02020603050405020304" pitchFamily="18" charset="0"/>
                          <a:cs typeface="Times New Roman" panose="02020603050405020304" pitchFamily="18" charset="0"/>
                        </a:rPr>
                        <a:t> “Đi đời các anh” </a:t>
                      </a:r>
                      <a:endParaRPr lang="vi-VN" sz="4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tabLst>
                          <a:tab pos="90170" algn="l"/>
                          <a:tab pos="180340" algn="l"/>
                        </a:tabLst>
                      </a:pPr>
                      <a:r>
                        <a:rPr lang="en-US" sz="4400" kern="1200">
                          <a:effectLst/>
                          <a:latin typeface="Times New Roman" panose="02020603050405020304" pitchFamily="18" charset="0"/>
                          <a:cs typeface="Times New Roman" panose="02020603050405020304" pitchFamily="18" charset="0"/>
                        </a:rPr>
                        <a:t> Cuộc sống no đủ, hạnh phúc</a:t>
                      </a:r>
                      <a:endParaRPr lang="vi-VN" sz="4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050640440"/>
                  </a:ext>
                </a:extLst>
              </a:tr>
              <a:tr h="4271367">
                <a:tc>
                  <a:txBody>
                    <a:bodyPr/>
                    <a:lstStyle/>
                    <a:p>
                      <a:pPr algn="just">
                        <a:lnSpc>
                          <a:spcPct val="107000"/>
                        </a:lnSpc>
                        <a:spcAft>
                          <a:spcPts val="0"/>
                        </a:spcAft>
                        <a:tabLst>
                          <a:tab pos="90170" algn="l"/>
                          <a:tab pos="180340" algn="l"/>
                        </a:tabLst>
                      </a:pPr>
                      <a:r>
                        <a:rPr lang="en-US" sz="4000">
                          <a:effectLst/>
                          <a:latin typeface="Times New Roman" panose="02020603050405020304" pitchFamily="18" charset="0"/>
                          <a:cs typeface="Times New Roman" panose="02020603050405020304" pitchFamily="18" charset="0"/>
                        </a:rPr>
                        <a:t>Bài học</a:t>
                      </a:r>
                      <a:endParaRPr lang="vi-VN"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tabLst>
                          <a:tab pos="90170" algn="l"/>
                          <a:tab pos="180340" algn="l"/>
                        </a:tabLst>
                      </a:pPr>
                      <a:r>
                        <a:rPr lang="en-US" sz="4400">
                          <a:effectLst/>
                          <a:latin typeface="Times New Roman" panose="02020603050405020304" pitchFamily="18" charset="0"/>
                          <a:cs typeface="Times New Roman" panose="02020603050405020304" pitchFamily="18" charset="0"/>
                        </a:rPr>
                        <a:t>    Sống ích kỉ, chỉ biết nghĩ cho bản thân, chỉ biết hưởng thụ mà không lao động thì cuộc sống tốt đẹp trước mắt sẽ không được bền lâu.</a:t>
                      </a:r>
                      <a:endParaRPr lang="vi-VN" sz="4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tabLst>
                          <a:tab pos="90170" algn="l"/>
                          <a:tab pos="180340" algn="l"/>
                        </a:tabLst>
                      </a:pPr>
                      <a:r>
                        <a:rPr lang="en-US" sz="4400">
                          <a:effectLst/>
                          <a:latin typeface="Times New Roman" panose="02020603050405020304" pitchFamily="18" charset="0"/>
                          <a:cs typeface="Times New Roman" panose="02020603050405020304" pitchFamily="18" charset="0"/>
                        </a:rPr>
                        <a:t>     Trách nhiệm của mọi người đối với cộng đồng, dân tộc, đất nước. Phải biết yêu thương, biết “vì đàn vì tổ, vun thu xứ sở”.</a:t>
                      </a:r>
                      <a:endParaRPr lang="vi-VN" sz="4400">
                        <a:effectLst/>
                        <a:latin typeface="Times New Roman" panose="02020603050405020304" pitchFamily="18" charset="0"/>
                        <a:cs typeface="Times New Roman" panose="02020603050405020304" pitchFamily="18" charset="0"/>
                      </a:endParaRPr>
                    </a:p>
                    <a:p>
                      <a:pPr algn="just">
                        <a:lnSpc>
                          <a:spcPct val="107000"/>
                        </a:lnSpc>
                        <a:spcAft>
                          <a:spcPts val="0"/>
                        </a:spcAft>
                        <a:tabLst>
                          <a:tab pos="90170" algn="l"/>
                          <a:tab pos="180340" algn="l"/>
                        </a:tabLst>
                      </a:pPr>
                      <a:r>
                        <a:rPr lang="en-US" sz="4400">
                          <a:effectLst/>
                          <a:latin typeface="Times New Roman" panose="02020603050405020304" pitchFamily="18" charset="0"/>
                          <a:cs typeface="Times New Roman" panose="02020603050405020304" pitchFamily="18" charset="0"/>
                        </a:rPr>
                        <a:t> </a:t>
                      </a:r>
                      <a:endParaRPr lang="vi-VN" sz="4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55875966"/>
                  </a:ext>
                </a:extLst>
              </a:tr>
            </a:tbl>
          </a:graphicData>
        </a:graphic>
      </p:graphicFrame>
    </p:spTree>
    <p:extLst>
      <p:ext uri="{BB962C8B-B14F-4D97-AF65-F5344CB8AC3E}">
        <p14:creationId xmlns:p14="http://schemas.microsoft.com/office/powerpoint/2010/main" val="7651759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9" name="Picture 8" descr="22858PICdbgea5Gz679dY_PIC2018.png"/>
          <p:cNvPicPr>
            <a:picLocks noChangeAspect="1"/>
          </p:cNvPicPr>
          <p:nvPr/>
        </p:nvPicPr>
        <p:blipFill>
          <a:blip r:embed="rId2" cstate="print"/>
          <a:stretch>
            <a:fillRect/>
          </a:stretch>
        </p:blipFill>
        <p:spPr>
          <a:xfrm flipH="1">
            <a:off x="0" y="2957945"/>
            <a:ext cx="6693536" cy="7084006"/>
          </a:xfrm>
          <a:prstGeom prst="rect">
            <a:avLst/>
          </a:prstGeom>
        </p:spPr>
      </p:pic>
      <p:sp>
        <p:nvSpPr>
          <p:cNvPr id="10" name="Rectangle 9"/>
          <p:cNvSpPr>
            <a:spLocks noChangeArrowheads="1"/>
          </p:cNvSpPr>
          <p:nvPr/>
        </p:nvSpPr>
        <p:spPr bwMode="auto">
          <a:xfrm>
            <a:off x="8959302" y="-66018"/>
            <a:ext cx="369395" cy="104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82880" tIns="91440" rIns="182880" bIns="9144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br>
              <a:rPr lang="en-US" sz="2000" dirty="0">
                <a:solidFill>
                  <a:srgbClr val="333333"/>
                </a:solidFill>
                <a:latin typeface="futura-book"/>
              </a:rPr>
            </a:br>
            <a:endParaRPr lang="en-US" sz="3600" dirty="0">
              <a:solidFill>
                <a:srgbClr val="294761"/>
              </a:solidFill>
            </a:endParaRPr>
          </a:p>
        </p:txBody>
      </p:sp>
      <p:sp>
        <p:nvSpPr>
          <p:cNvPr id="11" name="Rectangle 10"/>
          <p:cNvSpPr/>
          <p:nvPr/>
        </p:nvSpPr>
        <p:spPr>
          <a:xfrm>
            <a:off x="0" y="338610"/>
            <a:ext cx="18288000" cy="21191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rgbClr val="FFFFFF"/>
              </a:solidFill>
            </a:endParaRPr>
          </a:p>
        </p:txBody>
      </p:sp>
      <p:pic>
        <p:nvPicPr>
          <p:cNvPr id="12" name="Picture 11"/>
          <p:cNvPicPr>
            <a:picLocks noChangeAspect="1"/>
          </p:cNvPicPr>
          <p:nvPr/>
        </p:nvPicPr>
        <p:blipFill>
          <a:blip r:embed="rId3"/>
          <a:stretch>
            <a:fillRect/>
          </a:stretch>
        </p:blipFill>
        <p:spPr>
          <a:xfrm>
            <a:off x="1301559" y="442046"/>
            <a:ext cx="15619306" cy="2353260"/>
          </a:xfrm>
          <a:prstGeom prst="rect">
            <a:avLst/>
          </a:prstGeom>
        </p:spPr>
      </p:pic>
      <p:pic>
        <p:nvPicPr>
          <p:cNvPr id="13" name="Picture 12"/>
          <p:cNvPicPr>
            <a:picLocks noChangeAspect="1"/>
          </p:cNvPicPr>
          <p:nvPr/>
        </p:nvPicPr>
        <p:blipFill>
          <a:blip r:embed="rId4"/>
          <a:stretch>
            <a:fillRect/>
          </a:stretch>
        </p:blipFill>
        <p:spPr>
          <a:xfrm>
            <a:off x="12338431" y="2562105"/>
            <a:ext cx="4209034" cy="4076386"/>
          </a:xfrm>
          <a:prstGeom prst="ellipse">
            <a:avLst/>
          </a:prstGeom>
          <a:ln>
            <a:noFill/>
          </a:ln>
          <a:effectLst>
            <a:softEdge rad="112500"/>
          </a:effectLst>
        </p:spPr>
      </p:pic>
      <p:pic>
        <p:nvPicPr>
          <p:cNvPr id="14" name="Picture 13"/>
          <p:cNvPicPr>
            <a:picLocks noChangeAspect="1"/>
          </p:cNvPicPr>
          <p:nvPr/>
        </p:nvPicPr>
        <p:blipFill>
          <a:blip r:embed="rId5"/>
          <a:stretch>
            <a:fillRect/>
          </a:stretch>
        </p:blipFill>
        <p:spPr>
          <a:xfrm>
            <a:off x="7672022" y="2561210"/>
            <a:ext cx="4293008" cy="4073756"/>
          </a:xfrm>
          <a:prstGeom prst="ellipse">
            <a:avLst/>
          </a:prstGeom>
          <a:ln>
            <a:noFill/>
          </a:ln>
          <a:effectLst>
            <a:softEdge rad="112500"/>
          </a:effectLst>
        </p:spPr>
      </p:pic>
      <p:sp>
        <p:nvSpPr>
          <p:cNvPr id="15" name="Rectangle 14"/>
          <p:cNvSpPr/>
          <p:nvPr/>
        </p:nvSpPr>
        <p:spPr>
          <a:xfrm>
            <a:off x="7627544" y="7591773"/>
            <a:ext cx="10011572" cy="15504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5600" dirty="0" err="1">
                <a:solidFill>
                  <a:schemeClr val="accent4">
                    <a:lumMod val="10000"/>
                  </a:schemeClr>
                </a:solidFill>
                <a:latin typeface="Times New Roman" panose="02020603050405020304" pitchFamily="18" charset="0"/>
                <a:cs typeface="Times New Roman" panose="02020603050405020304" pitchFamily="18" charset="0"/>
              </a:rPr>
              <a:t>Chăm</a:t>
            </a:r>
            <a:r>
              <a:rPr lang="en-US" sz="5600" dirty="0">
                <a:solidFill>
                  <a:schemeClr val="accent4">
                    <a:lumMod val="10000"/>
                  </a:schemeClr>
                </a:solidFill>
                <a:latin typeface="Times New Roman" panose="02020603050405020304" pitchFamily="18" charset="0"/>
                <a:cs typeface="Times New Roman" panose="02020603050405020304" pitchFamily="18" charset="0"/>
              </a:rPr>
              <a:t> </a:t>
            </a:r>
            <a:r>
              <a:rPr lang="en-US" sz="5600" dirty="0" err="1">
                <a:solidFill>
                  <a:schemeClr val="accent4">
                    <a:lumMod val="10000"/>
                  </a:schemeClr>
                </a:solidFill>
                <a:latin typeface="Times New Roman" panose="02020603050405020304" pitchFamily="18" charset="0"/>
                <a:cs typeface="Times New Roman" panose="02020603050405020304" pitchFamily="18" charset="0"/>
              </a:rPr>
              <a:t>chỉ</a:t>
            </a:r>
            <a:r>
              <a:rPr lang="en-US" sz="5600" dirty="0">
                <a:solidFill>
                  <a:schemeClr val="accent4">
                    <a:lumMod val="10000"/>
                  </a:schemeClr>
                </a:solidFill>
                <a:latin typeface="Times New Roman" panose="02020603050405020304" pitchFamily="18" charset="0"/>
                <a:cs typeface="Times New Roman" panose="02020603050405020304" pitchFamily="18" charset="0"/>
              </a:rPr>
              <a:t> &gt; &lt; </a:t>
            </a:r>
            <a:r>
              <a:rPr lang="en-US" sz="5600" dirty="0" err="1">
                <a:solidFill>
                  <a:schemeClr val="accent4">
                    <a:lumMod val="10000"/>
                  </a:schemeClr>
                </a:solidFill>
                <a:latin typeface="Times New Roman" panose="02020603050405020304" pitchFamily="18" charset="0"/>
                <a:cs typeface="Times New Roman" panose="02020603050405020304" pitchFamily="18" charset="0"/>
              </a:rPr>
              <a:t>lười</a:t>
            </a:r>
            <a:r>
              <a:rPr lang="en-US" sz="5600" dirty="0">
                <a:solidFill>
                  <a:schemeClr val="accent4">
                    <a:lumMod val="10000"/>
                  </a:schemeClr>
                </a:solidFill>
                <a:latin typeface="Times New Roman" panose="02020603050405020304" pitchFamily="18" charset="0"/>
                <a:cs typeface="Times New Roman" panose="02020603050405020304" pitchFamily="18" charset="0"/>
              </a:rPr>
              <a:t> </a:t>
            </a:r>
            <a:r>
              <a:rPr lang="en-US" sz="5600" dirty="0" err="1">
                <a:solidFill>
                  <a:schemeClr val="accent4">
                    <a:lumMod val="10000"/>
                  </a:schemeClr>
                </a:solidFill>
                <a:latin typeface="Times New Roman" panose="02020603050405020304" pitchFamily="18" charset="0"/>
                <a:cs typeface="Times New Roman" panose="02020603050405020304" pitchFamily="18" charset="0"/>
              </a:rPr>
              <a:t>biếng</a:t>
            </a:r>
            <a:endParaRPr lang="en-US" sz="5600" dirty="0">
              <a:solidFill>
                <a:schemeClr val="accent4">
                  <a:lumMod val="10000"/>
                </a:schemeClr>
              </a:solidFill>
              <a:latin typeface="Times New Roman" panose="02020603050405020304" pitchFamily="18" charset="0"/>
              <a:cs typeface="Times New Roman" panose="02020603050405020304" pitchFamily="18" charset="0"/>
            </a:endParaRPr>
          </a:p>
          <a:p>
            <a:pPr>
              <a:lnSpc>
                <a:spcPct val="150000"/>
              </a:lnSpc>
            </a:pPr>
            <a:r>
              <a:rPr lang="en-US" sz="56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5600"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Sự</a:t>
            </a:r>
            <a:r>
              <a:rPr lang="en-US" sz="56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5600"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56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5600"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lập</a:t>
            </a:r>
            <a:r>
              <a:rPr lang="en-US" sz="56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5600"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56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2 </a:t>
            </a:r>
            <a:r>
              <a:rPr lang="en-US" sz="5600"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bộ</a:t>
            </a:r>
            <a:r>
              <a:rPr lang="en-US" sz="56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5600"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phận</a:t>
            </a:r>
            <a:r>
              <a:rPr lang="en-US" sz="56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con </a:t>
            </a:r>
            <a:r>
              <a:rPr lang="en-US" sz="5600"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56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5600" dirty="0" err="1">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trong</a:t>
            </a:r>
            <a:r>
              <a:rPr lang="en-US" sz="5600" dirty="0">
                <a:solidFill>
                  <a:schemeClr val="accent4">
                    <a:lumMod val="10000"/>
                  </a:schemeClr>
                </a:solidFill>
                <a:latin typeface="Times New Roman" panose="02020603050405020304" pitchFamily="18" charset="0"/>
                <a:cs typeface="Times New Roman" panose="02020603050405020304" pitchFamily="18" charset="0"/>
                <a:sym typeface="Wingdings" panose="05000000000000000000" pitchFamily="2" charset="2"/>
              </a:rPr>
              <a:t> XH</a:t>
            </a:r>
            <a:endParaRPr lang="en-US" sz="5600" dirty="0">
              <a:solidFill>
                <a:schemeClr val="accent4">
                  <a:lumMod val="10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circle(in)">
                                      <p:cBhvr>
                                        <p:cTn id="21" dur="2000"/>
                                        <p:tgtEl>
                                          <p:spTgt spid="14"/>
                                        </p:tgtEl>
                                      </p:cBhvr>
                                    </p:animEffect>
                                  </p:childTnLst>
                                </p:cTn>
                              </p:par>
                              <p:par>
                                <p:cTn id="22" presetID="6" presetClass="entr" presetSubtype="16"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ircle(in)">
                                      <p:cBhvr>
                                        <p:cTn id="24" dur="20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80">
                                          <p:stCondLst>
                                            <p:cond delay="0"/>
                                          </p:stCondLst>
                                        </p:cTn>
                                        <p:tgtEl>
                                          <p:spTgt spid="15"/>
                                        </p:tgtEl>
                                      </p:cBhvr>
                                    </p:animEffect>
                                    <p:anim calcmode="lin" valueType="num">
                                      <p:cBhvr>
                                        <p:cTn id="30"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35" dur="26">
                                          <p:stCondLst>
                                            <p:cond delay="650"/>
                                          </p:stCondLst>
                                        </p:cTn>
                                        <p:tgtEl>
                                          <p:spTgt spid="15"/>
                                        </p:tgtEl>
                                      </p:cBhvr>
                                      <p:to x="100000" y="60000"/>
                                    </p:animScale>
                                    <p:animScale>
                                      <p:cBhvr>
                                        <p:cTn id="36" dur="166" decel="50000">
                                          <p:stCondLst>
                                            <p:cond delay="676"/>
                                          </p:stCondLst>
                                        </p:cTn>
                                        <p:tgtEl>
                                          <p:spTgt spid="15"/>
                                        </p:tgtEl>
                                      </p:cBhvr>
                                      <p:to x="100000" y="100000"/>
                                    </p:animScale>
                                    <p:animScale>
                                      <p:cBhvr>
                                        <p:cTn id="37" dur="26">
                                          <p:stCondLst>
                                            <p:cond delay="1312"/>
                                          </p:stCondLst>
                                        </p:cTn>
                                        <p:tgtEl>
                                          <p:spTgt spid="15"/>
                                        </p:tgtEl>
                                      </p:cBhvr>
                                      <p:to x="100000" y="80000"/>
                                    </p:animScale>
                                    <p:animScale>
                                      <p:cBhvr>
                                        <p:cTn id="38" dur="166" decel="50000">
                                          <p:stCondLst>
                                            <p:cond delay="1338"/>
                                          </p:stCondLst>
                                        </p:cTn>
                                        <p:tgtEl>
                                          <p:spTgt spid="15"/>
                                        </p:tgtEl>
                                      </p:cBhvr>
                                      <p:to x="100000" y="100000"/>
                                    </p:animScale>
                                    <p:animScale>
                                      <p:cBhvr>
                                        <p:cTn id="39" dur="26">
                                          <p:stCondLst>
                                            <p:cond delay="1642"/>
                                          </p:stCondLst>
                                        </p:cTn>
                                        <p:tgtEl>
                                          <p:spTgt spid="15"/>
                                        </p:tgtEl>
                                      </p:cBhvr>
                                      <p:to x="100000" y="90000"/>
                                    </p:animScale>
                                    <p:animScale>
                                      <p:cBhvr>
                                        <p:cTn id="40" dur="166" decel="50000">
                                          <p:stCondLst>
                                            <p:cond delay="1668"/>
                                          </p:stCondLst>
                                        </p:cTn>
                                        <p:tgtEl>
                                          <p:spTgt spid="15"/>
                                        </p:tgtEl>
                                      </p:cBhvr>
                                      <p:to x="100000" y="100000"/>
                                    </p:animScale>
                                    <p:animScale>
                                      <p:cBhvr>
                                        <p:cTn id="41" dur="26">
                                          <p:stCondLst>
                                            <p:cond delay="1808"/>
                                          </p:stCondLst>
                                        </p:cTn>
                                        <p:tgtEl>
                                          <p:spTgt spid="15"/>
                                        </p:tgtEl>
                                      </p:cBhvr>
                                      <p:to x="100000" y="95000"/>
                                    </p:animScale>
                                    <p:animScale>
                                      <p:cBhvr>
                                        <p:cTn id="42"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sp>
        <p:nvSpPr>
          <p:cNvPr id="18" name="Rounded Rectangle 17"/>
          <p:cNvSpPr/>
          <p:nvPr/>
        </p:nvSpPr>
        <p:spPr>
          <a:xfrm>
            <a:off x="0" y="0"/>
            <a:ext cx="17496928" cy="9752012"/>
          </a:xfrm>
          <a:prstGeom prst="roundRect">
            <a:avLst/>
          </a:prstGeom>
          <a:solidFill>
            <a:schemeClr val="bg1"/>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27" name="Picture 26"/>
          <p:cNvPicPr>
            <a:picLocks noChangeAspect="1"/>
          </p:cNvPicPr>
          <p:nvPr/>
        </p:nvPicPr>
        <p:blipFill>
          <a:blip r:embed="rId2"/>
          <a:stretch>
            <a:fillRect/>
          </a:stretch>
        </p:blipFill>
        <p:spPr>
          <a:xfrm>
            <a:off x="2663280" y="5575548"/>
            <a:ext cx="4312368" cy="4176464"/>
          </a:xfrm>
          <a:prstGeom prst="ellipse">
            <a:avLst/>
          </a:prstGeom>
          <a:ln>
            <a:noFill/>
          </a:ln>
          <a:effectLst>
            <a:softEdge rad="112500"/>
          </a:effectLst>
        </p:spPr>
      </p:pic>
      <p:pic>
        <p:nvPicPr>
          <p:cNvPr id="28" name="Picture 27"/>
          <p:cNvPicPr>
            <a:picLocks noChangeAspect="1"/>
          </p:cNvPicPr>
          <p:nvPr/>
        </p:nvPicPr>
        <p:blipFill>
          <a:blip r:embed="rId3"/>
          <a:stretch>
            <a:fillRect/>
          </a:stretch>
        </p:blipFill>
        <p:spPr>
          <a:xfrm>
            <a:off x="792116" y="2407197"/>
            <a:ext cx="4137820" cy="3926494"/>
          </a:xfrm>
          <a:prstGeom prst="ellipse">
            <a:avLst/>
          </a:prstGeom>
          <a:ln>
            <a:noFill/>
          </a:ln>
          <a:effectLst>
            <a:softEdge rad="112500"/>
          </a:effectLst>
        </p:spPr>
      </p:pic>
      <p:sp>
        <p:nvSpPr>
          <p:cNvPr id="29" name="Rectangle 28"/>
          <p:cNvSpPr/>
          <p:nvPr/>
        </p:nvSpPr>
        <p:spPr>
          <a:xfrm>
            <a:off x="7248414" y="4804716"/>
            <a:ext cx="9975748" cy="4524315"/>
          </a:xfrm>
          <a:prstGeom prst="rect">
            <a:avLst/>
          </a:prstGeom>
        </p:spPr>
        <p:txBody>
          <a:bodyPr wrap="square">
            <a:spAutoFit/>
          </a:bodyPr>
          <a:lstStyle/>
          <a:p>
            <a:pPr algn="just"/>
            <a:r>
              <a:rPr lang="en-US" sz="4800" dirty="0">
                <a:solidFill>
                  <a:schemeClr val="accent4">
                    <a:lumMod val="10000"/>
                  </a:schemeClr>
                </a:solidFill>
                <a:latin typeface="Times New Roman" panose="02020603050405020304" pitchFamily="18" charset="0"/>
                <a:cs typeface="Times New Roman" panose="02020603050405020304" pitchFamily="18" charset="0"/>
              </a:rPr>
              <a:t>………………………………………………………………………………………………………………………………………………………………………………………………………………………………………………</a:t>
            </a:r>
            <a:endParaRPr lang="en-US" sz="4800" i="1" dirty="0">
              <a:solidFill>
                <a:schemeClr val="accent4">
                  <a:lumMod val="10000"/>
                </a:schemeClr>
              </a:solidFill>
              <a:latin typeface="+mj-lt"/>
            </a:endParaRPr>
          </a:p>
        </p:txBody>
      </p:sp>
      <p:pic>
        <p:nvPicPr>
          <p:cNvPr id="30" name="Picture 29"/>
          <p:cNvPicPr>
            <a:picLocks noChangeAspect="1"/>
          </p:cNvPicPr>
          <p:nvPr/>
        </p:nvPicPr>
        <p:blipFill>
          <a:blip r:embed="rId4"/>
          <a:stretch>
            <a:fillRect/>
          </a:stretch>
        </p:blipFill>
        <p:spPr>
          <a:xfrm>
            <a:off x="4551216" y="2348845"/>
            <a:ext cx="13107536" cy="1926502"/>
          </a:xfrm>
          <a:prstGeom prst="rect">
            <a:avLst/>
          </a:prstGeom>
        </p:spPr>
      </p:pic>
      <p:pic>
        <p:nvPicPr>
          <p:cNvPr id="31" name="Picture 30"/>
          <p:cNvPicPr>
            <a:picLocks noChangeAspect="1"/>
          </p:cNvPicPr>
          <p:nvPr/>
        </p:nvPicPr>
        <p:blipFill>
          <a:blip r:embed="rId5"/>
          <a:stretch>
            <a:fillRect/>
          </a:stretch>
        </p:blipFill>
        <p:spPr>
          <a:xfrm rot="256056">
            <a:off x="6830063" y="2879603"/>
            <a:ext cx="9209078" cy="27892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80">
                                          <p:stCondLst>
                                            <p:cond delay="0"/>
                                          </p:stCondLst>
                                        </p:cTn>
                                        <p:tgtEl>
                                          <p:spTgt spid="18"/>
                                        </p:tgtEl>
                                      </p:cBhvr>
                                    </p:animEffect>
                                    <p:anim calcmode="lin" valueType="num">
                                      <p:cBhvr>
                                        <p:cTn id="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3" dur="26">
                                          <p:stCondLst>
                                            <p:cond delay="650"/>
                                          </p:stCondLst>
                                        </p:cTn>
                                        <p:tgtEl>
                                          <p:spTgt spid="18"/>
                                        </p:tgtEl>
                                      </p:cBhvr>
                                      <p:to x="100000" y="60000"/>
                                    </p:animScale>
                                    <p:animScale>
                                      <p:cBhvr>
                                        <p:cTn id="14" dur="166" decel="50000">
                                          <p:stCondLst>
                                            <p:cond delay="676"/>
                                          </p:stCondLst>
                                        </p:cTn>
                                        <p:tgtEl>
                                          <p:spTgt spid="18"/>
                                        </p:tgtEl>
                                      </p:cBhvr>
                                      <p:to x="100000" y="100000"/>
                                    </p:animScale>
                                    <p:animScale>
                                      <p:cBhvr>
                                        <p:cTn id="15" dur="26">
                                          <p:stCondLst>
                                            <p:cond delay="1312"/>
                                          </p:stCondLst>
                                        </p:cTn>
                                        <p:tgtEl>
                                          <p:spTgt spid="18"/>
                                        </p:tgtEl>
                                      </p:cBhvr>
                                      <p:to x="100000" y="80000"/>
                                    </p:animScale>
                                    <p:animScale>
                                      <p:cBhvr>
                                        <p:cTn id="16" dur="166" decel="50000">
                                          <p:stCondLst>
                                            <p:cond delay="1338"/>
                                          </p:stCondLst>
                                        </p:cTn>
                                        <p:tgtEl>
                                          <p:spTgt spid="18"/>
                                        </p:tgtEl>
                                      </p:cBhvr>
                                      <p:to x="100000" y="100000"/>
                                    </p:animScale>
                                    <p:animScale>
                                      <p:cBhvr>
                                        <p:cTn id="17" dur="26">
                                          <p:stCondLst>
                                            <p:cond delay="1642"/>
                                          </p:stCondLst>
                                        </p:cTn>
                                        <p:tgtEl>
                                          <p:spTgt spid="18"/>
                                        </p:tgtEl>
                                      </p:cBhvr>
                                      <p:to x="100000" y="90000"/>
                                    </p:animScale>
                                    <p:animScale>
                                      <p:cBhvr>
                                        <p:cTn id="18" dur="166" decel="50000">
                                          <p:stCondLst>
                                            <p:cond delay="1668"/>
                                          </p:stCondLst>
                                        </p:cTn>
                                        <p:tgtEl>
                                          <p:spTgt spid="18"/>
                                        </p:tgtEl>
                                      </p:cBhvr>
                                      <p:to x="100000" y="100000"/>
                                    </p:animScale>
                                    <p:animScale>
                                      <p:cBhvr>
                                        <p:cTn id="19" dur="26">
                                          <p:stCondLst>
                                            <p:cond delay="1808"/>
                                          </p:stCondLst>
                                        </p:cTn>
                                        <p:tgtEl>
                                          <p:spTgt spid="18"/>
                                        </p:tgtEl>
                                      </p:cBhvr>
                                      <p:to x="100000" y="95000"/>
                                    </p:animScale>
                                    <p:animScale>
                                      <p:cBhvr>
                                        <p:cTn id="20" dur="166" decel="50000">
                                          <p:stCondLst>
                                            <p:cond delay="1834"/>
                                          </p:stCondLst>
                                        </p:cTn>
                                        <p:tgtEl>
                                          <p:spTgt spid="18"/>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80">
                                          <p:stCondLst>
                                            <p:cond delay="0"/>
                                          </p:stCondLst>
                                        </p:cTn>
                                        <p:tgtEl>
                                          <p:spTgt spid="27"/>
                                        </p:tgtEl>
                                      </p:cBhvr>
                                    </p:animEffect>
                                    <p:anim calcmode="lin" valueType="num">
                                      <p:cBhvr>
                                        <p:cTn id="24"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29" dur="26">
                                          <p:stCondLst>
                                            <p:cond delay="650"/>
                                          </p:stCondLst>
                                        </p:cTn>
                                        <p:tgtEl>
                                          <p:spTgt spid="27"/>
                                        </p:tgtEl>
                                      </p:cBhvr>
                                      <p:to x="100000" y="60000"/>
                                    </p:animScale>
                                    <p:animScale>
                                      <p:cBhvr>
                                        <p:cTn id="30" dur="166" decel="50000">
                                          <p:stCondLst>
                                            <p:cond delay="676"/>
                                          </p:stCondLst>
                                        </p:cTn>
                                        <p:tgtEl>
                                          <p:spTgt spid="27"/>
                                        </p:tgtEl>
                                      </p:cBhvr>
                                      <p:to x="100000" y="100000"/>
                                    </p:animScale>
                                    <p:animScale>
                                      <p:cBhvr>
                                        <p:cTn id="31" dur="26">
                                          <p:stCondLst>
                                            <p:cond delay="1312"/>
                                          </p:stCondLst>
                                        </p:cTn>
                                        <p:tgtEl>
                                          <p:spTgt spid="27"/>
                                        </p:tgtEl>
                                      </p:cBhvr>
                                      <p:to x="100000" y="80000"/>
                                    </p:animScale>
                                    <p:animScale>
                                      <p:cBhvr>
                                        <p:cTn id="32" dur="166" decel="50000">
                                          <p:stCondLst>
                                            <p:cond delay="1338"/>
                                          </p:stCondLst>
                                        </p:cTn>
                                        <p:tgtEl>
                                          <p:spTgt spid="27"/>
                                        </p:tgtEl>
                                      </p:cBhvr>
                                      <p:to x="100000" y="100000"/>
                                    </p:animScale>
                                    <p:animScale>
                                      <p:cBhvr>
                                        <p:cTn id="33" dur="26">
                                          <p:stCondLst>
                                            <p:cond delay="1642"/>
                                          </p:stCondLst>
                                        </p:cTn>
                                        <p:tgtEl>
                                          <p:spTgt spid="27"/>
                                        </p:tgtEl>
                                      </p:cBhvr>
                                      <p:to x="100000" y="90000"/>
                                    </p:animScale>
                                    <p:animScale>
                                      <p:cBhvr>
                                        <p:cTn id="34" dur="166" decel="50000">
                                          <p:stCondLst>
                                            <p:cond delay="1668"/>
                                          </p:stCondLst>
                                        </p:cTn>
                                        <p:tgtEl>
                                          <p:spTgt spid="27"/>
                                        </p:tgtEl>
                                      </p:cBhvr>
                                      <p:to x="100000" y="100000"/>
                                    </p:animScale>
                                    <p:animScale>
                                      <p:cBhvr>
                                        <p:cTn id="35" dur="26">
                                          <p:stCondLst>
                                            <p:cond delay="1808"/>
                                          </p:stCondLst>
                                        </p:cTn>
                                        <p:tgtEl>
                                          <p:spTgt spid="27"/>
                                        </p:tgtEl>
                                      </p:cBhvr>
                                      <p:to x="100000" y="95000"/>
                                    </p:animScale>
                                    <p:animScale>
                                      <p:cBhvr>
                                        <p:cTn id="36" dur="166" decel="50000">
                                          <p:stCondLst>
                                            <p:cond delay="1834"/>
                                          </p:stCondLst>
                                        </p:cTn>
                                        <p:tgtEl>
                                          <p:spTgt spid="27"/>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wipe(down)">
                                      <p:cBhvr>
                                        <p:cTn id="39" dur="580">
                                          <p:stCondLst>
                                            <p:cond delay="0"/>
                                          </p:stCondLst>
                                        </p:cTn>
                                        <p:tgtEl>
                                          <p:spTgt spid="28"/>
                                        </p:tgtEl>
                                      </p:cBhvr>
                                    </p:animEffect>
                                    <p:anim calcmode="lin" valueType="num">
                                      <p:cBhvr>
                                        <p:cTn id="40"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45" dur="26">
                                          <p:stCondLst>
                                            <p:cond delay="650"/>
                                          </p:stCondLst>
                                        </p:cTn>
                                        <p:tgtEl>
                                          <p:spTgt spid="28"/>
                                        </p:tgtEl>
                                      </p:cBhvr>
                                      <p:to x="100000" y="60000"/>
                                    </p:animScale>
                                    <p:animScale>
                                      <p:cBhvr>
                                        <p:cTn id="46" dur="166" decel="50000">
                                          <p:stCondLst>
                                            <p:cond delay="676"/>
                                          </p:stCondLst>
                                        </p:cTn>
                                        <p:tgtEl>
                                          <p:spTgt spid="28"/>
                                        </p:tgtEl>
                                      </p:cBhvr>
                                      <p:to x="100000" y="100000"/>
                                    </p:animScale>
                                    <p:animScale>
                                      <p:cBhvr>
                                        <p:cTn id="47" dur="26">
                                          <p:stCondLst>
                                            <p:cond delay="1312"/>
                                          </p:stCondLst>
                                        </p:cTn>
                                        <p:tgtEl>
                                          <p:spTgt spid="28"/>
                                        </p:tgtEl>
                                      </p:cBhvr>
                                      <p:to x="100000" y="80000"/>
                                    </p:animScale>
                                    <p:animScale>
                                      <p:cBhvr>
                                        <p:cTn id="48" dur="166" decel="50000">
                                          <p:stCondLst>
                                            <p:cond delay="1338"/>
                                          </p:stCondLst>
                                        </p:cTn>
                                        <p:tgtEl>
                                          <p:spTgt spid="28"/>
                                        </p:tgtEl>
                                      </p:cBhvr>
                                      <p:to x="100000" y="100000"/>
                                    </p:animScale>
                                    <p:animScale>
                                      <p:cBhvr>
                                        <p:cTn id="49" dur="26">
                                          <p:stCondLst>
                                            <p:cond delay="1642"/>
                                          </p:stCondLst>
                                        </p:cTn>
                                        <p:tgtEl>
                                          <p:spTgt spid="28"/>
                                        </p:tgtEl>
                                      </p:cBhvr>
                                      <p:to x="100000" y="90000"/>
                                    </p:animScale>
                                    <p:animScale>
                                      <p:cBhvr>
                                        <p:cTn id="50" dur="166" decel="50000">
                                          <p:stCondLst>
                                            <p:cond delay="1668"/>
                                          </p:stCondLst>
                                        </p:cTn>
                                        <p:tgtEl>
                                          <p:spTgt spid="28"/>
                                        </p:tgtEl>
                                      </p:cBhvr>
                                      <p:to x="100000" y="100000"/>
                                    </p:animScale>
                                    <p:animScale>
                                      <p:cBhvr>
                                        <p:cTn id="51" dur="26">
                                          <p:stCondLst>
                                            <p:cond delay="1808"/>
                                          </p:stCondLst>
                                        </p:cTn>
                                        <p:tgtEl>
                                          <p:spTgt spid="28"/>
                                        </p:tgtEl>
                                      </p:cBhvr>
                                      <p:to x="100000" y="95000"/>
                                    </p:animScale>
                                    <p:animScale>
                                      <p:cBhvr>
                                        <p:cTn id="52" dur="166" decel="50000">
                                          <p:stCondLst>
                                            <p:cond delay="1834"/>
                                          </p:stCondLst>
                                        </p:cTn>
                                        <p:tgtEl>
                                          <p:spTgt spid="28"/>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wipe(down)">
                                      <p:cBhvr>
                                        <p:cTn id="55" dur="580">
                                          <p:stCondLst>
                                            <p:cond delay="0"/>
                                          </p:stCondLst>
                                        </p:cTn>
                                        <p:tgtEl>
                                          <p:spTgt spid="29"/>
                                        </p:tgtEl>
                                      </p:cBhvr>
                                    </p:animEffect>
                                    <p:anim calcmode="lin" valueType="num">
                                      <p:cBhvr>
                                        <p:cTn id="56"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61" dur="26">
                                          <p:stCondLst>
                                            <p:cond delay="650"/>
                                          </p:stCondLst>
                                        </p:cTn>
                                        <p:tgtEl>
                                          <p:spTgt spid="29"/>
                                        </p:tgtEl>
                                      </p:cBhvr>
                                      <p:to x="100000" y="60000"/>
                                    </p:animScale>
                                    <p:animScale>
                                      <p:cBhvr>
                                        <p:cTn id="62" dur="166" decel="50000">
                                          <p:stCondLst>
                                            <p:cond delay="676"/>
                                          </p:stCondLst>
                                        </p:cTn>
                                        <p:tgtEl>
                                          <p:spTgt spid="29"/>
                                        </p:tgtEl>
                                      </p:cBhvr>
                                      <p:to x="100000" y="100000"/>
                                    </p:animScale>
                                    <p:animScale>
                                      <p:cBhvr>
                                        <p:cTn id="63" dur="26">
                                          <p:stCondLst>
                                            <p:cond delay="1312"/>
                                          </p:stCondLst>
                                        </p:cTn>
                                        <p:tgtEl>
                                          <p:spTgt spid="29"/>
                                        </p:tgtEl>
                                      </p:cBhvr>
                                      <p:to x="100000" y="80000"/>
                                    </p:animScale>
                                    <p:animScale>
                                      <p:cBhvr>
                                        <p:cTn id="64" dur="166" decel="50000">
                                          <p:stCondLst>
                                            <p:cond delay="1338"/>
                                          </p:stCondLst>
                                        </p:cTn>
                                        <p:tgtEl>
                                          <p:spTgt spid="29"/>
                                        </p:tgtEl>
                                      </p:cBhvr>
                                      <p:to x="100000" y="100000"/>
                                    </p:animScale>
                                    <p:animScale>
                                      <p:cBhvr>
                                        <p:cTn id="65" dur="26">
                                          <p:stCondLst>
                                            <p:cond delay="1642"/>
                                          </p:stCondLst>
                                        </p:cTn>
                                        <p:tgtEl>
                                          <p:spTgt spid="29"/>
                                        </p:tgtEl>
                                      </p:cBhvr>
                                      <p:to x="100000" y="90000"/>
                                    </p:animScale>
                                    <p:animScale>
                                      <p:cBhvr>
                                        <p:cTn id="66" dur="166" decel="50000">
                                          <p:stCondLst>
                                            <p:cond delay="1668"/>
                                          </p:stCondLst>
                                        </p:cTn>
                                        <p:tgtEl>
                                          <p:spTgt spid="29"/>
                                        </p:tgtEl>
                                      </p:cBhvr>
                                      <p:to x="100000" y="100000"/>
                                    </p:animScale>
                                    <p:animScale>
                                      <p:cBhvr>
                                        <p:cTn id="67" dur="26">
                                          <p:stCondLst>
                                            <p:cond delay="1808"/>
                                          </p:stCondLst>
                                        </p:cTn>
                                        <p:tgtEl>
                                          <p:spTgt spid="29"/>
                                        </p:tgtEl>
                                      </p:cBhvr>
                                      <p:to x="100000" y="95000"/>
                                    </p:animScale>
                                    <p:animScale>
                                      <p:cBhvr>
                                        <p:cTn id="68" dur="166" decel="50000">
                                          <p:stCondLst>
                                            <p:cond delay="1834"/>
                                          </p:stCondLst>
                                        </p:cTn>
                                        <p:tgtEl>
                                          <p:spTgt spid="29"/>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30"/>
                                        </p:tgtEl>
                                        <p:attrNameLst>
                                          <p:attrName>style.visibility</p:attrName>
                                        </p:attrNameLst>
                                      </p:cBhvr>
                                      <p:to>
                                        <p:strVal val="visible"/>
                                      </p:to>
                                    </p:set>
                                    <p:animEffect transition="in" filter="wipe(down)">
                                      <p:cBhvr>
                                        <p:cTn id="71" dur="580">
                                          <p:stCondLst>
                                            <p:cond delay="0"/>
                                          </p:stCondLst>
                                        </p:cTn>
                                        <p:tgtEl>
                                          <p:spTgt spid="30"/>
                                        </p:tgtEl>
                                      </p:cBhvr>
                                    </p:animEffect>
                                    <p:anim calcmode="lin" valueType="num">
                                      <p:cBhvr>
                                        <p:cTn id="72"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77" dur="26">
                                          <p:stCondLst>
                                            <p:cond delay="650"/>
                                          </p:stCondLst>
                                        </p:cTn>
                                        <p:tgtEl>
                                          <p:spTgt spid="30"/>
                                        </p:tgtEl>
                                      </p:cBhvr>
                                      <p:to x="100000" y="60000"/>
                                    </p:animScale>
                                    <p:animScale>
                                      <p:cBhvr>
                                        <p:cTn id="78" dur="166" decel="50000">
                                          <p:stCondLst>
                                            <p:cond delay="676"/>
                                          </p:stCondLst>
                                        </p:cTn>
                                        <p:tgtEl>
                                          <p:spTgt spid="30"/>
                                        </p:tgtEl>
                                      </p:cBhvr>
                                      <p:to x="100000" y="100000"/>
                                    </p:animScale>
                                    <p:animScale>
                                      <p:cBhvr>
                                        <p:cTn id="79" dur="26">
                                          <p:stCondLst>
                                            <p:cond delay="1312"/>
                                          </p:stCondLst>
                                        </p:cTn>
                                        <p:tgtEl>
                                          <p:spTgt spid="30"/>
                                        </p:tgtEl>
                                      </p:cBhvr>
                                      <p:to x="100000" y="80000"/>
                                    </p:animScale>
                                    <p:animScale>
                                      <p:cBhvr>
                                        <p:cTn id="80" dur="166" decel="50000">
                                          <p:stCondLst>
                                            <p:cond delay="1338"/>
                                          </p:stCondLst>
                                        </p:cTn>
                                        <p:tgtEl>
                                          <p:spTgt spid="30"/>
                                        </p:tgtEl>
                                      </p:cBhvr>
                                      <p:to x="100000" y="100000"/>
                                    </p:animScale>
                                    <p:animScale>
                                      <p:cBhvr>
                                        <p:cTn id="81" dur="26">
                                          <p:stCondLst>
                                            <p:cond delay="1642"/>
                                          </p:stCondLst>
                                        </p:cTn>
                                        <p:tgtEl>
                                          <p:spTgt spid="30"/>
                                        </p:tgtEl>
                                      </p:cBhvr>
                                      <p:to x="100000" y="90000"/>
                                    </p:animScale>
                                    <p:animScale>
                                      <p:cBhvr>
                                        <p:cTn id="82" dur="166" decel="50000">
                                          <p:stCondLst>
                                            <p:cond delay="1668"/>
                                          </p:stCondLst>
                                        </p:cTn>
                                        <p:tgtEl>
                                          <p:spTgt spid="30"/>
                                        </p:tgtEl>
                                      </p:cBhvr>
                                      <p:to x="100000" y="100000"/>
                                    </p:animScale>
                                    <p:animScale>
                                      <p:cBhvr>
                                        <p:cTn id="83" dur="26">
                                          <p:stCondLst>
                                            <p:cond delay="1808"/>
                                          </p:stCondLst>
                                        </p:cTn>
                                        <p:tgtEl>
                                          <p:spTgt spid="30"/>
                                        </p:tgtEl>
                                      </p:cBhvr>
                                      <p:to x="100000" y="95000"/>
                                    </p:animScale>
                                    <p:animScale>
                                      <p:cBhvr>
                                        <p:cTn id="84" dur="166" decel="50000">
                                          <p:stCondLst>
                                            <p:cond delay="1834"/>
                                          </p:stCondLst>
                                        </p:cTn>
                                        <p:tgtEl>
                                          <p:spTgt spid="30"/>
                                        </p:tgtEl>
                                      </p:cBhvr>
                                      <p:to x="100000" y="100000"/>
                                    </p:animScale>
                                  </p:childTnLst>
                                </p:cTn>
                              </p:par>
                              <p:par>
                                <p:cTn id="85" presetID="26" presetClass="entr" presetSubtype="0" fill="hold" nodeType="withEffect">
                                  <p:stCondLst>
                                    <p:cond delay="0"/>
                                  </p:stCondLst>
                                  <p:childTnLst>
                                    <p:set>
                                      <p:cBhvr>
                                        <p:cTn id="86" dur="1" fill="hold">
                                          <p:stCondLst>
                                            <p:cond delay="0"/>
                                          </p:stCondLst>
                                        </p:cTn>
                                        <p:tgtEl>
                                          <p:spTgt spid="31"/>
                                        </p:tgtEl>
                                        <p:attrNameLst>
                                          <p:attrName>style.visibility</p:attrName>
                                        </p:attrNameLst>
                                      </p:cBhvr>
                                      <p:to>
                                        <p:strVal val="visible"/>
                                      </p:to>
                                    </p:set>
                                    <p:animEffect transition="in" filter="wipe(down)">
                                      <p:cBhvr>
                                        <p:cTn id="87" dur="580">
                                          <p:stCondLst>
                                            <p:cond delay="0"/>
                                          </p:stCondLst>
                                        </p:cTn>
                                        <p:tgtEl>
                                          <p:spTgt spid="31"/>
                                        </p:tgtEl>
                                      </p:cBhvr>
                                    </p:animEffect>
                                    <p:anim calcmode="lin" valueType="num">
                                      <p:cBhvr>
                                        <p:cTn id="88"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93" dur="26">
                                          <p:stCondLst>
                                            <p:cond delay="650"/>
                                          </p:stCondLst>
                                        </p:cTn>
                                        <p:tgtEl>
                                          <p:spTgt spid="31"/>
                                        </p:tgtEl>
                                      </p:cBhvr>
                                      <p:to x="100000" y="60000"/>
                                    </p:animScale>
                                    <p:animScale>
                                      <p:cBhvr>
                                        <p:cTn id="94" dur="166" decel="50000">
                                          <p:stCondLst>
                                            <p:cond delay="676"/>
                                          </p:stCondLst>
                                        </p:cTn>
                                        <p:tgtEl>
                                          <p:spTgt spid="31"/>
                                        </p:tgtEl>
                                      </p:cBhvr>
                                      <p:to x="100000" y="100000"/>
                                    </p:animScale>
                                    <p:animScale>
                                      <p:cBhvr>
                                        <p:cTn id="95" dur="26">
                                          <p:stCondLst>
                                            <p:cond delay="1312"/>
                                          </p:stCondLst>
                                        </p:cTn>
                                        <p:tgtEl>
                                          <p:spTgt spid="31"/>
                                        </p:tgtEl>
                                      </p:cBhvr>
                                      <p:to x="100000" y="80000"/>
                                    </p:animScale>
                                    <p:animScale>
                                      <p:cBhvr>
                                        <p:cTn id="96" dur="166" decel="50000">
                                          <p:stCondLst>
                                            <p:cond delay="1338"/>
                                          </p:stCondLst>
                                        </p:cTn>
                                        <p:tgtEl>
                                          <p:spTgt spid="31"/>
                                        </p:tgtEl>
                                      </p:cBhvr>
                                      <p:to x="100000" y="100000"/>
                                    </p:animScale>
                                    <p:animScale>
                                      <p:cBhvr>
                                        <p:cTn id="97" dur="26">
                                          <p:stCondLst>
                                            <p:cond delay="1642"/>
                                          </p:stCondLst>
                                        </p:cTn>
                                        <p:tgtEl>
                                          <p:spTgt spid="31"/>
                                        </p:tgtEl>
                                      </p:cBhvr>
                                      <p:to x="100000" y="90000"/>
                                    </p:animScale>
                                    <p:animScale>
                                      <p:cBhvr>
                                        <p:cTn id="98" dur="166" decel="50000">
                                          <p:stCondLst>
                                            <p:cond delay="1668"/>
                                          </p:stCondLst>
                                        </p:cTn>
                                        <p:tgtEl>
                                          <p:spTgt spid="31"/>
                                        </p:tgtEl>
                                      </p:cBhvr>
                                      <p:to x="100000" y="100000"/>
                                    </p:animScale>
                                    <p:animScale>
                                      <p:cBhvr>
                                        <p:cTn id="99" dur="26">
                                          <p:stCondLst>
                                            <p:cond delay="1808"/>
                                          </p:stCondLst>
                                        </p:cTn>
                                        <p:tgtEl>
                                          <p:spTgt spid="31"/>
                                        </p:tgtEl>
                                      </p:cBhvr>
                                      <p:to x="100000" y="95000"/>
                                    </p:animScale>
                                    <p:animScale>
                                      <p:cBhvr>
                                        <p:cTn id="100" dur="166" decel="50000">
                                          <p:stCondLst>
                                            <p:cond delay="1834"/>
                                          </p:stCondLst>
                                        </p:cTn>
                                        <p:tgtEl>
                                          <p:spTgt spid="3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sp>
        <p:nvSpPr>
          <p:cNvPr id="23" name="Oval 22"/>
          <p:cNvSpPr/>
          <p:nvPr/>
        </p:nvSpPr>
        <p:spPr>
          <a:xfrm>
            <a:off x="9396969" y="1970660"/>
            <a:ext cx="8309182" cy="7937072"/>
          </a:xfrm>
          <a:prstGeom prst="ellipse">
            <a:avLst/>
          </a:prstGeom>
          <a:solidFill>
            <a:srgbClr val="F0ECF4">
              <a:alpha val="9490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080"/>
            <a:endParaRPr lang="en-US" sz="3600">
              <a:solidFill>
                <a:prstClr val="white"/>
              </a:solidFill>
            </a:endParaRPr>
          </a:p>
        </p:txBody>
      </p:sp>
      <p:sp>
        <p:nvSpPr>
          <p:cNvPr id="24" name="Oval 23"/>
          <p:cNvSpPr/>
          <p:nvPr/>
        </p:nvSpPr>
        <p:spPr>
          <a:xfrm>
            <a:off x="402771" y="1970660"/>
            <a:ext cx="8309182" cy="7937072"/>
          </a:xfrm>
          <a:prstGeom prst="ellipse">
            <a:avLst/>
          </a:prstGeom>
          <a:solidFill>
            <a:srgbClr val="E8F4F8">
              <a:alpha val="9490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080"/>
            <a:endParaRPr lang="en-US" sz="3600">
              <a:solidFill>
                <a:prstClr val="white"/>
              </a:solidFill>
            </a:endParaRPr>
          </a:p>
        </p:txBody>
      </p:sp>
      <p:pic>
        <p:nvPicPr>
          <p:cNvPr id="25" name="Picture 24"/>
          <p:cNvPicPr>
            <a:picLocks noChangeAspect="1"/>
          </p:cNvPicPr>
          <p:nvPr/>
        </p:nvPicPr>
        <p:blipFill>
          <a:blip r:embed="rId2"/>
          <a:stretch>
            <a:fillRect/>
          </a:stretch>
        </p:blipFill>
        <p:spPr>
          <a:xfrm>
            <a:off x="2158184" y="246957"/>
            <a:ext cx="13107536" cy="1926502"/>
          </a:xfrm>
          <a:prstGeom prst="rect">
            <a:avLst/>
          </a:prstGeom>
        </p:spPr>
      </p:pic>
      <p:sp>
        <p:nvSpPr>
          <p:cNvPr id="26" name="Rectangle 25"/>
          <p:cNvSpPr/>
          <p:nvPr/>
        </p:nvSpPr>
        <p:spPr>
          <a:xfrm>
            <a:off x="1255928" y="2522876"/>
            <a:ext cx="6602864" cy="6740307"/>
          </a:xfrm>
          <a:prstGeom prst="rect">
            <a:avLst/>
          </a:prstGeom>
        </p:spPr>
        <p:txBody>
          <a:bodyPr wrap="square">
            <a:spAutoFit/>
          </a:bodyPr>
          <a:lstStyle/>
          <a:p>
            <a:pPr algn="ctr">
              <a:lnSpc>
                <a:spcPct val="150000"/>
              </a:lnSpc>
            </a:pPr>
            <a:r>
              <a:rPr lang="en-US" sz="4800" dirty="0" err="1">
                <a:solidFill>
                  <a:schemeClr val="accent4">
                    <a:lumMod val="10000"/>
                  </a:schemeClr>
                </a:solidFill>
                <a:latin typeface="Times New Roman" panose="02020603050405020304" pitchFamily="18" charset="0"/>
                <a:cs typeface="Times New Roman" panose="02020603050405020304" pitchFamily="18" charset="0"/>
              </a:rPr>
              <a:t>Sống</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ích</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kỉ</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chỉ</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biết</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p>
          <a:p>
            <a:pPr algn="ctr">
              <a:lnSpc>
                <a:spcPct val="150000"/>
              </a:lnSpc>
            </a:pPr>
            <a:r>
              <a:rPr lang="en-US" sz="4800" dirty="0" err="1">
                <a:solidFill>
                  <a:schemeClr val="accent4">
                    <a:lumMod val="10000"/>
                  </a:schemeClr>
                </a:solidFill>
                <a:latin typeface="Times New Roman" panose="02020603050405020304" pitchFamily="18" charset="0"/>
                <a:cs typeface="Times New Roman" panose="02020603050405020304" pitchFamily="18" charset="0"/>
              </a:rPr>
              <a:t>nghĩ</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cho</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bản</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thân</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chỉ</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biết</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hưởng</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thụ</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mà</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không</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lao</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động</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thì</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cuộc</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sống</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tốt</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đẹp</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trước</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mắt</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sẽ</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không</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được</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bền</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lâu</a:t>
            </a:r>
            <a:endParaRPr lang="en-US" sz="4800" dirty="0">
              <a:solidFill>
                <a:schemeClr val="accent4">
                  <a:lumMod val="10000"/>
                </a:schemeClr>
              </a:solidFill>
              <a:latin typeface="+mj-lt"/>
            </a:endParaRPr>
          </a:p>
        </p:txBody>
      </p:sp>
      <p:sp>
        <p:nvSpPr>
          <p:cNvPr id="27" name="Rectangle 26"/>
          <p:cNvSpPr/>
          <p:nvPr/>
        </p:nvSpPr>
        <p:spPr>
          <a:xfrm>
            <a:off x="10250126" y="2983260"/>
            <a:ext cx="6602864" cy="5632311"/>
          </a:xfrm>
          <a:prstGeom prst="rect">
            <a:avLst/>
          </a:prstGeom>
        </p:spPr>
        <p:txBody>
          <a:bodyPr wrap="square">
            <a:spAutoFit/>
          </a:bodyPr>
          <a:lstStyle/>
          <a:p>
            <a:pPr algn="ctr">
              <a:lnSpc>
                <a:spcPct val="150000"/>
              </a:lnSpc>
            </a:pPr>
            <a:r>
              <a:rPr lang="en-US" sz="4800" dirty="0" err="1">
                <a:solidFill>
                  <a:schemeClr val="accent4">
                    <a:lumMod val="10000"/>
                  </a:schemeClr>
                </a:solidFill>
                <a:latin typeface="Times New Roman" panose="02020603050405020304" pitchFamily="18" charset="0"/>
                <a:cs typeface="Times New Roman" panose="02020603050405020304" pitchFamily="18" charset="0"/>
              </a:rPr>
              <a:t>Trách</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nhiệm</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của</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mọi</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người</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đối</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với</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cộng</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đồng</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dân</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tộc</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đất</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nước</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Phải</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biết</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yêu</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thương</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biết</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vì</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đàn</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vì</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tổ</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vun</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thu</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xứ</a:t>
            </a:r>
            <a:r>
              <a:rPr lang="en-US" sz="4800" dirty="0">
                <a:solidFill>
                  <a:schemeClr val="accent4">
                    <a:lumMod val="10000"/>
                  </a:schemeClr>
                </a:solidFill>
                <a:latin typeface="Times New Roman" panose="02020603050405020304" pitchFamily="18" charset="0"/>
                <a:cs typeface="Times New Roman" panose="02020603050405020304" pitchFamily="18" charset="0"/>
              </a:rPr>
              <a:t> </a:t>
            </a:r>
            <a:r>
              <a:rPr lang="en-US" sz="4800" dirty="0" err="1">
                <a:solidFill>
                  <a:schemeClr val="accent4">
                    <a:lumMod val="10000"/>
                  </a:schemeClr>
                </a:solidFill>
                <a:latin typeface="Times New Roman" panose="02020603050405020304" pitchFamily="18" charset="0"/>
                <a:cs typeface="Times New Roman" panose="02020603050405020304" pitchFamily="18" charset="0"/>
              </a:rPr>
              <a:t>sở</a:t>
            </a:r>
            <a:r>
              <a:rPr lang="en-US" sz="4800" dirty="0">
                <a:solidFill>
                  <a:schemeClr val="accent4">
                    <a:lumMod val="10000"/>
                  </a:schemeClr>
                </a:solidFill>
                <a:latin typeface="Times New Roman" panose="02020603050405020304" pitchFamily="18" charset="0"/>
                <a:cs typeface="Times New Roman" panose="02020603050405020304" pitchFamily="18" charset="0"/>
              </a:rPr>
              <a:t>”</a:t>
            </a:r>
            <a:endParaRPr lang="en-US" sz="4800" dirty="0">
              <a:solidFill>
                <a:schemeClr val="accent4">
                  <a:lumMod val="10000"/>
                </a:schemeClr>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circle(in)">
                                      <p:cBhvr>
                                        <p:cTn id="12"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308361" y="5981700"/>
            <a:ext cx="5959277" cy="6069633"/>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007444" y="7429500"/>
            <a:ext cx="3733969" cy="3972308"/>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715805" y="8160932"/>
            <a:ext cx="2566068" cy="2874414"/>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34982" y="2798168"/>
            <a:ext cx="15681418" cy="6841132"/>
          </a:xfrm>
          <a:prstGeom prst="rect">
            <a:avLst/>
          </a:prstGeom>
          <a:ln>
            <a:noFill/>
          </a:ln>
          <a:effectLst>
            <a:softEdge rad="112500"/>
          </a:effectLst>
        </p:spPr>
      </p:pic>
      <p:pic>
        <p:nvPicPr>
          <p:cNvPr id="15" name="Picture 14"/>
          <p:cNvPicPr>
            <a:picLocks noChangeAspect="1"/>
          </p:cNvPicPr>
          <p:nvPr/>
        </p:nvPicPr>
        <p:blipFill>
          <a:blip r:embed="rId9"/>
          <a:stretch>
            <a:fillRect/>
          </a:stretch>
        </p:blipFill>
        <p:spPr>
          <a:xfrm>
            <a:off x="1523016" y="-1049188"/>
            <a:ext cx="16261944" cy="4752528"/>
          </a:xfrm>
          <a:prstGeom prst="rect">
            <a:avLst/>
          </a:prstGeom>
        </p:spPr>
      </p:pic>
      <p:sp>
        <p:nvSpPr>
          <p:cNvPr id="16" name="Rectangle 15"/>
          <p:cNvSpPr/>
          <p:nvPr/>
        </p:nvSpPr>
        <p:spPr>
          <a:xfrm>
            <a:off x="13320466" y="1694172"/>
            <a:ext cx="4752528" cy="1200329"/>
          </a:xfrm>
          <a:prstGeom prst="rect">
            <a:avLst/>
          </a:prstGeom>
        </p:spPr>
        <p:txBody>
          <a:bodyPr wrap="square">
            <a:spAutoFit/>
          </a:bodyPr>
          <a:lstStyle/>
          <a:p>
            <a:pPr algn="just">
              <a:lnSpc>
                <a:spcPct val="150000"/>
              </a:lnSpc>
            </a:pPr>
            <a:r>
              <a:rPr lang="en-US" sz="4800" dirty="0">
                <a:latin typeface="Times New Roman" panose="02020603050405020304" pitchFamily="18" charset="0"/>
                <a:ea typeface="Calibri" panose="020F0502020204030204" pitchFamily="34" charset="0"/>
                <a:cs typeface="Times New Roman" panose="02020603050405020304" pitchFamily="18" charset="0"/>
              </a:rPr>
              <a:t>- Nam </a:t>
            </a:r>
            <a:r>
              <a:rPr lang="en-US" sz="4800" dirty="0" err="1">
                <a:latin typeface="Times New Roman" panose="02020603050405020304" pitchFamily="18" charset="0"/>
                <a:ea typeface="Calibri" panose="020F0502020204030204" pitchFamily="34" charset="0"/>
                <a:cs typeface="Times New Roman" panose="02020603050405020304" pitchFamily="18" charset="0"/>
              </a:rPr>
              <a:t>Hương</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1A6903-43E6-49C5-83A2-4BC9FF9BDA91}"/>
              </a:ext>
            </a:extLst>
          </p:cNvPr>
          <p:cNvSpPr/>
          <p:nvPr/>
        </p:nvSpPr>
        <p:spPr>
          <a:xfrm>
            <a:off x="304800" y="647700"/>
            <a:ext cx="17678400" cy="9694962"/>
          </a:xfrm>
          <a:prstGeom prst="rect">
            <a:avLst/>
          </a:prstGeom>
        </p:spPr>
        <p:txBody>
          <a:bodyPr wrap="square">
            <a:spAutoFit/>
          </a:bodyPr>
          <a:lstStyle/>
          <a:p>
            <a:pPr algn="just">
              <a:spcAft>
                <a:spcPts val="0"/>
              </a:spcAft>
              <a:tabLst>
                <a:tab pos="498475" algn="l"/>
              </a:tabLst>
            </a:pPr>
            <a:r>
              <a:rPr lang="vi-VN" sz="4800" b="1">
                <a:solidFill>
                  <a:srgbClr val="000000"/>
                </a:solidFill>
                <a:latin typeface="Times New Roman" panose="02020603050405020304" pitchFamily="18" charset="0"/>
                <a:ea typeface="Times New Roman" panose="02020603050405020304" pitchFamily="18" charset="0"/>
              </a:rPr>
              <a:t>BÀI TẬP 1. Chọn đáp án đúng</a:t>
            </a:r>
            <a:endParaRPr lang="vi-VN" sz="4800">
              <a:latin typeface="Times New Roman" panose="02020603050405020304" pitchFamily="18" charset="0"/>
              <a:ea typeface="Times New Roman" panose="02020603050405020304" pitchFamily="18" charset="0"/>
            </a:endParaRPr>
          </a:p>
          <a:p>
            <a:pPr algn="just">
              <a:spcAft>
                <a:spcPts val="0"/>
              </a:spcAft>
              <a:tabLst>
                <a:tab pos="498475" algn="l"/>
              </a:tabLst>
            </a:pPr>
            <a:r>
              <a:rPr lang="vi-VN" sz="4800" b="1">
                <a:solidFill>
                  <a:srgbClr val="000000"/>
                </a:solidFill>
                <a:latin typeface="Times New Roman" panose="02020603050405020304" pitchFamily="18" charset="0"/>
                <a:ea typeface="Times New Roman" panose="02020603050405020304" pitchFamily="18" charset="0"/>
              </a:rPr>
              <a:t>Câu 1.</a:t>
            </a:r>
            <a:r>
              <a:rPr lang="vi-VN" sz="4800">
                <a:solidFill>
                  <a:srgbClr val="000000"/>
                </a:solidFill>
                <a:latin typeface="Times New Roman" panose="02020603050405020304" pitchFamily="18" charset="0"/>
                <a:ea typeface="Times New Roman" panose="02020603050405020304" pitchFamily="18" charset="0"/>
              </a:rPr>
              <a:t> Dòng nào sau đây nêu </a:t>
            </a:r>
            <a:r>
              <a:rPr lang="vi-VN" sz="4800" b="1" i="1">
                <a:solidFill>
                  <a:srgbClr val="000000"/>
                </a:solidFill>
                <a:latin typeface="Times New Roman" panose="02020603050405020304" pitchFamily="18" charset="0"/>
                <a:ea typeface="Times New Roman" panose="02020603050405020304" pitchFamily="18" charset="0"/>
              </a:rPr>
              <a:t>không</a:t>
            </a:r>
            <a:r>
              <a:rPr lang="vi-VN" sz="4800">
                <a:solidFill>
                  <a:srgbClr val="000000"/>
                </a:solidFill>
                <a:latin typeface="Times New Roman" panose="02020603050405020304" pitchFamily="18" charset="0"/>
                <a:ea typeface="Times New Roman" panose="02020603050405020304" pitchFamily="18" charset="0"/>
              </a:rPr>
              <a:t> đúng quan niệm sống của mối.</a:t>
            </a:r>
            <a:endParaRPr lang="vi-VN" sz="4800">
              <a:latin typeface="Times New Roman" panose="02020603050405020304" pitchFamily="18" charset="0"/>
              <a:ea typeface="Times New Roman" panose="02020603050405020304" pitchFamily="18" charset="0"/>
            </a:endParaRPr>
          </a:p>
          <a:p>
            <a:pPr algn="just">
              <a:spcAft>
                <a:spcPts val="0"/>
              </a:spcAft>
              <a:tabLst>
                <a:tab pos="498475" algn="l"/>
              </a:tabLst>
            </a:pPr>
            <a:r>
              <a:rPr lang="vi-VN" sz="4800">
                <a:solidFill>
                  <a:srgbClr val="000000"/>
                </a:solidFill>
                <a:latin typeface="Times New Roman" panose="02020603050405020304" pitchFamily="18" charset="0"/>
                <a:ea typeface="Times New Roman" panose="02020603050405020304" pitchFamily="18" charset="0"/>
              </a:rPr>
              <a:t>A.</a:t>
            </a:r>
            <a:r>
              <a:rPr lang="vi-VN" sz="4800" i="1">
                <a:solidFill>
                  <a:srgbClr val="000000"/>
                </a:solidFill>
                <a:latin typeface="Times New Roman" panose="02020603050405020304" pitchFamily="18" charset="0"/>
                <a:ea typeface="Times New Roman" panose="02020603050405020304" pitchFamily="18" charset="0"/>
              </a:rPr>
              <a:t> M</a:t>
            </a:r>
            <a:r>
              <a:rPr lang="vi-VN" sz="4800">
                <a:solidFill>
                  <a:srgbClr val="000000"/>
                </a:solidFill>
                <a:latin typeface="Times New Roman" panose="02020603050405020304" pitchFamily="18" charset="0"/>
                <a:ea typeface="Times New Roman" panose="02020603050405020304" pitchFamily="18" charset="0"/>
              </a:rPr>
              <a:t>uốn lao động, không sợ vất vả.</a:t>
            </a:r>
            <a:endParaRPr lang="vi-VN" sz="4800">
              <a:latin typeface="Times New Roman" panose="02020603050405020304" pitchFamily="18" charset="0"/>
              <a:ea typeface="Times New Roman" panose="02020603050405020304" pitchFamily="18" charset="0"/>
            </a:endParaRPr>
          </a:p>
          <a:p>
            <a:pPr>
              <a:spcAft>
                <a:spcPts val="0"/>
              </a:spcAft>
              <a:tabLst>
                <a:tab pos="590550" algn="l"/>
              </a:tabLst>
            </a:pPr>
            <a:r>
              <a:rPr lang="vi-VN" sz="4800">
                <a:solidFill>
                  <a:srgbClr val="000000"/>
                </a:solidFill>
                <a:latin typeface="Times New Roman" panose="02020603050405020304" pitchFamily="18" charset="0"/>
                <a:ea typeface="Times New Roman" panose="02020603050405020304" pitchFamily="18" charset="0"/>
              </a:rPr>
              <a:t>B. Chỉ biết hưởng thụ trước mắt.</a:t>
            </a:r>
            <a:endParaRPr lang="vi-VN" sz="4800">
              <a:latin typeface="Times New Roman" panose="02020603050405020304" pitchFamily="18" charset="0"/>
              <a:ea typeface="Times New Roman" panose="02020603050405020304" pitchFamily="18" charset="0"/>
            </a:endParaRPr>
          </a:p>
          <a:p>
            <a:pPr>
              <a:spcAft>
                <a:spcPts val="0"/>
              </a:spcAft>
              <a:tabLst>
                <a:tab pos="590550" algn="l"/>
              </a:tabLst>
            </a:pPr>
            <a:r>
              <a:rPr lang="vi-VN" sz="4800">
                <a:solidFill>
                  <a:srgbClr val="000000"/>
                </a:solidFill>
                <a:latin typeface="Times New Roman" panose="02020603050405020304" pitchFamily="18" charset="0"/>
                <a:ea typeface="Times New Roman" panose="02020603050405020304" pitchFamily="18" charset="0"/>
              </a:rPr>
              <a:t>C. Chỉ nghĩ đến bản thân (nên tầm nhìn thiển cận).</a:t>
            </a:r>
            <a:endParaRPr lang="vi-VN" sz="4800">
              <a:latin typeface="Times New Roman" panose="02020603050405020304" pitchFamily="18" charset="0"/>
              <a:ea typeface="Times New Roman" panose="02020603050405020304" pitchFamily="18" charset="0"/>
            </a:endParaRPr>
          </a:p>
          <a:p>
            <a:pPr algn="just">
              <a:spcAft>
                <a:spcPts val="0"/>
              </a:spcAft>
              <a:tabLst>
                <a:tab pos="588010" algn="l"/>
              </a:tabLst>
            </a:pPr>
            <a:r>
              <a:rPr lang="en-US" sz="4800">
                <a:solidFill>
                  <a:srgbClr val="000000"/>
                </a:solidFill>
                <a:latin typeface="Times New Roman" panose="02020603050405020304" pitchFamily="18" charset="0"/>
                <a:ea typeface="Times New Roman" panose="02020603050405020304" pitchFamily="18" charset="0"/>
              </a:rPr>
              <a:t>D. </a:t>
            </a:r>
            <a:r>
              <a:rPr lang="vi-VN" sz="4800">
                <a:solidFill>
                  <a:srgbClr val="000000"/>
                </a:solidFill>
                <a:latin typeface="Times New Roman" panose="02020603050405020304" pitchFamily="18" charset="0"/>
                <a:ea typeface="Times New Roman" panose="02020603050405020304" pitchFamily="18" charset="0"/>
              </a:rPr>
              <a:t>Ăn no béo trục béo tròn.</a:t>
            </a:r>
            <a:endParaRPr lang="vi-VN" sz="4800">
              <a:latin typeface="Times New Roman" panose="02020603050405020304" pitchFamily="18" charset="0"/>
              <a:ea typeface="Times New Roman" panose="02020603050405020304" pitchFamily="18" charset="0"/>
            </a:endParaRPr>
          </a:p>
          <a:p>
            <a:pPr>
              <a:spcAft>
                <a:spcPts val="0"/>
              </a:spcAft>
              <a:tabLst>
                <a:tab pos="590550" algn="l"/>
              </a:tabLst>
            </a:pPr>
            <a:r>
              <a:rPr lang="vi-VN" sz="4800" b="1">
                <a:solidFill>
                  <a:srgbClr val="000000"/>
                </a:solidFill>
                <a:latin typeface="Times New Roman" panose="02020603050405020304" pitchFamily="18" charset="0"/>
                <a:ea typeface="Times New Roman" panose="02020603050405020304" pitchFamily="18" charset="0"/>
              </a:rPr>
              <a:t>Câu 2.</a:t>
            </a:r>
            <a:r>
              <a:rPr lang="vi-VN" sz="4800">
                <a:solidFill>
                  <a:srgbClr val="000000"/>
                </a:solidFill>
                <a:latin typeface="Times New Roman" panose="02020603050405020304" pitchFamily="18" charset="0"/>
                <a:ea typeface="Times New Roman" panose="02020603050405020304" pitchFamily="18" charset="0"/>
              </a:rPr>
              <a:t> Dòng nào sau đây nêu đúng quan niệm sống của kiến.</a:t>
            </a:r>
            <a:endParaRPr lang="vi-VN" sz="4800">
              <a:latin typeface="Times New Roman" panose="02020603050405020304" pitchFamily="18" charset="0"/>
              <a:ea typeface="Times New Roman" panose="02020603050405020304" pitchFamily="18" charset="0"/>
            </a:endParaRPr>
          </a:p>
          <a:p>
            <a:pPr algn="just">
              <a:spcAft>
                <a:spcPts val="0"/>
              </a:spcAft>
              <a:tabLst>
                <a:tab pos="498475" algn="l"/>
              </a:tabLst>
            </a:pPr>
            <a:r>
              <a:rPr lang="vi-VN" sz="4800">
                <a:solidFill>
                  <a:srgbClr val="000000"/>
                </a:solidFill>
                <a:latin typeface="Times New Roman" panose="02020603050405020304" pitchFamily="18" charset="0"/>
                <a:ea typeface="Times New Roman" panose="02020603050405020304" pitchFamily="18" charset="0"/>
              </a:rPr>
              <a:t>A.</a:t>
            </a:r>
            <a:r>
              <a:rPr lang="vi-VN" sz="4800" i="1">
                <a:solidFill>
                  <a:srgbClr val="000000"/>
                </a:solidFill>
                <a:latin typeface="Times New Roman" panose="02020603050405020304" pitchFamily="18" charset="0"/>
                <a:ea typeface="Times New Roman" panose="02020603050405020304" pitchFamily="18" charset="0"/>
              </a:rPr>
              <a:t> </a:t>
            </a:r>
            <a:r>
              <a:rPr lang="vi-VN" sz="4800">
                <a:solidFill>
                  <a:srgbClr val="000000"/>
                </a:solidFill>
                <a:latin typeface="Times New Roman" panose="02020603050405020304" pitchFamily="18" charset="0"/>
                <a:ea typeface="Times New Roman" panose="02020603050405020304" pitchFamily="18" charset="0"/>
              </a:rPr>
              <a:t>Không muốn lao động, sợ vất vả.</a:t>
            </a:r>
            <a:endParaRPr lang="vi-VN" sz="4800">
              <a:latin typeface="Times New Roman" panose="02020603050405020304" pitchFamily="18" charset="0"/>
              <a:ea typeface="Times New Roman" panose="02020603050405020304" pitchFamily="18" charset="0"/>
            </a:endParaRPr>
          </a:p>
          <a:p>
            <a:pPr>
              <a:spcAft>
                <a:spcPts val="0"/>
              </a:spcAft>
              <a:tabLst>
                <a:tab pos="590550" algn="l"/>
              </a:tabLst>
            </a:pPr>
            <a:r>
              <a:rPr lang="vi-VN" sz="4800">
                <a:solidFill>
                  <a:srgbClr val="000000"/>
                </a:solidFill>
                <a:latin typeface="Times New Roman" panose="02020603050405020304" pitchFamily="18" charset="0"/>
                <a:ea typeface="Times New Roman" panose="02020603050405020304" pitchFamily="18" charset="0"/>
              </a:rPr>
              <a:t>B. Chỉ biết hưởng thụ trước mắt, chỉ nghĩ đến bản thân (nên tầm nhìn thiển cận).</a:t>
            </a:r>
            <a:endParaRPr lang="vi-VN" sz="4800">
              <a:latin typeface="Times New Roman" panose="02020603050405020304" pitchFamily="18" charset="0"/>
              <a:ea typeface="Times New Roman" panose="02020603050405020304" pitchFamily="18" charset="0"/>
            </a:endParaRPr>
          </a:p>
          <a:p>
            <a:pPr algn="just">
              <a:spcAft>
                <a:spcPts val="0"/>
              </a:spcAft>
              <a:tabLst>
                <a:tab pos="5610860" algn="l"/>
              </a:tabLst>
            </a:pPr>
            <a:r>
              <a:rPr lang="vi-VN" sz="4800">
                <a:solidFill>
                  <a:srgbClr val="000000"/>
                </a:solidFill>
                <a:latin typeface="Times New Roman" panose="02020603050405020304" pitchFamily="18" charset="0"/>
                <a:ea typeface="Times New Roman" panose="02020603050405020304" pitchFamily="18" charset="0"/>
              </a:rPr>
              <a:t>C. Không ngại vất vả, chăm chỉ lao động, biết lo xa, sống có trách nhiệm với cộng đồng.</a:t>
            </a:r>
            <a:endParaRPr lang="vi-VN" sz="4800">
              <a:latin typeface="Times New Roman" panose="02020603050405020304" pitchFamily="18" charset="0"/>
              <a:ea typeface="Times New Roman" panose="02020603050405020304" pitchFamily="18" charset="0"/>
            </a:endParaRPr>
          </a:p>
          <a:p>
            <a:pPr>
              <a:spcAft>
                <a:spcPts val="0"/>
              </a:spcAft>
              <a:tabLst>
                <a:tab pos="486410" algn="l"/>
              </a:tabLst>
            </a:pPr>
            <a:r>
              <a:rPr lang="vi-VN" sz="4800">
                <a:solidFill>
                  <a:srgbClr val="000000"/>
                </a:solidFill>
                <a:latin typeface="Times New Roman" panose="02020603050405020304" pitchFamily="18" charset="0"/>
                <a:ea typeface="Times New Roman" panose="02020603050405020304" pitchFamily="18" charset="0"/>
              </a:rPr>
              <a:t>D. Ăn no béo trục béo tròn, ngồi ở trong nhà nhìn ra ngoài.</a:t>
            </a:r>
            <a:endParaRPr lang="vi-VN" sz="4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565881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1A6903-43E6-49C5-83A2-4BC9FF9BDA91}"/>
              </a:ext>
            </a:extLst>
          </p:cNvPr>
          <p:cNvSpPr/>
          <p:nvPr/>
        </p:nvSpPr>
        <p:spPr>
          <a:xfrm>
            <a:off x="304800" y="647700"/>
            <a:ext cx="17678400" cy="9694962"/>
          </a:xfrm>
          <a:prstGeom prst="rect">
            <a:avLst/>
          </a:prstGeom>
        </p:spPr>
        <p:txBody>
          <a:bodyPr wrap="square">
            <a:spAutoFit/>
          </a:bodyPr>
          <a:lstStyle/>
          <a:p>
            <a:pPr algn="just">
              <a:spcAft>
                <a:spcPts val="0"/>
              </a:spcAft>
              <a:tabLst>
                <a:tab pos="498475" algn="l"/>
              </a:tabLst>
            </a:pPr>
            <a:r>
              <a:rPr lang="vi-VN" sz="4800" b="1">
                <a:solidFill>
                  <a:srgbClr val="000000"/>
                </a:solidFill>
                <a:latin typeface="Times New Roman" panose="02020603050405020304" pitchFamily="18" charset="0"/>
                <a:ea typeface="Times New Roman" panose="02020603050405020304" pitchFamily="18" charset="0"/>
              </a:rPr>
              <a:t>BÀI TẬP 1. Chọn đáp án đúng</a:t>
            </a:r>
            <a:endParaRPr lang="vi-VN" sz="4800">
              <a:latin typeface="Times New Roman" panose="02020603050405020304" pitchFamily="18" charset="0"/>
              <a:ea typeface="Times New Roman" panose="02020603050405020304" pitchFamily="18" charset="0"/>
            </a:endParaRPr>
          </a:p>
          <a:p>
            <a:pPr algn="just">
              <a:spcAft>
                <a:spcPts val="0"/>
              </a:spcAft>
              <a:tabLst>
                <a:tab pos="498475" algn="l"/>
              </a:tabLst>
            </a:pPr>
            <a:r>
              <a:rPr lang="vi-VN" sz="4800" b="1">
                <a:solidFill>
                  <a:srgbClr val="000000"/>
                </a:solidFill>
                <a:latin typeface="Times New Roman" panose="02020603050405020304" pitchFamily="18" charset="0"/>
                <a:ea typeface="Times New Roman" panose="02020603050405020304" pitchFamily="18" charset="0"/>
              </a:rPr>
              <a:t>Câu 1.</a:t>
            </a:r>
            <a:r>
              <a:rPr lang="vi-VN" sz="4800">
                <a:solidFill>
                  <a:srgbClr val="000000"/>
                </a:solidFill>
                <a:latin typeface="Times New Roman" panose="02020603050405020304" pitchFamily="18" charset="0"/>
                <a:ea typeface="Times New Roman" panose="02020603050405020304" pitchFamily="18" charset="0"/>
              </a:rPr>
              <a:t> Dòng nào sau đây nêu </a:t>
            </a:r>
            <a:r>
              <a:rPr lang="vi-VN" sz="4800" b="1" i="1">
                <a:solidFill>
                  <a:srgbClr val="000000"/>
                </a:solidFill>
                <a:latin typeface="Times New Roman" panose="02020603050405020304" pitchFamily="18" charset="0"/>
                <a:ea typeface="Times New Roman" panose="02020603050405020304" pitchFamily="18" charset="0"/>
              </a:rPr>
              <a:t>không</a:t>
            </a:r>
            <a:r>
              <a:rPr lang="vi-VN" sz="4800">
                <a:solidFill>
                  <a:srgbClr val="000000"/>
                </a:solidFill>
                <a:latin typeface="Times New Roman" panose="02020603050405020304" pitchFamily="18" charset="0"/>
                <a:ea typeface="Times New Roman" panose="02020603050405020304" pitchFamily="18" charset="0"/>
              </a:rPr>
              <a:t> đúng quan niệm sống của mối.</a:t>
            </a:r>
            <a:endParaRPr lang="vi-VN" sz="4800">
              <a:latin typeface="Times New Roman" panose="02020603050405020304" pitchFamily="18" charset="0"/>
              <a:ea typeface="Times New Roman" panose="02020603050405020304" pitchFamily="18" charset="0"/>
            </a:endParaRPr>
          </a:p>
          <a:p>
            <a:pPr algn="just">
              <a:spcAft>
                <a:spcPts val="0"/>
              </a:spcAft>
              <a:tabLst>
                <a:tab pos="498475" algn="l"/>
              </a:tabLst>
            </a:pPr>
            <a:r>
              <a:rPr lang="vi-VN" sz="4800">
                <a:solidFill>
                  <a:srgbClr val="FF0000"/>
                </a:solidFill>
                <a:latin typeface="Times New Roman" panose="02020603050405020304" pitchFamily="18" charset="0"/>
                <a:ea typeface="Times New Roman" panose="02020603050405020304" pitchFamily="18" charset="0"/>
              </a:rPr>
              <a:t>A.</a:t>
            </a:r>
            <a:r>
              <a:rPr lang="vi-VN" sz="4800" i="1">
                <a:solidFill>
                  <a:srgbClr val="FF0000"/>
                </a:solidFill>
                <a:latin typeface="Times New Roman" panose="02020603050405020304" pitchFamily="18" charset="0"/>
                <a:ea typeface="Times New Roman" panose="02020603050405020304" pitchFamily="18" charset="0"/>
              </a:rPr>
              <a:t> M</a:t>
            </a:r>
            <a:r>
              <a:rPr lang="vi-VN" sz="4800">
                <a:solidFill>
                  <a:srgbClr val="FF0000"/>
                </a:solidFill>
                <a:latin typeface="Times New Roman" panose="02020603050405020304" pitchFamily="18" charset="0"/>
                <a:ea typeface="Times New Roman" panose="02020603050405020304" pitchFamily="18" charset="0"/>
              </a:rPr>
              <a:t>uốn lao động, không sợ vất vả.</a:t>
            </a:r>
          </a:p>
          <a:p>
            <a:pPr>
              <a:spcAft>
                <a:spcPts val="0"/>
              </a:spcAft>
              <a:tabLst>
                <a:tab pos="590550" algn="l"/>
              </a:tabLst>
            </a:pPr>
            <a:r>
              <a:rPr lang="vi-VN" sz="4800">
                <a:solidFill>
                  <a:srgbClr val="000000"/>
                </a:solidFill>
                <a:latin typeface="Times New Roman" panose="02020603050405020304" pitchFamily="18" charset="0"/>
                <a:ea typeface="Times New Roman" panose="02020603050405020304" pitchFamily="18" charset="0"/>
              </a:rPr>
              <a:t>B. Chỉ biết hưởng thụ trước mắt.</a:t>
            </a:r>
            <a:endParaRPr lang="vi-VN" sz="4800">
              <a:latin typeface="Times New Roman" panose="02020603050405020304" pitchFamily="18" charset="0"/>
              <a:ea typeface="Times New Roman" panose="02020603050405020304" pitchFamily="18" charset="0"/>
            </a:endParaRPr>
          </a:p>
          <a:p>
            <a:pPr>
              <a:spcAft>
                <a:spcPts val="0"/>
              </a:spcAft>
              <a:tabLst>
                <a:tab pos="590550" algn="l"/>
              </a:tabLst>
            </a:pPr>
            <a:r>
              <a:rPr lang="vi-VN" sz="4800">
                <a:solidFill>
                  <a:srgbClr val="000000"/>
                </a:solidFill>
                <a:latin typeface="Times New Roman" panose="02020603050405020304" pitchFamily="18" charset="0"/>
                <a:ea typeface="Times New Roman" panose="02020603050405020304" pitchFamily="18" charset="0"/>
              </a:rPr>
              <a:t>C. Chỉ nghĩ đến bản thân (nên tầm nhìn thiển cận).</a:t>
            </a:r>
            <a:endParaRPr lang="vi-VN" sz="4800">
              <a:latin typeface="Times New Roman" panose="02020603050405020304" pitchFamily="18" charset="0"/>
              <a:ea typeface="Times New Roman" panose="02020603050405020304" pitchFamily="18" charset="0"/>
            </a:endParaRPr>
          </a:p>
          <a:p>
            <a:pPr algn="just">
              <a:spcAft>
                <a:spcPts val="0"/>
              </a:spcAft>
              <a:tabLst>
                <a:tab pos="588010" algn="l"/>
              </a:tabLst>
            </a:pPr>
            <a:r>
              <a:rPr lang="en-US" sz="4800">
                <a:solidFill>
                  <a:srgbClr val="000000"/>
                </a:solidFill>
                <a:latin typeface="Times New Roman" panose="02020603050405020304" pitchFamily="18" charset="0"/>
                <a:ea typeface="Times New Roman" panose="02020603050405020304" pitchFamily="18" charset="0"/>
              </a:rPr>
              <a:t>D. </a:t>
            </a:r>
            <a:r>
              <a:rPr lang="vi-VN" sz="4800">
                <a:solidFill>
                  <a:srgbClr val="000000"/>
                </a:solidFill>
                <a:latin typeface="Times New Roman" panose="02020603050405020304" pitchFamily="18" charset="0"/>
                <a:ea typeface="Times New Roman" panose="02020603050405020304" pitchFamily="18" charset="0"/>
              </a:rPr>
              <a:t>Ăn no béo trục béo tròn.</a:t>
            </a:r>
            <a:endParaRPr lang="vi-VN" sz="4800">
              <a:latin typeface="Times New Roman" panose="02020603050405020304" pitchFamily="18" charset="0"/>
              <a:ea typeface="Times New Roman" panose="02020603050405020304" pitchFamily="18" charset="0"/>
            </a:endParaRPr>
          </a:p>
          <a:p>
            <a:pPr>
              <a:spcAft>
                <a:spcPts val="0"/>
              </a:spcAft>
              <a:tabLst>
                <a:tab pos="590550" algn="l"/>
              </a:tabLst>
            </a:pPr>
            <a:r>
              <a:rPr lang="vi-VN" sz="4800" b="1">
                <a:solidFill>
                  <a:srgbClr val="000000"/>
                </a:solidFill>
                <a:latin typeface="Times New Roman" panose="02020603050405020304" pitchFamily="18" charset="0"/>
                <a:ea typeface="Times New Roman" panose="02020603050405020304" pitchFamily="18" charset="0"/>
              </a:rPr>
              <a:t>Câu 2.</a:t>
            </a:r>
            <a:r>
              <a:rPr lang="vi-VN" sz="4800">
                <a:solidFill>
                  <a:srgbClr val="000000"/>
                </a:solidFill>
                <a:latin typeface="Times New Roman" panose="02020603050405020304" pitchFamily="18" charset="0"/>
                <a:ea typeface="Times New Roman" panose="02020603050405020304" pitchFamily="18" charset="0"/>
              </a:rPr>
              <a:t> Dòng nào sau đây nêu đúng quan niệm sống của kiến.</a:t>
            </a:r>
            <a:endParaRPr lang="vi-VN" sz="4800">
              <a:latin typeface="Times New Roman" panose="02020603050405020304" pitchFamily="18" charset="0"/>
              <a:ea typeface="Times New Roman" panose="02020603050405020304" pitchFamily="18" charset="0"/>
            </a:endParaRPr>
          </a:p>
          <a:p>
            <a:pPr algn="just">
              <a:spcAft>
                <a:spcPts val="0"/>
              </a:spcAft>
              <a:tabLst>
                <a:tab pos="498475" algn="l"/>
              </a:tabLst>
            </a:pPr>
            <a:r>
              <a:rPr lang="vi-VN" sz="4800">
                <a:solidFill>
                  <a:srgbClr val="000000"/>
                </a:solidFill>
                <a:latin typeface="Times New Roman" panose="02020603050405020304" pitchFamily="18" charset="0"/>
                <a:ea typeface="Times New Roman" panose="02020603050405020304" pitchFamily="18" charset="0"/>
              </a:rPr>
              <a:t>A.</a:t>
            </a:r>
            <a:r>
              <a:rPr lang="vi-VN" sz="4800" i="1">
                <a:solidFill>
                  <a:srgbClr val="000000"/>
                </a:solidFill>
                <a:latin typeface="Times New Roman" panose="02020603050405020304" pitchFamily="18" charset="0"/>
                <a:ea typeface="Times New Roman" panose="02020603050405020304" pitchFamily="18" charset="0"/>
              </a:rPr>
              <a:t> </a:t>
            </a:r>
            <a:r>
              <a:rPr lang="vi-VN" sz="4800">
                <a:solidFill>
                  <a:srgbClr val="000000"/>
                </a:solidFill>
                <a:latin typeface="Times New Roman" panose="02020603050405020304" pitchFamily="18" charset="0"/>
                <a:ea typeface="Times New Roman" panose="02020603050405020304" pitchFamily="18" charset="0"/>
              </a:rPr>
              <a:t>Không muốn lao động, sợ vất vả.</a:t>
            </a:r>
            <a:endParaRPr lang="vi-VN" sz="4800">
              <a:latin typeface="Times New Roman" panose="02020603050405020304" pitchFamily="18" charset="0"/>
              <a:ea typeface="Times New Roman" panose="02020603050405020304" pitchFamily="18" charset="0"/>
            </a:endParaRPr>
          </a:p>
          <a:p>
            <a:pPr>
              <a:spcAft>
                <a:spcPts val="0"/>
              </a:spcAft>
              <a:tabLst>
                <a:tab pos="590550" algn="l"/>
              </a:tabLst>
            </a:pPr>
            <a:r>
              <a:rPr lang="vi-VN" sz="4800">
                <a:solidFill>
                  <a:srgbClr val="000000"/>
                </a:solidFill>
                <a:latin typeface="Times New Roman" panose="02020603050405020304" pitchFamily="18" charset="0"/>
                <a:ea typeface="Times New Roman" panose="02020603050405020304" pitchFamily="18" charset="0"/>
              </a:rPr>
              <a:t>B. Chỉ biết hưởng thụ trước mắt, chỉ nghĩ đến bản thân (nên tầm nhìn thiển cận).</a:t>
            </a:r>
            <a:endParaRPr lang="vi-VN" sz="4800">
              <a:latin typeface="Times New Roman" panose="02020603050405020304" pitchFamily="18" charset="0"/>
              <a:ea typeface="Times New Roman" panose="02020603050405020304" pitchFamily="18" charset="0"/>
            </a:endParaRPr>
          </a:p>
          <a:p>
            <a:pPr algn="just">
              <a:spcAft>
                <a:spcPts val="0"/>
              </a:spcAft>
              <a:tabLst>
                <a:tab pos="5610860" algn="l"/>
              </a:tabLst>
            </a:pPr>
            <a:r>
              <a:rPr lang="vi-VN" sz="4800">
                <a:solidFill>
                  <a:srgbClr val="FF0000"/>
                </a:solidFill>
                <a:latin typeface="Times New Roman" panose="02020603050405020304" pitchFamily="18" charset="0"/>
                <a:ea typeface="Times New Roman" panose="02020603050405020304" pitchFamily="18" charset="0"/>
              </a:rPr>
              <a:t>C. Không ngại vất vả, chăm chỉ lao động, biết lo xa, sống có trách nhiệm với cộng đồng.</a:t>
            </a:r>
          </a:p>
          <a:p>
            <a:pPr>
              <a:spcAft>
                <a:spcPts val="0"/>
              </a:spcAft>
              <a:tabLst>
                <a:tab pos="486410" algn="l"/>
              </a:tabLst>
            </a:pPr>
            <a:r>
              <a:rPr lang="vi-VN" sz="4800">
                <a:solidFill>
                  <a:srgbClr val="000000"/>
                </a:solidFill>
                <a:latin typeface="Times New Roman" panose="02020603050405020304" pitchFamily="18" charset="0"/>
                <a:ea typeface="Times New Roman" panose="02020603050405020304" pitchFamily="18" charset="0"/>
              </a:rPr>
              <a:t>D. Ăn no béo trục béo tròn, ngồi ở trong nhà nhìn ra ngoài.</a:t>
            </a:r>
            <a:endParaRPr lang="vi-VN" sz="4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456102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1AE9D0-EF71-44A3-800E-988369FC622E}"/>
              </a:ext>
            </a:extLst>
          </p:cNvPr>
          <p:cNvSpPr/>
          <p:nvPr/>
        </p:nvSpPr>
        <p:spPr>
          <a:xfrm>
            <a:off x="381000" y="190501"/>
            <a:ext cx="15849600" cy="1200329"/>
          </a:xfrm>
          <a:prstGeom prst="rect">
            <a:avLst/>
          </a:prstGeom>
        </p:spPr>
        <p:txBody>
          <a:bodyPr wrap="square">
            <a:spAutoFit/>
          </a:bodyPr>
          <a:lstStyle/>
          <a:p>
            <a:pPr>
              <a:spcAft>
                <a:spcPts val="0"/>
              </a:spcAft>
              <a:tabLst>
                <a:tab pos="486410" algn="l"/>
              </a:tabLst>
            </a:pPr>
            <a:r>
              <a:rPr lang="vi-VN" sz="3600" b="1">
                <a:solidFill>
                  <a:srgbClr val="000000"/>
                </a:solidFill>
                <a:latin typeface="Times New Roman" panose="02020603050405020304" pitchFamily="18" charset="0"/>
                <a:ea typeface="Times New Roman" panose="02020603050405020304" pitchFamily="18" charset="0"/>
              </a:rPr>
              <a:t>Câu 3.</a:t>
            </a:r>
            <a:r>
              <a:rPr lang="vi-VN" sz="3600">
                <a:solidFill>
                  <a:srgbClr val="000000"/>
                </a:solidFill>
                <a:latin typeface="Times New Roman" panose="02020603050405020304" pitchFamily="18" charset="0"/>
                <a:ea typeface="Times New Roman" panose="02020603050405020304" pitchFamily="18" charset="0"/>
              </a:rPr>
              <a:t> Đánh dấu (X) vào ô mà em cho đó là biểu hiện của nhân vật trong câu chuyện "Con mối và con kiến"</a:t>
            </a:r>
            <a:endParaRPr lang="vi-VN" sz="3600">
              <a:effectLst/>
              <a:latin typeface="Times New Roman" panose="02020603050405020304" pitchFamily="18"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4F7F6B75-A6FA-412D-9074-E01827F41606}"/>
              </a:ext>
            </a:extLst>
          </p:cNvPr>
          <p:cNvGraphicFramePr>
            <a:graphicFrameLocks noGrp="1"/>
          </p:cNvGraphicFramePr>
          <p:nvPr>
            <p:extLst>
              <p:ext uri="{D42A27DB-BD31-4B8C-83A1-F6EECF244321}">
                <p14:modId xmlns:p14="http://schemas.microsoft.com/office/powerpoint/2010/main" val="1439465591"/>
              </p:ext>
            </p:extLst>
          </p:nvPr>
        </p:nvGraphicFramePr>
        <p:xfrm>
          <a:off x="152400" y="1390830"/>
          <a:ext cx="18135598" cy="8256377"/>
        </p:xfrm>
        <a:graphic>
          <a:graphicData uri="http://schemas.openxmlformats.org/drawingml/2006/table">
            <a:tbl>
              <a:tblPr firstRow="1" firstCol="1" bandRow="1">
                <a:tableStyleId>{5C22544A-7EE6-4342-B048-85BDC9FD1C3A}</a:tableStyleId>
              </a:tblPr>
              <a:tblGrid>
                <a:gridCol w="14173200">
                  <a:extLst>
                    <a:ext uri="{9D8B030D-6E8A-4147-A177-3AD203B41FA5}">
                      <a16:colId xmlns:a16="http://schemas.microsoft.com/office/drawing/2014/main" val="3901407936"/>
                    </a:ext>
                  </a:extLst>
                </a:gridCol>
                <a:gridCol w="2044977">
                  <a:extLst>
                    <a:ext uri="{9D8B030D-6E8A-4147-A177-3AD203B41FA5}">
                      <a16:colId xmlns:a16="http://schemas.microsoft.com/office/drawing/2014/main" val="753283803"/>
                    </a:ext>
                  </a:extLst>
                </a:gridCol>
                <a:gridCol w="1917421">
                  <a:extLst>
                    <a:ext uri="{9D8B030D-6E8A-4147-A177-3AD203B41FA5}">
                      <a16:colId xmlns:a16="http://schemas.microsoft.com/office/drawing/2014/main" val="945121374"/>
                    </a:ext>
                  </a:extLst>
                </a:gridCol>
              </a:tblGrid>
              <a:tr h="589815">
                <a:tc>
                  <a:txBody>
                    <a:bodyPr/>
                    <a:lstStyle/>
                    <a:p>
                      <a:pPr algn="just">
                        <a:spcAft>
                          <a:spcPts val="0"/>
                        </a:spcAft>
                        <a:tabLst>
                          <a:tab pos="498475" algn="l"/>
                        </a:tabLst>
                      </a:pPr>
                      <a:r>
                        <a:rPr lang="en-US" sz="4000">
                          <a:effectLst/>
                          <a:latin typeface="Times New Roman" panose="02020603050405020304" pitchFamily="18" charset="0"/>
                          <a:cs typeface="Times New Roman" panose="02020603050405020304" pitchFamily="18" charset="0"/>
                        </a:rPr>
                        <a:t>Biểu hiện</a:t>
                      </a:r>
                      <a:endParaRPr lang="vi-VN"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tabLst>
                          <a:tab pos="498475" algn="l"/>
                        </a:tabLst>
                      </a:pPr>
                      <a:r>
                        <a:rPr lang="en-US" sz="3200">
                          <a:effectLst/>
                          <a:latin typeface="Times New Roman" panose="02020603050405020304" pitchFamily="18" charset="0"/>
                          <a:cs typeface="Times New Roman" panose="02020603050405020304" pitchFamily="18" charset="0"/>
                        </a:rPr>
                        <a:t>Con mối</a:t>
                      </a:r>
                      <a:endParaRPr lang="vi-VN"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tabLst>
                          <a:tab pos="498475" algn="l"/>
                        </a:tabLst>
                      </a:pPr>
                      <a:r>
                        <a:rPr lang="en-US" sz="3200">
                          <a:effectLst/>
                          <a:latin typeface="Times New Roman" panose="02020603050405020304" pitchFamily="18" charset="0"/>
                          <a:cs typeface="Times New Roman" panose="02020603050405020304" pitchFamily="18" charset="0"/>
                        </a:rPr>
                        <a:t>Con kiến</a:t>
                      </a:r>
                      <a:endParaRPr lang="vi-VN"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517920399"/>
                  </a:ext>
                </a:extLst>
              </a:tr>
              <a:tr h="589815">
                <a:tc>
                  <a:txBody>
                    <a:bodyPr/>
                    <a:lstStyle/>
                    <a:p>
                      <a:pPr algn="just">
                        <a:spcAft>
                          <a:spcPts val="0"/>
                        </a:spcAft>
                        <a:tabLst>
                          <a:tab pos="498475" algn="l"/>
                        </a:tabLst>
                      </a:pPr>
                      <a:r>
                        <a:rPr lang="en-US" sz="4000">
                          <a:effectLst/>
                          <a:latin typeface="Times New Roman" panose="02020603050405020304" pitchFamily="18" charset="0"/>
                          <a:cs typeface="Times New Roman" panose="02020603050405020304" pitchFamily="18" charset="0"/>
                        </a:rPr>
                        <a:t>+ </a:t>
                      </a:r>
                      <a:r>
                        <a:rPr lang="vi-VN" sz="4000">
                          <a:effectLst/>
                          <a:latin typeface="Times New Roman" panose="02020603050405020304" pitchFamily="18" charset="0"/>
                          <a:cs typeface="Times New Roman" panose="02020603050405020304" pitchFamily="18" charset="0"/>
                        </a:rPr>
                        <a:t>Lười vận động nên cơ thể béo mập và chậm chạp</a:t>
                      </a:r>
                      <a:r>
                        <a:rPr lang="en-US" sz="4000">
                          <a:effectLst/>
                          <a:latin typeface="Times New Roman" panose="02020603050405020304" pitchFamily="18" charset="0"/>
                          <a:cs typeface="Times New Roman" panose="02020603050405020304" pitchFamily="18" charset="0"/>
                        </a:rPr>
                        <a:t>.</a:t>
                      </a:r>
                      <a:endParaRPr lang="vi-VN"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tabLst>
                          <a:tab pos="498475" algn="l"/>
                        </a:tabLst>
                      </a:pPr>
                      <a:r>
                        <a:rPr lang="vi-VN" sz="3200">
                          <a:effectLst/>
                          <a:latin typeface="Times New Roman" panose="02020603050405020304" pitchFamily="18" charset="0"/>
                          <a:cs typeface="Times New Roman" panose="02020603050405020304" pitchFamily="18" charset="0"/>
                        </a:rPr>
                        <a:t> </a:t>
                      </a:r>
                      <a:endParaRPr lang="vi-VN"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tabLst>
                          <a:tab pos="498475" algn="l"/>
                        </a:tabLst>
                      </a:pPr>
                      <a:r>
                        <a:rPr lang="vi-VN" sz="3200">
                          <a:effectLst/>
                          <a:latin typeface="Times New Roman" panose="02020603050405020304" pitchFamily="18" charset="0"/>
                          <a:cs typeface="Times New Roman" panose="02020603050405020304" pitchFamily="18" charset="0"/>
                        </a:rPr>
                        <a:t> </a:t>
                      </a:r>
                      <a:endParaRPr lang="vi-VN"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95593777"/>
                  </a:ext>
                </a:extLst>
              </a:tr>
              <a:tr h="668040">
                <a:tc>
                  <a:txBody>
                    <a:bodyPr/>
                    <a:lstStyle/>
                    <a:p>
                      <a:pPr algn="just">
                        <a:spcAft>
                          <a:spcPts val="0"/>
                        </a:spcAft>
                        <a:tabLst>
                          <a:tab pos="5610860" algn="l"/>
                        </a:tabLst>
                      </a:pPr>
                      <a:r>
                        <a:rPr lang="en-US" sz="4000">
                          <a:effectLst/>
                          <a:latin typeface="Times New Roman" panose="02020603050405020304" pitchFamily="18" charset="0"/>
                          <a:cs typeface="Times New Roman" panose="02020603050405020304" pitchFamily="18" charset="0"/>
                        </a:rPr>
                        <a:t>+ Sẵn sàng ra ngoài làm việc, dù vất vả, khiến cơ thể gầy gò.</a:t>
                      </a:r>
                      <a:endParaRPr lang="vi-VN"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tabLst>
                          <a:tab pos="498475" algn="l"/>
                        </a:tabLst>
                      </a:pPr>
                      <a:r>
                        <a:rPr lang="vi-VN" sz="1400">
                          <a:effectLst/>
                        </a:rPr>
                        <a:t> </a:t>
                      </a:r>
                      <a:endParaRPr lang="vi-V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tabLst>
                          <a:tab pos="498475" algn="l"/>
                        </a:tabLst>
                      </a:pPr>
                      <a:r>
                        <a:rPr lang="vi-VN" sz="1400">
                          <a:effectLst/>
                        </a:rPr>
                        <a:t> </a:t>
                      </a:r>
                      <a:endParaRPr lang="vi-V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91509769"/>
                  </a:ext>
                </a:extLst>
              </a:tr>
              <a:tr h="589815">
                <a:tc>
                  <a:txBody>
                    <a:bodyPr/>
                    <a:lstStyle/>
                    <a:p>
                      <a:pPr algn="just">
                        <a:spcAft>
                          <a:spcPts val="0"/>
                        </a:spcAft>
                        <a:tabLst>
                          <a:tab pos="5610860" algn="l"/>
                        </a:tabLst>
                      </a:pPr>
                      <a:r>
                        <a:rPr lang="en-US" sz="4000">
                          <a:effectLst/>
                          <a:latin typeface="Times New Roman" panose="02020603050405020304" pitchFamily="18" charset="0"/>
                          <a:cs typeface="Times New Roman" panose="02020603050405020304" pitchFamily="18" charset="0"/>
                        </a:rPr>
                        <a:t>+ Ý thức: Hễ có làm thì mới có ăn.</a:t>
                      </a:r>
                      <a:endParaRPr lang="vi-VN"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tabLst>
                          <a:tab pos="498475" algn="l"/>
                        </a:tabLst>
                      </a:pPr>
                      <a:r>
                        <a:rPr lang="vi-VN" sz="1400">
                          <a:effectLst/>
                        </a:rPr>
                        <a:t> </a:t>
                      </a:r>
                      <a:endParaRPr lang="vi-V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tabLst>
                          <a:tab pos="498475" algn="l"/>
                        </a:tabLst>
                      </a:pPr>
                      <a:r>
                        <a:rPr lang="vi-VN" sz="1400">
                          <a:effectLst/>
                        </a:rPr>
                        <a:t> </a:t>
                      </a:r>
                      <a:endParaRPr lang="vi-V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74985864"/>
                  </a:ext>
                </a:extLst>
              </a:tr>
              <a:tr h="589815">
                <a:tc>
                  <a:txBody>
                    <a:bodyPr/>
                    <a:lstStyle/>
                    <a:p>
                      <a:pPr>
                        <a:spcAft>
                          <a:spcPts val="0"/>
                        </a:spcAft>
                        <a:tabLst>
                          <a:tab pos="498475" algn="l"/>
                        </a:tabLst>
                      </a:pPr>
                      <a:r>
                        <a:rPr lang="en-US" sz="4000">
                          <a:effectLst/>
                          <a:latin typeface="Times New Roman" panose="02020603050405020304" pitchFamily="18" charset="0"/>
                          <a:cs typeface="Times New Roman" panose="02020603050405020304" pitchFamily="18" charset="0"/>
                        </a:rPr>
                        <a:t>+ </a:t>
                      </a:r>
                      <a:r>
                        <a:rPr lang="vi-VN" sz="4000">
                          <a:effectLst/>
                          <a:latin typeface="Times New Roman" panose="02020603050405020304" pitchFamily="18" charset="0"/>
                          <a:cs typeface="Times New Roman" panose="02020603050405020304" pitchFamily="18" charset="0"/>
                        </a:rPr>
                        <a:t>Ngồi tựa lưng trên chiếc ghế chéo, bên chiếc bàn tròn.</a:t>
                      </a:r>
                      <a:endParaRPr lang="vi-VN"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tabLst>
                          <a:tab pos="498475" algn="l"/>
                        </a:tabLst>
                      </a:pPr>
                      <a:r>
                        <a:rPr lang="vi-VN" sz="1400">
                          <a:effectLst/>
                        </a:rPr>
                        <a:t> </a:t>
                      </a:r>
                      <a:endParaRPr lang="vi-V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tabLst>
                          <a:tab pos="498475" algn="l"/>
                        </a:tabLst>
                      </a:pPr>
                      <a:r>
                        <a:rPr lang="vi-VN" sz="1400">
                          <a:effectLst/>
                        </a:rPr>
                        <a:t> </a:t>
                      </a:r>
                      <a:endParaRPr lang="vi-V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207935166"/>
                  </a:ext>
                </a:extLst>
              </a:tr>
              <a:tr h="1179629">
                <a:tc>
                  <a:txBody>
                    <a:bodyPr/>
                    <a:lstStyle/>
                    <a:p>
                      <a:pPr algn="just">
                        <a:spcAft>
                          <a:spcPts val="0"/>
                        </a:spcAft>
                        <a:tabLst>
                          <a:tab pos="591185" algn="l"/>
                        </a:tabLst>
                      </a:pPr>
                      <a:r>
                        <a:rPr lang="en-US" sz="4000">
                          <a:effectLst/>
                          <a:latin typeface="Times New Roman" panose="02020603050405020304" pitchFamily="18" charset="0"/>
                          <a:cs typeface="Times New Roman" panose="02020603050405020304" pitchFamily="18" charset="0"/>
                        </a:rPr>
                        <a:t>+ </a:t>
                      </a:r>
                      <a:r>
                        <a:rPr lang="vi-VN" sz="4000">
                          <a:effectLst/>
                          <a:latin typeface="Times New Roman" panose="02020603050405020304" pitchFamily="18" charset="0"/>
                          <a:cs typeface="Times New Roman" panose="02020603050405020304" pitchFamily="18" charset="0"/>
                        </a:rPr>
                        <a:t>Vì nhận thức Sinh tồn là cuộc khó khăn nên chủ động lo xa, chuẩn bị cho tương lai lâu dài, bền vững.</a:t>
                      </a:r>
                      <a:endParaRPr lang="vi-VN"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tabLst>
                          <a:tab pos="498475" algn="l"/>
                        </a:tabLst>
                      </a:pPr>
                      <a:r>
                        <a:rPr lang="vi-VN" sz="1400">
                          <a:effectLst/>
                        </a:rPr>
                        <a:t> </a:t>
                      </a:r>
                      <a:endParaRPr lang="vi-V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tabLst>
                          <a:tab pos="498475" algn="l"/>
                        </a:tabLst>
                      </a:pPr>
                      <a:r>
                        <a:rPr lang="vi-VN" sz="1400">
                          <a:effectLst/>
                        </a:rPr>
                        <a:t> </a:t>
                      </a:r>
                      <a:endParaRPr lang="vi-V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071692426"/>
                  </a:ext>
                </a:extLst>
              </a:tr>
              <a:tr h="589815">
                <a:tc>
                  <a:txBody>
                    <a:bodyPr/>
                    <a:lstStyle/>
                    <a:p>
                      <a:pPr>
                        <a:spcAft>
                          <a:spcPts val="0"/>
                        </a:spcAft>
                        <a:tabLst>
                          <a:tab pos="486410" algn="l"/>
                        </a:tabLst>
                      </a:pPr>
                      <a:r>
                        <a:rPr lang="en-US" sz="4000">
                          <a:effectLst/>
                          <a:latin typeface="Times New Roman" panose="02020603050405020304" pitchFamily="18" charset="0"/>
                          <a:cs typeface="Times New Roman" panose="02020603050405020304" pitchFamily="18" charset="0"/>
                        </a:rPr>
                        <a:t>+ </a:t>
                      </a:r>
                      <a:r>
                        <a:rPr lang="vi-VN" sz="4000">
                          <a:effectLst/>
                          <a:latin typeface="Times New Roman" panose="02020603050405020304" pitchFamily="18" charset="0"/>
                          <a:cs typeface="Times New Roman" panose="02020603050405020304" pitchFamily="18" charset="0"/>
                        </a:rPr>
                        <a:t>Lời nói: Tội tình gì lao khổ lắm thay!</a:t>
                      </a:r>
                      <a:endParaRPr lang="vi-VN"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tabLst>
                          <a:tab pos="498475" algn="l"/>
                        </a:tabLst>
                      </a:pPr>
                      <a:r>
                        <a:rPr lang="vi-VN" sz="1400">
                          <a:effectLst/>
                        </a:rPr>
                        <a:t> </a:t>
                      </a:r>
                      <a:endParaRPr lang="vi-V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tabLst>
                          <a:tab pos="498475" algn="l"/>
                        </a:tabLst>
                      </a:pPr>
                      <a:r>
                        <a:rPr lang="vi-VN" sz="1400">
                          <a:effectLst/>
                        </a:rPr>
                        <a:t> </a:t>
                      </a:r>
                      <a:endParaRPr lang="vi-V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74161164"/>
                  </a:ext>
                </a:extLst>
              </a:tr>
              <a:tr h="806537">
                <a:tc>
                  <a:txBody>
                    <a:bodyPr/>
                    <a:lstStyle/>
                    <a:p>
                      <a:pPr algn="just">
                        <a:spcAft>
                          <a:spcPts val="0"/>
                        </a:spcAft>
                        <a:tabLst>
                          <a:tab pos="798830" algn="l"/>
                        </a:tabLst>
                      </a:pPr>
                      <a:r>
                        <a:rPr lang="en-US" sz="4000">
                          <a:effectLst/>
                          <a:latin typeface="Times New Roman" panose="02020603050405020304" pitchFamily="18" charset="0"/>
                          <a:cs typeface="Times New Roman" panose="02020603050405020304" pitchFamily="18" charset="0"/>
                        </a:rPr>
                        <a:t>+ </a:t>
                      </a:r>
                      <a:r>
                        <a:rPr lang="vi-VN" sz="4000">
                          <a:effectLst/>
                          <a:latin typeface="Times New Roman" panose="02020603050405020304" pitchFamily="18" charset="0"/>
                          <a:cs typeface="Times New Roman" panose="02020603050405020304" pitchFamily="18" charset="0"/>
                        </a:rPr>
                        <a:t>Quan tâm đến trên địa cầu muôn loại (muôn loài trên địa cầu).</a:t>
                      </a:r>
                      <a:endParaRPr lang="vi-VN"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tabLst>
                          <a:tab pos="498475" algn="l"/>
                        </a:tabLst>
                      </a:pPr>
                      <a:r>
                        <a:rPr lang="vi-VN" sz="1400">
                          <a:effectLst/>
                        </a:rPr>
                        <a:t> </a:t>
                      </a:r>
                      <a:endParaRPr lang="vi-V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tabLst>
                          <a:tab pos="498475" algn="l"/>
                        </a:tabLst>
                      </a:pPr>
                      <a:r>
                        <a:rPr lang="vi-VN" sz="1400">
                          <a:effectLst/>
                        </a:rPr>
                        <a:t> </a:t>
                      </a:r>
                      <a:endParaRPr lang="vi-V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908026672"/>
                  </a:ext>
                </a:extLst>
              </a:tr>
              <a:tr h="685800">
                <a:tc>
                  <a:txBody>
                    <a:bodyPr/>
                    <a:lstStyle/>
                    <a:p>
                      <a:pPr algn="just">
                        <a:spcAft>
                          <a:spcPts val="0"/>
                        </a:spcAft>
                        <a:tabLst>
                          <a:tab pos="588010" algn="l"/>
                        </a:tabLst>
                      </a:pPr>
                      <a:r>
                        <a:rPr lang="en-US" sz="4000">
                          <a:effectLst/>
                          <a:latin typeface="Times New Roman" panose="02020603050405020304" pitchFamily="18" charset="0"/>
                          <a:cs typeface="Times New Roman" panose="02020603050405020304" pitchFamily="18" charset="0"/>
                        </a:rPr>
                        <a:t>+ </a:t>
                      </a:r>
                      <a:r>
                        <a:rPr lang="vi-VN" sz="4000">
                          <a:effectLst/>
                          <a:latin typeface="Times New Roman" panose="02020603050405020304" pitchFamily="18" charset="0"/>
                          <a:cs typeface="Times New Roman" panose="02020603050405020304" pitchFamily="18" charset="0"/>
                        </a:rPr>
                        <a:t>Chỉ biết an hưởng nhà cao cửa rộng, của nả đầy tủ, đầy hòm.</a:t>
                      </a:r>
                      <a:endParaRPr lang="vi-VN"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tabLst>
                          <a:tab pos="498475" algn="l"/>
                        </a:tabLst>
                      </a:pPr>
                      <a:r>
                        <a:rPr lang="vi-VN" sz="1400">
                          <a:effectLst/>
                        </a:rPr>
                        <a:t> </a:t>
                      </a:r>
                      <a:endParaRPr lang="vi-V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tabLst>
                          <a:tab pos="498475" algn="l"/>
                        </a:tabLst>
                      </a:pPr>
                      <a:r>
                        <a:rPr lang="vi-VN" sz="1400">
                          <a:effectLst/>
                        </a:rPr>
                        <a:t> </a:t>
                      </a:r>
                      <a:endParaRPr lang="vi-V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03342034"/>
                  </a:ext>
                </a:extLst>
              </a:tr>
              <a:tr h="589815">
                <a:tc>
                  <a:txBody>
                    <a:bodyPr/>
                    <a:lstStyle/>
                    <a:p>
                      <a:pPr algn="just">
                        <a:spcAft>
                          <a:spcPts val="0"/>
                        </a:spcAft>
                        <a:tabLst>
                          <a:tab pos="588010" algn="l"/>
                        </a:tabLst>
                      </a:pPr>
                      <a:r>
                        <a:rPr lang="en-US" sz="4000">
                          <a:effectLst/>
                          <a:latin typeface="Times New Roman" panose="02020603050405020304" pitchFamily="18" charset="0"/>
                          <a:cs typeface="Times New Roman" panose="02020603050405020304" pitchFamily="18" charset="0"/>
                        </a:rPr>
                        <a:t>+ </a:t>
                      </a:r>
                      <a:r>
                        <a:rPr lang="vi-VN" sz="4000">
                          <a:effectLst/>
                          <a:latin typeface="Times New Roman" panose="02020603050405020304" pitchFamily="18" charset="0"/>
                          <a:cs typeface="Times New Roman" panose="02020603050405020304" pitchFamily="18" charset="0"/>
                        </a:rPr>
                        <a:t>Ý thức: Vì đàn vì tổ, vun thu xứ sở.</a:t>
                      </a:r>
                      <a:endParaRPr lang="vi-VN"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tabLst>
                          <a:tab pos="498475" algn="l"/>
                        </a:tabLst>
                      </a:pPr>
                      <a:r>
                        <a:rPr lang="vi-VN" sz="1400">
                          <a:effectLst/>
                        </a:rPr>
                        <a:t> </a:t>
                      </a:r>
                      <a:endParaRPr lang="vi-V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tabLst>
                          <a:tab pos="498475" algn="l"/>
                        </a:tabLst>
                      </a:pPr>
                      <a:r>
                        <a:rPr lang="vi-VN" sz="1400">
                          <a:effectLst/>
                        </a:rPr>
                        <a:t> </a:t>
                      </a:r>
                      <a:endParaRPr lang="vi-V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93225099"/>
                  </a:ext>
                </a:extLst>
              </a:tr>
              <a:tr h="1179629">
                <a:tc>
                  <a:txBody>
                    <a:bodyPr/>
                    <a:lstStyle/>
                    <a:p>
                      <a:pPr algn="just">
                        <a:spcAft>
                          <a:spcPts val="0"/>
                        </a:spcAft>
                        <a:tabLst>
                          <a:tab pos="588010" algn="l"/>
                          <a:tab pos="5610860" algn="l"/>
                          <a:tab pos="5784215" algn="l"/>
                        </a:tabLst>
                      </a:pPr>
                      <a:r>
                        <a:rPr lang="en-US" sz="4000">
                          <a:effectLst/>
                          <a:latin typeface="Times New Roman" panose="02020603050405020304" pitchFamily="18" charset="0"/>
                          <a:cs typeface="Times New Roman" panose="02020603050405020304" pitchFamily="18" charset="0"/>
                        </a:rPr>
                        <a:t>+ </a:t>
                      </a:r>
                      <a:r>
                        <a:rPr lang="vi-VN" sz="4000">
                          <a:effectLst/>
                          <a:latin typeface="Times New Roman" panose="02020603050405020304" pitchFamily="18" charset="0"/>
                          <a:cs typeface="Times New Roman" panose="02020603050405020304" pitchFamily="18" charset="0"/>
                        </a:rPr>
                        <a:t>Không nhận ra rằng chỉ biết sống hưởng thụ mà không lao động thì cuộc sống tốt đẹp sẽ chẳng thể được bền lâu.</a:t>
                      </a:r>
                      <a:endParaRPr lang="vi-VN"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tabLst>
                          <a:tab pos="498475" algn="l"/>
                        </a:tabLst>
                      </a:pPr>
                      <a:r>
                        <a:rPr lang="vi-VN" sz="1400">
                          <a:effectLst/>
                        </a:rPr>
                        <a:t> </a:t>
                      </a:r>
                      <a:endParaRPr lang="vi-V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tabLst>
                          <a:tab pos="498475" algn="l"/>
                        </a:tabLst>
                      </a:pPr>
                      <a:r>
                        <a:rPr lang="vi-VN" sz="1400">
                          <a:effectLst/>
                        </a:rPr>
                        <a:t> </a:t>
                      </a:r>
                      <a:endParaRPr lang="vi-V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4076329"/>
                  </a:ext>
                </a:extLst>
              </a:tr>
            </a:tbl>
          </a:graphicData>
        </a:graphic>
      </p:graphicFrame>
    </p:spTree>
    <p:extLst>
      <p:ext uri="{BB962C8B-B14F-4D97-AF65-F5344CB8AC3E}">
        <p14:creationId xmlns:p14="http://schemas.microsoft.com/office/powerpoint/2010/main" val="39700436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1AE9D0-EF71-44A3-800E-988369FC622E}"/>
              </a:ext>
            </a:extLst>
          </p:cNvPr>
          <p:cNvSpPr/>
          <p:nvPr/>
        </p:nvSpPr>
        <p:spPr>
          <a:xfrm>
            <a:off x="381000" y="190501"/>
            <a:ext cx="15849600" cy="1200329"/>
          </a:xfrm>
          <a:prstGeom prst="rect">
            <a:avLst/>
          </a:prstGeom>
        </p:spPr>
        <p:txBody>
          <a:bodyPr wrap="square">
            <a:spAutoFit/>
          </a:bodyPr>
          <a:lstStyle/>
          <a:p>
            <a:pPr>
              <a:spcAft>
                <a:spcPts val="0"/>
              </a:spcAft>
              <a:tabLst>
                <a:tab pos="486410" algn="l"/>
              </a:tabLst>
            </a:pPr>
            <a:r>
              <a:rPr lang="vi-VN" sz="3600" b="1">
                <a:solidFill>
                  <a:srgbClr val="000000"/>
                </a:solidFill>
                <a:latin typeface="Times New Roman" panose="02020603050405020304" pitchFamily="18" charset="0"/>
                <a:ea typeface="Times New Roman" panose="02020603050405020304" pitchFamily="18" charset="0"/>
              </a:rPr>
              <a:t>Câu 3.</a:t>
            </a:r>
            <a:r>
              <a:rPr lang="vi-VN" sz="3600">
                <a:solidFill>
                  <a:srgbClr val="000000"/>
                </a:solidFill>
                <a:latin typeface="Times New Roman" panose="02020603050405020304" pitchFamily="18" charset="0"/>
                <a:ea typeface="Times New Roman" panose="02020603050405020304" pitchFamily="18" charset="0"/>
              </a:rPr>
              <a:t> Đánh dấu (X) vào ô mà em cho đó là biểu hiện của nhân vật trong câu chuyện "Con mối và con kiến"</a:t>
            </a:r>
            <a:endParaRPr lang="vi-VN" sz="3600">
              <a:effectLst/>
              <a:latin typeface="Times New Roman" panose="02020603050405020304" pitchFamily="18"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4F7F6B75-A6FA-412D-9074-E01827F41606}"/>
              </a:ext>
            </a:extLst>
          </p:cNvPr>
          <p:cNvGraphicFramePr>
            <a:graphicFrameLocks noGrp="1"/>
          </p:cNvGraphicFramePr>
          <p:nvPr>
            <p:extLst>
              <p:ext uri="{D42A27DB-BD31-4B8C-83A1-F6EECF244321}">
                <p14:modId xmlns:p14="http://schemas.microsoft.com/office/powerpoint/2010/main" val="1240297984"/>
              </p:ext>
            </p:extLst>
          </p:nvPr>
        </p:nvGraphicFramePr>
        <p:xfrm>
          <a:off x="152400" y="1390830"/>
          <a:ext cx="18135598" cy="8256377"/>
        </p:xfrm>
        <a:graphic>
          <a:graphicData uri="http://schemas.openxmlformats.org/drawingml/2006/table">
            <a:tbl>
              <a:tblPr firstRow="1" firstCol="1" bandRow="1">
                <a:tableStyleId>{5C22544A-7EE6-4342-B048-85BDC9FD1C3A}</a:tableStyleId>
              </a:tblPr>
              <a:tblGrid>
                <a:gridCol w="14173200">
                  <a:extLst>
                    <a:ext uri="{9D8B030D-6E8A-4147-A177-3AD203B41FA5}">
                      <a16:colId xmlns:a16="http://schemas.microsoft.com/office/drawing/2014/main" val="3901407936"/>
                    </a:ext>
                  </a:extLst>
                </a:gridCol>
                <a:gridCol w="2044977">
                  <a:extLst>
                    <a:ext uri="{9D8B030D-6E8A-4147-A177-3AD203B41FA5}">
                      <a16:colId xmlns:a16="http://schemas.microsoft.com/office/drawing/2014/main" val="753283803"/>
                    </a:ext>
                  </a:extLst>
                </a:gridCol>
                <a:gridCol w="1917421">
                  <a:extLst>
                    <a:ext uri="{9D8B030D-6E8A-4147-A177-3AD203B41FA5}">
                      <a16:colId xmlns:a16="http://schemas.microsoft.com/office/drawing/2014/main" val="945121374"/>
                    </a:ext>
                  </a:extLst>
                </a:gridCol>
              </a:tblGrid>
              <a:tr h="589815">
                <a:tc>
                  <a:txBody>
                    <a:bodyPr/>
                    <a:lstStyle/>
                    <a:p>
                      <a:pPr algn="just">
                        <a:spcAft>
                          <a:spcPts val="0"/>
                        </a:spcAft>
                        <a:tabLst>
                          <a:tab pos="498475" algn="l"/>
                        </a:tabLst>
                      </a:pPr>
                      <a:r>
                        <a:rPr lang="en-US" sz="4000">
                          <a:effectLst/>
                          <a:latin typeface="Times New Roman" panose="02020603050405020304" pitchFamily="18" charset="0"/>
                          <a:cs typeface="Times New Roman" panose="02020603050405020304" pitchFamily="18" charset="0"/>
                        </a:rPr>
                        <a:t>Biểu hiện</a:t>
                      </a:r>
                      <a:endParaRPr lang="vi-VN"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tabLst>
                          <a:tab pos="498475" algn="l"/>
                        </a:tabLst>
                      </a:pPr>
                      <a:r>
                        <a:rPr lang="en-US" sz="3200">
                          <a:effectLst/>
                          <a:latin typeface="Times New Roman" panose="02020603050405020304" pitchFamily="18" charset="0"/>
                          <a:cs typeface="Times New Roman" panose="02020603050405020304" pitchFamily="18" charset="0"/>
                        </a:rPr>
                        <a:t>Con mối</a:t>
                      </a:r>
                      <a:endParaRPr lang="vi-VN"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tabLst>
                          <a:tab pos="498475" algn="l"/>
                        </a:tabLst>
                      </a:pPr>
                      <a:r>
                        <a:rPr lang="en-US" sz="3200">
                          <a:effectLst/>
                          <a:latin typeface="Times New Roman" panose="02020603050405020304" pitchFamily="18" charset="0"/>
                          <a:cs typeface="Times New Roman" panose="02020603050405020304" pitchFamily="18" charset="0"/>
                        </a:rPr>
                        <a:t>Con kiến</a:t>
                      </a:r>
                      <a:endParaRPr lang="vi-VN"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517920399"/>
                  </a:ext>
                </a:extLst>
              </a:tr>
              <a:tr h="589815">
                <a:tc>
                  <a:txBody>
                    <a:bodyPr/>
                    <a:lstStyle/>
                    <a:p>
                      <a:pPr algn="just">
                        <a:spcAft>
                          <a:spcPts val="0"/>
                        </a:spcAft>
                        <a:tabLst>
                          <a:tab pos="498475" algn="l"/>
                        </a:tabLst>
                      </a:pPr>
                      <a:r>
                        <a:rPr lang="en-US" sz="4000">
                          <a:effectLst/>
                          <a:latin typeface="Times New Roman" panose="02020603050405020304" pitchFamily="18" charset="0"/>
                          <a:cs typeface="Times New Roman" panose="02020603050405020304" pitchFamily="18" charset="0"/>
                        </a:rPr>
                        <a:t>+ </a:t>
                      </a:r>
                      <a:r>
                        <a:rPr lang="vi-VN" sz="4000">
                          <a:effectLst/>
                          <a:latin typeface="Times New Roman" panose="02020603050405020304" pitchFamily="18" charset="0"/>
                          <a:cs typeface="Times New Roman" panose="02020603050405020304" pitchFamily="18" charset="0"/>
                        </a:rPr>
                        <a:t>Lười vận động nên cơ thể béo mập và chậm chạp</a:t>
                      </a:r>
                      <a:r>
                        <a:rPr lang="en-US" sz="4000">
                          <a:effectLst/>
                          <a:latin typeface="Times New Roman" panose="02020603050405020304" pitchFamily="18" charset="0"/>
                          <a:cs typeface="Times New Roman" panose="02020603050405020304" pitchFamily="18" charset="0"/>
                        </a:rPr>
                        <a:t>.</a:t>
                      </a:r>
                      <a:endParaRPr lang="vi-VN"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tabLst>
                          <a:tab pos="498475" algn="l"/>
                        </a:tabLst>
                      </a:pPr>
                      <a:r>
                        <a:rPr lang="vi-VN" sz="3200">
                          <a:effectLst/>
                          <a:latin typeface="Times New Roman" panose="02020603050405020304" pitchFamily="18" charset="0"/>
                          <a:cs typeface="Times New Roman" panose="02020603050405020304" pitchFamily="18" charset="0"/>
                        </a:rPr>
                        <a:t> X</a:t>
                      </a:r>
                      <a:endParaRPr lang="vi-VN"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tabLst>
                          <a:tab pos="498475" algn="l"/>
                        </a:tabLst>
                      </a:pPr>
                      <a:r>
                        <a:rPr lang="vi-VN" sz="3200">
                          <a:effectLst/>
                          <a:latin typeface="Times New Roman" panose="02020603050405020304" pitchFamily="18" charset="0"/>
                          <a:cs typeface="Times New Roman" panose="02020603050405020304" pitchFamily="18" charset="0"/>
                        </a:rPr>
                        <a:t> </a:t>
                      </a:r>
                      <a:endParaRPr lang="vi-VN"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95593777"/>
                  </a:ext>
                </a:extLst>
              </a:tr>
              <a:tr h="668040">
                <a:tc>
                  <a:txBody>
                    <a:bodyPr/>
                    <a:lstStyle/>
                    <a:p>
                      <a:pPr algn="just">
                        <a:spcAft>
                          <a:spcPts val="0"/>
                        </a:spcAft>
                        <a:tabLst>
                          <a:tab pos="5610860" algn="l"/>
                        </a:tabLst>
                      </a:pPr>
                      <a:r>
                        <a:rPr lang="en-US" sz="4000">
                          <a:effectLst/>
                          <a:latin typeface="Times New Roman" panose="02020603050405020304" pitchFamily="18" charset="0"/>
                          <a:cs typeface="Times New Roman" panose="02020603050405020304" pitchFamily="18" charset="0"/>
                        </a:rPr>
                        <a:t>+ Sẵn sàng ra ngoài làm việc, dù vất vả, khiến cơ thể gầy gò.</a:t>
                      </a:r>
                      <a:endParaRPr lang="vi-VN"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tabLst>
                          <a:tab pos="498475" algn="l"/>
                        </a:tabLst>
                      </a:pPr>
                      <a:r>
                        <a:rPr lang="vi-VN" sz="3200">
                          <a:effectLst/>
                        </a:rPr>
                        <a:t> </a:t>
                      </a:r>
                      <a:endParaRPr lang="vi-VN"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tabLst>
                          <a:tab pos="498475" algn="l"/>
                        </a:tabLst>
                      </a:pPr>
                      <a:r>
                        <a:rPr lang="vi-VN" sz="3200">
                          <a:effectLst/>
                        </a:rPr>
                        <a:t> X</a:t>
                      </a:r>
                      <a:endParaRPr lang="vi-VN"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91509769"/>
                  </a:ext>
                </a:extLst>
              </a:tr>
              <a:tr h="589815">
                <a:tc>
                  <a:txBody>
                    <a:bodyPr/>
                    <a:lstStyle/>
                    <a:p>
                      <a:pPr algn="just">
                        <a:spcAft>
                          <a:spcPts val="0"/>
                        </a:spcAft>
                        <a:tabLst>
                          <a:tab pos="5610860" algn="l"/>
                        </a:tabLst>
                      </a:pPr>
                      <a:r>
                        <a:rPr lang="en-US" sz="4000">
                          <a:effectLst/>
                          <a:latin typeface="Times New Roman" panose="02020603050405020304" pitchFamily="18" charset="0"/>
                          <a:cs typeface="Times New Roman" panose="02020603050405020304" pitchFamily="18" charset="0"/>
                        </a:rPr>
                        <a:t>+ Ý thức: Hễ có làm thì mới có ăn.</a:t>
                      </a:r>
                      <a:endParaRPr lang="vi-VN"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tabLst>
                          <a:tab pos="498475" algn="l"/>
                        </a:tabLst>
                      </a:pPr>
                      <a:r>
                        <a:rPr lang="vi-VN" sz="3200">
                          <a:effectLst/>
                        </a:rPr>
                        <a:t> </a:t>
                      </a:r>
                      <a:endParaRPr lang="vi-VN"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tabLst>
                          <a:tab pos="498475" algn="l"/>
                        </a:tabLst>
                      </a:pPr>
                      <a:r>
                        <a:rPr lang="vi-VN" sz="3200">
                          <a:effectLst/>
                        </a:rPr>
                        <a:t> X</a:t>
                      </a:r>
                      <a:endParaRPr lang="vi-VN"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74985864"/>
                  </a:ext>
                </a:extLst>
              </a:tr>
              <a:tr h="589815">
                <a:tc>
                  <a:txBody>
                    <a:bodyPr/>
                    <a:lstStyle/>
                    <a:p>
                      <a:pPr>
                        <a:spcAft>
                          <a:spcPts val="0"/>
                        </a:spcAft>
                        <a:tabLst>
                          <a:tab pos="498475" algn="l"/>
                        </a:tabLst>
                      </a:pPr>
                      <a:r>
                        <a:rPr lang="en-US" sz="4000">
                          <a:effectLst/>
                          <a:latin typeface="Times New Roman" panose="02020603050405020304" pitchFamily="18" charset="0"/>
                          <a:cs typeface="Times New Roman" panose="02020603050405020304" pitchFamily="18" charset="0"/>
                        </a:rPr>
                        <a:t>+ </a:t>
                      </a:r>
                      <a:r>
                        <a:rPr lang="vi-VN" sz="4000">
                          <a:effectLst/>
                          <a:latin typeface="Times New Roman" panose="02020603050405020304" pitchFamily="18" charset="0"/>
                          <a:cs typeface="Times New Roman" panose="02020603050405020304" pitchFamily="18" charset="0"/>
                        </a:rPr>
                        <a:t>Ngồi tựa lưng trên chiếc ghế chéo, bên chiếc bàn tròn.</a:t>
                      </a:r>
                      <a:endParaRPr lang="vi-VN"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tabLst>
                          <a:tab pos="498475" algn="l"/>
                        </a:tabLst>
                      </a:pPr>
                      <a:r>
                        <a:rPr lang="vi-VN" sz="3200">
                          <a:effectLst/>
                        </a:rPr>
                        <a:t> X</a:t>
                      </a:r>
                      <a:endParaRPr lang="vi-VN"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tabLst>
                          <a:tab pos="498475" algn="l"/>
                        </a:tabLst>
                      </a:pPr>
                      <a:r>
                        <a:rPr lang="vi-VN" sz="3200">
                          <a:effectLst/>
                        </a:rPr>
                        <a:t> </a:t>
                      </a:r>
                      <a:endParaRPr lang="vi-VN"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207935166"/>
                  </a:ext>
                </a:extLst>
              </a:tr>
              <a:tr h="1179629">
                <a:tc>
                  <a:txBody>
                    <a:bodyPr/>
                    <a:lstStyle/>
                    <a:p>
                      <a:pPr algn="just">
                        <a:spcAft>
                          <a:spcPts val="0"/>
                        </a:spcAft>
                        <a:tabLst>
                          <a:tab pos="591185" algn="l"/>
                        </a:tabLst>
                      </a:pPr>
                      <a:r>
                        <a:rPr lang="en-US" sz="4000">
                          <a:effectLst/>
                          <a:latin typeface="Times New Roman" panose="02020603050405020304" pitchFamily="18" charset="0"/>
                          <a:cs typeface="Times New Roman" panose="02020603050405020304" pitchFamily="18" charset="0"/>
                        </a:rPr>
                        <a:t>+ </a:t>
                      </a:r>
                      <a:r>
                        <a:rPr lang="vi-VN" sz="4000">
                          <a:effectLst/>
                          <a:latin typeface="Times New Roman" panose="02020603050405020304" pitchFamily="18" charset="0"/>
                          <a:cs typeface="Times New Roman" panose="02020603050405020304" pitchFamily="18" charset="0"/>
                        </a:rPr>
                        <a:t>Vì nhận thức Sinh tồn là cuộc khó khăn nên chủ động lo xa, chuẩn bị cho tương lai lâu dài, bền vững.</a:t>
                      </a:r>
                      <a:endParaRPr lang="vi-VN"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tabLst>
                          <a:tab pos="498475" algn="l"/>
                        </a:tabLst>
                      </a:pPr>
                      <a:r>
                        <a:rPr lang="vi-VN" sz="3200">
                          <a:effectLst/>
                        </a:rPr>
                        <a:t> </a:t>
                      </a:r>
                      <a:endParaRPr lang="vi-VN"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tabLst>
                          <a:tab pos="498475" algn="l"/>
                        </a:tabLst>
                      </a:pPr>
                      <a:r>
                        <a:rPr lang="vi-VN" sz="3200">
                          <a:effectLst/>
                        </a:rPr>
                        <a:t> X</a:t>
                      </a:r>
                      <a:endParaRPr lang="vi-VN"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071692426"/>
                  </a:ext>
                </a:extLst>
              </a:tr>
              <a:tr h="589815">
                <a:tc>
                  <a:txBody>
                    <a:bodyPr/>
                    <a:lstStyle/>
                    <a:p>
                      <a:pPr>
                        <a:spcAft>
                          <a:spcPts val="0"/>
                        </a:spcAft>
                        <a:tabLst>
                          <a:tab pos="486410" algn="l"/>
                        </a:tabLst>
                      </a:pPr>
                      <a:r>
                        <a:rPr lang="en-US" sz="4000">
                          <a:effectLst/>
                          <a:latin typeface="Times New Roman" panose="02020603050405020304" pitchFamily="18" charset="0"/>
                          <a:cs typeface="Times New Roman" panose="02020603050405020304" pitchFamily="18" charset="0"/>
                        </a:rPr>
                        <a:t>+ </a:t>
                      </a:r>
                      <a:r>
                        <a:rPr lang="vi-VN" sz="4000">
                          <a:effectLst/>
                          <a:latin typeface="Times New Roman" panose="02020603050405020304" pitchFamily="18" charset="0"/>
                          <a:cs typeface="Times New Roman" panose="02020603050405020304" pitchFamily="18" charset="0"/>
                        </a:rPr>
                        <a:t>Lời nói: Tội tình gì lao khổ lắm thay!</a:t>
                      </a:r>
                      <a:endParaRPr lang="vi-VN"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tabLst>
                          <a:tab pos="498475" algn="l"/>
                        </a:tabLst>
                      </a:pPr>
                      <a:r>
                        <a:rPr lang="vi-VN" sz="3200">
                          <a:effectLst/>
                        </a:rPr>
                        <a:t> X</a:t>
                      </a:r>
                      <a:endParaRPr lang="vi-VN"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tabLst>
                          <a:tab pos="498475" algn="l"/>
                        </a:tabLst>
                      </a:pPr>
                      <a:r>
                        <a:rPr lang="vi-VN" sz="3200">
                          <a:effectLst/>
                        </a:rPr>
                        <a:t> </a:t>
                      </a:r>
                      <a:endParaRPr lang="vi-VN"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74161164"/>
                  </a:ext>
                </a:extLst>
              </a:tr>
              <a:tr h="806537">
                <a:tc>
                  <a:txBody>
                    <a:bodyPr/>
                    <a:lstStyle/>
                    <a:p>
                      <a:pPr algn="just">
                        <a:spcAft>
                          <a:spcPts val="0"/>
                        </a:spcAft>
                        <a:tabLst>
                          <a:tab pos="798830" algn="l"/>
                        </a:tabLst>
                      </a:pPr>
                      <a:r>
                        <a:rPr lang="en-US" sz="4000">
                          <a:effectLst/>
                          <a:latin typeface="Times New Roman" panose="02020603050405020304" pitchFamily="18" charset="0"/>
                          <a:cs typeface="Times New Roman" panose="02020603050405020304" pitchFamily="18" charset="0"/>
                        </a:rPr>
                        <a:t>+ </a:t>
                      </a:r>
                      <a:r>
                        <a:rPr lang="vi-VN" sz="4000">
                          <a:effectLst/>
                          <a:latin typeface="Times New Roman" panose="02020603050405020304" pitchFamily="18" charset="0"/>
                          <a:cs typeface="Times New Roman" panose="02020603050405020304" pitchFamily="18" charset="0"/>
                        </a:rPr>
                        <a:t>Quan tâm đến trên địa cầu muôn loại (muôn loài trên địa cầu).</a:t>
                      </a:r>
                      <a:endParaRPr lang="vi-VN"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tabLst>
                          <a:tab pos="498475" algn="l"/>
                        </a:tabLst>
                      </a:pPr>
                      <a:endParaRPr lang="vi-VN"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tabLst>
                          <a:tab pos="498475" algn="l"/>
                        </a:tabLst>
                      </a:pPr>
                      <a:r>
                        <a:rPr lang="vi-VN" sz="3200">
                          <a:effectLst/>
                        </a:rPr>
                        <a:t> X</a:t>
                      </a:r>
                      <a:endParaRPr lang="vi-VN"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908026672"/>
                  </a:ext>
                </a:extLst>
              </a:tr>
              <a:tr h="685800">
                <a:tc>
                  <a:txBody>
                    <a:bodyPr/>
                    <a:lstStyle/>
                    <a:p>
                      <a:pPr algn="just">
                        <a:spcAft>
                          <a:spcPts val="0"/>
                        </a:spcAft>
                        <a:tabLst>
                          <a:tab pos="588010" algn="l"/>
                        </a:tabLst>
                      </a:pPr>
                      <a:r>
                        <a:rPr lang="en-US" sz="4000">
                          <a:effectLst/>
                          <a:latin typeface="Times New Roman" panose="02020603050405020304" pitchFamily="18" charset="0"/>
                          <a:cs typeface="Times New Roman" panose="02020603050405020304" pitchFamily="18" charset="0"/>
                        </a:rPr>
                        <a:t>+ </a:t>
                      </a:r>
                      <a:r>
                        <a:rPr lang="vi-VN" sz="4000">
                          <a:effectLst/>
                          <a:latin typeface="Times New Roman" panose="02020603050405020304" pitchFamily="18" charset="0"/>
                          <a:cs typeface="Times New Roman" panose="02020603050405020304" pitchFamily="18" charset="0"/>
                        </a:rPr>
                        <a:t>Chỉ biết an hưởng nhà cao cửa rộng, của nả đầy tủ, đầy hòm.</a:t>
                      </a:r>
                      <a:endParaRPr lang="vi-VN"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tabLst>
                          <a:tab pos="498475" algn="l"/>
                        </a:tabLst>
                      </a:pPr>
                      <a:r>
                        <a:rPr lang="vi-VN" sz="3200">
                          <a:effectLst/>
                        </a:rPr>
                        <a:t> X</a:t>
                      </a:r>
                      <a:endParaRPr lang="vi-VN"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tabLst>
                          <a:tab pos="498475" algn="l"/>
                        </a:tabLst>
                      </a:pPr>
                      <a:r>
                        <a:rPr lang="vi-VN" sz="3200">
                          <a:effectLst/>
                        </a:rPr>
                        <a:t> </a:t>
                      </a:r>
                      <a:endParaRPr lang="vi-VN"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03342034"/>
                  </a:ext>
                </a:extLst>
              </a:tr>
              <a:tr h="589815">
                <a:tc>
                  <a:txBody>
                    <a:bodyPr/>
                    <a:lstStyle/>
                    <a:p>
                      <a:pPr algn="just">
                        <a:spcAft>
                          <a:spcPts val="0"/>
                        </a:spcAft>
                        <a:tabLst>
                          <a:tab pos="588010" algn="l"/>
                        </a:tabLst>
                      </a:pPr>
                      <a:r>
                        <a:rPr lang="en-US" sz="4000">
                          <a:effectLst/>
                          <a:latin typeface="Times New Roman" panose="02020603050405020304" pitchFamily="18" charset="0"/>
                          <a:cs typeface="Times New Roman" panose="02020603050405020304" pitchFamily="18" charset="0"/>
                        </a:rPr>
                        <a:t>+ </a:t>
                      </a:r>
                      <a:r>
                        <a:rPr lang="vi-VN" sz="4000">
                          <a:effectLst/>
                          <a:latin typeface="Times New Roman" panose="02020603050405020304" pitchFamily="18" charset="0"/>
                          <a:cs typeface="Times New Roman" panose="02020603050405020304" pitchFamily="18" charset="0"/>
                        </a:rPr>
                        <a:t>Ý thức: Vì đàn vì tổ, vun thu xứ sở.</a:t>
                      </a:r>
                      <a:endParaRPr lang="vi-VN"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tabLst>
                          <a:tab pos="498475" algn="l"/>
                        </a:tabLst>
                      </a:pPr>
                      <a:r>
                        <a:rPr lang="vi-VN" sz="3200">
                          <a:effectLst/>
                        </a:rPr>
                        <a:t> </a:t>
                      </a:r>
                      <a:endParaRPr lang="vi-VN"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tabLst>
                          <a:tab pos="498475" algn="l"/>
                        </a:tabLst>
                      </a:pPr>
                      <a:r>
                        <a:rPr lang="vi-VN" sz="3200">
                          <a:effectLst/>
                        </a:rPr>
                        <a:t> X</a:t>
                      </a:r>
                      <a:endParaRPr lang="vi-VN"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93225099"/>
                  </a:ext>
                </a:extLst>
              </a:tr>
              <a:tr h="1179629">
                <a:tc>
                  <a:txBody>
                    <a:bodyPr/>
                    <a:lstStyle/>
                    <a:p>
                      <a:pPr algn="just">
                        <a:spcAft>
                          <a:spcPts val="0"/>
                        </a:spcAft>
                        <a:tabLst>
                          <a:tab pos="588010" algn="l"/>
                          <a:tab pos="5610860" algn="l"/>
                          <a:tab pos="5784215" algn="l"/>
                        </a:tabLst>
                      </a:pPr>
                      <a:r>
                        <a:rPr lang="en-US" sz="4000">
                          <a:effectLst/>
                          <a:latin typeface="Times New Roman" panose="02020603050405020304" pitchFamily="18" charset="0"/>
                          <a:cs typeface="Times New Roman" panose="02020603050405020304" pitchFamily="18" charset="0"/>
                        </a:rPr>
                        <a:t>+ </a:t>
                      </a:r>
                      <a:r>
                        <a:rPr lang="vi-VN" sz="4000">
                          <a:effectLst/>
                          <a:latin typeface="Times New Roman" panose="02020603050405020304" pitchFamily="18" charset="0"/>
                          <a:cs typeface="Times New Roman" panose="02020603050405020304" pitchFamily="18" charset="0"/>
                        </a:rPr>
                        <a:t>Không nhận ra rằng chỉ biết sống hưởng thụ mà không lao động thì cuộc sống tốt đẹp sẽ chẳng thể được bền lâu.</a:t>
                      </a:r>
                      <a:endParaRPr lang="vi-VN"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tabLst>
                          <a:tab pos="498475" algn="l"/>
                        </a:tabLst>
                      </a:pPr>
                      <a:r>
                        <a:rPr lang="vi-VN" sz="3200">
                          <a:effectLst/>
                        </a:rPr>
                        <a:t> X</a:t>
                      </a:r>
                      <a:endParaRPr lang="vi-VN"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tabLst>
                          <a:tab pos="498475" algn="l"/>
                        </a:tabLst>
                      </a:pPr>
                      <a:r>
                        <a:rPr lang="vi-VN" sz="3200">
                          <a:effectLst/>
                        </a:rPr>
                        <a:t> </a:t>
                      </a:r>
                      <a:endParaRPr lang="vi-VN"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4076329"/>
                  </a:ext>
                </a:extLst>
              </a:tr>
            </a:tbl>
          </a:graphicData>
        </a:graphic>
      </p:graphicFrame>
    </p:spTree>
    <p:extLst>
      <p:ext uri="{BB962C8B-B14F-4D97-AF65-F5344CB8AC3E}">
        <p14:creationId xmlns:p14="http://schemas.microsoft.com/office/powerpoint/2010/main" val="7713549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4427F0-5EDF-4764-975D-6D868E1DE954}"/>
              </a:ext>
            </a:extLst>
          </p:cNvPr>
          <p:cNvSpPr/>
          <p:nvPr/>
        </p:nvSpPr>
        <p:spPr>
          <a:xfrm>
            <a:off x="304800" y="495301"/>
            <a:ext cx="17526000" cy="1323439"/>
          </a:xfrm>
          <a:prstGeom prst="rect">
            <a:avLst/>
          </a:prstGeom>
        </p:spPr>
        <p:txBody>
          <a:bodyPr wrap="square">
            <a:spAutoFit/>
          </a:bodyPr>
          <a:lstStyle/>
          <a:p>
            <a:pPr marR="30480" algn="just">
              <a:spcAft>
                <a:spcPts val="0"/>
              </a:spcAft>
            </a:pPr>
            <a:r>
              <a:rPr lang="en-US" sz="4000" b="1">
                <a:solidFill>
                  <a:srgbClr val="0D0D0D"/>
                </a:solidFill>
                <a:latin typeface="Times New Roman" panose="02020603050405020304" pitchFamily="18" charset="0"/>
                <a:ea typeface="Times New Roman" panose="02020603050405020304" pitchFamily="18" charset="0"/>
              </a:rPr>
              <a:t>BÀI TẬP 2:</a:t>
            </a:r>
            <a:r>
              <a:rPr lang="en-US" sz="4000">
                <a:solidFill>
                  <a:srgbClr val="0D0D0D"/>
                </a:solidFill>
                <a:latin typeface="Times New Roman" panose="02020603050405020304" pitchFamily="18" charset="0"/>
                <a:ea typeface="Times New Roman" panose="02020603050405020304" pitchFamily="18" charset="0"/>
              </a:rPr>
              <a:t> Chỉ ra nội dung chính  của từng VB và điểm chung của các bài học ngụ ngôn bằng cách hoàn thành bảng sau:</a:t>
            </a:r>
            <a:endParaRPr lang="vi-VN" sz="4000">
              <a:effectLst/>
              <a:latin typeface="Times New Roman" panose="02020603050405020304" pitchFamily="18" charset="0"/>
              <a:ea typeface="Times New Roman" panose="02020603050405020304" pitchFamily="18" charset="0"/>
            </a:endParaRPr>
          </a:p>
        </p:txBody>
      </p:sp>
      <p:graphicFrame>
        <p:nvGraphicFramePr>
          <p:cNvPr id="5" name="Table 4">
            <a:extLst>
              <a:ext uri="{FF2B5EF4-FFF2-40B4-BE49-F238E27FC236}">
                <a16:creationId xmlns:a16="http://schemas.microsoft.com/office/drawing/2014/main" id="{20789EA1-3226-4660-AE7B-35268F471F8C}"/>
              </a:ext>
            </a:extLst>
          </p:cNvPr>
          <p:cNvGraphicFramePr>
            <a:graphicFrameLocks noGrp="1"/>
          </p:cNvGraphicFramePr>
          <p:nvPr>
            <p:extLst>
              <p:ext uri="{D42A27DB-BD31-4B8C-83A1-F6EECF244321}">
                <p14:modId xmlns:p14="http://schemas.microsoft.com/office/powerpoint/2010/main" val="2354197120"/>
              </p:ext>
            </p:extLst>
          </p:nvPr>
        </p:nvGraphicFramePr>
        <p:xfrm>
          <a:off x="0" y="1818740"/>
          <a:ext cx="17983200" cy="8277761"/>
        </p:xfrm>
        <a:graphic>
          <a:graphicData uri="http://schemas.openxmlformats.org/drawingml/2006/table">
            <a:tbl>
              <a:tblPr firstRow="1" firstCol="1" bandRow="1">
                <a:tableStyleId>{5C22544A-7EE6-4342-B048-85BDC9FD1C3A}</a:tableStyleId>
              </a:tblPr>
              <a:tblGrid>
                <a:gridCol w="3836416">
                  <a:extLst>
                    <a:ext uri="{9D8B030D-6E8A-4147-A177-3AD203B41FA5}">
                      <a16:colId xmlns:a16="http://schemas.microsoft.com/office/drawing/2014/main" val="3445824408"/>
                    </a:ext>
                  </a:extLst>
                </a:gridCol>
                <a:gridCol w="14146784">
                  <a:extLst>
                    <a:ext uri="{9D8B030D-6E8A-4147-A177-3AD203B41FA5}">
                      <a16:colId xmlns:a16="http://schemas.microsoft.com/office/drawing/2014/main" val="2770984712"/>
                    </a:ext>
                  </a:extLst>
                </a:gridCol>
              </a:tblGrid>
              <a:tr h="1656736">
                <a:tc>
                  <a:txBody>
                    <a:bodyPr/>
                    <a:lstStyle/>
                    <a:p>
                      <a:pPr marR="30480" algn="ctr">
                        <a:spcAft>
                          <a:spcPts val="0"/>
                        </a:spcAft>
                      </a:pPr>
                      <a:r>
                        <a:rPr lang="en-US" sz="4400">
                          <a:effectLst/>
                          <a:latin typeface="Times New Roman" panose="02020603050405020304" pitchFamily="18" charset="0"/>
                          <a:cs typeface="Times New Roman" panose="02020603050405020304" pitchFamily="18" charset="0"/>
                        </a:rPr>
                        <a:t>So sánh</a:t>
                      </a:r>
                      <a:endParaRPr lang="vi-VN" sz="4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550" marR="55550" marT="0" marB="0"/>
                </a:tc>
                <a:tc>
                  <a:txBody>
                    <a:bodyPr/>
                    <a:lstStyle/>
                    <a:p>
                      <a:pPr marR="30480" algn="ctr">
                        <a:spcAft>
                          <a:spcPts val="0"/>
                        </a:spcAft>
                      </a:pPr>
                      <a:r>
                        <a:rPr lang="en-US" sz="4400">
                          <a:effectLst/>
                          <a:latin typeface="Times New Roman" panose="02020603050405020304" pitchFamily="18" charset="0"/>
                          <a:cs typeface="Times New Roman" panose="02020603050405020304" pitchFamily="18" charset="0"/>
                        </a:rPr>
                        <a:t>Nội dung</a:t>
                      </a:r>
                      <a:endParaRPr lang="vi-VN" sz="4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550" marR="55550" marT="0" marB="0"/>
                </a:tc>
                <a:extLst>
                  <a:ext uri="{0D108BD9-81ED-4DB2-BD59-A6C34878D82A}">
                    <a16:rowId xmlns:a16="http://schemas.microsoft.com/office/drawing/2014/main" val="3574364002"/>
                  </a:ext>
                </a:extLst>
              </a:tr>
              <a:tr h="1655897">
                <a:tc rowSpan="3">
                  <a:txBody>
                    <a:bodyPr/>
                    <a:lstStyle/>
                    <a:p>
                      <a:pPr marR="30480" algn="just">
                        <a:spcAft>
                          <a:spcPts val="0"/>
                        </a:spcAft>
                      </a:pPr>
                      <a:r>
                        <a:rPr lang="en-US" sz="4400">
                          <a:effectLst/>
                          <a:latin typeface="Times New Roman" panose="02020603050405020304" pitchFamily="18" charset="0"/>
                          <a:cs typeface="Times New Roman" panose="02020603050405020304" pitchFamily="18" charset="0"/>
                        </a:rPr>
                        <a:t>Nội dung chính yếu của từng VB:</a:t>
                      </a:r>
                      <a:endParaRPr lang="vi-VN" sz="4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550" marR="55550" marT="0" marB="0"/>
                </a:tc>
                <a:tc>
                  <a:txBody>
                    <a:bodyPr/>
                    <a:lstStyle/>
                    <a:p>
                      <a:pPr algn="just">
                        <a:spcAft>
                          <a:spcPts val="0"/>
                        </a:spcAft>
                      </a:pPr>
                      <a:r>
                        <a:rPr lang="en-US" sz="4400">
                          <a:effectLst/>
                          <a:latin typeface="Times New Roman" panose="02020603050405020304" pitchFamily="18" charset="0"/>
                          <a:cs typeface="Times New Roman" panose="02020603050405020304" pitchFamily="18" charset="0"/>
                        </a:rPr>
                        <a:t>+ "Đẽo cày giữa đường":………………………………….</a:t>
                      </a:r>
                      <a:endParaRPr lang="vi-VN" sz="4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550" marR="55550" marT="0" marB="0"/>
                </a:tc>
                <a:extLst>
                  <a:ext uri="{0D108BD9-81ED-4DB2-BD59-A6C34878D82A}">
                    <a16:rowId xmlns:a16="http://schemas.microsoft.com/office/drawing/2014/main" val="3353255536"/>
                  </a:ext>
                </a:extLst>
              </a:tr>
              <a:tr h="1511818">
                <a:tc vMerge="1">
                  <a:txBody>
                    <a:bodyPr/>
                    <a:lstStyle/>
                    <a:p>
                      <a:endParaRPr lang="vi-VN"/>
                    </a:p>
                  </a:txBody>
                  <a:tcPr/>
                </a:tc>
                <a:tc>
                  <a:txBody>
                    <a:bodyPr/>
                    <a:lstStyle/>
                    <a:p>
                      <a:pPr algn="just">
                        <a:spcAft>
                          <a:spcPts val="0"/>
                        </a:spcAft>
                      </a:pPr>
                      <a:r>
                        <a:rPr lang="en-US" sz="4400">
                          <a:effectLst/>
                          <a:latin typeface="Times New Roman" panose="02020603050405020304" pitchFamily="18" charset="0"/>
                          <a:cs typeface="Times New Roman" panose="02020603050405020304" pitchFamily="18" charset="0"/>
                        </a:rPr>
                        <a:t>+ "Ếch ngồi đáy giếng": …………………………………...</a:t>
                      </a:r>
                      <a:endParaRPr lang="vi-VN" sz="4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550" marR="55550" marT="0" marB="0"/>
                </a:tc>
                <a:extLst>
                  <a:ext uri="{0D108BD9-81ED-4DB2-BD59-A6C34878D82A}">
                    <a16:rowId xmlns:a16="http://schemas.microsoft.com/office/drawing/2014/main" val="2639719441"/>
                  </a:ext>
                </a:extLst>
              </a:tr>
              <a:tr h="1352679">
                <a:tc vMerge="1">
                  <a:txBody>
                    <a:bodyPr/>
                    <a:lstStyle/>
                    <a:p>
                      <a:endParaRPr lang="vi-VN"/>
                    </a:p>
                  </a:txBody>
                  <a:tcPr/>
                </a:tc>
                <a:tc>
                  <a:txBody>
                    <a:bodyPr/>
                    <a:lstStyle/>
                    <a:p>
                      <a:pPr algn="just">
                        <a:spcAft>
                          <a:spcPts val="0"/>
                        </a:spcAft>
                      </a:pPr>
                      <a:r>
                        <a:rPr lang="en-US" sz="4400">
                          <a:effectLst/>
                          <a:latin typeface="Times New Roman" panose="02020603050405020304" pitchFamily="18" charset="0"/>
                          <a:cs typeface="Times New Roman" panose="02020603050405020304" pitchFamily="18" charset="0"/>
                        </a:rPr>
                        <a:t>+ "Con mối và con kiến":………………………………….</a:t>
                      </a:r>
                      <a:endParaRPr lang="vi-VN" sz="4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550" marR="55550" marT="0" marB="0"/>
                </a:tc>
                <a:extLst>
                  <a:ext uri="{0D108BD9-81ED-4DB2-BD59-A6C34878D82A}">
                    <a16:rowId xmlns:a16="http://schemas.microsoft.com/office/drawing/2014/main" val="1202320796"/>
                  </a:ext>
                </a:extLst>
              </a:tr>
              <a:tr h="2100631">
                <a:tc>
                  <a:txBody>
                    <a:bodyPr/>
                    <a:lstStyle/>
                    <a:p>
                      <a:pPr marR="30480" algn="just">
                        <a:spcAft>
                          <a:spcPts val="0"/>
                        </a:spcAft>
                      </a:pPr>
                      <a:r>
                        <a:rPr lang="en-US" sz="4400">
                          <a:effectLst/>
                          <a:latin typeface="Times New Roman" panose="02020603050405020304" pitchFamily="18" charset="0"/>
                          <a:cs typeface="Times New Roman" panose="02020603050405020304" pitchFamily="18" charset="0"/>
                        </a:rPr>
                        <a:t>Điểm chung của các bài học:</a:t>
                      </a:r>
                      <a:endParaRPr lang="vi-VN" sz="4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550" marR="55550" marT="0" marB="0"/>
                </a:tc>
                <a:tc>
                  <a:txBody>
                    <a:bodyPr/>
                    <a:lstStyle/>
                    <a:p>
                      <a:pPr marR="30480" algn="just">
                        <a:spcAft>
                          <a:spcPts val="0"/>
                        </a:spcAft>
                      </a:pPr>
                      <a:r>
                        <a:rPr lang="en-US" sz="4400">
                          <a:effectLst/>
                          <a:latin typeface="Times New Roman" panose="02020603050405020304" pitchFamily="18" charset="0"/>
                          <a:cs typeface="Times New Roman" panose="02020603050405020304" pitchFamily="18" charset="0"/>
                        </a:rPr>
                        <a:t>…..</a:t>
                      </a:r>
                      <a:endParaRPr lang="vi-VN" sz="4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550" marR="55550" marT="0" marB="0"/>
                </a:tc>
                <a:extLst>
                  <a:ext uri="{0D108BD9-81ED-4DB2-BD59-A6C34878D82A}">
                    <a16:rowId xmlns:a16="http://schemas.microsoft.com/office/drawing/2014/main" val="2965402150"/>
                  </a:ext>
                </a:extLst>
              </a:tr>
            </a:tbl>
          </a:graphicData>
        </a:graphic>
      </p:graphicFrame>
    </p:spTree>
    <p:extLst>
      <p:ext uri="{BB962C8B-B14F-4D97-AF65-F5344CB8AC3E}">
        <p14:creationId xmlns:p14="http://schemas.microsoft.com/office/powerpoint/2010/main" val="28163741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E5C745E-B4C7-4DF3-9213-BD157BEB7FBD}"/>
              </a:ext>
            </a:extLst>
          </p:cNvPr>
          <p:cNvGraphicFramePr>
            <a:graphicFrameLocks noGrp="1"/>
          </p:cNvGraphicFramePr>
          <p:nvPr>
            <p:extLst>
              <p:ext uri="{D42A27DB-BD31-4B8C-83A1-F6EECF244321}">
                <p14:modId xmlns:p14="http://schemas.microsoft.com/office/powerpoint/2010/main" val="3018415916"/>
              </p:ext>
            </p:extLst>
          </p:nvPr>
        </p:nvGraphicFramePr>
        <p:xfrm>
          <a:off x="0" y="0"/>
          <a:ext cx="18059400" cy="10241982"/>
        </p:xfrm>
        <a:graphic>
          <a:graphicData uri="http://schemas.openxmlformats.org/drawingml/2006/table">
            <a:tbl>
              <a:tblPr firstRow="1" firstCol="1" bandRow="1">
                <a:tableStyleId>{5C22544A-7EE6-4342-B048-85BDC9FD1C3A}</a:tableStyleId>
              </a:tblPr>
              <a:tblGrid>
                <a:gridCol w="3048000">
                  <a:extLst>
                    <a:ext uri="{9D8B030D-6E8A-4147-A177-3AD203B41FA5}">
                      <a16:colId xmlns:a16="http://schemas.microsoft.com/office/drawing/2014/main" val="494142941"/>
                    </a:ext>
                  </a:extLst>
                </a:gridCol>
                <a:gridCol w="15011400">
                  <a:extLst>
                    <a:ext uri="{9D8B030D-6E8A-4147-A177-3AD203B41FA5}">
                      <a16:colId xmlns:a16="http://schemas.microsoft.com/office/drawing/2014/main" val="3715445958"/>
                    </a:ext>
                  </a:extLst>
                </a:gridCol>
              </a:tblGrid>
              <a:tr h="634894">
                <a:tc>
                  <a:txBody>
                    <a:bodyPr/>
                    <a:lstStyle/>
                    <a:p>
                      <a:pPr marR="30480" algn="ctr">
                        <a:spcAft>
                          <a:spcPts val="0"/>
                        </a:spcAft>
                      </a:pPr>
                      <a:r>
                        <a:rPr lang="en-US" sz="4800">
                          <a:effectLst/>
                          <a:latin typeface="Times New Roman" panose="02020603050405020304" pitchFamily="18" charset="0"/>
                          <a:cs typeface="Times New Roman" panose="02020603050405020304" pitchFamily="18" charset="0"/>
                        </a:rPr>
                        <a:t>So sánh</a:t>
                      </a:r>
                      <a:endParaRPr lang="vi-VN"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881" marR="48881" marT="0" marB="0"/>
                </a:tc>
                <a:tc>
                  <a:txBody>
                    <a:bodyPr/>
                    <a:lstStyle/>
                    <a:p>
                      <a:pPr marR="30480" algn="ctr">
                        <a:spcAft>
                          <a:spcPts val="0"/>
                        </a:spcAft>
                      </a:pPr>
                      <a:r>
                        <a:rPr lang="en-US" sz="4800">
                          <a:effectLst/>
                          <a:latin typeface="Times New Roman" panose="02020603050405020304" pitchFamily="18" charset="0"/>
                          <a:cs typeface="Times New Roman" panose="02020603050405020304" pitchFamily="18" charset="0"/>
                        </a:rPr>
                        <a:t>Nội dung</a:t>
                      </a:r>
                      <a:endParaRPr lang="vi-VN"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881" marR="48881" marT="0" marB="0"/>
                </a:tc>
                <a:extLst>
                  <a:ext uri="{0D108BD9-81ED-4DB2-BD59-A6C34878D82A}">
                    <a16:rowId xmlns:a16="http://schemas.microsoft.com/office/drawing/2014/main" val="4244644971"/>
                  </a:ext>
                </a:extLst>
              </a:tr>
              <a:tr h="1709745">
                <a:tc rowSpan="3">
                  <a:txBody>
                    <a:bodyPr/>
                    <a:lstStyle/>
                    <a:p>
                      <a:pPr marR="30480" algn="just">
                        <a:spcAft>
                          <a:spcPts val="0"/>
                        </a:spcAft>
                      </a:pPr>
                      <a:r>
                        <a:rPr lang="en-US" sz="4800">
                          <a:effectLst/>
                          <a:latin typeface="Times New Roman" panose="02020603050405020304" pitchFamily="18" charset="0"/>
                          <a:cs typeface="Times New Roman" panose="02020603050405020304" pitchFamily="18" charset="0"/>
                        </a:rPr>
                        <a:t>Nội dung chính yếu của từng VB:</a:t>
                      </a:r>
                      <a:endParaRPr lang="vi-VN"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881" marR="48881" marT="0" marB="0"/>
                </a:tc>
                <a:tc>
                  <a:txBody>
                    <a:bodyPr/>
                    <a:lstStyle/>
                    <a:p>
                      <a:pPr algn="just">
                        <a:lnSpc>
                          <a:spcPct val="107000"/>
                        </a:lnSpc>
                        <a:spcAft>
                          <a:spcPts val="0"/>
                        </a:spcAft>
                      </a:pPr>
                      <a:r>
                        <a:rPr lang="en-US" sz="4800">
                          <a:solidFill>
                            <a:srgbClr val="0070C0"/>
                          </a:solidFill>
                          <a:effectLst/>
                          <a:latin typeface="Times New Roman" panose="02020603050405020304" pitchFamily="18" charset="0"/>
                          <a:cs typeface="Times New Roman" panose="02020603050405020304" pitchFamily="18" charset="0"/>
                        </a:rPr>
                        <a:t>+ "</a:t>
                      </a:r>
                      <a:r>
                        <a:rPr lang="en-US" sz="4800">
                          <a:solidFill>
                            <a:schemeClr val="tx1"/>
                          </a:solidFill>
                          <a:effectLst/>
                          <a:latin typeface="Times New Roman" panose="02020603050405020304" pitchFamily="18" charset="0"/>
                          <a:cs typeface="Times New Roman" panose="02020603050405020304" pitchFamily="18" charset="0"/>
                        </a:rPr>
                        <a:t>Đẽo cày giữa đường": khuyên nhủ con người cần phải có hiểu biết và chính kiến, không được mù quáng.</a:t>
                      </a:r>
                      <a:endParaRPr lang="vi-VN" sz="4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881" marR="48881" marT="0" marB="0"/>
                </a:tc>
                <a:extLst>
                  <a:ext uri="{0D108BD9-81ED-4DB2-BD59-A6C34878D82A}">
                    <a16:rowId xmlns:a16="http://schemas.microsoft.com/office/drawing/2014/main" val="3530042256"/>
                  </a:ext>
                </a:extLst>
              </a:tr>
              <a:tr h="2144524">
                <a:tc vMerge="1">
                  <a:txBody>
                    <a:bodyPr/>
                    <a:lstStyle/>
                    <a:p>
                      <a:endParaRPr lang="vi-VN"/>
                    </a:p>
                  </a:txBody>
                  <a:tcPr/>
                </a:tc>
                <a:tc>
                  <a:txBody>
                    <a:bodyPr/>
                    <a:lstStyle/>
                    <a:p>
                      <a:pPr algn="just">
                        <a:lnSpc>
                          <a:spcPct val="107000"/>
                        </a:lnSpc>
                        <a:spcAft>
                          <a:spcPts val="0"/>
                        </a:spcAft>
                      </a:pPr>
                      <a:r>
                        <a:rPr lang="en-US" sz="4800">
                          <a:solidFill>
                            <a:srgbClr val="0070C0"/>
                          </a:solidFill>
                          <a:effectLst/>
                          <a:latin typeface="Times New Roman" panose="02020603050405020304" pitchFamily="18" charset="0"/>
                          <a:cs typeface="Times New Roman" panose="02020603050405020304" pitchFamily="18" charset="0"/>
                        </a:rPr>
                        <a:t>+ "Ếch ngồi đáy giếng": Phê phán thói huênh hoang, khuyên nhủ con người phải cố gắng mở rộng tầm hiểu biết, không được chủ quan, kiêu ngạo.</a:t>
                      </a:r>
                      <a:endParaRPr lang="vi-VN" sz="480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881" marR="48881" marT="0" marB="0"/>
                </a:tc>
                <a:extLst>
                  <a:ext uri="{0D108BD9-81ED-4DB2-BD59-A6C34878D82A}">
                    <a16:rowId xmlns:a16="http://schemas.microsoft.com/office/drawing/2014/main" val="2434020868"/>
                  </a:ext>
                </a:extLst>
              </a:tr>
              <a:tr h="2579302">
                <a:tc vMerge="1">
                  <a:txBody>
                    <a:bodyPr/>
                    <a:lstStyle/>
                    <a:p>
                      <a:endParaRPr lang="vi-VN"/>
                    </a:p>
                  </a:txBody>
                  <a:tcPr/>
                </a:tc>
                <a:tc>
                  <a:txBody>
                    <a:bodyPr/>
                    <a:lstStyle/>
                    <a:p>
                      <a:pPr algn="just">
                        <a:lnSpc>
                          <a:spcPct val="107000"/>
                        </a:lnSpc>
                        <a:spcAft>
                          <a:spcPts val="0"/>
                        </a:spcAft>
                      </a:pPr>
                      <a:r>
                        <a:rPr lang="en-US" sz="4800">
                          <a:effectLst/>
                          <a:latin typeface="Times New Roman" panose="02020603050405020304" pitchFamily="18" charset="0"/>
                          <a:cs typeface="Times New Roman" panose="02020603050405020304" pitchFamily="18" charset="0"/>
                        </a:rPr>
                        <a:t>+ "Con mối và con kiến": Phê phán thói không làm mà hưởng, đục khoét tài sản, công lao của người khác. Khuyên nhủ con người nên chăm chỉ làm lụng, tích lũy.</a:t>
                      </a:r>
                      <a:endParaRPr lang="vi-VN" sz="4800">
                        <a:effectLst/>
                        <a:latin typeface="Times New Roman" panose="02020603050405020304" pitchFamily="18" charset="0"/>
                        <a:ea typeface="Calibri" panose="020F0502020204030204" pitchFamily="34" charset="0"/>
                        <a:cs typeface="Times New Roman" panose="02020603050405020304" pitchFamily="18" charset="0"/>
                      </a:endParaRPr>
                    </a:p>
                  </a:txBody>
                  <a:tcPr marL="48881" marR="48881" marT="0" marB="0"/>
                </a:tc>
                <a:extLst>
                  <a:ext uri="{0D108BD9-81ED-4DB2-BD59-A6C34878D82A}">
                    <a16:rowId xmlns:a16="http://schemas.microsoft.com/office/drawing/2014/main" val="856837384"/>
                  </a:ext>
                </a:extLst>
              </a:tr>
              <a:tr h="1625344">
                <a:tc>
                  <a:txBody>
                    <a:bodyPr/>
                    <a:lstStyle/>
                    <a:p>
                      <a:pPr marR="30480" algn="just">
                        <a:spcAft>
                          <a:spcPts val="0"/>
                        </a:spcAft>
                      </a:pPr>
                      <a:r>
                        <a:rPr lang="en-US" sz="4800">
                          <a:effectLst/>
                          <a:latin typeface="Times New Roman" panose="02020603050405020304" pitchFamily="18" charset="0"/>
                          <a:cs typeface="Times New Roman" panose="02020603050405020304" pitchFamily="18" charset="0"/>
                        </a:rPr>
                        <a:t>Điểm chung của các văn bản</a:t>
                      </a:r>
                      <a:endParaRPr lang="vi-VN"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881" marR="48881" marT="0" marB="0"/>
                </a:tc>
                <a:tc>
                  <a:txBody>
                    <a:bodyPr/>
                    <a:lstStyle/>
                    <a:p>
                      <a:pPr marR="30480" algn="just">
                        <a:spcAft>
                          <a:spcPts val="0"/>
                        </a:spcAft>
                      </a:pPr>
                      <a:r>
                        <a:rPr lang="en-US" sz="5400">
                          <a:solidFill>
                            <a:srgbClr val="0070C0"/>
                          </a:solidFill>
                          <a:effectLst/>
                          <a:latin typeface="Times New Roman" panose="02020603050405020304" pitchFamily="18" charset="0"/>
                          <a:cs typeface="Times New Roman" panose="02020603050405020304" pitchFamily="18" charset="0"/>
                        </a:rPr>
                        <a:t>    Đều là những kinh nghiệm quý báu, những đạo lí làm người đúng đắn mà mỗi cá nhân cần học hỏi khi sống trong xã hội.</a:t>
                      </a:r>
                      <a:endParaRPr lang="vi-VN" sz="54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881" marR="48881" marT="0" marB="0"/>
                </a:tc>
                <a:extLst>
                  <a:ext uri="{0D108BD9-81ED-4DB2-BD59-A6C34878D82A}">
                    <a16:rowId xmlns:a16="http://schemas.microsoft.com/office/drawing/2014/main" val="2397176424"/>
                  </a:ext>
                </a:extLst>
              </a:tr>
            </a:tbl>
          </a:graphicData>
        </a:graphic>
      </p:graphicFrame>
    </p:spTree>
    <p:extLst>
      <p:ext uri="{BB962C8B-B14F-4D97-AF65-F5344CB8AC3E}">
        <p14:creationId xmlns:p14="http://schemas.microsoft.com/office/powerpoint/2010/main" val="13307120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10160" y="-2540"/>
            <a:ext cx="18298160" cy="10287692"/>
          </a:xfrm>
          <a:prstGeom prst="rect">
            <a:avLst/>
          </a:prstGeom>
        </p:spPr>
      </p:pic>
      <p:sp>
        <p:nvSpPr>
          <p:cNvPr id="6" name="Rectangle 5">
            <a:extLst>
              <a:ext uri="{FF2B5EF4-FFF2-40B4-BE49-F238E27FC236}">
                <a16:creationId xmlns:a16="http://schemas.microsoft.com/office/drawing/2014/main" id="{6FE0A47F-DE0D-4AFB-A019-3B65ECEF2308}"/>
              </a:ext>
            </a:extLst>
          </p:cNvPr>
          <p:cNvSpPr/>
          <p:nvPr/>
        </p:nvSpPr>
        <p:spPr>
          <a:xfrm>
            <a:off x="3237429" y="6085989"/>
            <a:ext cx="11927446" cy="1246495"/>
          </a:xfrm>
          <a:prstGeom prst="rect">
            <a:avLst/>
          </a:prstGeom>
          <a:noFill/>
        </p:spPr>
        <p:style>
          <a:lnRef idx="0">
            <a:schemeClr val="accent4"/>
          </a:lnRef>
          <a:fillRef idx="3">
            <a:schemeClr val="accent4"/>
          </a:fillRef>
          <a:effectRef idx="3">
            <a:schemeClr val="accent4"/>
          </a:effectRef>
          <a:fontRef idx="minor">
            <a:schemeClr val="lt1"/>
          </a:fontRef>
        </p:style>
        <p:txBody>
          <a:bodyPr wrap="square" lIns="137160" tIns="68580" rIns="137160" bIns="68580">
            <a:spAutoFit/>
          </a:bodyPr>
          <a:lstStyle/>
          <a:p>
            <a:pPr algn="ctr"/>
            <a:r>
              <a:rPr lang="en-US" sz="7200" b="1" dirty="0">
                <a:ln w="6600">
                  <a:solidFill>
                    <a:srgbClr val="7030A0"/>
                  </a:solidFill>
                  <a:prstDash val="solid"/>
                </a:ln>
                <a:solidFill>
                  <a:srgbClr val="00206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BÍ MẬT TRONG HỘP QUÀ</a:t>
            </a:r>
          </a:p>
        </p:txBody>
      </p:sp>
      <p:pic>
        <p:nvPicPr>
          <p:cNvPr id="18" name="chrysanthemum">
            <a:hlinkClick r:id="" action="ppaction://media"/>
            <a:extLst>
              <a:ext uri="{FF2B5EF4-FFF2-40B4-BE49-F238E27FC236}">
                <a16:creationId xmlns:a16="http://schemas.microsoft.com/office/drawing/2014/main"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842890" y="-1200150"/>
            <a:ext cx="914400" cy="914400"/>
          </a:xfrm>
          <a:prstGeom prst="rect">
            <a:avLst/>
          </a:prstGeom>
        </p:spPr>
      </p:pic>
      <p:pic>
        <p:nvPicPr>
          <p:cNvPr id="9" name="Picture 8">
            <a:hlinkClick r:id="rId6" action="ppaction://hlinksldjump"/>
            <a:extLst>
              <a:ext uri="{FF2B5EF4-FFF2-40B4-BE49-F238E27FC236}">
                <a16:creationId xmlns:a16="http://schemas.microsoft.com/office/drawing/2014/main" id="{9BA53A17-AFCF-4E30-9122-7DE4F8E494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011264" y="7593431"/>
            <a:ext cx="2953768" cy="2615410"/>
          </a:xfrm>
          <a:prstGeom prst="rect">
            <a:avLst/>
          </a:prstGeom>
        </p:spPr>
      </p:pic>
      <p:pic>
        <p:nvPicPr>
          <p:cNvPr id="10" name="Picture 9">
            <a:extLst>
              <a:ext uri="{FF2B5EF4-FFF2-40B4-BE49-F238E27FC236}">
                <a16:creationId xmlns:a16="http://schemas.microsoft.com/office/drawing/2014/main" id="{4B61E008-E63C-47EA-9197-B0DC8AA996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000632" y="6825266"/>
            <a:ext cx="3090940" cy="2075868"/>
          </a:xfrm>
          <a:prstGeom prst="rect">
            <a:avLst/>
          </a:prstGeom>
        </p:spPr>
      </p:pic>
      <p:sp>
        <p:nvSpPr>
          <p:cNvPr id="2" name="Oval 1"/>
          <p:cNvSpPr/>
          <p:nvPr/>
        </p:nvSpPr>
        <p:spPr>
          <a:xfrm>
            <a:off x="16478369" y="9386317"/>
            <a:ext cx="839458" cy="839458"/>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700">
              <a:solidFill>
                <a:prstClr val="white"/>
              </a:solidFill>
            </a:endParaRPr>
          </a:p>
        </p:txBody>
      </p:sp>
    </p:spTree>
    <p:extLst>
      <p:ext uri="{BB962C8B-B14F-4D97-AF65-F5344CB8AC3E}">
        <p14:creationId xmlns:p14="http://schemas.microsoft.com/office/powerpoint/2010/main" val="339692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2.59259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seq concurrent="1" nextAc="seek">
              <p:cTn id="19" restart="whenNotActive" fill="hold" evtFilter="cancelBubble" nodeType="interactiveSeq">
                <p:stCondLst>
                  <p:cond evt="onClick" delay="0">
                    <p:tgtEl>
                      <p:spTgt spid="9"/>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6" grpId="0"/>
      <p:bldP spid="6" grpId="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49624" y="-75640"/>
            <a:ext cx="2912144" cy="27849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59242" y="7291263"/>
            <a:ext cx="2953768" cy="2615410"/>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90654" y="6523098"/>
            <a:ext cx="3090940" cy="2075868"/>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14889811" y="5880353"/>
            <a:ext cx="2205990" cy="1992018"/>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err="1">
                <a:solidFill>
                  <a:srgbClr val="FF0000"/>
                </a:solidFill>
                <a:latin typeface="Tahoma" panose="020B0604030504040204" pitchFamily="34" charset="0"/>
                <a:ea typeface="Tahoma" panose="020B0604030504040204" pitchFamily="34" charset="0"/>
                <a:cs typeface="Tahoma" panose="020B0604030504040204" pitchFamily="34" charset="0"/>
              </a:rPr>
              <a:t>Được</a:t>
            </a:r>
            <a: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700" b="1" dirty="0" err="1">
                <a:solidFill>
                  <a:srgbClr val="FF0000"/>
                </a:solidFill>
                <a:latin typeface="Tahoma" panose="020B0604030504040204" pitchFamily="34" charset="0"/>
                <a:ea typeface="Tahoma" panose="020B0604030504040204" pitchFamily="34" charset="0"/>
                <a:cs typeface="Tahoma" panose="020B0604030504040204" pitchFamily="34" charset="0"/>
              </a:rPr>
              <a:t>thưởng</a:t>
            </a:r>
            <a: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t> 5.000 </a:t>
            </a:r>
            <a:r>
              <a:rPr lang="en-US" sz="2700" b="1" dirty="0" err="1">
                <a:solidFill>
                  <a:srgbClr val="FF0000"/>
                </a:solidFill>
                <a:latin typeface="Tahoma" panose="020B0604030504040204" pitchFamily="34" charset="0"/>
                <a:ea typeface="Tahoma" panose="020B0604030504040204" pitchFamily="34" charset="0"/>
                <a:cs typeface="Tahoma" panose="020B0604030504040204" pitchFamily="34" charset="0"/>
              </a:rPr>
              <a:t>đồng</a:t>
            </a:r>
            <a:endPar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762002" y="413656"/>
            <a:ext cx="14434456" cy="25908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altLang="en-US" sz="6400" dirty="0">
                <a:solidFill>
                  <a:srgbClr val="FF0000"/>
                </a:solidFill>
                <a:latin typeface="Times New Roman" panose="02020603050405020304" pitchFamily="18" charset="0"/>
                <a:cs typeface="Times New Roman" panose="02020603050405020304" pitchFamily="18" charset="0"/>
              </a:rPr>
              <a:t>Văn bản Con mối và con kiến </a:t>
            </a:r>
            <a:r>
              <a:rPr lang="en-US" altLang="en-US" sz="6400" dirty="0" err="1">
                <a:solidFill>
                  <a:srgbClr val="FF0000"/>
                </a:solidFill>
                <a:latin typeface="Times New Roman" panose="02020603050405020304" pitchFamily="18" charset="0"/>
                <a:cs typeface="Times New Roman" panose="02020603050405020304" pitchFamily="18" charset="0"/>
              </a:rPr>
              <a:t>thuộc</a:t>
            </a:r>
            <a:r>
              <a:rPr lang="en-US" altLang="en-US" sz="6400" dirty="0">
                <a:solidFill>
                  <a:srgbClr val="FF0000"/>
                </a:solidFill>
                <a:latin typeface="Times New Roman" panose="02020603050405020304" pitchFamily="18" charset="0"/>
                <a:cs typeface="Times New Roman" panose="02020603050405020304" pitchFamily="18" charset="0"/>
              </a:rPr>
              <a:t> </a:t>
            </a:r>
            <a:r>
              <a:rPr lang="en-US" altLang="en-US" sz="6400" dirty="0" err="1">
                <a:solidFill>
                  <a:srgbClr val="FF0000"/>
                </a:solidFill>
                <a:latin typeface="Times New Roman" panose="02020603050405020304" pitchFamily="18" charset="0"/>
                <a:cs typeface="Times New Roman" panose="02020603050405020304" pitchFamily="18" charset="0"/>
              </a:rPr>
              <a:t>thể</a:t>
            </a:r>
            <a:r>
              <a:rPr lang="vi-VN" altLang="en-US" sz="6400" dirty="0">
                <a:solidFill>
                  <a:srgbClr val="FF0000"/>
                </a:solidFill>
                <a:latin typeface="Times New Roman" panose="02020603050405020304" pitchFamily="18" charset="0"/>
                <a:cs typeface="Times New Roman" panose="02020603050405020304" pitchFamily="18" charset="0"/>
              </a:rPr>
              <a:t> loại truyện gì</a:t>
            </a:r>
            <a:r>
              <a:rPr lang="en-US" altLang="en-US" sz="6400" dirty="0">
                <a:solidFill>
                  <a:srgbClr val="FF0000"/>
                </a:solidFill>
                <a:latin typeface="Times New Roman" panose="02020603050405020304" pitchFamily="18" charset="0"/>
                <a:cs typeface="Times New Roman" panose="02020603050405020304" pitchFamily="18" charset="0"/>
              </a:rPr>
              <a:t>?</a:t>
            </a:r>
            <a:endParaRPr lang="en-US" sz="6400" dirty="0">
              <a:solidFill>
                <a:srgbClr val="FF0000"/>
              </a:solidFill>
              <a:latin typeface="Times New Roman" pitchFamily="18" charset="0"/>
              <a:cs typeface="Times New Roman"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762000" y="3196684"/>
            <a:ext cx="14596056" cy="1691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solidFill>
                  <a:prstClr val="black"/>
                </a:solidFill>
                <a:latin typeface="Times New Roman" pitchFamily="18" charset="0"/>
                <a:cs typeface="Times New Roman" pitchFamily="18" charset="0"/>
              </a:rPr>
              <a:t>Truyện</a:t>
            </a:r>
            <a:r>
              <a:rPr lang="en-US" sz="5400" b="1" dirty="0">
                <a:solidFill>
                  <a:prstClr val="black"/>
                </a:solidFill>
                <a:latin typeface="Times New Roman" pitchFamily="18" charset="0"/>
                <a:cs typeface="Times New Roman" pitchFamily="18" charset="0"/>
              </a:rPr>
              <a:t> </a:t>
            </a:r>
            <a:r>
              <a:rPr lang="en-US" sz="5400" b="1" dirty="0" err="1">
                <a:solidFill>
                  <a:prstClr val="black"/>
                </a:solidFill>
                <a:latin typeface="Times New Roman" pitchFamily="18" charset="0"/>
                <a:cs typeface="Times New Roman" pitchFamily="18" charset="0"/>
              </a:rPr>
              <a:t>ngụ</a:t>
            </a:r>
            <a:r>
              <a:rPr lang="en-US" sz="5400" b="1" dirty="0">
                <a:solidFill>
                  <a:prstClr val="black"/>
                </a:solidFill>
                <a:latin typeface="Times New Roman" pitchFamily="18" charset="0"/>
                <a:cs typeface="Times New Roman" pitchFamily="18" charset="0"/>
              </a:rPr>
              <a:t> </a:t>
            </a:r>
            <a:r>
              <a:rPr lang="en-US" sz="5400" b="1" dirty="0" err="1">
                <a:solidFill>
                  <a:prstClr val="black"/>
                </a:solidFill>
                <a:latin typeface="Times New Roman" pitchFamily="18" charset="0"/>
                <a:cs typeface="Times New Roman" pitchFamily="18" charset="0"/>
              </a:rPr>
              <a:t>ngôn</a:t>
            </a:r>
            <a:endParaRPr lang="en-US" sz="5400" b="1" dirty="0">
              <a:solidFill>
                <a:prstClr val="black"/>
              </a:solidFill>
              <a:latin typeface="Times New Roman" pitchFamily="18" charset="0"/>
              <a:cs typeface="Times New Roman"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4246988" y="7491170"/>
            <a:ext cx="3657496" cy="376468"/>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31" name="Arrow: Pentagon 30">
            <a:hlinkClick r:id="rId8" action="ppaction://hlinksldjump"/>
            <a:extLst>
              <a:ext uri="{FF2B5EF4-FFF2-40B4-BE49-F238E27FC236}">
                <a16:creationId xmlns:a16="http://schemas.microsoft.com/office/drawing/2014/main" id="{AA693000-41B6-4481-BACC-F3E8F4F6DBBA}"/>
              </a:ext>
            </a:extLst>
          </p:cNvPr>
          <p:cNvSpPr/>
          <p:nvPr/>
        </p:nvSpPr>
        <p:spPr>
          <a:xfrm rot="586976" flipH="1">
            <a:off x="4202110" y="6103532"/>
            <a:ext cx="3466408" cy="1349272"/>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200" b="1" dirty="0">
                <a:solidFill>
                  <a:prstClr val="white"/>
                </a:solidFill>
                <a:latin typeface="Tahoma" panose="020B0604030504040204" pitchFamily="34" charset="0"/>
                <a:ea typeface="Tahoma" panose="020B0604030504040204" pitchFamily="34" charset="0"/>
                <a:cs typeface="Tahoma" panose="020B0604030504040204" pitchFamily="34" charset="0"/>
              </a:rPr>
              <a:t>Quay </a:t>
            </a:r>
            <a:r>
              <a:rPr lang="en-US" sz="4200" b="1" dirty="0" err="1">
                <a:solidFill>
                  <a:prstClr val="white"/>
                </a:solidFill>
                <a:latin typeface="Tahoma" panose="020B0604030504040204" pitchFamily="34" charset="0"/>
                <a:ea typeface="Tahoma" panose="020B0604030504040204" pitchFamily="34" charset="0"/>
                <a:cs typeface="Tahoma" panose="020B0604030504040204" pitchFamily="34" charset="0"/>
              </a:rPr>
              <a:t>lại</a:t>
            </a:r>
            <a:endParaRPr lang="en-US" sz="4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61361" y="8186201"/>
            <a:ext cx="1428750" cy="1528762"/>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6038851" y="6291489"/>
            <a:ext cx="231610" cy="231610"/>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04003" y="7731182"/>
            <a:ext cx="1746086" cy="1913980"/>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5958390"/>
            <a:ext cx="1746086" cy="1913980"/>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514018" y="5156570"/>
            <a:ext cx="1166968" cy="1152964"/>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6836843" y="5497318"/>
            <a:ext cx="1320242" cy="1264792"/>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824983" y="5878557"/>
            <a:ext cx="742950" cy="657226"/>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575741" y="5733053"/>
            <a:ext cx="1071562" cy="1785938"/>
          </a:xfrm>
          <a:prstGeom prst="rect">
            <a:avLst/>
          </a:prstGeom>
        </p:spPr>
      </p:pic>
      <p:sp>
        <p:nvSpPr>
          <p:cNvPr id="18" name="Rectangle 17"/>
          <p:cNvSpPr/>
          <p:nvPr/>
        </p:nvSpPr>
        <p:spPr>
          <a:xfrm>
            <a:off x="16094732" y="8829906"/>
            <a:ext cx="840384" cy="107126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2700">
              <a:solidFill>
                <a:prstClr val="white"/>
              </a:solidFill>
            </a:endParaRPr>
          </a:p>
        </p:txBody>
      </p:sp>
      <p:sp>
        <p:nvSpPr>
          <p:cNvPr id="3" name="5-Point Star 2"/>
          <p:cNvSpPr/>
          <p:nvPr/>
        </p:nvSpPr>
        <p:spPr>
          <a:xfrm>
            <a:off x="16068321" y="-706817"/>
            <a:ext cx="2754554" cy="2754554"/>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Tree>
    <p:extLst>
      <p:ext uri="{BB962C8B-B14F-4D97-AF65-F5344CB8AC3E}">
        <p14:creationId xmlns:p14="http://schemas.microsoft.com/office/powerpoint/2010/main" val="1565164851"/>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par>
                          <p:cTn id="17" fill="hold">
                            <p:stCondLst>
                              <p:cond delay="1000"/>
                            </p:stCondLst>
                            <p:childTnLst>
                              <p:par>
                                <p:cTn id="18" presetID="8" presetClass="emph" presetSubtype="0" fill="hold" grpId="0" nodeType="afterEffect">
                                  <p:stCondLst>
                                    <p:cond delay="0"/>
                                  </p:stCondLst>
                                  <p:childTnLst>
                                    <p:animRot by="21600000">
                                      <p:cBhvr>
                                        <p:cTn id="19" dur="2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49624" y="-75640"/>
            <a:ext cx="2912144" cy="27849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59242" y="7291263"/>
            <a:ext cx="2953768" cy="2615410"/>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90654" y="6523098"/>
            <a:ext cx="3090940" cy="2075868"/>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14889811" y="5880353"/>
            <a:ext cx="2205990" cy="1992018"/>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t>10 ĐIỂM</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762000" y="413655"/>
            <a:ext cx="16333800" cy="293835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600" b="1" dirty="0" err="1">
                <a:solidFill>
                  <a:srgbClr val="FF0000"/>
                </a:solidFill>
                <a:latin typeface="Times New Roman" panose="02020603050405020304" pitchFamily="18" charset="0"/>
              </a:rPr>
              <a:t>Tác</a:t>
            </a:r>
            <a:r>
              <a:rPr lang="en-US" sz="5600" b="1" dirty="0">
                <a:solidFill>
                  <a:srgbClr val="FF0000"/>
                </a:solidFill>
                <a:latin typeface="Times New Roman" panose="02020603050405020304" pitchFamily="18" charset="0"/>
              </a:rPr>
              <a:t> </a:t>
            </a:r>
            <a:r>
              <a:rPr lang="en-US" sz="5600" b="1" dirty="0" err="1">
                <a:solidFill>
                  <a:srgbClr val="FF0000"/>
                </a:solidFill>
                <a:latin typeface="Times New Roman" panose="02020603050405020304" pitchFamily="18" charset="0"/>
              </a:rPr>
              <a:t>giả</a:t>
            </a:r>
            <a:r>
              <a:rPr lang="en-US" sz="5600" b="1" dirty="0">
                <a:solidFill>
                  <a:srgbClr val="FF0000"/>
                </a:solidFill>
                <a:latin typeface="Times New Roman" panose="02020603050405020304" pitchFamily="18" charset="0"/>
              </a:rPr>
              <a:t> </a:t>
            </a:r>
            <a:r>
              <a:rPr lang="en-US" sz="5600" b="1" dirty="0" err="1">
                <a:solidFill>
                  <a:srgbClr val="FF0000"/>
                </a:solidFill>
                <a:latin typeface="Times New Roman" panose="02020603050405020304" pitchFamily="18" charset="0"/>
              </a:rPr>
              <a:t>đã</a:t>
            </a:r>
            <a:r>
              <a:rPr lang="en-US" sz="5600" b="1" dirty="0">
                <a:solidFill>
                  <a:srgbClr val="FF0000"/>
                </a:solidFill>
                <a:latin typeface="Times New Roman" panose="02020603050405020304" pitchFamily="18" charset="0"/>
              </a:rPr>
              <a:t> </a:t>
            </a:r>
            <a:r>
              <a:rPr lang="en-US" sz="5600" b="1" dirty="0" err="1">
                <a:solidFill>
                  <a:srgbClr val="FF0000"/>
                </a:solidFill>
                <a:latin typeface="Times New Roman" panose="02020603050405020304" pitchFamily="18" charset="0"/>
              </a:rPr>
              <a:t>sử</a:t>
            </a:r>
            <a:r>
              <a:rPr lang="en-US" sz="5600" b="1" dirty="0">
                <a:solidFill>
                  <a:srgbClr val="FF0000"/>
                </a:solidFill>
                <a:latin typeface="Times New Roman" panose="02020603050405020304" pitchFamily="18" charset="0"/>
              </a:rPr>
              <a:t> </a:t>
            </a:r>
            <a:r>
              <a:rPr lang="en-US" sz="5600" b="1" dirty="0" err="1">
                <a:solidFill>
                  <a:srgbClr val="FF0000"/>
                </a:solidFill>
                <a:latin typeface="Times New Roman" panose="02020603050405020304" pitchFamily="18" charset="0"/>
              </a:rPr>
              <a:t>dụng</a:t>
            </a:r>
            <a:r>
              <a:rPr lang="en-US" sz="5600" b="1" dirty="0">
                <a:solidFill>
                  <a:srgbClr val="FF0000"/>
                </a:solidFill>
                <a:latin typeface="Times New Roman" panose="02020603050405020304" pitchFamily="18" charset="0"/>
              </a:rPr>
              <a:t> BPNT </a:t>
            </a:r>
            <a:r>
              <a:rPr lang="en-US" sz="5600" b="1" dirty="0" err="1">
                <a:solidFill>
                  <a:srgbClr val="FF0000"/>
                </a:solidFill>
                <a:latin typeface="Times New Roman" panose="02020603050405020304" pitchFamily="18" charset="0"/>
              </a:rPr>
              <a:t>gì</a:t>
            </a:r>
            <a:r>
              <a:rPr lang="en-US" sz="5600" b="1" dirty="0">
                <a:solidFill>
                  <a:srgbClr val="FF0000"/>
                </a:solidFill>
                <a:latin typeface="Times New Roman" panose="02020603050405020304" pitchFamily="18" charset="0"/>
              </a:rPr>
              <a:t> </a:t>
            </a:r>
            <a:r>
              <a:rPr lang="en-US" sz="5600" b="1" dirty="0" err="1">
                <a:solidFill>
                  <a:srgbClr val="FF0000"/>
                </a:solidFill>
                <a:latin typeface="Times New Roman" panose="02020603050405020304" pitchFamily="18" charset="0"/>
              </a:rPr>
              <a:t>trong</a:t>
            </a:r>
            <a:r>
              <a:rPr lang="en-US" sz="5600" b="1" dirty="0">
                <a:solidFill>
                  <a:srgbClr val="FF0000"/>
                </a:solidFill>
                <a:latin typeface="Times New Roman" panose="02020603050405020304" pitchFamily="18" charset="0"/>
              </a:rPr>
              <a:t> </a:t>
            </a:r>
            <a:r>
              <a:rPr lang="en-US" sz="5600" b="1" dirty="0" err="1">
                <a:solidFill>
                  <a:srgbClr val="FF0000"/>
                </a:solidFill>
                <a:latin typeface="Times New Roman" panose="02020603050405020304" pitchFamily="18" charset="0"/>
              </a:rPr>
              <a:t>hai</a:t>
            </a:r>
            <a:r>
              <a:rPr lang="en-US" sz="5600" b="1" dirty="0">
                <a:solidFill>
                  <a:srgbClr val="FF0000"/>
                </a:solidFill>
                <a:latin typeface="Times New Roman" panose="02020603050405020304" pitchFamily="18" charset="0"/>
              </a:rPr>
              <a:t> </a:t>
            </a:r>
            <a:r>
              <a:rPr lang="en-US" sz="5600" b="1" dirty="0" err="1">
                <a:solidFill>
                  <a:srgbClr val="FF0000"/>
                </a:solidFill>
                <a:latin typeface="Times New Roman" panose="02020603050405020304" pitchFamily="18" charset="0"/>
              </a:rPr>
              <a:t>câu</a:t>
            </a:r>
            <a:r>
              <a:rPr lang="en-US" sz="5600" b="1" dirty="0">
                <a:solidFill>
                  <a:srgbClr val="FF0000"/>
                </a:solidFill>
                <a:latin typeface="Times New Roman" panose="02020603050405020304" pitchFamily="18" charset="0"/>
              </a:rPr>
              <a:t> </a:t>
            </a:r>
            <a:r>
              <a:rPr lang="en-US" sz="5600" b="1" dirty="0" err="1">
                <a:solidFill>
                  <a:srgbClr val="FF0000"/>
                </a:solidFill>
                <a:latin typeface="Times New Roman" panose="02020603050405020304" pitchFamily="18" charset="0"/>
              </a:rPr>
              <a:t>thơ</a:t>
            </a:r>
            <a:r>
              <a:rPr lang="en-US" sz="5600" b="1" dirty="0">
                <a:solidFill>
                  <a:srgbClr val="FF0000"/>
                </a:solidFill>
                <a:latin typeface="Times New Roman" panose="02020603050405020304" pitchFamily="18" charset="0"/>
              </a:rPr>
              <a:t>:</a:t>
            </a:r>
          </a:p>
          <a:p>
            <a:pPr algn="ctr"/>
            <a:r>
              <a:rPr lang="en-US" sz="5600" i="1" dirty="0">
                <a:solidFill>
                  <a:srgbClr val="FF0000"/>
                </a:solidFill>
                <a:latin typeface="Times New Roman" panose="02020603050405020304" pitchFamily="18" charset="0"/>
                <a:cs typeface="Times New Roman" pitchFamily="18" charset="0"/>
              </a:rPr>
              <a:t>“</a:t>
            </a:r>
            <a:r>
              <a:rPr lang="en-US" sz="5600" i="1" dirty="0" err="1">
                <a:solidFill>
                  <a:srgbClr val="FF0000"/>
                </a:solidFill>
                <a:latin typeface="Times New Roman" panose="02020603050405020304" pitchFamily="18" charset="0"/>
                <a:cs typeface="Times New Roman" pitchFamily="18" charset="0"/>
              </a:rPr>
              <a:t>Mối</a:t>
            </a:r>
            <a:r>
              <a:rPr lang="en-US" sz="5600" i="1" dirty="0">
                <a:solidFill>
                  <a:srgbClr val="FF0000"/>
                </a:solidFill>
                <a:latin typeface="Times New Roman" panose="02020603050405020304" pitchFamily="18" charset="0"/>
                <a:cs typeface="Times New Roman" pitchFamily="18" charset="0"/>
              </a:rPr>
              <a:t> </a:t>
            </a:r>
            <a:r>
              <a:rPr lang="en-US" sz="5600" i="1" dirty="0" err="1">
                <a:solidFill>
                  <a:srgbClr val="FF0000"/>
                </a:solidFill>
                <a:latin typeface="Times New Roman" panose="02020603050405020304" pitchFamily="18" charset="0"/>
                <a:cs typeface="Times New Roman" pitchFamily="18" charset="0"/>
              </a:rPr>
              <a:t>gọi</a:t>
            </a:r>
            <a:r>
              <a:rPr lang="en-US" sz="5600" i="1" dirty="0">
                <a:solidFill>
                  <a:srgbClr val="FF0000"/>
                </a:solidFill>
                <a:latin typeface="Times New Roman" panose="02020603050405020304" pitchFamily="18" charset="0"/>
                <a:cs typeface="Times New Roman" pitchFamily="18" charset="0"/>
              </a:rPr>
              <a:t> </a:t>
            </a:r>
            <a:r>
              <a:rPr lang="en-US" sz="5600" i="1" dirty="0" err="1">
                <a:solidFill>
                  <a:srgbClr val="FF0000"/>
                </a:solidFill>
                <a:latin typeface="Times New Roman" panose="02020603050405020304" pitchFamily="18" charset="0"/>
                <a:cs typeface="Times New Roman" pitchFamily="18" charset="0"/>
              </a:rPr>
              <a:t>bảo</a:t>
            </a:r>
            <a:r>
              <a:rPr lang="en-US" sz="5600" i="1" dirty="0">
                <a:solidFill>
                  <a:srgbClr val="FF0000"/>
                </a:solidFill>
                <a:latin typeface="Times New Roman" panose="02020603050405020304" pitchFamily="18" charset="0"/>
                <a:cs typeface="Times New Roman" pitchFamily="18" charset="0"/>
              </a:rPr>
              <a:t>: </a:t>
            </a:r>
            <a:r>
              <a:rPr lang="en-US" sz="5600" i="1" dirty="0" err="1">
                <a:solidFill>
                  <a:srgbClr val="FF0000"/>
                </a:solidFill>
                <a:latin typeface="Times New Roman" panose="02020603050405020304" pitchFamily="18" charset="0"/>
                <a:cs typeface="Times New Roman" pitchFamily="18" charset="0"/>
              </a:rPr>
              <a:t>Kiến</a:t>
            </a:r>
            <a:r>
              <a:rPr lang="en-US" sz="5600" i="1" dirty="0">
                <a:solidFill>
                  <a:srgbClr val="FF0000"/>
                </a:solidFill>
                <a:latin typeface="Times New Roman" panose="02020603050405020304" pitchFamily="18" charset="0"/>
                <a:cs typeface="Times New Roman" pitchFamily="18" charset="0"/>
              </a:rPr>
              <a:t> </a:t>
            </a:r>
            <a:r>
              <a:rPr lang="en-US" sz="5600" i="1" dirty="0" err="1">
                <a:solidFill>
                  <a:srgbClr val="FF0000"/>
                </a:solidFill>
                <a:latin typeface="Times New Roman" panose="02020603050405020304" pitchFamily="18" charset="0"/>
                <a:cs typeface="Times New Roman" pitchFamily="18" charset="0"/>
              </a:rPr>
              <a:t>ơi</a:t>
            </a:r>
            <a:r>
              <a:rPr lang="en-US" sz="5600" i="1" dirty="0">
                <a:solidFill>
                  <a:srgbClr val="FF0000"/>
                </a:solidFill>
                <a:latin typeface="Times New Roman" panose="02020603050405020304" pitchFamily="18" charset="0"/>
                <a:cs typeface="Times New Roman" pitchFamily="18" charset="0"/>
              </a:rPr>
              <a:t> </a:t>
            </a:r>
            <a:r>
              <a:rPr lang="en-US" sz="5600" i="1" dirty="0" err="1">
                <a:solidFill>
                  <a:srgbClr val="FF0000"/>
                </a:solidFill>
                <a:latin typeface="Times New Roman" panose="02020603050405020304" pitchFamily="18" charset="0"/>
                <a:cs typeface="Times New Roman" pitchFamily="18" charset="0"/>
              </a:rPr>
              <a:t>các</a:t>
            </a:r>
            <a:r>
              <a:rPr lang="en-US" sz="5600" i="1" dirty="0">
                <a:solidFill>
                  <a:srgbClr val="FF0000"/>
                </a:solidFill>
                <a:latin typeface="Times New Roman" panose="02020603050405020304" pitchFamily="18" charset="0"/>
                <a:cs typeface="Times New Roman" pitchFamily="18" charset="0"/>
              </a:rPr>
              <a:t> </a:t>
            </a:r>
            <a:r>
              <a:rPr lang="en-US" sz="5600" i="1" dirty="0" err="1">
                <a:solidFill>
                  <a:srgbClr val="FF0000"/>
                </a:solidFill>
                <a:latin typeface="Times New Roman" panose="02020603050405020304" pitchFamily="18" charset="0"/>
                <a:cs typeface="Times New Roman" pitchFamily="18" charset="0"/>
              </a:rPr>
              <a:t>chú</a:t>
            </a:r>
            <a:r>
              <a:rPr lang="en-US" sz="5600" i="1" dirty="0">
                <a:solidFill>
                  <a:srgbClr val="FF0000"/>
                </a:solidFill>
                <a:latin typeface="Times New Roman" panose="02020603050405020304" pitchFamily="18" charset="0"/>
                <a:cs typeface="Times New Roman" pitchFamily="18" charset="0"/>
              </a:rPr>
              <a:t>”</a:t>
            </a:r>
          </a:p>
          <a:p>
            <a:pPr algn="ctr"/>
            <a:r>
              <a:rPr lang="en-US" sz="5600" i="1" dirty="0">
                <a:solidFill>
                  <a:srgbClr val="FF0000"/>
                </a:solidFill>
                <a:latin typeface="Times New Roman" panose="02020603050405020304" pitchFamily="18" charset="0"/>
                <a:cs typeface="Times New Roman" pitchFamily="18" charset="0"/>
              </a:rPr>
              <a:t>“</a:t>
            </a:r>
            <a:r>
              <a:rPr lang="en-US" sz="5600" i="1" dirty="0" err="1">
                <a:solidFill>
                  <a:srgbClr val="FF0000"/>
                </a:solidFill>
                <a:latin typeface="Times New Roman" panose="02020603050405020304" pitchFamily="18" charset="0"/>
                <a:cs typeface="Times New Roman" pitchFamily="18" charset="0"/>
              </a:rPr>
              <a:t>Nhà</a:t>
            </a:r>
            <a:r>
              <a:rPr lang="en-US" sz="5600" i="1" dirty="0">
                <a:solidFill>
                  <a:srgbClr val="FF0000"/>
                </a:solidFill>
                <a:latin typeface="Times New Roman" panose="02020603050405020304" pitchFamily="18" charset="0"/>
                <a:cs typeface="Times New Roman" pitchFamily="18" charset="0"/>
              </a:rPr>
              <a:t> </a:t>
            </a:r>
            <a:r>
              <a:rPr lang="en-US" sz="5600" i="1" dirty="0" err="1">
                <a:solidFill>
                  <a:srgbClr val="FF0000"/>
                </a:solidFill>
                <a:latin typeface="Times New Roman" panose="02020603050405020304" pitchFamily="18" charset="0"/>
                <a:cs typeface="Times New Roman" pitchFamily="18" charset="0"/>
              </a:rPr>
              <a:t>kia</a:t>
            </a:r>
            <a:r>
              <a:rPr lang="en-US" sz="5600" i="1" dirty="0">
                <a:solidFill>
                  <a:srgbClr val="FF0000"/>
                </a:solidFill>
                <a:latin typeface="Times New Roman" panose="02020603050405020304" pitchFamily="18" charset="0"/>
                <a:cs typeface="Times New Roman" pitchFamily="18" charset="0"/>
              </a:rPr>
              <a:t> </a:t>
            </a:r>
            <a:r>
              <a:rPr lang="en-US" sz="5600" i="1" dirty="0" err="1">
                <a:solidFill>
                  <a:srgbClr val="FF0000"/>
                </a:solidFill>
                <a:latin typeface="Times New Roman" panose="02020603050405020304" pitchFamily="18" charset="0"/>
                <a:cs typeface="Times New Roman" pitchFamily="18" charset="0"/>
              </a:rPr>
              <a:t>đổ</a:t>
            </a:r>
            <a:r>
              <a:rPr lang="en-US" sz="5600" i="1" dirty="0">
                <a:solidFill>
                  <a:srgbClr val="FF0000"/>
                </a:solidFill>
                <a:latin typeface="Times New Roman" panose="02020603050405020304" pitchFamily="18" charset="0"/>
                <a:cs typeface="Times New Roman" pitchFamily="18" charset="0"/>
              </a:rPr>
              <a:t> </a:t>
            </a:r>
            <a:r>
              <a:rPr lang="en-US" sz="5600" i="1" dirty="0" err="1">
                <a:solidFill>
                  <a:srgbClr val="FF0000"/>
                </a:solidFill>
                <a:latin typeface="Times New Roman" panose="02020603050405020304" pitchFamily="18" charset="0"/>
                <a:cs typeface="Times New Roman" pitchFamily="18" charset="0"/>
              </a:rPr>
              <a:t>xuống</a:t>
            </a:r>
            <a:r>
              <a:rPr lang="en-US" sz="5600" i="1" dirty="0">
                <a:solidFill>
                  <a:srgbClr val="FF0000"/>
                </a:solidFill>
                <a:latin typeface="Times New Roman" panose="02020603050405020304" pitchFamily="18" charset="0"/>
                <a:cs typeface="Times New Roman" pitchFamily="18" charset="0"/>
              </a:rPr>
              <a:t> </a:t>
            </a:r>
            <a:r>
              <a:rPr lang="en-US" sz="5600" i="1" dirty="0" err="1">
                <a:solidFill>
                  <a:srgbClr val="FF0000"/>
                </a:solidFill>
                <a:latin typeface="Times New Roman" panose="02020603050405020304" pitchFamily="18" charset="0"/>
                <a:cs typeface="Times New Roman" pitchFamily="18" charset="0"/>
              </a:rPr>
              <a:t>đi</a:t>
            </a:r>
            <a:r>
              <a:rPr lang="en-US" sz="5600" i="1" dirty="0">
                <a:solidFill>
                  <a:srgbClr val="FF0000"/>
                </a:solidFill>
                <a:latin typeface="Times New Roman" panose="02020603050405020304" pitchFamily="18" charset="0"/>
                <a:cs typeface="Times New Roman" pitchFamily="18" charset="0"/>
              </a:rPr>
              <a:t> </a:t>
            </a:r>
            <a:r>
              <a:rPr lang="en-US" sz="5600" i="1" dirty="0" err="1">
                <a:solidFill>
                  <a:srgbClr val="FF0000"/>
                </a:solidFill>
                <a:latin typeface="Times New Roman" panose="02020603050405020304" pitchFamily="18" charset="0"/>
                <a:cs typeface="Times New Roman" pitchFamily="18" charset="0"/>
              </a:rPr>
              <a:t>đời</a:t>
            </a:r>
            <a:r>
              <a:rPr lang="en-US" sz="5600" i="1" dirty="0">
                <a:solidFill>
                  <a:srgbClr val="FF0000"/>
                </a:solidFill>
                <a:latin typeface="Times New Roman" panose="02020603050405020304" pitchFamily="18" charset="0"/>
                <a:cs typeface="Times New Roman" pitchFamily="18" charset="0"/>
              </a:rPr>
              <a:t> </a:t>
            </a:r>
            <a:r>
              <a:rPr lang="en-US" sz="5600" i="1" dirty="0" err="1">
                <a:solidFill>
                  <a:srgbClr val="FF0000"/>
                </a:solidFill>
                <a:latin typeface="Times New Roman" panose="02020603050405020304" pitchFamily="18" charset="0"/>
                <a:cs typeface="Times New Roman" pitchFamily="18" charset="0"/>
              </a:rPr>
              <a:t>các</a:t>
            </a:r>
            <a:r>
              <a:rPr lang="en-US" sz="5600" i="1" dirty="0">
                <a:solidFill>
                  <a:srgbClr val="FF0000"/>
                </a:solidFill>
                <a:latin typeface="Times New Roman" panose="02020603050405020304" pitchFamily="18" charset="0"/>
                <a:cs typeface="Times New Roman" pitchFamily="18" charset="0"/>
              </a:rPr>
              <a:t> </a:t>
            </a:r>
            <a:r>
              <a:rPr lang="en-US" sz="5600" i="1" dirty="0" err="1">
                <a:solidFill>
                  <a:srgbClr val="FF0000"/>
                </a:solidFill>
                <a:latin typeface="Times New Roman" panose="02020603050405020304" pitchFamily="18" charset="0"/>
                <a:cs typeface="Times New Roman" pitchFamily="18" charset="0"/>
              </a:rPr>
              <a:t>anh</a:t>
            </a:r>
            <a:r>
              <a:rPr lang="en-US" sz="5600" i="1" dirty="0">
                <a:solidFill>
                  <a:srgbClr val="FF0000"/>
                </a:solidFill>
                <a:latin typeface="Times New Roman" panose="02020603050405020304" pitchFamily="18" charset="0"/>
                <a:cs typeface="Times New Roman" pitchFamily="18" charset="0"/>
              </a:rPr>
              <a:t>”</a:t>
            </a:r>
            <a:endParaRPr lang="en-US" sz="5600" i="1" dirty="0">
              <a:solidFill>
                <a:srgbClr val="FF0000"/>
              </a:solidFill>
              <a:latin typeface="Calibri Light"/>
              <a:cs typeface="Times New Roman"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2423586" y="3724957"/>
            <a:ext cx="13610600" cy="1572358"/>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solidFill>
                  <a:prstClr val="black"/>
                </a:solidFill>
                <a:latin typeface="Times New Roman" pitchFamily="18" charset="0"/>
                <a:cs typeface="Times New Roman" pitchFamily="18" charset="0"/>
              </a:rPr>
              <a:t>BPNT </a:t>
            </a:r>
            <a:r>
              <a:rPr lang="en-US" sz="6400" b="1" dirty="0" err="1">
                <a:solidFill>
                  <a:prstClr val="black"/>
                </a:solidFill>
                <a:latin typeface="Times New Roman" pitchFamily="18" charset="0"/>
                <a:cs typeface="Times New Roman" pitchFamily="18" charset="0"/>
              </a:rPr>
              <a:t>Nhân</a:t>
            </a:r>
            <a:r>
              <a:rPr lang="en-US" sz="6400" b="1" dirty="0">
                <a:solidFill>
                  <a:prstClr val="black"/>
                </a:solidFill>
                <a:latin typeface="Times New Roman" pitchFamily="18" charset="0"/>
                <a:cs typeface="Times New Roman" pitchFamily="18" charset="0"/>
              </a:rPr>
              <a:t> </a:t>
            </a:r>
            <a:r>
              <a:rPr lang="en-US" sz="6400" b="1" dirty="0" err="1">
                <a:solidFill>
                  <a:prstClr val="black"/>
                </a:solidFill>
                <a:latin typeface="Times New Roman" pitchFamily="18" charset="0"/>
                <a:cs typeface="Times New Roman" pitchFamily="18" charset="0"/>
              </a:rPr>
              <a:t>hóa</a:t>
            </a:r>
            <a:endParaRPr lang="vi-VN" sz="6400" b="1" dirty="0">
              <a:solidFill>
                <a:prstClr val="black"/>
              </a:solidFill>
              <a:latin typeface="Times New Roman" pitchFamily="18" charset="0"/>
              <a:cs typeface="Times New Roman"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4246988" y="7491170"/>
            <a:ext cx="3657496" cy="376468"/>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61361" y="8186201"/>
            <a:ext cx="1428750" cy="1528762"/>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6038851" y="6291489"/>
            <a:ext cx="231610" cy="231610"/>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04003" y="7731182"/>
            <a:ext cx="1746086" cy="1913980"/>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5958390"/>
            <a:ext cx="1746086" cy="1913980"/>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14018" y="5156570"/>
            <a:ext cx="1166968" cy="1152964"/>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6836843" y="5497318"/>
            <a:ext cx="1320242" cy="1264792"/>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824983" y="5878557"/>
            <a:ext cx="742950" cy="657226"/>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575741" y="5733053"/>
            <a:ext cx="1071562" cy="1785938"/>
          </a:xfrm>
          <a:prstGeom prst="rect">
            <a:avLst/>
          </a:prstGeom>
        </p:spPr>
      </p:pic>
      <p:sp>
        <p:nvSpPr>
          <p:cNvPr id="18" name="Rectangle 17"/>
          <p:cNvSpPr/>
          <p:nvPr/>
        </p:nvSpPr>
        <p:spPr>
          <a:xfrm>
            <a:off x="16094732" y="8829906"/>
            <a:ext cx="840384" cy="107126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2700">
              <a:solidFill>
                <a:prstClr val="white"/>
              </a:solidFill>
            </a:endParaRPr>
          </a:p>
        </p:txBody>
      </p:sp>
      <p:sp>
        <p:nvSpPr>
          <p:cNvPr id="19" name="5-Point Star 18"/>
          <p:cNvSpPr/>
          <p:nvPr/>
        </p:nvSpPr>
        <p:spPr>
          <a:xfrm>
            <a:off x="16068321" y="-706817"/>
            <a:ext cx="2754554" cy="2754554"/>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20" name="Arrow: Pentagon 30">
            <a:hlinkClick r:id="rId14" action="ppaction://hlinksldjump"/>
            <a:extLst>
              <a:ext uri="{FF2B5EF4-FFF2-40B4-BE49-F238E27FC236}">
                <a16:creationId xmlns:a16="http://schemas.microsoft.com/office/drawing/2014/main" id="{AA693000-41B6-4481-BACC-F3E8F4F6DBBA}"/>
              </a:ext>
            </a:extLst>
          </p:cNvPr>
          <p:cNvSpPr/>
          <p:nvPr/>
        </p:nvSpPr>
        <p:spPr>
          <a:xfrm rot="586976" flipH="1">
            <a:off x="4202110" y="6103532"/>
            <a:ext cx="3466408" cy="1349272"/>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200" b="1" dirty="0">
                <a:solidFill>
                  <a:prstClr val="white"/>
                </a:solidFill>
                <a:latin typeface="Tahoma" panose="020B0604030504040204" pitchFamily="34" charset="0"/>
                <a:ea typeface="Tahoma" panose="020B0604030504040204" pitchFamily="34" charset="0"/>
                <a:cs typeface="Tahoma" panose="020B0604030504040204" pitchFamily="34" charset="0"/>
              </a:rPr>
              <a:t>Quay </a:t>
            </a:r>
            <a:r>
              <a:rPr lang="en-US" sz="4200" b="1" dirty="0" err="1">
                <a:solidFill>
                  <a:prstClr val="white"/>
                </a:solidFill>
                <a:latin typeface="Tahoma" panose="020B0604030504040204" pitchFamily="34" charset="0"/>
                <a:ea typeface="Tahoma" panose="020B0604030504040204" pitchFamily="34" charset="0"/>
                <a:cs typeface="Tahoma" panose="020B0604030504040204" pitchFamily="34" charset="0"/>
              </a:rPr>
              <a:t>lại</a:t>
            </a:r>
            <a:endParaRPr lang="en-US" sz="4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07912109"/>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49624" y="-75640"/>
            <a:ext cx="2912144" cy="27849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59242" y="7291263"/>
            <a:ext cx="2953768" cy="2615410"/>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90654" y="6523098"/>
            <a:ext cx="3090940" cy="2075868"/>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14889811" y="5880353"/>
            <a:ext cx="2205990" cy="1992018"/>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t>9 </a:t>
            </a:r>
            <a:r>
              <a:rPr lang="en-US" sz="2700" b="1" dirty="0" err="1">
                <a:solidFill>
                  <a:srgbClr val="FF0000"/>
                </a:solidFill>
                <a:latin typeface="Tahoma" panose="020B0604030504040204" pitchFamily="34" charset="0"/>
                <a:ea typeface="Tahoma" panose="020B0604030504040204" pitchFamily="34" charset="0"/>
                <a:cs typeface="Tahoma" panose="020B0604030504040204" pitchFamily="34" charset="0"/>
              </a:rPr>
              <a:t>Điểm</a:t>
            </a:r>
            <a:endPar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762001" y="173864"/>
            <a:ext cx="15813738" cy="3197668"/>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600" i="1" dirty="0">
                <a:solidFill>
                  <a:srgbClr val="FF0000"/>
                </a:solidFill>
                <a:latin typeface="Times New Roman" pitchFamily="18" charset="0"/>
                <a:cs typeface="Times New Roman" pitchFamily="18" charset="0"/>
              </a:rPr>
              <a:t>“</a:t>
            </a:r>
            <a:r>
              <a:rPr lang="en-US" sz="5600" i="1" dirty="0" err="1">
                <a:solidFill>
                  <a:srgbClr val="FF0000"/>
                </a:solidFill>
                <a:latin typeface="Times New Roman" pitchFamily="18" charset="0"/>
                <a:cs typeface="Times New Roman" pitchFamily="18" charset="0"/>
              </a:rPr>
              <a:t>Chúng</a:t>
            </a:r>
            <a:r>
              <a:rPr lang="en-US" sz="5600" i="1" dirty="0">
                <a:solidFill>
                  <a:srgbClr val="FF0000"/>
                </a:solidFill>
                <a:latin typeface="Times New Roman" pitchFamily="18" charset="0"/>
                <a:cs typeface="Times New Roman" pitchFamily="18" charset="0"/>
              </a:rPr>
              <a:t> ta </a:t>
            </a:r>
            <a:r>
              <a:rPr lang="en-US" sz="5600" i="1" dirty="0" err="1">
                <a:solidFill>
                  <a:srgbClr val="FF0000"/>
                </a:solidFill>
                <a:latin typeface="Times New Roman" pitchFamily="18" charset="0"/>
                <a:cs typeface="Times New Roman" pitchFamily="18" charset="0"/>
              </a:rPr>
              <a:t>đây</a:t>
            </a:r>
            <a:r>
              <a:rPr lang="en-US" sz="5600" i="1" dirty="0">
                <a:solidFill>
                  <a:srgbClr val="FF0000"/>
                </a:solidFill>
                <a:latin typeface="Times New Roman" pitchFamily="18" charset="0"/>
                <a:cs typeface="Times New Roman" pitchFamily="18" charset="0"/>
              </a:rPr>
              <a:t> </a:t>
            </a:r>
            <a:r>
              <a:rPr lang="en-US" sz="5600" i="1" dirty="0" err="1">
                <a:solidFill>
                  <a:srgbClr val="FF0000"/>
                </a:solidFill>
                <a:latin typeface="Times New Roman" pitchFamily="18" charset="0"/>
                <a:cs typeface="Times New Roman" pitchFamily="18" charset="0"/>
              </a:rPr>
              <a:t>chẳng</a:t>
            </a:r>
            <a:r>
              <a:rPr lang="en-US" sz="5600" i="1" dirty="0">
                <a:solidFill>
                  <a:srgbClr val="FF0000"/>
                </a:solidFill>
                <a:latin typeface="Times New Roman" pitchFamily="18" charset="0"/>
                <a:cs typeface="Times New Roman" pitchFamily="18" charset="0"/>
              </a:rPr>
              <a:t> </a:t>
            </a:r>
            <a:r>
              <a:rPr lang="en-US" sz="5600" i="1" dirty="0" err="1">
                <a:solidFill>
                  <a:srgbClr val="FF0000"/>
                </a:solidFill>
                <a:latin typeface="Times New Roman" pitchFamily="18" charset="0"/>
                <a:cs typeface="Times New Roman" pitchFamily="18" charset="0"/>
              </a:rPr>
              <a:t>hề</a:t>
            </a:r>
            <a:r>
              <a:rPr lang="en-US" sz="5600" i="1" dirty="0">
                <a:solidFill>
                  <a:srgbClr val="FF0000"/>
                </a:solidFill>
                <a:latin typeface="Times New Roman" pitchFamily="18" charset="0"/>
                <a:cs typeface="Times New Roman" pitchFamily="18" charset="0"/>
              </a:rPr>
              <a:t> </a:t>
            </a:r>
            <a:r>
              <a:rPr lang="en-US" sz="5600" i="1" dirty="0" err="1">
                <a:solidFill>
                  <a:srgbClr val="FF0000"/>
                </a:solidFill>
                <a:latin typeface="Times New Roman" pitchFamily="18" charset="0"/>
                <a:cs typeface="Times New Roman" pitchFamily="18" charset="0"/>
              </a:rPr>
              <a:t>khó</a:t>
            </a:r>
            <a:r>
              <a:rPr lang="en-US" sz="5600" i="1" dirty="0">
                <a:solidFill>
                  <a:srgbClr val="FF0000"/>
                </a:solidFill>
                <a:latin typeface="Times New Roman" pitchFamily="18" charset="0"/>
                <a:cs typeface="Times New Roman" pitchFamily="18" charset="0"/>
              </a:rPr>
              <a:t> </a:t>
            </a:r>
            <a:r>
              <a:rPr lang="en-US" sz="5600" i="1" dirty="0" err="1">
                <a:solidFill>
                  <a:srgbClr val="FF0000"/>
                </a:solidFill>
                <a:latin typeface="Times New Roman" pitchFamily="18" charset="0"/>
                <a:cs typeface="Times New Roman" pitchFamily="18" charset="0"/>
              </a:rPr>
              <a:t>nhọc</a:t>
            </a:r>
            <a:endParaRPr lang="en-US" sz="5600" i="1" dirty="0">
              <a:solidFill>
                <a:srgbClr val="FF0000"/>
              </a:solidFill>
              <a:latin typeface="Times New Roman" pitchFamily="18" charset="0"/>
              <a:cs typeface="Times New Roman" pitchFamily="18" charset="0"/>
            </a:endParaRPr>
          </a:p>
          <a:p>
            <a:r>
              <a:rPr lang="en-US" sz="5600" i="1" dirty="0" err="1">
                <a:solidFill>
                  <a:srgbClr val="FF0000"/>
                </a:solidFill>
                <a:latin typeface="Times New Roman" pitchFamily="18" charset="0"/>
                <a:cs typeface="Times New Roman" pitchFamily="18" charset="0"/>
              </a:rPr>
              <a:t>Mà</a:t>
            </a:r>
            <a:r>
              <a:rPr lang="en-US" sz="5600" i="1" dirty="0">
                <a:solidFill>
                  <a:srgbClr val="FF0000"/>
                </a:solidFill>
                <a:latin typeface="Times New Roman" pitchFamily="18" charset="0"/>
                <a:cs typeface="Times New Roman" pitchFamily="18" charset="0"/>
              </a:rPr>
              <a:t> ồ ề </a:t>
            </a:r>
            <a:r>
              <a:rPr lang="en-US" sz="5600" i="1" dirty="0" err="1">
                <a:solidFill>
                  <a:srgbClr val="FF0000"/>
                </a:solidFill>
                <a:latin typeface="Times New Roman" pitchFamily="18" charset="0"/>
                <a:cs typeface="Times New Roman" pitchFamily="18" charset="0"/>
              </a:rPr>
              <a:t>béo</a:t>
            </a:r>
            <a:r>
              <a:rPr lang="en-US" sz="5600" i="1" dirty="0">
                <a:solidFill>
                  <a:srgbClr val="FF0000"/>
                </a:solidFill>
                <a:latin typeface="Times New Roman" pitchFamily="18" charset="0"/>
                <a:cs typeface="Times New Roman" pitchFamily="18" charset="0"/>
              </a:rPr>
              <a:t> </a:t>
            </a:r>
            <a:r>
              <a:rPr lang="en-US" sz="5600" i="1" dirty="0" err="1">
                <a:solidFill>
                  <a:srgbClr val="FF0000"/>
                </a:solidFill>
                <a:latin typeface="Times New Roman" pitchFamily="18" charset="0"/>
                <a:cs typeface="Times New Roman" pitchFamily="18" charset="0"/>
              </a:rPr>
              <a:t>trục</a:t>
            </a:r>
            <a:r>
              <a:rPr lang="en-US" sz="5600" i="1" dirty="0">
                <a:solidFill>
                  <a:srgbClr val="FF0000"/>
                </a:solidFill>
                <a:latin typeface="Times New Roman" pitchFamily="18" charset="0"/>
                <a:cs typeface="Times New Roman" pitchFamily="18" charset="0"/>
              </a:rPr>
              <a:t> </a:t>
            </a:r>
            <a:r>
              <a:rPr lang="en-US" sz="5600" i="1" dirty="0" err="1">
                <a:solidFill>
                  <a:srgbClr val="FF0000"/>
                </a:solidFill>
                <a:latin typeface="Times New Roman" pitchFamily="18" charset="0"/>
                <a:cs typeface="Times New Roman" pitchFamily="18" charset="0"/>
              </a:rPr>
              <a:t>béo</a:t>
            </a:r>
            <a:r>
              <a:rPr lang="en-US" sz="5600" i="1" dirty="0">
                <a:solidFill>
                  <a:srgbClr val="FF0000"/>
                </a:solidFill>
                <a:latin typeface="Times New Roman" pitchFamily="18" charset="0"/>
                <a:cs typeface="Times New Roman" pitchFamily="18" charset="0"/>
              </a:rPr>
              <a:t> </a:t>
            </a:r>
            <a:r>
              <a:rPr lang="en-US" sz="5600" i="1" dirty="0" err="1">
                <a:solidFill>
                  <a:srgbClr val="FF0000"/>
                </a:solidFill>
                <a:latin typeface="Times New Roman" pitchFamily="18" charset="0"/>
                <a:cs typeface="Times New Roman" pitchFamily="18" charset="0"/>
              </a:rPr>
              <a:t>tròn</a:t>
            </a:r>
            <a:r>
              <a:rPr lang="en-US" sz="5600" i="1" dirty="0">
                <a:solidFill>
                  <a:srgbClr val="FF0000"/>
                </a:solidFill>
                <a:latin typeface="Times New Roman" pitchFamily="18" charset="0"/>
                <a:cs typeface="Times New Roman" pitchFamily="18" charset="0"/>
              </a:rPr>
              <a:t>” </a:t>
            </a:r>
          </a:p>
          <a:p>
            <a:r>
              <a:rPr lang="en-US" sz="5600" b="1" dirty="0" err="1">
                <a:solidFill>
                  <a:srgbClr val="FF0000"/>
                </a:solidFill>
                <a:latin typeface="Times New Roman" pitchFamily="18" charset="0"/>
                <a:cs typeface="Times New Roman" pitchFamily="18" charset="0"/>
              </a:rPr>
              <a:t>Là</a:t>
            </a:r>
            <a:r>
              <a:rPr lang="en-US" sz="5600" b="1" dirty="0">
                <a:solidFill>
                  <a:srgbClr val="FF0000"/>
                </a:solidFill>
                <a:latin typeface="Times New Roman" pitchFamily="18" charset="0"/>
                <a:cs typeface="Times New Roman" pitchFamily="18" charset="0"/>
              </a:rPr>
              <a:t> </a:t>
            </a:r>
            <a:r>
              <a:rPr lang="en-US" sz="5600" b="1" dirty="0" err="1">
                <a:solidFill>
                  <a:srgbClr val="FF0000"/>
                </a:solidFill>
                <a:latin typeface="Times New Roman" pitchFamily="18" charset="0"/>
                <a:cs typeface="Times New Roman" pitchFamily="18" charset="0"/>
              </a:rPr>
              <a:t>câu</a:t>
            </a:r>
            <a:r>
              <a:rPr lang="en-US" sz="5600" b="1" dirty="0">
                <a:solidFill>
                  <a:srgbClr val="FF0000"/>
                </a:solidFill>
                <a:latin typeface="Times New Roman" pitchFamily="18" charset="0"/>
                <a:cs typeface="Times New Roman" pitchFamily="18" charset="0"/>
              </a:rPr>
              <a:t> </a:t>
            </a:r>
            <a:r>
              <a:rPr lang="en-US" sz="5600" b="1" dirty="0" err="1">
                <a:solidFill>
                  <a:srgbClr val="FF0000"/>
                </a:solidFill>
                <a:latin typeface="Times New Roman" pitchFamily="18" charset="0"/>
                <a:cs typeface="Times New Roman" pitchFamily="18" charset="0"/>
              </a:rPr>
              <a:t>thơ</a:t>
            </a:r>
            <a:r>
              <a:rPr lang="en-US" sz="5600" b="1" dirty="0">
                <a:solidFill>
                  <a:srgbClr val="FF0000"/>
                </a:solidFill>
                <a:latin typeface="Times New Roman" pitchFamily="18" charset="0"/>
                <a:cs typeface="Times New Roman" pitchFamily="18" charset="0"/>
              </a:rPr>
              <a:t> </a:t>
            </a:r>
            <a:r>
              <a:rPr lang="en-US" sz="5600" b="1" dirty="0" err="1">
                <a:solidFill>
                  <a:srgbClr val="FF0000"/>
                </a:solidFill>
                <a:latin typeface="Times New Roman" pitchFamily="18" charset="0"/>
                <a:cs typeface="Times New Roman" pitchFamily="18" charset="0"/>
              </a:rPr>
              <a:t>miêu</a:t>
            </a:r>
            <a:r>
              <a:rPr lang="en-US" sz="5600" b="1" dirty="0">
                <a:solidFill>
                  <a:srgbClr val="FF0000"/>
                </a:solidFill>
                <a:latin typeface="Times New Roman" pitchFamily="18" charset="0"/>
                <a:cs typeface="Times New Roman" pitchFamily="18" charset="0"/>
              </a:rPr>
              <a:t> </a:t>
            </a:r>
            <a:r>
              <a:rPr lang="en-US" sz="5600" b="1" dirty="0" err="1">
                <a:solidFill>
                  <a:srgbClr val="FF0000"/>
                </a:solidFill>
                <a:latin typeface="Times New Roman" pitchFamily="18" charset="0"/>
                <a:cs typeface="Times New Roman" pitchFamily="18" charset="0"/>
              </a:rPr>
              <a:t>tả</a:t>
            </a:r>
            <a:r>
              <a:rPr lang="en-US" sz="5600" b="1" dirty="0">
                <a:solidFill>
                  <a:srgbClr val="FF0000"/>
                </a:solidFill>
                <a:latin typeface="Times New Roman" pitchFamily="18" charset="0"/>
                <a:cs typeface="Times New Roman" pitchFamily="18" charset="0"/>
              </a:rPr>
              <a:t> con </a:t>
            </a:r>
            <a:r>
              <a:rPr lang="en-US" sz="5600" b="1" dirty="0" err="1">
                <a:solidFill>
                  <a:srgbClr val="FF0000"/>
                </a:solidFill>
                <a:latin typeface="Times New Roman" pitchFamily="18" charset="0"/>
                <a:cs typeface="Times New Roman" pitchFamily="18" charset="0"/>
              </a:rPr>
              <a:t>mối</a:t>
            </a:r>
            <a:r>
              <a:rPr lang="en-US" sz="5600" b="1" dirty="0">
                <a:solidFill>
                  <a:srgbClr val="FF0000"/>
                </a:solidFill>
                <a:latin typeface="Times New Roman" pitchFamily="18" charset="0"/>
                <a:cs typeface="Times New Roman" pitchFamily="18" charset="0"/>
              </a:rPr>
              <a:t> hay con </a:t>
            </a:r>
            <a:r>
              <a:rPr lang="en-US" sz="5600" b="1" dirty="0" err="1">
                <a:solidFill>
                  <a:srgbClr val="FF0000"/>
                </a:solidFill>
                <a:latin typeface="Times New Roman" pitchFamily="18" charset="0"/>
                <a:cs typeface="Times New Roman" pitchFamily="18" charset="0"/>
              </a:rPr>
              <a:t>kiến</a:t>
            </a:r>
            <a:r>
              <a:rPr lang="en-US" sz="5600" b="1" dirty="0">
                <a:solidFill>
                  <a:srgbClr val="FF0000"/>
                </a:solidFill>
                <a:latin typeface="Times New Roman" pitchFamily="18" charset="0"/>
                <a:cs typeface="Times New Roman" pitchFamily="18" charset="0"/>
              </a:rPr>
              <a:t>?</a:t>
            </a:r>
            <a:endParaRPr lang="en-US" sz="5600" b="1" dirty="0">
              <a:solidFill>
                <a:srgbClr val="FF0000"/>
              </a:solidFill>
              <a:latin typeface="Calibri Light"/>
              <a:cs typeface="Times New Roman"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873043" y="3499306"/>
            <a:ext cx="15641882" cy="1426324"/>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solidFill>
                  <a:prstClr val="black"/>
                </a:solidFill>
                <a:latin typeface="Times New Roman" pitchFamily="18" charset="0"/>
                <a:cs typeface="Times New Roman" pitchFamily="18" charset="0"/>
              </a:rPr>
              <a:t>Con </a:t>
            </a:r>
            <a:r>
              <a:rPr lang="en-US" sz="6400" b="1" dirty="0" err="1">
                <a:solidFill>
                  <a:prstClr val="black"/>
                </a:solidFill>
                <a:latin typeface="Times New Roman" pitchFamily="18" charset="0"/>
                <a:cs typeface="Times New Roman" pitchFamily="18" charset="0"/>
              </a:rPr>
              <a:t>Mối</a:t>
            </a:r>
            <a:endParaRPr lang="vi-VN" sz="6400" b="1" dirty="0">
              <a:solidFill>
                <a:prstClr val="black"/>
              </a:solidFill>
              <a:latin typeface="Times New Roman" pitchFamily="18" charset="0"/>
              <a:cs typeface="Times New Roman"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4246988" y="7491170"/>
            <a:ext cx="3657496" cy="376468"/>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61361" y="8186201"/>
            <a:ext cx="1428750" cy="1528762"/>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6038851" y="6291489"/>
            <a:ext cx="231610" cy="231610"/>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04003" y="7731182"/>
            <a:ext cx="1746086" cy="1913980"/>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5958390"/>
            <a:ext cx="1746086" cy="1913980"/>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14018" y="5156570"/>
            <a:ext cx="1166968" cy="1152964"/>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6836843" y="5497318"/>
            <a:ext cx="1320242" cy="1264792"/>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824983" y="5878557"/>
            <a:ext cx="742950" cy="657226"/>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575741" y="5733053"/>
            <a:ext cx="1071562" cy="1785938"/>
          </a:xfrm>
          <a:prstGeom prst="rect">
            <a:avLst/>
          </a:prstGeom>
        </p:spPr>
      </p:pic>
      <p:sp>
        <p:nvSpPr>
          <p:cNvPr id="18" name="Rectangle 17"/>
          <p:cNvSpPr/>
          <p:nvPr/>
        </p:nvSpPr>
        <p:spPr>
          <a:xfrm>
            <a:off x="16094732" y="8829906"/>
            <a:ext cx="840384" cy="107126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2700">
              <a:solidFill>
                <a:prstClr val="white"/>
              </a:solidFill>
            </a:endParaRPr>
          </a:p>
        </p:txBody>
      </p:sp>
      <p:sp>
        <p:nvSpPr>
          <p:cNvPr id="19" name="5-Point Star 18"/>
          <p:cNvSpPr/>
          <p:nvPr/>
        </p:nvSpPr>
        <p:spPr>
          <a:xfrm>
            <a:off x="16068321" y="-706817"/>
            <a:ext cx="2754554" cy="2754554"/>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20" name="Arrow: Pentagon 30">
            <a:hlinkClick r:id="rId14" action="ppaction://hlinksldjump"/>
            <a:extLst>
              <a:ext uri="{FF2B5EF4-FFF2-40B4-BE49-F238E27FC236}">
                <a16:creationId xmlns:a16="http://schemas.microsoft.com/office/drawing/2014/main" id="{AA693000-41B6-4481-BACC-F3E8F4F6DBBA}"/>
              </a:ext>
            </a:extLst>
          </p:cNvPr>
          <p:cNvSpPr/>
          <p:nvPr/>
        </p:nvSpPr>
        <p:spPr>
          <a:xfrm rot="586976" flipH="1">
            <a:off x="4202110" y="6103532"/>
            <a:ext cx="3466408" cy="1349272"/>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200" b="1" dirty="0">
                <a:solidFill>
                  <a:prstClr val="white"/>
                </a:solidFill>
                <a:latin typeface="Tahoma" panose="020B0604030504040204" pitchFamily="34" charset="0"/>
                <a:ea typeface="Tahoma" panose="020B0604030504040204" pitchFamily="34" charset="0"/>
                <a:cs typeface="Tahoma" panose="020B0604030504040204" pitchFamily="34" charset="0"/>
              </a:rPr>
              <a:t>Quay </a:t>
            </a:r>
            <a:r>
              <a:rPr lang="en-US" sz="4200" b="1" dirty="0" err="1">
                <a:solidFill>
                  <a:prstClr val="white"/>
                </a:solidFill>
                <a:latin typeface="Tahoma" panose="020B0604030504040204" pitchFamily="34" charset="0"/>
                <a:ea typeface="Tahoma" panose="020B0604030504040204" pitchFamily="34" charset="0"/>
                <a:cs typeface="Tahoma" panose="020B0604030504040204" pitchFamily="34" charset="0"/>
              </a:rPr>
              <a:t>lại</a:t>
            </a:r>
            <a:endParaRPr lang="en-US" sz="4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27461640"/>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sp>
        <p:nvSpPr>
          <p:cNvPr id="12" name="Rectangle 11"/>
          <p:cNvSpPr/>
          <p:nvPr/>
        </p:nvSpPr>
        <p:spPr>
          <a:xfrm>
            <a:off x="215008" y="2983260"/>
            <a:ext cx="9864080" cy="6863417"/>
          </a:xfrm>
          <a:prstGeom prst="rect">
            <a:avLst/>
          </a:prstGeom>
        </p:spPr>
        <p:txBody>
          <a:bodyPr wrap="square">
            <a:spAutoFit/>
          </a:bodyPr>
          <a:lstStyle/>
          <a:p>
            <a:r>
              <a:rPr lang="en-US" sz="4400" dirty="0">
                <a:latin typeface="+mj-lt"/>
              </a:rPr>
              <a:t>      </a:t>
            </a:r>
            <a:r>
              <a:rPr lang="vi-VN" sz="4400" dirty="0">
                <a:latin typeface="+mj-lt"/>
              </a:rPr>
              <a:t>Con mối trong nhà trông ra</a:t>
            </a:r>
          </a:p>
          <a:p>
            <a:r>
              <a:rPr lang="vi-VN" sz="4400" dirty="0">
                <a:latin typeface="+mj-lt"/>
              </a:rPr>
              <a:t>Thấy một đàn kiến đang tha cái mồi</a:t>
            </a:r>
          </a:p>
          <a:p>
            <a:r>
              <a:rPr lang="vi-VN" sz="4400" dirty="0">
                <a:latin typeface="+mj-lt"/>
              </a:rPr>
              <a:t>Mối gọi bảo: “Kiến ở các chú</a:t>
            </a:r>
          </a:p>
          <a:p>
            <a:r>
              <a:rPr lang="vi-VN" sz="4400" dirty="0">
                <a:latin typeface="+mj-lt"/>
              </a:rPr>
              <a:t>Tội tình gì lao khổ lắm thay!</a:t>
            </a:r>
          </a:p>
          <a:p>
            <a:r>
              <a:rPr lang="en-US" sz="4400" dirty="0">
                <a:latin typeface="+mj-lt"/>
              </a:rPr>
              <a:t>       </a:t>
            </a:r>
            <a:r>
              <a:rPr lang="vi-VN" sz="4400" dirty="0">
                <a:latin typeface="+mj-lt"/>
              </a:rPr>
              <a:t>Làm ăn tìm kiếm khắp ngày</a:t>
            </a:r>
          </a:p>
          <a:p>
            <a:r>
              <a:rPr lang="vi-VN" sz="4400" dirty="0">
                <a:latin typeface="+mj-lt"/>
              </a:rPr>
              <a:t>Mà sao thân thể vẫn gầy thế kia</a:t>
            </a:r>
          </a:p>
          <a:p>
            <a:r>
              <a:rPr lang="vi-VN" sz="4400" dirty="0">
                <a:latin typeface="+mj-lt"/>
              </a:rPr>
              <a:t>Chúng ta đây chẳng hề khó nhọc</a:t>
            </a:r>
          </a:p>
          <a:p>
            <a:r>
              <a:rPr lang="vi-VN" sz="4400" dirty="0">
                <a:latin typeface="+mj-lt"/>
              </a:rPr>
              <a:t>Mà ồ ề béo trục béo tròn</a:t>
            </a:r>
          </a:p>
          <a:p>
            <a:r>
              <a:rPr lang="en-US" sz="4400" dirty="0">
                <a:latin typeface="+mj-lt"/>
              </a:rPr>
              <a:t>       </a:t>
            </a:r>
            <a:r>
              <a:rPr lang="vi-VN" sz="4400" dirty="0">
                <a:latin typeface="+mj-lt"/>
              </a:rPr>
              <a:t>Ở ăn ghế chéo bàn tròn</a:t>
            </a:r>
          </a:p>
          <a:p>
            <a:r>
              <a:rPr lang="vi-VN" sz="4400" dirty="0">
                <a:latin typeface="+mj-lt"/>
              </a:rPr>
              <a:t>Nhà cao cửa rộng, tủ hòm thiếu đâu?”</a:t>
            </a:r>
          </a:p>
        </p:txBody>
      </p:sp>
      <p:sp>
        <p:nvSpPr>
          <p:cNvPr id="13" name="Rectangle 12"/>
          <p:cNvSpPr/>
          <p:nvPr/>
        </p:nvSpPr>
        <p:spPr>
          <a:xfrm>
            <a:off x="9359008" y="3271292"/>
            <a:ext cx="9144000" cy="5509200"/>
          </a:xfrm>
          <a:prstGeom prst="rect">
            <a:avLst/>
          </a:prstGeom>
        </p:spPr>
        <p:txBody>
          <a:bodyPr>
            <a:spAutoFit/>
          </a:bodyPr>
          <a:lstStyle/>
          <a:p>
            <a:r>
              <a:rPr lang="vi-VN" sz="4400" dirty="0">
                <a:latin typeface="+mj-lt"/>
              </a:rPr>
              <a:t>Kiến rằng: “Trên địa cầu muôn loại</a:t>
            </a:r>
          </a:p>
          <a:p>
            <a:r>
              <a:rPr lang="vi-VN" sz="4400" dirty="0">
                <a:latin typeface="+mj-lt"/>
              </a:rPr>
              <a:t>Hễ có làm thì mới có ăn</a:t>
            </a:r>
          </a:p>
          <a:p>
            <a:r>
              <a:rPr lang="en-US" sz="4400" dirty="0">
                <a:latin typeface="+mj-lt"/>
              </a:rPr>
              <a:t>       </a:t>
            </a:r>
            <a:r>
              <a:rPr lang="vi-VN" sz="4400" dirty="0">
                <a:latin typeface="+mj-lt"/>
              </a:rPr>
              <a:t>Sinh tồn là cuộc khó khăn</a:t>
            </a:r>
          </a:p>
          <a:p>
            <a:r>
              <a:rPr lang="vi-VN" sz="4400" dirty="0">
                <a:latin typeface="+mj-lt"/>
              </a:rPr>
              <a:t>Vì đàn vì tổ nên thân gầy gò</a:t>
            </a:r>
          </a:p>
          <a:p>
            <a:r>
              <a:rPr lang="vi-VN" sz="4400" dirty="0">
                <a:latin typeface="+mj-lt"/>
              </a:rPr>
              <a:t>Các anh chẳng vun thu xứ sở</a:t>
            </a:r>
          </a:p>
          <a:p>
            <a:r>
              <a:rPr lang="vi-VN" sz="4400" dirty="0">
                <a:latin typeface="+mj-lt"/>
              </a:rPr>
              <a:t>Cứ đục vào chỗ ở mà xơi</a:t>
            </a:r>
          </a:p>
          <a:p>
            <a:r>
              <a:rPr lang="en-US" sz="4400" dirty="0">
                <a:latin typeface="+mj-lt"/>
              </a:rPr>
              <a:t>       </a:t>
            </a:r>
            <a:r>
              <a:rPr lang="vi-VN" sz="4400" dirty="0">
                <a:latin typeface="+mj-lt"/>
              </a:rPr>
              <a:t>Đục cho rỗng hết mọi nơi</a:t>
            </a:r>
          </a:p>
          <a:p>
            <a:r>
              <a:rPr lang="vi-VN" sz="4400" dirty="0">
                <a:latin typeface="+mj-lt"/>
              </a:rPr>
              <a:t>Nhà kia đổ xuống đi đời các anh”</a:t>
            </a:r>
          </a:p>
        </p:txBody>
      </p:sp>
      <p:pic>
        <p:nvPicPr>
          <p:cNvPr id="14" name="Picture 13"/>
          <p:cNvPicPr>
            <a:picLocks noChangeAspect="1"/>
          </p:cNvPicPr>
          <p:nvPr/>
        </p:nvPicPr>
        <p:blipFill>
          <a:blip r:embed="rId2"/>
          <a:stretch>
            <a:fillRect/>
          </a:stretch>
        </p:blipFill>
        <p:spPr>
          <a:xfrm>
            <a:off x="215008" y="-473124"/>
            <a:ext cx="16261944" cy="4752528"/>
          </a:xfrm>
          <a:prstGeom prst="rect">
            <a:avLst/>
          </a:prstGeom>
        </p:spPr>
      </p:pic>
      <p:pic>
        <p:nvPicPr>
          <p:cNvPr id="16" name="Picture 3"/>
          <p:cNvPicPr>
            <a:picLocks noChangeAspect="1"/>
          </p:cNvPicPr>
          <p:nvPr/>
        </p:nvPicPr>
        <p:blipFill>
          <a:blip r:embed="rId3"/>
          <a:srcRect/>
          <a:stretch>
            <a:fillRect/>
          </a:stretch>
        </p:blipFill>
        <p:spPr>
          <a:xfrm>
            <a:off x="14173200" y="143312"/>
            <a:ext cx="3862951" cy="2842488"/>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49624" y="-75640"/>
            <a:ext cx="2912144" cy="27849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59242" y="7291263"/>
            <a:ext cx="2953768" cy="2615410"/>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90654" y="6523098"/>
            <a:ext cx="3090940" cy="2075868"/>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14889811" y="5880352"/>
            <a:ext cx="2205990" cy="2428684"/>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err="1">
                <a:solidFill>
                  <a:srgbClr val="FF0000"/>
                </a:solidFill>
                <a:latin typeface="Tahoma" panose="020B0604030504040204" pitchFamily="34" charset="0"/>
                <a:ea typeface="Tahoma" panose="020B0604030504040204" pitchFamily="34" charset="0"/>
                <a:cs typeface="Tahoma" panose="020B0604030504040204" pitchFamily="34" charset="0"/>
              </a:rPr>
              <a:t>Được</a:t>
            </a:r>
            <a: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700" b="1" dirty="0" err="1">
                <a:solidFill>
                  <a:srgbClr val="FF0000"/>
                </a:solidFill>
                <a:latin typeface="Tahoma" panose="020B0604030504040204" pitchFamily="34" charset="0"/>
                <a:ea typeface="Tahoma" panose="020B0604030504040204" pitchFamily="34" charset="0"/>
                <a:cs typeface="Tahoma" panose="020B0604030504040204" pitchFamily="34" charset="0"/>
              </a:rPr>
              <a:t>chỉ</a:t>
            </a:r>
            <a: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700" b="1" dirty="0" err="1">
                <a:solidFill>
                  <a:srgbClr val="FF0000"/>
                </a:solidFill>
                <a:latin typeface="Tahoma" panose="020B0604030504040204" pitchFamily="34" charset="0"/>
                <a:ea typeface="Tahoma" panose="020B0604030504040204" pitchFamily="34" charset="0"/>
                <a:cs typeface="Tahoma" panose="020B0604030504040204" pitchFamily="34" charset="0"/>
              </a:rPr>
              <a:t>định</a:t>
            </a:r>
            <a: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t> 1 </a:t>
            </a:r>
            <a:r>
              <a:rPr lang="en-US" sz="2700" b="1" dirty="0" err="1">
                <a:solidFill>
                  <a:srgbClr val="FF0000"/>
                </a:solidFill>
                <a:latin typeface="Tahoma" panose="020B0604030504040204" pitchFamily="34" charset="0"/>
                <a:ea typeface="Tahoma" panose="020B0604030504040204" pitchFamily="34" charset="0"/>
                <a:cs typeface="Tahoma" panose="020B0604030504040204" pitchFamily="34" charset="0"/>
              </a:rPr>
              <a:t>bạn</a:t>
            </a:r>
            <a: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700" b="1" dirty="0" err="1">
                <a:solidFill>
                  <a:srgbClr val="FF0000"/>
                </a:solidFill>
                <a:latin typeface="Tahoma" panose="020B0604030504040204" pitchFamily="34" charset="0"/>
                <a:ea typeface="Tahoma" panose="020B0604030504040204" pitchFamily="34" charset="0"/>
                <a:cs typeface="Tahoma" panose="020B0604030504040204" pitchFamily="34" charset="0"/>
              </a:rPr>
              <a:t>trả</a:t>
            </a:r>
            <a: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700" b="1" dirty="0" err="1">
                <a:solidFill>
                  <a:srgbClr val="FF0000"/>
                </a:solidFill>
                <a:latin typeface="Tahoma" panose="020B0604030504040204" pitchFamily="34" charset="0"/>
                <a:ea typeface="Tahoma" panose="020B0604030504040204" pitchFamily="34" charset="0"/>
                <a:cs typeface="Tahoma" panose="020B0604030504040204" pitchFamily="34" charset="0"/>
              </a:rPr>
              <a:t>lời</a:t>
            </a:r>
            <a: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700" b="1" dirty="0" err="1">
                <a:solidFill>
                  <a:srgbClr val="FF0000"/>
                </a:solidFill>
                <a:latin typeface="Tahoma" panose="020B0604030504040204" pitchFamily="34" charset="0"/>
                <a:ea typeface="Tahoma" panose="020B0604030504040204" pitchFamily="34" charset="0"/>
                <a:cs typeface="Tahoma" panose="020B0604030504040204" pitchFamily="34" charset="0"/>
              </a:rPr>
              <a:t>câu</a:t>
            </a:r>
            <a: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700" b="1" dirty="0" err="1">
                <a:solidFill>
                  <a:srgbClr val="FF0000"/>
                </a:solidFill>
                <a:latin typeface="Tahoma" panose="020B0604030504040204" pitchFamily="34" charset="0"/>
                <a:ea typeface="Tahoma" panose="020B0604030504040204" pitchFamily="34" charset="0"/>
                <a:cs typeface="Tahoma" panose="020B0604030504040204" pitchFamily="34" charset="0"/>
              </a:rPr>
              <a:t>hỏi</a:t>
            </a:r>
            <a: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700" b="1" dirty="0" err="1">
                <a:solidFill>
                  <a:srgbClr val="FF0000"/>
                </a:solidFill>
                <a:latin typeface="Tahoma" panose="020B0604030504040204" pitchFamily="34" charset="0"/>
                <a:ea typeface="Tahoma" panose="020B0604030504040204" pitchFamily="34" charset="0"/>
                <a:cs typeface="Tahoma" panose="020B0604030504040204" pitchFamily="34" charset="0"/>
              </a:rPr>
              <a:t>tiếp</a:t>
            </a:r>
            <a: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700" b="1" dirty="0" err="1">
                <a:solidFill>
                  <a:srgbClr val="FF0000"/>
                </a:solidFill>
                <a:latin typeface="Tahoma" panose="020B0604030504040204" pitchFamily="34" charset="0"/>
                <a:ea typeface="Tahoma" panose="020B0604030504040204" pitchFamily="34" charset="0"/>
                <a:cs typeface="Tahoma" panose="020B0604030504040204" pitchFamily="34" charset="0"/>
              </a:rPr>
              <a:t>theo</a:t>
            </a:r>
            <a:endPar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762001" y="413656"/>
            <a:ext cx="16349518" cy="25908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vi-VN" altLang="en-US" sz="5600" b="1" dirty="0">
                <a:solidFill>
                  <a:srgbClr val="FF0000"/>
                </a:solidFill>
                <a:latin typeface="Times New Roman" panose="02020603050405020304" pitchFamily="18" charset="0"/>
                <a:cs typeface="Times New Roman" panose="02020603050405020304" pitchFamily="18" charset="0"/>
              </a:rPr>
              <a:t>Quan niệm sống của kiến trong bài thơ là</a:t>
            </a:r>
            <a:r>
              <a:rPr lang="en-US" altLang="en-US" sz="5600" b="1" dirty="0">
                <a:solidFill>
                  <a:srgbClr val="FF0000"/>
                </a:solidFill>
                <a:latin typeface="Times New Roman" panose="02020603050405020304" pitchFamily="18" charset="0"/>
                <a:cs typeface="Times New Roman" panose="02020603050405020304" pitchFamily="18" charset="0"/>
              </a:rPr>
              <a:t> </a:t>
            </a:r>
            <a:r>
              <a:rPr lang="en-US" altLang="en-US" sz="5600" b="1" dirty="0" err="1">
                <a:solidFill>
                  <a:srgbClr val="FF0000"/>
                </a:solidFill>
                <a:latin typeface="Times New Roman" panose="02020603050405020304" pitchFamily="18" charset="0"/>
                <a:cs typeface="Times New Roman" panose="02020603050405020304" pitchFamily="18" charset="0"/>
              </a:rPr>
              <a:t>gì</a:t>
            </a:r>
            <a:r>
              <a:rPr lang="en-US" altLang="en-US" sz="5600" b="1" dirty="0">
                <a:solidFill>
                  <a:srgbClr val="FF0000"/>
                </a:solidFill>
                <a:latin typeface="Times New Roman" panose="02020603050405020304" pitchFamily="18" charset="0"/>
                <a:cs typeface="Times New Roman" panose="02020603050405020304" pitchFamily="18" charset="0"/>
              </a:rPr>
              <a:t>?</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762002" y="3196686"/>
            <a:ext cx="15332732" cy="1780888"/>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dirty="0" err="1">
                <a:solidFill>
                  <a:prstClr val="black"/>
                </a:solidFill>
                <a:latin typeface="Times New Roman" pitchFamily="18" charset="0"/>
                <a:cs typeface="Times New Roman" pitchFamily="18" charset="0"/>
              </a:rPr>
              <a:t>Có</a:t>
            </a:r>
            <a:r>
              <a:rPr lang="en-US" sz="6400" dirty="0">
                <a:solidFill>
                  <a:prstClr val="black"/>
                </a:solidFill>
                <a:latin typeface="Times New Roman" pitchFamily="18" charset="0"/>
                <a:cs typeface="Times New Roman" pitchFamily="18" charset="0"/>
              </a:rPr>
              <a:t> </a:t>
            </a:r>
            <a:r>
              <a:rPr lang="en-US" sz="6400" dirty="0" err="1">
                <a:solidFill>
                  <a:prstClr val="black"/>
                </a:solidFill>
                <a:latin typeface="Times New Roman" pitchFamily="18" charset="0"/>
                <a:cs typeface="Times New Roman" pitchFamily="18" charset="0"/>
              </a:rPr>
              <a:t>làm</a:t>
            </a:r>
            <a:r>
              <a:rPr lang="en-US" sz="6400" dirty="0">
                <a:solidFill>
                  <a:prstClr val="black"/>
                </a:solidFill>
                <a:latin typeface="Times New Roman" pitchFamily="18" charset="0"/>
                <a:cs typeface="Times New Roman" pitchFamily="18" charset="0"/>
              </a:rPr>
              <a:t> </a:t>
            </a:r>
            <a:r>
              <a:rPr lang="en-US" sz="6400" dirty="0" err="1">
                <a:solidFill>
                  <a:prstClr val="black"/>
                </a:solidFill>
                <a:latin typeface="Times New Roman" pitchFamily="18" charset="0"/>
                <a:cs typeface="Times New Roman" pitchFamily="18" charset="0"/>
              </a:rPr>
              <a:t>thì</a:t>
            </a:r>
            <a:r>
              <a:rPr lang="en-US" sz="6400" dirty="0">
                <a:solidFill>
                  <a:prstClr val="black"/>
                </a:solidFill>
                <a:latin typeface="Times New Roman" pitchFamily="18" charset="0"/>
                <a:cs typeface="Times New Roman" pitchFamily="18" charset="0"/>
              </a:rPr>
              <a:t> </a:t>
            </a:r>
            <a:r>
              <a:rPr lang="en-US" sz="6400" dirty="0" err="1">
                <a:solidFill>
                  <a:prstClr val="black"/>
                </a:solidFill>
                <a:latin typeface="Times New Roman" pitchFamily="18" charset="0"/>
                <a:cs typeface="Times New Roman" pitchFamily="18" charset="0"/>
              </a:rPr>
              <a:t>mới</a:t>
            </a:r>
            <a:r>
              <a:rPr lang="en-US" sz="6400" dirty="0">
                <a:solidFill>
                  <a:prstClr val="black"/>
                </a:solidFill>
                <a:latin typeface="Times New Roman" pitchFamily="18" charset="0"/>
                <a:cs typeface="Times New Roman" pitchFamily="18" charset="0"/>
              </a:rPr>
              <a:t> </a:t>
            </a:r>
            <a:r>
              <a:rPr lang="en-US" sz="6400" dirty="0" err="1">
                <a:solidFill>
                  <a:prstClr val="black"/>
                </a:solidFill>
                <a:latin typeface="Times New Roman" pitchFamily="18" charset="0"/>
                <a:cs typeface="Times New Roman" pitchFamily="18" charset="0"/>
              </a:rPr>
              <a:t>có</a:t>
            </a:r>
            <a:r>
              <a:rPr lang="en-US" sz="6400" dirty="0">
                <a:solidFill>
                  <a:prstClr val="black"/>
                </a:solidFill>
                <a:latin typeface="Times New Roman" pitchFamily="18" charset="0"/>
                <a:cs typeface="Times New Roman" pitchFamily="18" charset="0"/>
              </a:rPr>
              <a:t> </a:t>
            </a:r>
            <a:r>
              <a:rPr lang="en-US" sz="6400" dirty="0" err="1">
                <a:solidFill>
                  <a:prstClr val="black"/>
                </a:solidFill>
                <a:latin typeface="Times New Roman" pitchFamily="18" charset="0"/>
                <a:cs typeface="Times New Roman" pitchFamily="18" charset="0"/>
              </a:rPr>
              <a:t>ăn</a:t>
            </a:r>
            <a:r>
              <a:rPr lang="en-US" sz="6400" dirty="0">
                <a:solidFill>
                  <a:prstClr val="black"/>
                </a:solidFill>
                <a:latin typeface="Times New Roman" pitchFamily="18" charset="0"/>
                <a:cs typeface="Times New Roman" pitchFamily="18" charset="0"/>
              </a:rPr>
              <a:t>, </a:t>
            </a:r>
            <a:r>
              <a:rPr lang="en-US" sz="6400" dirty="0" err="1">
                <a:solidFill>
                  <a:prstClr val="black"/>
                </a:solidFill>
                <a:latin typeface="Times New Roman" pitchFamily="18" charset="0"/>
                <a:cs typeface="Times New Roman" pitchFamily="18" charset="0"/>
              </a:rPr>
              <a:t>vì</a:t>
            </a:r>
            <a:r>
              <a:rPr lang="en-US" sz="6400" dirty="0">
                <a:solidFill>
                  <a:prstClr val="black"/>
                </a:solidFill>
                <a:latin typeface="Times New Roman" pitchFamily="18" charset="0"/>
                <a:cs typeface="Times New Roman" pitchFamily="18" charset="0"/>
              </a:rPr>
              <a:t> </a:t>
            </a:r>
            <a:r>
              <a:rPr lang="en-US" sz="6400" dirty="0" err="1">
                <a:solidFill>
                  <a:prstClr val="black"/>
                </a:solidFill>
                <a:latin typeface="Times New Roman" pitchFamily="18" charset="0"/>
                <a:cs typeface="Times New Roman" pitchFamily="18" charset="0"/>
              </a:rPr>
              <a:t>cộng</a:t>
            </a:r>
            <a:r>
              <a:rPr lang="en-US" sz="6400" dirty="0">
                <a:solidFill>
                  <a:prstClr val="black"/>
                </a:solidFill>
                <a:latin typeface="Times New Roman" pitchFamily="18" charset="0"/>
                <a:cs typeface="Times New Roman" pitchFamily="18" charset="0"/>
              </a:rPr>
              <a:t> </a:t>
            </a:r>
            <a:r>
              <a:rPr lang="en-US" sz="6400" dirty="0" err="1">
                <a:solidFill>
                  <a:prstClr val="black"/>
                </a:solidFill>
                <a:latin typeface="Times New Roman" pitchFamily="18" charset="0"/>
                <a:cs typeface="Times New Roman" pitchFamily="18" charset="0"/>
              </a:rPr>
              <a:t>đồng</a:t>
            </a:r>
            <a:endParaRPr lang="en-US" sz="6400" b="1" dirty="0">
              <a:solidFill>
                <a:prstClr val="black"/>
              </a:solidFill>
              <a:latin typeface="Calibri Light"/>
              <a:cs typeface="Times New Roman"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4246988" y="7491170"/>
            <a:ext cx="3657496" cy="376468"/>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61361" y="8186201"/>
            <a:ext cx="1428750" cy="1528762"/>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6038851" y="6291489"/>
            <a:ext cx="231610" cy="231610"/>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04003" y="7731182"/>
            <a:ext cx="1746086" cy="1913980"/>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5958390"/>
            <a:ext cx="1746086" cy="1913980"/>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14018" y="5156570"/>
            <a:ext cx="1166968" cy="1152964"/>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6836843" y="5497318"/>
            <a:ext cx="1320242" cy="1264792"/>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824983" y="5878557"/>
            <a:ext cx="742950" cy="657226"/>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575741" y="5733053"/>
            <a:ext cx="1071562" cy="1785938"/>
          </a:xfrm>
          <a:prstGeom prst="rect">
            <a:avLst/>
          </a:prstGeom>
        </p:spPr>
      </p:pic>
      <p:sp>
        <p:nvSpPr>
          <p:cNvPr id="18" name="Rectangle 17"/>
          <p:cNvSpPr/>
          <p:nvPr/>
        </p:nvSpPr>
        <p:spPr>
          <a:xfrm>
            <a:off x="16094732" y="8829906"/>
            <a:ext cx="840384" cy="107126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2700">
              <a:solidFill>
                <a:prstClr val="white"/>
              </a:solidFill>
            </a:endParaRPr>
          </a:p>
        </p:txBody>
      </p:sp>
      <p:sp>
        <p:nvSpPr>
          <p:cNvPr id="19" name="5-Point Star 18"/>
          <p:cNvSpPr/>
          <p:nvPr/>
        </p:nvSpPr>
        <p:spPr>
          <a:xfrm>
            <a:off x="16068321" y="-706817"/>
            <a:ext cx="2754554" cy="2754554"/>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20" name="Arrow: Pentagon 30">
            <a:hlinkClick r:id="rId14" action="ppaction://hlinksldjump"/>
            <a:extLst>
              <a:ext uri="{FF2B5EF4-FFF2-40B4-BE49-F238E27FC236}">
                <a16:creationId xmlns:a16="http://schemas.microsoft.com/office/drawing/2014/main" id="{AA693000-41B6-4481-BACC-F3E8F4F6DBBA}"/>
              </a:ext>
            </a:extLst>
          </p:cNvPr>
          <p:cNvSpPr/>
          <p:nvPr/>
        </p:nvSpPr>
        <p:spPr>
          <a:xfrm rot="586976" flipH="1">
            <a:off x="4202110" y="6103532"/>
            <a:ext cx="3466408" cy="1349272"/>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200" b="1" dirty="0">
                <a:solidFill>
                  <a:prstClr val="white"/>
                </a:solidFill>
                <a:latin typeface="Tahoma" panose="020B0604030504040204" pitchFamily="34" charset="0"/>
                <a:ea typeface="Tahoma" panose="020B0604030504040204" pitchFamily="34" charset="0"/>
                <a:cs typeface="Tahoma" panose="020B0604030504040204" pitchFamily="34" charset="0"/>
              </a:rPr>
              <a:t>Quay </a:t>
            </a:r>
            <a:r>
              <a:rPr lang="en-US" sz="4200" b="1" dirty="0" err="1">
                <a:solidFill>
                  <a:prstClr val="white"/>
                </a:solidFill>
                <a:latin typeface="Tahoma" panose="020B0604030504040204" pitchFamily="34" charset="0"/>
                <a:ea typeface="Tahoma" panose="020B0604030504040204" pitchFamily="34" charset="0"/>
                <a:cs typeface="Tahoma" panose="020B0604030504040204" pitchFamily="34" charset="0"/>
              </a:rPr>
              <a:t>lại</a:t>
            </a:r>
            <a:endParaRPr lang="en-US" sz="4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09846240"/>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49624" y="-75640"/>
            <a:ext cx="2912144" cy="27849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59242" y="7291263"/>
            <a:ext cx="2953768" cy="2615410"/>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90654" y="6523098"/>
            <a:ext cx="3090940" cy="2075868"/>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14889811" y="5880353"/>
            <a:ext cx="2205990" cy="1992018"/>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t>9 </a:t>
            </a:r>
            <a:r>
              <a:rPr lang="en-US" sz="2700" b="1" dirty="0" err="1">
                <a:solidFill>
                  <a:srgbClr val="FF0000"/>
                </a:solidFill>
                <a:latin typeface="Tahoma" panose="020B0604030504040204" pitchFamily="34" charset="0"/>
                <a:ea typeface="Tahoma" panose="020B0604030504040204" pitchFamily="34" charset="0"/>
                <a:cs typeface="Tahoma" panose="020B0604030504040204" pitchFamily="34" charset="0"/>
              </a:rPr>
              <a:t>điểm</a:t>
            </a:r>
            <a:endPar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762002" y="413656"/>
            <a:ext cx="14434456" cy="25908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err="1">
                <a:solidFill>
                  <a:srgbClr val="FF0000"/>
                </a:solidFill>
                <a:latin typeface="Times New Roman" pitchFamily="18" charset="0"/>
                <a:cs typeface="Times New Roman" pitchFamily="18" charset="0"/>
              </a:rPr>
              <a:t>Đọc</a:t>
            </a:r>
            <a:r>
              <a:rPr lang="en-US" sz="7200" b="1" dirty="0">
                <a:solidFill>
                  <a:srgbClr val="FF0000"/>
                </a:solidFill>
                <a:latin typeface="Times New Roman" pitchFamily="18" charset="0"/>
                <a:cs typeface="Times New Roman" pitchFamily="18" charset="0"/>
              </a:rPr>
              <a:t> </a:t>
            </a:r>
            <a:r>
              <a:rPr lang="en-US" sz="7200" b="1" dirty="0" err="1">
                <a:solidFill>
                  <a:srgbClr val="FF0000"/>
                </a:solidFill>
                <a:latin typeface="Times New Roman" pitchFamily="18" charset="0"/>
                <a:cs typeface="Times New Roman" pitchFamily="18" charset="0"/>
              </a:rPr>
              <a:t>thuộc</a:t>
            </a:r>
            <a:r>
              <a:rPr lang="en-US" sz="7200" b="1" dirty="0">
                <a:solidFill>
                  <a:srgbClr val="FF0000"/>
                </a:solidFill>
                <a:latin typeface="Times New Roman" pitchFamily="18" charset="0"/>
                <a:cs typeface="Times New Roman" pitchFamily="18" charset="0"/>
              </a:rPr>
              <a:t> </a:t>
            </a:r>
            <a:r>
              <a:rPr lang="en-US" sz="7200" b="1" dirty="0" err="1">
                <a:solidFill>
                  <a:srgbClr val="FF0000"/>
                </a:solidFill>
                <a:latin typeface="Times New Roman" pitchFamily="18" charset="0"/>
                <a:cs typeface="Times New Roman" pitchFamily="18" charset="0"/>
              </a:rPr>
              <a:t>lòng</a:t>
            </a:r>
            <a:r>
              <a:rPr lang="en-US" sz="7200" b="1" dirty="0">
                <a:solidFill>
                  <a:srgbClr val="FF0000"/>
                </a:solidFill>
                <a:latin typeface="Times New Roman" pitchFamily="18" charset="0"/>
                <a:cs typeface="Times New Roman" pitchFamily="18" charset="0"/>
              </a:rPr>
              <a:t> </a:t>
            </a:r>
            <a:r>
              <a:rPr lang="en-US" sz="7200" b="1" dirty="0" err="1">
                <a:solidFill>
                  <a:srgbClr val="FF0000"/>
                </a:solidFill>
                <a:latin typeface="Times New Roman" pitchFamily="18" charset="0"/>
                <a:cs typeface="Times New Roman" pitchFamily="18" charset="0"/>
              </a:rPr>
              <a:t>bài</a:t>
            </a:r>
            <a:r>
              <a:rPr lang="en-US" sz="7200" b="1" dirty="0">
                <a:solidFill>
                  <a:srgbClr val="FF0000"/>
                </a:solidFill>
                <a:latin typeface="Times New Roman" pitchFamily="18" charset="0"/>
                <a:cs typeface="Times New Roman" pitchFamily="18" charset="0"/>
              </a:rPr>
              <a:t> </a:t>
            </a:r>
            <a:r>
              <a:rPr lang="en-US" sz="7200" b="1" dirty="0" err="1">
                <a:solidFill>
                  <a:srgbClr val="FF0000"/>
                </a:solidFill>
                <a:latin typeface="Times New Roman" pitchFamily="18" charset="0"/>
                <a:cs typeface="Times New Roman" pitchFamily="18" charset="0"/>
              </a:rPr>
              <a:t>thơ</a:t>
            </a:r>
            <a:endParaRPr lang="en-US" sz="7200" b="1" dirty="0">
              <a:solidFill>
                <a:srgbClr val="FF0000"/>
              </a:solidFill>
              <a:latin typeface="Times New Roman" pitchFamily="18" charset="0"/>
              <a:cs typeface="Times New Roman"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4246988" y="7491170"/>
            <a:ext cx="3657496" cy="376468"/>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61361" y="8186201"/>
            <a:ext cx="1428750" cy="1528762"/>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6038851" y="6291489"/>
            <a:ext cx="231610" cy="231610"/>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04003" y="7731182"/>
            <a:ext cx="1746086" cy="1913980"/>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5958390"/>
            <a:ext cx="1746086" cy="1913980"/>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14018" y="5156570"/>
            <a:ext cx="1166968" cy="1152964"/>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6836843" y="5497318"/>
            <a:ext cx="1320242" cy="1264792"/>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824983" y="5878557"/>
            <a:ext cx="742950" cy="657226"/>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575741" y="5733053"/>
            <a:ext cx="1071562" cy="1785938"/>
          </a:xfrm>
          <a:prstGeom prst="rect">
            <a:avLst/>
          </a:prstGeom>
        </p:spPr>
      </p:pic>
      <p:sp>
        <p:nvSpPr>
          <p:cNvPr id="18" name="Rectangle 17"/>
          <p:cNvSpPr/>
          <p:nvPr/>
        </p:nvSpPr>
        <p:spPr>
          <a:xfrm>
            <a:off x="16094732" y="8829906"/>
            <a:ext cx="840384" cy="107126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2700">
              <a:solidFill>
                <a:prstClr val="white"/>
              </a:solidFill>
            </a:endParaRPr>
          </a:p>
        </p:txBody>
      </p:sp>
      <p:sp>
        <p:nvSpPr>
          <p:cNvPr id="19" name="5-Point Star 18"/>
          <p:cNvSpPr/>
          <p:nvPr/>
        </p:nvSpPr>
        <p:spPr>
          <a:xfrm>
            <a:off x="16068321" y="-706817"/>
            <a:ext cx="2754554" cy="2754554"/>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20" name="Arrow: Pentagon 30">
            <a:hlinkClick r:id="rId14" action="ppaction://hlinksldjump"/>
            <a:extLst>
              <a:ext uri="{FF2B5EF4-FFF2-40B4-BE49-F238E27FC236}">
                <a16:creationId xmlns:a16="http://schemas.microsoft.com/office/drawing/2014/main" id="{AA693000-41B6-4481-BACC-F3E8F4F6DBBA}"/>
              </a:ext>
            </a:extLst>
          </p:cNvPr>
          <p:cNvSpPr/>
          <p:nvPr/>
        </p:nvSpPr>
        <p:spPr>
          <a:xfrm rot="586976" flipH="1">
            <a:off x="4202110" y="6103532"/>
            <a:ext cx="3466408" cy="1349272"/>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200" b="1" dirty="0">
                <a:solidFill>
                  <a:prstClr val="white"/>
                </a:solidFill>
                <a:latin typeface="Tahoma" panose="020B0604030504040204" pitchFamily="34" charset="0"/>
                <a:ea typeface="Tahoma" panose="020B0604030504040204" pitchFamily="34" charset="0"/>
                <a:cs typeface="Tahoma" panose="020B0604030504040204" pitchFamily="34" charset="0"/>
              </a:rPr>
              <a:t>Quay </a:t>
            </a:r>
            <a:r>
              <a:rPr lang="en-US" sz="4200" b="1" dirty="0" err="1">
                <a:solidFill>
                  <a:prstClr val="white"/>
                </a:solidFill>
                <a:latin typeface="Tahoma" panose="020B0604030504040204" pitchFamily="34" charset="0"/>
                <a:ea typeface="Tahoma" panose="020B0604030504040204" pitchFamily="34" charset="0"/>
                <a:cs typeface="Tahoma" panose="020B0604030504040204" pitchFamily="34" charset="0"/>
              </a:rPr>
              <a:t>lại</a:t>
            </a:r>
            <a:endParaRPr lang="en-US" sz="4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25169417"/>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64" presetClass="path" presetSubtype="0" accel="50000" decel="50000" fill="hold" nodeType="clickEffect">
                                  <p:stCondLst>
                                    <p:cond delay="0"/>
                                  </p:stCondLst>
                                  <p:childTnLst>
                                    <p:animMotion origin="layout" path="M -1.66667E-6 -3.7037E-6 L -1.66667E-6 -0.22476 " pathEditMode="relative" rAng="0" ptsTypes="AA">
                                      <p:cBhvr>
                                        <p:cTn id="14" dur="2000" fill="hold"/>
                                        <p:tgtEl>
                                          <p:spTgt spid="7"/>
                                        </p:tgtEl>
                                        <p:attrNameLst>
                                          <p:attrName>ppt_x</p:attrName>
                                          <p:attrName>ppt_y</p:attrName>
                                        </p:attrNameLst>
                                      </p:cBhvr>
                                      <p:rCtr x="0" y="-11250"/>
                                    </p:animMotion>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par>
                          <p:cTn id="15" fill="hold">
                            <p:stCondLst>
                              <p:cond delay="2000"/>
                            </p:stCondLst>
                            <p:childTnLst>
                              <p:par>
                                <p:cTn id="16" presetID="22" presetClass="entr" presetSubtype="4"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2" name="applause.wav"/>
                                        </p:tgtEl>
                                      </p:cMediaNode>
                                    </p:audio>
                                  </p:subTnLst>
                                </p:cTn>
                              </p:par>
                              <p:par>
                                <p:cTn id="19" presetID="10" presetClass="entr" presetSubtype="0" fill="hold" nodeType="with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fade">
                                      <p:cBhvr>
                                        <p:cTn id="21" dur="500"/>
                                        <p:tgtEl>
                                          <p:spTgt spid="53"/>
                                        </p:tgtEl>
                                      </p:cBhvr>
                                    </p:animEffect>
                                  </p:childTnLst>
                                </p:cTn>
                              </p:par>
                              <p:par>
                                <p:cTn id="22" presetID="10" presetClass="entr" presetSubtype="0" fill="hold"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fade">
                                      <p:cBhvr>
                                        <p:cTn id="24" dur="500"/>
                                        <p:tgtEl>
                                          <p:spTgt spid="55"/>
                                        </p:tgtEl>
                                      </p:cBhvr>
                                    </p:animEffect>
                                  </p:childTnLst>
                                </p:cTn>
                              </p:par>
                            </p:childTnLst>
                          </p:cTn>
                        </p:par>
                        <p:par>
                          <p:cTn id="25" fill="hold">
                            <p:stCondLst>
                              <p:cond delay="2500"/>
                            </p:stCondLst>
                            <p:childTnLst>
                              <p:par>
                                <p:cTn id="26" presetID="32" presetClass="emph" presetSubtype="0" repeatCount="indefinite" fill="hold" grpId="1" nodeType="afterEffect">
                                  <p:stCondLst>
                                    <p:cond delay="0"/>
                                  </p:stCondLst>
                                  <p:childTnLst>
                                    <p:animRot by="120000">
                                      <p:cBhvr>
                                        <p:cTn id="27" dur="100" fill="hold">
                                          <p:stCondLst>
                                            <p:cond delay="0"/>
                                          </p:stCondLst>
                                        </p:cTn>
                                        <p:tgtEl>
                                          <p:spTgt spid="9"/>
                                        </p:tgtEl>
                                        <p:attrNameLst>
                                          <p:attrName>r</p:attrName>
                                        </p:attrNameLst>
                                      </p:cBhvr>
                                    </p:animRot>
                                    <p:animRot by="-240000">
                                      <p:cBhvr>
                                        <p:cTn id="28" dur="200" fill="hold">
                                          <p:stCondLst>
                                            <p:cond delay="200"/>
                                          </p:stCondLst>
                                        </p:cTn>
                                        <p:tgtEl>
                                          <p:spTgt spid="9"/>
                                        </p:tgtEl>
                                        <p:attrNameLst>
                                          <p:attrName>r</p:attrName>
                                        </p:attrNameLst>
                                      </p:cBhvr>
                                    </p:animRot>
                                    <p:animRot by="240000">
                                      <p:cBhvr>
                                        <p:cTn id="29" dur="200" fill="hold">
                                          <p:stCondLst>
                                            <p:cond delay="400"/>
                                          </p:stCondLst>
                                        </p:cTn>
                                        <p:tgtEl>
                                          <p:spTgt spid="9"/>
                                        </p:tgtEl>
                                        <p:attrNameLst>
                                          <p:attrName>r</p:attrName>
                                        </p:attrNameLst>
                                      </p:cBhvr>
                                    </p:animRot>
                                    <p:animRot by="-240000">
                                      <p:cBhvr>
                                        <p:cTn id="30" dur="200" fill="hold">
                                          <p:stCondLst>
                                            <p:cond delay="600"/>
                                          </p:stCondLst>
                                        </p:cTn>
                                        <p:tgtEl>
                                          <p:spTgt spid="9"/>
                                        </p:tgtEl>
                                        <p:attrNameLst>
                                          <p:attrName>r</p:attrName>
                                        </p:attrNameLst>
                                      </p:cBhvr>
                                    </p:animRot>
                                    <p:animRot by="120000">
                                      <p:cBhvr>
                                        <p:cTn id="31"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7583950" y="2061824"/>
            <a:ext cx="10170650" cy="582467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50000"/>
              </a:lnSpc>
              <a:defRPr/>
            </a:pPr>
            <a:r>
              <a:rPr lang="vi-VN" sz="6400" dirty="0">
                <a:solidFill>
                  <a:prstClr val="black"/>
                </a:solidFill>
                <a:latin typeface="Times New Roman" panose="02020603050405020304" pitchFamily="18" charset="0"/>
                <a:cs typeface="Times New Roman" panose="02020603050405020304" pitchFamily="18" charset="0"/>
              </a:rPr>
              <a:t>Viết một đoạn văn ngắn từ 5-7 câu nêu suy nghĩ của em về bài học rút ra từ văn bản </a:t>
            </a:r>
            <a:r>
              <a:rPr lang="en-US" sz="6400" dirty="0">
                <a:solidFill>
                  <a:prstClr val="black"/>
                </a:solidFill>
                <a:latin typeface="Times New Roman" panose="02020603050405020304" pitchFamily="18" charset="0"/>
                <a:cs typeface="Times New Roman" panose="02020603050405020304" pitchFamily="18" charset="0"/>
              </a:rPr>
              <a:t>“</a:t>
            </a:r>
            <a:r>
              <a:rPr lang="vi-VN" sz="6400" dirty="0">
                <a:solidFill>
                  <a:prstClr val="black"/>
                </a:solidFill>
                <a:latin typeface="Times New Roman" panose="02020603050405020304" pitchFamily="18" charset="0"/>
                <a:cs typeface="Times New Roman" panose="02020603050405020304" pitchFamily="18" charset="0"/>
              </a:rPr>
              <a:t>Con mối và con kiến</a:t>
            </a:r>
            <a:r>
              <a:rPr lang="en-US" sz="6400" dirty="0">
                <a:solidFill>
                  <a:prstClr val="black"/>
                </a:solidFill>
                <a:latin typeface="Times New Roman" panose="02020603050405020304" pitchFamily="18" charset="0"/>
                <a:cs typeface="Times New Roman" panose="02020603050405020304" pitchFamily="18" charset="0"/>
              </a:rPr>
              <a:t>”.</a:t>
            </a:r>
          </a:p>
        </p:txBody>
      </p:sp>
      <p:pic>
        <p:nvPicPr>
          <p:cNvPr id="20" name="Picture 7"/>
          <p:cNvPicPr>
            <a:picLocks noChangeAspect="1"/>
          </p:cNvPicPr>
          <p:nvPr/>
        </p:nvPicPr>
        <p:blipFill>
          <a:blip r:embed="rId2"/>
          <a:srcRect/>
          <a:stretch>
            <a:fillRect/>
          </a:stretch>
        </p:blipFill>
        <p:spPr>
          <a:xfrm>
            <a:off x="14525" y="2400300"/>
            <a:ext cx="7305755" cy="6503639"/>
          </a:xfrm>
          <a:prstGeom prst="rect">
            <a:avLst/>
          </a:prstGeom>
        </p:spPr>
      </p:pic>
    </p:spTree>
    <p:extLst>
      <p:ext uri="{BB962C8B-B14F-4D97-AF65-F5344CB8AC3E}">
        <p14:creationId xmlns:p14="http://schemas.microsoft.com/office/powerpoint/2010/main" val="1255620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B93CCCC1-AD7E-4086-8073-C9CA7D13046F}"/>
              </a:ext>
            </a:extLst>
          </p:cNvPr>
          <p:cNvGraphicFramePr>
            <a:graphicFrameLocks noGrp="1"/>
          </p:cNvGraphicFramePr>
          <p:nvPr>
            <p:extLst/>
          </p:nvPr>
        </p:nvGraphicFramePr>
        <p:xfrm>
          <a:off x="1" y="2425147"/>
          <a:ext cx="18029582" cy="7773689"/>
        </p:xfrm>
        <a:graphic>
          <a:graphicData uri="http://schemas.openxmlformats.org/drawingml/2006/table">
            <a:tbl>
              <a:tblPr firstRow="1" firstCol="1" bandRow="1">
                <a:tableStyleId>{5C22544A-7EE6-4342-B048-85BDC9FD1C3A}</a:tableStyleId>
              </a:tblPr>
              <a:tblGrid>
                <a:gridCol w="1417437">
                  <a:extLst>
                    <a:ext uri="{9D8B030D-6E8A-4147-A177-3AD203B41FA5}">
                      <a16:colId xmlns:a16="http://schemas.microsoft.com/office/drawing/2014/main" val="3401014925"/>
                    </a:ext>
                  </a:extLst>
                </a:gridCol>
                <a:gridCol w="11773472">
                  <a:extLst>
                    <a:ext uri="{9D8B030D-6E8A-4147-A177-3AD203B41FA5}">
                      <a16:colId xmlns:a16="http://schemas.microsoft.com/office/drawing/2014/main" val="1169270033"/>
                    </a:ext>
                  </a:extLst>
                </a:gridCol>
                <a:gridCol w="1686507">
                  <a:extLst>
                    <a:ext uri="{9D8B030D-6E8A-4147-A177-3AD203B41FA5}">
                      <a16:colId xmlns:a16="http://schemas.microsoft.com/office/drawing/2014/main" val="2841196539"/>
                    </a:ext>
                  </a:extLst>
                </a:gridCol>
                <a:gridCol w="3152166">
                  <a:extLst>
                    <a:ext uri="{9D8B030D-6E8A-4147-A177-3AD203B41FA5}">
                      <a16:colId xmlns:a16="http://schemas.microsoft.com/office/drawing/2014/main" val="1172466939"/>
                    </a:ext>
                  </a:extLst>
                </a:gridCol>
              </a:tblGrid>
              <a:tr h="946482">
                <a:tc>
                  <a:txBody>
                    <a:bodyPr/>
                    <a:lstStyle/>
                    <a:p>
                      <a:pPr algn="ctr">
                        <a:spcAft>
                          <a:spcPts val="0"/>
                        </a:spcAft>
                      </a:pPr>
                      <a:r>
                        <a:rPr lang="vi-VN" sz="4800">
                          <a:effectLst/>
                          <a:latin typeface="Times New Roman" panose="02020603050405020304" pitchFamily="18" charset="0"/>
                          <a:cs typeface="Times New Roman" panose="02020603050405020304" pitchFamily="18" charset="0"/>
                        </a:rPr>
                        <a:t>STT</a:t>
                      </a:r>
                      <a:endParaRPr lang="vi-VN"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tc>
                <a:tc>
                  <a:txBody>
                    <a:bodyPr/>
                    <a:lstStyle/>
                    <a:p>
                      <a:pPr algn="ctr">
                        <a:spcAft>
                          <a:spcPts val="0"/>
                        </a:spcAft>
                      </a:pPr>
                      <a:r>
                        <a:rPr lang="vi-VN" sz="4800">
                          <a:effectLst/>
                          <a:latin typeface="Times New Roman" panose="02020603050405020304" pitchFamily="18" charset="0"/>
                          <a:cs typeface="Times New Roman" panose="02020603050405020304" pitchFamily="18" charset="0"/>
                        </a:rPr>
                        <a:t>Tiêu chí</a:t>
                      </a:r>
                      <a:endParaRPr lang="vi-VN"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tc>
                <a:tc>
                  <a:txBody>
                    <a:bodyPr/>
                    <a:lstStyle/>
                    <a:p>
                      <a:pPr algn="ctr">
                        <a:spcAft>
                          <a:spcPts val="0"/>
                        </a:spcAft>
                      </a:pPr>
                      <a:r>
                        <a:rPr lang="vi-VN" sz="4800">
                          <a:effectLst/>
                          <a:latin typeface="Times New Roman" panose="02020603050405020304" pitchFamily="18" charset="0"/>
                          <a:cs typeface="Times New Roman" panose="02020603050405020304" pitchFamily="18" charset="0"/>
                        </a:rPr>
                        <a:t>Đạt</a:t>
                      </a:r>
                      <a:endParaRPr lang="vi-VN"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tc>
                <a:tc>
                  <a:txBody>
                    <a:bodyPr/>
                    <a:lstStyle/>
                    <a:p>
                      <a:pPr algn="ctr">
                        <a:spcAft>
                          <a:spcPts val="0"/>
                        </a:spcAft>
                      </a:pPr>
                      <a:r>
                        <a:rPr lang="vi-VN" sz="4800">
                          <a:effectLst/>
                          <a:latin typeface="Times New Roman" panose="02020603050405020304" pitchFamily="18" charset="0"/>
                          <a:cs typeface="Times New Roman" panose="02020603050405020304" pitchFamily="18" charset="0"/>
                        </a:rPr>
                        <a:t>Chưa đạt</a:t>
                      </a:r>
                      <a:endParaRPr lang="vi-VN"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tc>
                <a:extLst>
                  <a:ext uri="{0D108BD9-81ED-4DB2-BD59-A6C34878D82A}">
                    <a16:rowId xmlns:a16="http://schemas.microsoft.com/office/drawing/2014/main" val="595465026"/>
                  </a:ext>
                </a:extLst>
              </a:tr>
              <a:tr h="1517157">
                <a:tc>
                  <a:txBody>
                    <a:bodyPr/>
                    <a:lstStyle/>
                    <a:p>
                      <a:pPr algn="ctr">
                        <a:spcAft>
                          <a:spcPts val="0"/>
                        </a:spcAft>
                      </a:pPr>
                      <a:r>
                        <a:rPr lang="vi-VN" sz="4800">
                          <a:effectLst/>
                          <a:latin typeface="Times New Roman" panose="02020603050405020304" pitchFamily="18" charset="0"/>
                          <a:cs typeface="Times New Roman" panose="02020603050405020304" pitchFamily="18" charset="0"/>
                        </a:rPr>
                        <a:t>1</a:t>
                      </a:r>
                      <a:endParaRPr lang="vi-VN"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tc>
                <a:tc>
                  <a:txBody>
                    <a:bodyPr/>
                    <a:lstStyle/>
                    <a:p>
                      <a:pPr algn="just">
                        <a:spcAft>
                          <a:spcPts val="0"/>
                        </a:spcAft>
                      </a:pPr>
                      <a:r>
                        <a:rPr lang="vi-VN" sz="4800">
                          <a:effectLst/>
                          <a:latin typeface="Times New Roman" panose="02020603050405020304" pitchFamily="18" charset="0"/>
                          <a:cs typeface="Times New Roman" panose="02020603050405020304" pitchFamily="18" charset="0"/>
                        </a:rPr>
                        <a:t>Đảm bảo hình thức đoạn văn với dung lượng khoảng 5 - 7 câu.</a:t>
                      </a:r>
                      <a:endParaRPr lang="vi-VN"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tc>
                <a:tc>
                  <a:txBody>
                    <a:bodyPr/>
                    <a:lstStyle/>
                    <a:p>
                      <a:pPr algn="ctr">
                        <a:spcAft>
                          <a:spcPts val="0"/>
                        </a:spcAft>
                      </a:pPr>
                      <a:r>
                        <a:rPr lang="vi-VN" sz="4800">
                          <a:effectLst/>
                          <a:latin typeface="Times New Roman" panose="02020603050405020304" pitchFamily="18" charset="0"/>
                          <a:cs typeface="Times New Roman" panose="02020603050405020304" pitchFamily="18" charset="0"/>
                        </a:rPr>
                        <a:t> </a:t>
                      </a:r>
                      <a:endParaRPr lang="vi-VN"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tc>
                <a:tc>
                  <a:txBody>
                    <a:bodyPr/>
                    <a:lstStyle/>
                    <a:p>
                      <a:pPr algn="ctr">
                        <a:spcAft>
                          <a:spcPts val="0"/>
                        </a:spcAft>
                      </a:pPr>
                      <a:r>
                        <a:rPr lang="vi-VN" sz="4800">
                          <a:effectLst/>
                          <a:latin typeface="Times New Roman" panose="02020603050405020304" pitchFamily="18" charset="0"/>
                          <a:cs typeface="Times New Roman" panose="02020603050405020304" pitchFamily="18" charset="0"/>
                        </a:rPr>
                        <a:t> </a:t>
                      </a:r>
                      <a:endParaRPr lang="vi-VN"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tc>
                <a:extLst>
                  <a:ext uri="{0D108BD9-81ED-4DB2-BD59-A6C34878D82A}">
                    <a16:rowId xmlns:a16="http://schemas.microsoft.com/office/drawing/2014/main" val="3463812382"/>
                  </a:ext>
                </a:extLst>
              </a:tr>
              <a:tr h="1517157">
                <a:tc>
                  <a:txBody>
                    <a:bodyPr/>
                    <a:lstStyle/>
                    <a:p>
                      <a:pPr algn="ctr">
                        <a:spcAft>
                          <a:spcPts val="0"/>
                        </a:spcAft>
                      </a:pPr>
                      <a:r>
                        <a:rPr lang="vi-VN" sz="4800">
                          <a:effectLst/>
                          <a:latin typeface="Times New Roman" panose="02020603050405020304" pitchFamily="18" charset="0"/>
                          <a:cs typeface="Times New Roman" panose="02020603050405020304" pitchFamily="18" charset="0"/>
                        </a:rPr>
                        <a:t>2</a:t>
                      </a:r>
                      <a:endParaRPr lang="vi-VN"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tc>
                <a:tc>
                  <a:txBody>
                    <a:bodyPr/>
                    <a:lstStyle/>
                    <a:p>
                      <a:pPr>
                        <a:spcAft>
                          <a:spcPts val="0"/>
                        </a:spcAft>
                      </a:pPr>
                      <a:r>
                        <a:rPr lang="vi-VN" sz="4800">
                          <a:effectLst/>
                          <a:latin typeface="Times New Roman" panose="02020603050405020304" pitchFamily="18" charset="0"/>
                          <a:cs typeface="Times New Roman" panose="02020603050405020304" pitchFamily="18" charset="0"/>
                        </a:rPr>
                        <a:t>Đoạn văn</a:t>
                      </a:r>
                      <a:r>
                        <a:rPr lang="en-AU" sz="4800">
                          <a:effectLst/>
                          <a:latin typeface="Times New Roman" panose="02020603050405020304" pitchFamily="18" charset="0"/>
                          <a:cs typeface="Times New Roman" panose="02020603050405020304" pitchFamily="18" charset="0"/>
                        </a:rPr>
                        <a:t>: </a:t>
                      </a:r>
                      <a:r>
                        <a:rPr lang="vi-VN" sz="4800">
                          <a:effectLst/>
                          <a:latin typeface="Times New Roman" panose="02020603050405020304" pitchFamily="18" charset="0"/>
                          <a:cs typeface="Times New Roman" panose="02020603050405020304" pitchFamily="18" charset="0"/>
                        </a:rPr>
                        <a:t>Trình bày được đặc điểm của loài cây hoặc loài hoa.</a:t>
                      </a:r>
                      <a:endParaRPr lang="vi-VN"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tc>
                <a:tc>
                  <a:txBody>
                    <a:bodyPr/>
                    <a:lstStyle/>
                    <a:p>
                      <a:pPr algn="ctr">
                        <a:spcAft>
                          <a:spcPts val="0"/>
                        </a:spcAft>
                      </a:pPr>
                      <a:r>
                        <a:rPr lang="vi-VN" sz="4800">
                          <a:effectLst/>
                          <a:latin typeface="Times New Roman" panose="02020603050405020304" pitchFamily="18" charset="0"/>
                          <a:cs typeface="Times New Roman" panose="02020603050405020304" pitchFamily="18" charset="0"/>
                        </a:rPr>
                        <a:t> </a:t>
                      </a:r>
                      <a:endParaRPr lang="vi-VN"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tc>
                <a:tc>
                  <a:txBody>
                    <a:bodyPr/>
                    <a:lstStyle/>
                    <a:p>
                      <a:pPr algn="ctr">
                        <a:spcAft>
                          <a:spcPts val="0"/>
                        </a:spcAft>
                      </a:pPr>
                      <a:r>
                        <a:rPr lang="vi-VN" sz="4800">
                          <a:effectLst/>
                          <a:latin typeface="Times New Roman" panose="02020603050405020304" pitchFamily="18" charset="0"/>
                          <a:cs typeface="Times New Roman" panose="02020603050405020304" pitchFamily="18" charset="0"/>
                        </a:rPr>
                        <a:t> </a:t>
                      </a:r>
                      <a:endParaRPr lang="vi-VN"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tc>
                <a:extLst>
                  <a:ext uri="{0D108BD9-81ED-4DB2-BD59-A6C34878D82A}">
                    <a16:rowId xmlns:a16="http://schemas.microsoft.com/office/drawing/2014/main" val="2629535112"/>
                  </a:ext>
                </a:extLst>
              </a:tr>
              <a:tr h="758579">
                <a:tc>
                  <a:txBody>
                    <a:bodyPr/>
                    <a:lstStyle/>
                    <a:p>
                      <a:pPr algn="ctr">
                        <a:spcAft>
                          <a:spcPts val="0"/>
                        </a:spcAft>
                      </a:pPr>
                      <a:r>
                        <a:rPr lang="vi-VN" sz="4800">
                          <a:effectLst/>
                          <a:latin typeface="Times New Roman" panose="02020603050405020304" pitchFamily="18" charset="0"/>
                          <a:cs typeface="Times New Roman" panose="02020603050405020304" pitchFamily="18" charset="0"/>
                        </a:rPr>
                        <a:t>3</a:t>
                      </a:r>
                      <a:endParaRPr lang="vi-VN"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tc>
                <a:tc>
                  <a:txBody>
                    <a:bodyPr/>
                    <a:lstStyle/>
                    <a:p>
                      <a:pPr algn="just">
                        <a:spcAft>
                          <a:spcPts val="0"/>
                        </a:spcAft>
                      </a:pPr>
                      <a:r>
                        <a:rPr lang="vi-VN" sz="4800">
                          <a:effectLst/>
                          <a:latin typeface="Times New Roman" panose="02020603050405020304" pitchFamily="18" charset="0"/>
                          <a:cs typeface="Times New Roman" panose="02020603050405020304" pitchFamily="18" charset="0"/>
                        </a:rPr>
                        <a:t>Lí lẽ dẫn chứng thuyết phục.</a:t>
                      </a:r>
                      <a:endParaRPr lang="vi-VN"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tc>
                <a:tc>
                  <a:txBody>
                    <a:bodyPr/>
                    <a:lstStyle/>
                    <a:p>
                      <a:pPr algn="ctr">
                        <a:spcAft>
                          <a:spcPts val="0"/>
                        </a:spcAft>
                      </a:pPr>
                      <a:r>
                        <a:rPr lang="vi-VN" sz="4800">
                          <a:effectLst/>
                          <a:latin typeface="Times New Roman" panose="02020603050405020304" pitchFamily="18" charset="0"/>
                          <a:cs typeface="Times New Roman" panose="02020603050405020304" pitchFamily="18" charset="0"/>
                        </a:rPr>
                        <a:t> </a:t>
                      </a:r>
                      <a:endParaRPr lang="vi-VN"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tc>
                <a:tc>
                  <a:txBody>
                    <a:bodyPr/>
                    <a:lstStyle/>
                    <a:p>
                      <a:pPr algn="ctr">
                        <a:spcAft>
                          <a:spcPts val="0"/>
                        </a:spcAft>
                      </a:pPr>
                      <a:r>
                        <a:rPr lang="vi-VN" sz="4800">
                          <a:effectLst/>
                          <a:latin typeface="Times New Roman" panose="02020603050405020304" pitchFamily="18" charset="0"/>
                          <a:cs typeface="Times New Roman" panose="02020603050405020304" pitchFamily="18" charset="0"/>
                        </a:rPr>
                        <a:t> </a:t>
                      </a:r>
                      <a:endParaRPr lang="vi-VN"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tc>
                <a:extLst>
                  <a:ext uri="{0D108BD9-81ED-4DB2-BD59-A6C34878D82A}">
                    <a16:rowId xmlns:a16="http://schemas.microsoft.com/office/drawing/2014/main" val="463060973"/>
                  </a:ext>
                </a:extLst>
              </a:tr>
              <a:tr h="1517157">
                <a:tc>
                  <a:txBody>
                    <a:bodyPr/>
                    <a:lstStyle/>
                    <a:p>
                      <a:pPr algn="ctr">
                        <a:spcAft>
                          <a:spcPts val="0"/>
                        </a:spcAft>
                      </a:pPr>
                      <a:r>
                        <a:rPr lang="vi-VN" sz="4800">
                          <a:effectLst/>
                          <a:latin typeface="Times New Roman" panose="02020603050405020304" pitchFamily="18" charset="0"/>
                          <a:cs typeface="Times New Roman" panose="02020603050405020304" pitchFamily="18" charset="0"/>
                        </a:rPr>
                        <a:t>4</a:t>
                      </a:r>
                      <a:endParaRPr lang="vi-VN"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tc>
                <a:tc>
                  <a:txBody>
                    <a:bodyPr/>
                    <a:lstStyle/>
                    <a:p>
                      <a:pPr algn="just">
                        <a:spcAft>
                          <a:spcPts val="0"/>
                        </a:spcAft>
                      </a:pPr>
                      <a:r>
                        <a:rPr lang="vi-VN" sz="4800">
                          <a:effectLst/>
                          <a:latin typeface="Times New Roman" panose="02020603050405020304" pitchFamily="18" charset="0"/>
                          <a:cs typeface="Times New Roman" panose="02020603050405020304" pitchFamily="18" charset="0"/>
                        </a:rPr>
                        <a:t>Đoạn văn đảm bảo tính liên kết giữa các câu trong đoạn văn.</a:t>
                      </a:r>
                      <a:endParaRPr lang="vi-VN"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tc>
                <a:tc>
                  <a:txBody>
                    <a:bodyPr/>
                    <a:lstStyle/>
                    <a:p>
                      <a:pPr algn="ctr">
                        <a:spcAft>
                          <a:spcPts val="0"/>
                        </a:spcAft>
                      </a:pPr>
                      <a:r>
                        <a:rPr lang="vi-VN" sz="4800">
                          <a:effectLst/>
                          <a:latin typeface="Times New Roman" panose="02020603050405020304" pitchFamily="18" charset="0"/>
                          <a:cs typeface="Times New Roman" panose="02020603050405020304" pitchFamily="18" charset="0"/>
                        </a:rPr>
                        <a:t> </a:t>
                      </a:r>
                      <a:endParaRPr lang="vi-VN"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tc>
                <a:tc>
                  <a:txBody>
                    <a:bodyPr/>
                    <a:lstStyle/>
                    <a:p>
                      <a:pPr algn="ctr">
                        <a:spcAft>
                          <a:spcPts val="0"/>
                        </a:spcAft>
                      </a:pPr>
                      <a:r>
                        <a:rPr lang="vi-VN" sz="4800">
                          <a:effectLst/>
                          <a:latin typeface="Times New Roman" panose="02020603050405020304" pitchFamily="18" charset="0"/>
                          <a:cs typeface="Times New Roman" panose="02020603050405020304" pitchFamily="18" charset="0"/>
                        </a:rPr>
                        <a:t> </a:t>
                      </a:r>
                      <a:endParaRPr lang="vi-VN"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tc>
                <a:extLst>
                  <a:ext uri="{0D108BD9-81ED-4DB2-BD59-A6C34878D82A}">
                    <a16:rowId xmlns:a16="http://schemas.microsoft.com/office/drawing/2014/main" val="3823579372"/>
                  </a:ext>
                </a:extLst>
              </a:tr>
              <a:tr h="1517157">
                <a:tc>
                  <a:txBody>
                    <a:bodyPr/>
                    <a:lstStyle/>
                    <a:p>
                      <a:pPr algn="ctr">
                        <a:spcAft>
                          <a:spcPts val="0"/>
                        </a:spcAft>
                      </a:pPr>
                      <a:r>
                        <a:rPr lang="vi-VN" sz="4800">
                          <a:effectLst/>
                          <a:latin typeface="Times New Roman" panose="02020603050405020304" pitchFamily="18" charset="0"/>
                          <a:cs typeface="Times New Roman" panose="02020603050405020304" pitchFamily="18" charset="0"/>
                        </a:rPr>
                        <a:t>5</a:t>
                      </a:r>
                      <a:endParaRPr lang="vi-VN"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tc>
                <a:tc>
                  <a:txBody>
                    <a:bodyPr/>
                    <a:lstStyle/>
                    <a:p>
                      <a:pPr algn="just">
                        <a:spcAft>
                          <a:spcPts val="0"/>
                        </a:spcAft>
                      </a:pPr>
                      <a:r>
                        <a:rPr lang="vi-VN" sz="4800">
                          <a:effectLst/>
                          <a:latin typeface="Times New Roman" panose="02020603050405020304" pitchFamily="18" charset="0"/>
                          <a:cs typeface="Times New Roman" panose="02020603050405020304" pitchFamily="18" charset="0"/>
                        </a:rPr>
                        <a:t>Đoạn văn đảm bảo về yêu cầu về chính tả, cách sử dụng từ ngữ, ngữ pháp.</a:t>
                      </a:r>
                      <a:endParaRPr lang="vi-VN"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tc>
                <a:tc>
                  <a:txBody>
                    <a:bodyPr/>
                    <a:lstStyle/>
                    <a:p>
                      <a:pPr algn="ctr">
                        <a:spcAft>
                          <a:spcPts val="0"/>
                        </a:spcAft>
                      </a:pPr>
                      <a:r>
                        <a:rPr lang="vi-VN" sz="4800">
                          <a:effectLst/>
                          <a:latin typeface="Times New Roman" panose="02020603050405020304" pitchFamily="18" charset="0"/>
                          <a:cs typeface="Times New Roman" panose="02020603050405020304" pitchFamily="18" charset="0"/>
                        </a:rPr>
                        <a:t> </a:t>
                      </a:r>
                      <a:endParaRPr lang="vi-VN"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tc>
                <a:tc>
                  <a:txBody>
                    <a:bodyPr/>
                    <a:lstStyle/>
                    <a:p>
                      <a:pPr algn="ctr">
                        <a:spcAft>
                          <a:spcPts val="0"/>
                        </a:spcAft>
                      </a:pPr>
                      <a:r>
                        <a:rPr lang="vi-VN" sz="4800">
                          <a:effectLst/>
                          <a:latin typeface="Times New Roman" panose="02020603050405020304" pitchFamily="18" charset="0"/>
                          <a:cs typeface="Times New Roman" panose="02020603050405020304" pitchFamily="18" charset="0"/>
                        </a:rPr>
                        <a:t> </a:t>
                      </a:r>
                      <a:endParaRPr lang="vi-VN"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tc>
                <a:extLst>
                  <a:ext uri="{0D108BD9-81ED-4DB2-BD59-A6C34878D82A}">
                    <a16:rowId xmlns:a16="http://schemas.microsoft.com/office/drawing/2014/main" val="331449175"/>
                  </a:ext>
                </a:extLst>
              </a:tr>
            </a:tbl>
          </a:graphicData>
        </a:graphic>
      </p:graphicFrame>
      <p:sp>
        <p:nvSpPr>
          <p:cNvPr id="5" name="Rectangle 1">
            <a:extLst>
              <a:ext uri="{FF2B5EF4-FFF2-40B4-BE49-F238E27FC236}">
                <a16:creationId xmlns:a16="http://schemas.microsoft.com/office/drawing/2014/main" id="{88AF50A6-C9C6-4AAD-983F-B2011CA13A19}"/>
              </a:ext>
            </a:extLst>
          </p:cNvPr>
          <p:cNvSpPr>
            <a:spLocks noGrp="1" noChangeArrowheads="1"/>
          </p:cNvSpPr>
          <p:nvPr>
            <p:ph type="title"/>
          </p:nvPr>
        </p:nvSpPr>
        <p:spPr bwMode="auto">
          <a:xfrm>
            <a:off x="-437322" y="81786"/>
            <a:ext cx="18725322" cy="221599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7160" tIns="68580" rIns="137160" bIns="68580" numCol="1" rtlCol="0" anchor="ctr" anchorCtr="0" compatLnSpc="1">
            <a:prstTxWarp prst="textNoShape">
              <a:avLst/>
            </a:prstTxWarp>
            <a:spAutoFit/>
          </a:bodyPr>
          <a:lstStyle/>
          <a:p>
            <a:pPr defTabSz="1371600" eaLnBrk="0" fontAlgn="base" hangingPunct="0">
              <a:spcAft>
                <a:spcPct val="0"/>
              </a:spcAft>
            </a:pPr>
            <a:r>
              <a:rPr lang="en-US" altLang="vi-VN" sz="54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Bảng kiểm</a:t>
            </a:r>
            <a:endParaRPr lang="en-US" altLang="vi-VN" sz="5400">
              <a:latin typeface="Times New Roman" panose="02020603050405020304" pitchFamily="18" charset="0"/>
              <a:ea typeface="Times New Roman" panose="02020603050405020304" pitchFamily="18" charset="0"/>
              <a:cs typeface="Times New Roman" panose="02020603050405020304" pitchFamily="18" charset="0"/>
            </a:endParaRPr>
          </a:p>
          <a:p>
            <a:pPr defTabSz="1371600" eaLnBrk="0" fontAlgn="base" hangingPunct="0">
              <a:spcAft>
                <a:spcPct val="0"/>
              </a:spcAft>
            </a:pPr>
            <a:r>
              <a:rPr lang="en-US" altLang="vi-VN" sz="54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Đánh giá kĩ năng viết đoạn văn</a:t>
            </a:r>
            <a:endParaRPr lang="en-US" altLang="vi-VN" sz="5400">
              <a:latin typeface="Times New Roman" panose="02020603050405020304" pitchFamily="18" charset="0"/>
              <a:ea typeface="Times New Roman" panose="02020603050405020304" pitchFamily="18" charset="0"/>
              <a:cs typeface="Times New Roman" panose="02020603050405020304" pitchFamily="18" charset="0"/>
            </a:endParaRPr>
          </a:p>
          <a:p>
            <a:pPr algn="l" defTabSz="1371600" eaLnBrk="0" fontAlgn="base" hangingPunct="0">
              <a:spcAft>
                <a:spcPct val="0"/>
              </a:spcAft>
            </a:pPr>
            <a:endParaRPr lang="en-US" altLang="vi-VN" sz="2700">
              <a:latin typeface="Arial" panose="020B0604020202020204" pitchFamily="34" charset="0"/>
            </a:endParaRPr>
          </a:p>
        </p:txBody>
      </p:sp>
    </p:spTree>
    <p:extLst>
      <p:ext uri="{BB962C8B-B14F-4D97-AF65-F5344CB8AC3E}">
        <p14:creationId xmlns:p14="http://schemas.microsoft.com/office/powerpoint/2010/main" val="40536827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9" name="Text Box 17">
            <a:extLst>
              <a:ext uri="{FF2B5EF4-FFF2-40B4-BE49-F238E27FC236}">
                <a16:creationId xmlns:a16="http://schemas.microsoft.com/office/drawing/2014/main" id="{04947F0A-A460-1499-5535-3AD33BC7703E}"/>
              </a:ext>
            </a:extLst>
          </p:cNvPr>
          <p:cNvSpPr txBox="1">
            <a:spLocks noChangeArrowheads="1"/>
          </p:cNvSpPr>
          <p:nvPr/>
        </p:nvSpPr>
        <p:spPr bwMode="auto">
          <a:xfrm>
            <a:off x="499565" y="0"/>
            <a:ext cx="16874036"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vi-VN" sz="48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PHIẾU HỌC TẬP SỐ 1 </a:t>
            </a:r>
            <a:r>
              <a:rPr lang="en-US" altLang="vi-VN" sz="6000">
                <a:solidFill>
                  <a:srgbClr val="0D0D0D"/>
                </a:solidFill>
                <a:ea typeface="Calibri" panose="020F0502020204030204" pitchFamily="34" charset="0"/>
                <a:cs typeface="Times New Roman" panose="02020603050405020304" pitchFamily="18" charset="0"/>
              </a:rPr>
              <a:t>(</a:t>
            </a:r>
            <a:r>
              <a:rPr lang="en-US" altLang="vi-VN" sz="48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Hoạt động cá nhân - Thời gian:2 phút</a:t>
            </a:r>
            <a:r>
              <a:rPr lang="en-US" altLang="vi-VN" sz="6000">
                <a:solidFill>
                  <a:srgbClr val="0D0D0D"/>
                </a:solidFill>
                <a:ea typeface="Calibri" panose="020F0502020204030204" pitchFamily="34" charset="0"/>
                <a:cs typeface="Times New Roman" panose="02020603050405020304" pitchFamily="18" charset="0"/>
              </a:rPr>
              <a:t>)</a:t>
            </a:r>
            <a:endParaRPr lang="en-US" altLang="en-US" sz="6000" b="1">
              <a:solidFill>
                <a:srgbClr val="0000FF"/>
              </a:solidFill>
              <a:latin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621EE031-F4AC-45BC-825E-8B5C01FC1FB5}"/>
              </a:ext>
            </a:extLst>
          </p:cNvPr>
          <p:cNvGraphicFramePr>
            <a:graphicFrameLocks noGrp="1"/>
          </p:cNvGraphicFramePr>
          <p:nvPr>
            <p:extLst/>
          </p:nvPr>
        </p:nvGraphicFramePr>
        <p:xfrm>
          <a:off x="0" y="1061829"/>
          <a:ext cx="18288000" cy="8886588"/>
        </p:xfrm>
        <a:graphic>
          <a:graphicData uri="http://schemas.openxmlformats.org/drawingml/2006/table">
            <a:tbl>
              <a:tblPr firstRow="1" firstCol="1" bandRow="1">
                <a:tableStyleId>{5C22544A-7EE6-4342-B048-85BDC9FD1C3A}</a:tableStyleId>
              </a:tblPr>
              <a:tblGrid>
                <a:gridCol w="6653283">
                  <a:extLst>
                    <a:ext uri="{9D8B030D-6E8A-4147-A177-3AD203B41FA5}">
                      <a16:colId xmlns:a16="http://schemas.microsoft.com/office/drawing/2014/main" val="519992366"/>
                    </a:ext>
                  </a:extLst>
                </a:gridCol>
                <a:gridCol w="11634717">
                  <a:extLst>
                    <a:ext uri="{9D8B030D-6E8A-4147-A177-3AD203B41FA5}">
                      <a16:colId xmlns:a16="http://schemas.microsoft.com/office/drawing/2014/main" val="3745719173"/>
                    </a:ext>
                  </a:extLst>
                </a:gridCol>
              </a:tblGrid>
              <a:tr h="729996">
                <a:tc>
                  <a:txBody>
                    <a:bodyPr/>
                    <a:lstStyle/>
                    <a:p>
                      <a:pPr algn="ctr">
                        <a:lnSpc>
                          <a:spcPct val="107000"/>
                        </a:lnSpc>
                        <a:spcAft>
                          <a:spcPts val="0"/>
                        </a:spcAft>
                      </a:pPr>
                      <a:r>
                        <a:rPr lang="en-US" sz="4800">
                          <a:effectLst/>
                          <a:latin typeface="Times New Roman" panose="02020603050405020304" pitchFamily="18" charset="0"/>
                          <a:cs typeface="Times New Roman" panose="02020603050405020304" pitchFamily="18" charset="0"/>
                        </a:rPr>
                        <a:t>Tác giả</a:t>
                      </a:r>
                      <a:endParaRPr lang="vi-VN" sz="4800">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tc>
                <a:tc>
                  <a:txBody>
                    <a:bodyPr/>
                    <a:lstStyle/>
                    <a:p>
                      <a:pPr algn="ctr">
                        <a:lnSpc>
                          <a:spcPct val="107000"/>
                        </a:lnSpc>
                        <a:spcAft>
                          <a:spcPts val="0"/>
                        </a:spcAft>
                      </a:pPr>
                      <a:r>
                        <a:rPr lang="en-US" sz="4800">
                          <a:effectLst/>
                          <a:latin typeface="Times New Roman" panose="02020603050405020304" pitchFamily="18" charset="0"/>
                          <a:cs typeface="Times New Roman" panose="02020603050405020304" pitchFamily="18" charset="0"/>
                        </a:rPr>
                        <a:t>Tác phẩm</a:t>
                      </a:r>
                      <a:endParaRPr lang="vi-VN" sz="4800">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tc>
                <a:extLst>
                  <a:ext uri="{0D108BD9-81ED-4DB2-BD59-A6C34878D82A}">
                    <a16:rowId xmlns:a16="http://schemas.microsoft.com/office/drawing/2014/main" val="479562237"/>
                  </a:ext>
                </a:extLst>
              </a:tr>
              <a:tr h="8156592">
                <a:tc>
                  <a:txBody>
                    <a:bodyPr/>
                    <a:lstStyle/>
                    <a:p>
                      <a:pPr marL="457200" indent="-457200" algn="just">
                        <a:lnSpc>
                          <a:spcPct val="107000"/>
                        </a:lnSpc>
                        <a:spcAft>
                          <a:spcPts val="0"/>
                        </a:spcAft>
                        <a:buFontTx/>
                        <a:buChar char="-"/>
                      </a:pPr>
                      <a:r>
                        <a:rPr lang="en-US" sz="4800">
                          <a:effectLst/>
                          <a:latin typeface="Times New Roman" panose="02020603050405020304" pitchFamily="18" charset="0"/>
                          <a:cs typeface="Times New Roman" panose="02020603050405020304" pitchFamily="18" charset="0"/>
                        </a:rPr>
                        <a:t> Tên:</a:t>
                      </a:r>
                    </a:p>
                    <a:p>
                      <a:pPr marL="457200" indent="-457200" algn="just">
                        <a:lnSpc>
                          <a:spcPct val="107000"/>
                        </a:lnSpc>
                        <a:spcAft>
                          <a:spcPts val="0"/>
                        </a:spcAft>
                        <a:buFontTx/>
                        <a:buChar char="-"/>
                      </a:pPr>
                      <a:r>
                        <a:rPr lang="en-US" sz="4800">
                          <a:effectLst/>
                          <a:latin typeface="Times New Roman" panose="02020603050405020304" pitchFamily="18" charset="0"/>
                          <a:ea typeface="Calibri" panose="020F0502020204030204" pitchFamily="34" charset="0"/>
                          <a:cs typeface="Times New Roman" panose="02020603050405020304" pitchFamily="18" charset="0"/>
                        </a:rPr>
                        <a:t>Tuổi:</a:t>
                      </a:r>
                    </a:p>
                    <a:p>
                      <a:pPr marL="457200" indent="-457200" algn="just">
                        <a:lnSpc>
                          <a:spcPct val="107000"/>
                        </a:lnSpc>
                        <a:spcAft>
                          <a:spcPts val="0"/>
                        </a:spcAft>
                        <a:buFontTx/>
                        <a:buChar char="-"/>
                      </a:pPr>
                      <a:r>
                        <a:rPr lang="en-US" sz="4800">
                          <a:effectLst/>
                          <a:latin typeface="Times New Roman" panose="02020603050405020304" pitchFamily="18" charset="0"/>
                          <a:ea typeface="Calibri" panose="020F0502020204030204" pitchFamily="34" charset="0"/>
                          <a:cs typeface="Times New Roman" panose="02020603050405020304" pitchFamily="18" charset="0"/>
                        </a:rPr>
                        <a:t>Quê quán:</a:t>
                      </a:r>
                    </a:p>
                    <a:p>
                      <a:pPr marL="457200" indent="-457200" algn="just">
                        <a:lnSpc>
                          <a:spcPct val="107000"/>
                        </a:lnSpc>
                        <a:spcAft>
                          <a:spcPts val="0"/>
                        </a:spcAft>
                        <a:buFontTx/>
                        <a:buChar char="-"/>
                      </a:pPr>
                      <a:r>
                        <a:rPr lang="en-US" sz="4800">
                          <a:effectLst/>
                          <a:latin typeface="Times New Roman" panose="02020603050405020304" pitchFamily="18" charset="0"/>
                          <a:ea typeface="Calibri" panose="020F0502020204030204" pitchFamily="34" charset="0"/>
                          <a:cs typeface="Times New Roman" panose="02020603050405020304" pitchFamily="18" charset="0"/>
                        </a:rPr>
                        <a:t>Thể loại sáng tác:</a:t>
                      </a:r>
                    </a:p>
                    <a:p>
                      <a:pPr marL="457200" indent="-457200" algn="just">
                        <a:lnSpc>
                          <a:spcPct val="107000"/>
                        </a:lnSpc>
                        <a:spcAft>
                          <a:spcPts val="0"/>
                        </a:spcAft>
                        <a:buFontTx/>
                        <a:buChar char="-"/>
                      </a:pPr>
                      <a:r>
                        <a:rPr lang="en-US" sz="4800">
                          <a:effectLst/>
                          <a:latin typeface="Times New Roman" panose="02020603050405020304" pitchFamily="18" charset="0"/>
                          <a:ea typeface="Calibri" panose="020F0502020204030204" pitchFamily="34" charset="0"/>
                          <a:cs typeface="Times New Roman" panose="02020603050405020304" pitchFamily="18" charset="0"/>
                        </a:rPr>
                        <a:t>Sáng tác tiêu biểu:</a:t>
                      </a:r>
                      <a:endParaRPr lang="vi-VN" sz="4800">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tc>
                <a:tc>
                  <a:txBody>
                    <a:bodyPr/>
                    <a:lstStyle/>
                    <a:p>
                      <a:pPr algn="just">
                        <a:lnSpc>
                          <a:spcPct val="107000"/>
                        </a:lnSpc>
                        <a:spcAft>
                          <a:spcPts val="0"/>
                        </a:spcAft>
                      </a:pPr>
                      <a:r>
                        <a:rPr lang="en-US" sz="6000">
                          <a:effectLst/>
                          <a:latin typeface="Times New Roman" panose="02020603050405020304" pitchFamily="18" charset="0"/>
                          <a:cs typeface="Times New Roman" panose="02020603050405020304" pitchFamily="18" charset="0"/>
                        </a:rPr>
                        <a:t>- Thể loại:</a:t>
                      </a:r>
                      <a:endParaRPr lang="vi-VN" sz="6000">
                        <a:effectLst/>
                        <a:latin typeface="Times New Roman" panose="02020603050405020304" pitchFamily="18" charset="0"/>
                        <a:cs typeface="Times New Roman" panose="02020603050405020304" pitchFamily="18" charset="0"/>
                      </a:endParaRPr>
                    </a:p>
                    <a:p>
                      <a:pPr algn="just">
                        <a:lnSpc>
                          <a:spcPct val="107000"/>
                        </a:lnSpc>
                        <a:spcAft>
                          <a:spcPts val="0"/>
                        </a:spcAft>
                      </a:pPr>
                      <a:r>
                        <a:rPr lang="en-US" sz="6000">
                          <a:effectLst/>
                          <a:latin typeface="Times New Roman" panose="02020603050405020304" pitchFamily="18" charset="0"/>
                          <a:cs typeface="Times New Roman" panose="02020603050405020304" pitchFamily="18" charset="0"/>
                        </a:rPr>
                        <a:t>- Xuất xứ</a:t>
                      </a:r>
                      <a:endParaRPr lang="vi-VN" sz="6000">
                        <a:effectLst/>
                        <a:latin typeface="Times New Roman" panose="02020603050405020304" pitchFamily="18" charset="0"/>
                        <a:cs typeface="Times New Roman" panose="02020603050405020304" pitchFamily="18" charset="0"/>
                      </a:endParaRPr>
                    </a:p>
                    <a:p>
                      <a:pPr algn="just">
                        <a:lnSpc>
                          <a:spcPct val="107000"/>
                        </a:lnSpc>
                        <a:spcAft>
                          <a:spcPts val="0"/>
                        </a:spcAft>
                      </a:pPr>
                      <a:r>
                        <a:rPr lang="en-US" sz="6000">
                          <a:effectLst/>
                          <a:latin typeface="Times New Roman" panose="02020603050405020304" pitchFamily="18" charset="0"/>
                          <a:cs typeface="Times New Roman" panose="02020603050405020304" pitchFamily="18" charset="0"/>
                        </a:rPr>
                        <a:t>- Ngôi kể:</a:t>
                      </a:r>
                      <a:endParaRPr lang="vi-VN" sz="6000">
                        <a:effectLst/>
                        <a:latin typeface="Times New Roman" panose="02020603050405020304" pitchFamily="18" charset="0"/>
                        <a:cs typeface="Times New Roman" panose="02020603050405020304" pitchFamily="18" charset="0"/>
                      </a:endParaRPr>
                    </a:p>
                    <a:p>
                      <a:pPr algn="just">
                        <a:lnSpc>
                          <a:spcPct val="107000"/>
                        </a:lnSpc>
                        <a:spcAft>
                          <a:spcPts val="0"/>
                        </a:spcAft>
                      </a:pPr>
                      <a:r>
                        <a:rPr lang="en-US" sz="6000">
                          <a:effectLst/>
                          <a:latin typeface="Times New Roman" panose="02020603050405020304" pitchFamily="18" charset="0"/>
                          <a:cs typeface="Times New Roman" panose="02020603050405020304" pitchFamily="18" charset="0"/>
                        </a:rPr>
                        <a:t>- PTBĐ:</a:t>
                      </a:r>
                      <a:endParaRPr lang="vi-VN" sz="6000">
                        <a:effectLst/>
                        <a:latin typeface="Times New Roman" panose="02020603050405020304" pitchFamily="18" charset="0"/>
                        <a:cs typeface="Times New Roman" panose="02020603050405020304" pitchFamily="18" charset="0"/>
                      </a:endParaRPr>
                    </a:p>
                    <a:p>
                      <a:pPr algn="just">
                        <a:lnSpc>
                          <a:spcPct val="107000"/>
                        </a:lnSpc>
                        <a:spcAft>
                          <a:spcPts val="0"/>
                        </a:spcAft>
                      </a:pPr>
                      <a:r>
                        <a:rPr lang="en-US" sz="6000">
                          <a:effectLst/>
                          <a:latin typeface="Times New Roman" panose="02020603050405020304" pitchFamily="18" charset="0"/>
                          <a:cs typeface="Times New Roman" panose="02020603050405020304" pitchFamily="18" charset="0"/>
                        </a:rPr>
                        <a:t>- Bố cục:</a:t>
                      </a:r>
                      <a:endParaRPr lang="vi-VN" sz="6000">
                        <a:effectLst/>
                        <a:latin typeface="Times New Roman" panose="02020603050405020304" pitchFamily="18" charset="0"/>
                        <a:cs typeface="Times New Roman" panose="02020603050405020304" pitchFamily="18" charset="0"/>
                      </a:endParaRPr>
                    </a:p>
                    <a:p>
                      <a:pPr>
                        <a:lnSpc>
                          <a:spcPct val="107000"/>
                        </a:lnSpc>
                        <a:spcAft>
                          <a:spcPts val="0"/>
                        </a:spcAft>
                      </a:pPr>
                      <a:r>
                        <a:rPr lang="en-US" sz="4800">
                          <a:effectLst/>
                          <a:latin typeface="Times New Roman" panose="02020603050405020304" pitchFamily="18" charset="0"/>
                          <a:cs typeface="Times New Roman" panose="02020603050405020304" pitchFamily="18" charset="0"/>
                        </a:rPr>
                        <a:t> </a:t>
                      </a:r>
                      <a:endParaRPr lang="vi-VN" sz="4800">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tc>
                <a:extLst>
                  <a:ext uri="{0D108BD9-81ED-4DB2-BD59-A6C34878D82A}">
                    <a16:rowId xmlns:a16="http://schemas.microsoft.com/office/drawing/2014/main" val="920608215"/>
                  </a:ext>
                </a:extLst>
              </a:tr>
            </a:tbl>
          </a:graphicData>
        </a:graphic>
      </p:graphicFrame>
    </p:spTree>
    <p:extLst>
      <p:ext uri="{BB962C8B-B14F-4D97-AF65-F5344CB8AC3E}">
        <p14:creationId xmlns:p14="http://schemas.microsoft.com/office/powerpoint/2010/main" val="466342409"/>
      </p:ext>
    </p:extLst>
  </p:cSld>
  <p:clrMapOvr>
    <a:masterClrMapping/>
  </p:clrMapOvr>
  <p:transition>
    <p:circl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1134855" y="2705100"/>
            <a:ext cx="5513594" cy="6755433"/>
          </a:xfrm>
          <a:prstGeom prst="rect">
            <a:avLst/>
          </a:prstGeom>
        </p:spPr>
      </p:pic>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413722" y="6070116"/>
            <a:ext cx="5505317" cy="6428715"/>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05447" y="8539178"/>
            <a:ext cx="2157479" cy="1961344"/>
          </a:xfrm>
          <a:prstGeom prst="rect">
            <a:avLst/>
          </a:prstGeom>
        </p:spPr>
      </p:pic>
      <p:sp>
        <p:nvSpPr>
          <p:cNvPr id="16" name="Rectangle 15"/>
          <p:cNvSpPr/>
          <p:nvPr/>
        </p:nvSpPr>
        <p:spPr>
          <a:xfrm>
            <a:off x="685800" y="706792"/>
            <a:ext cx="5029404" cy="954107"/>
          </a:xfrm>
          <a:prstGeom prst="rect">
            <a:avLst/>
          </a:prstGeom>
          <a:solidFill>
            <a:srgbClr val="A3D5D3"/>
          </a:solidFill>
        </p:spPr>
        <p:txBody>
          <a:bodyPr wrap="square">
            <a:spAutoFit/>
          </a:bodyPr>
          <a:lstStyle/>
          <a:p>
            <a:pPr algn="ctr"/>
            <a:r>
              <a:rPr lang="en-US" sz="5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2</a:t>
            </a:r>
            <a:r>
              <a:rPr lang="en-US" sz="56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6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Tác</a:t>
            </a:r>
            <a:r>
              <a:rPr lang="en-US" sz="5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6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giả</a:t>
            </a:r>
            <a:endParaRPr lang="en-US" sz="5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1" name="Rectangle 20"/>
          <p:cNvSpPr/>
          <p:nvPr/>
        </p:nvSpPr>
        <p:spPr>
          <a:xfrm>
            <a:off x="6577121" y="662465"/>
            <a:ext cx="11256306" cy="6607578"/>
          </a:xfrm>
          <a:prstGeom prst="rect">
            <a:avLst/>
          </a:prstGeom>
        </p:spPr>
        <p:txBody>
          <a:bodyPr wrap="square">
            <a:spAutoFit/>
          </a:bodyPr>
          <a:lstStyle/>
          <a:p>
            <a:pPr algn="just"/>
            <a:r>
              <a:rPr lang="en-US" sz="5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400" b="1" dirty="0">
                <a:latin typeface="Times New Roman" panose="02020603050405020304" pitchFamily="18" charset="0"/>
                <a:ea typeface="Times New Roman" panose="02020603050405020304" pitchFamily="18" charset="0"/>
                <a:cs typeface="Times New Roman" panose="02020603050405020304" pitchFamily="18" charset="0"/>
              </a:rPr>
              <a:t>Nam </a:t>
            </a:r>
            <a:r>
              <a:rPr lang="en-US" sz="5400" b="1" dirty="0" err="1">
                <a:latin typeface="Times New Roman" panose="02020603050405020304" pitchFamily="18" charset="0"/>
                <a:ea typeface="Times New Roman" panose="02020603050405020304" pitchFamily="18" charset="0"/>
                <a:cs typeface="Times New Roman" panose="02020603050405020304" pitchFamily="18" charset="0"/>
              </a:rPr>
              <a:t>Hương</a:t>
            </a:r>
            <a:r>
              <a:rPr lang="en-US" sz="5400" b="1" dirty="0">
                <a:latin typeface="Times New Roman" panose="02020603050405020304" pitchFamily="18" charset="0"/>
                <a:ea typeface="Times New Roman" panose="02020603050405020304" pitchFamily="18" charset="0"/>
                <a:cs typeface="Times New Roman" panose="02020603050405020304" pitchFamily="18" charset="0"/>
              </a:rPr>
              <a:t> (1899- 1960)</a:t>
            </a:r>
          </a:p>
          <a:p>
            <a:pPr algn="just"/>
            <a:r>
              <a:rPr lang="en-US" sz="5400" b="1">
                <a:latin typeface="Times New Roman" panose="02020603050405020304" pitchFamily="18" charset="0"/>
                <a:ea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ea typeface="Times New Roman" panose="02020603050405020304" pitchFamily="18" charset="0"/>
                <a:cs typeface="Times New Roman" panose="02020603050405020304" pitchFamily="18" charset="0"/>
              </a:rPr>
              <a:t>Quê</a:t>
            </a:r>
            <a:r>
              <a:rPr lang="en-US" sz="5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cs typeface="Times New Roman" panose="02020603050405020304" pitchFamily="18" charset="0"/>
              </a:rPr>
              <a:t>Hà</a:t>
            </a:r>
            <a:r>
              <a:rPr lang="en-US" sz="5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cs typeface="Times New Roman" panose="02020603050405020304" pitchFamily="18" charset="0"/>
              </a:rPr>
              <a:t>Nội</a:t>
            </a:r>
            <a:endParaRPr lang="en-US" sz="54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defRPr/>
            </a:pPr>
            <a:r>
              <a:rPr lang="en-US" sz="5400">
                <a:latin typeface="Times New Roman" panose="02020603050405020304" pitchFamily="18" charset="0"/>
                <a:cs typeface="Times New Roman" panose="02020603050405020304" pitchFamily="18" charset="0"/>
              </a:rPr>
              <a:t>- </a:t>
            </a:r>
            <a:r>
              <a:rPr lang="vi-VN" sz="5400" dirty="0">
                <a:latin typeface="Times New Roman" panose="02020603050405020304" pitchFamily="18" charset="0"/>
                <a:cs typeface="Times New Roman" panose="02020603050405020304" pitchFamily="18" charset="0"/>
              </a:rPr>
              <a:t>Sáng tác nhiều </a:t>
            </a:r>
            <a:r>
              <a:rPr lang="vi-VN" sz="5400" b="1" dirty="0">
                <a:latin typeface="Times New Roman" panose="02020603050405020304" pitchFamily="18" charset="0"/>
                <a:cs typeface="Times New Roman" panose="02020603050405020304" pitchFamily="18" charset="0"/>
              </a:rPr>
              <a:t>thơ ngụ ngôn và thơ thiếu nhi</a:t>
            </a:r>
            <a:endParaRPr lang="en-US" sz="5400" b="1" dirty="0">
              <a:latin typeface="Times New Roman" panose="02020603050405020304" pitchFamily="18" charset="0"/>
              <a:cs typeface="Times New Roman" panose="02020603050405020304" pitchFamily="18" charset="0"/>
            </a:endParaRPr>
          </a:p>
          <a:p>
            <a:pPr algn="just">
              <a:defRPr/>
            </a:pPr>
            <a:r>
              <a:rPr lang="en-US" sz="5400" b="1">
                <a:latin typeface="Times New Roman" panose="02020603050405020304" pitchFamily="18" charset="0"/>
                <a:cs typeface="Times New Roman" panose="02020603050405020304" pitchFamily="18" charset="0"/>
              </a:rPr>
              <a:t>- </a:t>
            </a:r>
            <a:r>
              <a:rPr lang="vi-VN" sz="5400" b="1" dirty="0">
                <a:latin typeface="Times New Roman" panose="02020603050405020304" pitchFamily="18" charset="0"/>
                <a:cs typeface="Times New Roman" panose="02020603050405020304" pitchFamily="18" charset="0"/>
              </a:rPr>
              <a:t>Các tác phẩm chính: </a:t>
            </a:r>
            <a:r>
              <a:rPr lang="vi-VN" sz="5400" i="1" dirty="0">
                <a:latin typeface="Times New Roman" panose="02020603050405020304" pitchFamily="18" charset="0"/>
                <a:cs typeface="Times New Roman" panose="02020603050405020304" pitchFamily="18" charset="0"/>
              </a:rPr>
              <a:t>Ngụ ngôn mới, Gương thế sự, Tập thơ ngụ ngôn...</a:t>
            </a:r>
            <a:endParaRPr lang="en-US" sz="5400" i="1" dirty="0">
              <a:latin typeface="Times New Roman" panose="02020603050405020304" pitchFamily="18" charset="0"/>
              <a:cs typeface="Times New Roman" panose="02020603050405020304" pitchFamily="18" charset="0"/>
            </a:endParaRPr>
          </a:p>
          <a:p>
            <a:pPr algn="just">
              <a:lnSpc>
                <a:spcPct val="150000"/>
              </a:lnSpc>
            </a:pPr>
            <a:endParaRPr lang="en-US" sz="2400" dirty="0">
              <a:latin typeface="Times New Roman" panose="02020603050405020304" pitchFamily="18" charset="0"/>
              <a:cs typeface="Times New Roman" panose="02020603050405020304" pitchFamily="18" charset="0"/>
            </a:endParaRPr>
          </a:p>
          <a:p>
            <a:pPr marL="685800" indent="-685800" algn="just">
              <a:lnSpc>
                <a:spcPct val="150000"/>
              </a:lnSpc>
              <a:buFontTx/>
              <a:buChar char="-"/>
            </a:pPr>
            <a:endParaRPr lang="en-US" sz="4800" b="1" dirty="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1">
                                            <p:txEl>
                                              <p:pRg st="0" end="0"/>
                                            </p:txEl>
                                          </p:spTgt>
                                        </p:tgtEl>
                                        <p:attrNameLst>
                                          <p:attrName>style.visibility</p:attrName>
                                        </p:attrNameLst>
                                      </p:cBhvr>
                                      <p:to>
                                        <p:strVal val="visible"/>
                                      </p:to>
                                    </p:set>
                                    <p:animEffect transition="in" filter="barn(inVertical)">
                                      <p:cBhvr>
                                        <p:cTn id="19" dur="500"/>
                                        <p:tgtEl>
                                          <p:spTgt spid="2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1">
                                            <p:txEl>
                                              <p:pRg st="1" end="1"/>
                                            </p:txEl>
                                          </p:spTgt>
                                        </p:tgtEl>
                                        <p:attrNameLst>
                                          <p:attrName>style.visibility</p:attrName>
                                        </p:attrNameLst>
                                      </p:cBhvr>
                                      <p:to>
                                        <p:strVal val="visible"/>
                                      </p:to>
                                    </p:set>
                                    <p:animEffect transition="in" filter="barn(inVertical)">
                                      <p:cBhvr>
                                        <p:cTn id="24" dur="500"/>
                                        <p:tgtEl>
                                          <p:spTgt spid="21">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1">
                                            <p:txEl>
                                              <p:pRg st="2" end="2"/>
                                            </p:txEl>
                                          </p:spTgt>
                                        </p:tgtEl>
                                        <p:attrNameLst>
                                          <p:attrName>style.visibility</p:attrName>
                                        </p:attrNameLst>
                                      </p:cBhvr>
                                      <p:to>
                                        <p:strVal val="visible"/>
                                      </p:to>
                                    </p:set>
                                    <p:animEffect transition="in" filter="barn(inVertical)">
                                      <p:cBhvr>
                                        <p:cTn id="29" dur="500"/>
                                        <p:tgtEl>
                                          <p:spTgt spid="21">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1">
                                            <p:txEl>
                                              <p:pRg st="3" end="3"/>
                                            </p:txEl>
                                          </p:spTgt>
                                        </p:tgtEl>
                                        <p:attrNameLst>
                                          <p:attrName>style.visibility</p:attrName>
                                        </p:attrNameLst>
                                      </p:cBhvr>
                                      <p:to>
                                        <p:strVal val="visible"/>
                                      </p:to>
                                    </p:set>
                                    <p:animEffect transition="in" filter="wipe(down)">
                                      <p:cBhvr>
                                        <p:cTn id="34" dur="500"/>
                                        <p:tgtEl>
                                          <p:spTgt spid="2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sp>
        <p:nvSpPr>
          <p:cNvPr id="9" name="Rectangle 8"/>
          <p:cNvSpPr/>
          <p:nvPr/>
        </p:nvSpPr>
        <p:spPr>
          <a:xfrm>
            <a:off x="7415809" y="8624192"/>
            <a:ext cx="3095838" cy="8397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 name="Rectangle 9"/>
          <p:cNvSpPr/>
          <p:nvPr/>
        </p:nvSpPr>
        <p:spPr>
          <a:xfrm>
            <a:off x="7438109" y="5302650"/>
            <a:ext cx="3073538" cy="8397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1" name="Rectangle 10"/>
          <p:cNvSpPr/>
          <p:nvPr/>
        </p:nvSpPr>
        <p:spPr>
          <a:xfrm>
            <a:off x="7415809" y="7305170"/>
            <a:ext cx="3095838" cy="8397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2" name="Rectangle 11"/>
          <p:cNvSpPr/>
          <p:nvPr/>
        </p:nvSpPr>
        <p:spPr>
          <a:xfrm>
            <a:off x="7466125" y="866622"/>
            <a:ext cx="3045522" cy="8397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3" name="Rectangle 12"/>
          <p:cNvSpPr/>
          <p:nvPr/>
        </p:nvSpPr>
        <p:spPr>
          <a:xfrm>
            <a:off x="215008" y="102940"/>
            <a:ext cx="6768752" cy="100400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4" name="Rectangle 13"/>
          <p:cNvSpPr/>
          <p:nvPr/>
        </p:nvSpPr>
        <p:spPr>
          <a:xfrm>
            <a:off x="609600" y="823021"/>
            <a:ext cx="17202080" cy="5078313"/>
          </a:xfrm>
          <a:prstGeom prst="rect">
            <a:avLst/>
          </a:prstGeom>
        </p:spPr>
        <p:txBody>
          <a:bodyPr wrap="square">
            <a:spAutoFit/>
          </a:bodyPr>
          <a:lstStyle/>
          <a:p>
            <a:pPr algn="just"/>
            <a:r>
              <a:rPr lang="en-US" sz="5400" b="1" dirty="0">
                <a:solidFill>
                  <a:schemeClr val="accent4">
                    <a:lumMod val="10000"/>
                  </a:schemeClr>
                </a:solidFill>
                <a:latin typeface="Times New Roman" panose="02020603050405020304" pitchFamily="18" charset="0"/>
                <a:cs typeface="Times New Roman" panose="02020603050405020304" pitchFamily="18" charset="0"/>
              </a:rPr>
              <a:t>- </a:t>
            </a:r>
            <a:r>
              <a:rPr lang="vi-VN" sz="5400" b="1" dirty="0">
                <a:solidFill>
                  <a:schemeClr val="accent4">
                    <a:lumMod val="10000"/>
                  </a:schemeClr>
                </a:solidFill>
                <a:latin typeface="Times New Roman" panose="02020603050405020304" pitchFamily="18" charset="0"/>
                <a:cs typeface="Times New Roman" panose="02020603050405020304" pitchFamily="18" charset="0"/>
              </a:rPr>
              <a:t>Xuất xứ</a:t>
            </a:r>
            <a:r>
              <a:rPr lang="en-US" sz="5400" b="1" dirty="0">
                <a:solidFill>
                  <a:schemeClr val="accent4">
                    <a:lumMod val="10000"/>
                  </a:schemeClr>
                </a:solidFill>
                <a:latin typeface="Times New Roman" panose="02020603050405020304" pitchFamily="18" charset="0"/>
                <a:cs typeface="Times New Roman" panose="02020603050405020304" pitchFamily="18" charset="0"/>
              </a:rPr>
              <a:t>: </a:t>
            </a:r>
            <a:r>
              <a:rPr lang="vi-VN" sz="5400" dirty="0">
                <a:solidFill>
                  <a:schemeClr val="accent4">
                    <a:lumMod val="10000"/>
                  </a:schemeClr>
                </a:solidFill>
                <a:latin typeface="Times New Roman" panose="02020603050405020304" pitchFamily="18" charset="0"/>
                <a:cs typeface="Times New Roman" panose="02020603050405020304" pitchFamily="18" charset="0"/>
              </a:rPr>
              <a:t>trích trong </a:t>
            </a:r>
            <a:r>
              <a:rPr lang="vi-VN" sz="5400" i="1" dirty="0">
                <a:solidFill>
                  <a:schemeClr val="accent4">
                    <a:lumMod val="10000"/>
                  </a:schemeClr>
                </a:solidFill>
                <a:latin typeface="Times New Roman" panose="02020603050405020304" pitchFamily="18" charset="0"/>
                <a:cs typeface="Times New Roman" panose="02020603050405020304" pitchFamily="18" charset="0"/>
              </a:rPr>
              <a:t>Tuyển tập văn học dân gian Việt Nam</a:t>
            </a:r>
            <a:r>
              <a:rPr lang="vi-VN" sz="5400" dirty="0">
                <a:solidFill>
                  <a:schemeClr val="accent4">
                    <a:lumMod val="10000"/>
                  </a:schemeClr>
                </a:solidFill>
                <a:latin typeface="Times New Roman" panose="02020603050405020304" pitchFamily="18" charset="0"/>
                <a:cs typeface="Times New Roman" panose="02020603050405020304" pitchFamily="18" charset="0"/>
              </a:rPr>
              <a:t>, tập III do Nguyễn Cừ - Phan Trọng Thương biên soạn và tuyển chọn. Xuất bản tại NXB Giáo dục năm 1999, tr. 805</a:t>
            </a:r>
            <a:r>
              <a:rPr lang="vi-VN" sz="5400">
                <a:solidFill>
                  <a:schemeClr val="accent4">
                    <a:lumMod val="10000"/>
                  </a:schemeClr>
                </a:solidFill>
                <a:latin typeface="Times New Roman" panose="02020603050405020304" pitchFamily="18" charset="0"/>
                <a:cs typeface="Times New Roman" panose="02020603050405020304" pitchFamily="18" charset="0"/>
              </a:rPr>
              <a:t>.</a:t>
            </a:r>
            <a:r>
              <a:rPr lang="en-US" sz="5400" b="1">
                <a:solidFill>
                  <a:schemeClr val="accent4">
                    <a:lumMod val="10000"/>
                  </a:schemeClr>
                </a:solidFill>
                <a:latin typeface="Times New Roman" panose="02020603050405020304" pitchFamily="18" charset="0"/>
                <a:cs typeface="Times New Roman" panose="02020603050405020304" pitchFamily="18" charset="0"/>
              </a:rPr>
              <a:t> - -- Thể </a:t>
            </a:r>
            <a:r>
              <a:rPr lang="en-US" sz="5400" b="1" dirty="0" err="1">
                <a:solidFill>
                  <a:schemeClr val="accent4">
                    <a:lumMod val="10000"/>
                  </a:schemeClr>
                </a:solidFill>
                <a:latin typeface="Times New Roman" panose="02020603050405020304" pitchFamily="18" charset="0"/>
                <a:cs typeface="Times New Roman" panose="02020603050405020304" pitchFamily="18" charset="0"/>
              </a:rPr>
              <a:t>loại</a:t>
            </a:r>
            <a:r>
              <a:rPr lang="en-US" sz="5400" b="1">
                <a:solidFill>
                  <a:schemeClr val="accent4">
                    <a:lumMod val="10000"/>
                  </a:schemeClr>
                </a:solidFill>
                <a:latin typeface="Times New Roman" panose="02020603050405020304" pitchFamily="18" charset="0"/>
                <a:cs typeface="Times New Roman" panose="02020603050405020304" pitchFamily="18" charset="0"/>
              </a:rPr>
              <a:t>: </a:t>
            </a:r>
            <a:r>
              <a:rPr lang="en-US" sz="5400">
                <a:solidFill>
                  <a:schemeClr val="accent4">
                    <a:lumMod val="10000"/>
                  </a:schemeClr>
                </a:solidFill>
                <a:latin typeface="Times New Roman" panose="02020603050405020304" pitchFamily="18" charset="0"/>
                <a:cs typeface="Times New Roman" panose="02020603050405020304" pitchFamily="18" charset="0"/>
              </a:rPr>
              <a:t>truyện </a:t>
            </a:r>
            <a:r>
              <a:rPr lang="en-US" sz="5400" dirty="0" err="1">
                <a:solidFill>
                  <a:schemeClr val="accent4">
                    <a:lumMod val="10000"/>
                  </a:schemeClr>
                </a:solidFill>
                <a:latin typeface="Times New Roman" panose="02020603050405020304" pitchFamily="18" charset="0"/>
                <a:cs typeface="Times New Roman" panose="02020603050405020304" pitchFamily="18" charset="0"/>
              </a:rPr>
              <a:t>ngụ</a:t>
            </a:r>
            <a:r>
              <a:rPr lang="en-US" sz="5400" dirty="0">
                <a:solidFill>
                  <a:schemeClr val="accent4">
                    <a:lumMod val="10000"/>
                  </a:schemeClr>
                </a:solidFill>
                <a:latin typeface="Times New Roman" panose="02020603050405020304" pitchFamily="18" charset="0"/>
                <a:cs typeface="Times New Roman" panose="02020603050405020304" pitchFamily="18" charset="0"/>
              </a:rPr>
              <a:t> </a:t>
            </a:r>
            <a:r>
              <a:rPr lang="en-US" sz="5400" dirty="0" err="1">
                <a:solidFill>
                  <a:schemeClr val="accent4">
                    <a:lumMod val="10000"/>
                  </a:schemeClr>
                </a:solidFill>
                <a:latin typeface="Times New Roman" panose="02020603050405020304" pitchFamily="18" charset="0"/>
                <a:cs typeface="Times New Roman" panose="02020603050405020304" pitchFamily="18" charset="0"/>
              </a:rPr>
              <a:t>ngôn</a:t>
            </a:r>
            <a:r>
              <a:rPr lang="en-US" sz="5400" dirty="0">
                <a:solidFill>
                  <a:schemeClr val="accent4">
                    <a:lumMod val="10000"/>
                  </a:schemeClr>
                </a:solidFill>
                <a:latin typeface="Times New Roman" panose="02020603050405020304" pitchFamily="18" charset="0"/>
                <a:cs typeface="Times New Roman" panose="02020603050405020304" pitchFamily="18" charset="0"/>
              </a:rPr>
              <a:t>, </a:t>
            </a:r>
          </a:p>
          <a:p>
            <a:pPr marL="685800" indent="-685800" algn="just">
              <a:buFontTx/>
              <a:buChar char="-"/>
            </a:pPr>
            <a:r>
              <a:rPr lang="en-US" sz="5400" b="1">
                <a:solidFill>
                  <a:schemeClr val="accent4">
                    <a:lumMod val="10000"/>
                  </a:schemeClr>
                </a:solidFill>
                <a:latin typeface="Times New Roman" panose="02020603050405020304" pitchFamily="18" charset="0"/>
                <a:cs typeface="Times New Roman" panose="02020603050405020304" pitchFamily="18" charset="0"/>
              </a:rPr>
              <a:t>PTBĐ: </a:t>
            </a:r>
            <a:r>
              <a:rPr lang="en-US" sz="5400" dirty="0" err="1">
                <a:solidFill>
                  <a:schemeClr val="accent4">
                    <a:lumMod val="10000"/>
                  </a:schemeClr>
                </a:solidFill>
                <a:latin typeface="Times New Roman" panose="02020603050405020304" pitchFamily="18" charset="0"/>
                <a:cs typeface="Times New Roman" panose="02020603050405020304" pitchFamily="18" charset="0"/>
              </a:rPr>
              <a:t>tự</a:t>
            </a:r>
            <a:r>
              <a:rPr lang="en-US" sz="5400" dirty="0">
                <a:solidFill>
                  <a:schemeClr val="accent4">
                    <a:lumMod val="10000"/>
                  </a:schemeClr>
                </a:solidFill>
                <a:latin typeface="Times New Roman" panose="02020603050405020304" pitchFamily="18" charset="0"/>
                <a:cs typeface="Times New Roman" panose="02020603050405020304" pitchFamily="18" charset="0"/>
              </a:rPr>
              <a:t> </a:t>
            </a:r>
            <a:r>
              <a:rPr lang="en-US" sz="5400" dirty="0" err="1">
                <a:solidFill>
                  <a:schemeClr val="accent4">
                    <a:lumMod val="10000"/>
                  </a:schemeClr>
                </a:solidFill>
                <a:latin typeface="Times New Roman" panose="02020603050405020304" pitchFamily="18" charset="0"/>
                <a:cs typeface="Times New Roman" panose="02020603050405020304" pitchFamily="18" charset="0"/>
              </a:rPr>
              <a:t>sự</a:t>
            </a:r>
            <a:r>
              <a:rPr lang="en-US" sz="5400" dirty="0">
                <a:solidFill>
                  <a:schemeClr val="accent4">
                    <a:lumMod val="10000"/>
                  </a:schemeClr>
                </a:solidFill>
                <a:latin typeface="Times New Roman" panose="02020603050405020304" pitchFamily="18" charset="0"/>
                <a:cs typeface="Times New Roman" panose="02020603050405020304" pitchFamily="18" charset="0"/>
              </a:rPr>
              <a:t> </a:t>
            </a:r>
            <a:r>
              <a:rPr lang="en-US" sz="5400" dirty="0" err="1">
                <a:solidFill>
                  <a:schemeClr val="accent4">
                    <a:lumMod val="10000"/>
                  </a:schemeClr>
                </a:solidFill>
                <a:latin typeface="Times New Roman" panose="02020603050405020304" pitchFamily="18" charset="0"/>
                <a:cs typeface="Times New Roman" panose="02020603050405020304" pitchFamily="18" charset="0"/>
              </a:rPr>
              <a:t>kết</a:t>
            </a:r>
            <a:r>
              <a:rPr lang="en-US" sz="5400" dirty="0">
                <a:solidFill>
                  <a:schemeClr val="accent4">
                    <a:lumMod val="10000"/>
                  </a:schemeClr>
                </a:solidFill>
                <a:latin typeface="Times New Roman" panose="02020603050405020304" pitchFamily="18" charset="0"/>
                <a:cs typeface="Times New Roman" panose="02020603050405020304" pitchFamily="18" charset="0"/>
              </a:rPr>
              <a:t> </a:t>
            </a:r>
            <a:r>
              <a:rPr lang="en-US" sz="5400" dirty="0" err="1">
                <a:solidFill>
                  <a:schemeClr val="accent4">
                    <a:lumMod val="10000"/>
                  </a:schemeClr>
                </a:solidFill>
                <a:latin typeface="Times New Roman" panose="02020603050405020304" pitchFamily="18" charset="0"/>
                <a:cs typeface="Times New Roman" panose="02020603050405020304" pitchFamily="18" charset="0"/>
              </a:rPr>
              <a:t>hợp</a:t>
            </a:r>
            <a:r>
              <a:rPr lang="en-US" sz="5400" dirty="0">
                <a:solidFill>
                  <a:schemeClr val="accent4">
                    <a:lumMod val="10000"/>
                  </a:schemeClr>
                </a:solidFill>
                <a:latin typeface="Times New Roman" panose="02020603050405020304" pitchFamily="18" charset="0"/>
                <a:cs typeface="Times New Roman" panose="02020603050405020304" pitchFamily="18" charset="0"/>
              </a:rPr>
              <a:t> </a:t>
            </a:r>
            <a:r>
              <a:rPr lang="en-US" sz="5400" err="1">
                <a:solidFill>
                  <a:schemeClr val="accent4">
                    <a:lumMod val="10000"/>
                  </a:schemeClr>
                </a:solidFill>
                <a:latin typeface="Times New Roman" panose="02020603050405020304" pitchFamily="18" charset="0"/>
                <a:cs typeface="Times New Roman" panose="02020603050405020304" pitchFamily="18" charset="0"/>
              </a:rPr>
              <a:t>biểu</a:t>
            </a:r>
            <a:r>
              <a:rPr lang="en-US" sz="5400">
                <a:solidFill>
                  <a:schemeClr val="accent4">
                    <a:lumMod val="10000"/>
                  </a:schemeClr>
                </a:solidFill>
                <a:latin typeface="Times New Roman" panose="02020603050405020304" pitchFamily="18" charset="0"/>
                <a:cs typeface="Times New Roman" panose="02020603050405020304" pitchFamily="18" charset="0"/>
              </a:rPr>
              <a:t> cảm</a:t>
            </a:r>
            <a:endParaRPr lang="en-US" sz="5400" dirty="0">
              <a:solidFill>
                <a:schemeClr val="accent4">
                  <a:lumMod val="10000"/>
                </a:schemeClr>
              </a:solidFill>
              <a:latin typeface="Times New Roman" panose="02020603050405020304" pitchFamily="18" charset="0"/>
              <a:cs typeface="Times New Roman" panose="02020603050405020304" pitchFamily="18" charset="0"/>
            </a:endParaRPr>
          </a:p>
          <a:p>
            <a:pPr algn="just"/>
            <a:r>
              <a:rPr lang="en-US" sz="5400" b="1">
                <a:solidFill>
                  <a:schemeClr val="accent4">
                    <a:lumMod val="10000"/>
                  </a:schemeClr>
                </a:solidFill>
                <a:latin typeface="Times New Roman" panose="02020603050405020304" pitchFamily="18" charset="0"/>
                <a:cs typeface="Times New Roman" panose="02020603050405020304" pitchFamily="18" charset="0"/>
              </a:rPr>
              <a:t>-  </a:t>
            </a:r>
            <a:r>
              <a:rPr lang="en-US" sz="5400" b="1" dirty="0" err="1">
                <a:solidFill>
                  <a:schemeClr val="accent4">
                    <a:lumMod val="10000"/>
                  </a:schemeClr>
                </a:solidFill>
                <a:latin typeface="Times New Roman" panose="02020603050405020304" pitchFamily="18" charset="0"/>
                <a:cs typeface="Times New Roman" panose="02020603050405020304" pitchFamily="18" charset="0"/>
              </a:rPr>
              <a:t>Bố</a:t>
            </a:r>
            <a:r>
              <a:rPr lang="en-US" sz="5400" b="1" dirty="0">
                <a:solidFill>
                  <a:schemeClr val="accent4">
                    <a:lumMod val="10000"/>
                  </a:schemeClr>
                </a:solidFill>
                <a:latin typeface="Times New Roman" panose="02020603050405020304" pitchFamily="18" charset="0"/>
                <a:cs typeface="Times New Roman" panose="02020603050405020304" pitchFamily="18" charset="0"/>
              </a:rPr>
              <a:t> </a:t>
            </a:r>
            <a:r>
              <a:rPr lang="en-US" sz="5400" b="1" dirty="0" err="1">
                <a:solidFill>
                  <a:schemeClr val="accent4">
                    <a:lumMod val="10000"/>
                  </a:schemeClr>
                </a:solidFill>
                <a:latin typeface="Times New Roman" panose="02020603050405020304" pitchFamily="18" charset="0"/>
                <a:cs typeface="Times New Roman" panose="02020603050405020304" pitchFamily="18" charset="0"/>
              </a:rPr>
              <a:t>cục</a:t>
            </a:r>
            <a:r>
              <a:rPr lang="en-US" sz="5400" b="1">
                <a:solidFill>
                  <a:schemeClr val="accent4">
                    <a:lumMod val="10000"/>
                  </a:schemeClr>
                </a:solidFill>
                <a:latin typeface="Times New Roman" panose="02020603050405020304" pitchFamily="18" charset="0"/>
                <a:cs typeface="Times New Roman" panose="02020603050405020304" pitchFamily="18" charset="0"/>
              </a:rPr>
              <a:t>:  </a:t>
            </a:r>
            <a:r>
              <a:rPr lang="en-US" sz="5400">
                <a:solidFill>
                  <a:schemeClr val="accent4">
                    <a:lumMod val="10000"/>
                  </a:schemeClr>
                </a:solidFill>
                <a:latin typeface="Times New Roman" panose="02020603050405020304" pitchFamily="18" charset="0"/>
                <a:cs typeface="Times New Roman" panose="02020603050405020304" pitchFamily="18" charset="0"/>
              </a:rPr>
              <a:t>2 </a:t>
            </a:r>
            <a:r>
              <a:rPr lang="en-US" sz="5400" dirty="0" err="1">
                <a:solidFill>
                  <a:schemeClr val="accent4">
                    <a:lumMod val="10000"/>
                  </a:schemeClr>
                </a:solidFill>
                <a:latin typeface="Times New Roman" panose="02020603050405020304" pitchFamily="18" charset="0"/>
                <a:cs typeface="Times New Roman" panose="02020603050405020304" pitchFamily="18" charset="0"/>
              </a:rPr>
              <a:t>phần</a:t>
            </a:r>
            <a:endParaRPr lang="en-US" sz="5400" dirty="0">
              <a:solidFill>
                <a:schemeClr val="accent4">
                  <a:lumMod val="10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barn(inVertical)">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barn(inVertical)">
                                      <p:cBhvr>
                                        <p:cTn id="17" dur="500"/>
                                        <p:tgtEl>
                                          <p:spTgt spid="1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xEl>
                                              <p:pRg st="2" end="2"/>
                                            </p:txEl>
                                          </p:spTgt>
                                        </p:tgtEl>
                                        <p:attrNameLst>
                                          <p:attrName>style.visibility</p:attrName>
                                        </p:attrNameLst>
                                      </p:cBhvr>
                                      <p:to>
                                        <p:strVal val="visible"/>
                                      </p:to>
                                    </p:set>
                                    <p:animEffect transition="in" filter="barn(inVertical)">
                                      <p:cBhvr>
                                        <p:cTn id="22" dur="500"/>
                                        <p:tgtEl>
                                          <p:spTgt spid="1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301679" y="0"/>
            <a:ext cx="4953890" cy="4794444"/>
          </a:xfrm>
          <a:prstGeom prst="ellipse">
            <a:avLst/>
          </a:prstGeom>
          <a:ln>
            <a:noFill/>
          </a:ln>
          <a:effectLst>
            <a:softEdge rad="112500"/>
          </a:effectLst>
        </p:spPr>
      </p:pic>
      <p:sp>
        <p:nvSpPr>
          <p:cNvPr id="14" name="Rectangle 13"/>
          <p:cNvSpPr/>
          <p:nvPr/>
        </p:nvSpPr>
        <p:spPr>
          <a:xfrm>
            <a:off x="8255112" y="1344022"/>
            <a:ext cx="6480720" cy="1335748"/>
          </a:xfrm>
          <a:prstGeom prst="rect">
            <a:avLst/>
          </a:prstGeom>
          <a:solidFill>
            <a:schemeClr val="accent5">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15" name="Picture 14"/>
          <p:cNvPicPr>
            <a:picLocks noChangeAspect="1"/>
          </p:cNvPicPr>
          <p:nvPr/>
        </p:nvPicPr>
        <p:blipFill>
          <a:blip r:embed="rId3"/>
          <a:stretch>
            <a:fillRect/>
          </a:stretch>
        </p:blipFill>
        <p:spPr>
          <a:xfrm>
            <a:off x="6786167" y="1344023"/>
            <a:ext cx="9599486" cy="2322694"/>
          </a:xfrm>
          <a:prstGeom prst="rect">
            <a:avLst/>
          </a:prstGeom>
        </p:spPr>
      </p:pic>
      <p:sp>
        <p:nvSpPr>
          <p:cNvPr id="16" name="Rectangle 15"/>
          <p:cNvSpPr/>
          <p:nvPr/>
        </p:nvSpPr>
        <p:spPr>
          <a:xfrm>
            <a:off x="4535488" y="3127276"/>
            <a:ext cx="13500992" cy="6740307"/>
          </a:xfrm>
          <a:prstGeom prst="rect">
            <a:avLst/>
          </a:prstGeom>
        </p:spPr>
        <p:txBody>
          <a:bodyPr wrap="square">
            <a:spAutoFit/>
          </a:bodyPr>
          <a:lstStyle/>
          <a:p>
            <a:pPr algn="just"/>
            <a:r>
              <a:rPr lang="en-US" sz="4800" dirty="0">
                <a:solidFill>
                  <a:schemeClr val="accent4">
                    <a:lumMod val="10000"/>
                  </a:schemeClr>
                </a:solidFill>
                <a:latin typeface="Times New Roman" panose="02020603050405020304" pitchFamily="18" charset="0"/>
                <a:cs typeface="Times New Roman" panose="02020603050405020304" pitchFamily="18" charset="0"/>
              </a:rPr>
              <a:t>       V</a:t>
            </a:r>
            <a:r>
              <a:rPr lang="vi-VN" sz="4800" dirty="0">
                <a:solidFill>
                  <a:schemeClr val="accent4">
                    <a:lumMod val="10000"/>
                  </a:schemeClr>
                </a:solidFill>
                <a:latin typeface="+mj-lt"/>
              </a:rPr>
              <a:t>ăn bản thông qua cuộc hội thoại giữa hai con vật là kiến và mối để nói lên sự đối lập giữa lối sống của hai bộ phận con người trong xã hội hiện nay. Trong khi mối không muốn lao động, chỉ biết hưởng thụ trước mắt, nghĩ đến bản thân, thì kiến không ngại vất vả, chăm chỉ lao động, biết lo xa, sống có trách nhiệm với cộng đồng. Qua đó, câu chuyện khẳng định rằng chỉ có chăm chỉ cần cù làm lụng cuộc sống mới có thể ấm êm, bền vững.</a:t>
            </a:r>
            <a:endParaRPr lang="en-US" sz="4800" dirty="0">
              <a:solidFill>
                <a:schemeClr val="accent4">
                  <a:lumMod val="10000"/>
                </a:schemeClr>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DDC92-6849-4B2A-BC21-8069F507FE7D}"/>
              </a:ext>
            </a:extLst>
          </p:cNvPr>
          <p:cNvSpPr>
            <a:spLocks noGrp="1"/>
          </p:cNvSpPr>
          <p:nvPr>
            <p:ph type="title"/>
          </p:nvPr>
        </p:nvSpPr>
        <p:spPr>
          <a:xfrm>
            <a:off x="457200" y="274638"/>
            <a:ext cx="15163800" cy="3268662"/>
          </a:xfrm>
        </p:spPr>
        <p:txBody>
          <a:bodyPr>
            <a:noAutofit/>
          </a:bodyPr>
          <a:lstStyle/>
          <a:p>
            <a:r>
              <a:rPr lang="en-US" sz="6000">
                <a:latin typeface="Times New Roman" panose="02020603050405020304" pitchFamily="18" charset="0"/>
                <a:cs typeface="Times New Roman" panose="02020603050405020304" pitchFamily="18" charset="0"/>
              </a:rPr>
              <a:t>Hoạt động cá nhân: Thời gian 3 phút</a:t>
            </a:r>
            <a:br>
              <a:rPr lang="en-US" sz="6000">
                <a:latin typeface="Times New Roman" panose="02020603050405020304" pitchFamily="18" charset="0"/>
                <a:cs typeface="Times New Roman" panose="02020603050405020304" pitchFamily="18" charset="0"/>
              </a:rPr>
            </a:br>
            <a:r>
              <a:rPr lang="en-US" sz="6000">
                <a:latin typeface="Times New Roman" panose="02020603050405020304" pitchFamily="18" charset="0"/>
                <a:cs typeface="Times New Roman" panose="02020603050405020304" pitchFamily="18" charset="0"/>
              </a:rPr>
              <a:t>    Tìm một số yếu tố truyện ngụ ngôn trong văn bản: Con kiến và con mối</a:t>
            </a:r>
            <a:endParaRPr lang="vi-VN" sz="600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D3D66F10-3B9F-41FB-9D62-4847B1731C25}"/>
              </a:ext>
            </a:extLst>
          </p:cNvPr>
          <p:cNvSpPr>
            <a:spLocks noGrp="1"/>
          </p:cNvSpPr>
          <p:nvPr>
            <p:ph idx="1"/>
          </p:nvPr>
        </p:nvSpPr>
        <p:spPr>
          <a:xfrm>
            <a:off x="457200" y="3771900"/>
            <a:ext cx="15544800" cy="5181599"/>
          </a:xfrm>
        </p:spPr>
        <p:txBody>
          <a:bodyPr>
            <a:noAutofit/>
          </a:bodyPr>
          <a:lstStyle/>
          <a:p>
            <a:r>
              <a:rPr lang="en-US" sz="5400">
                <a:latin typeface="Times New Roman" panose="02020603050405020304" pitchFamily="18" charset="0"/>
                <a:cs typeface="Times New Roman" panose="02020603050405020304" pitchFamily="18" charset="0"/>
              </a:rPr>
              <a:t>- Đề tài:</a:t>
            </a:r>
          </a:p>
          <a:p>
            <a:r>
              <a:rPr lang="en-US" sz="5400">
                <a:latin typeface="Times New Roman" panose="02020603050405020304" pitchFamily="18" charset="0"/>
                <a:cs typeface="Times New Roman" panose="02020603050405020304" pitchFamily="18" charset="0"/>
              </a:rPr>
              <a:t>- Tình huống:</a:t>
            </a:r>
          </a:p>
          <a:p>
            <a:r>
              <a:rPr lang="en-US" sz="5400">
                <a:latin typeface="Times New Roman" panose="02020603050405020304" pitchFamily="18" charset="0"/>
                <a:cs typeface="Times New Roman" panose="02020603050405020304" pitchFamily="18" charset="0"/>
              </a:rPr>
              <a:t>-Cốt truyện:</a:t>
            </a:r>
          </a:p>
          <a:p>
            <a:r>
              <a:rPr lang="en-US" sz="5400">
                <a:latin typeface="Times New Roman" panose="02020603050405020304" pitchFamily="18" charset="0"/>
                <a:cs typeface="Times New Roman" panose="02020603050405020304" pitchFamily="18" charset="0"/>
              </a:rPr>
              <a:t>- Nhân vật:</a:t>
            </a:r>
          </a:p>
          <a:p>
            <a:r>
              <a:rPr lang="en-US" sz="5400">
                <a:latin typeface="Times New Roman" panose="02020603050405020304" pitchFamily="18" charset="0"/>
                <a:cs typeface="Times New Roman" panose="02020603050405020304" pitchFamily="18" charset="0"/>
              </a:rPr>
              <a:t>- Chủ đề:</a:t>
            </a:r>
            <a:endParaRPr lang="vi-VN" sz="5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596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0591E7A-7040-4D9F-BE12-5CD6CC1C5543}"/>
              </a:ext>
            </a:extLst>
          </p:cNvPr>
          <p:cNvGraphicFramePr>
            <a:graphicFrameLocks noGrp="1"/>
          </p:cNvGraphicFramePr>
          <p:nvPr>
            <p:extLst>
              <p:ext uri="{D42A27DB-BD31-4B8C-83A1-F6EECF244321}">
                <p14:modId xmlns:p14="http://schemas.microsoft.com/office/powerpoint/2010/main" val="869641409"/>
              </p:ext>
            </p:extLst>
          </p:nvPr>
        </p:nvGraphicFramePr>
        <p:xfrm>
          <a:off x="381000" y="2164407"/>
          <a:ext cx="17297401" cy="6182411"/>
        </p:xfrm>
        <a:graphic>
          <a:graphicData uri="http://schemas.openxmlformats.org/drawingml/2006/table">
            <a:tbl>
              <a:tblPr firstRow="1" firstCol="1" bandRow="1">
                <a:tableStyleId>{5C22544A-7EE6-4342-B048-85BDC9FD1C3A}</a:tableStyleId>
              </a:tblPr>
              <a:tblGrid>
                <a:gridCol w="5763563">
                  <a:extLst>
                    <a:ext uri="{9D8B030D-6E8A-4147-A177-3AD203B41FA5}">
                      <a16:colId xmlns:a16="http://schemas.microsoft.com/office/drawing/2014/main" val="1900344785"/>
                    </a:ext>
                  </a:extLst>
                </a:gridCol>
                <a:gridCol w="5766919">
                  <a:extLst>
                    <a:ext uri="{9D8B030D-6E8A-4147-A177-3AD203B41FA5}">
                      <a16:colId xmlns:a16="http://schemas.microsoft.com/office/drawing/2014/main" val="3704423649"/>
                    </a:ext>
                  </a:extLst>
                </a:gridCol>
                <a:gridCol w="5766919">
                  <a:extLst>
                    <a:ext uri="{9D8B030D-6E8A-4147-A177-3AD203B41FA5}">
                      <a16:colId xmlns:a16="http://schemas.microsoft.com/office/drawing/2014/main" val="3091514951"/>
                    </a:ext>
                  </a:extLst>
                </a:gridCol>
              </a:tblGrid>
              <a:tr h="1525459">
                <a:tc>
                  <a:txBody>
                    <a:bodyPr/>
                    <a:lstStyle/>
                    <a:p>
                      <a:pPr algn="just">
                        <a:spcAft>
                          <a:spcPts val="0"/>
                        </a:spcAft>
                        <a:tabLst>
                          <a:tab pos="90170" algn="l"/>
                          <a:tab pos="180340" algn="l"/>
                        </a:tabLst>
                      </a:pPr>
                      <a:r>
                        <a:rPr lang="en-US" sz="4800">
                          <a:effectLst/>
                          <a:latin typeface="Times New Roman" panose="02020603050405020304" pitchFamily="18" charset="0"/>
                          <a:cs typeface="Times New Roman" panose="02020603050405020304" pitchFamily="18" charset="0"/>
                        </a:rPr>
                        <a:t>Nhân vật </a:t>
                      </a:r>
                      <a:endParaRPr lang="vi-VN"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tabLst>
                          <a:tab pos="90170" algn="l"/>
                          <a:tab pos="180340" algn="l"/>
                        </a:tabLst>
                      </a:pPr>
                      <a:r>
                        <a:rPr lang="en-US" sz="4800">
                          <a:effectLst/>
                          <a:latin typeface="Times New Roman" panose="02020603050405020304" pitchFamily="18" charset="0"/>
                          <a:cs typeface="Times New Roman" panose="02020603050405020304" pitchFamily="18" charset="0"/>
                        </a:rPr>
                        <a:t>Mối Kiến</a:t>
                      </a:r>
                      <a:endParaRPr lang="vi-VN"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tabLst>
                          <a:tab pos="90170" algn="l"/>
                          <a:tab pos="180340" algn="l"/>
                        </a:tabLst>
                      </a:pPr>
                      <a:r>
                        <a:rPr lang="en-US" sz="4800">
                          <a:effectLst/>
                          <a:latin typeface="Times New Roman" panose="02020603050405020304" pitchFamily="18" charset="0"/>
                          <a:cs typeface="Times New Roman" panose="02020603050405020304" pitchFamily="18" charset="0"/>
                        </a:rPr>
                        <a:t>Kiến</a:t>
                      </a:r>
                      <a:endParaRPr lang="vi-VN"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71862197"/>
                  </a:ext>
                </a:extLst>
              </a:tr>
              <a:tr h="1606034">
                <a:tc>
                  <a:txBody>
                    <a:bodyPr/>
                    <a:lstStyle/>
                    <a:p>
                      <a:pPr algn="just">
                        <a:spcAft>
                          <a:spcPts val="0"/>
                        </a:spcAft>
                        <a:tabLst>
                          <a:tab pos="90170" algn="l"/>
                          <a:tab pos="180340" algn="l"/>
                        </a:tabLst>
                      </a:pPr>
                      <a:r>
                        <a:rPr lang="en-US" sz="4800">
                          <a:effectLst/>
                          <a:latin typeface="Times New Roman" panose="02020603050405020304" pitchFamily="18" charset="0"/>
                          <a:cs typeface="Times New Roman" panose="02020603050405020304" pitchFamily="18" charset="0"/>
                        </a:rPr>
                        <a:t>quan niệm sống</a:t>
                      </a:r>
                      <a:endParaRPr lang="vi-VN"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tabLst>
                          <a:tab pos="90170" algn="l"/>
                          <a:tab pos="180340" algn="l"/>
                        </a:tabLst>
                      </a:pPr>
                      <a:r>
                        <a:rPr lang="en-US" sz="4800">
                          <a:effectLst/>
                          <a:latin typeface="Times New Roman" panose="02020603050405020304" pitchFamily="18" charset="0"/>
                          <a:cs typeface="Times New Roman" panose="02020603050405020304" pitchFamily="18" charset="0"/>
                        </a:rPr>
                        <a:t> </a:t>
                      </a:r>
                      <a:endParaRPr lang="vi-VN"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tabLst>
                          <a:tab pos="90170" algn="l"/>
                          <a:tab pos="180340" algn="l"/>
                        </a:tabLst>
                      </a:pPr>
                      <a:r>
                        <a:rPr lang="en-US" sz="4800">
                          <a:effectLst/>
                          <a:latin typeface="Times New Roman" panose="02020603050405020304" pitchFamily="18" charset="0"/>
                          <a:cs typeface="Times New Roman" panose="02020603050405020304" pitchFamily="18" charset="0"/>
                        </a:rPr>
                        <a:t> </a:t>
                      </a:r>
                      <a:endParaRPr lang="vi-VN"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986190692"/>
                  </a:ext>
                </a:extLst>
              </a:tr>
              <a:tr h="1525459">
                <a:tc>
                  <a:txBody>
                    <a:bodyPr/>
                    <a:lstStyle/>
                    <a:p>
                      <a:pPr algn="just">
                        <a:spcAft>
                          <a:spcPts val="0"/>
                        </a:spcAft>
                        <a:tabLst>
                          <a:tab pos="90170" algn="l"/>
                          <a:tab pos="180340" algn="l"/>
                        </a:tabLst>
                      </a:pPr>
                      <a:r>
                        <a:rPr lang="en-US" sz="4800">
                          <a:effectLst/>
                          <a:latin typeface="Times New Roman" panose="02020603050405020304" pitchFamily="18" charset="0"/>
                          <a:cs typeface="Times New Roman" panose="02020603050405020304" pitchFamily="18" charset="0"/>
                        </a:rPr>
                        <a:t>Kết quả</a:t>
                      </a:r>
                      <a:endParaRPr lang="vi-VN"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tabLst>
                          <a:tab pos="90170" algn="l"/>
                          <a:tab pos="180340" algn="l"/>
                        </a:tabLst>
                      </a:pPr>
                      <a:r>
                        <a:rPr lang="en-US" sz="4800">
                          <a:effectLst/>
                          <a:latin typeface="Times New Roman" panose="02020603050405020304" pitchFamily="18" charset="0"/>
                          <a:cs typeface="Times New Roman" panose="02020603050405020304" pitchFamily="18" charset="0"/>
                        </a:rPr>
                        <a:t> </a:t>
                      </a:r>
                      <a:endParaRPr lang="vi-VN"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tabLst>
                          <a:tab pos="90170" algn="l"/>
                          <a:tab pos="180340" algn="l"/>
                        </a:tabLst>
                      </a:pPr>
                      <a:r>
                        <a:rPr lang="en-US" sz="4800">
                          <a:effectLst/>
                          <a:latin typeface="Times New Roman" panose="02020603050405020304" pitchFamily="18" charset="0"/>
                          <a:cs typeface="Times New Roman" panose="02020603050405020304" pitchFamily="18" charset="0"/>
                        </a:rPr>
                        <a:t> </a:t>
                      </a:r>
                      <a:endParaRPr lang="vi-VN"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98051434"/>
                  </a:ext>
                </a:extLst>
              </a:tr>
              <a:tr h="1525459">
                <a:tc>
                  <a:txBody>
                    <a:bodyPr/>
                    <a:lstStyle/>
                    <a:p>
                      <a:pPr algn="just">
                        <a:spcAft>
                          <a:spcPts val="0"/>
                        </a:spcAft>
                        <a:tabLst>
                          <a:tab pos="90170" algn="l"/>
                          <a:tab pos="180340" algn="l"/>
                        </a:tabLst>
                      </a:pPr>
                      <a:r>
                        <a:rPr lang="en-US" sz="4800">
                          <a:effectLst/>
                          <a:latin typeface="Times New Roman" panose="02020603050405020304" pitchFamily="18" charset="0"/>
                          <a:cs typeface="Times New Roman" panose="02020603050405020304" pitchFamily="18" charset="0"/>
                        </a:rPr>
                        <a:t>Bài học</a:t>
                      </a:r>
                      <a:endParaRPr lang="vi-VN"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tabLst>
                          <a:tab pos="90170" algn="l"/>
                          <a:tab pos="180340" algn="l"/>
                        </a:tabLst>
                      </a:pPr>
                      <a:r>
                        <a:rPr lang="en-US" sz="4800">
                          <a:effectLst/>
                          <a:latin typeface="Times New Roman" panose="02020603050405020304" pitchFamily="18" charset="0"/>
                          <a:cs typeface="Times New Roman" panose="02020603050405020304" pitchFamily="18" charset="0"/>
                        </a:rPr>
                        <a:t> </a:t>
                      </a:r>
                      <a:endParaRPr lang="vi-VN"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tabLst>
                          <a:tab pos="90170" algn="l"/>
                          <a:tab pos="180340" algn="l"/>
                        </a:tabLst>
                      </a:pPr>
                      <a:r>
                        <a:rPr lang="en-US" sz="4800">
                          <a:effectLst/>
                          <a:latin typeface="Times New Roman" panose="02020603050405020304" pitchFamily="18" charset="0"/>
                          <a:cs typeface="Times New Roman" panose="02020603050405020304" pitchFamily="18" charset="0"/>
                        </a:rPr>
                        <a:t> </a:t>
                      </a:r>
                      <a:endParaRPr lang="vi-VN"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43235652"/>
                  </a:ext>
                </a:extLst>
              </a:tr>
            </a:tbl>
          </a:graphicData>
        </a:graphic>
      </p:graphicFrame>
      <p:sp>
        <p:nvSpPr>
          <p:cNvPr id="3" name="Rectangle 1">
            <a:extLst>
              <a:ext uri="{FF2B5EF4-FFF2-40B4-BE49-F238E27FC236}">
                <a16:creationId xmlns:a16="http://schemas.microsoft.com/office/drawing/2014/main" id="{81FC0C45-56B1-4AE0-B60D-FF11BAEF968A}"/>
              </a:ext>
            </a:extLst>
          </p:cNvPr>
          <p:cNvSpPr>
            <a:spLocks noChangeArrowheads="1"/>
          </p:cNvSpPr>
          <p:nvPr/>
        </p:nvSpPr>
        <p:spPr bwMode="auto">
          <a:xfrm>
            <a:off x="381000" y="779413"/>
            <a:ext cx="16306800"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1pPr>
            <a:lvl2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2pPr>
            <a:lvl3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3pPr>
            <a:lvl4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4pPr>
            <a:lvl5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5pPr>
            <a:lvl6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6pPr>
            <a:lvl7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7pPr>
            <a:lvl8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8pPr>
            <a:lvl9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90488" algn="l"/>
                <a:tab pos="180975" algn="l"/>
              </a:tabLst>
            </a:pPr>
            <a:r>
              <a:rPr lang="en-US" altLang="vi-VN" sz="4400" b="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Hoạt động </a:t>
            </a:r>
            <a:r>
              <a:rPr kumimoji="0" lang="en-US" altLang="vi-VN" sz="4400" b="1" i="0" u="none" strike="noStrike" cap="none" normalizeH="0" baseline="0">
                <a:ln>
                  <a:noFill/>
                </a:ln>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cặp đôi </a:t>
            </a:r>
            <a:r>
              <a:rPr lang="en-US" altLang="vi-VN" sz="4400" b="1">
                <a:latin typeface="Times New Roman" panose="02020603050405020304" pitchFamily="18" charset="0"/>
                <a:cs typeface="Times New Roman" panose="02020603050405020304" pitchFamily="18" charset="0"/>
              </a:rPr>
              <a:t>(</a:t>
            </a:r>
            <a:r>
              <a:rPr lang="en-US" altLang="vi-VN" sz="4400" b="1">
                <a:solidFill>
                  <a:srgbClr val="0D0D0D"/>
                </a:solidFill>
                <a:latin typeface="Times New Roman" panose="02020603050405020304" pitchFamily="18" charset="0"/>
                <a:cs typeface="Times New Roman" panose="02020603050405020304" pitchFamily="18" charset="0"/>
              </a:rPr>
              <a:t>t</a:t>
            </a:r>
            <a:r>
              <a:rPr kumimoji="0" lang="en-US" altLang="vi-VN" sz="4400" b="1" i="0" u="none" strike="noStrike" cap="none" normalizeH="0" baseline="0">
                <a:ln>
                  <a:noFill/>
                </a:ln>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hời gian: 5 phút)</a:t>
            </a:r>
          </a:p>
          <a:p>
            <a:pPr marL="0" marR="0" lvl="0" indent="0" algn="just" defTabSz="914400" rtl="0" eaLnBrk="0" fontAlgn="base" latinLnBrk="0" hangingPunct="0">
              <a:lnSpc>
                <a:spcPct val="100000"/>
              </a:lnSpc>
              <a:spcBef>
                <a:spcPct val="0"/>
              </a:spcBef>
              <a:spcAft>
                <a:spcPct val="0"/>
              </a:spcAft>
              <a:buClrTx/>
              <a:buSzTx/>
              <a:buFontTx/>
              <a:buNone/>
              <a:tabLst>
                <a:tab pos="90488" algn="l"/>
                <a:tab pos="180975" algn="l"/>
              </a:tabLst>
            </a:pPr>
            <a:r>
              <a:rPr kumimoji="0" lang="en-US" altLang="vi-VN" sz="4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Nêu quan niệm sống của kiến và mối, kết quả và rút ra bài học:</a:t>
            </a:r>
          </a:p>
        </p:txBody>
      </p:sp>
    </p:spTree>
    <p:extLst>
      <p:ext uri="{BB962C8B-B14F-4D97-AF65-F5344CB8AC3E}">
        <p14:creationId xmlns:p14="http://schemas.microsoft.com/office/powerpoint/2010/main" val="29297272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TotalTime>
  <Words>2149</Words>
  <Application>Microsoft Office PowerPoint</Application>
  <PresentationFormat>Custom</PresentationFormat>
  <Paragraphs>289</Paragraphs>
  <Slides>33</Slides>
  <Notes>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Times New Roman</vt:lpstr>
      <vt:lpstr>Arial</vt:lpstr>
      <vt:lpstr>Calibri Light</vt:lpstr>
      <vt:lpstr>futura-book</vt:lpstr>
      <vt:lpstr>Tahoma</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cá nhân: Thời gian 3 phút     Tìm một số yếu tố truyện ngụ ngôn trong văn bản: Con kiến và con mối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Bảng kiểm Đánh giá kĩ năng viết đoạn văn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Màu đào và Xanh lá Hình dạng Hữu cơ Hội thảo Thiền Hội thảo Trực tuyến Bản thuyết trình Keynote</dc:title>
  <dc:creator>Nguyen Ha</dc:creator>
  <cp:lastModifiedBy>Đinh Thị Thu Hiền</cp:lastModifiedBy>
  <cp:revision>41</cp:revision>
  <dcterms:created xsi:type="dcterms:W3CDTF">2006-08-16T00:00:00Z</dcterms:created>
  <dcterms:modified xsi:type="dcterms:W3CDTF">2024-05-21T12:31:54Z</dcterms:modified>
  <dc:identifier>DAFSKtC-6M0</dc:identifier>
</cp:coreProperties>
</file>