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69" r:id="rId3"/>
    <p:sldId id="268" r:id="rId4"/>
    <p:sldId id="273" r:id="rId5"/>
    <p:sldId id="308" r:id="rId6"/>
    <p:sldId id="277" r:id="rId7"/>
    <p:sldId id="276" r:id="rId8"/>
    <p:sldId id="278" r:id="rId9"/>
    <p:sldId id="279" r:id="rId10"/>
    <p:sldId id="281" r:id="rId11"/>
    <p:sldId id="282" r:id="rId12"/>
    <p:sldId id="283" r:id="rId13"/>
    <p:sldId id="286" r:id="rId14"/>
    <p:sldId id="287" r:id="rId15"/>
    <p:sldId id="288" r:id="rId16"/>
    <p:sldId id="289" r:id="rId17"/>
    <p:sldId id="290" r:id="rId18"/>
    <p:sldId id="291" r:id="rId19"/>
    <p:sldId id="292" r:id="rId20"/>
    <p:sldId id="293" r:id="rId21"/>
    <p:sldId id="294" r:id="rId22"/>
    <p:sldId id="295" r:id="rId23"/>
    <p:sldId id="296" r:id="rId24"/>
    <p:sldId id="285" r:id="rId25"/>
    <p:sldId id="297" r:id="rId26"/>
    <p:sldId id="298" r:id="rId27"/>
    <p:sldId id="299" r:id="rId28"/>
    <p:sldId id="300" r:id="rId29"/>
    <p:sldId id="301" r:id="rId30"/>
    <p:sldId id="302" r:id="rId31"/>
    <p:sldId id="303" r:id="rId32"/>
    <p:sldId id="304" r:id="rId33"/>
    <p:sldId id="305" r:id="rId34"/>
    <p:sldId id="306" r:id="rId35"/>
    <p:sldId id="307" r:id="rId36"/>
    <p:sldId id="309" r:id="rId37"/>
    <p:sldId id="310" r:id="rId38"/>
    <p:sldId id="311" r:id="rId39"/>
    <p:sldId id="312" r:id="rId40"/>
    <p:sldId id="313" r:id="rId41"/>
    <p:sldId id="314" r:id="rId42"/>
    <p:sldId id="315" r:id="rId43"/>
    <p:sldId id="317" r:id="rId44"/>
    <p:sldId id="318" r:id="rId45"/>
    <p:sldId id="320" r:id="rId46"/>
    <p:sldId id="321" r:id="rId47"/>
    <p:sldId id="322" r:id="rId48"/>
    <p:sldId id="323" r:id="rId49"/>
    <p:sldId id="324" r:id="rId50"/>
    <p:sldId id="325" r:id="rId51"/>
    <p:sldId id="326" r:id="rId52"/>
    <p:sldId id="258" r:id="rId53"/>
    <p:sldId id="267" r:id="rId54"/>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D1"/>
    <a:srgbClr val="FFB3B3"/>
    <a:srgbClr val="FF8B8B"/>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ED126-BC84-4500-99DF-414E26C13E5E}"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E733-8AD2-4490-BBCE-258F1CE4290F}" type="slidenum">
              <a:rPr lang="en-US" smtClean="0"/>
              <a:t>‹#›</a:t>
            </a:fld>
            <a:endParaRPr lang="en-US"/>
          </a:p>
        </p:txBody>
      </p:sp>
    </p:spTree>
    <p:extLst>
      <p:ext uri="{BB962C8B-B14F-4D97-AF65-F5344CB8AC3E}">
        <p14:creationId xmlns:p14="http://schemas.microsoft.com/office/powerpoint/2010/main" val="163540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8</a:t>
            </a:fld>
            <a:endParaRPr lang="en-US"/>
          </a:p>
        </p:txBody>
      </p:sp>
    </p:spTree>
    <p:extLst>
      <p:ext uri="{BB962C8B-B14F-4D97-AF65-F5344CB8AC3E}">
        <p14:creationId xmlns:p14="http://schemas.microsoft.com/office/powerpoint/2010/main" val="313767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13</a:t>
            </a:fld>
            <a:endParaRPr lang="en-US"/>
          </a:p>
        </p:txBody>
      </p:sp>
    </p:spTree>
    <p:extLst>
      <p:ext uri="{BB962C8B-B14F-4D97-AF65-F5344CB8AC3E}">
        <p14:creationId xmlns:p14="http://schemas.microsoft.com/office/powerpoint/2010/main" val="35752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74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33</a:t>
            </a:fld>
            <a:endParaRPr lang="en-US"/>
          </a:p>
        </p:txBody>
      </p:sp>
    </p:spTree>
    <p:extLst>
      <p:ext uri="{BB962C8B-B14F-4D97-AF65-F5344CB8AC3E}">
        <p14:creationId xmlns:p14="http://schemas.microsoft.com/office/powerpoint/2010/main" val="15948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0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41</a:t>
            </a:fld>
            <a:endParaRPr lang="en-US"/>
          </a:p>
        </p:txBody>
      </p:sp>
    </p:spTree>
    <p:extLst>
      <p:ext uri="{BB962C8B-B14F-4D97-AF65-F5344CB8AC3E}">
        <p14:creationId xmlns:p14="http://schemas.microsoft.com/office/powerpoint/2010/main" val="116026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1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4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0.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5" Type="http://schemas.openxmlformats.org/officeDocument/2006/relationships/image" Target="../media/image65.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4.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8" Type="http://schemas.openxmlformats.org/officeDocument/2006/relationships/image" Target="../media/image78.png"/><Relationship Id="rId3" Type="http://schemas.microsoft.com/office/2007/relationships/hdphoto" Target="../media/hdphoto6.wdp"/><Relationship Id="rId17" Type="http://schemas.openxmlformats.org/officeDocument/2006/relationships/image" Target="../media/image77.png"/><Relationship Id="rId2" Type="http://schemas.openxmlformats.org/officeDocument/2006/relationships/image" Target="../media/image73.png"/><Relationship Id="rId16"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75.png"/><Relationship Id="rId19"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4.png"/><Relationship Id="rId7"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3.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17" Type="http://schemas.openxmlformats.org/officeDocument/2006/relationships/image" Target="../media/image64.png"/><Relationship Id="rId2" Type="http://schemas.openxmlformats.org/officeDocument/2006/relationships/image" Target="../media/image89.png"/><Relationship Id="rId16"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91.png"/><Relationship Id="rId4" Type="http://schemas.openxmlformats.org/officeDocument/2006/relationships/image" Target="../media/image41.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6.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4.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20.png"/></Relationships>
</file>

<file path=ppt/slides/_rels/slide39.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05.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78.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9.png"/><Relationship Id="rId5" Type="http://schemas.openxmlformats.org/officeDocument/2006/relationships/image" Target="../media/image111.png"/><Relationship Id="rId10" Type="http://schemas.openxmlformats.org/officeDocument/2006/relationships/image" Target="../media/image9.png"/><Relationship Id="rId4" Type="http://schemas.openxmlformats.org/officeDocument/2006/relationships/image" Target="../media/image110.pn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9.png"/><Relationship Id="rId7"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94.png"/><Relationship Id="rId4" Type="http://schemas.openxmlformats.org/officeDocument/2006/relationships/image" Target="../media/image110.pn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3.png"/><Relationship Id="rId7"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18" Type="http://schemas.openxmlformats.org/officeDocument/2006/relationships/image" Target="../media/image124.png"/><Relationship Id="rId3" Type="http://schemas.openxmlformats.org/officeDocument/2006/relationships/image" Target="../media/image41.png"/><Relationship Id="rId17" Type="http://schemas.openxmlformats.org/officeDocument/2006/relationships/image" Target="../media/image123.png"/><Relationship Id="rId2" Type="http://schemas.openxmlformats.org/officeDocument/2006/relationships/image" Target="../media/image38.png"/><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png"/><Relationship Id="rId19" Type="http://schemas.openxmlformats.org/officeDocument/2006/relationships/image" Target="../media/image125.png"/><Relationship Id="rId4" Type="http://schemas.openxmlformats.org/officeDocument/2006/relationships/image" Target="../media/image42.sv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6.png"/><Relationship Id="rId7" Type="http://schemas.openxmlformats.org/officeDocument/2006/relationships/image" Target="../media/image129.png"/><Relationship Id="rId12"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0.png"/><Relationship Id="rId5" Type="http://schemas.openxmlformats.org/officeDocument/2006/relationships/image" Target="../media/image127.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3" Type="http://schemas.microsoft.com/office/2007/relationships/hdphoto" Target="../media/hdphoto6.wdp"/><Relationship Id="rId7"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2.svg"/><Relationship Id="rId4" Type="http://schemas.openxmlformats.org/officeDocument/2006/relationships/image" Target="../media/image41.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8" Type="http://schemas.openxmlformats.org/officeDocument/2006/relationships/image" Target="../media/image131.png"/><Relationship Id="rId18" Type="http://schemas.openxmlformats.org/officeDocument/2006/relationships/image" Target="../media/image132.png"/><Relationship Id="rId3" Type="http://schemas.microsoft.com/office/2007/relationships/hdphoto" Target="../media/hdphoto6.wdp"/><Relationship Id="rId7"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2.svg"/><Relationship Id="rId4" Type="http://schemas.openxmlformats.org/officeDocument/2006/relationships/image" Target="../media/image41.png"/><Relationship Id="rId9"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32.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0.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1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13" name="Group 12"/>
          <p:cNvGrpSpPr/>
          <p:nvPr/>
        </p:nvGrpSpPr>
        <p:grpSpPr>
          <a:xfrm>
            <a:off x="1435360" y="190775"/>
            <a:ext cx="15376959" cy="9448525"/>
            <a:chOff x="1491962" y="92656"/>
            <a:chExt cx="15376959" cy="9448525"/>
          </a:xfrm>
        </p:grpSpPr>
        <p:sp>
          <p:nvSpPr>
            <p:cNvPr id="6" name="Freeform 6"/>
            <p:cNvSpPr/>
            <p:nvPr/>
          </p:nvSpPr>
          <p:spPr>
            <a:xfrm rot="-269664">
              <a:off x="1491962" y="92656"/>
              <a:ext cx="15376959" cy="9448525"/>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ectangle 11"/>
            <p:cNvSpPr/>
            <p:nvPr/>
          </p:nvSpPr>
          <p:spPr>
            <a:xfrm>
              <a:off x="1961602" y="3366090"/>
              <a:ext cx="14859000" cy="3554819"/>
            </a:xfrm>
            <a:prstGeom prst="rect">
              <a:avLst/>
            </a:prstGeom>
          </p:spPr>
          <p:txBody>
            <a:bodyPr wrap="square">
              <a:spAutoFit/>
            </a:bodyPr>
            <a:lstStyle/>
            <a:p>
              <a:pPr lvl="0" algn="ctr">
                <a:lnSpc>
                  <a:spcPct val="150000"/>
                </a:lnSpc>
              </a:pPr>
              <a:r>
                <a:rPr lang="en-US" sz="7500" b="1">
                  <a:solidFill>
                    <a:srgbClr val="804B3B"/>
                  </a:solidFill>
                  <a:latin typeface="Arial" panose="020B0604020202020204" pitchFamily="34" charset="0"/>
                  <a:cs typeface="Arial" panose="020B0604020202020204" pitchFamily="34" charset="0"/>
                </a:rPr>
                <a:t>CHÀO MỪNG CÁC EM </a:t>
              </a:r>
              <a:br>
                <a:rPr lang="en-US" sz="7500" b="1">
                  <a:solidFill>
                    <a:srgbClr val="804B3B"/>
                  </a:solidFill>
                  <a:latin typeface="Arial" panose="020B0604020202020204" pitchFamily="34" charset="0"/>
                  <a:cs typeface="Arial" panose="020B0604020202020204" pitchFamily="34" charset="0"/>
                </a:rPr>
              </a:br>
              <a:r>
                <a:rPr lang="en-US" sz="7500" b="1">
                  <a:solidFill>
                    <a:srgbClr val="804B3B"/>
                  </a:solidFill>
                  <a:latin typeface="Arial" panose="020B0604020202020204" pitchFamily="34" charset="0"/>
                  <a:cs typeface="Arial" panose="020B0604020202020204" pitchFamily="34" charset="0"/>
                </a:rPr>
                <a:t>ĐẾN VỚI TIẾT HỌC HÔM NAY!</a:t>
              </a:r>
            </a:p>
          </p:txBody>
        </p:sp>
      </p:grpSp>
      <p:sp>
        <p:nvSpPr>
          <p:cNvPr id="14" name="Freeform 7"/>
          <p:cNvSpPr/>
          <p:nvPr/>
        </p:nvSpPr>
        <p:spPr>
          <a:xfrm rot="-1724739">
            <a:off x="1120053" y="1413011"/>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8"/>
          <p:cNvSpPr/>
          <p:nvPr/>
        </p:nvSpPr>
        <p:spPr>
          <a:xfrm rot="535256">
            <a:off x="15736419" y="7590531"/>
            <a:ext cx="2285562" cy="2675376"/>
          </a:xfrm>
          <a:custGeom>
            <a:avLst/>
            <a:gdLst/>
            <a:ahLst/>
            <a:cxnLst/>
            <a:rect l="l" t="t" r="r" b="b"/>
            <a:pathLst>
              <a:path w="3161044" h="4392881">
                <a:moveTo>
                  <a:pt x="0" y="0"/>
                </a:moveTo>
                <a:lnTo>
                  <a:pt x="3161044" y="0"/>
                </a:lnTo>
                <a:lnTo>
                  <a:pt x="3161044" y="4392881"/>
                </a:lnTo>
                <a:lnTo>
                  <a:pt x="0" y="4392881"/>
                </a:lnTo>
                <a:lnTo>
                  <a:pt x="0" y="0"/>
                </a:lnTo>
                <a:close/>
              </a:path>
            </a:pathLst>
          </a:custGeom>
          <a:blipFill>
            <a:blip r:embed="rId7"/>
            <a:stretch>
              <a:fillRect/>
            </a:stretch>
          </a:blipFill>
        </p:spPr>
      </p:sp>
      <p:pic>
        <p:nvPicPr>
          <p:cNvPr id="3" name="Picture 2"/>
          <p:cNvPicPr>
            <a:picLocks noChangeAspect="1"/>
          </p:cNvPicPr>
          <p:nvPr/>
        </p:nvPicPr>
        <p:blipFill>
          <a:blip r:embed="rId8"/>
          <a:stretch>
            <a:fillRect/>
          </a:stretch>
        </p:blipFill>
        <p:spPr>
          <a:xfrm>
            <a:off x="12801600" y="625177"/>
            <a:ext cx="3700593" cy="2042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p:cNvSpPr/>
          <p:nvPr/>
        </p:nvSpPr>
        <p:spPr>
          <a:xfrm>
            <a:off x="-190501" y="-190500"/>
            <a:ext cx="18669000" cy="2247900"/>
          </a:xfrm>
          <a:prstGeom prst="rect">
            <a:avLst/>
          </a:prstGeom>
          <a:solidFill>
            <a:srgbClr val="FFD1D1"/>
          </a:solidFill>
          <a:ln>
            <a:solidFill>
              <a:srgbClr val="F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biến.</a:t>
            </a:r>
            <a:endParaRPr lang="vi-VN" sz="4500" dirty="0">
              <a:solidFill>
                <a:prstClr val="black"/>
              </a:solidFill>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83692979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Rectangle 11"/>
            <p:cNvSpPr/>
            <p:nvPr/>
          </p:nvSpPr>
          <p:spPr>
            <a:xfrm>
              <a:off x="838200" y="1498707"/>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p:cNvSpPr txBox="1"/>
          <p:nvPr/>
        </p:nvSpPr>
        <p:spPr>
          <a:xfrm>
            <a:off x="3654041" y="907431"/>
            <a:ext cx="10214359"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đơn thức trong các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4891732" y="2328158"/>
                <a:ext cx="8809335" cy="1140312"/>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m:t>
                      </m:r>
                      <m:r>
                        <m:rPr>
                          <m:sty m:val="p"/>
                        </m:rPr>
                        <a:rPr lang="en-US" sz="4000" smtClean="0">
                          <a:latin typeface="Cambria Math" panose="02040503050406030204" pitchFamily="18" charset="0"/>
                        </a:rPr>
                        <m:t>x</m:t>
                      </m:r>
                      <m:r>
                        <a:rPr lang="en-US" sz="4000" smtClean="0">
                          <a:latin typeface="Cambria Math" panose="02040503050406030204" pitchFamily="18" charset="0"/>
                        </a:rPr>
                        <m:t>6</m:t>
                      </m:r>
                      <m:r>
                        <m:rPr>
                          <m:sty m:val="p"/>
                        </m:rPr>
                        <a:rPr lang="en-US" sz="4000">
                          <a:latin typeface="Cambria Math" panose="02040503050406030204" pitchFamily="18" charset="0"/>
                        </a:rPr>
                        <m:t>y</m:t>
                      </m:r>
                      <m:r>
                        <a:rPr lang="en-US" sz="4000" b="0" i="0" smtClean="0">
                          <a:latin typeface="Cambria Math" panose="020405030504060302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y</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0,3</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b="0" i="0" smtClean="0">
                              <a:solidFill>
                                <a:prstClr val="black"/>
                              </a:solidFill>
                              <a:latin typeface="Cambria Math" panose="02040503050406030204" pitchFamily="18" charset="0"/>
                            </a:rPr>
                            <m:t>x</m:t>
                          </m:r>
                        </m:e>
                        <m:sup>
                          <m:r>
                            <a:rPr lang="en-US" sz="4000" b="0" i="0"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       5</m:t>
                      </m:r>
                      <m:r>
                        <a:rPr lang="en-US" sz="4000" b="0" i="1" smtClean="0">
                          <a:solidFill>
                            <a:prstClr val="black"/>
                          </a:solidFill>
                          <a:latin typeface="Cambria Math" panose="02040503050406030204" pitchFamily="18" charset="0"/>
                        </a:rPr>
                        <m:t>𝑥</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𝑦</m:t>
                          </m:r>
                        </m:e>
                      </m:rad>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891732" y="2328158"/>
                <a:ext cx="8809335" cy="1140312"/>
              </a:xfrm>
              <a:prstGeom prst="rect">
                <a:avLst/>
              </a:prstGeom>
              <a:blipFill>
                <a:blip r:embed="rId3"/>
                <a:stretch>
                  <a:fillRect/>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2000" y="5297270"/>
                <a:ext cx="18288000" cy="3351430"/>
              </a:xfrm>
              <a:prstGeom prst="rect">
                <a:avLst/>
              </a:prstGeom>
            </p:spPr>
            <p:txBody>
              <a:bodyPr wrap="square">
                <a:spAutoFit/>
              </a:bodyPr>
              <a:lstStyle/>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phép cộng.</a:t>
                </a:r>
              </a:p>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căn bậc hai của biến.</a:t>
                </a:r>
              </a:p>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Hai biểu thức </a:t>
                </a:r>
                <a14:m>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x</m:t>
                    </m:r>
                    <m:r>
                      <a:rPr lang="en-US" sz="4000">
                        <a:solidFill>
                          <a:prstClr val="black"/>
                        </a:solidFill>
                        <a:latin typeface="Cambria Math" panose="02040503050406030204" pitchFamily="18" charset="0"/>
                      </a:rPr>
                      <m:t>6</m:t>
                    </m:r>
                    <m:r>
                      <m:rPr>
                        <m:sty m:val="p"/>
                      </m:rPr>
                      <a:rPr lang="en-US" sz="400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  0,3</m:t>
                    </m:r>
                    <m:r>
                      <m:rPr>
                        <m:sty m:val="p"/>
                      </m:rPr>
                      <a:rPr lang="en-US" sz="4000">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2</m:t>
                        </m:r>
                      </m:sup>
                    </m:sSup>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là đơn thức.</a:t>
                </a:r>
              </a:p>
            </p:txBody>
          </p:sp>
        </mc:Choice>
        <mc:Fallback xmlns="">
          <p:sp>
            <p:nvSpPr>
              <p:cNvPr id="6" name="Rectangle 5"/>
              <p:cNvSpPr>
                <a:spLocks noRot="1" noChangeAspect="1" noMove="1" noResize="1" noEditPoints="1" noAdjustHandles="1" noChangeArrowheads="1" noChangeShapeType="1" noTextEdit="1"/>
              </p:cNvSpPr>
              <p:nvPr/>
            </p:nvSpPr>
            <p:spPr>
              <a:xfrm>
                <a:off x="762000" y="5297270"/>
                <a:ext cx="18288000" cy="3351430"/>
              </a:xfrm>
              <a:prstGeom prst="rect">
                <a:avLst/>
              </a:prstGeom>
              <a:blipFill>
                <a:blip r:embed="rId4"/>
                <a:stretch>
                  <a:fillRect l="-1167" b="-3455"/>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tretch>
            <a:fillRect/>
          </a:stretch>
        </p:blipFill>
        <p:spPr>
          <a:xfrm>
            <a:off x="16459200" y="8627041"/>
            <a:ext cx="1483163" cy="1317530"/>
          </a:xfrm>
          <a:prstGeom prst="rect">
            <a:avLst/>
          </a:prstGeom>
        </p:spPr>
      </p:pic>
    </p:spTree>
    <p:extLst>
      <p:ext uri="{BB962C8B-B14F-4D97-AF65-F5344CB8AC3E}">
        <p14:creationId xmlns:p14="http://schemas.microsoft.com/office/powerpoint/2010/main" val="37820874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sp>
        <p:nvSpPr>
          <p:cNvPr id="17" name="Rectangle 16"/>
          <p:cNvSpPr/>
          <p:nvPr/>
        </p:nvSpPr>
        <p:spPr>
          <a:xfrm>
            <a:off x="2362200" y="2680037"/>
            <a:ext cx="16294768" cy="1015663"/>
          </a:xfrm>
          <a:prstGeom prst="rect">
            <a:avLst/>
          </a:prstGeom>
        </p:spPr>
        <p:txBody>
          <a:bodyPr wrap="square">
            <a:spAutoFit/>
          </a:bodyPr>
          <a:lstStyle/>
          <a:p>
            <a:pPr lvl="0" algn="just">
              <a:lnSpc>
                <a:spcPct val="150000"/>
              </a:lnSpc>
              <a:spcAft>
                <a:spcPts val="1200"/>
              </a:spcAf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các</a:t>
            </a:r>
            <a:r>
              <a:rPr lang="en-US" sz="4000">
                <a:solidFill>
                  <a:prstClr val="black"/>
                </a:solidFill>
                <a:latin typeface="Arial" panose="020B0604020202020204" pitchFamily="34" charset="0"/>
                <a:ea typeface="Times New Roman" panose="02020603050405020304" pitchFamily="18" charset="0"/>
              </a:rPr>
              <a:t> biểu thức sau đây, </a:t>
            </a:r>
            <a:r>
              <a:rPr lang="en-US" sz="4000">
                <a:solidFill>
                  <a:prstClr val="black"/>
                </a:solidFill>
                <a:ea typeface="Times New Roman" panose="02020603050405020304" pitchFamily="18" charset="0"/>
              </a:rPr>
              <a:t>b</a:t>
            </a:r>
            <a:r>
              <a:rPr lang="vi-VN" sz="4000">
                <a:solidFill>
                  <a:prstClr val="black"/>
                </a:solidFill>
                <a:ea typeface="Times New Roman" panose="02020603050405020304" pitchFamily="18" charset="0"/>
              </a:rPr>
              <a:t>iểu thức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4000">
                <a:solidFill>
                  <a:prstClr val="black"/>
                </a:solidFill>
                <a:ea typeface="Times New Roman" panose="02020603050405020304" pitchFamily="18" charset="0"/>
              </a:rPr>
              <a:t> </a:t>
            </a:r>
            <a:r>
              <a:rPr lang="vi-VN" sz="4000">
                <a:solidFill>
                  <a:prstClr val="black"/>
                </a:solidFill>
                <a:ea typeface="Times New Roman" panose="02020603050405020304" pitchFamily="18" charset="0"/>
              </a:rPr>
              <a:t>là đơn 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6743700" y="649038"/>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Rectangle 9"/>
            <p:cNvSpPr/>
            <p:nvPr/>
          </p:nvSpPr>
          <p:spPr>
            <a:xfrm>
              <a:off x="1999779" y="559390"/>
              <a:ext cx="3925242" cy="1002710"/>
            </a:xfrm>
            <a:prstGeom prst="rect">
              <a:avLst/>
            </a:prstGeom>
            <a:solidFill>
              <a:srgbClr val="FFFF93"/>
            </a:solidFill>
          </p:spPr>
          <p:txBody>
            <a:bodyPr wrap="none">
              <a:spAutoFit/>
            </a:bodyPr>
            <a:lstStyle/>
            <a:p>
              <a:pPr lvl="0" algn="just">
                <a:lnSpc>
                  <a:spcPct val="150000"/>
                </a:lnSpc>
                <a:tabLst>
                  <a:tab pos="360045" algn="l"/>
                  <a:tab pos="720090" algn="l"/>
                </a:tabLst>
                <a:defRPr/>
              </a:pPr>
              <a:r>
                <a:rPr lang="nl-NL" sz="4500" b="1">
                  <a:solidFill>
                    <a:schemeClr val="tx2"/>
                  </a:solidFill>
                  <a:latin typeface="Arial" panose="020B0604020202020204" pitchFamily="34" charset="0"/>
                  <a:ea typeface="Calibri" panose="020F0502020204030204" pitchFamily="34" charset="0"/>
                  <a:cs typeface="Arial" panose="020B0604020202020204" pitchFamily="34" charset="0"/>
                </a:rPr>
                <a:t>LUYỆN TẬP 1</a:t>
              </a:r>
              <a:endParaRPr lang="en-US" sz="45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1752600" y="4610100"/>
                <a:ext cx="14173200" cy="3258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en-US" sz="41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100" i="1">
                              <a:solidFill>
                                <a:srgbClr val="000000"/>
                              </a:solidFill>
                              <a:latin typeface="Cambria Math" panose="02040503050406030204" pitchFamily="18" charset="0"/>
                              <a:cs typeface="Times New Roman" panose="02020603050405020304" pitchFamily="18" charset="0"/>
                            </a:rPr>
                          </m:ctrlPr>
                        </m:dPr>
                        <m:e>
                          <m:r>
                            <a:rPr lang="en-US" sz="4100" i="1">
                              <a:solidFill>
                                <a:srgbClr val="000000"/>
                              </a:solidFill>
                              <a:latin typeface="Cambria Math" panose="02040503050406030204" pitchFamily="18" charset="0"/>
                              <a:cs typeface="Times New Roman" panose="02020603050405020304" pitchFamily="18" charset="0"/>
                            </a:rPr>
                            <m:t>3−</m:t>
                          </m:r>
                          <m:r>
                            <a:rPr lang="en-US" sz="4100" i="1">
                              <a:solidFill>
                                <a:srgbClr val="000000"/>
                              </a:solidFill>
                              <a:latin typeface="Cambria Math" panose="02040503050406030204" pitchFamily="18" charset="0"/>
                              <a:cs typeface="Times New Roman" panose="02020603050405020304" pitchFamily="18" charset="0"/>
                            </a:rPr>
                            <m:t>𝑥</m:t>
                          </m:r>
                        </m:e>
                      </m:d>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𝑥</m:t>
                          </m:r>
                        </m:e>
                        <m:sup>
                          <m:r>
                            <a:rPr lang="en-US" sz="4100" i="1">
                              <a:solidFill>
                                <a:srgbClr val="000000"/>
                              </a:solidFill>
                              <a:latin typeface="Cambria Math" panose="02040503050406030204" pitchFamily="18" charset="0"/>
                              <a:cs typeface="Times New Roman" panose="02020603050405020304" pitchFamily="18" charset="0"/>
                            </a:rPr>
                            <m:t>2</m:t>
                          </m:r>
                        </m:sup>
                      </m:sSup>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r>
                        <a:rPr lang="en-US" sz="4100" i="1">
                          <a:solidFill>
                            <a:srgbClr val="000000"/>
                          </a:solidFill>
                          <a:latin typeface="Cambria Math" panose="02040503050406030204" pitchFamily="18" charset="0"/>
                          <a:cs typeface="Times New Roman" panose="02020603050405020304" pitchFamily="18" charset="0"/>
                        </a:rPr>
                        <m:t>;</m:t>
                      </m:r>
                      <m:r>
                        <a:rPr lang="en-US" sz="4100" b="0" i="0" smtClean="0">
                          <a:solidFill>
                            <a:srgbClr val="000000"/>
                          </a:solidFill>
                          <a:latin typeface="Cambria Math" panose="02040503050406030204" pitchFamily="18" charset="0"/>
                          <a:cs typeface="Times New Roman" panose="02020603050405020304" pitchFamily="18" charset="0"/>
                        </a:rPr>
                        <m:t>            </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up>
                      </m:s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m:t>
                          </m:r>
                        </m:den>
                      </m:f>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i="1">
                              <a:solidFill>
                                <a:srgbClr val="000000"/>
                              </a:solidFill>
                              <a:latin typeface="Cambria Math" panose="02040503050406030204" pitchFamily="18" charset="0"/>
                              <a:cs typeface="Times New Roman" panose="02020603050405020304" pitchFamily="18" charset="0"/>
                            </a:rPr>
                            <m:t>3</m:t>
                          </m:r>
                        </m:num>
                        <m:den>
                          <m:r>
                            <a:rPr lang="en-US" sz="4100" i="1">
                              <a:solidFill>
                                <a:srgbClr val="000000"/>
                              </a:solidFill>
                              <a:latin typeface="Cambria Math" panose="02040503050406030204" pitchFamily="18" charset="0"/>
                              <a:cs typeface="Times New Roman" panose="02020603050405020304" pitchFamily="18" charset="0"/>
                            </a:rPr>
                            <m:t>𝑥</m:t>
                          </m:r>
                        </m:den>
                      </m:f>
                      <m:r>
                        <a:rPr lang="en-US" sz="4100" i="1">
                          <a:solidFill>
                            <a:srgbClr val="000000"/>
                          </a:solidFill>
                          <a:latin typeface="Cambria Math" panose="02040503050406030204" pitchFamily="18" charset="0"/>
                          <a:cs typeface="Times New Roman" panose="02020603050405020304" pitchFamily="18" charset="0"/>
                        </a:rPr>
                        <m:t>+</m:t>
                      </m:r>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1752600" y="4610100"/>
                <a:ext cx="14173200" cy="3258264"/>
              </a:xfrm>
              <a:prstGeom prst="rect">
                <a:avLst/>
              </a:prstGeom>
              <a:blipFill>
                <a:blip r:embed="rId2"/>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28" name="Oval 27"/>
          <p:cNvSpPr/>
          <p:nvPr/>
        </p:nvSpPr>
        <p:spPr>
          <a:xfrm>
            <a:off x="3124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5730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91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551946" y="6271790"/>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01005" y="6391145"/>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a:stretch>
            <a:fillRect/>
          </a:stretch>
        </p:blipFill>
        <p:spPr>
          <a:xfrm>
            <a:off x="15541673" y="5676900"/>
            <a:ext cx="2292255" cy="3731578"/>
          </a:xfrm>
          <a:prstGeom prst="rect">
            <a:avLst/>
          </a:prstGeom>
        </p:spPr>
      </p:pic>
      <p:pic>
        <p:nvPicPr>
          <p:cNvPr id="38" name="Picture 37"/>
          <p:cNvPicPr>
            <a:picLocks noChangeAspect="1"/>
          </p:cNvPicPr>
          <p:nvPr/>
        </p:nvPicPr>
        <p:blipFill>
          <a:blip r:embed="rId5"/>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28826353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4310" y="5448300"/>
            <a:ext cx="2735826" cy="32004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7631" y="5884234"/>
            <a:ext cx="2476500" cy="27644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93" y="4152900"/>
            <a:ext cx="4011544" cy="4322035"/>
          </a:xfrm>
          <a:prstGeom prst="rect">
            <a:avLst/>
          </a:prstGeom>
        </p:spPr>
      </p:pic>
      <p:grpSp>
        <p:nvGrpSpPr>
          <p:cNvPr id="7" name="Group 6"/>
          <p:cNvGrpSpPr/>
          <p:nvPr/>
        </p:nvGrpSpPr>
        <p:grpSpPr>
          <a:xfrm>
            <a:off x="381000" y="2476500"/>
            <a:ext cx="6455818" cy="2087242"/>
            <a:chOff x="7399511" y="6347795"/>
            <a:chExt cx="6455818" cy="2087242"/>
          </a:xfrm>
        </p:grpSpPr>
        <p:grpSp>
          <p:nvGrpSpPr>
            <p:cNvPr id="34" name="Group 33"/>
            <p:cNvGrpSpPr/>
            <p:nvPr/>
          </p:nvGrpSpPr>
          <p:grpSpPr>
            <a:xfrm>
              <a:off x="7399511" y="6347795"/>
              <a:ext cx="6455818" cy="2087242"/>
              <a:chOff x="1113200" y="1120231"/>
              <a:chExt cx="6455818" cy="2087242"/>
            </a:xfrm>
          </p:grpSpPr>
          <p:sp>
            <p:nvSpPr>
              <p:cNvPr id="35" name="Google Shape;136;p4"/>
              <p:cNvSpPr/>
              <p:nvPr/>
            </p:nvSpPr>
            <p:spPr>
              <a:xfrm>
                <a:off x="1113200" y="1120231"/>
                <a:ext cx="6455818" cy="2087242"/>
              </a:xfrm>
              <a:prstGeom prst="wedgeRoundRectCallout">
                <a:avLst>
                  <a:gd name="adj1" fmla="val -14001"/>
                  <a:gd name="adj2" fmla="val 7836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0" name="TextBox 39"/>
              <p:cNvSpPr txBox="1"/>
              <p:nvPr/>
            </p:nvSpPr>
            <p:spPr>
              <a:xfrm>
                <a:off x="1379778" y="1225640"/>
                <a:ext cx="6049468"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thức                       có phải là đơn thức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1" name="Rectangle 40"/>
                <p:cNvSpPr/>
                <p:nvPr/>
              </p:nvSpPr>
              <p:spPr>
                <a:xfrm>
                  <a:off x="9753600" y="6531282"/>
                  <a:ext cx="3186578" cy="8298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rad>
                          </m:e>
                        </m:d>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1" name="Rectangle 40"/>
                <p:cNvSpPr>
                  <a:spLocks noRot="1" noChangeAspect="1" noMove="1" noResize="1" noEditPoints="1" noAdjustHandles="1" noChangeArrowheads="1" noChangeShapeType="1" noTextEdit="1"/>
                </p:cNvSpPr>
                <p:nvPr/>
              </p:nvSpPr>
              <p:spPr>
                <a:xfrm>
                  <a:off x="9753600" y="6531282"/>
                  <a:ext cx="3186578" cy="829843"/>
                </a:xfrm>
                <a:prstGeom prst="rect">
                  <a:avLst/>
                </a:prstGeom>
                <a:blipFill>
                  <a:blip r:embed="rId6"/>
                  <a:stretch>
                    <a:fillRect/>
                  </a:stretch>
                </a:blipFill>
              </p:spPr>
              <p:txBody>
                <a:bodyPr/>
                <a:lstStyle/>
                <a:p>
                  <a:r>
                    <a:rPr lang="en-US">
                      <a:noFill/>
                    </a:rPr>
                    <a:t> </a:t>
                  </a:r>
                </a:p>
              </p:txBody>
            </p:sp>
          </mc:Fallback>
        </mc:AlternateContent>
      </p:grpSp>
      <p:grpSp>
        <p:nvGrpSpPr>
          <p:cNvPr id="44" name="Group 43"/>
          <p:cNvGrpSpPr/>
          <p:nvPr/>
        </p:nvGrpSpPr>
        <p:grpSpPr>
          <a:xfrm>
            <a:off x="7467600" y="3399174"/>
            <a:ext cx="4898701" cy="2032982"/>
            <a:chOff x="1134382" y="1139562"/>
            <a:chExt cx="4665128" cy="2032982"/>
          </a:xfrm>
        </p:grpSpPr>
        <p:sp>
          <p:nvSpPr>
            <p:cNvPr id="46" name="Google Shape;136;p4"/>
            <p:cNvSpPr/>
            <p:nvPr/>
          </p:nvSpPr>
          <p:spPr>
            <a:xfrm>
              <a:off x="1134382" y="1139562"/>
              <a:ext cx="4553805" cy="2032982"/>
            </a:xfrm>
            <a:prstGeom prst="wedgeRoundRectCallout">
              <a:avLst>
                <a:gd name="adj1" fmla="val -21953"/>
                <a:gd name="adj2" fmla="val 75212"/>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4419732"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là đúng, đó là một đơn thức.</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8" name="Group 47"/>
          <p:cNvGrpSpPr/>
          <p:nvPr/>
        </p:nvGrpSpPr>
        <p:grpSpPr>
          <a:xfrm>
            <a:off x="12877800" y="2171700"/>
            <a:ext cx="5522495" cy="2939541"/>
            <a:chOff x="973584" y="1193381"/>
            <a:chExt cx="5259179" cy="2939541"/>
          </a:xfrm>
        </p:grpSpPr>
        <p:sp>
          <p:nvSpPr>
            <p:cNvPr id="49" name="Google Shape;136;p4"/>
            <p:cNvSpPr/>
            <p:nvPr/>
          </p:nvSpPr>
          <p:spPr>
            <a:xfrm>
              <a:off x="973584" y="1193381"/>
              <a:ext cx="4808114" cy="2939541"/>
            </a:xfrm>
            <a:prstGeom prst="wedgeRoundRectCallout">
              <a:avLst>
                <a:gd name="adj1" fmla="val -3206"/>
                <a:gd name="adj2" fmla="val 6975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0" name="TextBox 49"/>
            <p:cNvSpPr txBox="1"/>
            <p:nvPr/>
          </p:nvSpPr>
          <p:spPr>
            <a:xfrm>
              <a:off x="1379778" y="1225640"/>
              <a:ext cx="4852985" cy="27238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là không phải, bởi vì trong đó có phép cộng.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Rectangle 50"/>
          <p:cNvSpPr/>
          <p:nvPr/>
        </p:nvSpPr>
        <p:spPr>
          <a:xfrm>
            <a:off x="2404807" y="8931414"/>
            <a:ext cx="43781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Còn</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em nghĩ sao</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78219" y="8756223"/>
            <a:ext cx="1426588" cy="810838"/>
          </a:xfrm>
          <a:prstGeom prst="rect">
            <a:avLst/>
          </a:prstGeom>
        </p:spPr>
      </p:pic>
      <p:pic>
        <p:nvPicPr>
          <p:cNvPr id="53" name="Picture 52"/>
          <p:cNvPicPr>
            <a:picLocks noChangeAspect="1"/>
          </p:cNvPicPr>
          <p:nvPr/>
        </p:nvPicPr>
        <p:blipFill>
          <a:blip r:embed="rId9"/>
          <a:stretch>
            <a:fillRect/>
          </a:stretch>
        </p:blipFill>
        <p:spPr>
          <a:xfrm>
            <a:off x="10220571" y="5179829"/>
            <a:ext cx="1302959" cy="1239097"/>
          </a:xfrm>
          <a:prstGeom prst="rect">
            <a:avLst/>
          </a:prstGeom>
        </p:spPr>
      </p:pic>
      <p:pic>
        <p:nvPicPr>
          <p:cNvPr id="54" name="Picture 53"/>
          <p:cNvPicPr>
            <a:picLocks noChangeAspect="1"/>
          </p:cNvPicPr>
          <p:nvPr/>
        </p:nvPicPr>
        <p:blipFill>
          <a:blip r:embed="rId10"/>
          <a:stretch>
            <a:fillRect/>
          </a:stretch>
        </p:blipFill>
        <p:spPr>
          <a:xfrm>
            <a:off x="16584866" y="4703974"/>
            <a:ext cx="1225812" cy="1121734"/>
          </a:xfrm>
          <a:prstGeom prst="rect">
            <a:avLst/>
          </a:prstGeom>
        </p:spPr>
      </p:pic>
      <p:pic>
        <p:nvPicPr>
          <p:cNvPr id="56" name="Picture 55"/>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11574030" y="9567061"/>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8728975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anim calcmode="lin" valueType="num">
                                      <p:cBhvr>
                                        <p:cTn id="22" dur="500" fill="hold"/>
                                        <p:tgtEl>
                                          <p:spTgt spid="52"/>
                                        </p:tgtEl>
                                        <p:attrNameLst>
                                          <p:attrName>ppt_x</p:attrName>
                                        </p:attrNameLst>
                                      </p:cBhvr>
                                      <p:tavLst>
                                        <p:tav tm="0">
                                          <p:val>
                                            <p:strVal val="#ppt_x"/>
                                          </p:val>
                                        </p:tav>
                                        <p:tav tm="100000">
                                          <p:val>
                                            <p:strVal val="#ppt_x"/>
                                          </p:val>
                                        </p:tav>
                                      </p:tavLst>
                                    </p:anim>
                                    <p:anim calcmode="lin" valueType="num">
                                      <p:cBhvr>
                                        <p:cTn id="23" dur="500" fill="hold"/>
                                        <p:tgtEl>
                                          <p:spTgt spid="5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anim calcmode="lin" valueType="num">
                                      <p:cBhvr>
                                        <p:cTn id="27" dur="500" fill="hold"/>
                                        <p:tgtEl>
                                          <p:spTgt spid="51"/>
                                        </p:tgtEl>
                                        <p:attrNameLst>
                                          <p:attrName>ppt_x</p:attrName>
                                        </p:attrNameLst>
                                      </p:cBhvr>
                                      <p:tavLst>
                                        <p:tav tm="0">
                                          <p:val>
                                            <p:strVal val="#ppt_x"/>
                                          </p:val>
                                        </p:tav>
                                        <p:tav tm="100000">
                                          <p:val>
                                            <p:strVal val="#ppt_x"/>
                                          </p:val>
                                        </p:tav>
                                      </p:tavLst>
                                    </p:anim>
                                    <p:anim calcmode="lin" valueType="num">
                                      <p:cBhvr>
                                        <p:cTn id="28" dur="500" fill="hold"/>
                                        <p:tgtEl>
                                          <p:spTgt spid="5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anim calcmode="lin" valueType="num">
                                      <p:cBhvr>
                                        <p:cTn id="42" dur="500" fill="hold"/>
                                        <p:tgtEl>
                                          <p:spTgt spid="44"/>
                                        </p:tgtEl>
                                        <p:attrNameLst>
                                          <p:attrName>ppt_x</p:attrName>
                                        </p:attrNameLst>
                                      </p:cBhvr>
                                      <p:tavLst>
                                        <p:tav tm="0">
                                          <p:val>
                                            <p:strVal val="#ppt_x"/>
                                          </p:val>
                                        </p:tav>
                                        <p:tav tm="100000">
                                          <p:val>
                                            <p:strVal val="#ppt_x"/>
                                          </p:val>
                                        </p:tav>
                                      </p:tavLst>
                                    </p:anim>
                                    <p:anim calcmode="lin" valueType="num">
                                      <p:cBhvr>
                                        <p:cTn id="43" dur="500" fill="hold"/>
                                        <p:tgtEl>
                                          <p:spTgt spid="4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anim calcmode="lin" valueType="num">
                                      <p:cBhvr>
                                        <p:cTn id="47" dur="500" fill="hold"/>
                                        <p:tgtEl>
                                          <p:spTgt spid="48"/>
                                        </p:tgtEl>
                                        <p:attrNameLst>
                                          <p:attrName>ppt_x</p:attrName>
                                        </p:attrNameLst>
                                      </p:cBhvr>
                                      <p:tavLst>
                                        <p:tav tm="0">
                                          <p:val>
                                            <p:strVal val="#ppt_x"/>
                                          </p:val>
                                        </p:tav>
                                        <p:tav tm="100000">
                                          <p:val>
                                            <p:strVal val="#ppt_x"/>
                                          </p:val>
                                        </p:tav>
                                      </p:tavLst>
                                    </p:anim>
                                    <p:anim calcmode="lin" valueType="num">
                                      <p:cBhvr>
                                        <p:cTn id="48"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p:cTn id="53" dur="500" fill="hold"/>
                                        <p:tgtEl>
                                          <p:spTgt spid="53"/>
                                        </p:tgtEl>
                                        <p:attrNameLst>
                                          <p:attrName>ppt_w</p:attrName>
                                        </p:attrNameLst>
                                      </p:cBhvr>
                                      <p:tavLst>
                                        <p:tav tm="0">
                                          <p:val>
                                            <p:fltVal val="0"/>
                                          </p:val>
                                        </p:tav>
                                        <p:tav tm="100000">
                                          <p:val>
                                            <p:strVal val="#ppt_w"/>
                                          </p:val>
                                        </p:tav>
                                      </p:tavLst>
                                    </p:anim>
                                    <p:anim calcmode="lin" valueType="num">
                                      <p:cBhvr>
                                        <p:cTn id="54" dur="500" fill="hold"/>
                                        <p:tgtEl>
                                          <p:spTgt spid="53"/>
                                        </p:tgtEl>
                                        <p:attrNameLst>
                                          <p:attrName>ppt_h</p:attrName>
                                        </p:attrNameLst>
                                      </p:cBhvr>
                                      <p:tavLst>
                                        <p:tav tm="0">
                                          <p:val>
                                            <p:fltVal val="0"/>
                                          </p:val>
                                        </p:tav>
                                        <p:tav tm="100000">
                                          <p:val>
                                            <p:strVal val="#ppt_h"/>
                                          </p:val>
                                        </p:tav>
                                      </p:tavLst>
                                    </p:anim>
                                    <p:animEffect transition="in" filter="fade">
                                      <p:cBhvr>
                                        <p:cTn id="55" dur="500"/>
                                        <p:tgtEl>
                                          <p:spTgt spid="53"/>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938750" y="3543300"/>
                <a:ext cx="14630400" cy="4542847"/>
              </a:xfrm>
              <a:prstGeom prst="rect">
                <a:avLst/>
              </a:prstGeom>
              <a:noFill/>
            </p:spPr>
            <p:txBody>
              <a:bodyPr wrap="square" rtlCol="0">
                <a:spAutoFit/>
              </a:bodyPr>
              <a:lstStyle/>
              <a:p>
                <a:pPr marL="571500" indent="-571500" algn="just">
                  <a:lnSpc>
                    <a:spcPct val="150000"/>
                  </a:lnSpc>
                  <a:spcBef>
                    <a:spcPts val="1200"/>
                  </a:spcBef>
                  <a:spcAft>
                    <a:spcPts val="600"/>
                  </a:spcAft>
                  <a:buFont typeface="Arial" panose="020B0604020202020204" pitchFamily="34" charset="0"/>
                  <a:buChar char="•"/>
                </a:pPr>
                <a:r>
                  <a:rPr lang="en-US" sz="4200">
                    <a:latin typeface="Arial" panose="020B0604020202020204" pitchFamily="34" charset="0"/>
                    <a:ea typeface="Dotum" panose="020B0600000101010101" pitchFamily="34" charset="-127"/>
                    <a:cs typeface="Arial" panose="020B0604020202020204" pitchFamily="34" charset="0"/>
                  </a:rPr>
                  <a:t>Đơn thức thu gọn:</a:t>
                </a:r>
              </a:p>
              <a:p>
                <a:pPr marL="571500" indent="-571500" algn="just">
                  <a:lnSpc>
                    <a:spcPct val="150000"/>
                  </a:lnSpc>
                  <a:spcBef>
                    <a:spcPts val="1200"/>
                  </a:spcBef>
                  <a:spcAft>
                    <a:spcPts val="6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xy</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600"/>
                  </a:spcAft>
                </a:pPr>
                <a:r>
                  <a:rPr lang="en-US" sz="42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oMath>
                </a14:m>
                <a:r>
                  <a:rPr lang="en-US" sz="4200">
                    <a:effectLst/>
                    <a:latin typeface="Arial" panose="020B0604020202020204" pitchFamily="34" charset="0"/>
                    <a:ea typeface="Dotum" panose="020B0600000101010101" pitchFamily="34" charset="-127"/>
                    <a:cs typeface="Arial" panose="020B0604020202020204" pitchFamily="34" charset="0"/>
                  </a:rPr>
                  <a:t> </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6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38750" y="3543300"/>
                <a:ext cx="14630400" cy="4542847"/>
              </a:xfrm>
              <a:prstGeom prst="rect">
                <a:avLst/>
              </a:prstGeom>
              <a:blipFill>
                <a:blip r:embed="rId3"/>
                <a:stretch>
                  <a:fillRect l="-1458" b="-5235"/>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8982445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628900"/>
            <a:ext cx="16154400" cy="60960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175486"/>
            <a:ext cx="14582775" cy="493981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thu gọn là đơn thức chỉ gồm một số, hoặc có dạng tích của một số với những biến, mỗi biến chỉ xuất hiện một lần và đã được nâng lên lũy thừa với số mũ nguyên dương.</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spTree>
    <p:extLst>
      <p:ext uri="{BB962C8B-B14F-4D97-AF65-F5344CB8AC3E}">
        <p14:creationId xmlns:p14="http://schemas.microsoft.com/office/powerpoint/2010/main" val="170705848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938750" y="3543300"/>
                <a:ext cx="14630400" cy="4739759"/>
              </a:xfrm>
              <a:prstGeom prst="rect">
                <a:avLst/>
              </a:prstGeom>
              <a:noFill/>
            </p:spPr>
            <p:txBody>
              <a:bodyPr wrap="square" rtlCol="0">
                <a:spAutoFit/>
              </a:bodyPr>
              <a:lstStyle/>
              <a:p>
                <a:pPr marL="571500" indent="-571500" algn="just">
                  <a:lnSpc>
                    <a:spcPct val="150000"/>
                  </a:lnSpc>
                  <a:spcBef>
                    <a:spcPts val="1200"/>
                  </a:spcBef>
                  <a:spcAft>
                    <a:spcPts val="800"/>
                  </a:spcAft>
                  <a:buFont typeface="Arial" panose="020B0604020202020204" pitchFamily="34" charset="0"/>
                  <a:buChar char="•"/>
                </a:pPr>
                <a:r>
                  <a:rPr lang="en-US" sz="4200">
                    <a:latin typeface="Arial" panose="020B0604020202020204" pitchFamily="34" charset="0"/>
                    <a:ea typeface="Dotum" panose="020B0600000101010101" pitchFamily="34" charset="-127"/>
                    <a:cs typeface="Arial" panose="020B0604020202020204" pitchFamily="34" charset="0"/>
                  </a:rPr>
                  <a:t>Bậc của một đơn thức:</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r>
                  <a:rPr lang="en-US" sz="4200">
                    <a:effectLst/>
                    <a:latin typeface="Arial" panose="020B0604020202020204" pitchFamily="34" charset="0"/>
                    <a:ea typeface="Dotum" panose="020B0600000101010101" pitchFamily="34" charset="-127"/>
                    <a:cs typeface="Arial" panose="020B0604020202020204" pitchFamily="34" charset="0"/>
                  </a:rPr>
                  <a:t> ta có:</a:t>
                </a:r>
              </a:p>
              <a:p>
                <a:pPr algn="just">
                  <a:lnSpc>
                    <a:spcPct val="150000"/>
                  </a:lnSpc>
                  <a:spcBef>
                    <a:spcPts val="1200"/>
                  </a:spcBef>
                  <a:spcAft>
                    <a:spcPts val="800"/>
                  </a:spcAft>
                </a:pPr>
                <a:r>
                  <a:rPr lang="en-US" sz="4200">
                    <a:effectLst/>
                    <a:latin typeface="Arial" panose="020B0604020202020204" pitchFamily="34" charset="0"/>
                    <a:ea typeface="Dotum" panose="020B0600000101010101" pitchFamily="34" charset="-127"/>
                    <a:cs typeface="Arial" panose="020B0604020202020204" pitchFamily="34" charset="0"/>
                  </a:rPr>
                  <a:t>Tổng số mũ của x, y và z là </a:t>
                </a:r>
                <a14:m>
                  <m:oMath xmlns:m="http://schemas.openxmlformats.org/officeDocument/2006/math">
                    <m:r>
                      <a:rPr lang="en-US" sz="4200">
                        <a:effectLst/>
                        <a:latin typeface="Cambria Math" panose="02040503050406030204" pitchFamily="18" charset="0"/>
                        <a:ea typeface="Dotum" panose="020B0600000101010101" pitchFamily="34" charset="-127"/>
                        <a:cs typeface="Times New Roman" panose="02020603050405020304" pitchFamily="18" charset="0"/>
                      </a:rPr>
                      <m:t>2+3+1=6</m:t>
                    </m:r>
                  </m:oMath>
                </a14:m>
                <a:endParaRPr lang="en-US" sz="420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200"/>
                  </a:spcBef>
                  <a:spcAft>
                    <a:spcPts val="800"/>
                  </a:spcAft>
                </a:pPr>
                <a:r>
                  <a:rPr lang="en-US" sz="4200">
                    <a:effectLst/>
                    <a:latin typeface="Arial" panose="020B0604020202020204" pitchFamily="34" charset="0"/>
                    <a:ea typeface="Dotum" panose="020B0600000101010101" pitchFamily="34" charset="-127"/>
                    <a:cs typeface="Arial" panose="020B0604020202020204" pitchFamily="34" charset="0"/>
                  </a:rPr>
                  <a:t>nên B có bậc là 6.</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38750" y="3543300"/>
                <a:ext cx="14630400" cy="4739759"/>
              </a:xfrm>
              <a:prstGeom prst="rect">
                <a:avLst/>
              </a:prstGeom>
              <a:blipFill>
                <a:blip r:embed="rId3"/>
                <a:stretch>
                  <a:fillRect l="-1583" b="-2442"/>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227713513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Bậc của đơn thức là tổng số mũ của các biến trong một đơn thức thu gọn với hệ số khác 0.</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26396705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10523" y="1181100"/>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3421099" y="3915822"/>
                <a:ext cx="5758726" cy="901401"/>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en-US" sz="4000">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421099" y="3915822"/>
                <a:ext cx="5758726" cy="901401"/>
              </a:xfrm>
              <a:prstGeom prst="rect">
                <a:avLst/>
              </a:prstGeom>
              <a:blipFill>
                <a:blip r:embed="rId3"/>
                <a:stretch>
                  <a:fillRect l="-3386" b="-28378"/>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8246" y="190500"/>
            <a:ext cx="2775674" cy="1362419"/>
          </a:xfrm>
          <a:prstGeom prst="rect">
            <a:avLst/>
          </a:prstGeom>
        </p:spPr>
      </p:pic>
      <p:pic>
        <p:nvPicPr>
          <p:cNvPr id="9" name="Picture 8"/>
          <p:cNvPicPr>
            <a:picLocks noChangeAspect="1"/>
          </p:cNvPicPr>
          <p:nvPr/>
        </p:nvPicPr>
        <p:blipFill>
          <a:blip r:embed="rId5"/>
          <a:stretch>
            <a:fillRect/>
          </a:stretch>
        </p:blipFill>
        <p:spPr>
          <a:xfrm>
            <a:off x="16383000" y="7962011"/>
            <a:ext cx="1219200" cy="1601090"/>
          </a:xfrm>
          <a:prstGeom prst="rect">
            <a:avLst/>
          </a:prstGeom>
        </p:spPr>
      </p:pic>
      <p:cxnSp>
        <p:nvCxnSpPr>
          <p:cNvPr id="4" name="Straight Arrow Connector 3"/>
          <p:cNvCxnSpPr/>
          <p:nvPr/>
        </p:nvCxnSpPr>
        <p:spPr>
          <a:xfrm>
            <a:off x="9364699" y="3687429"/>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364699" y="3687429"/>
            <a:ext cx="0" cy="2057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360689" y="5728787"/>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10820400" y="3156514"/>
                <a:ext cx="3732112" cy="901593"/>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hệ số: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820400" y="3156514"/>
                <a:ext cx="3732112" cy="901593"/>
              </a:xfrm>
              <a:prstGeom prst="rect">
                <a:avLst/>
              </a:prstGeom>
              <a:blipFill>
                <a:blip r:embed="rId6"/>
                <a:stretch>
                  <a:fillRect l="-5719"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815815" y="5156499"/>
                <a:ext cx="3544240" cy="901401"/>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biến: </a:t>
                </a:r>
                <a14:m>
                  <m:oMath xmlns:m="http://schemas.openxmlformats.org/officeDocument/2006/math">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15815" y="5156499"/>
                <a:ext cx="3544240" cy="901401"/>
              </a:xfrm>
              <a:prstGeom prst="rect">
                <a:avLst/>
              </a:prstGeom>
              <a:blipFill>
                <a:blip r:embed="rId7"/>
                <a:stretch>
                  <a:fillRect l="-6014" b="-28378"/>
                </a:stretch>
              </a:blipFill>
            </p:spPr>
            <p:txBody>
              <a:bodyPr/>
              <a:lstStyle/>
              <a:p>
                <a:r>
                  <a:rPr lang="en-US">
                    <a:noFill/>
                  </a:rPr>
                  <a:t> </a:t>
                </a:r>
              </a:p>
            </p:txBody>
          </p:sp>
        </mc:Fallback>
      </mc:AlternateContent>
      <p:grpSp>
        <p:nvGrpSpPr>
          <p:cNvPr id="27" name="Group 26"/>
          <p:cNvGrpSpPr/>
          <p:nvPr/>
        </p:nvGrpSpPr>
        <p:grpSpPr>
          <a:xfrm>
            <a:off x="1110867" y="6743700"/>
            <a:ext cx="14662533" cy="2323829"/>
            <a:chOff x="882267" y="6477270"/>
            <a:chExt cx="14662533" cy="2323829"/>
          </a:xfrm>
        </p:grpSpPr>
        <p:sp>
          <p:nvSpPr>
            <p:cNvPr id="23" name="Google Shape;136;p4"/>
            <p:cNvSpPr/>
            <p:nvPr/>
          </p:nvSpPr>
          <p:spPr>
            <a:xfrm>
              <a:off x="882267" y="6477270"/>
              <a:ext cx="14662533" cy="2323829"/>
            </a:xfrm>
            <a:prstGeom prst="wedgeRoundRectCallout">
              <a:avLst>
                <a:gd name="adj1" fmla="val -50183"/>
                <a:gd name="adj2" fmla="val -764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p:sp>
          <p:nvSpPr>
            <p:cNvPr id="26" name="Rectangle 25"/>
            <p:cNvSpPr/>
            <p:nvPr/>
          </p:nvSpPr>
          <p:spPr>
            <a:xfrm>
              <a:off x="1187457" y="6571961"/>
              <a:ext cx="14032132" cy="2031325"/>
            </a:xfrm>
            <a:prstGeom prst="rect">
              <a:avLst/>
            </a:prstGeom>
          </p:spPr>
          <p:txBody>
            <a:bodyPr wrap="square">
              <a:spAutoFit/>
            </a:bodyPr>
            <a:lstStyle/>
            <a:p>
              <a:pPr algn="just">
                <a:lnSpc>
                  <a:spcPct val="150000"/>
                </a:lnSpc>
                <a:spcAft>
                  <a:spcPts val="800"/>
                </a:spcAft>
              </a:pPr>
              <a:r>
                <a:rPr lang="en-US" sz="4200" b="1" i="1" u="sng">
                  <a:solidFill>
                    <a:srgbClr val="C00000"/>
                  </a:solidFill>
                  <a:latin typeface="Arial" panose="020B0604020202020204" pitchFamily="34" charset="0"/>
                  <a:ea typeface="Dotum" panose="020B0600000101010101" pitchFamily="34" charset="-127"/>
                  <a:cs typeface="Arial" panose="020B0604020202020204" pitchFamily="34" charset="0"/>
                </a:rPr>
                <a:t>Kết luận:</a:t>
              </a:r>
              <a:r>
                <a:rPr lang="en-US" sz="4200" b="1" i="1">
                  <a:solidFill>
                    <a:srgbClr val="C00000"/>
                  </a:solidFill>
                  <a:latin typeface="Arial" panose="020B0604020202020204" pitchFamily="34" charset="0"/>
                  <a:ea typeface="Dotum" panose="020B0600000101010101" pitchFamily="34" charset="-127"/>
                  <a:cs typeface="Arial" panose="020B0604020202020204" pitchFamily="34" charset="0"/>
                </a:rPr>
                <a:t> </a:t>
              </a:r>
              <a:r>
                <a:rPr lang="en-US" sz="4200">
                  <a:latin typeface="Arial" panose="020B0604020202020204" pitchFamily="34" charset="0"/>
                  <a:ea typeface="Dotum" panose="020B0600000101010101" pitchFamily="34" charset="-127"/>
                  <a:cs typeface="Arial" panose="020B0604020202020204" pitchFamily="34" charset="0"/>
                </a:rPr>
                <a:t>Trong đơn thức thu gọn, phần số hay còn gọi là phần hệ số, phần còn lại gọi là phần biến.</a:t>
              </a:r>
              <a:endParaRPr lang="en-US" sz="4200">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775994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43000" y="476768"/>
            <a:ext cx="15833718" cy="9333463"/>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2209800" y="2634645"/>
                <a:ext cx="13944600" cy="5709255"/>
              </a:xfrm>
              <a:prstGeom prst="rect">
                <a:avLst/>
              </a:prstGeom>
            </p:spPr>
            <p:txBody>
              <a:bodyPr wrap="square">
                <a:spAutoFit/>
              </a:bodyPr>
              <a:lstStyle/>
              <a:p>
                <a:pPr algn="just">
                  <a:lnSpc>
                    <a:spcPct val="150000"/>
                  </a:lnSpc>
                  <a:spcBef>
                    <a:spcPts val="1200"/>
                  </a:spcBef>
                  <a:spcAft>
                    <a:spcPts val="800"/>
                  </a:spcAft>
                </a:pPr>
                <a:r>
                  <a:rPr lang="en-US" sz="4200" b="1" u="sng">
                    <a:solidFill>
                      <a:srgbClr val="C00000"/>
                    </a:solidFill>
                    <a:latin typeface="Arial" panose="020B0604020202020204" pitchFamily="34" charset="0"/>
                    <a:ea typeface="Dotum" panose="020B0600000101010101" pitchFamily="34" charset="-127"/>
                    <a:cs typeface="Arial" panose="020B0604020202020204" pitchFamily="34" charset="0"/>
                  </a:rPr>
                  <a:t>* Chú ý:</a:t>
                </a:r>
                <a:endParaRPr lang="en-US" sz="4200" b="1" u="sng">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Với các đơn thức có hệ số là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hay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ta không viết số 1.</a:t>
                </a: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Mỗi số khác 0 là một đơn thức thu gọn bậc 0.</a:t>
                </a:r>
                <a:endParaRPr lang="en-US" sz="42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Số 0 cũng được coi là một đơn thức. Nó không có bậc.</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209800" y="2634645"/>
                <a:ext cx="13944600" cy="5709255"/>
              </a:xfrm>
              <a:prstGeom prst="rect">
                <a:avLst/>
              </a:prstGeom>
              <a:blipFill>
                <a:blip r:embed="rId5"/>
                <a:stretch>
                  <a:fillRect l="-1705" r="-1662" b="-1814"/>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15172053" y="926908"/>
            <a:ext cx="2215824" cy="1707737"/>
          </a:xfrm>
          <a:prstGeom prst="rect">
            <a:avLst/>
          </a:prstGeom>
        </p:spPr>
      </p:pic>
      <p:pic>
        <p:nvPicPr>
          <p:cNvPr id="16" name="Picture 15"/>
          <p:cNvPicPr>
            <a:picLocks noChangeAspect="1"/>
          </p:cNvPicPr>
          <p:nvPr/>
        </p:nvPicPr>
        <p:blipFill>
          <a:blip r:embed="rId7"/>
          <a:stretch>
            <a:fillRect/>
          </a:stretch>
        </p:blipFill>
        <p:spPr>
          <a:xfrm>
            <a:off x="432754" y="7124594"/>
            <a:ext cx="1420491" cy="2438611"/>
          </a:xfrm>
          <a:prstGeom prst="rect">
            <a:avLst/>
          </a:prstGeom>
        </p:spPr>
      </p:pic>
    </p:spTree>
    <p:extLst>
      <p:ext uri="{BB962C8B-B14F-4D97-AF65-F5344CB8AC3E}">
        <p14:creationId xmlns:p14="http://schemas.microsoft.com/office/powerpoint/2010/main" val="301625897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wipe(up)">
                                      <p:cBhvr>
                                        <p:cTn id="14" dur="500"/>
                                        <p:tgtEl>
                                          <p:spTgt spid="13">
                                            <p:txEl>
                                              <p:pRg st="1" end="1"/>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8" dur="500"/>
                                        <p:tgtEl>
                                          <p:spTgt spid="13">
                                            <p:txEl>
                                              <p:pRg st="2" end="2"/>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2026" y="1815048"/>
            <a:ext cx="16764000" cy="3785652"/>
          </a:xfrm>
          <a:prstGeom prst="rect">
            <a:avLst/>
          </a:prstGeom>
        </p:spPr>
        <p:txBody>
          <a:bodyPr wrap="square">
            <a:spAutoFit/>
          </a:bodyPr>
          <a:lstStyle/>
          <a:p>
            <a:pPr algn="just">
              <a:lnSpc>
                <a:spcPct val="150000"/>
              </a:lnSpc>
            </a:pPr>
            <a:r>
              <a:rPr lang="vi-VN" sz="4000"/>
              <a:t>Một nhóm thiện nguyện chuẩn bị y phần quà giúp đỡ những gia đình có hoàn cảnh khó khăn. Mỗi phần quà gồm x kg bao gạo và x gói mì ăn liền. Viết biểu thức biểu thị giá trị bằng tiền (nghìn đồng) của toàn bộ số quà đó, biết 12 nghìn đồng/kg gạo; 4,5 nghìn đồng/gói mì ăn?</a:t>
            </a:r>
            <a:endParaRPr lang="en-US" sz="4000" dirty="0"/>
          </a:p>
        </p:txBody>
      </p:sp>
      <p:sp>
        <p:nvSpPr>
          <p:cNvPr id="15" name="Google Shape;7771;p33"/>
          <p:cNvSpPr txBox="1">
            <a:spLocks/>
          </p:cNvSpPr>
          <p:nvPr/>
        </p:nvSpPr>
        <p:spPr>
          <a:xfrm>
            <a:off x="4008000" y="7985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2"/>
                </a:solidFill>
                <a:latin typeface="Arial" panose="020B0604020202020204" pitchFamily="34" charset="0"/>
              </a:rPr>
              <a:t>KHỞI ĐỘNG</a:t>
            </a:r>
          </a:p>
        </p:txBody>
      </p:sp>
      <p:pic>
        <p:nvPicPr>
          <p:cNvPr id="16" name="Picture 15"/>
          <p:cNvPicPr>
            <a:picLocks noChangeAspect="1"/>
          </p:cNvPicPr>
          <p:nvPr/>
        </p:nvPicPr>
        <p:blipFill>
          <a:blip r:embed="rId3"/>
          <a:stretch>
            <a:fillRect/>
          </a:stretch>
        </p:blipFill>
        <p:spPr>
          <a:xfrm>
            <a:off x="2971800" y="6286143"/>
            <a:ext cx="7205556" cy="3581757"/>
          </a:xfrm>
          <a:prstGeom prst="rect">
            <a:avLst/>
          </a:prstGeom>
        </p:spPr>
      </p:pic>
      <p:pic>
        <p:nvPicPr>
          <p:cNvPr id="17" name="Picture 16"/>
          <p:cNvPicPr>
            <a:picLocks noChangeAspect="1"/>
          </p:cNvPicPr>
          <p:nvPr/>
        </p:nvPicPr>
        <p:blipFill>
          <a:blip r:embed="rId4"/>
          <a:stretch>
            <a:fillRect/>
          </a:stretch>
        </p:blipFill>
        <p:spPr>
          <a:xfrm>
            <a:off x="14280000" y="5823284"/>
            <a:ext cx="2426418" cy="4115157"/>
          </a:xfrm>
          <a:prstGeom prst="rect">
            <a:avLst/>
          </a:prstGeom>
        </p:spPr>
      </p:pic>
      <p:pic>
        <p:nvPicPr>
          <p:cNvPr id="18" name="Picture 17"/>
          <p:cNvPicPr>
            <a:picLocks noChangeAspect="1"/>
          </p:cNvPicPr>
          <p:nvPr/>
        </p:nvPicPr>
        <p:blipFill>
          <a:blip r:embed="rId5"/>
          <a:stretch>
            <a:fillRect/>
          </a:stretch>
        </p:blipFill>
        <p:spPr>
          <a:xfrm>
            <a:off x="15354374" y="617160"/>
            <a:ext cx="2213736" cy="1086596"/>
          </a:xfrm>
          <a:prstGeom prst="rect">
            <a:avLst/>
          </a:prstGeom>
        </p:spPr>
      </p:pic>
      <p:pic>
        <p:nvPicPr>
          <p:cNvPr id="19" name="Picture 18"/>
          <p:cNvPicPr>
            <a:picLocks noChangeAspect="1"/>
          </p:cNvPicPr>
          <p:nvPr/>
        </p:nvPicPr>
        <p:blipFill>
          <a:blip r:embed="rId6"/>
          <a:stretch>
            <a:fillRect/>
          </a:stretch>
        </p:blipFill>
        <p:spPr>
          <a:xfrm>
            <a:off x="772026" y="798500"/>
            <a:ext cx="980574" cy="1017506"/>
          </a:xfrm>
          <a:prstGeom prst="rect">
            <a:avLst/>
          </a:prstGeom>
        </p:spPr>
      </p:pic>
    </p:spTree>
    <p:extLst>
      <p:ext uri="{BB962C8B-B14F-4D97-AF65-F5344CB8AC3E}">
        <p14:creationId xmlns:p14="http://schemas.microsoft.com/office/powerpoint/2010/main" val="14209778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2446646" y="2393777"/>
                <a:ext cx="13414759" cy="901401"/>
              </a:xfrm>
              <a:prstGeom prst="rect">
                <a:avLst/>
              </a:prstGeom>
              <a:noFill/>
            </p:spPr>
            <p:txBody>
              <a:bodyPr wrap="square" rtlCol="0">
                <a:spAutoFit/>
              </a:bodyPr>
              <a:lstStyle/>
              <a:p>
                <a:pPr algn="just">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định hệ số, phần biến và bậc của đơn thức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446646" y="2393777"/>
                <a:ext cx="13414759" cy="901401"/>
              </a:xfrm>
              <a:prstGeom prst="rect">
                <a:avLst/>
              </a:prstGeom>
              <a:blipFill>
                <a:blip r:embed="rId3"/>
                <a:stretch>
                  <a:fillRect l="-1590" b="-28378"/>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2000" y="5439719"/>
                <a:ext cx="18288000" cy="313278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Trước</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hết ta thu gọn đơn thức đã cho:</a:t>
                </a:r>
              </a:p>
              <a:p>
                <a:pPr lvl="0" algn="just">
                  <a:lnSpc>
                    <a:spcPct val="150000"/>
                  </a:lnSpc>
                  <a:spcBef>
                    <a:spcPts val="1200"/>
                  </a:spcBef>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0,5.4</m:t>
                          </m:r>
                        </m:e>
                      </m:d>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𝑥</m:t>
                          </m:r>
                          <m:r>
                            <a:rPr lang="en-US" sz="4000" b="0" i="1" smtClean="0">
                              <a:solidFill>
                                <a:prstClr val="black"/>
                              </a:solidFill>
                              <a:latin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e>
                      </m:d>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b="0" i="1" smtClean="0">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hệ số của đơn thức là 2, phần biến là </a:t>
                </a:r>
                <a14:m>
                  <m:oMath xmlns:m="http://schemas.openxmlformats.org/officeDocument/2006/math">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và bậc là 5.</a:t>
                </a:r>
              </a:p>
            </p:txBody>
          </p:sp>
        </mc:Choice>
        <mc:Fallback xmlns="">
          <p:sp>
            <p:nvSpPr>
              <p:cNvPr id="6" name="Rectangle 5"/>
              <p:cNvSpPr>
                <a:spLocks noRot="1" noChangeAspect="1" noMove="1" noResize="1" noEditPoints="1" noAdjustHandles="1" noChangeArrowheads="1" noChangeShapeType="1" noTextEdit="1"/>
              </p:cNvSpPr>
              <p:nvPr/>
            </p:nvSpPr>
            <p:spPr>
              <a:xfrm>
                <a:off x="762000" y="5439719"/>
                <a:ext cx="18288000" cy="3132781"/>
              </a:xfrm>
              <a:prstGeom prst="rect">
                <a:avLst/>
              </a:prstGeom>
              <a:blipFill>
                <a:blip r:embed="rId4"/>
                <a:stretch>
                  <a:fillRect l="-1167" b="-739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10" name="Picture 9"/>
          <p:cNvPicPr>
            <a:picLocks noChangeAspect="1"/>
          </p:cNvPicPr>
          <p:nvPr/>
        </p:nvPicPr>
        <p:blipFill>
          <a:blip r:embed="rId7"/>
          <a:stretch>
            <a:fillRect/>
          </a:stretch>
        </p:blipFill>
        <p:spPr>
          <a:xfrm>
            <a:off x="15861405" y="7733635"/>
            <a:ext cx="2052094" cy="2206001"/>
          </a:xfrm>
          <a:prstGeom prst="rect">
            <a:avLst/>
          </a:prstGeom>
        </p:spPr>
      </p:pic>
    </p:spTree>
    <p:extLst>
      <p:ext uri="{BB962C8B-B14F-4D97-AF65-F5344CB8AC3E}">
        <p14:creationId xmlns:p14="http://schemas.microsoft.com/office/powerpoint/2010/main" val="11251302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2362200" y="2680037"/>
                <a:ext cx="13179473" cy="1015663"/>
              </a:xfrm>
              <a:prstGeom prst="rect">
                <a:avLst/>
              </a:prstGeom>
            </p:spPr>
            <p:txBody>
              <a:bodyPr wrap="square">
                <a:spAutoFit/>
              </a:bodyPr>
              <a:lstStyle/>
              <a:p>
                <a:pPr lvl="0" algn="just">
                  <a:lnSpc>
                    <a:spcPct val="150000"/>
                  </a:lnSpc>
                  <a:spcAft>
                    <a:spcPts val="1200"/>
                  </a:spcAf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và xác định bậc của đơn thức </a:t>
                </a:r>
                <a14:m>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2362200" y="2680037"/>
                <a:ext cx="13179473" cy="1015663"/>
              </a:xfrm>
              <a:prstGeom prst="rect">
                <a:avLst/>
              </a:prstGeom>
              <a:blipFill>
                <a:blip r:embed="rId2"/>
                <a:stretch>
                  <a:fillRect l="-1666" b="-14458"/>
                </a:stretch>
              </a:blipFill>
            </p:spPr>
            <p:txBody>
              <a:bodyPr/>
              <a:lstStyle/>
              <a:p>
                <a:r>
                  <a:rPr lang="en-US">
                    <a:noFill/>
                  </a:rPr>
                  <a:t> </a:t>
                </a:r>
              </a:p>
            </p:txBody>
          </p:sp>
        </mc:Fallback>
      </mc:AlternateContent>
      <p:grpSp>
        <p:nvGrpSpPr>
          <p:cNvPr id="18" name="Group 17"/>
          <p:cNvGrpSpPr/>
          <p:nvPr/>
        </p:nvGrpSpPr>
        <p:grpSpPr>
          <a:xfrm>
            <a:off x="6400800" y="607927"/>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rot="10800000">
            <a:off x="-914400" y="9455045"/>
            <a:ext cx="20193000" cy="2628361"/>
          </a:xfrm>
          <a:prstGeom prst="rect">
            <a:avLst/>
          </a:prstGeom>
        </p:spPr>
      </p:pic>
      <p:pic>
        <p:nvPicPr>
          <p:cNvPr id="36" name="Picture 35"/>
          <p:cNvPicPr>
            <a:picLocks noChangeAspect="1"/>
          </p:cNvPicPr>
          <p:nvPr/>
        </p:nvPicPr>
        <p:blipFill>
          <a:blip r:embed="rId4"/>
          <a:stretch>
            <a:fillRect/>
          </a:stretch>
        </p:blipFill>
        <p:spPr>
          <a:xfrm>
            <a:off x="16049536" y="342900"/>
            <a:ext cx="1628864" cy="2651639"/>
          </a:xfrm>
          <a:prstGeom prst="rect">
            <a:avLst/>
          </a:prstGeom>
        </p:spPr>
      </p:pic>
      <p:sp>
        <p:nvSpPr>
          <p:cNvPr id="39" name="Freeform 21"/>
          <p:cNvSpPr/>
          <p:nvPr/>
        </p:nvSpPr>
        <p:spPr>
          <a:xfrm rot="19435378">
            <a:off x="-378439" y="19131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a:blipFill>
        </p:spPr>
      </p:sp>
      <p:pic>
        <p:nvPicPr>
          <p:cNvPr id="3" name="Picture 2"/>
          <p:cNvPicPr>
            <a:picLocks noChangeAspect="1"/>
          </p:cNvPicPr>
          <p:nvPr/>
        </p:nvPicPr>
        <p:blipFill>
          <a:blip r:embed="rId7"/>
          <a:stretch>
            <a:fillRect/>
          </a:stretch>
        </p:blipFill>
        <p:spPr>
          <a:xfrm>
            <a:off x="16764000" y="8339435"/>
            <a:ext cx="1271140" cy="1616825"/>
          </a:xfrm>
          <a:prstGeom prst="rect">
            <a:avLst/>
          </a:prstGeom>
        </p:spPr>
      </p:pic>
      <p:sp>
        <p:nvSpPr>
          <p:cNvPr id="19" name="Oval Callout 18"/>
          <p:cNvSpPr/>
          <p:nvPr/>
        </p:nvSpPr>
        <p:spPr>
          <a:xfrm>
            <a:off x="7944611" y="419168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tx2"/>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219200" y="5476369"/>
                <a:ext cx="18288000" cy="340093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gọn đơn thức đã cho:</a:t>
                </a:r>
              </a:p>
              <a:p>
                <a:pPr lvl="0" algn="just">
                  <a:lnSpc>
                    <a:spcPct val="150000"/>
                  </a:lnSpc>
                  <a:spcAft>
                    <a:spcPts val="1200"/>
                  </a:spcAft>
                  <a:defRPr/>
                </a:pPr>
                <a14:m>
                  <m:oMathPara xmlns:m="http://schemas.openxmlformats.org/officeDocument/2006/math">
                    <m:oMathParaPr>
                      <m:jc m:val="centerGroup"/>
                    </m:oMathParaPr>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r>
                        <m:rPr>
                          <m:nor/>
                        </m:rPr>
                        <a:rPr lang="en-US" sz="4000">
                          <a:solidFill>
                            <a:prstClr val="black"/>
                          </a:solidFill>
                          <a:latin typeface="Arial" panose="020B0604020202020204" pitchFamily="34" charset="0"/>
                          <a:ea typeface="Times New Roman" panose="02020603050405020304" pitchFamily="18" charset="0"/>
                        </a:rPr>
                        <m:t> </m:t>
                      </m:r>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4,5. </m:t>
                          </m:r>
                          <m:d>
                            <m:dPr>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−2</m:t>
                              </m:r>
                            </m:e>
                          </m:d>
                        </m:e>
                      </m:d>
                      <m:d>
                        <m:dPr>
                          <m:ctrlPr>
                            <a:rPr lang="en-US" sz="4000" b="0" i="1" smtClean="0">
                              <a:solidFill>
                                <a:prstClr val="black"/>
                              </a:solidFill>
                              <a:latin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r>
                            <a:rPr lang="en-US" sz="4000" i="1" smtClean="0">
                              <a:solidFill>
                                <a:prstClr val="black"/>
                              </a:solidFill>
                              <a:latin typeface="Cambria Math" panose="02040503050406030204" pitchFamily="18" charset="0"/>
                              <a:cs typeface="Times New Roman" panose="02020603050405020304" pitchFamily="18" charset="0"/>
                            </a:rPr>
                            <m:t> </m:t>
                          </m:r>
                        </m:e>
                      </m:d>
                      <m:r>
                        <a:rPr lang="en-US" sz="4000" b="0" i="1" smtClean="0">
                          <a:solidFill>
                            <a:prstClr val="black"/>
                          </a:solidFill>
                          <a:latin typeface="Cambria Math" panose="02040503050406030204" pitchFamily="18" charset="0"/>
                          <a:cs typeface="Times New Roman" panose="02020603050405020304" pitchFamily="18" charset="0"/>
                        </a:rPr>
                        <m:t> </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𝑦</m:t>
                          </m:r>
                          <m:r>
                            <a:rPr lang="en-US" sz="4000" b="0" i="1" smtClean="0">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𝑦</m:t>
                          </m:r>
                        </m:e>
                      </m:d>
                      <m:r>
                        <a:rPr lang="en-US" sz="4000" b="0" i="1" smtClean="0">
                          <a:solidFill>
                            <a:prstClr val="black"/>
                          </a:solidFill>
                          <a:latin typeface="Cambria Math" panose="02040503050406030204" pitchFamily="18" charset="0"/>
                          <a:cs typeface="Times New Roman" panose="02020603050405020304" pitchFamily="18" charset="0"/>
                        </a:rPr>
                        <m:t>𝑧</m:t>
                      </m:r>
                      <m:r>
                        <a:rPr lang="en-US" sz="4000" b="0" i="1" smtClean="0">
                          <a:solidFill>
                            <a:prstClr val="black"/>
                          </a:solidFill>
                          <a:latin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9</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𝑧</m:t>
                      </m:r>
                    </m:oMath>
                  </m:oMathPara>
                </a14:m>
                <a:endParaRPr lang="en-US" sz="4000" i="1">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a:t>
                </a:r>
                <a:r>
                  <a:rPr lang="en-US" sz="4000">
                    <a:solidFill>
                      <a:prstClr val="black"/>
                    </a:solidFill>
                    <a:ea typeface="Arial" panose="020B0604020202020204" pitchFamily="34" charset="0"/>
                    <a:cs typeface="Arial" panose="020B0604020202020204" pitchFamily="34" charset="0"/>
                  </a:rPr>
                  <a:t>b</a:t>
                </a:r>
                <a:r>
                  <a:rPr lang="vi-VN" sz="4000">
                    <a:solidFill>
                      <a:prstClr val="black"/>
                    </a:solidFill>
                    <a:ea typeface="Arial" panose="020B0604020202020204" pitchFamily="34" charset="0"/>
                    <a:cs typeface="Arial" panose="020B0604020202020204" pitchFamily="34" charset="0"/>
                  </a:rPr>
                  <a:t>ậc của đơn thức là 6</a:t>
                </a:r>
                <a:r>
                  <a:rPr lang="en-US" sz="4000">
                    <a:solidFill>
                      <a:prstClr val="black"/>
                    </a:solidFill>
                    <a:ea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219200" y="5476369"/>
                <a:ext cx="18288000" cy="3400931"/>
              </a:xfrm>
              <a:prstGeom prst="rect">
                <a:avLst/>
              </a:prstGeom>
              <a:blipFill>
                <a:blip r:embed="rId15"/>
                <a:stretch>
                  <a:fillRect l="-1167" b="-3943"/>
                </a:stretch>
              </a:blipFill>
            </p:spPr>
            <p:txBody>
              <a:bodyPr/>
              <a:lstStyle/>
              <a:p>
                <a:r>
                  <a:rPr lang="en-US">
                    <a:noFill/>
                  </a:rPr>
                  <a:t> </a:t>
                </a:r>
              </a:p>
            </p:txBody>
          </p:sp>
        </mc:Fallback>
      </mc:AlternateContent>
    </p:spTree>
    <p:extLst>
      <p:ext uri="{BB962C8B-B14F-4D97-AF65-F5344CB8AC3E}">
        <p14:creationId xmlns:p14="http://schemas.microsoft.com/office/powerpoint/2010/main" val="3807784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down)">
                                      <p:cBhvr>
                                        <p:cTn id="28" dur="500"/>
                                        <p:tgtEl>
                                          <p:spTgt spid="2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59406" y="1333500"/>
            <a:ext cx="10484406" cy="4648200"/>
            <a:chOff x="1061514" y="2171700"/>
            <a:chExt cx="10484406"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061514" y="2857500"/>
              <a:ext cx="10470594" cy="27778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ĐỒNG DẠNG</a:t>
              </a:r>
              <a:endParaRPr kumimoji="0" lang="vi-VN" sz="6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09527"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8613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671196" y="304719"/>
            <a:ext cx="9010680" cy="2980178"/>
            <a:chOff x="4949963" y="288505"/>
            <a:chExt cx="9010680" cy="2980178"/>
          </a:xfrm>
        </p:grpSpPr>
        <p:grpSp>
          <p:nvGrpSpPr>
            <p:cNvPr id="11" name="Group 2"/>
            <p:cNvGrpSpPr/>
            <p:nvPr/>
          </p:nvGrpSpPr>
          <p:grpSpPr>
            <a:xfrm>
              <a:off x="4949963" y="288505"/>
              <a:ext cx="9010680" cy="2980178"/>
              <a:chOff x="-370869" y="-28575"/>
              <a:chExt cx="3363181" cy="841375"/>
            </a:xfrm>
          </p:grpSpPr>
          <p:sp>
            <p:nvSpPr>
              <p:cNvPr id="13" name="Freeform 3"/>
              <p:cNvSpPr/>
              <p:nvPr/>
            </p:nvSpPr>
            <p:spPr>
              <a:xfrm>
                <a:off x="-370869" y="6946"/>
                <a:ext cx="336318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434846" y="440391"/>
              <a:ext cx="8191666"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Khái niệm đơn thức đồng dạng</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438400" y="19574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49852" y="2911614"/>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404167" y="1790621"/>
            <a:ext cx="975445" cy="914479"/>
          </a:xfrm>
          <a:prstGeom prst="rect">
            <a:avLst/>
          </a:prstGeom>
        </p:spPr>
      </p:pic>
      <p:pic>
        <p:nvPicPr>
          <p:cNvPr id="4" name="Picture 3"/>
          <p:cNvPicPr>
            <a:picLocks noChangeAspect="1"/>
          </p:cNvPicPr>
          <p:nvPr/>
        </p:nvPicPr>
        <p:blipFill>
          <a:blip r:embed="rId4"/>
          <a:stretch>
            <a:fillRect/>
          </a:stretch>
        </p:blipFill>
        <p:spPr>
          <a:xfrm>
            <a:off x="4299490" y="2802487"/>
            <a:ext cx="1347333" cy="72548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447800" y="3814108"/>
                <a:ext cx="15392400" cy="1938992"/>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Cho đơn thức một biến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Hãy</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viết ba đơn thức biến </a:t>
                </a:r>
                <a14:m>
                  <m:oMath xmlns:m="http://schemas.openxmlformats.org/officeDocument/2006/math">
                    <m:r>
                      <a:rPr lang="en-US" sz="4000" i="1">
                        <a:solidFill>
                          <a:srgbClr val="000000"/>
                        </a:solidFill>
                        <a:latin typeface="Cambria Math" panose="02040503050406030204" pitchFamily="18" charset="0"/>
                        <a:cs typeface="Times New Roman" panose="02020603050405020304" pitchFamily="18" charset="0"/>
                      </a:rPr>
                      <m:t>𝑥</m:t>
                    </m:r>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cùng bậc với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rồi so sánh phần biến của các đơn thức đó.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47800" y="3814108"/>
                <a:ext cx="15392400" cy="1938992"/>
              </a:xfrm>
              <a:prstGeom prst="rect">
                <a:avLst/>
              </a:prstGeom>
              <a:blipFill>
                <a:blip r:embed="rId5"/>
                <a:stretch>
                  <a:fillRect l="-1426" r="-1386" b="-6918"/>
                </a:stretch>
              </a:blipFill>
            </p:spPr>
            <p:txBody>
              <a:bodyPr/>
              <a:lstStyle/>
              <a:p>
                <a:r>
                  <a:rPr lang="en-US">
                    <a:noFill/>
                  </a:rPr>
                  <a:t> </a:t>
                </a:r>
              </a:p>
            </p:txBody>
          </p:sp>
        </mc:Fallback>
      </mc:AlternateContent>
      <p:sp>
        <p:nvSpPr>
          <p:cNvPr id="6" name="Rectangle 5"/>
          <p:cNvSpPr/>
          <p:nvPr/>
        </p:nvSpPr>
        <p:spPr>
          <a:xfrm>
            <a:off x="1411705" y="7259748"/>
            <a:ext cx="13980921" cy="2092881"/>
          </a:xfrm>
          <a:prstGeom prst="rect">
            <a:avLst/>
          </a:prstGeom>
        </p:spPr>
        <p:txBody>
          <a:bodyPr wrap="square">
            <a:spAutoFit/>
          </a:bodyPr>
          <a:lstStyle/>
          <a:p>
            <a:pPr algn="just">
              <a:lnSpc>
                <a:spcPct val="150000"/>
              </a:lnSpc>
              <a:spcBef>
                <a:spcPts val="1200"/>
              </a:spcBef>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Ba đơn thức biến x cùng bậc với M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Phần biến của các đơn thức giống nhau.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0170677" y="7156089"/>
                <a:ext cx="408054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nl-NL"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;0,8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0170677" y="7156089"/>
                <a:ext cx="4080541" cy="1244828"/>
              </a:xfrm>
              <a:prstGeom prst="rect">
                <a:avLst/>
              </a:prstGeom>
              <a:blipFill>
                <a:blip r:embed="rId6"/>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a:off x="15561965" y="291672"/>
            <a:ext cx="2512894" cy="1411409"/>
          </a:xfrm>
          <a:prstGeom prst="rect">
            <a:avLst/>
          </a:prstGeom>
        </p:spPr>
      </p:pic>
      <p:pic>
        <p:nvPicPr>
          <p:cNvPr id="16" name="Picture 15"/>
          <p:cNvPicPr>
            <a:picLocks noChangeAspect="1"/>
          </p:cNvPicPr>
          <p:nvPr/>
        </p:nvPicPr>
        <p:blipFill>
          <a:blip r:embed="rId8"/>
          <a:stretch>
            <a:fillRect/>
          </a:stretch>
        </p:blipFill>
        <p:spPr>
          <a:xfrm>
            <a:off x="15936315" y="7658100"/>
            <a:ext cx="1929472" cy="2121650"/>
          </a:xfrm>
          <a:prstGeom prst="rect">
            <a:avLst/>
          </a:prstGeom>
        </p:spPr>
      </p:pic>
      <p:sp>
        <p:nvSpPr>
          <p:cNvPr id="24" name="Rectangle 23"/>
          <p:cNvSpPr/>
          <p:nvPr/>
        </p:nvSpPr>
        <p:spPr>
          <a:xfrm>
            <a:off x="8142828" y="6099923"/>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spTree>
    <p:extLst>
      <p:ext uri="{BB962C8B-B14F-4D97-AF65-F5344CB8AC3E}">
        <p14:creationId xmlns:p14="http://schemas.microsoft.com/office/powerpoint/2010/main" val="21724508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down)">
                                      <p:cBhvr>
                                        <p:cTn id="42" dur="500"/>
                                        <p:tgtEl>
                                          <p:spTgt spid="6">
                                            <p:txEl>
                                              <p:pRg st="0" end="0"/>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left)">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P spid="14"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948633"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914400" y="1164855"/>
            <a:ext cx="975445" cy="914479"/>
          </a:xfrm>
          <a:prstGeom prst="rect">
            <a:avLst/>
          </a:prstGeom>
        </p:spPr>
      </p:pic>
      <p:grpSp>
        <p:nvGrpSpPr>
          <p:cNvPr id="13" name="Group 12"/>
          <p:cNvGrpSpPr/>
          <p:nvPr/>
        </p:nvGrpSpPr>
        <p:grpSpPr>
          <a:xfrm>
            <a:off x="914400" y="2039613"/>
            <a:ext cx="15392400" cy="3942087"/>
            <a:chOff x="3412958" y="2284434"/>
            <a:chExt cx="15392400" cy="3942087"/>
          </a:xfrm>
        </p:grpSpPr>
        <p:sp>
          <p:nvSpPr>
            <p:cNvPr id="26" name="TextBox 25"/>
            <p:cNvSpPr txBox="1"/>
            <p:nvPr/>
          </p:nvSpPr>
          <p:spPr>
            <a:xfrm>
              <a:off x="3412958" y="2440869"/>
              <a:ext cx="15392400" cy="3785652"/>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Xét ba đơn thức</a:t>
              </a:r>
            </a:p>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So sánh:</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Bậc của ba đơn thức A, B và C.</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Phần biến của ba đơn thức A, B và 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7274824" y="2284434"/>
                  <a:ext cx="7525265"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B</m:t>
                        </m:r>
                        <m:r>
                          <a:rPr lang="en-US" sz="4000" i="1">
                            <a:solidFill>
                              <a:srgbClr val="000000"/>
                            </a:solidFill>
                            <a:latin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cs typeface="Times New Roman" panose="02020603050405020304" pitchFamily="18" charset="0"/>
                              </a:rPr>
                              <m:t>1</m:t>
                            </m:r>
                          </m:num>
                          <m:den>
                            <m:r>
                              <a:rPr lang="en-US" sz="4000" i="1">
                                <a:solidFill>
                                  <a:srgbClr val="000000"/>
                                </a:solidFill>
                                <a:latin typeface="Cambria Math" panose="02040503050406030204" pitchFamily="18" charset="0"/>
                                <a:cs typeface="Times New Roman" panose="02020603050405020304" pitchFamily="18" charset="0"/>
                              </a:rPr>
                              <m:t>2</m:t>
                            </m:r>
                          </m:den>
                        </m:f>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C</m:t>
                        </m:r>
                        <m:r>
                          <a:rPr lang="en-US" sz="4000" i="1">
                            <a:solidFill>
                              <a:srgbClr val="000000"/>
                            </a:solidFill>
                            <a:latin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3</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7274824" y="2284434"/>
                  <a:ext cx="7525265" cy="1244828"/>
                </a:xfrm>
                <a:prstGeom prst="rect">
                  <a:avLst/>
                </a:prstGeom>
                <a:blipFill>
                  <a:blip r:embed="rId4"/>
                  <a:stretch>
                    <a:fillRect/>
                  </a:stretch>
                </a:blipFill>
              </p:spPr>
              <p:txBody>
                <a:bodyPr/>
                <a:lstStyle/>
                <a:p>
                  <a:r>
                    <a:rPr lang="en-US">
                      <a:noFill/>
                    </a:rPr>
                    <a:t> </a:t>
                  </a:r>
                </a:p>
              </p:txBody>
            </p:sp>
          </mc:Fallback>
        </mc:AlternateContent>
      </p:grpSp>
      <p:sp>
        <p:nvSpPr>
          <p:cNvPr id="28" name="Rectangle 27"/>
          <p:cNvSpPr/>
          <p:nvPr/>
        </p:nvSpPr>
        <p:spPr>
          <a:xfrm>
            <a:off x="926432" y="7277100"/>
            <a:ext cx="15569134" cy="2118529"/>
          </a:xfrm>
          <a:prstGeom prst="rect">
            <a:avLst/>
          </a:prstGeom>
        </p:spPr>
        <p:txBody>
          <a:bodyPr wrap="square">
            <a:spAutoFit/>
          </a:bodyPr>
          <a:lstStyle/>
          <a:p>
            <a:pPr algn="just">
              <a:lnSpc>
                <a:spcPct val="150000"/>
              </a:lnSpc>
              <a:spcBef>
                <a:spcPts val="600"/>
              </a:spcBef>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ba đơn thức đều có bậc là 5.</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Phần biến của đơn thức A giống đơn thức B và khác đơn thức 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34" name="Group 33"/>
          <p:cNvGrpSpPr/>
          <p:nvPr/>
        </p:nvGrpSpPr>
        <p:grpSpPr>
          <a:xfrm>
            <a:off x="13883636" y="1020561"/>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5"/>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6">
            <a:duotone>
              <a:prstClr val="black"/>
              <a:schemeClr val="accent1">
                <a:tint val="45000"/>
                <a:satMod val="400000"/>
              </a:schemeClr>
            </a:duotone>
          </a:blip>
          <a:stretch>
            <a:fillRect/>
          </a:stretch>
        </p:blipFill>
        <p:spPr>
          <a:xfrm>
            <a:off x="15934363" y="9435814"/>
            <a:ext cx="2078916" cy="439332"/>
          </a:xfrm>
          <a:prstGeom prst="rect">
            <a:avLst/>
          </a:prstGeom>
        </p:spPr>
      </p:pic>
      <p:pic>
        <p:nvPicPr>
          <p:cNvPr id="38" name="Picture 37"/>
          <p:cNvPicPr>
            <a:picLocks noChangeAspect="1"/>
          </p:cNvPicPr>
          <p:nvPr/>
        </p:nvPicPr>
        <p:blipFill>
          <a:blip r:embed="rId7"/>
          <a:stretch>
            <a:fillRect/>
          </a:stretch>
        </p:blipFill>
        <p:spPr>
          <a:xfrm rot="629658">
            <a:off x="349263" y="109746"/>
            <a:ext cx="1738493" cy="1330480"/>
          </a:xfrm>
          <a:prstGeom prst="rect">
            <a:avLst/>
          </a:prstGeom>
        </p:spPr>
      </p:pic>
      <p:sp>
        <p:nvSpPr>
          <p:cNvPr id="39" name="Rectangle 38"/>
          <p:cNvSpPr/>
          <p:nvPr/>
        </p:nvSpPr>
        <p:spPr>
          <a:xfrm>
            <a:off x="8142828" y="6220994"/>
            <a:ext cx="2002343" cy="738664"/>
          </a:xfrm>
          <a:prstGeom prst="rect">
            <a:avLst/>
          </a:prstGeom>
        </p:spPr>
        <p:txBody>
          <a:bodyPr wrap="none">
            <a:spAutoFit/>
          </a:bodyPr>
          <a:lstStyle/>
          <a:p>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90916136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down)">
                                      <p:cBhvr>
                                        <p:cTn id="31" dur="500"/>
                                        <p:tgtEl>
                                          <p:spTgt spid="2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705100"/>
            <a:ext cx="16154400" cy="32766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023086"/>
            <a:ext cx="14582775"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Hai đơn thức đồng dạng là hai đơn thức với hệ số khác 0 và có phần biến giống nhau.</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sp>
        <p:nvSpPr>
          <p:cNvPr id="3" name="Rectangle 2"/>
          <p:cNvSpPr/>
          <p:nvPr/>
        </p:nvSpPr>
        <p:spPr>
          <a:xfrm>
            <a:off x="2068927" y="6603221"/>
            <a:ext cx="13997743" cy="1131079"/>
          </a:xfrm>
          <a:prstGeom prst="rect">
            <a:avLst/>
          </a:prstGeom>
        </p:spPr>
        <p:txBody>
          <a:bodyPr wrap="none">
            <a:spAutoFit/>
          </a:bodyPr>
          <a:lstStyle/>
          <a:p>
            <a:pPr algn="just">
              <a:lnSpc>
                <a:spcPct val="150000"/>
              </a:lnSpc>
              <a:spcAft>
                <a:spcPts val="800"/>
              </a:spcAft>
            </a:pPr>
            <a:r>
              <a:rPr lang="nl-NL" sz="45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Nhận xét:</a:t>
            </a:r>
            <a:r>
              <a:rPr lang="nl-NL" sz="4500" b="1" i="1">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4500">
                <a:solidFill>
                  <a:srgbClr val="000000"/>
                </a:solidFill>
                <a:latin typeface="Arial" panose="020B0604020202020204" pitchFamily="34" charset="0"/>
                <a:ea typeface="Calibri" panose="020F0502020204030204" pitchFamily="34" charset="0"/>
                <a:cs typeface="Arial" panose="020B0604020202020204" pitchFamily="34" charset="0"/>
              </a:rPr>
              <a:t>Hai đơn thức đồng dạng thì có cùng bậc.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stretch>
            <a:fillRect/>
          </a:stretch>
        </p:blipFill>
        <p:spPr>
          <a:xfrm>
            <a:off x="15393771" y="8468504"/>
            <a:ext cx="2764714" cy="1674118"/>
          </a:xfrm>
          <a:prstGeom prst="rect">
            <a:avLst/>
          </a:prstGeom>
        </p:spPr>
      </p:pic>
    </p:spTree>
    <p:extLst>
      <p:ext uri="{BB962C8B-B14F-4D97-AF65-F5344CB8AC3E}">
        <p14:creationId xmlns:p14="http://schemas.microsoft.com/office/powerpoint/2010/main" val="394752972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7232433" y="342900"/>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lang="nl-NL" sz="4500" b="1">
                  <a:solidFill>
                    <a:srgbClr val="1F497D"/>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113808" y="4248421"/>
            <a:ext cx="20193000" cy="2628361"/>
          </a:xfrm>
          <a:prstGeom prst="rect">
            <a:avLst/>
          </a:prstGeom>
        </p:spPr>
      </p:pic>
      <p:sp>
        <p:nvSpPr>
          <p:cNvPr id="39" name="Freeform 21"/>
          <p:cNvSpPr/>
          <p:nvPr/>
        </p:nvSpPr>
        <p:spPr>
          <a:xfrm rot="1928823">
            <a:off x="16350486" y="350600"/>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sp>
      <p:sp>
        <p:nvSpPr>
          <p:cNvPr id="19" name="Oval Callout 18"/>
          <p:cNvSpPr/>
          <p:nvPr/>
        </p:nvSpPr>
        <p:spPr>
          <a:xfrm>
            <a:off x="8776244" y="5372100"/>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rgbClr val="1F497D"/>
              </a:solidFill>
              <a:effectLst/>
              <a:uLnTx/>
              <a:uFillTx/>
              <a:latin typeface="Calibri"/>
              <a:ea typeface="+mn-ea"/>
              <a:cs typeface="+mn-cs"/>
            </a:endParaRPr>
          </a:p>
        </p:txBody>
      </p:sp>
      <p:grpSp>
        <p:nvGrpSpPr>
          <p:cNvPr id="11" name="Group 10"/>
          <p:cNvGrpSpPr/>
          <p:nvPr/>
        </p:nvGrpSpPr>
        <p:grpSpPr>
          <a:xfrm>
            <a:off x="1981200" y="2023264"/>
            <a:ext cx="17907000" cy="3049425"/>
            <a:chOff x="533400" y="2019300"/>
            <a:chExt cx="17907000" cy="3049425"/>
          </a:xfrm>
        </p:grpSpPr>
        <p:sp>
          <p:nvSpPr>
            <p:cNvPr id="13" name="Rectangle 12"/>
            <p:cNvSpPr/>
            <p:nvPr/>
          </p:nvSpPr>
          <p:spPr>
            <a:xfrm>
              <a:off x="533400" y="2164163"/>
              <a:ext cx="5867400" cy="969496"/>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Cho các </a:t>
              </a:r>
              <a:r>
                <a:rPr lang="vi-VN" sz="3800">
                  <a:solidFill>
                    <a:prstClr val="black"/>
                  </a:solidFill>
                  <a:ea typeface="Times New Roman" panose="02020603050405020304" pitchFamily="18" charset="0"/>
                </a:rPr>
                <a:t>đơn thức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1219200" y="2019300"/>
                  <a:ext cx="17221200" cy="12027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smtClean="0">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4</m:t>
                            </m:r>
                          </m:sup>
                        </m:sSup>
                        <m:r>
                          <a:rPr lang="en-US" sz="3800" b="0" i="0" smtClean="0">
                            <a:solidFill>
                              <a:srgbClr val="000000"/>
                            </a:solidFill>
                            <a:latin typeface="Cambria Math" panose="02040503050406030204" pitchFamily="18" charset="0"/>
                            <a:cs typeface="Times New Roman" panose="02020603050405020304" pitchFamily="18" charset="0"/>
                          </a:rPr>
                          <m:t>;</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−2</m:t>
                            </m:r>
                            <m:r>
                              <a:rPr lang="en-US" sz="3800" b="0" i="1" smtClean="0">
                                <a:solidFill>
                                  <a:srgbClr val="000000"/>
                                </a:solidFill>
                                <a:latin typeface="Cambria Math" panose="02040503050406030204" pitchFamily="18" charset="0"/>
                                <a:cs typeface="Times New Roman" panose="02020603050405020304" pitchFamily="18" charset="0"/>
                              </a:rPr>
                              <m:t>𝑥𝑦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cs typeface="Times New Roman" panose="02020603050405020304" pitchFamily="18" charset="0"/>
                          </a:rPr>
                          <m:t>2</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7</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b="0" i="1" smtClean="0">
                            <a:solidFill>
                              <a:srgbClr val="000000"/>
                            </a:solidFill>
                            <a:latin typeface="Cambria Math" panose="02040503050406030204" pitchFamily="18" charset="0"/>
                            <a:cs typeface="Times New Roman" panose="02020603050405020304" pitchFamily="18" charset="0"/>
                          </a:rPr>
                          <m:t>;3</m:t>
                        </m:r>
                        <m:r>
                          <a:rPr lang="en-US" sz="3800" i="1">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oMath>
                    </m:oMathPara>
                  </a14:m>
                  <a:endParaRPr lang="en-US" sz="3800"/>
                </a:p>
              </p:txBody>
            </p:sp>
          </mc:Choice>
          <mc:Fallback xmlns="">
            <p:sp>
              <p:nvSpPr>
                <p:cNvPr id="14" name="Rectangle 13"/>
                <p:cNvSpPr>
                  <a:spLocks noRot="1" noChangeAspect="1" noMove="1" noResize="1" noEditPoints="1" noAdjustHandles="1" noChangeArrowheads="1" noChangeShapeType="1" noTextEdit="1"/>
                </p:cNvSpPr>
                <p:nvPr/>
              </p:nvSpPr>
              <p:spPr>
                <a:xfrm>
                  <a:off x="1219200" y="2019300"/>
                  <a:ext cx="17221200" cy="1202765"/>
                </a:xfrm>
                <a:prstGeom prst="rect">
                  <a:avLst/>
                </a:prstGeom>
                <a:blipFill>
                  <a:blip r:embed="rId14"/>
                  <a:stretch>
                    <a:fillRect/>
                  </a:stretch>
                </a:blipFill>
              </p:spPr>
              <p:txBody>
                <a:bodyPr/>
                <a:lstStyle/>
                <a:p>
                  <a:r>
                    <a:rPr lang="en-US">
                      <a:noFill/>
                    </a:rPr>
                    <a:t> </a:t>
                  </a:r>
                </a:p>
              </p:txBody>
            </p:sp>
          </mc:Fallback>
        </mc:AlternateContent>
        <p:sp>
          <p:nvSpPr>
            <p:cNvPr id="15" name="Rectangle 14"/>
            <p:cNvSpPr/>
            <p:nvPr/>
          </p:nvSpPr>
          <p:spPr>
            <a:xfrm>
              <a:off x="566939" y="3222066"/>
              <a:ext cx="15054061" cy="1846659"/>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Hãy sắp xếp các đơn thức đã cho thành từng nhóm, sao cho tất cả các đơn thức đồng dạng thì thuộc cùng một nhóm.</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 name="Rectangle 3"/>
              <p:cNvSpPr/>
              <p:nvPr/>
            </p:nvSpPr>
            <p:spPr>
              <a:xfrm>
                <a:off x="2286000" y="9082967"/>
                <a:ext cx="9144000" cy="861133"/>
              </a:xfrm>
              <a:prstGeom prst="rect">
                <a:avLst/>
              </a:prstGeom>
            </p:spPr>
            <p:txBody>
              <a:bodyPr>
                <a:spAutoFit/>
              </a:bodyPr>
              <a:lstStyle/>
              <a:p>
                <a:pPr marL="571500" indent="-571500">
                  <a:lnSpc>
                    <a:spcPct val="150000"/>
                  </a:lnSpc>
                  <a:spcAft>
                    <a:spcPts val="800"/>
                  </a:spcAft>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Nhóm 3: </a:t>
                </a: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0,5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r>
                      <a:rPr lang="en-US" sz="3800">
                        <a:effectLst/>
                        <a:latin typeface="Cambria Math" panose="02040503050406030204" pitchFamily="18" charset="0"/>
                        <a:ea typeface="Arial" panose="020B0604020202020204" pitchFamily="34" charset="0"/>
                        <a:cs typeface="Times New Roman" panose="02020603050405020304" pitchFamily="18" charset="0"/>
                      </a:rPr>
                      <m:t>;2,75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86000" y="9082967"/>
                <a:ext cx="9144000" cy="861133"/>
              </a:xfrm>
              <a:prstGeom prst="rect">
                <a:avLst/>
              </a:prstGeom>
              <a:blipFill>
                <a:blip r:embed="rId15"/>
                <a:stretch>
                  <a:fillRect l="-2000" b="-27660"/>
                </a:stretch>
              </a:blipFill>
            </p:spPr>
            <p:txBody>
              <a:bodyPr/>
              <a:lstStyle/>
              <a:p>
                <a:r>
                  <a:rPr lang="en-US">
                    <a:noFill/>
                  </a:rPr>
                  <a:t> </a:t>
                </a:r>
              </a:p>
            </p:txBody>
          </p:sp>
        </mc:Fallback>
      </mc:AlternateContent>
      <p:grpSp>
        <p:nvGrpSpPr>
          <p:cNvPr id="9" name="Group 8"/>
          <p:cNvGrpSpPr/>
          <p:nvPr/>
        </p:nvGrpSpPr>
        <p:grpSpPr>
          <a:xfrm>
            <a:off x="2292566" y="6116390"/>
            <a:ext cx="5195142" cy="1860574"/>
            <a:chOff x="609600" y="6362700"/>
            <a:chExt cx="5195142" cy="1860574"/>
          </a:xfrm>
        </p:grpSpPr>
        <p:sp>
          <p:nvSpPr>
            <p:cNvPr id="6" name="Rectangle 5"/>
            <p:cNvSpPr/>
            <p:nvPr/>
          </p:nvSpPr>
          <p:spPr>
            <a:xfrm>
              <a:off x="609600" y="7126168"/>
              <a:ext cx="2736647"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Nhóm 1: </a:t>
              </a:r>
              <a:endParaRPr lang="en-US" sz="3800"/>
            </a:p>
          </p:txBody>
        </p:sp>
        <mc:AlternateContent xmlns:mc="http://schemas.openxmlformats.org/markup-compatibility/2006" xmlns:a14="http://schemas.microsoft.com/office/drawing/2010/main">
          <mc:Choice Requires="a14">
            <p:sp>
              <p:nvSpPr>
                <p:cNvPr id="7" name="Rectangle 6"/>
                <p:cNvSpPr/>
                <p:nvPr/>
              </p:nvSpPr>
              <p:spPr>
                <a:xfrm>
                  <a:off x="3124200" y="6362700"/>
                  <a:ext cx="2680542" cy="1860574"/>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6362700"/>
                  <a:ext cx="2680542" cy="1860574"/>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2292566" y="8092367"/>
                <a:ext cx="6705362"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Nhóm 2: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p>
            </p:txBody>
          </p:sp>
        </mc:Choice>
        <mc:Fallback xmlns="">
          <p:sp>
            <p:nvSpPr>
              <p:cNvPr id="8" name="Rectangle 7"/>
              <p:cNvSpPr>
                <a:spLocks noRot="1" noChangeAspect="1" noMove="1" noResize="1" noEditPoints="1" noAdjustHandles="1" noChangeArrowheads="1" noChangeShapeType="1" noTextEdit="1"/>
              </p:cNvSpPr>
              <p:nvPr/>
            </p:nvSpPr>
            <p:spPr>
              <a:xfrm>
                <a:off x="2292566" y="8092367"/>
                <a:ext cx="6705362" cy="677108"/>
              </a:xfrm>
              <a:prstGeom prst="rect">
                <a:avLst/>
              </a:prstGeom>
              <a:blipFill>
                <a:blip r:embed="rId17"/>
                <a:stretch>
                  <a:fillRect l="-2727" t="-16071" b="-33036"/>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a:off x="291393" y="204427"/>
            <a:ext cx="1991960" cy="1909905"/>
          </a:xfrm>
          <a:prstGeom prst="rect">
            <a:avLst/>
          </a:prstGeom>
        </p:spPr>
      </p:pic>
      <p:pic>
        <p:nvPicPr>
          <p:cNvPr id="21" name="Picture 20"/>
          <p:cNvPicPr>
            <a:picLocks noChangeAspect="1"/>
          </p:cNvPicPr>
          <p:nvPr/>
        </p:nvPicPr>
        <p:blipFill>
          <a:blip r:embed="rId19"/>
          <a:stretch>
            <a:fillRect/>
          </a:stretch>
        </p:blipFill>
        <p:spPr>
          <a:xfrm>
            <a:off x="15316200" y="5819166"/>
            <a:ext cx="2530046" cy="4288103"/>
          </a:xfrm>
          <a:prstGeom prst="rect">
            <a:avLst/>
          </a:prstGeom>
        </p:spPr>
      </p:pic>
    </p:spTree>
    <p:extLst>
      <p:ext uri="{BB962C8B-B14F-4D97-AF65-F5344CB8AC3E}">
        <p14:creationId xmlns:p14="http://schemas.microsoft.com/office/powerpoint/2010/main" val="389099027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 name="Group 2"/>
          <p:cNvGrpSpPr/>
          <p:nvPr/>
        </p:nvGrpSpPr>
        <p:grpSpPr>
          <a:xfrm>
            <a:off x="745958" y="2273387"/>
            <a:ext cx="16764000" cy="7676849"/>
            <a:chOff x="762000" y="2273387"/>
            <a:chExt cx="16764000" cy="7676849"/>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42" y="6207574"/>
              <a:ext cx="3352800" cy="3742662"/>
            </a:xfrm>
            <a:prstGeom prst="rect">
              <a:avLst/>
            </a:prstGeom>
          </p:spPr>
        </p:pic>
        <p:grpSp>
          <p:nvGrpSpPr>
            <p:cNvPr id="44" name="Group 43"/>
            <p:cNvGrpSpPr/>
            <p:nvPr/>
          </p:nvGrpSpPr>
          <p:grpSpPr>
            <a:xfrm>
              <a:off x="762000" y="2273387"/>
              <a:ext cx="16764000" cy="3124200"/>
              <a:chOff x="1065047" y="1063362"/>
              <a:chExt cx="15964683" cy="3124200"/>
            </a:xfrm>
          </p:grpSpPr>
          <p:sp>
            <p:nvSpPr>
              <p:cNvPr id="46" name="Google Shape;136;p4"/>
              <p:cNvSpPr/>
              <p:nvPr/>
            </p:nvSpPr>
            <p:spPr>
              <a:xfrm>
                <a:off x="1065047" y="1063362"/>
                <a:ext cx="15964683" cy="3124200"/>
              </a:xfrm>
              <a:prstGeom prst="wedgeRoundRectCallout">
                <a:avLst>
                  <a:gd name="adj1" fmla="val -33819"/>
                  <a:gd name="adj2" fmla="val 7469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15287119" cy="2615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đã</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biết nếu hai đơn thức một biến có cùng biến và có cùng bậc thì đồng dạng với nhau. Hỏi điều đó có còn đúng không đối với hai đơn thức hai biến (nhiều hơn một biến)?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56" name="Picture 5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5849600" y="6167376"/>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Rectangle 3"/>
          <p:cNvSpPr/>
          <p:nvPr/>
        </p:nvSpPr>
        <p:spPr>
          <a:xfrm>
            <a:off x="7880632" y="7629101"/>
            <a:ext cx="9797344" cy="1846659"/>
          </a:xfrm>
          <a:prstGeom prst="rect">
            <a:avLst/>
          </a:prstGeom>
        </p:spPr>
        <p:txBody>
          <a:bodyPr wrap="square">
            <a:spAutoFit/>
          </a:bodyPr>
          <a:lstStyle/>
          <a:p>
            <a:pPr>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Điều này đúng với đơn thức hai biến có cùng biến và cùng bậc.</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3" name="Rectangle 32"/>
          <p:cNvSpPr/>
          <p:nvPr/>
        </p:nvSpPr>
        <p:spPr>
          <a:xfrm>
            <a:off x="7824485" y="6661837"/>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pic>
        <p:nvPicPr>
          <p:cNvPr id="5" name="Picture 4"/>
          <p:cNvPicPr>
            <a:picLocks noChangeAspect="1"/>
          </p:cNvPicPr>
          <p:nvPr/>
        </p:nvPicPr>
        <p:blipFill>
          <a:blip r:embed="rId8"/>
          <a:stretch>
            <a:fillRect/>
          </a:stretch>
        </p:blipFill>
        <p:spPr>
          <a:xfrm>
            <a:off x="16862799" y="9159002"/>
            <a:ext cx="1425201" cy="1090715"/>
          </a:xfrm>
          <a:prstGeom prst="rect">
            <a:avLst/>
          </a:prstGeom>
        </p:spPr>
      </p:pic>
    </p:spTree>
    <p:extLst>
      <p:ext uri="{BB962C8B-B14F-4D97-AF65-F5344CB8AC3E}">
        <p14:creationId xmlns:p14="http://schemas.microsoft.com/office/powerpoint/2010/main" val="10198523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533400" y="488381"/>
            <a:ext cx="17221200" cy="937951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419600" y="258322"/>
            <a:ext cx="9753599" cy="2980178"/>
            <a:chOff x="4616119" y="288505"/>
            <a:chExt cx="9753599" cy="2980178"/>
          </a:xfrm>
        </p:grpSpPr>
        <p:grpSp>
          <p:nvGrpSpPr>
            <p:cNvPr id="11" name="Group 2"/>
            <p:cNvGrpSpPr/>
            <p:nvPr/>
          </p:nvGrpSpPr>
          <p:grpSpPr>
            <a:xfrm>
              <a:off x="4616119" y="288505"/>
              <a:ext cx="9753599" cy="2980178"/>
              <a:chOff x="-495474" y="-28575"/>
              <a:chExt cx="3640471" cy="841375"/>
            </a:xfrm>
          </p:grpSpPr>
          <p:sp>
            <p:nvSpPr>
              <p:cNvPr id="13" name="Freeform 3"/>
              <p:cNvSpPr/>
              <p:nvPr/>
            </p:nvSpPr>
            <p:spPr>
              <a:xfrm>
                <a:off x="-495474" y="6946"/>
                <a:ext cx="364047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195197" y="440391"/>
              <a:ext cx="8670963"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Cộng và trừ đơn thức đồng dạng</a:t>
              </a:r>
              <a:endPar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4" name="TextBox 23"/>
          <p:cNvSpPr txBox="1"/>
          <p:nvPr/>
        </p:nvSpPr>
        <p:spPr>
          <a:xfrm>
            <a:off x="2519499" y="180517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5" name="Rectangle 1"/>
          <p:cNvSpPr>
            <a:spLocks noChangeArrowheads="1"/>
          </p:cNvSpPr>
          <p:nvPr/>
        </p:nvSpPr>
        <p:spPr bwMode="auto">
          <a:xfrm>
            <a:off x="5950962" y="2483136"/>
            <a:ext cx="792556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8" name="Picture 27"/>
          <p:cNvPicPr>
            <a:picLocks noChangeAspect="1"/>
          </p:cNvPicPr>
          <p:nvPr/>
        </p:nvPicPr>
        <p:blipFill>
          <a:blip r:embed="rId3">
            <a:duotone>
              <a:schemeClr val="accent2">
                <a:shade val="45000"/>
                <a:satMod val="135000"/>
              </a:schemeClr>
              <a:prstClr val="white"/>
            </a:duotone>
          </a:blip>
          <a:stretch>
            <a:fillRect/>
          </a:stretch>
        </p:blipFill>
        <p:spPr>
          <a:xfrm>
            <a:off x="1485266" y="1638300"/>
            <a:ext cx="975445" cy="914479"/>
          </a:xfrm>
          <a:prstGeom prst="rect">
            <a:avLst/>
          </a:prstGeom>
        </p:spPr>
      </p:pic>
      <p:pic>
        <p:nvPicPr>
          <p:cNvPr id="29" name="Picture 28"/>
          <p:cNvPicPr>
            <a:picLocks noChangeAspect="1"/>
          </p:cNvPicPr>
          <p:nvPr/>
        </p:nvPicPr>
        <p:blipFill>
          <a:blip r:embed="rId4"/>
          <a:stretch>
            <a:fillRect/>
          </a:stretch>
        </p:blipFill>
        <p:spPr>
          <a:xfrm>
            <a:off x="4800600" y="2358620"/>
            <a:ext cx="1347333" cy="725487"/>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447800" y="3098677"/>
                <a:ext cx="16051887"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Quan sát ví dụ sau:</a:t>
                </a:r>
              </a:p>
              <a:p>
                <a:pPr>
                  <a:lnSpc>
                    <a:spcPct val="150000"/>
                  </a:lnSpc>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cs typeface="Arial" panose="020B0604020202020204" pitchFamily="34" charset="0"/>
                        </a:rPr>
                        <m:t>2,5.</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3</m:t>
                          </m:r>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+8,5.</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m:t>
                      </m:r>
                      <m:d>
                        <m:dPr>
                          <m:ctrlPr>
                            <a:rPr lang="en-US" sz="3800" b="0" i="1" smtClean="0">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2,5+8,5</m:t>
                          </m:r>
                        </m:e>
                      </m:d>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=11.</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oMath>
                  </m:oMathPara>
                </a14:m>
                <a:endParaRPr lang="en-US" sz="3800">
                  <a:latin typeface="Arial" panose="020B0604020202020204" pitchFamily="34" charset="0"/>
                  <a:cs typeface="Arial" panose="020B0604020202020204" pitchFamily="34" charset="0"/>
                </a:endParaRPr>
              </a:p>
              <a:p>
                <a:pPr>
                  <a:lnSpc>
                    <a:spcPct val="150000"/>
                  </a:lnSpc>
                </a:pPr>
                <a:r>
                  <a:rPr lang="en-US" sz="3800">
                    <a:latin typeface="Arial" panose="020B0604020202020204" pitchFamily="34" charset="0"/>
                    <a:cs typeface="Arial" panose="020B0604020202020204" pitchFamily="34" charset="0"/>
                  </a:rPr>
                  <a:t>Trong ví dụ này, ta đã vận dụng tính chất gì của phép nhân để thu gọn tổng ban đầu?</a:t>
                </a:r>
              </a:p>
            </p:txBody>
          </p:sp>
        </mc:Choice>
        <mc:Fallback xmlns="">
          <p:sp>
            <p:nvSpPr>
              <p:cNvPr id="5" name="TextBox 4"/>
              <p:cNvSpPr txBox="1">
                <a:spLocks noRot="1" noChangeAspect="1" noMove="1" noResize="1" noEditPoints="1" noAdjustHandles="1" noChangeArrowheads="1" noChangeShapeType="1" noTextEdit="1"/>
              </p:cNvSpPr>
              <p:nvPr/>
            </p:nvSpPr>
            <p:spPr>
              <a:xfrm>
                <a:off x="1447800" y="3098677"/>
                <a:ext cx="16051887" cy="3492623"/>
              </a:xfrm>
              <a:prstGeom prst="rect">
                <a:avLst/>
              </a:prstGeom>
              <a:blipFill>
                <a:blip r:embed="rId5"/>
                <a:stretch>
                  <a:fillRect l="-1253" b="-6108"/>
                </a:stretch>
              </a:blipFill>
            </p:spPr>
            <p:txBody>
              <a:bodyPr/>
              <a:lstStyle/>
              <a:p>
                <a:r>
                  <a:rPr lang="en-US">
                    <a:noFill/>
                  </a:rPr>
                  <a:t> </a:t>
                </a:r>
              </a:p>
            </p:txBody>
          </p:sp>
        </mc:Fallback>
      </mc:AlternateContent>
      <p:sp>
        <p:nvSpPr>
          <p:cNvPr id="14" name="Rectangle 13"/>
          <p:cNvSpPr/>
          <p:nvPr/>
        </p:nvSpPr>
        <p:spPr>
          <a:xfrm>
            <a:off x="1485266" y="7658100"/>
            <a:ext cx="15202533" cy="184665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Trong ví dụ này, ta đã vận dụng tính chất phân phối của phép nhân đối với phép cộng để thu gọn tổng ban đầu.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0" name="Rectangle 29"/>
          <p:cNvSpPr/>
          <p:nvPr/>
        </p:nvSpPr>
        <p:spPr>
          <a:xfrm>
            <a:off x="8560255" y="6743700"/>
            <a:ext cx="1826975" cy="677108"/>
          </a:xfrm>
          <a:prstGeom prst="rect">
            <a:avLst/>
          </a:prstGeom>
        </p:spPr>
        <p:txBody>
          <a:bodyPr wrap="none">
            <a:spAutoFit/>
          </a:bodyPr>
          <a:lstStyle/>
          <a:p>
            <a:r>
              <a:rPr lang="en-US" sz="38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15" name="Picture 14"/>
          <p:cNvPicPr>
            <a:picLocks noChangeAspect="1"/>
          </p:cNvPicPr>
          <p:nvPr/>
        </p:nvPicPr>
        <p:blipFill>
          <a:blip r:embed="rId6"/>
          <a:stretch>
            <a:fillRect/>
          </a:stretch>
        </p:blipFill>
        <p:spPr>
          <a:xfrm>
            <a:off x="15640736" y="454292"/>
            <a:ext cx="2094125" cy="2515186"/>
          </a:xfrm>
          <a:prstGeom prst="rect">
            <a:avLst/>
          </a:prstGeom>
        </p:spPr>
      </p:pic>
      <p:pic>
        <p:nvPicPr>
          <p:cNvPr id="31" name="Picture 30"/>
          <p:cNvPicPr>
            <a:picLocks noChangeAspect="1"/>
          </p:cNvPicPr>
          <p:nvPr/>
        </p:nvPicPr>
        <p:blipFill>
          <a:blip r:embed="rId7"/>
          <a:stretch>
            <a:fillRect/>
          </a:stretch>
        </p:blipFill>
        <p:spPr>
          <a:xfrm>
            <a:off x="14477683" y="9722611"/>
            <a:ext cx="3276917" cy="290578"/>
          </a:xfrm>
          <a:prstGeom prst="rect">
            <a:avLst/>
          </a:prstGeom>
        </p:spPr>
      </p:pic>
    </p:spTree>
    <p:extLst>
      <p:ext uri="{BB962C8B-B14F-4D97-AF65-F5344CB8AC3E}">
        <p14:creationId xmlns:p14="http://schemas.microsoft.com/office/powerpoint/2010/main" val="4109445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down)">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2314397"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1280164" y="1164855"/>
            <a:ext cx="975445" cy="914479"/>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231880" y="2095500"/>
                <a:ext cx="15696686" cy="3785652"/>
              </a:xfrm>
              <a:prstGeom prst="rect">
                <a:avLst/>
              </a:prstGeom>
              <a:noFill/>
            </p:spPr>
            <p:txBody>
              <a:bodyPr wrap="square" rtlCol="0">
                <a:spAutoFit/>
              </a:bodyPr>
              <a:lstStyle/>
              <a:p>
                <a:pPr algn="just">
                  <a:lnSpc>
                    <a:spcPct val="150000"/>
                  </a:lnSpc>
                </a:pPr>
                <a:r>
                  <a:rPr lang="en-US" sz="4000">
                    <a:solidFill>
                      <a:prstClr val="black"/>
                    </a:solidFill>
                    <a:latin typeface="Arial" panose="020B0604020202020204" pitchFamily="34" charset="0"/>
                    <a:cs typeface="Arial" panose="020B0604020202020204" pitchFamily="34" charset="0"/>
                  </a:rPr>
                  <a:t>Cho hai đơn thức đồng dạng đơn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m:t>
                    </m:r>
                    <m:r>
                      <a:rPr lang="en-US" sz="4000" b="0" i="1" smtClean="0">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P</m:t>
                    </m:r>
                    <m:r>
                      <a:rPr lang="en-US" sz="4000" i="1">
                        <a:solidFill>
                          <a:srgbClr val="000000"/>
                        </a:solidFill>
                        <a:latin typeface="Cambria Math" panose="02040503050406030204" pitchFamily="18" charset="0"/>
                        <a:cs typeface="Times New Roman" panose="02020603050405020304" pitchFamily="18" charset="0"/>
                      </a:rPr>
                      <m:t>=8,5 </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b="0" i="0" smtClean="0">
                        <a:solidFill>
                          <a:srgbClr val="000000"/>
                        </a:solidFill>
                        <a:latin typeface="Cambria Math" panose="02040503050406030204" pitchFamily="18" charset="0"/>
                        <a:cs typeface="Times New Roman" panose="02020603050405020304" pitchFamily="18" charset="0"/>
                      </a:rPr>
                      <m:t>.</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Tương tự HĐ5, hãy:</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Thu gọn tổng M + P</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a:t>
                </a:r>
                <a:r>
                  <a:rPr lang="en-US" sz="4000">
                    <a:solidFill>
                      <a:srgbClr val="000000"/>
                    </a:solidFill>
                    <a:latin typeface="Arial" panose="020B0604020202020204" pitchFamily="34" charset="0"/>
                    <a:cs typeface="Arial" panose="020B0604020202020204" pitchFamily="34" charset="0"/>
                  </a:rPr>
                  <a:t>Thu gọn hiệu M - P</a:t>
                </a:r>
              </a:p>
            </p:txBody>
          </p:sp>
        </mc:Choice>
        <mc:Fallback xmlns="">
          <p:sp>
            <p:nvSpPr>
              <p:cNvPr id="26" name="TextBox 25"/>
              <p:cNvSpPr txBox="1">
                <a:spLocks noRot="1" noChangeAspect="1" noMove="1" noResize="1" noEditPoints="1" noAdjustHandles="1" noChangeArrowheads="1" noChangeShapeType="1" noTextEdit="1"/>
              </p:cNvSpPr>
              <p:nvPr/>
            </p:nvSpPr>
            <p:spPr>
              <a:xfrm>
                <a:off x="1231880" y="2095500"/>
                <a:ext cx="15696686" cy="3785652"/>
              </a:xfrm>
              <a:prstGeom prst="rect">
                <a:avLst/>
              </a:prstGeom>
              <a:blipFill>
                <a:blip r:embed="rId4"/>
                <a:stretch>
                  <a:fillRect l="-1359" b="-306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359432" y="7068030"/>
                <a:ext cx="15569134" cy="208121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359432" y="7068030"/>
                <a:ext cx="15569134" cy="2081211"/>
              </a:xfrm>
              <a:prstGeom prst="rect">
                <a:avLst/>
              </a:prstGeom>
              <a:blipFill>
                <a:blip r:embed="rId5"/>
                <a:stretch>
                  <a:fillRect l="-1370" b="-7895"/>
                </a:stretch>
              </a:blipFill>
            </p:spPr>
            <p:txBody>
              <a:bodyPr/>
              <a:lstStyle/>
              <a:p>
                <a:r>
                  <a:rPr lang="en-US">
                    <a:noFill/>
                  </a:rPr>
                  <a:t> </a:t>
                </a:r>
              </a:p>
            </p:txBody>
          </p:sp>
        </mc:Fallback>
      </mc:AlternateContent>
      <p:grpSp>
        <p:nvGrpSpPr>
          <p:cNvPr id="34" name="Group 33"/>
          <p:cNvGrpSpPr/>
          <p:nvPr/>
        </p:nvGrpSpPr>
        <p:grpSpPr>
          <a:xfrm>
            <a:off x="13576779" y="5362208"/>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8">
            <a:duotone>
              <a:prstClr val="black"/>
              <a:schemeClr val="accent1">
                <a:tint val="45000"/>
                <a:satMod val="400000"/>
              </a:schemeClr>
            </a:duotone>
          </a:blip>
          <a:stretch>
            <a:fillRect/>
          </a:stretch>
        </p:blipFill>
        <p:spPr>
          <a:xfrm rot="18188514">
            <a:off x="-343572" y="732981"/>
            <a:ext cx="2078916" cy="439332"/>
          </a:xfrm>
          <a:prstGeom prst="rect">
            <a:avLst/>
          </a:prstGeom>
        </p:spPr>
      </p:pic>
      <p:pic>
        <p:nvPicPr>
          <p:cNvPr id="38" name="Picture 37"/>
          <p:cNvPicPr>
            <a:picLocks noChangeAspect="1"/>
          </p:cNvPicPr>
          <p:nvPr/>
        </p:nvPicPr>
        <p:blipFill>
          <a:blip r:embed="rId9"/>
          <a:stretch>
            <a:fillRect/>
          </a:stretch>
        </p:blipFill>
        <p:spPr>
          <a:xfrm rot="13668407">
            <a:off x="15181477" y="196766"/>
            <a:ext cx="2529934" cy="1936175"/>
          </a:xfrm>
          <a:prstGeom prst="rect">
            <a:avLst/>
          </a:prstGeom>
        </p:spPr>
      </p:pic>
      <p:sp>
        <p:nvSpPr>
          <p:cNvPr id="39" name="Rectangle 38"/>
          <p:cNvSpPr/>
          <p:nvPr/>
        </p:nvSpPr>
        <p:spPr>
          <a:xfrm>
            <a:off x="8142828" y="5928836"/>
            <a:ext cx="2002343" cy="738664"/>
          </a:xfrm>
          <a:prstGeom prst="rect">
            <a:avLst/>
          </a:prstGeom>
        </p:spPr>
        <p:txBody>
          <a:bodyPr wrap="none">
            <a:spAutoFit/>
          </a:bodyPr>
          <a:lstStyle/>
          <a:p>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428651492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anim calcmode="lin" valueType="num">
                                      <p:cBhvr>
                                        <p:cTn id="19" dur="500" fill="hold"/>
                                        <p:tgtEl>
                                          <p:spTgt spid="34"/>
                                        </p:tgtEl>
                                        <p:attrNameLst>
                                          <p:attrName>ppt_x</p:attrName>
                                        </p:attrNameLst>
                                      </p:cBhvr>
                                      <p:tavLst>
                                        <p:tav tm="0">
                                          <p:val>
                                            <p:strVal val="#ppt_x"/>
                                          </p:val>
                                        </p:tav>
                                        <p:tav tm="100000">
                                          <p:val>
                                            <p:strVal val="#ppt_x"/>
                                          </p:val>
                                        </p:tav>
                                      </p:tavLst>
                                    </p:anim>
                                    <p:anim calcmode="lin" valueType="num">
                                      <p:cBhvr>
                                        <p:cTn id="2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35" dur="500"/>
                                        <p:tgtEl>
                                          <p:spTgt spid="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wipe(left)">
                                      <p:cBhvr>
                                        <p:cTn id="4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3" name="Freeform 3"/>
          <p:cNvSpPr/>
          <p:nvPr/>
        </p:nvSpPr>
        <p:spPr>
          <a:xfrm>
            <a:off x="2283181" y="799475"/>
            <a:ext cx="13721638" cy="10422728"/>
          </a:xfrm>
          <a:custGeom>
            <a:avLst/>
            <a:gdLst/>
            <a:ahLst/>
            <a:cxnLst/>
            <a:rect l="l" t="t" r="r" b="b"/>
            <a:pathLst>
              <a:path w="13721638" h="10422728">
                <a:moveTo>
                  <a:pt x="0" y="0"/>
                </a:moveTo>
                <a:lnTo>
                  <a:pt x="13721638" y="0"/>
                </a:lnTo>
                <a:lnTo>
                  <a:pt x="13721638" y="10422728"/>
                </a:lnTo>
                <a:lnTo>
                  <a:pt x="0" y="10422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24739">
            <a:off x="1866299" y="357952"/>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4643465">
            <a:off x="1001687" y="1584604"/>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tangle 9"/>
          <p:cNvSpPr/>
          <p:nvPr/>
        </p:nvSpPr>
        <p:spPr>
          <a:xfrm>
            <a:off x="3744925" y="3025067"/>
            <a:ext cx="10798149" cy="1710853"/>
          </a:xfrm>
          <a:prstGeom prst="rect">
            <a:avLst/>
          </a:prstGeom>
        </p:spPr>
        <p:txBody>
          <a:bodyPr wrap="none">
            <a:spAutoFit/>
          </a:bodyPr>
          <a:lstStyle/>
          <a:p>
            <a:pPr lvl="0" algn="ctr">
              <a:lnSpc>
                <a:spcPct val="150000"/>
              </a:lnSpc>
              <a:defRPr/>
            </a:pPr>
            <a:r>
              <a:rPr lang="vi-VN" sz="8000" b="1" kern="0">
                <a:solidFill>
                  <a:schemeClr val="tx2"/>
                </a:solidFill>
                <a:cs typeface="Arial" panose="020B0604020202020204" pitchFamily="34" charset="0"/>
              </a:rPr>
              <a:t>CHƯƠNG I. ĐA THỨC</a:t>
            </a:r>
            <a:endParaRPr lang="en-US" sz="8000" b="1" kern="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17419" y="4986036"/>
            <a:ext cx="13487400" cy="1629933"/>
          </a:xfrm>
          <a:prstGeom prst="rect">
            <a:avLst/>
          </a:prstGeom>
        </p:spPr>
        <p:txBody>
          <a:bodyPr wrap="square">
            <a:spAutoFit/>
          </a:bodyPr>
          <a:lstStyle/>
          <a:p>
            <a:pPr lvl="0" algn="ctr">
              <a:lnSpc>
                <a:spcPct val="150000"/>
              </a:lnSpc>
              <a:defRPr/>
            </a:pPr>
            <a:r>
              <a:rPr lang="vi-VN" sz="7500" b="1" kern="0">
                <a:solidFill>
                  <a:schemeClr val="accent2"/>
                </a:solidFill>
                <a:ea typeface="Calibri" panose="020F0502020204030204" pitchFamily="34" charset="0"/>
                <a:cs typeface="Arial" panose="020B0604020202020204" pitchFamily="34" charset="0"/>
              </a:rPr>
              <a:t>BÀI 1. ĐƠN THỨC </a:t>
            </a:r>
            <a:endParaRPr kumimoji="0" lang="en-US" sz="750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6766525" y="7309355"/>
            <a:ext cx="4754947" cy="2842980"/>
          </a:xfrm>
          <a:prstGeom prst="rect">
            <a:avLst/>
          </a:prstGeom>
        </p:spPr>
      </p:pic>
    </p:spTree>
    <p:extLst>
      <p:ext uri="{BB962C8B-B14F-4D97-AF65-F5344CB8AC3E}">
        <p14:creationId xmlns:p14="http://schemas.microsoft.com/office/powerpoint/2010/main" val="271024239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876425" y="3235676"/>
            <a:ext cx="14382750" cy="3279424"/>
          </a:xfrm>
          <a:prstGeom prst="rect">
            <a:avLst/>
          </a:prstGeom>
        </p:spPr>
        <p:txBody>
          <a:bodyPr wrap="square">
            <a:spAutoFit/>
          </a:bodyPr>
          <a:lstStyle/>
          <a:p>
            <a:pPr algn="just">
              <a:lnSpc>
                <a:spcPct val="150000"/>
              </a:lnSpc>
              <a:spcAft>
                <a:spcPts val="800"/>
              </a:spcAft>
            </a:pPr>
            <a:r>
              <a:rPr lang="en-US" sz="4800" b="1">
                <a:latin typeface="Arial" panose="020B0604020202020204" pitchFamily="34" charset="0"/>
                <a:ea typeface="Arial" panose="020B0604020202020204" pitchFamily="34" charset="0"/>
                <a:cs typeface="Arial" panose="020B0604020202020204" pitchFamily="34" charset="0"/>
              </a:rPr>
              <a:t>Muốn cộng (hay trừ) các đơn thức đồng dạng, ta cộng (hay trừ) các hệ số với nhau và giữ nguyên phần biến.</a:t>
            </a:r>
            <a:endParaRPr lang="en-US" sz="4800" b="1">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710303" y="2017774"/>
            <a:ext cx="2141744" cy="1615768"/>
          </a:xfrm>
          <a:prstGeom prst="rect">
            <a:avLst/>
          </a:prstGeom>
        </p:spPr>
      </p:pic>
      <p:pic>
        <p:nvPicPr>
          <p:cNvPr id="3" name="Picture 2"/>
          <p:cNvPicPr>
            <a:picLocks noChangeAspect="1"/>
          </p:cNvPicPr>
          <p:nvPr/>
        </p:nvPicPr>
        <p:blipFill>
          <a:blip r:embed="rId8"/>
          <a:stretch>
            <a:fillRect/>
          </a:stretch>
        </p:blipFill>
        <p:spPr>
          <a:xfrm>
            <a:off x="460040" y="8483127"/>
            <a:ext cx="2344175" cy="1591870"/>
          </a:xfrm>
          <a:prstGeom prst="rect">
            <a:avLst/>
          </a:prstGeom>
        </p:spPr>
      </p:pic>
    </p:spTree>
    <p:extLst>
      <p:ext uri="{BB962C8B-B14F-4D97-AF65-F5344CB8AC3E}">
        <p14:creationId xmlns:p14="http://schemas.microsoft.com/office/powerpoint/2010/main" val="18501678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723900"/>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rgbClr val="FFFF9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946480" y="1985308"/>
                <a:ext cx="14012554" cy="1938992"/>
              </a:xfrm>
              <a:prstGeom prst="rect">
                <a:avLst/>
              </a:prstGeom>
              <a:noFill/>
            </p:spPr>
            <p:txBody>
              <a:bodyPr wrap="square" rtlCol="0">
                <a:spAutoFit/>
              </a:bodyPr>
              <a:lstStyle/>
              <a:p>
                <a:pPr lvl="0" algn="just">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ba đơn thức đồng</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dạng</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𝐴</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𝐶</m:t>
                    </m:r>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Tính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𝐶</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946480" y="1985308"/>
                <a:ext cx="14012554" cy="1938992"/>
              </a:xfrm>
              <a:prstGeom prst="rect">
                <a:avLst/>
              </a:prstGeom>
              <a:blipFill>
                <a:blip r:embed="rId3"/>
                <a:stretch>
                  <a:fillRect l="-1522" b="-6918"/>
                </a:stretch>
              </a:blipFill>
            </p:spPr>
            <p:txBody>
              <a:bodyPr/>
              <a:lstStyle/>
              <a:p>
                <a:r>
                  <a:rPr lang="en-US">
                    <a:noFill/>
                  </a:rPr>
                  <a:t> </a:t>
                </a:r>
              </a:p>
            </p:txBody>
          </p:sp>
        </mc:Fallback>
      </mc:AlternateContent>
      <p:sp>
        <p:nvSpPr>
          <p:cNvPr id="22" name="Oval Callout 21"/>
          <p:cNvSpPr/>
          <p:nvPr/>
        </p:nvSpPr>
        <p:spPr>
          <a:xfrm>
            <a:off x="8259437" y="4289576"/>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990600" y="5507406"/>
                <a:ext cx="16154400" cy="4196020"/>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B</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a:latin typeface="Cambria Math" panose="02040503050406030204" pitchFamily="18" charset="0"/>
                              <a:ea typeface="Arial" panose="020B0604020202020204" pitchFamily="34" charset="0"/>
                              <a:cs typeface="Times New Roman" panose="02020603050405020304" pitchFamily="18" charset="0"/>
                            </a:rPr>
                            <m:t>+</m:t>
                          </m:r>
                          <m:d>
                            <m:dPr>
                              <m:ctrlPr>
                                <a:rPr lang="en-US" sz="4000" i="1">
                                  <a:latin typeface="Cambria Math" panose="02040503050406030204" pitchFamily="18" charset="0"/>
                                  <a:ea typeface="Arial" panose="020B0604020202020204" pitchFamily="34" charset="0"/>
                                  <a:cs typeface="Times New Roman" panose="02020603050405020304" pitchFamily="18" charset="0"/>
                                </a:rPr>
                              </m:ctrlPr>
                            </m:dPr>
                            <m:e>
                              <m:r>
                                <a:rPr lang="en-US" sz="4000" i="1">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0" smtClean="0">
                          <a:solidFill>
                            <a:prstClr val="black"/>
                          </a:solidFill>
                          <a:latin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8</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solidFill>
                    <a:prstClr val="black"/>
                  </a:solidFill>
                  <a:latin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5507406"/>
                <a:ext cx="16154400" cy="4196020"/>
              </a:xfrm>
              <a:prstGeom prst="rect">
                <a:avLst/>
              </a:prstGeom>
              <a:blipFill>
                <a:blip r:embed="rId4"/>
                <a:stretch>
                  <a:fillRect l="-1358"/>
                </a:stretch>
              </a:blipFill>
            </p:spPr>
            <p:txBody>
              <a:bodyPr/>
              <a:lstStyle/>
              <a:p>
                <a:r>
                  <a:rPr lang="en-US">
                    <a:noFill/>
                  </a:rPr>
                  <a:t> </a:t>
                </a:r>
              </a:p>
            </p:txBody>
          </p:sp>
        </mc:Fallback>
      </mc:AlternateContent>
      <p:pic>
        <p:nvPicPr>
          <p:cNvPr id="24" name="Picture 23"/>
          <p:cNvPicPr>
            <a:picLocks noChangeAspect="1"/>
          </p:cNvPicPr>
          <p:nvPr/>
        </p:nvPicPr>
        <p:blipFill>
          <a:blip r:embed="rId5">
            <a:duotone>
              <a:prstClr val="black"/>
              <a:schemeClr val="accent1">
                <a:tint val="45000"/>
                <a:satMod val="400000"/>
              </a:schemeClr>
            </a:duotone>
          </a:blip>
          <a:stretch>
            <a:fillRect/>
          </a:stretch>
        </p:blipFill>
        <p:spPr>
          <a:xfrm>
            <a:off x="16002000" y="5638800"/>
            <a:ext cx="2078916" cy="463336"/>
          </a:xfrm>
          <a:prstGeom prst="rect">
            <a:avLst/>
          </a:prstGeom>
        </p:spPr>
      </p:pic>
      <p:pic>
        <p:nvPicPr>
          <p:cNvPr id="10" name="Picture 9"/>
          <p:cNvPicPr>
            <a:picLocks noChangeAspect="1"/>
          </p:cNvPicPr>
          <p:nvPr/>
        </p:nvPicPr>
        <p:blipFill>
          <a:blip r:embed="rId6"/>
          <a:stretch>
            <a:fillRect/>
          </a:stretch>
        </p:blipFill>
        <p:spPr>
          <a:xfrm>
            <a:off x="15468600" y="419100"/>
            <a:ext cx="2441003" cy="2624078"/>
          </a:xfrm>
          <a:prstGeom prst="rect">
            <a:avLst/>
          </a:prstGeom>
        </p:spPr>
      </p:pic>
      <p:pic>
        <p:nvPicPr>
          <p:cNvPr id="9" name="Picture 8"/>
          <p:cNvPicPr>
            <a:picLocks noChangeAspect="1"/>
          </p:cNvPicPr>
          <p:nvPr/>
        </p:nvPicPr>
        <p:blipFill>
          <a:blip r:embed="rId7"/>
          <a:stretch>
            <a:fillRect/>
          </a:stretch>
        </p:blipFill>
        <p:spPr>
          <a:xfrm rot="19404540" flipH="1">
            <a:off x="130311" y="8401498"/>
            <a:ext cx="1207230" cy="1713733"/>
          </a:xfrm>
          <a:prstGeom prst="rect">
            <a:avLst/>
          </a:prstGeom>
        </p:spPr>
      </p:pic>
    </p:spTree>
    <p:extLst>
      <p:ext uri="{BB962C8B-B14F-4D97-AF65-F5344CB8AC3E}">
        <p14:creationId xmlns:p14="http://schemas.microsoft.com/office/powerpoint/2010/main" val="4304477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down)">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1828800" y="2166476"/>
                <a:ext cx="10515600" cy="1938992"/>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Tính tổng S của ba đơn thức đó.</a:t>
                </a:r>
              </a:p>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Tính giá trị của tổng S tại </a:t>
                </a:r>
                <a14:m>
                  <m:oMath xmlns:m="http://schemas.openxmlformats.org/officeDocument/2006/math">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166476"/>
                <a:ext cx="10515600" cy="1938992"/>
              </a:xfrm>
              <a:prstGeom prst="rect">
                <a:avLst/>
              </a:prstGeom>
              <a:blipFill>
                <a:blip r:embed="rId2"/>
                <a:stretch>
                  <a:fillRect l="-2029" b="-6918"/>
                </a:stretch>
              </a:blipFill>
            </p:spPr>
            <p:txBody>
              <a:bodyPr/>
              <a:lstStyle/>
              <a:p>
                <a:r>
                  <a:rPr lang="en-US">
                    <a:noFill/>
                  </a:rPr>
                  <a:t> </a:t>
                </a:r>
              </a:p>
            </p:txBody>
          </p:sp>
        </mc:Fallback>
      </mc:AlternateContent>
      <p:grpSp>
        <p:nvGrpSpPr>
          <p:cNvPr id="18" name="Group 17"/>
          <p:cNvGrpSpPr/>
          <p:nvPr/>
        </p:nvGrpSpPr>
        <p:grpSpPr>
          <a:xfrm>
            <a:off x="304800" y="483195"/>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4</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Oval Callout 18"/>
          <p:cNvSpPr/>
          <p:nvPr/>
        </p:nvSpPr>
        <p:spPr>
          <a:xfrm>
            <a:off x="8287511" y="457765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334000" y="851237"/>
                <a:ext cx="8496300"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Cho các đơn thức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4000" i="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34000" y="851237"/>
                <a:ext cx="8496300" cy="1015663"/>
              </a:xfrm>
              <a:prstGeom prst="rect">
                <a:avLst/>
              </a:prstGeom>
              <a:blipFill>
                <a:blip r:embed="rId14"/>
                <a:stretch>
                  <a:fillRect l="-2511"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997062" y="6039072"/>
                <a:ext cx="14843137" cy="317009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1+4</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b) Thay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vào S,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24</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97062" y="6039072"/>
                <a:ext cx="14843137" cy="3170099"/>
              </a:xfrm>
              <a:prstGeom prst="rect">
                <a:avLst/>
              </a:prstGeom>
              <a:blipFill>
                <a:blip r:embed="rId15"/>
                <a:stretch>
                  <a:fillRect l="-1479"/>
                </a:stretch>
              </a:blipFill>
            </p:spPr>
            <p:txBody>
              <a:bodyPr/>
              <a:lstStyle/>
              <a:p>
                <a:r>
                  <a:rPr lang="en-US">
                    <a:noFill/>
                  </a:rPr>
                  <a:t> </a:t>
                </a:r>
              </a:p>
            </p:txBody>
          </p:sp>
        </mc:Fallback>
      </mc:AlternateContent>
      <p:pic>
        <p:nvPicPr>
          <p:cNvPr id="6" name="Picture 5"/>
          <p:cNvPicPr>
            <a:picLocks noChangeAspect="1"/>
          </p:cNvPicPr>
          <p:nvPr/>
        </p:nvPicPr>
        <p:blipFill>
          <a:blip r:embed="rId16"/>
          <a:stretch>
            <a:fillRect/>
          </a:stretch>
        </p:blipFill>
        <p:spPr>
          <a:xfrm>
            <a:off x="14706600" y="4506624"/>
            <a:ext cx="2730879" cy="4631516"/>
          </a:xfrm>
          <a:prstGeom prst="rect">
            <a:avLst/>
          </a:prstGeom>
        </p:spPr>
      </p:pic>
      <p:pic>
        <p:nvPicPr>
          <p:cNvPr id="7" name="Picture 6"/>
          <p:cNvPicPr>
            <a:picLocks noChangeAspect="1"/>
          </p:cNvPicPr>
          <p:nvPr/>
        </p:nvPicPr>
        <p:blipFill>
          <a:blip r:embed="rId17"/>
          <a:stretch>
            <a:fillRect/>
          </a:stretch>
        </p:blipFill>
        <p:spPr>
          <a:xfrm>
            <a:off x="16459200" y="473855"/>
            <a:ext cx="1275870" cy="1622841"/>
          </a:xfrm>
          <a:prstGeom prst="rect">
            <a:avLst/>
          </a:prstGeom>
        </p:spPr>
      </p:pic>
    </p:spTree>
    <p:extLst>
      <p:ext uri="{BB962C8B-B14F-4D97-AF65-F5344CB8AC3E}">
        <p14:creationId xmlns:p14="http://schemas.microsoft.com/office/powerpoint/2010/main" val="113399475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1066800" y="190500"/>
            <a:ext cx="5758778" cy="2980178"/>
            <a:chOff x="2895600" y="323135"/>
            <a:chExt cx="13149591" cy="2980178"/>
          </a:xfrm>
        </p:grpSpPr>
        <p:grpSp>
          <p:nvGrpSpPr>
            <p:cNvPr id="15" name="Group 2"/>
            <p:cNvGrpSpPr/>
            <p:nvPr/>
          </p:nvGrpSpPr>
          <p:grpSpPr>
            <a:xfrm>
              <a:off x="2895600" y="323135"/>
              <a:ext cx="13149591" cy="2980178"/>
              <a:chOff x="0" y="-28575"/>
              <a:chExt cx="2716931" cy="841375"/>
            </a:xfrm>
          </p:grpSpPr>
          <p:sp>
            <p:nvSpPr>
              <p:cNvPr id="17"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8"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7805758" y="424349"/>
              <a:ext cx="7449436" cy="1002710"/>
            </a:xfrm>
            <a:prstGeom prst="rect">
              <a:avLst/>
            </a:prstGeom>
          </p:spPr>
          <p:txBody>
            <a:bodyPr wrap="none">
              <a:spAutoFit/>
            </a:bodyPr>
            <a:lstStyle/>
            <a:p>
              <a:pPr algn="just">
                <a:lnSpc>
                  <a:spcPct val="150000"/>
                </a:lnSpc>
                <a:spcAft>
                  <a:spcPts val="600"/>
                </a:spcAft>
              </a:pPr>
              <a:r>
                <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4" name="TextBox 3"/>
          <p:cNvSpPr txBox="1"/>
          <p:nvPr/>
        </p:nvSpPr>
        <p:spPr>
          <a:xfrm>
            <a:off x="516714" y="1636574"/>
            <a:ext cx="17068801" cy="1754326"/>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Trở lại các lập luận của Tròn và Vuông trong </a:t>
            </a:r>
            <a:r>
              <a:rPr lang="en-US" sz="3600" b="1" i="1">
                <a:latin typeface="Arial" panose="020B0604020202020204" pitchFamily="34" charset="0"/>
                <a:cs typeface="Arial" panose="020B0604020202020204" pitchFamily="34" charset="0"/>
              </a:rPr>
              <a:t>tình huống mở đầu</a:t>
            </a:r>
            <a:r>
              <a:rPr lang="en-US" sz="3600">
                <a:latin typeface="Arial" panose="020B0604020202020204" pitchFamily="34" charset="0"/>
                <a:cs typeface="Arial" panose="020B0604020202020204" pitchFamily="34" charset="0"/>
              </a:rPr>
              <a:t>. Hãy trả lời và giải thích rõ tại sao?</a:t>
            </a:r>
          </a:p>
        </p:txBody>
      </p:sp>
      <p:sp>
        <p:nvSpPr>
          <p:cNvPr id="27" name="Rectangle 26"/>
          <p:cNvSpPr/>
          <p:nvPr/>
        </p:nvSpPr>
        <p:spPr>
          <a:xfrm>
            <a:off x="2824009" y="4415941"/>
            <a:ext cx="14701991" cy="258532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Tổng số gạo trong y phần quà trị giá 12xy (nghìn đồng); tổng số gói mì ăn liền trong y phần quà trị giá 4,5 xy (nghìn đồng). Vậy biểu thức cần tìm là 12xy + 4,5xy.</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0040" y="6573799"/>
            <a:ext cx="2164538" cy="2532101"/>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3" y="4325061"/>
            <a:ext cx="2166698" cy="2418639"/>
          </a:xfrm>
          <a:prstGeom prst="rect">
            <a:avLst/>
          </a:prstGeom>
        </p:spPr>
      </p:pic>
      <p:sp>
        <p:nvSpPr>
          <p:cNvPr id="7" name="Rectangle 6"/>
          <p:cNvSpPr/>
          <p:nvPr/>
        </p:nvSpPr>
        <p:spPr>
          <a:xfrm>
            <a:off x="2824009" y="7301829"/>
            <a:ext cx="14701991"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Mỗi phần quà trị giá 12x + 4,5x = 16,5x (nghìn đồng). Do đó, y phần quà trị giá 16,5xy (nghìn đồng). Vậy biểu thức cần tìm là 15,6xy.</a:t>
            </a:r>
          </a:p>
        </p:txBody>
      </p:sp>
      <p:sp>
        <p:nvSpPr>
          <p:cNvPr id="9" name="Rectangle 8"/>
          <p:cNvSpPr/>
          <p:nvPr/>
        </p:nvSpPr>
        <p:spPr>
          <a:xfrm>
            <a:off x="4691978" y="3390900"/>
            <a:ext cx="8565871" cy="820674"/>
          </a:xfrm>
          <a:prstGeom prst="rect">
            <a:avLst/>
          </a:prstGeom>
        </p:spPr>
        <p:txBody>
          <a:bodyPr wrap="none">
            <a:spAutoFit/>
          </a:bodyPr>
          <a:lstStyle/>
          <a:p>
            <a:pPr lvl="0">
              <a:lnSpc>
                <a:spcPct val="150000"/>
              </a:lnSpc>
            </a:pPr>
            <a:r>
              <a:rPr lang="en-US" sz="3600" i="1" u="sng">
                <a:solidFill>
                  <a:srgbClr val="C00000"/>
                </a:solidFill>
                <a:latin typeface="Arial" panose="020B0604020202020204" pitchFamily="34" charset="0"/>
                <a:cs typeface="Arial" panose="020B0604020202020204" pitchFamily="34" charset="0"/>
              </a:rPr>
              <a:t>Hai bạn Tròn và Vuông lập luận như sau:</a:t>
            </a:r>
          </a:p>
        </p:txBody>
      </p:sp>
      <p:sp>
        <p:nvSpPr>
          <p:cNvPr id="10" name="Rectangle 9"/>
          <p:cNvSpPr/>
          <p:nvPr/>
        </p:nvSpPr>
        <p:spPr>
          <a:xfrm>
            <a:off x="2864805" y="9182100"/>
            <a:ext cx="6186309" cy="923330"/>
          </a:xfrm>
          <a:prstGeom prst="rect">
            <a:avLst/>
          </a:prstGeom>
        </p:spPr>
        <p:txBody>
          <a:bodyPr wrap="non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Theo em, bạn nào giải đúng?</a:t>
            </a:r>
            <a:endParaRPr 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6687800" y="301459"/>
            <a:ext cx="1115771" cy="983219"/>
          </a:xfrm>
          <a:prstGeom prst="rect">
            <a:avLst/>
          </a:prstGeom>
        </p:spPr>
      </p:pic>
      <p:pic>
        <p:nvPicPr>
          <p:cNvPr id="12" name="Picture 11"/>
          <p:cNvPicPr>
            <a:picLocks noChangeAspect="1"/>
          </p:cNvPicPr>
          <p:nvPr/>
        </p:nvPicPr>
        <p:blipFill>
          <a:blip r:embed="rId6"/>
          <a:stretch>
            <a:fillRect/>
          </a:stretch>
        </p:blipFill>
        <p:spPr>
          <a:xfrm>
            <a:off x="1285549" y="9196137"/>
            <a:ext cx="533519" cy="800279"/>
          </a:xfrm>
          <a:prstGeom prst="rect">
            <a:avLst/>
          </a:prstGeom>
        </p:spPr>
      </p:pic>
      <p:pic>
        <p:nvPicPr>
          <p:cNvPr id="13" name="Picture 12"/>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6116842" y="9559148"/>
            <a:ext cx="2078916" cy="463336"/>
          </a:xfrm>
          <a:prstGeom prst="rect">
            <a:avLst/>
          </a:prstGeom>
        </p:spPr>
      </p:pic>
    </p:spTree>
    <p:extLst>
      <p:ext uri="{BB962C8B-B14F-4D97-AF65-F5344CB8AC3E}">
        <p14:creationId xmlns:p14="http://schemas.microsoft.com/office/powerpoint/2010/main" val="40364995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1380329" y="2716054"/>
                <a:ext cx="15557924" cy="5170646"/>
              </a:xfrm>
              <a:prstGeom prst="rect">
                <a:avLst/>
              </a:prstGeom>
            </p:spPr>
            <p:txBody>
              <a:bodyPr wrap="square">
                <a:spAutoFit/>
              </a:bodyPr>
              <a:lstStyle/>
              <a:p>
                <a:pPr algn="just">
                  <a:lnSpc>
                    <a:spcPct val="150000"/>
                  </a:lnSpc>
                  <a:spcBef>
                    <a:spcPts val="1800"/>
                  </a:spcBef>
                  <a:spcAft>
                    <a:spcPts val="600"/>
                  </a:spcAft>
                </a:pPr>
                <a:r>
                  <a:rPr lang="en-US" sz="4000">
                    <a:latin typeface="Arial" panose="020B0604020202020204" pitchFamily="34" charset="0"/>
                    <a:ea typeface="Arial" panose="020B0604020202020204" pitchFamily="34" charset="0"/>
                    <a:cs typeface="Arial" panose="020B0604020202020204" pitchFamily="34" charset="0"/>
                  </a:rPr>
                  <a:t>Tròn đúng, ta cần tính giá trị của một phần quà trước, sau đó sẽ lấy giá trị của một phần quà nhân với y phần quà là ra kết quả.</a:t>
                </a:r>
              </a:p>
              <a:p>
                <a:pPr marL="571500" indent="-571500" algn="just">
                  <a:lnSpc>
                    <a:spcPct val="150000"/>
                  </a:lnSpc>
                  <a:spcBef>
                    <a:spcPts val="1800"/>
                  </a:spcBef>
                  <a:spcAft>
                    <a:spcPts val="600"/>
                  </a:spcAft>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Giá trị của một phần quà là: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just">
                  <a:lnSpc>
                    <a:spcPct val="150000"/>
                  </a:lnSpc>
                  <a:spcBef>
                    <a:spcPts val="1800"/>
                  </a:spcBef>
                  <a:spcAft>
                    <a:spcPts val="6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Giá trị của y phần quà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spcBef>
                    <a:spcPts val="1800"/>
                  </a:spcBef>
                  <a:spcAft>
                    <a:spcPts val="600"/>
                  </a:spcAft>
                </a:pPr>
                <a14:m>
                  <m:oMathPara xmlns:m="http://schemas.openxmlformats.org/officeDocument/2006/math">
                    <m:oMathParaPr>
                      <m:jc m:val="centerGroup"/>
                    </m:oMathParaPr>
                    <m:oMath xmlns:m="http://schemas.openxmlformats.org/officeDocument/2006/math">
                      <m:d>
                        <m:dPr>
                          <m:ctrlPr>
                            <a:rPr lang="en-US" sz="4000" i="1">
                              <a:effectLst/>
                              <a:latin typeface="Cambria Math" panose="02040503050406030204" pitchFamily="18"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=16,5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xy</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380329" y="2716054"/>
                <a:ext cx="15557924" cy="5170646"/>
              </a:xfrm>
              <a:prstGeom prst="rect">
                <a:avLst/>
              </a:prstGeom>
              <a:blipFill>
                <a:blip r:embed="rId3"/>
                <a:stretch>
                  <a:fillRect l="-1371" r="-1371"/>
                </a:stretch>
              </a:blipFill>
            </p:spPr>
            <p:txBody>
              <a:bodyPr/>
              <a:lstStyle/>
              <a:p>
                <a:r>
                  <a:rPr lang="en-US">
                    <a:noFill/>
                  </a:rPr>
                  <a:t> </a:t>
                </a:r>
              </a:p>
            </p:txBody>
          </p:sp>
        </mc:Fallback>
      </mc:AlternateContent>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36492" y="500218"/>
            <a:ext cx="1751508" cy="2048934"/>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478000" y="6335809"/>
            <a:ext cx="3486263" cy="3891641"/>
          </a:xfrm>
          <a:prstGeom prst="rect">
            <a:avLst/>
          </a:prstGeom>
        </p:spPr>
      </p:pic>
      <p:pic>
        <p:nvPicPr>
          <p:cNvPr id="13" name="Picture 12"/>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1072" y="9182100"/>
            <a:ext cx="2078916" cy="463336"/>
          </a:xfrm>
          <a:prstGeom prst="rect">
            <a:avLst/>
          </a:prstGeom>
        </p:spPr>
      </p:pic>
      <p:sp>
        <p:nvSpPr>
          <p:cNvPr id="19" name="Oval Callout 18"/>
          <p:cNvSpPr/>
          <p:nvPr/>
        </p:nvSpPr>
        <p:spPr>
          <a:xfrm>
            <a:off x="1380329" y="1030070"/>
            <a:ext cx="1789177" cy="989230"/>
          </a:xfrm>
          <a:prstGeom prst="wedgeEllipseCallou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8"/>
          <a:stretch>
            <a:fillRect/>
          </a:stretch>
        </p:blipFill>
        <p:spPr>
          <a:xfrm rot="18089546" flipH="1">
            <a:off x="-348012" y="1719055"/>
            <a:ext cx="1404661" cy="1993998"/>
          </a:xfrm>
          <a:prstGeom prst="rect">
            <a:avLst/>
          </a:prstGeom>
        </p:spPr>
      </p:pic>
    </p:spTree>
    <p:extLst>
      <p:ext uri="{BB962C8B-B14F-4D97-AF65-F5344CB8AC3E}">
        <p14:creationId xmlns:p14="http://schemas.microsoft.com/office/powerpoint/2010/main" val="189957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0" dur="500"/>
                                        <p:tgtEl>
                                          <p:spTgt spid="27">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7">
                                            <p:txEl>
                                              <p:pRg st="3" end="3"/>
                                            </p:txEl>
                                          </p:spTgt>
                                        </p:tgtEl>
                                        <p:attrNameLst>
                                          <p:attrName>style.visibility</p:attrName>
                                        </p:attrNameLst>
                                      </p:cBhvr>
                                      <p:to>
                                        <p:strVal val="visible"/>
                                      </p:to>
                                    </p:set>
                                    <p:animEffect transition="in" filter="fade">
                                      <p:cBhvr>
                                        <p:cTn id="24"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899714" y="3487828"/>
              <a:ext cx="8839199"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75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13536"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5128368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p:sp>
        <p:nvSpPr>
          <p:cNvPr id="28" name="Rectangle 27"/>
          <p:cNvSpPr/>
          <p:nvPr/>
        </p:nvSpPr>
        <p:spPr>
          <a:xfrm>
            <a:off x="1143000" y="3001953"/>
            <a:ext cx="16078200" cy="2123658"/>
          </a:xfrm>
          <a:prstGeom prst="rect">
            <a:avLst/>
          </a:prstGeom>
        </p:spPr>
        <p:txBody>
          <a:bodyPr wrap="square">
            <a:spAutoFit/>
          </a:bodyPr>
          <a:lstStyle/>
          <a:p>
            <a:pPr marL="30480" marR="30480" lvl="0" algn="just">
              <a:lnSpc>
                <a:spcPct val="150000"/>
              </a:lnSpc>
              <a:spcAft>
                <a:spcPts val="1200"/>
              </a:spcAft>
            </a:pPr>
            <a:r>
              <a:rPr kumimoji="0" lang="nl-NL"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400">
                <a:solidFill>
                  <a:schemeClr val="bg1"/>
                </a:solidFill>
                <a:ea typeface="Times New Roman" panose="02020603050405020304" pitchFamily="18" charset="0"/>
                <a:cs typeface="Arial" panose="020B0604020202020204" pitchFamily="34" charset="0"/>
              </a:rPr>
              <a:t>Trong các biểu thức đại số sau, biểu thức nào </a:t>
            </a:r>
            <a:r>
              <a:rPr lang="vi-VN" sz="4400" b="1">
                <a:solidFill>
                  <a:schemeClr val="bg1"/>
                </a:solidFill>
                <a:ea typeface="Times New Roman" panose="02020603050405020304" pitchFamily="18" charset="0"/>
                <a:cs typeface="Arial" panose="020B0604020202020204" pitchFamily="34" charset="0"/>
              </a:rPr>
              <a:t>không</a:t>
            </a:r>
            <a:r>
              <a:rPr lang="vi-VN" sz="4400">
                <a:solidFill>
                  <a:schemeClr val="bg1"/>
                </a:solidFill>
                <a:ea typeface="Times New Roman" panose="02020603050405020304" pitchFamily="18" charset="0"/>
                <a:cs typeface="Arial" panose="020B0604020202020204" pitchFamily="34" charset="0"/>
              </a:rPr>
              <a:t> phải đơn thức?</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5849600" y="509961"/>
            <a:ext cx="2139881" cy="1371719"/>
          </a:xfrm>
          <a:prstGeom prst="rect">
            <a:avLst/>
          </a:prstGeom>
        </p:spPr>
      </p:pic>
      <p:sp>
        <p:nvSpPr>
          <p:cNvPr id="13" name="Rectangle 12"/>
          <p:cNvSpPr/>
          <p:nvPr/>
        </p:nvSpPr>
        <p:spPr>
          <a:xfrm>
            <a:off x="1213354" y="6210300"/>
            <a:ext cx="16010660" cy="982513"/>
          </a:xfrm>
          <a:prstGeom prst="rect">
            <a:avLst/>
          </a:prstGeom>
        </p:spPr>
        <p:txBody>
          <a:bodyPr wrap="square">
            <a:spAutoFit/>
          </a:bodyPr>
          <a:lstStyle/>
          <a:p>
            <a:pPr>
              <a:lnSpc>
                <a:spcPct val="15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A. 2				B. 5x + 9				C. x</a:t>
            </a:r>
            <a:r>
              <a:rPr lang="en-US" sz="4400" baseline="30000">
                <a:latin typeface="Arial" panose="020B0604020202020204" pitchFamily="34" charset="0"/>
                <a:ea typeface="Times New Roman" panose="02020603050405020304" pitchFamily="18" charset="0"/>
                <a:cs typeface="Arial" panose="020B0604020202020204" pitchFamily="34" charset="0"/>
              </a:rPr>
              <a:t>3</a:t>
            </a:r>
            <a:r>
              <a:rPr lang="en-US" sz="4400">
                <a:latin typeface="Arial" panose="020B0604020202020204" pitchFamily="34" charset="0"/>
                <a:ea typeface="Times New Roman" panose="02020603050405020304" pitchFamily="18" charset="0"/>
                <a:cs typeface="Arial" panose="020B0604020202020204" pitchFamily="34" charset="0"/>
              </a:rPr>
              <a:t>y</a:t>
            </a:r>
            <a:r>
              <a:rPr lang="en-US" sz="4400" baseline="30000">
                <a:latin typeface="Arial" panose="020B0604020202020204" pitchFamily="34" charset="0"/>
                <a:ea typeface="Times New Roman" panose="02020603050405020304" pitchFamily="18" charset="0"/>
                <a:cs typeface="Arial" panose="020B0604020202020204" pitchFamily="34" charset="0"/>
              </a:rPr>
              <a:t>2				</a:t>
            </a:r>
            <a:r>
              <a:rPr lang="en-US" sz="4400">
                <a:latin typeface="Arial" panose="020B0604020202020204" pitchFamily="34" charset="0"/>
                <a:ea typeface="Times New Roman" panose="02020603050405020304" pitchFamily="18" charset="0"/>
                <a:cs typeface="Arial" panose="020B0604020202020204" pitchFamily="34" charset="0"/>
              </a:rPr>
              <a:t>D. x</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ounded Rectangle 16"/>
          <p:cNvSpPr/>
          <p:nvPr/>
        </p:nvSpPr>
        <p:spPr>
          <a:xfrm>
            <a:off x="5638800" y="6210300"/>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2840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13"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1597577" y="2990901"/>
                <a:ext cx="15237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5</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4</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y</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2</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597577" y="2990901"/>
                <a:ext cx="15237186" cy="2123658"/>
              </a:xfrm>
              <a:prstGeom prst="rect">
                <a:avLst/>
              </a:prstGeom>
              <a:blipFill>
                <a:blip r:embed="rId4"/>
                <a:stretch>
                  <a:fillRect l="-1600"/>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371600" y="6077429"/>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10				B. 20				C. -40				D. 40</a:t>
            </a:r>
          </a:p>
        </p:txBody>
      </p:sp>
      <p:sp>
        <p:nvSpPr>
          <p:cNvPr id="16" name="Rounded Rectangle 15"/>
          <p:cNvSpPr/>
          <p:nvPr/>
        </p:nvSpPr>
        <p:spPr>
          <a:xfrm>
            <a:off x="10210800" y="6084544"/>
            <a:ext cx="2362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592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353967"/>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1"/>
            <a:ext cx="16614631" cy="160020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1981200" y="3090193"/>
                <a:ext cx="14475186" cy="1107996"/>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3.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Các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 </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m:t>
                    </m:r>
                    <m:r>
                      <m:rPr>
                        <m:sty m:val="p"/>
                      </m:rPr>
                      <a:rPr lang="en-US" sz="4400">
                        <a:solidFill>
                          <a:schemeClr val="bg1"/>
                        </a:solidFill>
                        <a:effectLst/>
                        <a:latin typeface="Cambria Math" panose="02040503050406030204" pitchFamily="18" charset="0"/>
                        <a:ea typeface="Times New Roman" panose="02020603050405020304" pitchFamily="18" charset="0"/>
                      </a:rPr>
                      <m:t>x</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oMath>
                </a14:m>
                <a:r>
                  <a:rPr lang="en-US" sz="4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bậc lần lượt là</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981200" y="3090193"/>
                <a:ext cx="14475186" cy="1107996"/>
              </a:xfrm>
              <a:prstGeom prst="rect">
                <a:avLst/>
              </a:prstGeom>
              <a:blipFill>
                <a:blip r:embed="rId4"/>
                <a:stretch>
                  <a:fillRect l="-1684" b="-13736"/>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4158686" y="4789825"/>
            <a:ext cx="10119996" cy="3477875"/>
          </a:xfrm>
          <a:prstGeom prst="rect">
            <a:avLst/>
          </a:prstGeom>
        </p:spPr>
        <p:txBody>
          <a:bodyPr wrap="square">
            <a:spAutoFit/>
          </a:bodyPr>
          <a:lstStyle/>
          <a:p>
            <a:pPr lvl="0">
              <a:lnSpc>
                <a:spcPct val="2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0; 2; 3; 5				B. 0; 2; 3; 3</a:t>
            </a:r>
          </a:p>
          <a:p>
            <a:pPr lvl="0">
              <a:lnSpc>
                <a:spcPct val="2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C. 0; 1; 3; 5				D. 1; 2; 3; 5</a:t>
            </a:r>
          </a:p>
        </p:txBody>
      </p:sp>
      <p:sp>
        <p:nvSpPr>
          <p:cNvPr id="16" name="Rounded Rectangle 15"/>
          <p:cNvSpPr/>
          <p:nvPr/>
        </p:nvSpPr>
        <p:spPr>
          <a:xfrm>
            <a:off x="3962400" y="5322717"/>
            <a:ext cx="3429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65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2288814" y="3612059"/>
                <a:ext cx="15237186" cy="769441"/>
              </a:xfrm>
              <a:prstGeom prst="rect">
                <a:avLst/>
              </a:prstGeom>
            </p:spPr>
            <p:txBody>
              <a:bodyPr wrap="square">
                <a:spAutoFit/>
              </a:bodyPr>
              <a:lstStyle/>
              <a:p>
                <a:pPr lvl="0"/>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en-US" sz="4400">
                    <a:solidFill>
                      <a:schemeClr val="bg1"/>
                    </a:solidFill>
                    <a:latin typeface="Arial" panose="020B0604020202020204" pitchFamily="34" charset="0"/>
                    <a:ea typeface="Arial" panose="020B0604020202020204" pitchFamily="34" charset="0"/>
                    <a:cs typeface="Arial" panose="020B0604020202020204" pitchFamily="34" charset="0"/>
                  </a:rPr>
                  <a:t> Hệ số của đơn thức </a:t>
                </a:r>
                <a14:m>
                  <m:oMath xmlns:m="http://schemas.openxmlformats.org/officeDocument/2006/math">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e>
                    </m:d>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xz</m:t>
                            </m:r>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4400">
                    <a:solidFill>
                      <a:schemeClr val="bg1"/>
                    </a:solidFill>
                    <a:latin typeface="Arial" panose="020B0604020202020204" pitchFamily="34" charset="0"/>
                    <a:ea typeface="Arial" panose="020B0604020202020204" pitchFamily="34" charset="0"/>
                    <a:cs typeface="Arial" panose="020B0604020202020204" pitchFamily="34" charset="0"/>
                  </a:rPr>
                  <a:t> là</a:t>
                </a:r>
                <a:endParaRPr lang="en-US" sz="4400">
                  <a:solidFill>
                    <a:schemeClr val="bg1"/>
                  </a:solidFill>
                  <a:latin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288814" y="3612059"/>
                <a:ext cx="15237186" cy="769441"/>
              </a:xfrm>
              <a:prstGeom prst="rect">
                <a:avLst/>
              </a:prstGeom>
              <a:blipFill>
                <a:blip r:embed="rId4"/>
                <a:stretch>
                  <a:fillRect l="-1600" t="-17460" b="-36508"/>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-1500			B. -750				C. 30			D. 1500</a:t>
            </a:r>
          </a:p>
        </p:txBody>
      </p:sp>
      <p:sp>
        <p:nvSpPr>
          <p:cNvPr id="18" name="Rounded Rectangle 17"/>
          <p:cNvSpPr/>
          <p:nvPr/>
        </p:nvSpPr>
        <p:spPr>
          <a:xfrm>
            <a:off x="14034770" y="6004519"/>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78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442463" y="281036"/>
            <a:ext cx="17083537" cy="9739264"/>
          </a:xfrm>
          <a:prstGeom prst="rect">
            <a:avLst/>
          </a:prstGeom>
        </p:spPr>
      </p:pic>
      <p:sp>
        <p:nvSpPr>
          <p:cNvPr id="9" name="Rectangle 8"/>
          <p:cNvSpPr/>
          <p:nvPr/>
        </p:nvSpPr>
        <p:spPr>
          <a:xfrm>
            <a:off x="5237051" y="2451437"/>
            <a:ext cx="7494359" cy="1015663"/>
          </a:xfrm>
          <a:prstGeom prst="rect">
            <a:avLst/>
          </a:prstGeom>
        </p:spPr>
        <p:txBody>
          <a:bodyPr wrap="none">
            <a:spAutoFit/>
          </a:bodyPr>
          <a:lstStyle/>
          <a:p>
            <a:pPr lvl="0" algn="ctr">
              <a:buClr>
                <a:srgbClr val="04596F"/>
              </a:buClr>
              <a:buSzPts val="3500"/>
              <a:defRPr/>
            </a:pPr>
            <a:r>
              <a:rPr lang="en-US" sz="6000" b="1" kern="0">
                <a:solidFill>
                  <a:schemeClr val="tx2"/>
                </a:solidFill>
                <a:latin typeface="Arial" panose="020B0604020202020204" pitchFamily="34" charset="0"/>
                <a:sym typeface="Kavoon"/>
              </a:rPr>
              <a:t>NỘI DUNG BÀI HỌC</a:t>
            </a:r>
            <a:endParaRPr lang="vi-VN" sz="6000" b="1" kern="0" dirty="0">
              <a:solidFill>
                <a:schemeClr val="tx2"/>
              </a:solidFill>
              <a:sym typeface="Kavoon"/>
            </a:endParaRPr>
          </a:p>
        </p:txBody>
      </p:sp>
      <p:sp>
        <p:nvSpPr>
          <p:cNvPr id="13" name="Rectangle 12"/>
          <p:cNvSpPr/>
          <p:nvPr/>
        </p:nvSpPr>
        <p:spPr>
          <a:xfrm>
            <a:off x="4394827" y="4284901"/>
            <a:ext cx="9553994" cy="1002710"/>
          </a:xfrm>
          <a:prstGeom prst="rect">
            <a:avLst/>
          </a:prstGeom>
        </p:spPr>
        <p:txBody>
          <a:bodyPr wrap="square">
            <a:spAutoFit/>
          </a:bodyPr>
          <a:lstStyle/>
          <a:p>
            <a:pPr lvl="0" algn="just">
              <a:lnSpc>
                <a:spcPct val="150000"/>
              </a:lnSpc>
              <a:tabLst>
                <a:tab pos="360045" algn="l"/>
                <a:tab pos="720090" algn="l"/>
              </a:tabLst>
            </a:pPr>
            <a:r>
              <a:rPr lang="en-US" sz="4500" b="1">
                <a:solidFill>
                  <a:schemeClr val="accent2"/>
                </a:solidFill>
                <a:latin typeface="Arial" panose="020B0604020202020204" pitchFamily="34" charset="0"/>
                <a:ea typeface="Calibri" panose="020F0502020204030204" pitchFamily="34" charset="0"/>
                <a:cs typeface="Arial" panose="020B0604020202020204" pitchFamily="34" charset="0"/>
              </a:rPr>
              <a:t>1. </a:t>
            </a:r>
            <a:r>
              <a:rPr lang="vi-VN" sz="4500" b="1">
                <a:solidFill>
                  <a:schemeClr val="accent2"/>
                </a:solidFill>
                <a:ea typeface="Calibri" panose="020F0502020204030204" pitchFamily="34" charset="0"/>
                <a:cs typeface="Arial" panose="020B0604020202020204" pitchFamily="34" charset="0"/>
              </a:rPr>
              <a:t>Đơn thức và đơn thức thu gọn</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4398838" y="6121990"/>
            <a:ext cx="9553994" cy="1002710"/>
          </a:xfrm>
          <a:prstGeom prst="rect">
            <a:avLst/>
          </a:prstGeom>
        </p:spPr>
        <p:txBody>
          <a:bodyPr wrap="square">
            <a:spAutoFit/>
          </a:bodyPr>
          <a:lstStyle/>
          <a:p>
            <a:pPr lvl="0" algn="just">
              <a:lnSpc>
                <a:spcPct val="150000"/>
              </a:lnSpc>
              <a:tabLst>
                <a:tab pos="360045" algn="l"/>
                <a:tab pos="720090" algn="l"/>
              </a:tabLst>
            </a:pPr>
            <a:r>
              <a:rPr lang="vi-VN" sz="4500" b="1">
                <a:solidFill>
                  <a:schemeClr val="accent2"/>
                </a:solidFill>
                <a:ea typeface="Calibri" panose="020F0502020204030204" pitchFamily="34" charset="0"/>
                <a:cs typeface="Arial" panose="020B0604020202020204" pitchFamily="34" charset="0"/>
              </a:rPr>
              <a:t>2. Đơn thức đồng dạng</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13574908" y="6105412"/>
            <a:ext cx="3662367" cy="3208898"/>
          </a:xfrm>
          <a:prstGeom prst="rect">
            <a:avLst/>
          </a:prstGeom>
        </p:spPr>
      </p:pic>
      <p:pic>
        <p:nvPicPr>
          <p:cNvPr id="25" name="Picture 2"/>
          <p:cNvPicPr>
            <a:picLocks noChangeAspect="1"/>
          </p:cNvPicPr>
          <p:nvPr/>
        </p:nvPicPr>
        <p:blipFill>
          <a:blip r:embed="rId5"/>
          <a:srcRect/>
          <a:stretch>
            <a:fillRect/>
          </a:stretch>
        </p:blipFill>
        <p:spPr>
          <a:xfrm rot="956419">
            <a:off x="14601296" y="1280025"/>
            <a:ext cx="1609593" cy="1829083"/>
          </a:xfrm>
          <a:prstGeom prst="rect">
            <a:avLst/>
          </a:prstGeom>
        </p:spPr>
      </p:pic>
      <p:sp>
        <p:nvSpPr>
          <p:cNvPr id="26" name="Freeform 6"/>
          <p:cNvSpPr/>
          <p:nvPr/>
        </p:nvSpPr>
        <p:spPr>
          <a:xfrm>
            <a:off x="187885" y="6121990"/>
            <a:ext cx="2232765" cy="2138803"/>
          </a:xfrm>
          <a:custGeom>
            <a:avLst/>
            <a:gdLst/>
            <a:ahLst/>
            <a:cxnLst/>
            <a:rect l="l" t="t" r="r" b="b"/>
            <a:pathLst>
              <a:path w="2232765" h="2138803">
                <a:moveTo>
                  <a:pt x="0" y="0"/>
                </a:moveTo>
                <a:lnTo>
                  <a:pt x="2232765" y="0"/>
                </a:lnTo>
                <a:lnTo>
                  <a:pt x="2232765" y="2138803"/>
                </a:lnTo>
                <a:lnTo>
                  <a:pt x="0" y="2138803"/>
                </a:lnTo>
                <a:lnTo>
                  <a:pt x="0" y="0"/>
                </a:lnTo>
                <a:close/>
              </a:path>
            </a:pathLst>
          </a:custGeom>
          <a:blipFill>
            <a:blip r:embed="rId6"/>
            <a:stretch>
              <a:fillRect/>
            </a:stretch>
          </a:blipFill>
        </p:spPr>
      </p:sp>
    </p:spTree>
    <p:extLst>
      <p:ext uri="{BB962C8B-B14F-4D97-AF65-F5344CB8AC3E}">
        <p14:creationId xmlns:p14="http://schemas.microsoft.com/office/powerpoint/2010/main" val="31939738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xmlns:a14="http://schemas.microsoft.com/office/drawing/2010/main">
        <mc:Choice Requires="a14">
          <p:sp>
            <p:nvSpPr>
              <p:cNvPr id="28" name="Rectangle 27"/>
              <p:cNvSpPr/>
              <p:nvPr/>
            </p:nvSpPr>
            <p:spPr>
              <a:xfrm>
                <a:off x="2898414" y="2972507"/>
                <a:ext cx="12951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r>
                      <m:rPr>
                        <m:sty m:val="p"/>
                      </m:rPr>
                      <a:rPr lang="en-US" sz="4400">
                        <a:solidFill>
                          <a:schemeClr val="bg1"/>
                        </a:solidFill>
                        <a:effectLst/>
                        <a:latin typeface="Cambria Math" panose="02040503050406030204" pitchFamily="18" charset="0"/>
                        <a:ea typeface="Times New Roman" panose="02020603050405020304" pitchFamily="18" charset="0"/>
                      </a:rPr>
                      <m:t>y</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5</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=1</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898414" y="2972507"/>
                <a:ext cx="12951186" cy="2123658"/>
              </a:xfrm>
              <a:prstGeom prst="rect">
                <a:avLst/>
              </a:prstGeom>
              <a:blipFill>
                <a:blip r:embed="rId4"/>
                <a:stretch>
                  <a:fillRect l="-188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-4				B. -8				C. 4				D. 20</a:t>
            </a:r>
          </a:p>
        </p:txBody>
      </p:sp>
      <p:sp>
        <p:nvSpPr>
          <p:cNvPr id="16" name="Rounded Rectangle 15"/>
          <p:cNvSpPr/>
          <p:nvPr/>
        </p:nvSpPr>
        <p:spPr>
          <a:xfrm>
            <a:off x="1126671" y="6052168"/>
            <a:ext cx="2286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5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p:cNvSpPr/>
              <p:nvPr/>
            </p:nvSpPr>
            <p:spPr>
              <a:xfrm>
                <a:off x="1752599" y="4691532"/>
                <a:ext cx="14173200" cy="3403176"/>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4100" i="1" smtClean="0">
                          <a:solidFill>
                            <a:srgbClr val="000000"/>
                          </a:solidFill>
                          <a:latin typeface="Cambria Math" panose="02040503050406030204" pitchFamily="18" charset="0"/>
                          <a:cs typeface="Times New Roman" panose="02020603050405020304" pitchFamily="18" charset="0"/>
                        </a:rPr>
                        <m:t>−</m:t>
                      </m:r>
                      <m:r>
                        <a:rPr lang="en-US" sz="4100" i="1" smtClean="0">
                          <a:solidFill>
                            <a:srgbClr val="000000"/>
                          </a:solidFill>
                          <a:latin typeface="Cambria Math" panose="02040503050406030204" pitchFamily="18" charset="0"/>
                          <a:cs typeface="Times New Roman" panose="02020603050405020304" pitchFamily="18" charset="0"/>
                        </a:rPr>
                        <m:t>𝑥</m:t>
                      </m:r>
                      <m:r>
                        <a:rPr lang="en-US" sz="4100" b="0" i="1" smtClean="0">
                          <a:solidFill>
                            <a:srgbClr val="000000"/>
                          </a:solidFill>
                          <a:latin typeface="Cambria Math" panose="02040503050406030204" pitchFamily="18" charset="0"/>
                          <a:cs typeface="Times New Roman" panose="02020603050405020304" pitchFamily="18" charset="0"/>
                        </a:rPr>
                        <m:t>;                               </m:t>
                      </m:r>
                      <m:d>
                        <m:d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1+</m:t>
                          </m:r>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d>
                      <m:sSup>
                        <m:sSup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𝑦</m:t>
                          </m:r>
                        </m:e>
                        <m: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2</m:t>
                          </m:r>
                        </m:sup>
                      </m:s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41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                        </m:t>
                      </m:r>
                      <m:d>
                        <m:d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rad>
                            <m:radPr>
                              <m:degHide m:val="on"/>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e>
                          </m:rad>
                        </m:e>
                      </m:d>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𝑥𝑦</m:t>
                      </m:r>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oMath>
                  </m:oMathPara>
                </a14:m>
                <a:endPar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14:m>
                  <m:oMathPara xmlns:m="http://schemas.openxmlformats.org/officeDocument/2006/math">
                    <m:oMathParaPr>
                      <m:jc m:val="centerGroup"/>
                    </m:oMathParaPr>
                    <m:oMath xmlns:m="http://schemas.openxmlformats.org/officeDocument/2006/math">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0;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b="0" i="1" smtClean="0">
                              <a:solidFill>
                                <a:srgbClr val="000000"/>
                              </a:solidFill>
                              <a:latin typeface="Cambria Math" panose="02040503050406030204" pitchFamily="18" charset="0"/>
                              <a:cs typeface="Times New Roman" panose="02020603050405020304" pitchFamily="18" charset="0"/>
                            </a:rPr>
                            <m:t>1</m:t>
                          </m:r>
                        </m:num>
                        <m:den>
                          <m:r>
                            <a:rPr lang="en-US" sz="4100" b="0" i="1" smtClean="0">
                              <a:solidFill>
                                <a:srgbClr val="000000"/>
                              </a:solidFill>
                              <a:latin typeface="Cambria Math" panose="02040503050406030204" pitchFamily="18" charset="0"/>
                              <a:cs typeface="Times New Roman" panose="02020603050405020304" pitchFamily="18" charset="0"/>
                            </a:rPr>
                            <m:t>𝑦</m:t>
                          </m:r>
                        </m:den>
                      </m:f>
                      <m:sSup>
                        <m:sSupPr>
                          <m:ctrlPr>
                            <a:rPr lang="en-US" sz="4100" i="1" smtClean="0">
                              <a:solidFill>
                                <a:srgbClr val="000000"/>
                              </a:solidFill>
                              <a:latin typeface="Cambria Math" panose="02040503050406030204" pitchFamily="18" charset="0"/>
                              <a:cs typeface="Times New Roman" panose="02020603050405020304" pitchFamily="18" charset="0"/>
                            </a:rPr>
                          </m:ctrlPr>
                        </m:sSupPr>
                        <m:e>
                          <m:r>
                            <a:rPr lang="en-US" sz="4100" b="0" i="1" smtClean="0">
                              <a:solidFill>
                                <a:srgbClr val="000000"/>
                              </a:solidFill>
                              <a:latin typeface="Cambria Math" panose="02040503050406030204" pitchFamily="18" charset="0"/>
                              <a:cs typeface="Times New Roman" panose="02020603050405020304" pitchFamily="18" charset="0"/>
                            </a:rPr>
                            <m:t>𝑥</m:t>
                          </m:r>
                        </m:e>
                        <m:sup>
                          <m:r>
                            <a:rPr lang="en-US" sz="4100" b="0" i="1" smtClean="0">
                              <a:solidFill>
                                <a:srgbClr val="000000"/>
                              </a:solidFill>
                              <a:latin typeface="Cambria Math" panose="02040503050406030204" pitchFamily="18" charset="0"/>
                              <a:cs typeface="Times New Roman" panose="02020603050405020304" pitchFamily="18" charset="0"/>
                            </a:rPr>
                            <m:t>2</m:t>
                          </m:r>
                        </m:sup>
                      </m:sSup>
                      <m:r>
                        <a:rPr lang="en-US" sz="4100" b="0" i="1" smtClean="0">
                          <a:solidFill>
                            <a:srgbClr val="000000"/>
                          </a:solidFill>
                          <a:latin typeface="Cambria Math" panose="02040503050406030204" pitchFamily="18" charset="0"/>
                          <a:cs typeface="Times New Roman" panose="02020603050405020304" pitchFamily="18" charset="0"/>
                        </a:rPr>
                        <m:t>;                        2</m:t>
                      </m:r>
                      <m:rad>
                        <m:radPr>
                          <m:degHide m:val="on"/>
                          <m:ctrlPr>
                            <a:rPr lang="en-US" sz="4100" b="0" i="1" smtClean="0">
                              <a:solidFill>
                                <a:srgbClr val="000000"/>
                              </a:solidFill>
                              <a:latin typeface="Cambria Math" panose="02040503050406030204" pitchFamily="18" charset="0"/>
                              <a:cs typeface="Times New Roman" panose="02020603050405020304" pitchFamily="18" charset="0"/>
                            </a:rPr>
                          </m:ctrlPr>
                        </m:radPr>
                        <m:deg/>
                        <m:e>
                          <m:r>
                            <a:rPr lang="en-US" sz="4100" b="0" i="1" smtClean="0">
                              <a:solidFill>
                                <a:srgbClr val="000000"/>
                              </a:solidFill>
                              <a:latin typeface="Cambria Math" panose="02040503050406030204" pitchFamily="18" charset="0"/>
                              <a:cs typeface="Times New Roman" panose="02020603050405020304" pitchFamily="18" charset="0"/>
                            </a:rPr>
                            <m:t>𝑥𝑦</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752599" y="4691532"/>
                <a:ext cx="14173200" cy="3403176"/>
              </a:xfrm>
              <a:prstGeom prst="rect">
                <a:avLst/>
              </a:prstGeom>
              <a:blipFill>
                <a:blip r:embed="rId3"/>
                <a:stretch>
                  <a:fillRect/>
                </a:stretch>
              </a:blipFill>
            </p:spPr>
            <p:txBody>
              <a:bodyPr/>
              <a:lstStyle/>
              <a:p>
                <a:r>
                  <a:rPr lang="en-US">
                    <a:noFill/>
                  </a:rPr>
                  <a:t> </a:t>
                </a:r>
              </a:p>
            </p:txBody>
          </p:sp>
        </mc:Fallback>
      </mc:AlternateContent>
      <p:sp>
        <p:nvSpPr>
          <p:cNvPr id="17" name="Rectangle 16"/>
          <p:cNvSpPr/>
          <p:nvPr/>
        </p:nvSpPr>
        <p:spPr>
          <a:xfrm>
            <a:off x="2857589" y="2542531"/>
            <a:ext cx="1257388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biểu thức sau, </a:t>
            </a:r>
            <a:r>
              <a:rPr kumimoji="0" lang="en-US" sz="4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mn-cs"/>
              </a:rPr>
              <a:t>b</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iểu thức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4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mn-cs"/>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là đơn thức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4"/>
          <a:stretch>
            <a:fillRect/>
          </a:stretch>
        </p:blipFill>
        <p:spPr>
          <a:xfrm rot="10800000">
            <a:off x="-914400" y="9455045"/>
            <a:ext cx="20193000" cy="2628361"/>
          </a:xfrm>
          <a:prstGeom prst="rect">
            <a:avLst/>
          </a:prstGeom>
        </p:spPr>
      </p:pic>
      <p:sp>
        <p:nvSpPr>
          <p:cNvPr id="28" name="Oval 27"/>
          <p:cNvSpPr/>
          <p:nvPr/>
        </p:nvSpPr>
        <p:spPr>
          <a:xfrm>
            <a:off x="2217821" y="4382849"/>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1887200" y="4260578"/>
            <a:ext cx="3352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5"/>
          <a:stretch>
            <a:fillRect/>
          </a:stretch>
        </p:blipFill>
        <p:spPr>
          <a:xfrm>
            <a:off x="15614745" y="5676900"/>
            <a:ext cx="2292255" cy="3731578"/>
          </a:xfrm>
          <a:prstGeom prst="rect">
            <a:avLst/>
          </a:prstGeom>
        </p:spPr>
      </p:pic>
      <p:pic>
        <p:nvPicPr>
          <p:cNvPr id="38" name="Picture 37"/>
          <p:cNvPicPr>
            <a:picLocks noChangeAspect="1"/>
          </p:cNvPicPr>
          <p:nvPr/>
        </p:nvPicPr>
        <p:blipFill>
          <a:blip r:embed="rId6"/>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Rectangle 2"/>
          <p:cNvSpPr/>
          <p:nvPr/>
        </p:nvSpPr>
        <p:spPr>
          <a:xfrm>
            <a:off x="6433691" y="975110"/>
            <a:ext cx="5421677"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tập 1.1 (SGK-tr9)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24" name="Oval 23"/>
          <p:cNvSpPr/>
          <p:nvPr/>
        </p:nvSpPr>
        <p:spPr>
          <a:xfrm>
            <a:off x="3581400" y="6529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577440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28" grpId="0" animBg="1"/>
      <p:bldP spid="29" grpId="0" animBg="1"/>
      <p:bldP spid="3" grpId="0"/>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3" name="Rectangle 12"/>
          <p:cNvSpPr/>
          <p:nvPr/>
        </p:nvSpPr>
        <p:spPr>
          <a:xfrm>
            <a:off x="569494" y="517634"/>
            <a:ext cx="5421677" cy="1061829"/>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tập 1.2 (SGK-tr9)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29365" y="2876877"/>
            <a:ext cx="17008929" cy="2723823"/>
          </a:xfrm>
          <a:prstGeom prst="rect">
            <a:avLst/>
          </a:prstGeom>
        </p:spPr>
        <p:txBody>
          <a:bodyPr wrap="square">
            <a:spAutoFit/>
          </a:bodyPr>
          <a:lstStyle/>
          <a:p>
            <a:pPr algn="just" fontAlgn="base">
              <a:lnSpc>
                <a:spcPct val="150000"/>
              </a:lnSpc>
            </a:pPr>
            <a:r>
              <a:rPr lang="vi-VN" sz="3800">
                <a:solidFill>
                  <a:srgbClr val="000000"/>
                </a:solidFill>
              </a:rPr>
              <a:t>a) Liệt kê các đơn thức thu gọn trong các đơn thức đã cho và thu gọn các đơn thức còn lại.</a:t>
            </a:r>
          </a:p>
          <a:p>
            <a:pPr algn="just" fontAlgn="base">
              <a:lnSpc>
                <a:spcPct val="150000"/>
              </a:lnSpc>
            </a:pPr>
            <a:r>
              <a:rPr lang="vi-VN" sz="3800">
                <a:solidFill>
                  <a:srgbClr val="000000"/>
                </a:solidFill>
              </a:rPr>
              <a:t>b) Với mỗi đơn thức nhận được, hãy cho biết hệ số, phần biến và bậc của nó.</a:t>
            </a:r>
            <a:endParaRPr lang="vi-VN" sz="3800" b="0" i="0">
              <a:solidFill>
                <a:srgbClr val="000000"/>
              </a:solidFill>
              <a:effectLst/>
            </a:endParaRPr>
          </a:p>
        </p:txBody>
      </p:sp>
      <p:sp>
        <p:nvSpPr>
          <p:cNvPr id="11" name="Rectangle 10"/>
          <p:cNvSpPr/>
          <p:nvPr/>
        </p:nvSpPr>
        <p:spPr>
          <a:xfrm>
            <a:off x="6023828" y="609967"/>
            <a:ext cx="4213013" cy="969496"/>
          </a:xfrm>
          <a:prstGeom prst="rect">
            <a:avLst/>
          </a:prstGeom>
        </p:spPr>
        <p:txBody>
          <a:bodyPr wrap="none">
            <a:spAutoFit/>
          </a:bodyPr>
          <a:lstStyle/>
          <a:p>
            <a:pPr lvl="0" algn="just" fontAlgn="base">
              <a:lnSpc>
                <a:spcPct val="150000"/>
              </a:lnSpc>
            </a:pPr>
            <a:r>
              <a:rPr lang="vi-VN" sz="3800">
                <a:solidFill>
                  <a:srgbClr val="000000"/>
                </a:solidFill>
              </a:rPr>
              <a:t>Cho các đơn thức:</a:t>
            </a:r>
          </a:p>
        </p:txBody>
      </p:sp>
      <mc:AlternateContent xmlns:mc="http://schemas.openxmlformats.org/markup-compatibility/2006" xmlns:a14="http://schemas.microsoft.com/office/drawing/2010/main">
        <mc:Choice Requires="a14">
          <p:sp>
            <p:nvSpPr>
              <p:cNvPr id="14" name="TextBox 13"/>
              <p:cNvSpPr txBox="1"/>
              <p:nvPr/>
            </p:nvSpPr>
            <p:spPr>
              <a:xfrm>
                <a:off x="655720" y="1638300"/>
                <a:ext cx="17221200" cy="11871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𝐴</m:t>
                      </m:r>
                      <m:r>
                        <a:rPr lang="en-US" sz="3800" b="0" i="1" smtClean="0">
                          <a:latin typeface="Cambria Math" panose="02040503050406030204" pitchFamily="18" charset="0"/>
                        </a:rPr>
                        <m:t>=4</m:t>
                      </m:r>
                      <m:r>
                        <a:rPr lang="en-US" sz="3800" b="0" i="1" smtClean="0">
                          <a:latin typeface="Cambria Math" panose="02040503050406030204" pitchFamily="18" charset="0"/>
                        </a:rPr>
                        <m:t>𝑥</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r>
                        <a:rPr lang="en-US" sz="3800" b="0" i="1" smtClean="0">
                          <a:latin typeface="Cambria Math" panose="02040503050406030204" pitchFamily="18" charset="0"/>
                        </a:rPr>
                        <m:t>;   </m:t>
                      </m:r>
                      <m:r>
                        <a:rPr lang="en-US" sz="3800" b="0" i="1" smtClean="0">
                          <a:latin typeface="Cambria Math" panose="02040503050406030204" pitchFamily="18" charset="0"/>
                        </a:rPr>
                        <m:t>𝐵</m:t>
                      </m:r>
                      <m:r>
                        <a:rPr lang="en-US" sz="3800" b="0" i="1" smtClean="0">
                          <a:latin typeface="Cambria Math" panose="02040503050406030204" pitchFamily="18" charset="0"/>
                        </a:rPr>
                        <m:t>=12,75</m:t>
                      </m:r>
                      <m:r>
                        <a:rPr lang="en-US" sz="3800" b="0" i="1" smtClean="0">
                          <a:latin typeface="Cambria Math" panose="02040503050406030204" pitchFamily="18" charset="0"/>
                        </a:rPr>
                        <m:t>𝑥𝑦𝑧</m:t>
                      </m:r>
                      <m:r>
                        <a:rPr lang="en-US" sz="3800" b="0" i="1" smtClean="0">
                          <a:latin typeface="Cambria Math" panose="02040503050406030204" pitchFamily="18" charset="0"/>
                        </a:rPr>
                        <m:t>;   </m:t>
                      </m:r>
                      <m:r>
                        <a:rPr lang="en-US" sz="3800" b="0" i="1" smtClean="0">
                          <a:latin typeface="Cambria Math" panose="02040503050406030204" pitchFamily="18" charset="0"/>
                        </a:rPr>
                        <m:t>𝐶</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1+2.4,5</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5</m:t>
                          </m:r>
                        </m:den>
                      </m:f>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𝑦</m:t>
                          </m:r>
                        </m:e>
                        <m:sup>
                          <m:r>
                            <a:rPr lang="en-US" sz="3800" b="0" i="1" smtClean="0">
                              <a:latin typeface="Cambria Math" panose="02040503050406030204" pitchFamily="18" charset="0"/>
                            </a:rPr>
                            <m:t>3</m:t>
                          </m:r>
                        </m:sup>
                      </m:sSup>
                      <m:r>
                        <a:rPr lang="en-US" sz="3800" b="0" i="1" smtClean="0">
                          <a:latin typeface="Cambria Math" panose="02040503050406030204" pitchFamily="18" charset="0"/>
                        </a:rPr>
                        <m:t>;    </m:t>
                      </m:r>
                      <m:r>
                        <a:rPr lang="en-US" sz="3800" b="0" i="1" smtClean="0">
                          <a:latin typeface="Cambria Math" panose="02040503050406030204" pitchFamily="18" charset="0"/>
                        </a:rPr>
                        <m:t>𝐷</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rad>
                            <m:radPr>
                              <m:degHide m:val="on"/>
                              <m:ctrlPr>
                                <a:rPr lang="en-US" sz="3800" b="0" i="1" smtClean="0">
                                  <a:latin typeface="Cambria Math" panose="02040503050406030204" pitchFamily="18" charset="0"/>
                                </a:rPr>
                              </m:ctrlPr>
                            </m:radPr>
                            <m:deg/>
                            <m:e>
                              <m:r>
                                <a:rPr lang="en-US" sz="3800" b="0" i="1" smtClean="0">
                                  <a:latin typeface="Cambria Math" panose="02040503050406030204" pitchFamily="18" charset="0"/>
                                </a:rPr>
                                <m:t>5</m:t>
                              </m:r>
                            </m:e>
                          </m:rad>
                        </m:e>
                      </m:d>
                      <m:r>
                        <a:rPr lang="en-US" sz="3800" b="0" i="1" smtClean="0">
                          <a:latin typeface="Cambria Math" panose="02040503050406030204" pitchFamily="18" charset="0"/>
                        </a:rPr>
                        <m:t>𝑥</m:t>
                      </m:r>
                      <m:r>
                        <a:rPr lang="en-US" sz="3800" b="0" i="1" smtClean="0">
                          <a:latin typeface="Cambria Math" panose="02040503050406030204" pitchFamily="18" charset="0"/>
                        </a:rPr>
                        <m:t> </m:t>
                      </m:r>
                    </m:oMath>
                  </m:oMathPara>
                </a14:m>
                <a:endParaRPr lang="en-US" sz="3800"/>
              </a:p>
            </p:txBody>
          </p:sp>
        </mc:Choice>
        <mc:Fallback xmlns="">
          <p:sp>
            <p:nvSpPr>
              <p:cNvPr id="14" name="TextBox 13"/>
              <p:cNvSpPr txBox="1">
                <a:spLocks noRot="1" noChangeAspect="1" noMove="1" noResize="1" noEditPoints="1" noAdjustHandles="1" noChangeArrowheads="1" noChangeShapeType="1" noTextEdit="1"/>
              </p:cNvSpPr>
              <p:nvPr/>
            </p:nvSpPr>
            <p:spPr>
              <a:xfrm>
                <a:off x="655720" y="1638300"/>
                <a:ext cx="17221200" cy="1187120"/>
              </a:xfrm>
              <a:prstGeom prst="rect">
                <a:avLst/>
              </a:prstGeom>
              <a:blipFill>
                <a:blip r:embed="rId4"/>
                <a:stretch>
                  <a:fillRect/>
                </a:stretch>
              </a:blipFill>
            </p:spPr>
            <p:txBody>
              <a:bodyPr/>
              <a:lstStyle/>
              <a:p>
                <a:r>
                  <a:rPr lang="en-US">
                    <a:noFill/>
                  </a:rPr>
                  <a:t> </a:t>
                </a:r>
              </a:p>
            </p:txBody>
          </p:sp>
        </mc:Fallback>
      </mc:AlternateContent>
      <p:sp>
        <p:nvSpPr>
          <p:cNvPr id="19" name="Oval Callout 18"/>
          <p:cNvSpPr/>
          <p:nvPr/>
        </p:nvSpPr>
        <p:spPr>
          <a:xfrm>
            <a:off x="8382000" y="5905500"/>
            <a:ext cx="1742547" cy="83820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3514223" y="7048500"/>
                <a:ext cx="11259553" cy="2723823"/>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a) Các đơn thức đã thu gọn: B, D</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    Thu gọn A, C:</a:t>
                </a:r>
              </a:p>
              <a:p>
                <a:pPr algn="ctr">
                  <a:lnSpc>
                    <a:spcPct val="150000"/>
                  </a:lnSpc>
                  <a:spcAft>
                    <a:spcPts val="0"/>
                  </a:spcAft>
                </a:pPr>
                <a14:m>
                  <m:oMath xmlns:m="http://schemas.openxmlformats.org/officeDocument/2006/math">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514223" y="7048500"/>
                <a:ext cx="11259553" cy="2723823"/>
              </a:xfrm>
              <a:prstGeom prst="rect">
                <a:avLst/>
              </a:prstGeom>
              <a:blipFill>
                <a:blip r:embed="rId5"/>
                <a:stretch>
                  <a:fillRect l="-1786"/>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7"/>
          <a:stretch>
            <a:fillRect/>
          </a:stretch>
        </p:blipFill>
        <p:spPr>
          <a:xfrm>
            <a:off x="240631" y="8612326"/>
            <a:ext cx="1615467" cy="1548921"/>
          </a:xfrm>
          <a:prstGeom prst="rect">
            <a:avLst/>
          </a:prstGeom>
        </p:spPr>
      </p:pic>
    </p:spTree>
    <p:extLst>
      <p:ext uri="{BB962C8B-B14F-4D97-AF65-F5344CB8AC3E}">
        <p14:creationId xmlns:p14="http://schemas.microsoft.com/office/powerpoint/2010/main" val="28505683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7" dur="500"/>
                                        <p:tgtEl>
                                          <p:spTgt spid="15">
                                            <p:txEl>
                                              <p:pRg st="1" end="1"/>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left)">
                                      <p:cBhvr>
                                        <p:cTn id="4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4"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9" name="Oval Callout 18"/>
          <p:cNvSpPr/>
          <p:nvPr/>
        </p:nvSpPr>
        <p:spPr>
          <a:xfrm>
            <a:off x="8229600" y="759930"/>
            <a:ext cx="1785674" cy="108719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5"/>
          <a:stretch>
            <a:fillRect/>
          </a:stretch>
        </p:blipFill>
        <p:spPr>
          <a:xfrm>
            <a:off x="240631" y="8612326"/>
            <a:ext cx="1615467" cy="154892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05099" y="2223420"/>
                <a:ext cx="15844701" cy="5282280"/>
              </a:xfrm>
              <a:prstGeom prst="rect">
                <a:avLst/>
              </a:prstGeom>
            </p:spPr>
            <p:txBody>
              <a:bodyPr wrap="square">
                <a:spAutoFit/>
              </a:bodyPr>
              <a:lstStyle/>
              <a:p>
                <a:pPr lvl="0" algn="just">
                  <a:lnSpc>
                    <a:spcPct val="150000"/>
                  </a:lnSpc>
                  <a:spcBef>
                    <a:spcPts val="1200"/>
                  </a:spcBef>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a:t>
                </a: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A là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4.</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B là 12,75;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xyz</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3.</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C là 2;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6.</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D là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1.</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5099" y="2223420"/>
                <a:ext cx="15844701" cy="5282280"/>
              </a:xfrm>
              <a:prstGeom prst="rect">
                <a:avLst/>
              </a:prstGeom>
              <a:blipFill>
                <a:blip r:embed="rId6"/>
                <a:stretch>
                  <a:fillRect l="-1346" b="-4042"/>
                </a:stretch>
              </a:blipFill>
            </p:spPr>
            <p:txBody>
              <a:bodyPr/>
              <a:lstStyle/>
              <a:p>
                <a:r>
                  <a:rPr lang="en-US">
                    <a:noFill/>
                  </a:rPr>
                  <a:t> </a:t>
                </a:r>
              </a:p>
            </p:txBody>
          </p:sp>
        </mc:Fallback>
      </mc:AlternateContent>
    </p:spTree>
    <p:extLst>
      <p:ext uri="{BB962C8B-B14F-4D97-AF65-F5344CB8AC3E}">
        <p14:creationId xmlns:p14="http://schemas.microsoft.com/office/powerpoint/2010/main" val="92931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743438"/>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1.3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95659"/>
            <a:ext cx="10448694" cy="901593"/>
          </a:xfrm>
          <a:prstGeom prst="rect">
            <a:avLst/>
          </a:prstGeom>
        </p:spPr>
        <p:txBody>
          <a:bodyPr wrap="none">
            <a:spAutoFit/>
          </a:bodyPr>
          <a:lstStyle/>
          <a:p>
            <a:pPr lvl="0" algn="just" fontAlgn="base">
              <a:lnSpc>
                <a:spcPct val="150000"/>
              </a:lnSpc>
            </a:pPr>
            <a:r>
              <a:rPr lang="en-US" sz="4000">
                <a:solidFill>
                  <a:srgbClr val="000000"/>
                </a:solidFill>
                <a:latin typeface="Arial" panose="020B0604020202020204" pitchFamily="34" charset="0"/>
                <a:cs typeface="Arial" panose="020B0604020202020204" pitchFamily="34" charset="0"/>
              </a:rPr>
              <a:t>Thu gọn rồi tính giá trị của mỗi đơn thức sau</a:t>
            </a:r>
            <a:r>
              <a:rPr lang="vi-VN" sz="4000">
                <a:solidFill>
                  <a:srgbClr val="000000"/>
                </a:solidFill>
                <a:latin typeface="Arial" panose="020B0604020202020204" pitchFamily="34" charset="0"/>
                <a:cs typeface="Arial" panose="020B0604020202020204" pitchFamily="34" charset="0"/>
              </a:rPr>
              <a:t>:</a:t>
            </a: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khi</a:t>
              </a:r>
            </a:p>
          </p:txBody>
        </p:sp>
        <mc:AlternateContent xmlns:mc="http://schemas.openxmlformats.org/markup-compatibility/2006" xmlns:a14="http://schemas.microsoft.com/office/drawing/2010/main">
          <mc:Choice Requires="a14">
            <p:sp>
              <p:nvSpPr>
                <p:cNvPr id="5" name="Rectangle 4"/>
                <p:cNvSpPr/>
                <p:nvPr/>
              </p:nvSpPr>
              <p:spPr>
                <a:xfrm>
                  <a:off x="3248865" y="1697020"/>
                  <a:ext cx="436023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 </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10686" y="1696788"/>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b)                                khi</a:t>
              </a:r>
            </a:p>
          </p:txBody>
        </p:sp>
        <mc:AlternateContent xmlns:mc="http://schemas.openxmlformats.org/markup-compatibility/2006" xmlns:a14="http://schemas.microsoft.com/office/drawing/2010/main">
          <mc:Choice Requires="a14">
            <p:sp>
              <p:nvSpPr>
                <p:cNvPr id="22" name="Rectangle 21"/>
                <p:cNvSpPr/>
                <p:nvPr/>
              </p:nvSpPr>
              <p:spPr>
                <a:xfrm>
                  <a:off x="3184697" y="2033902"/>
                  <a:ext cx="4424352"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𝐵</m:t>
                        </m:r>
                        <m:r>
                          <a:rPr lang="en-US" sz="400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𝑥𝑦𝑧</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𝑧</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81737" y="2036544"/>
                  <a:ext cx="4853508"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𝑥</m:t>
                        </m:r>
                        <m:r>
                          <a:rPr lang="en-US" sz="4000" i="1" smtClean="0">
                            <a:solidFill>
                              <a:prstClr val="black"/>
                            </a:solidFill>
                            <a:latin typeface="Cambria Math" panose="02040503050406030204" pitchFamily="18" charset="0"/>
                            <a:cs typeface="Arial" panose="020B0604020202020204" pitchFamily="34" charset="0"/>
                          </a:rPr>
                          <m:t>=4;</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=0,5;</m:t>
                        </m:r>
                        <m:r>
                          <a:rPr lang="en-US" sz="4000" b="0" i="1" smtClean="0">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=2</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B3B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0" name="Group 29"/>
          <p:cNvGrpSpPr/>
          <p:nvPr/>
        </p:nvGrpSpPr>
        <p:grpSpPr>
          <a:xfrm>
            <a:off x="1110916" y="6210300"/>
            <a:ext cx="9072406" cy="1244828"/>
            <a:chOff x="1110916" y="6179339"/>
            <a:chExt cx="9072406" cy="1244828"/>
          </a:xfrm>
        </p:grpSpPr>
        <p:sp>
          <p:nvSpPr>
            <p:cNvPr id="18" name="Rectangle 17"/>
            <p:cNvSpPr/>
            <p:nvPr/>
          </p:nvSpPr>
          <p:spPr>
            <a:xfrm>
              <a:off x="1110916" y="6268294"/>
              <a:ext cx="3080084"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Rút gọn:</a:t>
              </a:r>
            </a:p>
          </p:txBody>
        </p:sp>
        <mc:AlternateContent xmlns:mc="http://schemas.openxmlformats.org/markup-compatibility/2006" xmlns:a14="http://schemas.microsoft.com/office/drawing/2010/main">
          <mc:Choice Requires="a14">
            <p:sp>
              <p:nvSpPr>
                <p:cNvPr id="27" name="Rectangle 26"/>
                <p:cNvSpPr/>
                <p:nvPr/>
              </p:nvSpPr>
              <p:spPr>
                <a:xfrm>
                  <a:off x="3796189" y="6179339"/>
                  <a:ext cx="6387133"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𝐴</m:t>
                        </m:r>
                        <m:r>
                          <a:rPr lang="en-US" sz="4000" i="1" smtClean="0">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2</m:t>
                            </m:r>
                          </m:sup>
                        </m:sSup>
                      </m:oMath>
                    </m:oMathPara>
                  </a14:m>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3796189" y="6179339"/>
                  <a:ext cx="6387133" cy="1244828"/>
                </a:xfrm>
                <a:prstGeom prst="rect">
                  <a:avLst/>
                </a:prstGeom>
                <a:blipFill>
                  <a:blip r:embed="rId7"/>
                  <a:stretch>
                    <a:fillRect/>
                  </a:stretch>
                </a:blipFill>
              </p:spPr>
              <p:txBody>
                <a:bodyPr/>
                <a:lstStyle/>
                <a:p>
                  <a:r>
                    <a:rPr lang="en-US">
                      <a:noFill/>
                    </a:rPr>
                    <a:t> </a:t>
                  </a:r>
                </a:p>
              </p:txBody>
            </p:sp>
          </mc:Fallback>
        </mc:AlternateContent>
      </p:grpSp>
      <p:grpSp>
        <p:nvGrpSpPr>
          <p:cNvPr id="31" name="Group 30"/>
          <p:cNvGrpSpPr/>
          <p:nvPr/>
        </p:nvGrpSpPr>
        <p:grpSpPr>
          <a:xfrm>
            <a:off x="1684760" y="7861072"/>
            <a:ext cx="7857216" cy="1244828"/>
            <a:chOff x="2071109" y="8115300"/>
            <a:chExt cx="7857216" cy="1244828"/>
          </a:xfrm>
        </p:grpSpPr>
        <p:sp>
          <p:nvSpPr>
            <p:cNvPr id="28" name="Rectangle 27"/>
            <p:cNvSpPr/>
            <p:nvPr/>
          </p:nvSpPr>
          <p:spPr>
            <a:xfrm>
              <a:off x="2071109" y="8443110"/>
              <a:ext cx="7857216" cy="707886"/>
            </a:xfrm>
            <a:prstGeom prst="rect">
              <a:avLst/>
            </a:prstGeom>
          </p:spPr>
          <p:txBody>
            <a:bodyPr wrap="none">
              <a:spAutoFit/>
            </a:bodyPr>
            <a:lstStyle/>
            <a:p>
              <a:pPr lvl="0"/>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Thay                         vào A, ta có: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Rectangle 28"/>
                <p:cNvSpPr/>
                <p:nvPr/>
              </p:nvSpPr>
              <p:spPr>
                <a:xfrm>
                  <a:off x="3276600" y="8115300"/>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276600" y="8115300"/>
                  <a:ext cx="3417922" cy="1244828"/>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Rectangle 31"/>
              <p:cNvSpPr/>
              <p:nvPr/>
            </p:nvSpPr>
            <p:spPr>
              <a:xfrm>
                <a:off x="9372600" y="7661324"/>
                <a:ext cx="5253682"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9372600" y="7661324"/>
                <a:ext cx="5253682" cy="1596976"/>
              </a:xfrm>
              <a:prstGeom prst="rect">
                <a:avLst/>
              </a:prstGeom>
              <a:blipFill>
                <a:blip r:embed="rId9"/>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10"/>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11"/>
          <a:stretch>
            <a:fillRect/>
          </a:stretch>
        </p:blipFill>
        <p:spPr>
          <a:xfrm>
            <a:off x="94225" y="9140720"/>
            <a:ext cx="1505975" cy="1022669"/>
          </a:xfrm>
          <a:prstGeom prst="rect">
            <a:avLst/>
          </a:prstGeom>
        </p:spPr>
      </p:pic>
      <p:pic>
        <p:nvPicPr>
          <p:cNvPr id="35" name="Picture 34"/>
          <p:cNvPicPr>
            <a:picLocks noChangeAspect="1"/>
          </p:cNvPicPr>
          <p:nvPr/>
        </p:nvPicPr>
        <p:blipFill>
          <a:blip r:embed="rId12"/>
          <a:stretch>
            <a:fillRect/>
          </a:stretch>
        </p:blipFill>
        <p:spPr>
          <a:xfrm rot="20352326">
            <a:off x="16869140" y="1820575"/>
            <a:ext cx="1060711" cy="1591067"/>
          </a:xfrm>
          <a:prstGeom prst="rect">
            <a:avLst/>
          </a:prstGeom>
        </p:spPr>
      </p:pic>
    </p:spTree>
    <p:extLst>
      <p:ext uri="{BB962C8B-B14F-4D97-AF65-F5344CB8AC3E}">
        <p14:creationId xmlns:p14="http://schemas.microsoft.com/office/powerpoint/2010/main" val="3686250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695312"/>
            <a:ext cx="5721438"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tập 1.3 (SGK-tr10)</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47533"/>
            <a:ext cx="10448694" cy="901593"/>
          </a:xfrm>
          <a:prstGeom prst="rect">
            <a:avLst/>
          </a:prstGeom>
        </p:spPr>
        <p:txBody>
          <a:bodyPr wrap="none">
            <a:spAutoFit/>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Thu gọn rồi tính giá trị của mỗi đơn thức sau</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khi</a:t>
              </a:r>
            </a:p>
          </p:txBody>
        </p:sp>
        <mc:AlternateContent xmlns:mc="http://schemas.openxmlformats.org/markup-compatibility/2006" xmlns:a14="http://schemas.microsoft.com/office/drawing/2010/main">
          <mc:Choice Requires="a14">
            <p:sp>
              <p:nvSpPr>
                <p:cNvPr id="5" name="Rectangle 4"/>
                <p:cNvSpPr/>
                <p:nvPr/>
              </p:nvSpPr>
              <p:spPr>
                <a:xfrm>
                  <a:off x="3248865" y="1697020"/>
                  <a:ext cx="436023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10686" y="1696788"/>
                  <a:ext cx="341792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khi</a:t>
              </a:r>
            </a:p>
          </p:txBody>
        </p:sp>
        <mc:AlternateContent xmlns:mc="http://schemas.openxmlformats.org/markup-compatibility/2006" xmlns:a14="http://schemas.microsoft.com/office/drawing/2010/main">
          <mc:Choice Requires="a14">
            <p:sp>
              <p:nvSpPr>
                <p:cNvPr id="22" name="Rectangle 21"/>
                <p:cNvSpPr/>
                <p:nvPr/>
              </p:nvSpPr>
              <p:spPr>
                <a:xfrm>
                  <a:off x="3184697" y="2033902"/>
                  <a:ext cx="44243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𝑥𝑦𝑧</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−0,5</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81737" y="2036544"/>
                  <a:ext cx="485350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D1D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1110916" y="6299255"/>
                <a:ext cx="10928684" cy="1015663"/>
              </a:xfrm>
              <a:prstGeom prst="rect">
                <a:avLst/>
              </a:prstGeom>
            </p:spPr>
            <p:txBody>
              <a:bodyPr wrap="squar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Rút gọn: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𝑥𝑦𝑧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𝑧</m:t>
                        </m:r>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solidFill>
                    <a:prstClr val="black"/>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1110916" y="6299255"/>
                <a:ext cx="10928684" cy="1015663"/>
              </a:xfrm>
              <a:prstGeom prst="rect">
                <a:avLst/>
              </a:prstGeom>
              <a:blipFill>
                <a:blip r:embed="rId7"/>
                <a:stretch>
                  <a:fillRect l="-1952" b="-13772"/>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9"/>
          <a:stretch>
            <a:fillRect/>
          </a:stretch>
        </p:blipFill>
        <p:spPr>
          <a:xfrm>
            <a:off x="94225" y="9140720"/>
            <a:ext cx="1505975" cy="1022669"/>
          </a:xfrm>
          <a:prstGeom prst="rect">
            <a:avLst/>
          </a:prstGeom>
        </p:spPr>
      </p:pic>
      <p:pic>
        <p:nvPicPr>
          <p:cNvPr id="35" name="Picture 34"/>
          <p:cNvPicPr>
            <a:picLocks noChangeAspect="1"/>
          </p:cNvPicPr>
          <p:nvPr/>
        </p:nvPicPr>
        <p:blipFill>
          <a:blip r:embed="rId10"/>
          <a:stretch>
            <a:fillRect/>
          </a:stretch>
        </p:blipFill>
        <p:spPr>
          <a:xfrm rot="20352326">
            <a:off x="16869140" y="1820575"/>
            <a:ext cx="1060711" cy="15910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84759" y="7470964"/>
                <a:ext cx="16697465" cy="1901674"/>
              </a:xfrm>
              <a:prstGeom prst="rect">
                <a:avLst/>
              </a:prstGeom>
            </p:spPr>
            <p:txBody>
              <a:bodyPr wrap="square">
                <a:spAutoFit/>
              </a:bodyPr>
              <a:lstStyle/>
              <a:p>
                <a:pPr lvl="0" algn="just">
                  <a:lnSpc>
                    <a:spcPct val="150000"/>
                  </a:lnSpc>
                  <a:spcBef>
                    <a:spcPts val="600"/>
                  </a:spcBef>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 ;</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z</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vào B, ta có:</a:t>
                </a:r>
              </a:p>
              <a:p>
                <a:pPr lvl="0" algn="ctr">
                  <a:lnSpc>
                    <a:spcPct val="150000"/>
                  </a:lnSpc>
                  <a:spcBef>
                    <a:spcPts val="600"/>
                  </a:spcBef>
                  <a:defRPr/>
                </a:pP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d>
                      </m:e>
                      <m:sup>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84759" y="7470964"/>
                <a:ext cx="16697465" cy="1901674"/>
              </a:xfrm>
              <a:prstGeom prst="rect">
                <a:avLst/>
              </a:prstGeom>
              <a:blipFill>
                <a:blip r:embed="rId11"/>
                <a:stretch>
                  <a:fillRect l="-1278"/>
                </a:stretch>
              </a:blipFill>
            </p:spPr>
            <p:txBody>
              <a:bodyPr/>
              <a:lstStyle/>
              <a:p>
                <a:r>
                  <a:rPr lang="en-US">
                    <a:noFill/>
                  </a:rPr>
                  <a:t> </a:t>
                </a:r>
              </a:p>
            </p:txBody>
          </p:sp>
        </mc:Fallback>
      </mc:AlternateContent>
    </p:spTree>
    <p:extLst>
      <p:ext uri="{BB962C8B-B14F-4D97-AF65-F5344CB8AC3E}">
        <p14:creationId xmlns:p14="http://schemas.microsoft.com/office/powerpoint/2010/main" val="79074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3">
            <a:duotone>
              <a:prstClr val="black"/>
              <a:schemeClr val="accent1">
                <a:tint val="45000"/>
                <a:satMod val="400000"/>
              </a:schemeClr>
            </a:duotone>
          </a:blip>
          <a:stretch>
            <a:fillRect/>
          </a:stretch>
        </p:blipFill>
        <p:spPr>
          <a:xfrm rot="21355169">
            <a:off x="15921367" y="363558"/>
            <a:ext cx="2078916" cy="439332"/>
          </a:xfrm>
          <a:prstGeom prst="rect">
            <a:avLst/>
          </a:prstGeom>
        </p:spPr>
      </p:pic>
      <p:grpSp>
        <p:nvGrpSpPr>
          <p:cNvPr id="16" name="Group 15"/>
          <p:cNvGrpSpPr/>
          <p:nvPr/>
        </p:nvGrpSpPr>
        <p:grpSpPr>
          <a:xfrm>
            <a:off x="762000" y="886424"/>
            <a:ext cx="16611600" cy="1971076"/>
            <a:chOff x="685800" y="800100"/>
            <a:chExt cx="16611600" cy="1971076"/>
          </a:xfrm>
        </p:grpSpPr>
        <p:sp>
          <p:nvSpPr>
            <p:cNvPr id="14" name="Rectangle 13"/>
            <p:cNvSpPr/>
            <p:nvPr/>
          </p:nvSpPr>
          <p:spPr>
            <a:xfrm>
              <a:off x="762000" y="800100"/>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1.4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85800" y="832184"/>
              <a:ext cx="16611600" cy="1938992"/>
            </a:xfrm>
            <a:prstGeom prst="rect">
              <a:avLst/>
            </a:prstGeom>
          </p:spPr>
          <p:txBody>
            <a:bodyPr wrap="square">
              <a:spAutoFit/>
            </a:bodyPr>
            <a:lstStyle/>
            <a:p>
              <a:pPr algn="just">
                <a:lnSpc>
                  <a:spcPct val="150000"/>
                </a:lnSpc>
              </a:pPr>
              <a:r>
                <a:rPr lang="en-US" sz="4000">
                  <a:solidFill>
                    <a:srgbClr val="000000"/>
                  </a:solidFill>
                </a:rPr>
                <a:t>                                                  </a:t>
              </a:r>
              <a:r>
                <a:rPr lang="vi-VN" sz="4000">
                  <a:solidFill>
                    <a:srgbClr val="000000"/>
                  </a:solidFill>
                </a:rPr>
                <a:t>Sắp xếp các đơn thức sau thành từng nhóm, mỗi nhóm chứa tất cả các đơn thức đồng dạng với nhau:</a:t>
              </a:r>
              <a:endParaRPr lang="en-US" sz="4000"/>
            </a:p>
          </p:txBody>
        </p:sp>
      </p:grpSp>
      <mc:AlternateContent xmlns:mc="http://schemas.openxmlformats.org/markup-compatibility/2006" xmlns:a14="http://schemas.microsoft.com/office/drawing/2010/main">
        <mc:Choice Requires="a14">
          <p:sp>
            <p:nvSpPr>
              <p:cNvPr id="7" name="Rectangle 6"/>
              <p:cNvSpPr/>
              <p:nvPr/>
            </p:nvSpPr>
            <p:spPr>
              <a:xfrm>
                <a:off x="3124200" y="3009399"/>
                <a:ext cx="12454820"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a:rPr lang="fr-FR" sz="4000">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
                        <a:rPr lang="fr-FR" sz="4000">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fr-FR" sz="4000">
                              <a:latin typeface="Cambria Math" panose="02040503050406030204" pitchFamily="18" charset="0"/>
                              <a:ea typeface="Calibri" panose="020F0502020204030204" pitchFamily="34" charset="0"/>
                              <a:cs typeface="Times New Roman" panose="02020603050405020304" pitchFamily="18" charset="0"/>
                            </a:rPr>
                            <m:t>3</m:t>
                          </m:r>
                        </m:num>
                        <m:den>
                          <m:r>
                            <a:rPr lang="fr-FR" sz="4000">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3009399"/>
                <a:ext cx="12454820" cy="1244828"/>
              </a:xfrm>
              <a:prstGeom prst="rect">
                <a:avLst/>
              </a:prstGeom>
              <a:blipFill>
                <a:blip r:embed="rId4"/>
                <a:stretch>
                  <a:fillRect/>
                </a:stretch>
              </a:blipFill>
            </p:spPr>
            <p:txBody>
              <a:bodyPr/>
              <a:lstStyle/>
              <a:p>
                <a:r>
                  <a:rPr lang="en-US">
                    <a:noFill/>
                  </a:rPr>
                  <a:t> </a:t>
                </a:r>
              </a:p>
            </p:txBody>
          </p:sp>
        </mc:Fallback>
      </mc:AlternateContent>
      <p:sp>
        <p:nvSpPr>
          <p:cNvPr id="24" name="Oval Callout 23"/>
          <p:cNvSpPr/>
          <p:nvPr/>
        </p:nvSpPr>
        <p:spPr>
          <a:xfrm>
            <a:off x="8174962" y="4582150"/>
            <a:ext cx="2035837" cy="1018550"/>
          </a:xfrm>
          <a:prstGeom prst="wedgeEllipseCallou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schemeClr val="accent2"/>
                </a:solidFill>
                <a:effectLst/>
                <a:uLnTx/>
                <a:uFillTx/>
                <a:latin typeface="Arial" panose="020B0604020202020204" pitchFamily="34" charset="0"/>
                <a:ea typeface="+mn-ea"/>
                <a:cs typeface="+mn-cs"/>
              </a:rPr>
              <a:t>Giải</a:t>
            </a:r>
            <a:r>
              <a:rPr kumimoji="0" lang="en-US" sz="4000" b="1" i="1" u="none" strike="noStrike" kern="1200" cap="none" spc="0" normalizeH="0" baseline="0" noProof="0">
                <a:ln>
                  <a:noFill/>
                </a:ln>
                <a:solidFill>
                  <a:schemeClr val="accent2"/>
                </a:solidFill>
                <a:effectLst/>
                <a:uLnTx/>
                <a:uFillTx/>
                <a:latin typeface="Arial" panose="020B0604020202020204" pitchFamily="34" charset="0"/>
                <a:ea typeface="+mn-ea"/>
                <a:cs typeface="+mn-cs"/>
              </a:rPr>
              <a:t>:</a:t>
            </a:r>
            <a:endParaRPr kumimoji="0" lang="en-US" sz="4000" b="1" i="1" u="none" strike="noStrike" kern="1200" cap="none" spc="0" normalizeH="0" baseline="0" noProof="0" dirty="0">
              <a:ln>
                <a:noFill/>
              </a:ln>
              <a:solidFill>
                <a:schemeClr val="accent2"/>
              </a:solidFill>
              <a:effectLst/>
              <a:uLnTx/>
              <a:uFillTx/>
              <a:latin typeface="Calibri"/>
              <a:ea typeface="+mn-ea"/>
              <a:cs typeface="+mn-cs"/>
            </a:endParaRPr>
          </a:p>
        </p:txBody>
      </p:sp>
      <p:grpSp>
        <p:nvGrpSpPr>
          <p:cNvPr id="10" name="Group 9"/>
          <p:cNvGrpSpPr/>
          <p:nvPr/>
        </p:nvGrpSpPr>
        <p:grpSpPr>
          <a:xfrm>
            <a:off x="1845798" y="6171266"/>
            <a:ext cx="5713532" cy="1027482"/>
            <a:chOff x="2628279" y="5324703"/>
            <a:chExt cx="5713532" cy="1027482"/>
          </a:xfrm>
        </p:grpSpPr>
        <p:sp>
          <p:nvSpPr>
            <p:cNvPr id="6" name="Flowchart: Terminator 5"/>
            <p:cNvSpPr/>
            <p:nvPr/>
          </p:nvSpPr>
          <p:spPr>
            <a:xfrm>
              <a:off x="2628279" y="5324703"/>
              <a:ext cx="2390890" cy="102748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Nhóm 1</a:t>
              </a:r>
            </a:p>
          </p:txBody>
        </p:sp>
        <mc:AlternateContent xmlns:mc="http://schemas.openxmlformats.org/markup-compatibility/2006" xmlns:a14="http://schemas.microsoft.com/office/drawing/2010/main">
          <mc:Choice Requires="a14">
            <p:sp>
              <p:nvSpPr>
                <p:cNvPr id="9" name="Rectangle 8"/>
                <p:cNvSpPr/>
                <p:nvPr/>
              </p:nvSpPr>
              <p:spPr>
                <a:xfrm>
                  <a:off x="5097781" y="5458174"/>
                  <a:ext cx="324403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solidFill>
                      <a:schemeClr val="tx2"/>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097781" y="5458174"/>
                  <a:ext cx="3244030" cy="707886"/>
                </a:xfrm>
                <a:prstGeom prst="rect">
                  <a:avLst/>
                </a:prstGeom>
                <a:blipFill>
                  <a:blip r:embed="rId5"/>
                  <a:stretch>
                    <a:fillRect/>
                  </a:stretch>
                </a:blipFill>
              </p:spPr>
              <p:txBody>
                <a:bodyPr/>
                <a:lstStyle/>
                <a:p>
                  <a:r>
                    <a:rPr lang="en-US">
                      <a:noFill/>
                    </a:rPr>
                    <a:t> </a:t>
                  </a:r>
                </a:p>
              </p:txBody>
            </p:sp>
          </mc:Fallback>
        </mc:AlternateContent>
      </p:grpSp>
      <p:grpSp>
        <p:nvGrpSpPr>
          <p:cNvPr id="15" name="Group 14"/>
          <p:cNvGrpSpPr/>
          <p:nvPr/>
        </p:nvGrpSpPr>
        <p:grpSpPr>
          <a:xfrm>
            <a:off x="9982200" y="5995442"/>
            <a:ext cx="6596959" cy="1245084"/>
            <a:chOff x="2616247" y="6718072"/>
            <a:chExt cx="6596959" cy="1245084"/>
          </a:xfrm>
        </p:grpSpPr>
        <p:sp>
          <p:nvSpPr>
            <p:cNvPr id="19" name="Flowchart: Terminator 18"/>
            <p:cNvSpPr/>
            <p:nvPr/>
          </p:nvSpPr>
          <p:spPr>
            <a:xfrm>
              <a:off x="2616247" y="6902949"/>
              <a:ext cx="2390890" cy="1027482"/>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Nhóm 2</a:t>
              </a:r>
            </a:p>
          </p:txBody>
        </p:sp>
        <mc:AlternateContent xmlns:mc="http://schemas.openxmlformats.org/markup-compatibility/2006" xmlns:a14="http://schemas.microsoft.com/office/drawing/2010/main">
          <mc:Choice Requires="a14">
            <p:sp>
              <p:nvSpPr>
                <p:cNvPr id="11" name="Rectangle 10"/>
                <p:cNvSpPr/>
                <p:nvPr/>
              </p:nvSpPr>
              <p:spPr>
                <a:xfrm>
                  <a:off x="5111057" y="6718072"/>
                  <a:ext cx="4102149" cy="124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schemeClr val="accent3">
                        <a:lumMod val="50000"/>
                      </a:schemeClr>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111057" y="6718072"/>
                  <a:ext cx="4102149" cy="1245084"/>
                </a:xfrm>
                <a:prstGeom prst="rect">
                  <a:avLst/>
                </a:prstGeom>
                <a:blipFill>
                  <a:blip r:embed="rId6"/>
                  <a:stretch>
                    <a:fillRect/>
                  </a:stretch>
                </a:blipFill>
              </p:spPr>
              <p:txBody>
                <a:bodyPr/>
                <a:lstStyle/>
                <a:p>
                  <a:r>
                    <a:rPr lang="en-US">
                      <a:noFill/>
                    </a:rPr>
                    <a:t> </a:t>
                  </a:r>
                </a:p>
              </p:txBody>
            </p:sp>
          </mc:Fallback>
        </mc:AlternateContent>
      </p:grpSp>
      <p:grpSp>
        <p:nvGrpSpPr>
          <p:cNvPr id="13" name="Group 12"/>
          <p:cNvGrpSpPr/>
          <p:nvPr/>
        </p:nvGrpSpPr>
        <p:grpSpPr>
          <a:xfrm>
            <a:off x="5562600" y="7850392"/>
            <a:ext cx="4936456" cy="1146316"/>
            <a:chOff x="2652342" y="8362361"/>
            <a:chExt cx="4936456" cy="1146316"/>
          </a:xfrm>
        </p:grpSpPr>
        <p:sp>
          <p:nvSpPr>
            <p:cNvPr id="20" name="Flowchart: Terminator 19"/>
            <p:cNvSpPr/>
            <p:nvPr/>
          </p:nvSpPr>
          <p:spPr>
            <a:xfrm>
              <a:off x="2652342" y="8481195"/>
              <a:ext cx="2390890" cy="1027482"/>
            </a:xfrm>
            <a:prstGeom prst="flowChartTerminator">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Nhóm 3</a:t>
              </a:r>
            </a:p>
          </p:txBody>
        </p:sp>
        <mc:AlternateContent xmlns:mc="http://schemas.openxmlformats.org/markup-compatibility/2006" xmlns:a14="http://schemas.microsoft.com/office/drawing/2010/main">
          <mc:Choice Requires="a14">
            <p:sp>
              <p:nvSpPr>
                <p:cNvPr id="12" name="Rectangle 11"/>
                <p:cNvSpPr/>
                <p:nvPr/>
              </p:nvSpPr>
              <p:spPr>
                <a:xfrm>
                  <a:off x="5125495" y="8362361"/>
                  <a:ext cx="2463303" cy="11245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i="1" smtClean="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125495" y="8362361"/>
                  <a:ext cx="2463303" cy="1124539"/>
                </a:xfrm>
                <a:prstGeom prst="rect">
                  <a:avLst/>
                </a:prstGeom>
                <a:blipFill>
                  <a:blip r:embed="rId7"/>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8"/>
          <a:stretch>
            <a:fillRect/>
          </a:stretch>
        </p:blipFill>
        <p:spPr>
          <a:xfrm>
            <a:off x="196645" y="3721927"/>
            <a:ext cx="1432431" cy="1720446"/>
          </a:xfrm>
          <a:prstGeom prst="rect">
            <a:avLst/>
          </a:prstGeom>
        </p:spPr>
      </p:pic>
      <p:pic>
        <p:nvPicPr>
          <p:cNvPr id="18" name="Picture 17"/>
          <p:cNvPicPr>
            <a:picLocks noChangeAspect="1"/>
          </p:cNvPicPr>
          <p:nvPr/>
        </p:nvPicPr>
        <p:blipFill>
          <a:blip r:embed="rId9"/>
          <a:stretch>
            <a:fillRect/>
          </a:stretch>
        </p:blipFill>
        <p:spPr>
          <a:xfrm>
            <a:off x="16052560" y="8535778"/>
            <a:ext cx="1960720" cy="1500552"/>
          </a:xfrm>
          <a:prstGeom prst="rect">
            <a:avLst/>
          </a:prstGeom>
        </p:spPr>
      </p:pic>
    </p:spTree>
    <p:extLst>
      <p:ext uri="{BB962C8B-B14F-4D97-AF65-F5344CB8AC3E}">
        <p14:creationId xmlns:p14="http://schemas.microsoft.com/office/powerpoint/2010/main" val="29029926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679134" y="3422984"/>
              <a:ext cx="8839199" cy="1609736"/>
            </a:xfrm>
            <a:prstGeom prst="rect">
              <a:avLst/>
            </a:prstGeom>
          </p:spPr>
          <p:txBody>
            <a:bodyPr wrap="square">
              <a:spAutoFit/>
            </a:bodyPr>
            <a:lstStyle/>
            <a:p>
              <a:pPr lvl="0" algn="ctr">
                <a:lnSpc>
                  <a:spcPct val="150000"/>
                </a:lnSpc>
                <a:tabLst>
                  <a:tab pos="360045" algn="l"/>
                  <a:tab pos="720090" algn="l"/>
                </a:tabLst>
              </a:pPr>
              <a:r>
                <a:rPr lang="en-US" sz="7500" b="1">
                  <a:solidFill>
                    <a:srgbClr val="1F497D"/>
                  </a:solidFill>
                  <a:latin typeface="Arial" panose="020B0604020202020204" pitchFamily="34" charset="0"/>
                  <a:ea typeface="Calibri" panose="020F0502020204030204" pitchFamily="34" charset="0"/>
                  <a:cs typeface="Arial" panose="020B0604020202020204" pitchFamily="34" charset="0"/>
                </a:rPr>
                <a:t>VẬN DỤNG</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13536"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4396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p:cNvPicPr>
            <a:picLocks noChangeAspect="1"/>
          </p:cNvPicPr>
          <p:nvPr/>
        </p:nvPicPr>
        <p:blipFill>
          <a:blip r:embed="rId5"/>
          <a:stretch>
            <a:fillRect/>
          </a:stretch>
        </p:blipFill>
        <p:spPr>
          <a:xfrm>
            <a:off x="14706600" y="4506624"/>
            <a:ext cx="2730879" cy="4631516"/>
          </a:xfrm>
          <a:prstGeom prst="rect">
            <a:avLst/>
          </a:prstGeom>
        </p:spPr>
      </p:pic>
      <p:pic>
        <p:nvPicPr>
          <p:cNvPr id="7" name="Picture 6"/>
          <p:cNvPicPr>
            <a:picLocks noChangeAspect="1"/>
          </p:cNvPicPr>
          <p:nvPr/>
        </p:nvPicPr>
        <p:blipFill>
          <a:blip r:embed="rId6"/>
          <a:stretch>
            <a:fillRect/>
          </a:stretch>
        </p:blipFill>
        <p:spPr>
          <a:xfrm>
            <a:off x="16459200" y="473855"/>
            <a:ext cx="1275870" cy="1622841"/>
          </a:xfrm>
          <a:prstGeom prst="rect">
            <a:avLst/>
          </a:prstGeom>
        </p:spPr>
      </p:pic>
      <p:sp>
        <p:nvSpPr>
          <p:cNvPr id="13" name="Rectangle 12"/>
          <p:cNvSpPr/>
          <p:nvPr/>
        </p:nvSpPr>
        <p:spPr>
          <a:xfrm>
            <a:off x="846131" y="162847"/>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Bài tập 1.5 (SGK-tr10)</a:t>
            </a:r>
            <a:endParaRPr lang="en-US" sz="4200" dirty="0">
              <a:solidFill>
                <a:schemeClr val="accent5"/>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4152" y="1232237"/>
            <a:ext cx="8486619" cy="1015663"/>
          </a:xfrm>
          <a:prstGeom prst="rect">
            <a:avLst/>
          </a:prstGeom>
        </p:spPr>
        <p:txBody>
          <a:bodyPr wrap="none">
            <a:spAutoFit/>
          </a:bodyPr>
          <a:lstStyle/>
          <a:p>
            <a:pPr lvl="0" algn="just" fontAlgn="base">
              <a:lnSpc>
                <a:spcPct val="150000"/>
              </a:lnSpc>
            </a:pPr>
            <a:r>
              <a:rPr lang="en-US" sz="4000">
                <a:solidFill>
                  <a:srgbClr val="000000"/>
                </a:solidFill>
                <a:latin typeface="Arial" panose="020B0604020202020204" pitchFamily="34" charset="0"/>
                <a:cs typeface="Arial" panose="020B0604020202020204" pitchFamily="34" charset="0"/>
              </a:rPr>
              <a:t>Rút gọn rồi tính giá trị của biểu thức:</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846131" y="5309733"/>
                <a:ext cx="14859000" cy="3796167"/>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Rút gọn:</a:t>
                </a:r>
              </a:p>
              <a:p>
                <a:pPr algn="just">
                  <a:lnSpc>
                    <a:spcPct val="150000"/>
                  </a:lnSpc>
                  <a:spcAft>
                    <a:spcPts val="0"/>
                  </a:spcAft>
                </a:pPr>
                <a:endParaRPr lang="en-US" sz="400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vào S có:</a:t>
                </a:r>
                <a:r>
                  <a:rPr lang="en-US" sz="400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Aft>
                    <a:spcPts val="0"/>
                  </a:spcAft>
                </a:pPr>
                <a:r>
                  <a:rPr lang="fr-FR" sz="4000">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5</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46131" y="5309733"/>
                <a:ext cx="14859000" cy="3796167"/>
              </a:xfrm>
              <a:prstGeom prst="rect">
                <a:avLst/>
              </a:prstGeom>
              <a:blipFill>
                <a:blip r:embed="rId16"/>
                <a:stretch>
                  <a:fillRect l="-1477"/>
                </a:stretch>
              </a:blipFill>
            </p:spPr>
            <p:txBody>
              <a:bodyPr/>
              <a:lstStyle/>
              <a:p>
                <a:r>
                  <a:rPr lang="en-US">
                    <a:noFill/>
                  </a:rPr>
                  <a:t> </a:t>
                </a:r>
              </a:p>
            </p:txBody>
          </p:sp>
        </mc:Fallback>
      </mc:AlternateContent>
      <p:grpSp>
        <p:nvGrpSpPr>
          <p:cNvPr id="12" name="Group 11"/>
          <p:cNvGrpSpPr/>
          <p:nvPr/>
        </p:nvGrpSpPr>
        <p:grpSpPr>
          <a:xfrm>
            <a:off x="5486400" y="2362168"/>
            <a:ext cx="8567668" cy="1257332"/>
            <a:chOff x="4660253" y="1739762"/>
            <a:chExt cx="8567668" cy="1257332"/>
          </a:xfrm>
        </p:grpSpPr>
        <mc:AlternateContent xmlns:mc="http://schemas.openxmlformats.org/markup-compatibility/2006" xmlns:a14="http://schemas.microsoft.com/office/drawing/2010/main">
          <mc:Choice Requires="a14">
            <p:sp>
              <p:nvSpPr>
                <p:cNvPr id="9" name="Rectangle 8"/>
                <p:cNvSpPr/>
                <p:nvPr/>
              </p:nvSpPr>
              <p:spPr>
                <a:xfrm>
                  <a:off x="4660253" y="1739762"/>
                  <a:ext cx="461671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660253" y="1739762"/>
                  <a:ext cx="4616712" cy="1257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231571" y="1838709"/>
                  <a:ext cx="3996350" cy="1015663"/>
                </a:xfrm>
                <a:prstGeom prst="rect">
                  <a:avLst/>
                </a:prstGeom>
              </p:spPr>
              <p:txBody>
                <a:bodyPr wrap="none">
                  <a:spAutoFit/>
                </a:bodyPr>
                <a:lstStyle/>
                <a:p>
                  <a:pPr lvl="0" algn="ctr">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231571" y="1838709"/>
                  <a:ext cx="3996350" cy="1015663"/>
                </a:xfrm>
                <a:prstGeom prst="rect">
                  <a:avLst/>
                </a:prstGeom>
                <a:blipFill>
                  <a:blip r:embed="rId18"/>
                  <a:stretch>
                    <a:fillRect l="-5038" b="-14458"/>
                  </a:stretch>
                </a:blipFill>
              </p:spPr>
              <p:txBody>
                <a:bodyPr/>
                <a:lstStyle/>
                <a:p>
                  <a:r>
                    <a:rPr lang="en-US">
                      <a:noFill/>
                    </a:rPr>
                    <a:t> </a:t>
                  </a:r>
                </a:p>
              </p:txBody>
            </p:sp>
          </mc:Fallback>
        </mc:AlternateContent>
      </p:grpSp>
      <p:sp>
        <p:nvSpPr>
          <p:cNvPr id="20" name="Oval Callout 19"/>
          <p:cNvSpPr/>
          <p:nvPr/>
        </p:nvSpPr>
        <p:spPr>
          <a:xfrm>
            <a:off x="8365463" y="4066272"/>
            <a:ext cx="1633274" cy="88070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5695248" y="5765477"/>
                <a:ext cx="6973704"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5695248" y="5765477"/>
                <a:ext cx="6973704" cy="125733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298061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wipe(left)">
                                      <p:cBhvr>
                                        <p:cTn id="3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385098" y="446335"/>
            <a:ext cx="1542404" cy="1359168"/>
          </a:xfrm>
          <a:prstGeom prst="rect">
            <a:avLst/>
          </a:prstGeom>
        </p:spPr>
      </p:pic>
      <p:sp>
        <p:nvSpPr>
          <p:cNvPr id="19" name="Rectangle 18"/>
          <p:cNvSpPr/>
          <p:nvPr/>
        </p:nvSpPr>
        <p:spPr>
          <a:xfrm>
            <a:off x="1066800" y="495300"/>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1.6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1086853" y="1795477"/>
            <a:ext cx="6825908" cy="901593"/>
          </a:xfrm>
          <a:prstGeom prst="rect">
            <a:avLst/>
          </a:prstGeom>
        </p:spPr>
        <p:txBody>
          <a:bodyPr wrap="none">
            <a:spAutoFit/>
          </a:bodyPr>
          <a:lstStyle/>
          <a:p>
            <a:pPr lvl="0" algn="just" fontAlgn="base">
              <a:lnSpc>
                <a:spcPct val="150000"/>
              </a:lnSpc>
            </a:pPr>
            <a:r>
              <a:rPr lang="vi-VN" sz="4000">
                <a:solidFill>
                  <a:srgbClr val="000000"/>
                </a:solidFill>
                <a:cs typeface="Arial" panose="020B0604020202020204" pitchFamily="34" charset="0"/>
              </a:rPr>
              <a:t>Tính tổng của bốn đơn thức: </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257300" y="4229100"/>
                <a:ext cx="15544800" cy="2675732"/>
              </a:xfrm>
              <a:prstGeom prst="rect">
                <a:avLst/>
              </a:prstGeom>
            </p:spPr>
            <p:txBody>
              <a:bodyPr wrap="square">
                <a:spAutoFit/>
              </a:bodyPr>
              <a:lstStyle/>
              <a:p>
                <a:pPr algn="just">
                  <a:lnSpc>
                    <a:spcPct val="150000"/>
                  </a:lnSpc>
                  <a:spcAft>
                    <a:spcPts val="0"/>
                  </a:spcAft>
                </a:pPr>
                <a:endParaRPr lang="en-US" sz="4000">
                  <a:effectLst/>
                  <a:latin typeface="Arial" panose="020B0604020202020204" pitchFamily="34" charset="0"/>
                  <a:ea typeface="Arial" panose="020B0604020202020204" pitchFamily="34" charset="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sty m:val="p"/>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S</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prstClr val="black"/>
                  </a:solidFill>
                </a:endParaRPr>
              </a:p>
              <a:p>
                <a:pPr lvl="0"/>
                <a:endParaRPr lang="en-US">
                  <a:solidFill>
                    <a:prstClr val="black"/>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257300" y="4229100"/>
                <a:ext cx="15544800" cy="26757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772400" y="1656499"/>
                <a:ext cx="816332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7772400" y="1656499"/>
                <a:ext cx="8163324" cy="1248803"/>
              </a:xfrm>
              <a:prstGeom prst="rect">
                <a:avLst/>
              </a:prstGeom>
              <a:blipFill>
                <a:blip r:embed="rId6"/>
                <a:stretch>
                  <a:fillRect/>
                </a:stretch>
              </a:blipFill>
            </p:spPr>
            <p:txBody>
              <a:bodyPr/>
              <a:lstStyle/>
              <a:p>
                <a:r>
                  <a:rPr lang="en-US">
                    <a:noFill/>
                  </a:rPr>
                  <a:t> </a:t>
                </a:r>
              </a:p>
            </p:txBody>
          </p:sp>
        </mc:Fallback>
      </mc:AlternateContent>
      <p:sp>
        <p:nvSpPr>
          <p:cNvPr id="21" name="Oval Callout 20"/>
          <p:cNvSpPr/>
          <p:nvPr/>
        </p:nvSpPr>
        <p:spPr>
          <a:xfrm>
            <a:off x="8153400" y="3467100"/>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4191000" y="6786560"/>
                <a:ext cx="8441863" cy="2166940"/>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191000" y="6786560"/>
                <a:ext cx="8441863" cy="2166940"/>
              </a:xfrm>
              <a:prstGeom prst="rect">
                <a:avLst/>
              </a:prstGeom>
              <a:blipFill>
                <a:blip r:embed="rId7"/>
                <a:stretch>
                  <a:fillRect/>
                </a:stretch>
              </a:blipFill>
            </p:spPr>
            <p:txBody>
              <a:bodyPr/>
              <a:lstStyle/>
              <a:p>
                <a:r>
                  <a:rPr lang="en-US">
                    <a:noFill/>
                  </a:rPr>
                  <a:t> </a:t>
                </a:r>
              </a:p>
            </p:txBody>
          </p:sp>
        </mc:Fallback>
      </mc:AlternateContent>
      <p:pic>
        <p:nvPicPr>
          <p:cNvPr id="23" name="Picture 2"/>
          <p:cNvPicPr>
            <a:picLocks noChangeAspect="1"/>
          </p:cNvPicPr>
          <p:nvPr/>
        </p:nvPicPr>
        <p:blipFill>
          <a:blip r:embed="rId8">
            <a:duotone>
              <a:schemeClr val="accent4">
                <a:shade val="45000"/>
                <a:satMod val="135000"/>
              </a:schemeClr>
              <a:prstClr val="white"/>
            </a:duotone>
          </a:blip>
          <a:srcRect t="30920" r="5141" b="22724"/>
          <a:stretch>
            <a:fillRect/>
          </a:stretch>
        </p:blipFill>
        <p:spPr>
          <a:xfrm>
            <a:off x="0" y="9182100"/>
            <a:ext cx="18564726" cy="10287000"/>
          </a:xfrm>
          <a:prstGeom prst="rect">
            <a:avLst/>
          </a:prstGeom>
        </p:spPr>
      </p:pic>
      <p:pic>
        <p:nvPicPr>
          <p:cNvPr id="24" name="Picture 23"/>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305261" y="8794909"/>
            <a:ext cx="2078916" cy="463336"/>
          </a:xfrm>
          <a:prstGeom prst="rect">
            <a:avLst/>
          </a:prstGeom>
        </p:spPr>
      </p:pic>
      <p:pic>
        <p:nvPicPr>
          <p:cNvPr id="6" name="Picture 5"/>
          <p:cNvPicPr>
            <a:picLocks noChangeAspect="1"/>
          </p:cNvPicPr>
          <p:nvPr/>
        </p:nvPicPr>
        <p:blipFill>
          <a:blip r:embed="rId11"/>
          <a:stretch>
            <a:fillRect/>
          </a:stretch>
        </p:blipFill>
        <p:spPr>
          <a:xfrm flipH="1">
            <a:off x="16289519" y="6362700"/>
            <a:ext cx="1637983" cy="2813329"/>
          </a:xfrm>
          <a:prstGeom prst="rect">
            <a:avLst/>
          </a:prstGeom>
        </p:spPr>
      </p:pic>
      <p:pic>
        <p:nvPicPr>
          <p:cNvPr id="8" name="Picture 7"/>
          <p:cNvPicPr>
            <a:picLocks noChangeAspect="1"/>
          </p:cNvPicPr>
          <p:nvPr/>
        </p:nvPicPr>
        <p:blipFill>
          <a:blip r:embed="rId12"/>
          <a:stretch>
            <a:fillRect/>
          </a:stretch>
        </p:blipFill>
        <p:spPr>
          <a:xfrm rot="18618565">
            <a:off x="-738829" y="2233751"/>
            <a:ext cx="1741454" cy="2472096"/>
          </a:xfrm>
          <a:prstGeom prst="rect">
            <a:avLst/>
          </a:prstGeom>
        </p:spPr>
      </p:pic>
    </p:spTree>
    <p:extLst>
      <p:ext uri="{BB962C8B-B14F-4D97-AF65-F5344CB8AC3E}">
        <p14:creationId xmlns:p14="http://schemas.microsoft.com/office/powerpoint/2010/main" val="408574317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 grpId="0"/>
      <p:bldP spid="3" grpId="0"/>
      <p:bldP spid="2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729916" y="1181100"/>
            <a:ext cx="10896600"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1305266" y="2324100"/>
              <a:ext cx="10015624" cy="4247317"/>
            </a:xfrm>
            <a:prstGeom prst="rect">
              <a:avLst/>
            </a:prstGeom>
          </p:spPr>
          <p:txBody>
            <a:bodyPr wrap="square">
              <a:spAutoFit/>
            </a:bodyPr>
            <a:lstStyle/>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1.</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VÀ ĐƠN THỨC THU GỌN</a:t>
              </a:r>
            </a:p>
          </p:txBody>
        </p:sp>
      </p:grpSp>
      <p:pic>
        <p:nvPicPr>
          <p:cNvPr id="11" name="Picture 10"/>
          <p:cNvPicPr>
            <a:picLocks noChangeAspect="1"/>
          </p:cNvPicPr>
          <p:nvPr/>
        </p:nvPicPr>
        <p:blipFill>
          <a:blip r:embed="rId6"/>
          <a:stretch>
            <a:fillRect/>
          </a:stretch>
        </p:blipFill>
        <p:spPr>
          <a:xfrm>
            <a:off x="3509527"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0663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sp>
      <p:pic>
        <p:nvPicPr>
          <p:cNvPr id="16" name="Picture 15"/>
          <p:cNvPicPr>
            <a:picLocks noChangeAspect="1"/>
          </p:cNvPicPr>
          <p:nvPr/>
        </p:nvPicPr>
        <p:blipFill>
          <a:blip r:embed="rId6"/>
          <a:stretch>
            <a:fillRect/>
          </a:stretch>
        </p:blipFill>
        <p:spPr>
          <a:xfrm>
            <a:off x="-20169" y="190500"/>
            <a:ext cx="1620369" cy="1553621"/>
          </a:xfrm>
          <a:prstGeom prst="rect">
            <a:avLst/>
          </a:prstGeom>
        </p:spPr>
      </p:pic>
      <p:pic>
        <p:nvPicPr>
          <p:cNvPr id="21" name="Picture 20"/>
          <p:cNvPicPr>
            <a:picLocks noChangeAspect="1"/>
          </p:cNvPicPr>
          <p:nvPr/>
        </p:nvPicPr>
        <p:blipFill>
          <a:blip r:embed="rId7"/>
          <a:stretch>
            <a:fillRect/>
          </a:stretch>
        </p:blipFill>
        <p:spPr>
          <a:xfrm flipH="1">
            <a:off x="8829305" y="7702094"/>
            <a:ext cx="1457695" cy="2470606"/>
          </a:xfrm>
          <a:prstGeom prst="rect">
            <a:avLst/>
          </a:prstGeom>
        </p:spPr>
      </p:pic>
      <p:sp>
        <p:nvSpPr>
          <p:cNvPr id="20" name="Rectangle 19"/>
          <p:cNvSpPr/>
          <p:nvPr/>
        </p:nvSpPr>
        <p:spPr>
          <a:xfrm>
            <a:off x="6629400" y="500271"/>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1.7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231233" y="1632270"/>
            <a:ext cx="16582997"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Một mảnh đất có dạng như phần được tô màu xanh trong hình bên cùng với các kích thước được ghi trên đó. Hãy tìm đơn thức (thu gọn) với hai biến x và y biểu thị diện tích của mảnh đất đã cho bằng hai cách:</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Cách 1. Tính tổng diện tích của hai hình chữ nhật ABCD và EFGC</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1582400" y="5630440"/>
            <a:ext cx="6019800" cy="4161260"/>
          </a:xfrm>
          <a:prstGeom prst="rect">
            <a:avLst/>
          </a:prstGeom>
        </p:spPr>
      </p:pic>
      <p:sp>
        <p:nvSpPr>
          <p:cNvPr id="17" name="Rectangle 16"/>
          <p:cNvSpPr/>
          <p:nvPr/>
        </p:nvSpPr>
        <p:spPr>
          <a:xfrm>
            <a:off x="1219200" y="5295900"/>
            <a:ext cx="9878229" cy="286232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Cách 2. Lấy diện tích của hình chữ nhật HFGD trừ đi diện tích của hình chữ nhật HEBA</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3217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sp>
      <p:pic>
        <p:nvPicPr>
          <p:cNvPr id="16" name="Picture 15"/>
          <p:cNvPicPr>
            <a:picLocks noChangeAspect="1"/>
          </p:cNvPicPr>
          <p:nvPr/>
        </p:nvPicPr>
        <p:blipFill>
          <a:blip r:embed="rId6"/>
          <a:stretch>
            <a:fillRect/>
          </a:stretch>
        </p:blipFill>
        <p:spPr>
          <a:xfrm>
            <a:off x="132231" y="190500"/>
            <a:ext cx="1620369" cy="1553621"/>
          </a:xfrm>
          <a:prstGeom prst="rect">
            <a:avLst/>
          </a:prstGeom>
        </p:spPr>
      </p:pic>
      <p:pic>
        <p:nvPicPr>
          <p:cNvPr id="21" name="Picture 20"/>
          <p:cNvPicPr>
            <a:picLocks noChangeAspect="1"/>
          </p:cNvPicPr>
          <p:nvPr/>
        </p:nvPicPr>
        <p:blipFill>
          <a:blip r:embed="rId7"/>
          <a:stretch>
            <a:fillRect/>
          </a:stretch>
        </p:blipFill>
        <p:spPr>
          <a:xfrm>
            <a:off x="15654335" y="7151242"/>
            <a:ext cx="1647829" cy="2792858"/>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2496800" y="2270982"/>
            <a:ext cx="5257800" cy="3634518"/>
          </a:xfrm>
          <a:prstGeom prst="rect">
            <a:avLst/>
          </a:prstGeom>
        </p:spPr>
      </p:pic>
      <p:sp>
        <p:nvSpPr>
          <p:cNvPr id="10" name="Oval Callout 9"/>
          <p:cNvSpPr/>
          <p:nvPr/>
        </p:nvSpPr>
        <p:spPr>
          <a:xfrm>
            <a:off x="8686800" y="499421"/>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295400" y="1916182"/>
                <a:ext cx="14097000" cy="8017579"/>
              </a:xfrm>
              <a:prstGeom prst="rect">
                <a:avLst/>
              </a:prstGeom>
            </p:spPr>
            <p:txBody>
              <a:bodyPr wrap="square">
                <a:spAutoFit/>
              </a:bodyPr>
              <a:lstStyle/>
              <a:p>
                <a:pPr>
                  <a:lnSpc>
                    <a:spcPct val="150000"/>
                  </a:lnSpc>
                  <a:spcBef>
                    <a:spcPts val="600"/>
                  </a:spcBef>
                  <a:spcAft>
                    <a:spcPts val="0"/>
                  </a:spcAft>
                </a:pPr>
                <a:r>
                  <a:rPr lang="en-US" sz="4000" b="1" i="1" u="sng">
                    <a:solidFill>
                      <a:schemeClr val="tx2"/>
                    </a:solidFill>
                    <a:latin typeface="Arial" panose="020B0604020202020204" pitchFamily="34" charset="0"/>
                    <a:ea typeface="Calibri" panose="020F0502020204030204" pitchFamily="34" charset="0"/>
                    <a:cs typeface="Arial" panose="020B0604020202020204" pitchFamily="34" charset="0"/>
                  </a:rPr>
                  <a:t>Cách 1:</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ABCD: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EFGC: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b="1" i="1" u="sng">
                    <a:solidFill>
                      <a:schemeClr val="tx2"/>
                    </a:solidFill>
                    <a:effectLst/>
                    <a:latin typeface="Arial" panose="020B0604020202020204" pitchFamily="34" charset="0"/>
                    <a:ea typeface="Calibri" panose="020F0502020204030204" pitchFamily="34" charset="0"/>
                    <a:cs typeface="Arial" panose="020B0604020202020204" pitchFamily="34" charset="0"/>
                  </a:rPr>
                  <a:t>Cách 2:</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HFGD: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HEBA: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95400" y="1916182"/>
                <a:ext cx="14097000" cy="8017579"/>
              </a:xfrm>
              <a:prstGeom prst="rect">
                <a:avLst/>
              </a:prstGeom>
              <a:blipFill>
                <a:blip r:embed="rId18"/>
                <a:stretch>
                  <a:fillRect l="-1557" b="-836"/>
                </a:stretch>
              </a:blipFill>
            </p:spPr>
            <p:txBody>
              <a:bodyPr/>
              <a:lstStyle/>
              <a:p>
                <a:r>
                  <a:rPr lang="en-US">
                    <a:noFill/>
                  </a:rPr>
                  <a:t> </a:t>
                </a:r>
              </a:p>
            </p:txBody>
          </p:sp>
        </mc:Fallback>
      </mc:AlternateContent>
    </p:spTree>
    <p:extLst>
      <p:ext uri="{BB962C8B-B14F-4D97-AF65-F5344CB8AC3E}">
        <p14:creationId xmlns:p14="http://schemas.microsoft.com/office/powerpoint/2010/main" val="42657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par>
                          <p:cTn id="37" fill="hold">
                            <p:stCondLst>
                              <p:cond delay="1000"/>
                            </p:stCondLst>
                            <p:childTnLst>
                              <p:par>
                                <p:cTn id="38" presetID="16" presetClass="entr" presetSubtype="21"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barn(inVertical)">
                                      <p:cBhvr>
                                        <p:cTn id="40" dur="500"/>
                                        <p:tgtEl>
                                          <p:spTgt spid="4">
                                            <p:txEl>
                                              <p:pRg st="6" end="6"/>
                                            </p:txEl>
                                          </p:spTgt>
                                        </p:tgtEl>
                                      </p:cBhvr>
                                    </p:animEffec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38" name="Group 37"/>
          <p:cNvGrpSpPr/>
          <p:nvPr/>
        </p:nvGrpSpPr>
        <p:grpSpPr>
          <a:xfrm>
            <a:off x="458135" y="3719154"/>
            <a:ext cx="5422223" cy="3176946"/>
            <a:chOff x="918432" y="3568797"/>
            <a:chExt cx="5422223" cy="4239967"/>
          </a:xfrm>
        </p:grpSpPr>
        <p:grpSp>
          <p:nvGrpSpPr>
            <p:cNvPr id="39" name="Group 3"/>
            <p:cNvGrpSpPr/>
            <p:nvPr/>
          </p:nvGrpSpPr>
          <p:grpSpPr>
            <a:xfrm>
              <a:off x="918432" y="3568797"/>
              <a:ext cx="5422223" cy="4239967"/>
              <a:chOff x="-3810" y="0"/>
              <a:chExt cx="3189543" cy="3100688"/>
            </a:xfrm>
          </p:grpSpPr>
          <p:sp>
            <p:nvSpPr>
              <p:cNvPr id="4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0" name="Rectangle 39"/>
            <p:cNvSpPr/>
            <p:nvPr/>
          </p:nvSpPr>
          <p:spPr>
            <a:xfrm>
              <a:off x="1230349" y="4360838"/>
              <a:ext cx="4796230" cy="15406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grpSp>
      <p:grpSp>
        <p:nvGrpSpPr>
          <p:cNvPr id="43" name="Group 42"/>
          <p:cNvGrpSpPr/>
          <p:nvPr/>
        </p:nvGrpSpPr>
        <p:grpSpPr>
          <a:xfrm>
            <a:off x="6413415" y="3661395"/>
            <a:ext cx="5422223" cy="3224295"/>
            <a:chOff x="6840639" y="3553166"/>
            <a:chExt cx="5422223" cy="5001862"/>
          </a:xfrm>
        </p:grpSpPr>
        <p:grpSp>
          <p:nvGrpSpPr>
            <p:cNvPr id="44" name="Group 3"/>
            <p:cNvGrpSpPr/>
            <p:nvPr/>
          </p:nvGrpSpPr>
          <p:grpSpPr>
            <a:xfrm>
              <a:off x="6840639" y="3553166"/>
              <a:ext cx="5422223" cy="5001862"/>
              <a:chOff x="-3810" y="-1"/>
              <a:chExt cx="3189543" cy="3657863"/>
            </a:xfrm>
          </p:grpSpPr>
          <p:sp>
            <p:nvSpPr>
              <p:cNvPr id="46"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7"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5" name="Rectangle 44"/>
            <p:cNvSpPr/>
            <p:nvPr/>
          </p:nvSpPr>
          <p:spPr>
            <a:xfrm>
              <a:off x="7398167" y="4529268"/>
              <a:ext cx="4360209" cy="182492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48" name="Group 47"/>
          <p:cNvGrpSpPr/>
          <p:nvPr/>
        </p:nvGrpSpPr>
        <p:grpSpPr>
          <a:xfrm>
            <a:off x="12421737" y="3700582"/>
            <a:ext cx="5422223" cy="3185107"/>
            <a:chOff x="12644694" y="3479846"/>
            <a:chExt cx="5422223" cy="4709752"/>
          </a:xfrm>
        </p:grpSpPr>
        <p:grpSp>
          <p:nvGrpSpPr>
            <p:cNvPr id="49" name="Group 3"/>
            <p:cNvGrpSpPr/>
            <p:nvPr/>
          </p:nvGrpSpPr>
          <p:grpSpPr>
            <a:xfrm>
              <a:off x="12644694" y="3479846"/>
              <a:ext cx="5422223" cy="4709752"/>
              <a:chOff x="-3810" y="0"/>
              <a:chExt cx="3189543" cy="3444242"/>
            </a:xfrm>
          </p:grpSpPr>
          <p:sp>
            <p:nvSpPr>
              <p:cNvPr id="51"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52"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50" name="Rectangle 49"/>
            <p:cNvSpPr/>
            <p:nvPr/>
          </p:nvSpPr>
          <p:spPr>
            <a:xfrm>
              <a:off x="12780208" y="4270318"/>
              <a:ext cx="5196871" cy="182147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Đa thức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pic>
        <p:nvPicPr>
          <p:cNvPr id="56" name="Picture 55"/>
          <p:cNvPicPr>
            <a:picLocks noChangeAspect="1"/>
          </p:cNvPicPr>
          <p:nvPr/>
        </p:nvPicPr>
        <p:blipFill>
          <a:blip r:embed="rId3"/>
          <a:stretch>
            <a:fillRect/>
          </a:stretch>
        </p:blipFill>
        <p:spPr>
          <a:xfrm>
            <a:off x="7084027" y="7875349"/>
            <a:ext cx="4078840" cy="2221151"/>
          </a:xfrm>
          <a:prstGeom prst="rect">
            <a:avLst/>
          </a:prstGeom>
        </p:spPr>
      </p:pic>
      <p:pic>
        <p:nvPicPr>
          <p:cNvPr id="57" name="Picture 56"/>
          <p:cNvPicPr>
            <a:picLocks noChangeAspect="1"/>
          </p:cNvPicPr>
          <p:nvPr/>
        </p:nvPicPr>
        <p:blipFill>
          <a:blip r:embed="rId4"/>
          <a:stretch>
            <a:fillRect/>
          </a:stretch>
        </p:blipFill>
        <p:spPr>
          <a:xfrm>
            <a:off x="-555035" y="8012036"/>
            <a:ext cx="3450635" cy="2603218"/>
          </a:xfrm>
          <a:prstGeom prst="rect">
            <a:avLst/>
          </a:prstGeom>
        </p:spPr>
      </p:pic>
      <p:pic>
        <p:nvPicPr>
          <p:cNvPr id="58" name="Picture 57"/>
          <p:cNvPicPr>
            <a:picLocks noChangeAspect="1"/>
          </p:cNvPicPr>
          <p:nvPr/>
        </p:nvPicPr>
        <p:blipFill>
          <a:blip r:embed="rId5"/>
          <a:stretch>
            <a:fillRect/>
          </a:stretch>
        </p:blipFill>
        <p:spPr>
          <a:xfrm>
            <a:off x="15392400" y="-463901"/>
            <a:ext cx="3450635" cy="2603218"/>
          </a:xfrm>
          <a:prstGeom prst="rect">
            <a:avLst/>
          </a:prstGeom>
        </p:spPr>
      </p:pic>
      <p:grpSp>
        <p:nvGrpSpPr>
          <p:cNvPr id="63" name="Group 62"/>
          <p:cNvGrpSpPr/>
          <p:nvPr/>
        </p:nvGrpSpPr>
        <p:grpSpPr>
          <a:xfrm>
            <a:off x="2895600" y="1028700"/>
            <a:ext cx="12034547" cy="1444877"/>
            <a:chOff x="3126726" y="768799"/>
            <a:chExt cx="12034547" cy="1444877"/>
          </a:xfrm>
        </p:grpSpPr>
        <p:pic>
          <p:nvPicPr>
            <p:cNvPr id="61" name="Picture 60"/>
            <p:cNvPicPr>
              <a:picLocks noChangeAspect="1"/>
            </p:cNvPicPr>
            <p:nvPr/>
          </p:nvPicPr>
          <p:blipFill>
            <a:blip r:embed="rId6"/>
            <a:stretch>
              <a:fillRect/>
            </a:stretch>
          </p:blipFill>
          <p:spPr>
            <a:xfrm>
              <a:off x="3126726" y="768799"/>
              <a:ext cx="12034547" cy="1444877"/>
            </a:xfrm>
            <a:prstGeom prst="rect">
              <a:avLst/>
            </a:prstGeom>
          </p:spPr>
        </p:pic>
        <p:sp>
          <p:nvSpPr>
            <p:cNvPr id="62" name="Google Shape;7771;p33"/>
            <p:cNvSpPr txBox="1">
              <a:spLocks/>
            </p:cNvSpPr>
            <p:nvPr/>
          </p:nvSpPr>
          <p:spPr>
            <a:xfrm>
              <a:off x="4053600" y="1103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chemeClr val="bg1"/>
                  </a:solidFill>
                  <a:latin typeface="Arial" panose="020B0604020202020204" pitchFamily="34" charset="0"/>
                </a:rPr>
                <a:t>HƯỚNG DẪN VỀ NHÀ</a:t>
              </a:r>
              <a:endParaRPr lang="vi-VN" sz="6000" b="1" kern="0" dirty="0">
                <a:solidFill>
                  <a:schemeClr val="bg1"/>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6" name="Freeform 6"/>
          <p:cNvSpPr/>
          <p:nvPr/>
        </p:nvSpPr>
        <p:spPr>
          <a:xfrm rot="-269664">
            <a:off x="2185728" y="260851"/>
            <a:ext cx="14310372" cy="9343907"/>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Rectangle 12"/>
          <p:cNvSpPr/>
          <p:nvPr/>
        </p:nvSpPr>
        <p:spPr>
          <a:xfrm>
            <a:off x="1905000" y="3326521"/>
            <a:ext cx="14859000" cy="3340979"/>
          </a:xfrm>
          <a:prstGeom prst="rect">
            <a:avLst/>
          </a:prstGeom>
        </p:spPr>
        <p:txBody>
          <a:bodyPr wrap="square">
            <a:spAutoFit/>
          </a:bodyPr>
          <a:lstStyle/>
          <a:p>
            <a:pPr lvl="0" algn="ctr">
              <a:lnSpc>
                <a:spcPct val="150000"/>
              </a:lnSpc>
            </a:pPr>
            <a:r>
              <a:rPr lang="vi-VN" sz="7500" b="1">
                <a:solidFill>
                  <a:srgbClr val="804B3B"/>
                </a:solidFill>
                <a:cs typeface="Arial" panose="020B0604020202020204" pitchFamily="34" charset="0"/>
              </a:rPr>
              <a:t>CẢM ƠN CÁC EM </a:t>
            </a:r>
          </a:p>
          <a:p>
            <a:pPr lvl="0" algn="ctr">
              <a:lnSpc>
                <a:spcPct val="150000"/>
              </a:lnSpc>
            </a:pPr>
            <a:r>
              <a:rPr lang="vi-VN" sz="7500" b="1">
                <a:solidFill>
                  <a:srgbClr val="804B3B"/>
                </a:solidFill>
                <a:cs typeface="Arial" panose="020B0604020202020204" pitchFamily="34" charset="0"/>
              </a:rPr>
              <a:t>ĐÃ THEO DÕI BÀI HỌC!</a:t>
            </a:r>
          </a:p>
        </p:txBody>
      </p:sp>
      <p:pic>
        <p:nvPicPr>
          <p:cNvPr id="15" name="Picture 14"/>
          <p:cNvPicPr>
            <a:picLocks noChangeAspect="1"/>
          </p:cNvPicPr>
          <p:nvPr/>
        </p:nvPicPr>
        <p:blipFill>
          <a:blip r:embed="rId5"/>
          <a:stretch>
            <a:fillRect/>
          </a:stretch>
        </p:blipFill>
        <p:spPr>
          <a:xfrm>
            <a:off x="-378786" y="-1"/>
            <a:ext cx="4145639" cy="4560203"/>
          </a:xfrm>
          <a:prstGeom prst="rect">
            <a:avLst/>
          </a:prstGeom>
        </p:spPr>
      </p:pic>
      <p:pic>
        <p:nvPicPr>
          <p:cNvPr id="16" name="Picture 15"/>
          <p:cNvPicPr>
            <a:picLocks noChangeAspect="1"/>
          </p:cNvPicPr>
          <p:nvPr/>
        </p:nvPicPr>
        <p:blipFill>
          <a:blip r:embed="rId6"/>
          <a:stretch>
            <a:fillRect/>
          </a:stretch>
        </p:blipFill>
        <p:spPr>
          <a:xfrm>
            <a:off x="14205735" y="5850770"/>
            <a:ext cx="4054191" cy="4115157"/>
          </a:xfrm>
          <a:prstGeom prst="rect">
            <a:avLst/>
          </a:prstGeom>
        </p:spPr>
      </p:pic>
    </p:spTree>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38800" y="1333500"/>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959235" y="3231646"/>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14212" y="435464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HĐ1</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925002" y="3064774"/>
            <a:ext cx="975445" cy="914479"/>
          </a:xfrm>
          <a:prstGeom prst="rect">
            <a:avLst/>
          </a:prstGeom>
        </p:spPr>
      </p:pic>
      <p:pic>
        <p:nvPicPr>
          <p:cNvPr id="4" name="Picture 3"/>
          <p:cNvPicPr>
            <a:picLocks noChangeAspect="1"/>
          </p:cNvPicPr>
          <p:nvPr/>
        </p:nvPicPr>
        <p:blipFill>
          <a:blip r:embed="rId4"/>
          <a:stretch>
            <a:fillRect/>
          </a:stretch>
        </p:blipFill>
        <p:spPr>
          <a:xfrm>
            <a:off x="4263850" y="4245518"/>
            <a:ext cx="1347333" cy="72548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832812" y="5566708"/>
                <a:ext cx="1463040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Biểu thức </a:t>
                </a:r>
                <a14:m>
                  <m:oMath xmlns:m="http://schemas.openxmlformats.org/officeDocument/2006/math">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có phải là đơn thức một biến không? Vì sao? Hãy cho một vài ví dụ về đơn thức một biến.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1832812" y="5566708"/>
                <a:ext cx="14630400" cy="1938992"/>
              </a:xfrm>
              <a:prstGeom prst="rect">
                <a:avLst/>
              </a:prstGeom>
              <a:blipFill>
                <a:blip r:embed="rId5"/>
                <a:stretch>
                  <a:fillRect l="-1500" r="-1458" b="-6918"/>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15011400" y="512450"/>
            <a:ext cx="2775674" cy="1362419"/>
          </a:xfrm>
          <a:prstGeom prst="rect">
            <a:avLst/>
          </a:prstGeom>
        </p:spPr>
      </p:pic>
      <p:pic>
        <p:nvPicPr>
          <p:cNvPr id="9" name="Picture 8"/>
          <p:cNvPicPr>
            <a:picLocks noChangeAspect="1"/>
          </p:cNvPicPr>
          <p:nvPr/>
        </p:nvPicPr>
        <p:blipFill>
          <a:blip r:embed="rId7"/>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3260533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mc:AlternateContent xmlns:mc="http://schemas.openxmlformats.org/markup-compatibility/2006" xmlns:a14="http://schemas.microsoft.com/office/drawing/2010/main">
        <mc:Choice Requires="a14">
          <p:sp>
            <p:nvSpPr>
              <p:cNvPr id="17" name="Rectangle 16"/>
              <p:cNvSpPr/>
              <p:nvPr/>
            </p:nvSpPr>
            <p:spPr>
              <a:xfrm>
                <a:off x="1381942" y="2596764"/>
                <a:ext cx="15544800" cy="2902141"/>
              </a:xfrm>
              <a:prstGeom prst="rect">
                <a:avLst/>
              </a:prstGeom>
            </p:spPr>
            <p:txBody>
              <a:bodyPr wrap="square">
                <a:spAutoFit/>
              </a:bodyPr>
              <a:lstStyle/>
              <a:p>
                <a:pPr marL="571500" indent="-571500" algn="just" fontAlgn="base">
                  <a:lnSpc>
                    <a:spcPct val="150000"/>
                  </a:lnSpc>
                  <a:spcBef>
                    <a:spcPts val="1200"/>
                  </a:spcBef>
                  <a:buFont typeface="Arial" panose="020B0604020202020204" pitchFamily="34" charset="0"/>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không phải là đơn thức một biến.</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fontAlgn="base">
                  <a:lnSpc>
                    <a:spcPct val="150000"/>
                  </a:lnSpc>
                  <a:spcBef>
                    <a:spcPts val="1200"/>
                  </a:spcBef>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đơn thức là biểu thức đại số chỉ gồm một số hoặc một biến, hoặc có dạng tích của những số và biến.</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81942" y="2596764"/>
                <a:ext cx="15544800" cy="2902141"/>
              </a:xfrm>
              <a:prstGeom prst="rect">
                <a:avLst/>
              </a:prstGeom>
              <a:blipFill>
                <a:blip r:embed="rId3"/>
                <a:stretch>
                  <a:fillRect l="-1412" r="-1373" b="-81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381942" y="6022419"/>
                <a:ext cx="15229658" cy="1978619"/>
              </a:xfrm>
              <a:prstGeom prst="rect">
                <a:avLst/>
              </a:prstGeom>
            </p:spPr>
            <p:txBody>
              <a:bodyPr wrap="square">
                <a:spAutoFit/>
              </a:bodyPr>
              <a:lstStyle/>
              <a:p>
                <a:pPr marL="571500" lvl="0" indent="-571500" algn="just" fontAlgn="base">
                  <a:lnSpc>
                    <a:spcPct val="150000"/>
                  </a:lnSpc>
                  <a:spcAft>
                    <a:spcPts val="1200"/>
                  </a:spcAft>
                  <a:buFont typeface="Arial" panose="020B0604020202020204" pitchFamily="34" charset="0"/>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Ví dụ về đơn thức một biến:</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fontAlgn="base">
                  <a:lnSpc>
                    <a:spcPct val="150000"/>
                  </a:lnSpc>
                  <a:spcAft>
                    <a:spcPts val="12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9;2</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81942" y="6022419"/>
                <a:ext cx="15229658" cy="1978619"/>
              </a:xfrm>
              <a:prstGeom prst="rect">
                <a:avLst/>
              </a:prstGeom>
              <a:blipFill>
                <a:blip r:embed="rId4"/>
                <a:stretch>
                  <a:fillRect l="-1281"/>
                </a:stretch>
              </a:blipFill>
            </p:spPr>
            <p:txBody>
              <a:bodyPr/>
              <a:lstStyle/>
              <a:p>
                <a:r>
                  <a:rPr lang="vi-VN">
                    <a:noFill/>
                  </a:rPr>
                  <a:t> </a:t>
                </a:r>
              </a:p>
            </p:txBody>
          </p:sp>
        </mc:Fallback>
      </mc:AlternateContent>
      <p:pic>
        <p:nvPicPr>
          <p:cNvPr id="19" name="Picture 18"/>
          <p:cNvPicPr>
            <a:picLocks noChangeAspect="1"/>
          </p:cNvPicPr>
          <p:nvPr/>
        </p:nvPicPr>
        <p:blipFill>
          <a:blip r:embed="rId5"/>
          <a:stretch>
            <a:fillRect/>
          </a:stretch>
        </p:blipFill>
        <p:spPr>
          <a:xfrm>
            <a:off x="475851" y="394862"/>
            <a:ext cx="2775674" cy="1362419"/>
          </a:xfrm>
          <a:prstGeom prst="rect">
            <a:avLst/>
          </a:prstGeom>
        </p:spPr>
      </p:pic>
      <p:pic>
        <p:nvPicPr>
          <p:cNvPr id="21" name="Picture 20"/>
          <p:cNvPicPr>
            <a:picLocks noChangeAspect="1"/>
          </p:cNvPicPr>
          <p:nvPr/>
        </p:nvPicPr>
        <p:blipFill>
          <a:blip r:embed="rId6"/>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20282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6" dur="500"/>
                                        <p:tgtEl>
                                          <p:spTgt spid="17">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anim calcmode="lin" valueType="num">
                                      <p:cBhvr>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74894" y="844353"/>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161961" y="24908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1127728" y="2324021"/>
            <a:ext cx="975445" cy="914479"/>
          </a:xfrm>
          <a:prstGeom prst="rect">
            <a:avLst/>
          </a:prstGeom>
        </p:spPr>
      </p:pic>
      <p:sp>
        <p:nvSpPr>
          <p:cNvPr id="7" name="TextBox 6"/>
          <p:cNvSpPr txBox="1"/>
          <p:nvPr/>
        </p:nvSpPr>
        <p:spPr>
          <a:xfrm>
            <a:off x="3657600" y="2314184"/>
            <a:ext cx="14630400"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các biểu thức đại số</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5011400" y="512450"/>
            <a:ext cx="2775674" cy="136241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890251" y="3086100"/>
                <a:ext cx="14507498" cy="1842877"/>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380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3800">
                              <a:latin typeface="Cambria Math" panose="02040503050406030204" pitchFamily="18" charset="0"/>
                            </a:rPr>
                            <m:t>−5</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m:rPr>
                              <m:sty m:val="p"/>
                            </m:rPr>
                            <a:rPr lang="en-US" sz="3800">
                              <a:latin typeface="Cambria Math" panose="02040503050406030204" pitchFamily="18" charset="0"/>
                            </a:rPr>
                            <m:t>y</m:t>
                          </m:r>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8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   17</m:t>
                      </m:r>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z</m:t>
                          </m:r>
                        </m:e>
                        <m:sup>
                          <m:r>
                            <a:rPr lang="en-US" sz="3800">
                              <a:solidFill>
                                <a:prstClr val="black"/>
                              </a:solidFill>
                              <a:latin typeface="Cambria Math" panose="02040503050406030204" pitchFamily="18" charset="0"/>
                            </a:rPr>
                            <m:t>4</m:t>
                          </m:r>
                        </m:sup>
                      </m:sSup>
                      <m:r>
                        <a:rPr lang="en-US" sz="3800" b="0" i="1" smtClean="0">
                          <a:solidFill>
                            <a:prstClr val="black"/>
                          </a:solidFill>
                          <a:latin typeface="Cambria Math" panose="02040503050406030204" pitchFamily="18" charset="0"/>
                        </a:rPr>
                        <m:t>;    </m:t>
                      </m:r>
                      <m:r>
                        <a:rPr lang="en-US" sz="3800">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1</m:t>
                          </m:r>
                        </m:num>
                        <m:den>
                          <m:r>
                            <a:rPr lang="en-US" sz="3800">
                              <a:solidFill>
                                <a:prstClr val="black"/>
                              </a:solidFill>
                              <a:latin typeface="Cambria Math" panose="02040503050406030204" pitchFamily="18" charset="0"/>
                            </a:rPr>
                            <m:t>5</m:t>
                          </m:r>
                        </m:den>
                      </m:f>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y</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5</m:t>
                      </m:r>
                      <m:r>
                        <a:rPr lang="en-US" sz="3800" b="0" i="1" smtClean="0">
                          <a:solidFill>
                            <a:prstClr val="black"/>
                          </a:solidFill>
                          <a:latin typeface="Cambria Math" panose="02040503050406030204" pitchFamily="18" charset="0"/>
                        </a:rPr>
                        <m:t>;   </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a:latin typeface="Cambria Math" panose="02040503050406030204" pitchFamily="18" charset="0"/>
                        </a:rPr>
                        <m:t>xy</m:t>
                      </m:r>
                      <m:r>
                        <a:rPr lang="en-US" sz="3800">
                          <a:latin typeface="Cambria Math" panose="02040503050406030204" pitchFamily="18" charset="0"/>
                        </a:rPr>
                        <m:t>4</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90251" y="3086100"/>
                <a:ext cx="14507498" cy="1842877"/>
              </a:xfrm>
              <a:prstGeom prst="rect">
                <a:avLst/>
              </a:prstGeom>
              <a:blipFill>
                <a:blip r:embed="rId6"/>
                <a:stretch>
                  <a:fillRect/>
                </a:stretch>
              </a:blipFill>
            </p:spPr>
            <p:txBody>
              <a:bodyPr/>
              <a:lstStyle/>
              <a:p>
                <a:r>
                  <a:rPr lang="en-US">
                    <a:noFill/>
                  </a:rPr>
                  <a:t> </a:t>
                </a:r>
              </a:p>
            </p:txBody>
          </p:sp>
        </mc:Fallback>
      </mc:AlternateContent>
      <p:sp>
        <p:nvSpPr>
          <p:cNvPr id="19" name="TextBox 18"/>
          <p:cNvSpPr txBox="1"/>
          <p:nvPr/>
        </p:nvSpPr>
        <p:spPr>
          <a:xfrm>
            <a:off x="1125551" y="4914900"/>
            <a:ext cx="14697473" cy="44781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Hãy</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sắp xếp các biểu thức đó thành hai nhóm:</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a:solidFill>
                  <a:prstClr val="black"/>
                </a:solidFill>
                <a:latin typeface="Arial" panose="020B0604020202020204" pitchFamily="34" charset="0"/>
                <a:cs typeface="Arial" panose="020B0604020202020204" pitchFamily="34" charset="0"/>
              </a:rPr>
              <a:t>Nhóm</a:t>
            </a:r>
            <a:r>
              <a:rPr lang="en-US" sz="3800">
                <a:solidFill>
                  <a:prstClr val="black"/>
                </a:solidFill>
                <a:latin typeface="Arial" panose="020B0604020202020204" pitchFamily="34" charset="0"/>
                <a:cs typeface="Arial" panose="020B0604020202020204" pitchFamily="34" charset="0"/>
              </a:rPr>
              <a:t> 1: Những biểu thức có chứa phép cộng hoặc phép trừ</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Nhóm</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2: Các biểu thức còn lại.</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a:solidFill>
                  <a:prstClr val="black"/>
                </a:solidFill>
                <a:latin typeface="Arial" panose="020B0604020202020204" pitchFamily="34" charset="0"/>
                <a:cs typeface="Arial" panose="020B0604020202020204" pitchFamily="34" charset="0"/>
              </a:rPr>
              <a:t>Nếu</a:t>
            </a:r>
            <a:r>
              <a:rPr lang="en-US" sz="3800">
                <a:solidFill>
                  <a:prstClr val="black"/>
                </a:solidFill>
                <a:latin typeface="Arial" panose="020B0604020202020204" pitchFamily="34" charset="0"/>
                <a:cs typeface="Arial" panose="020B0604020202020204" pitchFamily="34" charset="0"/>
              </a:rPr>
              <a:t> biểu thức (nhiều biến) tương tự đơn thức một biến thì theo em, nhóm nào trong hai nhóm trên bao gồm những đơn thức?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15823024" y="7825785"/>
            <a:ext cx="2280102" cy="2304488"/>
          </a:xfrm>
          <a:prstGeom prst="rect">
            <a:avLst/>
          </a:prstGeom>
        </p:spPr>
      </p:pic>
    </p:spTree>
    <p:extLst>
      <p:ext uri="{BB962C8B-B14F-4D97-AF65-F5344CB8AC3E}">
        <p14:creationId xmlns:p14="http://schemas.microsoft.com/office/powerpoint/2010/main" val="33382358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200" b="1" i="1" u="sng" strike="noStrike" kern="1200" cap="none" spc="0" normalizeH="0" baseline="0" noProof="0">
              <a:ln>
                <a:noFill/>
              </a:ln>
              <a:solidFill>
                <a:srgbClr val="1F497D"/>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1386096" y="2400300"/>
                <a:ext cx="14696258" cy="5812810"/>
              </a:xfrm>
              <a:prstGeom prst="rect">
                <a:avLst/>
              </a:prstGeom>
            </p:spPr>
            <p:txBody>
              <a:bodyPr wrap="square">
                <a:spAutoFit/>
              </a:bodyPr>
              <a:lstStyle/>
              <a:p>
                <a:pPr marL="571500" indent="-571500" algn="just" fontAlgn="base">
                  <a:lnSpc>
                    <a:spcPct val="150000"/>
                  </a:lnSpc>
                  <a:spcAft>
                    <a:spcPts val="800"/>
                  </a:spcAft>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Nhóm 1: </a:t>
                </a: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fontAlgn="base">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2:</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17</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86096" y="2400300"/>
                <a:ext cx="14696258" cy="5812810"/>
              </a:xfrm>
              <a:prstGeom prst="rect">
                <a:avLst/>
              </a:prstGeom>
              <a:blipFill>
                <a:blip r:embed="rId3"/>
                <a:stretch>
                  <a:fillRect l="-1327"/>
                </a:stretch>
              </a:blipFill>
            </p:spPr>
            <p:txBody>
              <a:bodyPr/>
              <a:lstStyle/>
              <a:p>
                <a:r>
                  <a:rPr lang="en-US">
                    <a:noFill/>
                  </a:rPr>
                  <a:t> </a:t>
                </a:r>
              </a:p>
            </p:txBody>
          </p:sp>
        </mc:Fallback>
      </mc:AlternateContent>
      <p:pic>
        <p:nvPicPr>
          <p:cNvPr id="19" name="Picture 18"/>
          <p:cNvPicPr>
            <a:picLocks noChangeAspect="1"/>
          </p:cNvPicPr>
          <p:nvPr/>
        </p:nvPicPr>
        <p:blipFill>
          <a:blip r:embed="rId4"/>
          <a:stretch>
            <a:fillRect/>
          </a:stretch>
        </p:blipFill>
        <p:spPr>
          <a:xfrm>
            <a:off x="197867" y="9011936"/>
            <a:ext cx="2392933" cy="1174553"/>
          </a:xfrm>
          <a:prstGeom prst="rect">
            <a:avLst/>
          </a:prstGeom>
        </p:spPr>
      </p:pic>
      <p:sp>
        <p:nvSpPr>
          <p:cNvPr id="4" name="Rounded Rectangle 3"/>
          <p:cNvSpPr/>
          <p:nvPr/>
        </p:nvSpPr>
        <p:spPr>
          <a:xfrm>
            <a:off x="1295400" y="5241310"/>
            <a:ext cx="12115800" cy="3581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4355380" y="997866"/>
            <a:ext cx="2898569" cy="1968344"/>
          </a:xfrm>
          <a:prstGeom prst="rect">
            <a:avLst/>
          </a:prstGeom>
        </p:spPr>
      </p:pic>
      <p:sp>
        <p:nvSpPr>
          <p:cNvPr id="7" name="Right Arrow 6"/>
          <p:cNvSpPr/>
          <p:nvPr/>
        </p:nvSpPr>
        <p:spPr>
          <a:xfrm>
            <a:off x="13727185" y="6789762"/>
            <a:ext cx="750815" cy="48449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14554200" y="6637363"/>
            <a:ext cx="2432076" cy="707886"/>
          </a:xfrm>
          <a:prstGeom prst="rect">
            <a:avLst/>
          </a:prstGeom>
        </p:spPr>
        <p:txBody>
          <a:bodyPr wrap="none">
            <a:spAutoFit/>
          </a:bodyPr>
          <a:lstStyle/>
          <a:p>
            <a:pPr lvl="0"/>
            <a:r>
              <a:rPr lang="vi-VN" sz="4000" b="1" i="1">
                <a:solidFill>
                  <a:srgbClr val="C00000"/>
                </a:solidFill>
              </a:rPr>
              <a:t>đơn thức</a:t>
            </a:r>
            <a:endParaRPr lang="en-US" sz="4000" b="1" i="1">
              <a:solidFill>
                <a:srgbClr val="C00000"/>
              </a:solidFill>
            </a:endParaRPr>
          </a:p>
        </p:txBody>
      </p:sp>
    </p:spTree>
    <p:extLst>
      <p:ext uri="{BB962C8B-B14F-4D97-AF65-F5344CB8AC3E}">
        <p14:creationId xmlns:p14="http://schemas.microsoft.com/office/powerpoint/2010/main" val="132381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9" dur="500"/>
                                        <p:tgtEl>
                                          <p:spTgt spid="1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1929</TotalTime>
  <Words>2994</Words>
  <Application>Microsoft Office PowerPoint</Application>
  <PresentationFormat>Custom</PresentationFormat>
  <Paragraphs>292</Paragraphs>
  <Slides>53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Calibri</vt:lpstr>
      <vt:lpstr>Arial</vt:lpstr>
      <vt:lpstr>Cambria Math</vt:lpstr>
      <vt:lpstr>Kavoon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Pastel Aesthetic Group Project Presentation</dc:title>
  <dc:creator>DINH THI HA VAN</dc:creator>
  <cp:lastModifiedBy>Đinh Thị Hà Vân</cp:lastModifiedBy>
  <cp:revision>67</cp:revision>
  <dcterms:created xsi:type="dcterms:W3CDTF">2006-08-16T00:00:00Z</dcterms:created>
  <dcterms:modified xsi:type="dcterms:W3CDTF">2024-05-20T14:01:12Z</dcterms:modified>
  <dc:identifier>DAFm_-WKxms</dc:identifier>
</cp:coreProperties>
</file>