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4" r:id="rId2"/>
    <p:sldId id="266" r:id="rId3"/>
    <p:sldId id="287" r:id="rId4"/>
    <p:sldId id="258" r:id="rId5"/>
    <p:sldId id="260" r:id="rId6"/>
    <p:sldId id="290" r:id="rId7"/>
    <p:sldId id="261" r:id="rId8"/>
    <p:sldId id="303" r:id="rId9"/>
    <p:sldId id="291" r:id="rId10"/>
    <p:sldId id="267" r:id="rId11"/>
    <p:sldId id="268" r:id="rId12"/>
    <p:sldId id="302" r:id="rId13"/>
    <p:sldId id="269" r:id="rId14"/>
    <p:sldId id="272" r:id="rId15"/>
    <p:sldId id="273" r:id="rId16"/>
    <p:sldId id="301" r:id="rId17"/>
    <p:sldId id="289" r:id="rId18"/>
    <p:sldId id="271" r:id="rId19"/>
    <p:sldId id="277" r:id="rId20"/>
    <p:sldId id="279" r:id="rId21"/>
    <p:sldId id="270" r:id="rId22"/>
    <p:sldId id="274"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456" y="96"/>
      </p:cViewPr>
      <p:guideLst>
        <p:guide orient="horz" pos="2160"/>
        <p:guide pos="3840"/>
      </p:guideLst>
    </p:cSldViewPr>
  </p:slideViewPr>
  <p:notesTextViewPr>
    <p:cViewPr>
      <p:scale>
        <a:sx n="1" d="1"/>
        <a:sy n="1" d="1"/>
      </p:scale>
      <p:origin x="0" y="0"/>
    </p:cViewPr>
  </p:notesTextViewPr>
  <p:sorterViewPr>
    <p:cViewPr>
      <p:scale>
        <a:sx n="100" d="100"/>
        <a:sy n="100" d="100"/>
      </p:scale>
      <p:origin x="0" y="-1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E4E6A-C4DF-4B09-8693-68484D74E049}" type="datetimeFigureOut">
              <a:rPr lang="en-US" smtClean="0"/>
              <a:t>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27A86-BB51-4975-BEA3-3CC057AF2F84}" type="slidenum">
              <a:rPr lang="en-US" smtClean="0"/>
              <a:t>‹#›</a:t>
            </a:fld>
            <a:endParaRPr lang="en-US"/>
          </a:p>
        </p:txBody>
      </p:sp>
    </p:spTree>
    <p:extLst>
      <p:ext uri="{BB962C8B-B14F-4D97-AF65-F5344CB8AC3E}">
        <p14:creationId xmlns:p14="http://schemas.microsoft.com/office/powerpoint/2010/main" val="181705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C1DE-205F-4FE8-9C0B-3DCA98632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116EFD-939D-4896-9216-BB20CD1B5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5AFE02-3947-4404-9F78-9504CBFD5ADE}"/>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5" name="Footer Placeholder 4">
            <a:extLst>
              <a:ext uri="{FF2B5EF4-FFF2-40B4-BE49-F238E27FC236}">
                <a16:creationId xmlns:a16="http://schemas.microsoft.com/office/drawing/2014/main" id="{A4E859ED-04A1-41DF-87E4-F0E7C2ACD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ABC03-33A1-46A6-AEED-C22960A984F3}"/>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380169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746E-35A4-4D95-9E00-B5C96F9267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32630-32F6-4D54-BC0A-214DCB84ED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9C9E7-0C6D-4091-95E7-410A2D907208}"/>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5" name="Footer Placeholder 4">
            <a:extLst>
              <a:ext uri="{FF2B5EF4-FFF2-40B4-BE49-F238E27FC236}">
                <a16:creationId xmlns:a16="http://schemas.microsoft.com/office/drawing/2014/main" id="{9C068539-E486-4A88-A1C5-D75434C2E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28A62-05DC-4609-BF6D-795AE73DBBC2}"/>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212949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82D062-F7FF-4656-AB07-844F46501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C313C5-F471-4D6C-964C-935C36DF0E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B2766-6BBB-4B85-8623-7D6B0D28E58C}"/>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5" name="Footer Placeholder 4">
            <a:extLst>
              <a:ext uri="{FF2B5EF4-FFF2-40B4-BE49-F238E27FC236}">
                <a16:creationId xmlns:a16="http://schemas.microsoft.com/office/drawing/2014/main" id="{C8BA74C4-29DD-45DB-9532-A106A4C55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25F47-5872-4A1B-A9FF-D692C9D7511B}"/>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318719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A79E-DF11-4E92-B4D5-18906FCFF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09A82-9AD4-4CF5-BB76-E4EF5C2B23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D4734-E26A-40F6-9E8B-51BB43352F51}"/>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5" name="Footer Placeholder 4">
            <a:extLst>
              <a:ext uri="{FF2B5EF4-FFF2-40B4-BE49-F238E27FC236}">
                <a16:creationId xmlns:a16="http://schemas.microsoft.com/office/drawing/2014/main" id="{A5ABC4C8-890C-4313-930C-8B4AC2998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39ACF-D0F0-4469-8BE4-8DD115BAD67A}"/>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305197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1292-D3E1-4DC5-94BB-3F358D876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E1A2CC-489C-4DC0-AD1E-3D552E6070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822E06-BBDD-4504-9675-D23A65218E96}"/>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5" name="Footer Placeholder 4">
            <a:extLst>
              <a:ext uri="{FF2B5EF4-FFF2-40B4-BE49-F238E27FC236}">
                <a16:creationId xmlns:a16="http://schemas.microsoft.com/office/drawing/2014/main" id="{422B05AC-E872-4516-95AA-96CFAB0D6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4D5FF-859F-4A97-B985-17745488AE02}"/>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236523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661F-A944-4B1F-8ED8-58258B63F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47703-A0E1-4C8B-919D-A540C88A57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4500A3-BD79-4711-AA98-5BE4ED5258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F4C72-DFE4-4B6E-9E32-8B1833F5DD19}"/>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6" name="Footer Placeholder 5">
            <a:extLst>
              <a:ext uri="{FF2B5EF4-FFF2-40B4-BE49-F238E27FC236}">
                <a16:creationId xmlns:a16="http://schemas.microsoft.com/office/drawing/2014/main" id="{C5F00638-187D-40B1-A81F-7EA8E4B43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2AC92-E6BC-464C-9109-9D7BCAB005D6}"/>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124305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6D9E0-52C5-401B-B215-91E3174E4E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61D0-1F6D-42F5-A624-662D1FFC4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13ACBB-5AC8-41FF-BBB9-A8AD8C9384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091FAC-CA88-40A3-A4EA-0AFDB2749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82196A-423D-427B-B22D-5AAB82C0E7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4A9B4-4C20-4837-9FA3-CD25C16FC39C}"/>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8" name="Footer Placeholder 7">
            <a:extLst>
              <a:ext uri="{FF2B5EF4-FFF2-40B4-BE49-F238E27FC236}">
                <a16:creationId xmlns:a16="http://schemas.microsoft.com/office/drawing/2014/main" id="{6FF7A444-F79E-4D31-ADF9-4C4765519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13DDD6-BDAB-4547-9F84-0D9D524DCCC5}"/>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259425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9554-0187-49DE-8C9C-3EBDDC7DF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34905-F47A-42F1-A4C7-4DBF81DB5A07}"/>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4" name="Footer Placeholder 3">
            <a:extLst>
              <a:ext uri="{FF2B5EF4-FFF2-40B4-BE49-F238E27FC236}">
                <a16:creationId xmlns:a16="http://schemas.microsoft.com/office/drawing/2014/main" id="{FE9F6072-F54E-405A-8456-A5DAEF7A22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CADBC0-E23B-432A-85B3-A9029F839DD5}"/>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365118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11ECB-3FE9-4F50-BBBC-E9BF24A85366}"/>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3" name="Footer Placeholder 2">
            <a:extLst>
              <a:ext uri="{FF2B5EF4-FFF2-40B4-BE49-F238E27FC236}">
                <a16:creationId xmlns:a16="http://schemas.microsoft.com/office/drawing/2014/main" id="{5D6C3424-13B1-4E8A-8C79-94BA880834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BB6F71-AD1E-4134-8343-906EE5929503}"/>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2184798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0F76-645F-4933-AA97-8DB6593ED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5B28C3-AF39-46A6-AC84-6BDFB0A7F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AD27E-9463-4F9B-8688-34370185F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6A1002-5E7B-4AD3-8EDB-F161F8270CC2}"/>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6" name="Footer Placeholder 5">
            <a:extLst>
              <a:ext uri="{FF2B5EF4-FFF2-40B4-BE49-F238E27FC236}">
                <a16:creationId xmlns:a16="http://schemas.microsoft.com/office/drawing/2014/main" id="{775F4D37-77A4-4B6B-8475-A07E5C2F1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ADA385-DD62-4F52-8F83-4DC2458F9E29}"/>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190778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394F-1C74-4C1E-97CA-4579E07D9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F8854-67B7-41A9-A4BE-757E16191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FCD86-076C-4898-9624-E7797B085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3B66BD-BB7F-494B-9893-E47701B03AAC}"/>
              </a:ext>
            </a:extLst>
          </p:cNvPr>
          <p:cNvSpPr>
            <a:spLocks noGrp="1"/>
          </p:cNvSpPr>
          <p:nvPr>
            <p:ph type="dt" sz="half" idx="10"/>
          </p:nvPr>
        </p:nvSpPr>
        <p:spPr/>
        <p:txBody>
          <a:bodyPr/>
          <a:lstStyle/>
          <a:p>
            <a:fld id="{B394963B-D8EC-4300-8EA0-ED23966EB736}" type="datetimeFigureOut">
              <a:rPr lang="en-US" smtClean="0"/>
              <a:t>2/1/2024</a:t>
            </a:fld>
            <a:endParaRPr lang="en-US"/>
          </a:p>
        </p:txBody>
      </p:sp>
      <p:sp>
        <p:nvSpPr>
          <p:cNvPr id="6" name="Footer Placeholder 5">
            <a:extLst>
              <a:ext uri="{FF2B5EF4-FFF2-40B4-BE49-F238E27FC236}">
                <a16:creationId xmlns:a16="http://schemas.microsoft.com/office/drawing/2014/main" id="{35BCFDF7-688C-477F-95AB-47154448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949298-A0B9-4EB0-88A4-B37D1C40A5BB}"/>
              </a:ext>
            </a:extLst>
          </p:cNvPr>
          <p:cNvSpPr>
            <a:spLocks noGrp="1"/>
          </p:cNvSpPr>
          <p:nvPr>
            <p:ph type="sldNum" sz="quarter" idx="12"/>
          </p:nvPr>
        </p:nvSpPr>
        <p:spPr/>
        <p:txBody>
          <a:bodyPr/>
          <a:lstStyle/>
          <a:p>
            <a:fld id="{96DFDE26-D940-42A8-88B0-30B8101A59C4}" type="slidenum">
              <a:rPr lang="en-US" smtClean="0"/>
              <a:t>‹#›</a:t>
            </a:fld>
            <a:endParaRPr lang="en-US"/>
          </a:p>
        </p:txBody>
      </p:sp>
    </p:spTree>
    <p:extLst>
      <p:ext uri="{BB962C8B-B14F-4D97-AF65-F5344CB8AC3E}">
        <p14:creationId xmlns:p14="http://schemas.microsoft.com/office/powerpoint/2010/main" val="214095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6C7118-14E7-40FB-ACF3-DAC3E4F535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F5BBFE-9EF0-4D23-99DE-F809AD12C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DE6C5-6D39-4C20-805D-7F391EC62F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94963B-D8EC-4300-8EA0-ED23966EB736}" type="datetimeFigureOut">
              <a:rPr lang="en-US" smtClean="0"/>
              <a:t>2/1/2024</a:t>
            </a:fld>
            <a:endParaRPr lang="en-US"/>
          </a:p>
        </p:txBody>
      </p:sp>
      <p:sp>
        <p:nvSpPr>
          <p:cNvPr id="5" name="Footer Placeholder 4">
            <a:extLst>
              <a:ext uri="{FF2B5EF4-FFF2-40B4-BE49-F238E27FC236}">
                <a16:creationId xmlns:a16="http://schemas.microsoft.com/office/drawing/2014/main" id="{F16D452E-0F8A-4B57-96C1-33E933EAA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3864BA-F9BB-48A3-9355-0E2B46699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FDE26-D940-42A8-88B0-30B8101A59C4}" type="slidenum">
              <a:rPr lang="en-US" smtClean="0"/>
              <a:t>‹#›</a:t>
            </a:fld>
            <a:endParaRPr lang="en-US"/>
          </a:p>
        </p:txBody>
      </p:sp>
    </p:spTree>
    <p:extLst>
      <p:ext uri="{BB962C8B-B14F-4D97-AF65-F5344CB8AC3E}">
        <p14:creationId xmlns:p14="http://schemas.microsoft.com/office/powerpoint/2010/main" val="276461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6B15-1B43-4F5A-BB46-4B7094EF9073}"/>
              </a:ext>
            </a:extLst>
          </p:cNvPr>
          <p:cNvSpPr>
            <a:spLocks noGrp="1"/>
          </p:cNvSpPr>
          <p:nvPr>
            <p:ph type="title"/>
          </p:nvPr>
        </p:nvSpPr>
        <p:spPr>
          <a:xfrm>
            <a:off x="838200" y="1"/>
            <a:ext cx="10515600" cy="2673626"/>
          </a:xfrm>
        </p:spPr>
        <p:txBody>
          <a:bodyPr>
            <a:noAutofit/>
          </a:bodyPr>
          <a:lstStyle/>
          <a:p>
            <a:r>
              <a:rPr lang="vi-VN" sz="3600" dirty="0">
                <a:solidFill>
                  <a:srgbClr val="FF0000"/>
                </a:solidFill>
              </a:rPr>
              <a:t>Đây là nam châm của cần cẩu dọn rác kim loại. Nhờ nam chân này cầu cẩu có thể lấy rác kim loại là hợp kim của sắt, ở đống rác và di chuyển đến các thùng xe chở rác rồi thả xuống. Nhiều khi rác là những tấm kim loại lớn, nặng hàng trăm kilogam.</a:t>
            </a:r>
            <a:endParaRPr lang="en-US" sz="3600" dirty="0">
              <a:solidFill>
                <a:srgbClr val="FF0000"/>
              </a:solidFill>
            </a:endParaRPr>
          </a:p>
        </p:txBody>
      </p:sp>
      <p:pic>
        <p:nvPicPr>
          <p:cNvPr id="10" name="Content Placeholder 9">
            <a:extLst>
              <a:ext uri="{FF2B5EF4-FFF2-40B4-BE49-F238E27FC236}">
                <a16:creationId xmlns:a16="http://schemas.microsoft.com/office/drawing/2014/main" id="{228449C3-FE41-4E91-BBF4-09CA1D42A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835" y="2673628"/>
            <a:ext cx="10836965" cy="4184372"/>
          </a:xfrm>
        </p:spPr>
      </p:pic>
    </p:spTree>
    <p:extLst>
      <p:ext uri="{BB962C8B-B14F-4D97-AF65-F5344CB8AC3E}">
        <p14:creationId xmlns:p14="http://schemas.microsoft.com/office/powerpoint/2010/main" val="12396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838199" y="1341783"/>
            <a:ext cx="11217965" cy="4835180"/>
          </a:xfrm>
        </p:spPr>
        <p:txBody>
          <a:bodyPr>
            <a:normAutofit/>
          </a:bodyPr>
          <a:lstStyle/>
          <a:p>
            <a:pPr marL="0" indent="0">
              <a:buNone/>
            </a:pPr>
            <a:r>
              <a:rPr lang="vi-VN" sz="3200" b="1" dirty="0">
                <a:solidFill>
                  <a:schemeClr val="accent1">
                    <a:lumMod val="50000"/>
                  </a:schemeClr>
                </a:solidFill>
                <a:latin typeface="+mj-lt"/>
              </a:rPr>
              <a:t>2. Tìm hiểu về chế tạo nam châm điện đơn giản</a:t>
            </a:r>
            <a:endParaRPr lang="en-US" sz="3200" dirty="0">
              <a:solidFill>
                <a:schemeClr val="accent1">
                  <a:lumMod val="50000"/>
                </a:schemeClr>
              </a:solidFill>
              <a:latin typeface="+mj-lt"/>
            </a:endParaRPr>
          </a:p>
          <a:p>
            <a:pPr marL="0" indent="0">
              <a:buNone/>
            </a:pPr>
            <a:endParaRPr lang="en-US" dirty="0">
              <a:latin typeface="+mj-lt"/>
            </a:endParaRPr>
          </a:p>
        </p:txBody>
      </p:sp>
      <p:pic>
        <p:nvPicPr>
          <p:cNvPr id="6" name="Picture 5">
            <a:extLst>
              <a:ext uri="{FF2B5EF4-FFF2-40B4-BE49-F238E27FC236}">
                <a16:creationId xmlns:a16="http://schemas.microsoft.com/office/drawing/2014/main" id="{B9EECA88-3E36-4072-B302-17A4CE431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320" y="1910159"/>
            <a:ext cx="5153549" cy="4266804"/>
          </a:xfrm>
          <a:prstGeom prst="rect">
            <a:avLst/>
          </a:prstGeom>
        </p:spPr>
      </p:pic>
      <p:sp>
        <p:nvSpPr>
          <p:cNvPr id="5" name="Rectangle 4">
            <a:extLst>
              <a:ext uri="{FF2B5EF4-FFF2-40B4-BE49-F238E27FC236}">
                <a16:creationId xmlns:a16="http://schemas.microsoft.com/office/drawing/2014/main" id="{4B7D7836-5E64-44ED-BF36-D313F733FF90}"/>
              </a:ext>
            </a:extLst>
          </p:cNvPr>
          <p:cNvSpPr/>
          <p:nvPr/>
        </p:nvSpPr>
        <p:spPr>
          <a:xfrm>
            <a:off x="1046701" y="2505670"/>
            <a:ext cx="5299324" cy="2554545"/>
          </a:xfrm>
          <a:prstGeom prst="rect">
            <a:avLst/>
          </a:prstGeom>
        </p:spPr>
        <p:txBody>
          <a:bodyPr wrap="square">
            <a:spAutoFit/>
          </a:bodyPr>
          <a:lstStyle/>
          <a:p>
            <a:r>
              <a:rPr lang="vi-VN" sz="3200" dirty="0">
                <a:solidFill>
                  <a:srgbClr val="002060"/>
                </a:solidFill>
                <a:latin typeface="+mj-lt"/>
              </a:rPr>
              <a:t>Từ trường của nam châm điện chỉ tồn tại trong thời gian dòng điện chạy trong ống dây. Dòng điện thay đổi thì từ trường của nam châm cũng thay đổi.</a:t>
            </a:r>
            <a:endParaRPr lang="en-US" sz="3200" dirty="0">
              <a:solidFill>
                <a:srgbClr val="002060"/>
              </a:solidFill>
              <a:latin typeface="+mj-lt"/>
            </a:endParaRPr>
          </a:p>
        </p:txBody>
      </p:sp>
    </p:spTree>
    <p:extLst>
      <p:ext uri="{BB962C8B-B14F-4D97-AF65-F5344CB8AC3E}">
        <p14:creationId xmlns:p14="http://schemas.microsoft.com/office/powerpoint/2010/main" val="122988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687371" y="-207400"/>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738061" y="794515"/>
            <a:ext cx="11217965" cy="4835180"/>
          </a:xfrm>
        </p:spPr>
        <p:txBody>
          <a:bodyPr>
            <a:normAutofit/>
          </a:bodyPr>
          <a:lstStyle/>
          <a:p>
            <a:pPr marL="0" indent="0">
              <a:buNone/>
            </a:pPr>
            <a:r>
              <a:rPr lang="vi-VN" sz="3200" b="1" dirty="0">
                <a:solidFill>
                  <a:schemeClr val="accent1">
                    <a:lumMod val="50000"/>
                  </a:schemeClr>
                </a:solidFill>
                <a:latin typeface="+mj-lt"/>
              </a:rPr>
              <a:t>2. Tìm hiểu về chế tạo nam châm điện đơn giản</a:t>
            </a:r>
            <a:endParaRPr lang="en-US" sz="3200" dirty="0">
              <a:solidFill>
                <a:schemeClr val="accent1">
                  <a:lumMod val="50000"/>
                </a:schemeClr>
              </a:solidFill>
              <a:latin typeface="+mj-lt"/>
            </a:endParaRPr>
          </a:p>
          <a:p>
            <a:pPr marL="0" indent="0">
              <a:buNone/>
            </a:pPr>
            <a:r>
              <a:rPr lang="en-US" sz="3200" b="1" dirty="0">
                <a:solidFill>
                  <a:srgbClr val="FF0000"/>
                </a:solidFill>
                <a:latin typeface="Times New Roman" panose="02020603050405020304" pitchFamily="18" charset="0"/>
                <a:cs typeface="Times New Roman" panose="02020603050405020304" pitchFamily="18" charset="0"/>
              </a:rPr>
              <a:t>* Cần cẩu dọn rác: </a:t>
            </a:r>
          </a:p>
        </p:txBody>
      </p:sp>
      <p:sp>
        <p:nvSpPr>
          <p:cNvPr id="8" name="TextBox 7">
            <a:extLst>
              <a:ext uri="{FF2B5EF4-FFF2-40B4-BE49-F238E27FC236}">
                <a16:creationId xmlns:a16="http://schemas.microsoft.com/office/drawing/2014/main" id="{116DBAEC-0D51-416A-9553-3D2F27EAFEB3}"/>
              </a:ext>
            </a:extLst>
          </p:cNvPr>
          <p:cNvSpPr txBox="1"/>
          <p:nvPr/>
        </p:nvSpPr>
        <p:spPr>
          <a:xfrm>
            <a:off x="775519" y="1850435"/>
            <a:ext cx="7502008" cy="3046988"/>
          </a:xfrm>
          <a:prstGeom prst="rect">
            <a:avLst/>
          </a:prstGeom>
          <a:noFill/>
        </p:spPr>
        <p:txBody>
          <a:bodyPr wrap="square" rtlCol="0">
            <a:spAutoFit/>
          </a:bodyPr>
          <a:lstStyle/>
          <a:p>
            <a:r>
              <a:rPr lang="vi-VN" sz="3200" dirty="0">
                <a:solidFill>
                  <a:srgbClr val="002060"/>
                </a:solidFill>
                <a:latin typeface="+mj-lt"/>
              </a:rPr>
              <a:t>- Nam châm điện được dùng ở cần cẩu dọn rác có lực từ rất mạnh, cần cẩu dọn rác có thể nhấc được một chiếc ô tô hỏng ra khỏi đống rác.</a:t>
            </a:r>
          </a:p>
          <a:p>
            <a:r>
              <a:rPr lang="vi-VN" sz="3200" dirty="0">
                <a:solidFill>
                  <a:srgbClr val="002060"/>
                </a:solidFill>
                <a:latin typeface="+mj-lt"/>
              </a:rPr>
              <a:t>Nam châm điện còn là bộ phận không thể thiếu trong các động cơ điện, máy phát điện.</a:t>
            </a:r>
          </a:p>
        </p:txBody>
      </p:sp>
      <p:pic>
        <p:nvPicPr>
          <p:cNvPr id="7" name="Picture 6" descr="C:\Users\MyPC\Downloads\z3470483271190_66ff8ca35d6e5557ac69c349b368cd2c.jpg"/>
          <p:cNvPicPr/>
          <p:nvPr/>
        </p:nvPicPr>
        <p:blipFill>
          <a:blip r:embed="rId2">
            <a:extLst>
              <a:ext uri="{28A0092B-C50C-407E-A947-70E740481C1C}">
                <a14:useLocalDpi xmlns:a14="http://schemas.microsoft.com/office/drawing/2010/main" val="0"/>
              </a:ext>
            </a:extLst>
          </a:blip>
          <a:srcRect/>
          <a:stretch>
            <a:fillRect/>
          </a:stretch>
        </p:blipFill>
        <p:spPr bwMode="auto">
          <a:xfrm>
            <a:off x="8302872" y="2167433"/>
            <a:ext cx="3362259" cy="2273937"/>
          </a:xfrm>
          <a:prstGeom prst="rect">
            <a:avLst/>
          </a:prstGeom>
          <a:noFill/>
          <a:ln>
            <a:noFill/>
          </a:ln>
        </p:spPr>
      </p:pic>
    </p:spTree>
    <p:extLst>
      <p:ext uri="{BB962C8B-B14F-4D97-AF65-F5344CB8AC3E}">
        <p14:creationId xmlns:p14="http://schemas.microsoft.com/office/powerpoint/2010/main" val="20962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687371" y="-207400"/>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738061" y="794515"/>
            <a:ext cx="11217965" cy="4835180"/>
          </a:xfrm>
        </p:spPr>
        <p:txBody>
          <a:bodyPr>
            <a:normAutofit/>
          </a:bodyPr>
          <a:lstStyle/>
          <a:p>
            <a:pPr marL="0" indent="0">
              <a:buNone/>
            </a:pPr>
            <a:r>
              <a:rPr lang="vi-VN" sz="3200" b="1" dirty="0">
                <a:solidFill>
                  <a:schemeClr val="accent1">
                    <a:lumMod val="50000"/>
                  </a:schemeClr>
                </a:solidFill>
                <a:latin typeface="+mj-lt"/>
              </a:rPr>
              <a:t>2. Tìm hiểu về chế tạo nam châm điện đơn giản</a:t>
            </a:r>
            <a:endParaRPr lang="en-US" sz="3200" dirty="0">
              <a:solidFill>
                <a:schemeClr val="accent1">
                  <a:lumMod val="50000"/>
                </a:schemeClr>
              </a:solidFill>
              <a:latin typeface="+mj-lt"/>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Chuông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điện</a:t>
            </a:r>
            <a:r>
              <a:rPr lang="en-US" b="1" dirty="0">
                <a:solidFill>
                  <a:srgbClr val="FF0000"/>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4B7D7836-5E64-44ED-BF36-D313F733FF90}"/>
              </a:ext>
            </a:extLst>
          </p:cNvPr>
          <p:cNvSpPr/>
          <p:nvPr/>
        </p:nvSpPr>
        <p:spPr>
          <a:xfrm>
            <a:off x="1062271" y="1871499"/>
            <a:ext cx="5153549"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bộ phận cơ bản của chuông điện.</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16DBAEC-0D51-416A-9553-3D2F27EAFEB3}"/>
              </a:ext>
            </a:extLst>
          </p:cNvPr>
          <p:cNvSpPr txBox="1"/>
          <p:nvPr/>
        </p:nvSpPr>
        <p:spPr>
          <a:xfrm>
            <a:off x="923535" y="2900859"/>
            <a:ext cx="10043272" cy="3539430"/>
          </a:xfrm>
          <a:prstGeom prst="rect">
            <a:avLst/>
          </a:prstGeom>
          <a:noFill/>
        </p:spPr>
        <p:txBody>
          <a:bodyPr wrap="square" rtlCol="0">
            <a:spAutoFit/>
          </a:bodyPr>
          <a:lstStyle/>
          <a:p>
            <a:r>
              <a:rPr lang="en-US" sz="2800" dirty="0">
                <a:latin typeface="+mj-lt"/>
              </a:rPr>
              <a:t>- </a:t>
            </a:r>
            <a:r>
              <a:rPr lang="vi-VN" sz="2800" dirty="0">
                <a:latin typeface="+mj-lt"/>
              </a:rPr>
              <a:t>Nguyên tắc hoạt động của chuông điện: Khi </a:t>
            </a:r>
            <a:endParaRPr lang="en-US" sz="2800" dirty="0">
              <a:latin typeface="+mj-lt"/>
            </a:endParaRPr>
          </a:p>
          <a:p>
            <a:r>
              <a:rPr lang="vi-VN" sz="2800" dirty="0">
                <a:latin typeface="+mj-lt"/>
              </a:rPr>
              <a:t>nhấn nút A, dòng điện qua cuộn dây gây ra tác </a:t>
            </a:r>
            <a:endParaRPr lang="en-US" sz="2800" dirty="0">
              <a:latin typeface="+mj-lt"/>
            </a:endParaRPr>
          </a:p>
          <a:p>
            <a:r>
              <a:rPr lang="vi-VN" sz="2800" dirty="0">
                <a:latin typeface="+mj-lt"/>
              </a:rPr>
              <a:t>dụng từ của nam châm điện C, khiến búa bị hút </a:t>
            </a:r>
            <a:endParaRPr lang="en-US" sz="2800" dirty="0">
              <a:latin typeface="+mj-lt"/>
            </a:endParaRPr>
          </a:p>
          <a:p>
            <a:r>
              <a:rPr lang="vi-VN" sz="2800" dirty="0">
                <a:latin typeface="+mj-lt"/>
              </a:rPr>
              <a:t>gõ vào chuông D. Khi đó tiếp điểm E hở, mạch </a:t>
            </a:r>
            <a:endParaRPr lang="en-US" sz="2800" dirty="0">
              <a:latin typeface="+mj-lt"/>
            </a:endParaRPr>
          </a:p>
          <a:p>
            <a:r>
              <a:rPr lang="vi-VN" sz="2800" dirty="0">
                <a:latin typeface="+mj-lt"/>
              </a:rPr>
              <a:t>điện bị ngắt, không có dòng điện qua nam châm điện nữa, nên búa B không bị hút nữa, nó quay về vị trí cũ. Tiếp điểm E lại được nối kín, mạch điện lại đóng lại, cứ như vậy tiếp tục, ta thấy tiếng chuông reo liên hồi.</a:t>
            </a:r>
          </a:p>
        </p:txBody>
      </p:sp>
      <p:pic>
        <p:nvPicPr>
          <p:cNvPr id="4" name="Picture 3">
            <a:extLst>
              <a:ext uri="{FF2B5EF4-FFF2-40B4-BE49-F238E27FC236}">
                <a16:creationId xmlns:a16="http://schemas.microsoft.com/office/drawing/2014/main" id="{7B295AF4-313C-4F75-9D5F-6C57502DB232}"/>
              </a:ext>
            </a:extLst>
          </p:cNvPr>
          <p:cNvPicPr>
            <a:picLocks noChangeAspect="1"/>
          </p:cNvPicPr>
          <p:nvPr/>
        </p:nvPicPr>
        <p:blipFill>
          <a:blip r:embed="rId2"/>
          <a:stretch>
            <a:fillRect/>
          </a:stretch>
        </p:blipFill>
        <p:spPr>
          <a:xfrm>
            <a:off x="8029107" y="1753636"/>
            <a:ext cx="3926919" cy="2916938"/>
          </a:xfrm>
          <a:prstGeom prst="rect">
            <a:avLst/>
          </a:prstGeom>
        </p:spPr>
      </p:pic>
    </p:spTree>
    <p:extLst>
      <p:ext uri="{BB962C8B-B14F-4D97-AF65-F5344CB8AC3E}">
        <p14:creationId xmlns:p14="http://schemas.microsoft.com/office/powerpoint/2010/main" val="58382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659091" y="-231534"/>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659090" y="884041"/>
            <a:ext cx="11217965" cy="558259"/>
          </a:xfrm>
        </p:spPr>
        <p:txBody>
          <a:bodyPr>
            <a:normAutofit/>
          </a:bodyPr>
          <a:lstStyle/>
          <a:p>
            <a:pPr marL="0" indent="0">
              <a:buNone/>
            </a:pPr>
            <a:r>
              <a:rPr lang="vi-VN" sz="3200" b="1" dirty="0">
                <a:solidFill>
                  <a:schemeClr val="accent1">
                    <a:lumMod val="50000"/>
                  </a:schemeClr>
                </a:solidFill>
                <a:latin typeface="+mj-lt"/>
              </a:rPr>
              <a:t>2. Tìm hiểu về chế tạo nam châm điện đơn giản</a:t>
            </a:r>
            <a:endParaRPr lang="en-US" sz="3200" dirty="0">
              <a:solidFill>
                <a:schemeClr val="accent1">
                  <a:lumMod val="50000"/>
                </a:schemeClr>
              </a:solidFill>
              <a:latin typeface="+mj-lt"/>
            </a:endParaRPr>
          </a:p>
          <a:p>
            <a:pPr marL="0" indent="0">
              <a:buNone/>
            </a:pPr>
            <a:endParaRPr lang="en-US" b="1" dirty="0">
              <a:solidFill>
                <a:srgbClr val="FF0000"/>
              </a:solidFill>
              <a:latin typeface="Times New Roman" pitchFamily="18" charset="0"/>
              <a:cs typeface="Times New Roman" pitchFamily="18" charset="0"/>
            </a:endParaRPr>
          </a:p>
          <a:p>
            <a:pPr marL="0" indent="0">
              <a:buNone/>
            </a:pPr>
            <a:endParaRPr lang="en-US" b="1" dirty="0">
              <a:solidFill>
                <a:srgbClr val="FF0000"/>
              </a:solidFill>
              <a:latin typeface="Times New Roman" pitchFamily="18" charset="0"/>
              <a:cs typeface="Times New Roman" pitchFamily="18" charset="0"/>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Times New Roman" pitchFamily="18" charset="0"/>
              <a:cs typeface="Times New Roman" pitchFamily="18" charset="0"/>
            </a:endParaRPr>
          </a:p>
        </p:txBody>
      </p:sp>
      <p:sp>
        <p:nvSpPr>
          <p:cNvPr id="5" name="Rectangle 4">
            <a:extLst>
              <a:ext uri="{FF2B5EF4-FFF2-40B4-BE49-F238E27FC236}">
                <a16:creationId xmlns:a16="http://schemas.microsoft.com/office/drawing/2014/main" id="{4B7D7836-5E64-44ED-BF36-D313F733FF90}"/>
              </a:ext>
            </a:extLst>
          </p:cNvPr>
          <p:cNvSpPr/>
          <p:nvPr/>
        </p:nvSpPr>
        <p:spPr>
          <a:xfrm>
            <a:off x="185738" y="2948825"/>
            <a:ext cx="5906942" cy="3539430"/>
          </a:xfrm>
          <a:prstGeom prst="rect">
            <a:avLst/>
          </a:prstGeom>
        </p:spPr>
        <p:txBody>
          <a:bodyPr wrap="square">
            <a:spAutoFit/>
          </a:bodyPr>
          <a:lstStyle/>
          <a:p>
            <a:r>
              <a:rPr lang="en-US" sz="3200" dirty="0">
                <a:solidFill>
                  <a:srgbClr val="6600FF"/>
                </a:solidFill>
                <a:latin typeface="Times New Roman" pitchFamily="18" charset="0"/>
                <a:cs typeface="Times New Roman" pitchFamily="18" charset="0"/>
              </a:rPr>
              <a:t>- </a:t>
            </a:r>
            <a:r>
              <a:rPr lang="vi-VN" sz="3200" dirty="0">
                <a:solidFill>
                  <a:srgbClr val="6600FF"/>
                </a:solidFill>
                <a:latin typeface="Times New Roman" pitchFamily="18" charset="0"/>
                <a:cs typeface="Times New Roman" pitchFamily="18" charset="0"/>
              </a:rPr>
              <a:t>Ứng dụng trong ngành y học: dùng từ trường và sóng ra-đi-o nhằm giải quyết tại chỗ các vấn đề trong bộ phận cơ thể của bệnh nhân mà không cần phẫu thuật xâm lấn vẫn có thể chuẩn đoán được tình trạng của bệnh nhân.</a:t>
            </a:r>
            <a:endParaRPr lang="en-US" sz="3200" dirty="0">
              <a:solidFill>
                <a:srgbClr val="6600FF"/>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8FED7295-498E-40B8-A4A1-E83F9F3FB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0344" y="1442300"/>
            <a:ext cx="5096711" cy="2146301"/>
          </a:xfrm>
          <a:prstGeom prst="rect">
            <a:avLst/>
          </a:prstGeom>
        </p:spPr>
      </p:pic>
      <p:sp>
        <p:nvSpPr>
          <p:cNvPr id="10" name="Rectangle 9">
            <a:extLst>
              <a:ext uri="{FF2B5EF4-FFF2-40B4-BE49-F238E27FC236}">
                <a16:creationId xmlns:a16="http://schemas.microsoft.com/office/drawing/2014/main" id="{4E919745-A38A-43FE-99FA-F8F51B97BBC0}"/>
              </a:ext>
            </a:extLst>
          </p:cNvPr>
          <p:cNvSpPr/>
          <p:nvPr/>
        </p:nvSpPr>
        <p:spPr>
          <a:xfrm>
            <a:off x="6200775" y="3773114"/>
            <a:ext cx="5991225" cy="3046988"/>
          </a:xfrm>
          <a:prstGeom prst="rect">
            <a:avLst/>
          </a:prstGeom>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M</a:t>
            </a:r>
            <a:r>
              <a:rPr lang="vi-VN" sz="2400" b="1" dirty="0">
                <a:solidFill>
                  <a:srgbClr val="00B050"/>
                </a:solidFill>
                <a:latin typeface="Times New Roman" panose="02020603050405020304" pitchFamily="18" charset="0"/>
                <a:cs typeface="Times New Roman" panose="02020603050405020304" pitchFamily="18" charset="0"/>
              </a:rPr>
              <a:t>áy chụp cộng hưởng từ. MRI sử dụng từ trường mạnh để tạo ra tín hiệu vô tuyến giống như radar từ bên trong cơ thể, sử dụng tín hiệu để tạo ra một bức tranh rõ ràng, chi tiết về xương, nội tạng và các mô khác. Các nam châm sử dụng trong máy MRI rất mạnh – mạnh hơn hàng ngàn lần so với nam châm thông thường. </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971550" y="1285875"/>
            <a:ext cx="4872038" cy="164306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nam châm điện mà em biết</a:t>
            </a:r>
            <a:r>
              <a:rPr lang="en-US" sz="2400" dirty="0">
                <a:latin typeface="Times New Roman" pitchFamily="18" charset="0"/>
                <a:cs typeface="Times New Roman" pitchFamily="18" charset="0"/>
              </a:rPr>
              <a:t>?</a:t>
            </a:r>
          </a:p>
        </p:txBody>
      </p:sp>
      <p:sp>
        <p:nvSpPr>
          <p:cNvPr id="8" name="TextBox 7"/>
          <p:cNvSpPr txBox="1"/>
          <p:nvPr/>
        </p:nvSpPr>
        <p:spPr>
          <a:xfrm>
            <a:off x="713494" y="1442300"/>
            <a:ext cx="5981125" cy="523220"/>
          </a:xfrm>
          <a:prstGeom prst="rect">
            <a:avLst/>
          </a:prstGeom>
          <a:noFill/>
        </p:spPr>
        <p:txBody>
          <a:bodyPr wrap="none" rtlCol="0">
            <a:spAutoFit/>
          </a:bodyPr>
          <a:lstStyle/>
          <a:p>
            <a:r>
              <a:rPr lang="vi-VN" sz="2800" b="1" dirty="0">
                <a:solidFill>
                  <a:srgbClr val="FF0000"/>
                </a:solidFill>
                <a:latin typeface="Times New Roman" pitchFamily="18" charset="0"/>
                <a:cs typeface="Times New Roman" pitchFamily="18" charset="0"/>
              </a:rPr>
              <a:t>Một số ứng dụng của nam châm điện:</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637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4"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838200" y="102548"/>
            <a:ext cx="10515600" cy="1325563"/>
          </a:xfrm>
        </p:spPr>
        <p:txBody>
          <a:bodyPr>
            <a:normAutofit/>
          </a:bodyPr>
          <a:lstStyle/>
          <a:p>
            <a:pPr algn="ctr"/>
            <a:r>
              <a:rPr lang="vi-VN" b="1" dirty="0">
                <a:solidFill>
                  <a:srgbClr val="FF0000"/>
                </a:solidFill>
              </a:rPr>
              <a:t>BÀI 20: CHẾ TẠO NAM CHÂM ĐIỆN ĐƠN GIẢN</a:t>
            </a:r>
            <a:endParaRPr lang="en-US"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838199" y="1341783"/>
            <a:ext cx="11217965" cy="4835180"/>
          </a:xfrm>
        </p:spPr>
        <p:txBody>
          <a:bodyPr>
            <a:normAutofit/>
          </a:bodyPr>
          <a:lstStyle/>
          <a:p>
            <a:pPr marL="0" indent="0">
              <a:buNone/>
            </a:pPr>
            <a:r>
              <a:rPr lang="vi-VN" sz="3200" b="1" dirty="0">
                <a:solidFill>
                  <a:schemeClr val="accent1">
                    <a:lumMod val="50000"/>
                  </a:schemeClr>
                </a:solidFill>
                <a:latin typeface="+mj-lt"/>
              </a:rPr>
              <a:t>2. Tìm hiểu về chế tạo nam châm điện đơn giản</a:t>
            </a:r>
            <a:endParaRPr lang="en-US" sz="3200" dirty="0">
              <a:solidFill>
                <a:schemeClr val="accent1">
                  <a:lumMod val="50000"/>
                </a:schemeClr>
              </a:solidFill>
              <a:latin typeface="+mj-lt"/>
            </a:endParaRPr>
          </a:p>
          <a:p>
            <a:pPr marL="0" indent="0">
              <a:buNone/>
            </a:pPr>
            <a:r>
              <a:rPr lang="vi-VN" b="1" dirty="0">
                <a:solidFill>
                  <a:srgbClr val="FF0000"/>
                </a:solidFill>
                <a:latin typeface="+mj-lt"/>
              </a:rPr>
              <a:t>Một số ứng dụng của nam châm điện:</a:t>
            </a:r>
            <a:endParaRPr lang="en-US" b="1" dirty="0">
              <a:solidFill>
                <a:srgbClr val="FF0000"/>
              </a:solidFill>
              <a:latin typeface="+mj-lt"/>
            </a:endParaRPr>
          </a:p>
          <a:p>
            <a:pPr marL="0" indent="0">
              <a:buNone/>
            </a:pPr>
            <a:endParaRPr lang="en-US" dirty="0">
              <a:latin typeface="+mj-lt"/>
            </a:endParaRPr>
          </a:p>
        </p:txBody>
      </p:sp>
      <p:sp>
        <p:nvSpPr>
          <p:cNvPr id="5" name="Rectangle 4">
            <a:extLst>
              <a:ext uri="{FF2B5EF4-FFF2-40B4-BE49-F238E27FC236}">
                <a16:creationId xmlns:a16="http://schemas.microsoft.com/office/drawing/2014/main" id="{4B7D7836-5E64-44ED-BF36-D313F733FF90}"/>
              </a:ext>
            </a:extLst>
          </p:cNvPr>
          <p:cNvSpPr/>
          <p:nvPr/>
        </p:nvSpPr>
        <p:spPr>
          <a:xfrm>
            <a:off x="934278" y="2505670"/>
            <a:ext cx="6029827" cy="2677656"/>
          </a:xfrm>
          <a:prstGeom prst="rect">
            <a:avLst/>
          </a:prstGeom>
        </p:spPr>
        <p:txBody>
          <a:bodyPr wrap="square">
            <a:spAutoFit/>
          </a:bodyPr>
          <a:lstStyle/>
          <a:p>
            <a:r>
              <a:rPr lang="vi-VN" sz="2800" dirty="0">
                <a:solidFill>
                  <a:srgbClr val="6600FF"/>
                </a:solidFill>
                <a:latin typeface="+mj-lt"/>
              </a:rPr>
              <a:t>Ứng dụng trong công nghiệp: động cơ điện, xe bán tải điện, micro, bộ cảm biến, loa phóng thanh, ống sóng đi du lịch, đồ trang sức, các dụng cụ như đồng hồ, cảm biến, thiết bị lò vi sóng, thiết bị điều khiển tự động,...</a:t>
            </a:r>
            <a:endParaRPr lang="en-US" sz="2800" dirty="0">
              <a:solidFill>
                <a:srgbClr val="6600FF"/>
              </a:solidFill>
              <a:latin typeface="+mj-lt"/>
            </a:endParaRPr>
          </a:p>
        </p:txBody>
      </p:sp>
      <p:pic>
        <p:nvPicPr>
          <p:cNvPr id="6" name="Picture 5">
            <a:extLst>
              <a:ext uri="{FF2B5EF4-FFF2-40B4-BE49-F238E27FC236}">
                <a16:creationId xmlns:a16="http://schemas.microsoft.com/office/drawing/2014/main" id="{01B9536D-1BE0-491A-ADBF-EED024848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639" y="1789043"/>
            <a:ext cx="4518992" cy="2270897"/>
          </a:xfrm>
          <a:prstGeom prst="rect">
            <a:avLst/>
          </a:prstGeom>
        </p:spPr>
      </p:pic>
      <p:pic>
        <p:nvPicPr>
          <p:cNvPr id="11" name="Picture 10">
            <a:extLst>
              <a:ext uri="{FF2B5EF4-FFF2-40B4-BE49-F238E27FC236}">
                <a16:creationId xmlns:a16="http://schemas.microsoft.com/office/drawing/2014/main" id="{370573EE-06E5-42F8-BE5B-61D7DB300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0640" y="4059941"/>
            <a:ext cx="4572000" cy="2743200"/>
          </a:xfrm>
          <a:prstGeom prst="rect">
            <a:avLst/>
          </a:prstGeom>
        </p:spPr>
      </p:pic>
    </p:spTree>
    <p:extLst>
      <p:ext uri="{BB962C8B-B14F-4D97-AF65-F5344CB8AC3E}">
        <p14:creationId xmlns:p14="http://schemas.microsoft.com/office/powerpoint/2010/main" val="87205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ppt_w</p:attrName>
                                        </p:attrNameLst>
                                      </p:cBhvr>
                                      <p:tavLst>
                                        <p:tav tm="0" fmla="#ppt_w*sin(2.5*pi*$)">
                                          <p:val>
                                            <p:fltVal val="0"/>
                                          </p:val>
                                        </p:tav>
                                        <p:tav tm="100000">
                                          <p:val>
                                            <p:fltVal val="1"/>
                                          </p:val>
                                        </p:tav>
                                      </p:tavLst>
                                    </p:anim>
                                    <p:anim calcmode="lin" valueType="num">
                                      <p:cBhvr>
                                        <p:cTn id="21"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753359" y="-199110"/>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811709" y="1011410"/>
            <a:ext cx="11217965" cy="4835180"/>
          </a:xfrm>
        </p:spPr>
        <p:txBody>
          <a:bodyPr>
            <a:normAutofit/>
          </a:bodyPr>
          <a:lstStyle/>
          <a:p>
            <a:pPr marL="0" indent="0">
              <a:buNone/>
            </a:pPr>
            <a:r>
              <a:rPr lang="vi-VN" sz="3200" b="1" dirty="0">
                <a:solidFill>
                  <a:schemeClr val="accent1">
                    <a:lumMod val="50000"/>
                  </a:schemeClr>
                </a:solidFill>
                <a:latin typeface="+mj-lt"/>
              </a:rPr>
              <a:t>2. Tìm hiểu về chế tạo nam châm điện đơn giản</a:t>
            </a:r>
            <a:endParaRPr lang="en-US" sz="3200" dirty="0">
              <a:solidFill>
                <a:schemeClr val="accent1">
                  <a:lumMod val="50000"/>
                </a:schemeClr>
              </a:solidFill>
              <a:latin typeface="+mj-lt"/>
            </a:endParaRPr>
          </a:p>
          <a:p>
            <a:pPr marL="0" indent="0">
              <a:buNone/>
            </a:pPr>
            <a:r>
              <a:rPr lang="vi-VN" b="1" dirty="0">
                <a:solidFill>
                  <a:srgbClr val="FF0000"/>
                </a:solidFill>
                <a:latin typeface="+mj-lt"/>
              </a:rPr>
              <a:t>Một số ứng dụng của nam châm điện:</a:t>
            </a:r>
            <a:endParaRPr lang="en-US" b="1" dirty="0">
              <a:solidFill>
                <a:srgbClr val="FF0000"/>
              </a:solidFill>
              <a:latin typeface="+mj-lt"/>
            </a:endParaRPr>
          </a:p>
          <a:p>
            <a:pPr marL="0" indent="0">
              <a:buNone/>
            </a:pPr>
            <a:endParaRPr lang="en-US" dirty="0">
              <a:latin typeface="+mj-lt"/>
            </a:endParaRPr>
          </a:p>
        </p:txBody>
      </p:sp>
      <p:sp>
        <p:nvSpPr>
          <p:cNvPr id="5" name="Rectangle 4">
            <a:extLst>
              <a:ext uri="{FF2B5EF4-FFF2-40B4-BE49-F238E27FC236}">
                <a16:creationId xmlns:a16="http://schemas.microsoft.com/office/drawing/2014/main" id="{4B7D7836-5E64-44ED-BF36-D313F733FF90}"/>
              </a:ext>
            </a:extLst>
          </p:cNvPr>
          <p:cNvSpPr/>
          <p:nvPr/>
        </p:nvSpPr>
        <p:spPr>
          <a:xfrm>
            <a:off x="934279" y="2101526"/>
            <a:ext cx="9727436" cy="954107"/>
          </a:xfrm>
          <a:prstGeom prst="rect">
            <a:avLst/>
          </a:prstGeom>
        </p:spPr>
        <p:txBody>
          <a:bodyPr wrap="square">
            <a:spAutoFit/>
          </a:bodyPr>
          <a:lstStyle/>
          <a:p>
            <a:r>
              <a:rPr lang="vi-VN" sz="2800" dirty="0">
                <a:solidFill>
                  <a:srgbClr val="6600FF"/>
                </a:solidFill>
                <a:latin typeface="+mj-lt"/>
              </a:rPr>
              <a:t>Ứng dụng trong ngành giao thông vận tải: giúp cho vận tốc của tàu nhanh hơn, đạt tốc độ cao hơn.</a:t>
            </a:r>
            <a:endParaRPr lang="en-US" sz="2800" dirty="0">
              <a:solidFill>
                <a:srgbClr val="6600FF"/>
              </a:solidFill>
              <a:latin typeface="+mj-lt"/>
            </a:endParaRPr>
          </a:p>
        </p:txBody>
      </p:sp>
      <p:pic>
        <p:nvPicPr>
          <p:cNvPr id="6" name="Picture 5">
            <a:extLst>
              <a:ext uri="{FF2B5EF4-FFF2-40B4-BE49-F238E27FC236}">
                <a16:creationId xmlns:a16="http://schemas.microsoft.com/office/drawing/2014/main" id="{AC47A606-21BD-42B2-88AE-ADC4B9DE2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313" y="3178466"/>
            <a:ext cx="5509692" cy="3146919"/>
          </a:xfrm>
          <a:prstGeom prst="rect">
            <a:avLst/>
          </a:prstGeom>
        </p:spPr>
      </p:pic>
    </p:spTree>
    <p:extLst>
      <p:ext uri="{BB962C8B-B14F-4D97-AF65-F5344CB8AC3E}">
        <p14:creationId xmlns:p14="http://schemas.microsoft.com/office/powerpoint/2010/main" val="40098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28449C3-FE41-4E91-BBF4-09CA1D42A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91" y="1690688"/>
            <a:ext cx="10797209" cy="4704935"/>
          </a:xfrm>
        </p:spPr>
      </p:pic>
      <p:sp>
        <p:nvSpPr>
          <p:cNvPr id="6" name="Title 5">
            <a:extLst>
              <a:ext uri="{FF2B5EF4-FFF2-40B4-BE49-F238E27FC236}">
                <a16:creationId xmlns:a16="http://schemas.microsoft.com/office/drawing/2014/main" id="{F817F16E-FE7C-4AD0-9FE5-46B055EAE133}"/>
              </a:ext>
            </a:extLst>
          </p:cNvPr>
          <p:cNvSpPr txBox="1">
            <a:spLocks noGrp="1"/>
          </p:cNvSpPr>
          <p:nvPr>
            <p:ph type="title"/>
          </p:nvPr>
        </p:nvSpPr>
        <p:spPr>
          <a:xfrm>
            <a:off x="838200" y="365125"/>
            <a:ext cx="10515600" cy="1325563"/>
          </a:xfrm>
          <a:prstGeom prst="rect">
            <a:avLst/>
          </a:prstGeom>
          <a:noFill/>
        </p:spPr>
        <p:txBody>
          <a:bodyPr wrap="square" rtlCol="0">
            <a:spAutoFit/>
          </a:bodyPr>
          <a:lstStyle/>
          <a:p>
            <a:r>
              <a:rPr lang="vi-VN" sz="3600" dirty="0">
                <a:solidFill>
                  <a:srgbClr val="0070C0"/>
                </a:solidFill>
                <a:latin typeface="+mj-lt"/>
              </a:rPr>
              <a:t>Theo em, nam châm ở cần cẩu có phải là nam châm vĩnh cửu mà ta đã học không? Vì sao?</a:t>
            </a:r>
            <a:endParaRPr lang="en-US" sz="3600" dirty="0">
              <a:solidFill>
                <a:srgbClr val="0070C0"/>
              </a:solidFill>
              <a:latin typeface="+mj-lt"/>
            </a:endParaRPr>
          </a:p>
          <a:p>
            <a:endParaRPr lang="en-US" dirty="0"/>
          </a:p>
        </p:txBody>
      </p:sp>
    </p:spTree>
    <p:extLst>
      <p:ext uri="{BB962C8B-B14F-4D97-AF65-F5344CB8AC3E}">
        <p14:creationId xmlns:p14="http://schemas.microsoft.com/office/powerpoint/2010/main" val="298667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715651" y="-189683"/>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graphicFrame>
        <p:nvGraphicFramePr>
          <p:cNvPr id="7" name="Table 6">
            <a:extLst>
              <a:ext uri="{FF2B5EF4-FFF2-40B4-BE49-F238E27FC236}">
                <a16:creationId xmlns:a16="http://schemas.microsoft.com/office/drawing/2014/main" id="{0C1EE8D6-3CC3-4C85-A411-D52502743167}"/>
              </a:ext>
            </a:extLst>
          </p:cNvPr>
          <p:cNvGraphicFramePr>
            <a:graphicFrameLocks noGrp="1"/>
          </p:cNvGraphicFramePr>
          <p:nvPr>
            <p:extLst>
              <p:ext uri="{D42A27DB-BD31-4B8C-83A1-F6EECF244321}">
                <p14:modId xmlns:p14="http://schemas.microsoft.com/office/powerpoint/2010/main" val="598639985"/>
              </p:ext>
            </p:extLst>
          </p:nvPr>
        </p:nvGraphicFramePr>
        <p:xfrm>
          <a:off x="1171160" y="1885976"/>
          <a:ext cx="9849679" cy="4472610"/>
        </p:xfrm>
        <a:graphic>
          <a:graphicData uri="http://schemas.openxmlformats.org/drawingml/2006/table">
            <a:tbl>
              <a:tblPr firstRow="1" firstCol="1" bandRow="1">
                <a:tableStyleId>{5C22544A-7EE6-4342-B048-85BDC9FD1C3A}</a:tableStyleId>
              </a:tblPr>
              <a:tblGrid>
                <a:gridCol w="1190926">
                  <a:extLst>
                    <a:ext uri="{9D8B030D-6E8A-4147-A177-3AD203B41FA5}">
                      <a16:colId xmlns:a16="http://schemas.microsoft.com/office/drawing/2014/main" val="1720499130"/>
                    </a:ext>
                  </a:extLst>
                </a:gridCol>
                <a:gridCol w="6352265">
                  <a:extLst>
                    <a:ext uri="{9D8B030D-6E8A-4147-A177-3AD203B41FA5}">
                      <a16:colId xmlns:a16="http://schemas.microsoft.com/office/drawing/2014/main" val="881922322"/>
                    </a:ext>
                  </a:extLst>
                </a:gridCol>
                <a:gridCol w="1190926">
                  <a:extLst>
                    <a:ext uri="{9D8B030D-6E8A-4147-A177-3AD203B41FA5}">
                      <a16:colId xmlns:a16="http://schemas.microsoft.com/office/drawing/2014/main" val="3354376788"/>
                    </a:ext>
                  </a:extLst>
                </a:gridCol>
                <a:gridCol w="1115562">
                  <a:extLst>
                    <a:ext uri="{9D8B030D-6E8A-4147-A177-3AD203B41FA5}">
                      <a16:colId xmlns:a16="http://schemas.microsoft.com/office/drawing/2014/main" val="3484630811"/>
                    </a:ext>
                  </a:extLst>
                </a:gridCol>
              </a:tblGrid>
              <a:tr h="539194">
                <a:tc rowSpan="2">
                  <a:txBody>
                    <a:bodyPr/>
                    <a:lstStyle/>
                    <a:p>
                      <a:pPr marL="0" marR="0" algn="ctr">
                        <a:lnSpc>
                          <a:spcPct val="115000"/>
                        </a:lnSpc>
                        <a:spcBef>
                          <a:spcPts val="0"/>
                        </a:spcBef>
                        <a:spcAft>
                          <a:spcPts val="0"/>
                        </a:spcAft>
                      </a:pPr>
                      <a:r>
                        <a:rPr lang="vi-VN" sz="2400" dirty="0">
                          <a:effectLst/>
                          <a:latin typeface="+mj-lt"/>
                        </a:rPr>
                        <a:t>STT</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rowSpan="2">
                  <a:txBody>
                    <a:bodyPr/>
                    <a:lstStyle/>
                    <a:p>
                      <a:pPr marL="0" marR="0" algn="ctr">
                        <a:lnSpc>
                          <a:spcPct val="115000"/>
                        </a:lnSpc>
                        <a:spcBef>
                          <a:spcPts val="0"/>
                        </a:spcBef>
                        <a:spcAft>
                          <a:spcPts val="0"/>
                        </a:spcAft>
                      </a:pPr>
                      <a:r>
                        <a:rPr lang="vi-VN" sz="2400" dirty="0">
                          <a:effectLst/>
                          <a:latin typeface="+mj-lt"/>
                        </a:rPr>
                        <a:t>Nói về nam châm điện</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gridSpan="2">
                  <a:txBody>
                    <a:bodyPr/>
                    <a:lstStyle/>
                    <a:p>
                      <a:pPr marL="0" marR="0" algn="ctr">
                        <a:lnSpc>
                          <a:spcPct val="115000"/>
                        </a:lnSpc>
                        <a:spcBef>
                          <a:spcPts val="0"/>
                        </a:spcBef>
                        <a:spcAft>
                          <a:spcPts val="0"/>
                        </a:spcAft>
                      </a:pPr>
                      <a:r>
                        <a:rPr lang="vi-VN" sz="2400" dirty="0">
                          <a:effectLst/>
                          <a:latin typeface="+mj-lt"/>
                        </a:rPr>
                        <a:t>Đánh giá</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hMerge="1">
                  <a:txBody>
                    <a:bodyPr/>
                    <a:lstStyle/>
                    <a:p>
                      <a:endParaRPr lang="en-US"/>
                    </a:p>
                  </a:txBody>
                  <a:tcPr/>
                </a:tc>
                <a:extLst>
                  <a:ext uri="{0D108BD9-81ED-4DB2-BD59-A6C34878D82A}">
                    <a16:rowId xmlns:a16="http://schemas.microsoft.com/office/drawing/2014/main" val="4186597381"/>
                  </a:ext>
                </a:extLst>
              </a:tr>
              <a:tr h="53919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vi-VN" sz="2400">
                          <a:effectLst/>
                          <a:latin typeface="+mj-lt"/>
                        </a:rPr>
                        <a:t>Đúng</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15000"/>
                        </a:lnSpc>
                        <a:spcBef>
                          <a:spcPts val="0"/>
                        </a:spcBef>
                        <a:spcAft>
                          <a:spcPts val="0"/>
                        </a:spcAft>
                      </a:pPr>
                      <a:r>
                        <a:rPr lang="vi-VN" sz="2400" dirty="0">
                          <a:effectLst/>
                          <a:latin typeface="+mj-lt"/>
                        </a:rPr>
                        <a:t>Sai</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261132723"/>
                  </a:ext>
                </a:extLst>
              </a:tr>
              <a:tr h="539194">
                <a:tc>
                  <a:txBody>
                    <a:bodyPr/>
                    <a:lstStyle/>
                    <a:p>
                      <a:pPr marL="0" marR="0">
                        <a:lnSpc>
                          <a:spcPct val="115000"/>
                        </a:lnSpc>
                        <a:spcBef>
                          <a:spcPts val="0"/>
                        </a:spcBef>
                        <a:spcAft>
                          <a:spcPts val="0"/>
                        </a:spcAft>
                      </a:pPr>
                      <a:r>
                        <a:rPr lang="vi-VN" sz="2400">
                          <a:effectLst/>
                          <a:latin typeface="+mj-lt"/>
                        </a:rPr>
                        <a:t>1</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nSpc>
                          <a:spcPct val="115000"/>
                        </a:lnSpc>
                        <a:spcBef>
                          <a:spcPts val="0"/>
                        </a:spcBef>
                        <a:spcAft>
                          <a:spcPts val="0"/>
                        </a:spcAft>
                      </a:pPr>
                      <a:r>
                        <a:rPr lang="vi-VN" sz="2400" dirty="0">
                          <a:effectLst/>
                          <a:latin typeface="+mj-lt"/>
                        </a:rPr>
                        <a:t>Nam châm điện chỉ gồm một ống dây dẫn</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4901596"/>
                  </a:ext>
                </a:extLst>
              </a:tr>
              <a:tr h="951676">
                <a:tc>
                  <a:txBody>
                    <a:bodyPr/>
                    <a:lstStyle/>
                    <a:p>
                      <a:pPr marL="0" marR="0">
                        <a:lnSpc>
                          <a:spcPct val="115000"/>
                        </a:lnSpc>
                        <a:spcBef>
                          <a:spcPts val="0"/>
                        </a:spcBef>
                        <a:spcAft>
                          <a:spcPts val="0"/>
                        </a:spcAft>
                      </a:pPr>
                      <a:r>
                        <a:rPr lang="vi-VN" sz="2400">
                          <a:effectLst/>
                          <a:latin typeface="+mj-lt"/>
                        </a:rPr>
                        <a:t>2</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nSpc>
                          <a:spcPct val="115000"/>
                        </a:lnSpc>
                        <a:spcBef>
                          <a:spcPts val="0"/>
                        </a:spcBef>
                        <a:spcAft>
                          <a:spcPts val="0"/>
                        </a:spcAft>
                      </a:pPr>
                      <a:r>
                        <a:rPr lang="vi-VN" sz="2400" dirty="0">
                          <a:effectLst/>
                          <a:latin typeface="+mj-lt"/>
                        </a:rPr>
                        <a:t>Từ trường của nam châm điện tương tự từ trường của nam châm thẳng</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algn="ctr">
                        <a:lnSpc>
                          <a:spcPct val="107000"/>
                        </a:lnSpc>
                      </a:pPr>
                      <a:r>
                        <a:rPr lang="en-US" sz="2400" dirty="0">
                          <a:effectLst/>
                          <a:latin typeface="Times New Roman" panose="02020603050405020304" pitchFamily="18" charset="0"/>
                          <a:cs typeface="Times New Roman" panose="02020603050405020304" pitchFamily="18" charset="0"/>
                        </a:rPr>
                        <a:t> </a:t>
                      </a:r>
                    </a:p>
                  </a:txBody>
                  <a:tcPr marL="47625" marR="47625" marT="47625" marB="47625"/>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227340602"/>
                  </a:ext>
                </a:extLst>
              </a:tr>
              <a:tr h="951676">
                <a:tc>
                  <a:txBody>
                    <a:bodyPr/>
                    <a:lstStyle/>
                    <a:p>
                      <a:pPr marL="0" marR="0">
                        <a:lnSpc>
                          <a:spcPct val="115000"/>
                        </a:lnSpc>
                        <a:spcBef>
                          <a:spcPts val="0"/>
                        </a:spcBef>
                        <a:spcAft>
                          <a:spcPts val="0"/>
                        </a:spcAft>
                      </a:pPr>
                      <a:r>
                        <a:rPr lang="vi-VN" sz="2400">
                          <a:effectLst/>
                          <a:latin typeface="+mj-lt"/>
                        </a:rPr>
                        <a:t>3</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nSpc>
                          <a:spcPct val="115000"/>
                        </a:lnSpc>
                        <a:spcBef>
                          <a:spcPts val="0"/>
                        </a:spcBef>
                        <a:spcAft>
                          <a:spcPts val="0"/>
                        </a:spcAft>
                      </a:pPr>
                      <a:r>
                        <a:rPr lang="vi-VN" sz="2400" dirty="0">
                          <a:effectLst/>
                          <a:latin typeface="+mj-lt"/>
                        </a:rPr>
                        <a:t>Từ trường của nam châm điện tồn tại ngay cả sau khi ngắt dòng điện chạy vào ống dây dẫn.</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296791133"/>
                  </a:ext>
                </a:extLst>
              </a:tr>
              <a:tr h="951676">
                <a:tc>
                  <a:txBody>
                    <a:bodyPr/>
                    <a:lstStyle/>
                    <a:p>
                      <a:pPr marL="0" marR="0">
                        <a:lnSpc>
                          <a:spcPct val="115000"/>
                        </a:lnSpc>
                        <a:spcBef>
                          <a:spcPts val="0"/>
                        </a:spcBef>
                        <a:spcAft>
                          <a:spcPts val="0"/>
                        </a:spcAft>
                      </a:pPr>
                      <a:r>
                        <a:rPr lang="vi-VN" sz="2400">
                          <a:effectLst/>
                          <a:latin typeface="+mj-lt"/>
                        </a:rPr>
                        <a:t>4</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nSpc>
                          <a:spcPct val="115000"/>
                        </a:lnSpc>
                        <a:spcBef>
                          <a:spcPts val="0"/>
                        </a:spcBef>
                        <a:spcAft>
                          <a:spcPts val="0"/>
                        </a:spcAft>
                      </a:pPr>
                      <a:r>
                        <a:rPr lang="vi-VN" sz="2400">
                          <a:effectLst/>
                          <a:latin typeface="+mj-lt"/>
                        </a:rPr>
                        <a:t>Từ trường của nam châm điện phụ thuộc dòng điện chạy vào ống dây và lõi sắt trong lòng ống dây.</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algn="ct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169142438"/>
                  </a:ext>
                </a:extLst>
              </a:tr>
            </a:tbl>
          </a:graphicData>
        </a:graphic>
      </p:graphicFrame>
      <p:sp>
        <p:nvSpPr>
          <p:cNvPr id="8" name="TextBox 7">
            <a:extLst>
              <a:ext uri="{FF2B5EF4-FFF2-40B4-BE49-F238E27FC236}">
                <a16:creationId xmlns:a16="http://schemas.microsoft.com/office/drawing/2014/main" id="{994774D1-5839-41C7-B936-F61EF5A426DC}"/>
              </a:ext>
            </a:extLst>
          </p:cNvPr>
          <p:cNvSpPr txBox="1"/>
          <p:nvPr/>
        </p:nvSpPr>
        <p:spPr>
          <a:xfrm>
            <a:off x="829559" y="931869"/>
            <a:ext cx="10260289" cy="954107"/>
          </a:xfrm>
          <a:prstGeom prst="rect">
            <a:avLst/>
          </a:prstGeom>
          <a:noFill/>
        </p:spPr>
        <p:txBody>
          <a:bodyPr wrap="square" rtlCol="0">
            <a:spAutoFit/>
          </a:bodyPr>
          <a:lstStyle/>
          <a:p>
            <a:r>
              <a:rPr lang="vi-VN" sz="2800" b="1" dirty="0">
                <a:latin typeface="+mj-lt"/>
              </a:rPr>
              <a:t>Câu 1.</a:t>
            </a:r>
            <a:r>
              <a:rPr lang="vi-VN" sz="2800" dirty="0">
                <a:latin typeface="+mj-lt"/>
              </a:rPr>
              <a:t> Hãy điền dấu (x) vào ô Đúng hoặc Sai các câu dưới đây nói về châm điện:</a:t>
            </a:r>
            <a:endParaRPr lang="en-US" sz="2800" dirty="0">
              <a:latin typeface="+mj-lt"/>
            </a:endParaRPr>
          </a:p>
        </p:txBody>
      </p:sp>
    </p:spTree>
    <p:extLst>
      <p:ext uri="{BB962C8B-B14F-4D97-AF65-F5344CB8AC3E}">
        <p14:creationId xmlns:p14="http://schemas.microsoft.com/office/powerpoint/2010/main" val="1448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621383" y="-142549"/>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graphicFrame>
        <p:nvGraphicFramePr>
          <p:cNvPr id="7" name="Table 6">
            <a:extLst>
              <a:ext uri="{FF2B5EF4-FFF2-40B4-BE49-F238E27FC236}">
                <a16:creationId xmlns:a16="http://schemas.microsoft.com/office/drawing/2014/main" id="{0C1EE8D6-3CC3-4C85-A411-D52502743167}"/>
              </a:ext>
            </a:extLst>
          </p:cNvPr>
          <p:cNvGraphicFramePr>
            <a:graphicFrameLocks noGrp="1"/>
          </p:cNvGraphicFramePr>
          <p:nvPr>
            <p:extLst>
              <p:ext uri="{D42A27DB-BD31-4B8C-83A1-F6EECF244321}">
                <p14:modId xmlns:p14="http://schemas.microsoft.com/office/powerpoint/2010/main" val="3196866057"/>
              </p:ext>
            </p:extLst>
          </p:nvPr>
        </p:nvGraphicFramePr>
        <p:xfrm>
          <a:off x="1171160" y="1694750"/>
          <a:ext cx="9849679" cy="4472610"/>
        </p:xfrm>
        <a:graphic>
          <a:graphicData uri="http://schemas.openxmlformats.org/drawingml/2006/table">
            <a:tbl>
              <a:tblPr firstRow="1" firstCol="1" bandRow="1">
                <a:tableStyleId>{5C22544A-7EE6-4342-B048-85BDC9FD1C3A}</a:tableStyleId>
              </a:tblPr>
              <a:tblGrid>
                <a:gridCol w="1190926">
                  <a:extLst>
                    <a:ext uri="{9D8B030D-6E8A-4147-A177-3AD203B41FA5}">
                      <a16:colId xmlns:a16="http://schemas.microsoft.com/office/drawing/2014/main" val="1720499130"/>
                    </a:ext>
                  </a:extLst>
                </a:gridCol>
                <a:gridCol w="6352265">
                  <a:extLst>
                    <a:ext uri="{9D8B030D-6E8A-4147-A177-3AD203B41FA5}">
                      <a16:colId xmlns:a16="http://schemas.microsoft.com/office/drawing/2014/main" val="881922322"/>
                    </a:ext>
                  </a:extLst>
                </a:gridCol>
                <a:gridCol w="1190926">
                  <a:extLst>
                    <a:ext uri="{9D8B030D-6E8A-4147-A177-3AD203B41FA5}">
                      <a16:colId xmlns:a16="http://schemas.microsoft.com/office/drawing/2014/main" val="3354376788"/>
                    </a:ext>
                  </a:extLst>
                </a:gridCol>
                <a:gridCol w="1115562">
                  <a:extLst>
                    <a:ext uri="{9D8B030D-6E8A-4147-A177-3AD203B41FA5}">
                      <a16:colId xmlns:a16="http://schemas.microsoft.com/office/drawing/2014/main" val="3484630811"/>
                    </a:ext>
                  </a:extLst>
                </a:gridCol>
              </a:tblGrid>
              <a:tr h="539194">
                <a:tc rowSpan="2">
                  <a:txBody>
                    <a:bodyPr/>
                    <a:lstStyle/>
                    <a:p>
                      <a:pPr marL="0" marR="0" algn="ctr">
                        <a:lnSpc>
                          <a:spcPct val="115000"/>
                        </a:lnSpc>
                        <a:spcBef>
                          <a:spcPts val="0"/>
                        </a:spcBef>
                        <a:spcAft>
                          <a:spcPts val="0"/>
                        </a:spcAft>
                      </a:pPr>
                      <a:r>
                        <a:rPr lang="vi-VN" sz="2400" dirty="0">
                          <a:effectLst/>
                          <a:latin typeface="+mj-lt"/>
                        </a:rPr>
                        <a:t>STT</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rowSpan="2">
                  <a:txBody>
                    <a:bodyPr/>
                    <a:lstStyle/>
                    <a:p>
                      <a:pPr marL="0" marR="0" algn="ctr">
                        <a:lnSpc>
                          <a:spcPct val="115000"/>
                        </a:lnSpc>
                        <a:spcBef>
                          <a:spcPts val="0"/>
                        </a:spcBef>
                        <a:spcAft>
                          <a:spcPts val="0"/>
                        </a:spcAft>
                      </a:pPr>
                      <a:r>
                        <a:rPr lang="vi-VN" sz="2400" dirty="0">
                          <a:effectLst/>
                          <a:latin typeface="+mj-lt"/>
                        </a:rPr>
                        <a:t>Nói về nam châm điện</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gridSpan="2">
                  <a:txBody>
                    <a:bodyPr/>
                    <a:lstStyle/>
                    <a:p>
                      <a:pPr marL="0" marR="0" algn="ctr">
                        <a:lnSpc>
                          <a:spcPct val="115000"/>
                        </a:lnSpc>
                        <a:spcBef>
                          <a:spcPts val="0"/>
                        </a:spcBef>
                        <a:spcAft>
                          <a:spcPts val="0"/>
                        </a:spcAft>
                      </a:pPr>
                      <a:r>
                        <a:rPr lang="vi-VN" sz="2400" dirty="0">
                          <a:effectLst/>
                          <a:latin typeface="+mj-lt"/>
                        </a:rPr>
                        <a:t>Đánh giá</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hMerge="1">
                  <a:txBody>
                    <a:bodyPr/>
                    <a:lstStyle/>
                    <a:p>
                      <a:endParaRPr lang="en-US"/>
                    </a:p>
                  </a:txBody>
                  <a:tcPr/>
                </a:tc>
                <a:extLst>
                  <a:ext uri="{0D108BD9-81ED-4DB2-BD59-A6C34878D82A}">
                    <a16:rowId xmlns:a16="http://schemas.microsoft.com/office/drawing/2014/main" val="4186597381"/>
                  </a:ext>
                </a:extLst>
              </a:tr>
              <a:tr h="53919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vi-VN" sz="2400">
                          <a:effectLst/>
                          <a:latin typeface="+mj-lt"/>
                        </a:rPr>
                        <a:t>Đúng</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gn="ctr">
                        <a:lnSpc>
                          <a:spcPct val="115000"/>
                        </a:lnSpc>
                        <a:spcBef>
                          <a:spcPts val="0"/>
                        </a:spcBef>
                        <a:spcAft>
                          <a:spcPts val="0"/>
                        </a:spcAft>
                      </a:pPr>
                      <a:r>
                        <a:rPr lang="vi-VN" sz="2400" dirty="0">
                          <a:effectLst/>
                          <a:latin typeface="+mj-lt"/>
                        </a:rPr>
                        <a:t>Sai</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261132723"/>
                  </a:ext>
                </a:extLst>
              </a:tr>
              <a:tr h="539194">
                <a:tc>
                  <a:txBody>
                    <a:bodyPr/>
                    <a:lstStyle/>
                    <a:p>
                      <a:pPr marL="0" marR="0">
                        <a:lnSpc>
                          <a:spcPct val="115000"/>
                        </a:lnSpc>
                        <a:spcBef>
                          <a:spcPts val="0"/>
                        </a:spcBef>
                        <a:spcAft>
                          <a:spcPts val="0"/>
                        </a:spcAft>
                      </a:pPr>
                      <a:r>
                        <a:rPr lang="vi-VN" sz="2400">
                          <a:effectLst/>
                          <a:latin typeface="+mj-lt"/>
                        </a:rPr>
                        <a:t>1</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nSpc>
                          <a:spcPct val="115000"/>
                        </a:lnSpc>
                        <a:spcBef>
                          <a:spcPts val="0"/>
                        </a:spcBef>
                        <a:spcAft>
                          <a:spcPts val="0"/>
                        </a:spcAft>
                      </a:pPr>
                      <a:r>
                        <a:rPr lang="vi-VN" sz="2400" dirty="0">
                          <a:effectLst/>
                          <a:latin typeface="+mj-lt"/>
                        </a:rPr>
                        <a:t>Nam châm điện chỉ gồm một ống dây dẫn</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07000"/>
                        </a:lnSpc>
                      </a:pPr>
                      <a:r>
                        <a:rPr lang="en-US" sz="2400" dirty="0">
                          <a:effectLst/>
                          <a:latin typeface="Times New Roman" panose="02020603050405020304" pitchFamily="18" charset="0"/>
                          <a:cs typeface="Times New Roman" panose="02020603050405020304" pitchFamily="18" charset="0"/>
                        </a:rPr>
                        <a:t>X</a:t>
                      </a:r>
                    </a:p>
                  </a:txBody>
                  <a:tcPr marL="47625" marR="47625" marT="47625" marB="47625"/>
                </a:tc>
                <a:extLst>
                  <a:ext uri="{0D108BD9-81ED-4DB2-BD59-A6C34878D82A}">
                    <a16:rowId xmlns:a16="http://schemas.microsoft.com/office/drawing/2014/main" val="4901596"/>
                  </a:ext>
                </a:extLst>
              </a:tr>
              <a:tr h="951676">
                <a:tc>
                  <a:txBody>
                    <a:bodyPr/>
                    <a:lstStyle/>
                    <a:p>
                      <a:pPr marL="0" marR="0">
                        <a:lnSpc>
                          <a:spcPct val="115000"/>
                        </a:lnSpc>
                        <a:spcBef>
                          <a:spcPts val="0"/>
                        </a:spcBef>
                        <a:spcAft>
                          <a:spcPts val="0"/>
                        </a:spcAft>
                      </a:pPr>
                      <a:r>
                        <a:rPr lang="vi-VN" sz="2400">
                          <a:effectLst/>
                          <a:latin typeface="+mj-lt"/>
                        </a:rPr>
                        <a:t>2</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nSpc>
                          <a:spcPct val="115000"/>
                        </a:lnSpc>
                        <a:spcBef>
                          <a:spcPts val="0"/>
                        </a:spcBef>
                        <a:spcAft>
                          <a:spcPts val="0"/>
                        </a:spcAft>
                      </a:pPr>
                      <a:r>
                        <a:rPr lang="vi-VN" sz="2400" dirty="0">
                          <a:effectLst/>
                          <a:latin typeface="+mj-lt"/>
                        </a:rPr>
                        <a:t>Từ trường của nam châm điện tương tự từ trường của nam châm thẳng</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algn="ctr">
                        <a:lnSpc>
                          <a:spcPct val="107000"/>
                        </a:lnSpc>
                      </a:pPr>
                      <a:r>
                        <a:rPr lang="en-US" sz="2400" dirty="0">
                          <a:effectLst/>
                          <a:latin typeface="Times New Roman" panose="02020603050405020304" pitchFamily="18" charset="0"/>
                          <a:cs typeface="Times New Roman" panose="02020603050405020304" pitchFamily="18" charset="0"/>
                        </a:rPr>
                        <a:t> X</a:t>
                      </a:r>
                    </a:p>
                  </a:txBody>
                  <a:tcPr marL="47625" marR="47625" marT="47625" marB="47625"/>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2227340602"/>
                  </a:ext>
                </a:extLst>
              </a:tr>
              <a:tr h="951676">
                <a:tc>
                  <a:txBody>
                    <a:bodyPr/>
                    <a:lstStyle/>
                    <a:p>
                      <a:pPr marL="0" marR="0">
                        <a:lnSpc>
                          <a:spcPct val="115000"/>
                        </a:lnSpc>
                        <a:spcBef>
                          <a:spcPts val="0"/>
                        </a:spcBef>
                        <a:spcAft>
                          <a:spcPts val="0"/>
                        </a:spcAft>
                      </a:pPr>
                      <a:r>
                        <a:rPr lang="vi-VN" sz="2400">
                          <a:effectLst/>
                          <a:latin typeface="+mj-lt"/>
                        </a:rPr>
                        <a:t>3</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nSpc>
                          <a:spcPct val="115000"/>
                        </a:lnSpc>
                        <a:spcBef>
                          <a:spcPts val="0"/>
                        </a:spcBef>
                        <a:spcAft>
                          <a:spcPts val="0"/>
                        </a:spcAft>
                      </a:pPr>
                      <a:r>
                        <a:rPr lang="vi-VN" sz="2400" dirty="0">
                          <a:effectLst/>
                          <a:latin typeface="+mj-lt"/>
                        </a:rPr>
                        <a:t>Từ trường của nam châm điện tồn tại ngay cả sau khi ngắt dòng điện chạy vào ống dây dẫn.</a:t>
                      </a:r>
                      <a:endParaRPr lang="en-US" sz="2400" dirty="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a:lnSpc>
                          <a:spcPct val="107000"/>
                        </a:lnSpc>
                      </a:pPr>
                      <a:endParaRPr lang="en-US" sz="2400">
                        <a:effectLst/>
                        <a:latin typeface="Times New Roman" panose="02020603050405020304" pitchFamily="18" charset="0"/>
                        <a:cs typeface="Times New Roman" panose="02020603050405020304" pitchFamily="18" charset="0"/>
                      </a:endParaRPr>
                    </a:p>
                  </a:txBody>
                  <a:tcPr marL="47625" marR="47625" marT="47625" marB="47625"/>
                </a:tc>
                <a:tc>
                  <a:txBody>
                    <a:bodyPr/>
                    <a:lstStyle/>
                    <a:p>
                      <a:pPr algn="ctr">
                        <a:lnSpc>
                          <a:spcPct val="107000"/>
                        </a:lnSpc>
                      </a:pPr>
                      <a:r>
                        <a:rPr lang="en-US" sz="2400" dirty="0">
                          <a:effectLst/>
                          <a:latin typeface="Times New Roman" panose="02020603050405020304" pitchFamily="18" charset="0"/>
                          <a:cs typeface="Times New Roman" panose="02020603050405020304" pitchFamily="18" charset="0"/>
                        </a:rPr>
                        <a:t>X</a:t>
                      </a:r>
                    </a:p>
                  </a:txBody>
                  <a:tcPr marL="47625" marR="47625" marT="47625" marB="47625"/>
                </a:tc>
                <a:extLst>
                  <a:ext uri="{0D108BD9-81ED-4DB2-BD59-A6C34878D82A}">
                    <a16:rowId xmlns:a16="http://schemas.microsoft.com/office/drawing/2014/main" val="1296791133"/>
                  </a:ext>
                </a:extLst>
              </a:tr>
              <a:tr h="951676">
                <a:tc>
                  <a:txBody>
                    <a:bodyPr/>
                    <a:lstStyle/>
                    <a:p>
                      <a:pPr marL="0" marR="0">
                        <a:lnSpc>
                          <a:spcPct val="115000"/>
                        </a:lnSpc>
                        <a:spcBef>
                          <a:spcPts val="0"/>
                        </a:spcBef>
                        <a:spcAft>
                          <a:spcPts val="0"/>
                        </a:spcAft>
                      </a:pPr>
                      <a:r>
                        <a:rPr lang="vi-VN" sz="2400">
                          <a:effectLst/>
                          <a:latin typeface="+mj-lt"/>
                        </a:rPr>
                        <a:t>4</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marL="0" marR="0">
                        <a:lnSpc>
                          <a:spcPct val="115000"/>
                        </a:lnSpc>
                        <a:spcBef>
                          <a:spcPts val="0"/>
                        </a:spcBef>
                        <a:spcAft>
                          <a:spcPts val="0"/>
                        </a:spcAft>
                      </a:pPr>
                      <a:r>
                        <a:rPr lang="vi-VN" sz="2400">
                          <a:effectLst/>
                          <a:latin typeface="+mj-lt"/>
                        </a:rPr>
                        <a:t>Từ trường của nam châm điện phụ thuộc dòng điện chạy vào ống dây và lõi sắt trong lòng ống dây.</a:t>
                      </a:r>
                      <a:endParaRPr lang="en-US" sz="2400">
                        <a:effectLst/>
                        <a:latin typeface="+mj-lt"/>
                        <a:ea typeface="Arial" panose="020B0604020202020204" pitchFamily="34" charset="0"/>
                        <a:cs typeface="Times New Roman" panose="02020603050405020304" pitchFamily="18" charset="0"/>
                      </a:endParaRPr>
                    </a:p>
                  </a:txBody>
                  <a:tcPr marL="47625" marR="47625" marT="47625" marB="47625"/>
                </a:tc>
                <a:tc>
                  <a:txBody>
                    <a:bodyPr/>
                    <a:lstStyle/>
                    <a:p>
                      <a:pPr algn="ctr">
                        <a:lnSpc>
                          <a:spcPct val="107000"/>
                        </a:lnSpc>
                      </a:pPr>
                      <a:r>
                        <a:rPr lang="en-US" sz="2400" dirty="0">
                          <a:effectLst/>
                          <a:latin typeface="Times New Roman" panose="02020603050405020304" pitchFamily="18" charset="0"/>
                          <a:cs typeface="Times New Roman" panose="02020603050405020304" pitchFamily="18" charset="0"/>
                        </a:rPr>
                        <a:t>X</a:t>
                      </a:r>
                    </a:p>
                  </a:txBody>
                  <a:tcPr marL="47625" marR="47625" marT="47625" marB="47625"/>
                </a:tc>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47625" marR="47625" marT="47625" marB="47625"/>
                </a:tc>
                <a:extLst>
                  <a:ext uri="{0D108BD9-81ED-4DB2-BD59-A6C34878D82A}">
                    <a16:rowId xmlns:a16="http://schemas.microsoft.com/office/drawing/2014/main" val="1169142438"/>
                  </a:ext>
                </a:extLst>
              </a:tr>
            </a:tbl>
          </a:graphicData>
        </a:graphic>
      </p:graphicFrame>
      <p:sp>
        <p:nvSpPr>
          <p:cNvPr id="8" name="TextBox 7">
            <a:extLst>
              <a:ext uri="{FF2B5EF4-FFF2-40B4-BE49-F238E27FC236}">
                <a16:creationId xmlns:a16="http://schemas.microsoft.com/office/drawing/2014/main" id="{994774D1-5839-41C7-B936-F61EF5A426DC}"/>
              </a:ext>
            </a:extLst>
          </p:cNvPr>
          <p:cNvSpPr txBox="1"/>
          <p:nvPr/>
        </p:nvSpPr>
        <p:spPr>
          <a:xfrm>
            <a:off x="954343" y="740643"/>
            <a:ext cx="9849679" cy="954107"/>
          </a:xfrm>
          <a:prstGeom prst="rect">
            <a:avLst/>
          </a:prstGeom>
          <a:noFill/>
        </p:spPr>
        <p:txBody>
          <a:bodyPr wrap="square" rtlCol="0">
            <a:spAutoFit/>
          </a:bodyPr>
          <a:lstStyle/>
          <a:p>
            <a:r>
              <a:rPr lang="vi-VN" sz="2800" b="1" dirty="0">
                <a:latin typeface="+mj-lt"/>
              </a:rPr>
              <a:t>Câu 1.</a:t>
            </a:r>
            <a:r>
              <a:rPr lang="vi-VN" sz="2800" dirty="0">
                <a:latin typeface="+mj-lt"/>
              </a:rPr>
              <a:t> Hãy điền dấu (x) vào ô Đúng hoặc Sai các câu dưới đây nói về châm điện:</a:t>
            </a:r>
            <a:endParaRPr lang="en-US" sz="2800" dirty="0">
              <a:latin typeface="+mj-lt"/>
            </a:endParaRPr>
          </a:p>
        </p:txBody>
      </p:sp>
    </p:spTree>
    <p:extLst>
      <p:ext uri="{BB962C8B-B14F-4D97-AF65-F5344CB8AC3E}">
        <p14:creationId xmlns:p14="http://schemas.microsoft.com/office/powerpoint/2010/main" val="9653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708991" y="-122979"/>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8" name="TextBox 7">
            <a:extLst>
              <a:ext uri="{FF2B5EF4-FFF2-40B4-BE49-F238E27FC236}">
                <a16:creationId xmlns:a16="http://schemas.microsoft.com/office/drawing/2014/main" id="{994774D1-5839-41C7-B936-F61EF5A426DC}"/>
              </a:ext>
            </a:extLst>
          </p:cNvPr>
          <p:cNvSpPr txBox="1"/>
          <p:nvPr/>
        </p:nvSpPr>
        <p:spPr>
          <a:xfrm>
            <a:off x="1906705" y="4286362"/>
            <a:ext cx="9849679" cy="1569660"/>
          </a:xfrm>
          <a:prstGeom prst="rect">
            <a:avLst/>
          </a:prstGeom>
          <a:noFill/>
        </p:spPr>
        <p:txBody>
          <a:bodyPr wrap="square" rtlCol="0">
            <a:spAutoFit/>
          </a:bodyPr>
          <a:lstStyle/>
          <a:p>
            <a:r>
              <a:rPr lang="vi-VN" sz="3200" dirty="0">
                <a:solidFill>
                  <a:srgbClr val="FF0000"/>
                </a:solidFill>
                <a:latin typeface="+mj-lt"/>
              </a:rPr>
              <a:t>Để thay đổi cực từ của nam châm điện ta thay đổi chiều dòng điện chạy vào dây dẫn.</a:t>
            </a:r>
            <a:endParaRPr lang="en-US" sz="3200" dirty="0">
              <a:solidFill>
                <a:srgbClr val="FF0000"/>
              </a:solidFill>
              <a:latin typeface="+mj-lt"/>
            </a:endParaRPr>
          </a:p>
          <a:p>
            <a:endParaRPr lang="en-US" sz="3200" dirty="0">
              <a:solidFill>
                <a:srgbClr val="FF0000"/>
              </a:solidFill>
              <a:latin typeface="+mj-lt"/>
            </a:endParaRPr>
          </a:p>
        </p:txBody>
      </p:sp>
      <p:sp>
        <p:nvSpPr>
          <p:cNvPr id="6" name="Speech Bubble: Oval 5">
            <a:extLst>
              <a:ext uri="{FF2B5EF4-FFF2-40B4-BE49-F238E27FC236}">
                <a16:creationId xmlns:a16="http://schemas.microsoft.com/office/drawing/2014/main" id="{D75F2F89-4531-4427-810F-CF921F862281}"/>
              </a:ext>
            </a:extLst>
          </p:cNvPr>
          <p:cNvSpPr/>
          <p:nvPr/>
        </p:nvSpPr>
        <p:spPr>
          <a:xfrm>
            <a:off x="1429576" y="1061335"/>
            <a:ext cx="5128591" cy="2733211"/>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400" b="1" dirty="0">
                <a:solidFill>
                  <a:schemeClr val="tx1"/>
                </a:solidFill>
                <a:latin typeface="+mj-lt"/>
              </a:rPr>
              <a:t>Câu 2. </a:t>
            </a:r>
            <a:r>
              <a:rPr lang="vi-VN" sz="3400" dirty="0">
                <a:solidFill>
                  <a:schemeClr val="tx1"/>
                </a:solidFill>
                <a:latin typeface="+mj-lt"/>
              </a:rPr>
              <a:t>Làm thế nào để thay đổi cực từ của nam châm điện?</a:t>
            </a:r>
            <a:endParaRPr lang="en-US" sz="3400" dirty="0">
              <a:solidFill>
                <a:schemeClr val="tx1"/>
              </a:solidFill>
              <a:latin typeface="+mj-lt"/>
            </a:endParaRPr>
          </a:p>
        </p:txBody>
      </p:sp>
    </p:spTree>
    <p:extLst>
      <p:ext uri="{BB962C8B-B14F-4D97-AF65-F5344CB8AC3E}">
        <p14:creationId xmlns:p14="http://schemas.microsoft.com/office/powerpoint/2010/main" val="167603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228449C3-FE41-4E91-BBF4-09CA1D42A4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91" y="1366887"/>
            <a:ext cx="10797209" cy="5580667"/>
          </a:xfrm>
        </p:spPr>
      </p:pic>
      <p:sp>
        <p:nvSpPr>
          <p:cNvPr id="6" name="Title 5">
            <a:extLst>
              <a:ext uri="{FF2B5EF4-FFF2-40B4-BE49-F238E27FC236}">
                <a16:creationId xmlns:a16="http://schemas.microsoft.com/office/drawing/2014/main" id="{F817F16E-FE7C-4AD0-9FE5-46B055EAE133}"/>
              </a:ext>
            </a:extLst>
          </p:cNvPr>
          <p:cNvSpPr txBox="1">
            <a:spLocks noGrp="1"/>
          </p:cNvSpPr>
          <p:nvPr>
            <p:ph type="title"/>
          </p:nvPr>
        </p:nvSpPr>
        <p:spPr>
          <a:xfrm>
            <a:off x="838200" y="352062"/>
            <a:ext cx="10515600" cy="1325563"/>
          </a:xfrm>
          <a:prstGeom prst="rect">
            <a:avLst/>
          </a:prstGeom>
          <a:noFill/>
        </p:spPr>
        <p:txBody>
          <a:bodyPr wrap="square" rtlCol="0">
            <a:spAutoFit/>
          </a:bodyPr>
          <a:lstStyle/>
          <a:p>
            <a:r>
              <a:rPr lang="vi-VN" sz="3600" dirty="0">
                <a:solidFill>
                  <a:srgbClr val="0070C0"/>
                </a:solidFill>
                <a:latin typeface="+mj-lt"/>
              </a:rPr>
              <a:t>Theo em, nam châm ở cần cẩu có phải là nam châm vĩnh cửu mà ta đã học không? Vì sao?</a:t>
            </a:r>
            <a:endParaRPr lang="en-US" sz="3600" dirty="0">
              <a:solidFill>
                <a:srgbClr val="0070C0"/>
              </a:solidFill>
              <a:latin typeface="+mj-lt"/>
            </a:endParaRPr>
          </a:p>
          <a:p>
            <a:endParaRPr lang="en-US" dirty="0"/>
          </a:p>
        </p:txBody>
      </p:sp>
    </p:spTree>
    <p:extLst>
      <p:ext uri="{BB962C8B-B14F-4D97-AF65-F5344CB8AC3E}">
        <p14:creationId xmlns:p14="http://schemas.microsoft.com/office/powerpoint/2010/main" val="10120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838199" y="-175715"/>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8" name="TextBox 7">
            <a:extLst>
              <a:ext uri="{FF2B5EF4-FFF2-40B4-BE49-F238E27FC236}">
                <a16:creationId xmlns:a16="http://schemas.microsoft.com/office/drawing/2014/main" id="{994774D1-5839-41C7-B936-F61EF5A426DC}"/>
              </a:ext>
            </a:extLst>
          </p:cNvPr>
          <p:cNvSpPr txBox="1"/>
          <p:nvPr/>
        </p:nvSpPr>
        <p:spPr>
          <a:xfrm>
            <a:off x="1171159" y="961053"/>
            <a:ext cx="9849679" cy="954107"/>
          </a:xfrm>
          <a:prstGeom prst="rect">
            <a:avLst/>
          </a:prstGeom>
          <a:noFill/>
        </p:spPr>
        <p:txBody>
          <a:bodyPr wrap="square" rtlCol="0">
            <a:spAutoFit/>
          </a:bodyPr>
          <a:lstStyle/>
          <a:p>
            <a:r>
              <a:rPr lang="vi-VN" sz="2800" b="1" dirty="0">
                <a:latin typeface="+mj-lt"/>
              </a:rPr>
              <a:t>Câu 3. Xác định cực của nam châm điện khi có dòng điện chạy trong ống dây</a:t>
            </a:r>
            <a:r>
              <a:rPr lang="en-US" sz="2800" b="1" dirty="0">
                <a:latin typeface="+mj-lt"/>
              </a:rPr>
              <a:t>?</a:t>
            </a:r>
          </a:p>
        </p:txBody>
      </p:sp>
      <p:pic>
        <p:nvPicPr>
          <p:cNvPr id="9" name="Picture 8" descr="C:\Users\MyPC\Downloads\z3470492338211_9e63664881fd7fb9a4030342dab0d11c.jpg">
            <a:extLst>
              <a:ext uri="{FF2B5EF4-FFF2-40B4-BE49-F238E27FC236}">
                <a16:creationId xmlns:a16="http://schemas.microsoft.com/office/drawing/2014/main" id="{FEBF1C32-6F72-40C1-A09C-C4F9748C25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75453" y="2365513"/>
            <a:ext cx="5188225" cy="2286001"/>
          </a:xfrm>
          <a:prstGeom prst="rect">
            <a:avLst/>
          </a:prstGeom>
          <a:noFill/>
          <a:ln>
            <a:noFill/>
          </a:ln>
        </p:spPr>
      </p:pic>
      <p:sp>
        <p:nvSpPr>
          <p:cNvPr id="5" name="TextBox 4">
            <a:extLst>
              <a:ext uri="{FF2B5EF4-FFF2-40B4-BE49-F238E27FC236}">
                <a16:creationId xmlns:a16="http://schemas.microsoft.com/office/drawing/2014/main" id="{C94E640C-5FDB-4162-9AD6-7B00E7666E85}"/>
              </a:ext>
            </a:extLst>
          </p:cNvPr>
          <p:cNvSpPr txBox="1"/>
          <p:nvPr/>
        </p:nvSpPr>
        <p:spPr>
          <a:xfrm>
            <a:off x="2799659" y="5101867"/>
            <a:ext cx="5039139" cy="954107"/>
          </a:xfrm>
          <a:prstGeom prst="rect">
            <a:avLst/>
          </a:prstGeom>
          <a:noFill/>
        </p:spPr>
        <p:txBody>
          <a:bodyPr wrap="square" rtlCol="0">
            <a:spAutoFit/>
          </a:bodyPr>
          <a:lstStyle/>
          <a:p>
            <a:r>
              <a:rPr lang="vi-VN" sz="2800" b="1" i="1" dirty="0">
                <a:solidFill>
                  <a:srgbClr val="FF0000"/>
                </a:solidFill>
                <a:latin typeface="+mj-lt"/>
              </a:rPr>
              <a:t>- Đầu A là cực Bắc.</a:t>
            </a:r>
            <a:endParaRPr lang="en-US" sz="2800" b="1" dirty="0">
              <a:solidFill>
                <a:srgbClr val="FF0000"/>
              </a:solidFill>
              <a:latin typeface="+mj-lt"/>
            </a:endParaRPr>
          </a:p>
          <a:p>
            <a:r>
              <a:rPr lang="vi-VN" sz="2800" b="1" i="1" dirty="0">
                <a:solidFill>
                  <a:srgbClr val="FF0000"/>
                </a:solidFill>
                <a:latin typeface="+mj-lt"/>
              </a:rPr>
              <a:t>- Đầu B là cực Nam.</a:t>
            </a:r>
            <a:endParaRPr lang="en-US" sz="2800" b="1" dirty="0">
              <a:solidFill>
                <a:srgbClr val="FF0000"/>
              </a:solidFill>
              <a:latin typeface="+mj-lt"/>
            </a:endParaRPr>
          </a:p>
        </p:txBody>
      </p:sp>
    </p:spTree>
    <p:extLst>
      <p:ext uri="{BB962C8B-B14F-4D97-AF65-F5344CB8AC3E}">
        <p14:creationId xmlns:p14="http://schemas.microsoft.com/office/powerpoint/2010/main" val="289942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838200" y="102548"/>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5" name="Rectangle 4">
            <a:extLst>
              <a:ext uri="{FF2B5EF4-FFF2-40B4-BE49-F238E27FC236}">
                <a16:creationId xmlns:a16="http://schemas.microsoft.com/office/drawing/2014/main" id="{4B7D7836-5E64-44ED-BF36-D313F733FF90}"/>
              </a:ext>
            </a:extLst>
          </p:cNvPr>
          <p:cNvSpPr/>
          <p:nvPr/>
        </p:nvSpPr>
        <p:spPr>
          <a:xfrm>
            <a:off x="838200" y="961702"/>
            <a:ext cx="7500732" cy="5016758"/>
          </a:xfrm>
          <a:prstGeom prst="rect">
            <a:avLst/>
          </a:prstGeom>
        </p:spPr>
        <p:txBody>
          <a:bodyPr wrap="square">
            <a:spAutoFit/>
          </a:bodyPr>
          <a:lstStyle/>
          <a:p>
            <a:r>
              <a:rPr lang="vi-VN" sz="3200" dirty="0">
                <a:solidFill>
                  <a:srgbClr val="002060"/>
                </a:solidFill>
                <a:latin typeface="+mj-lt"/>
              </a:rPr>
              <a:t>Dòng điện chạy vào động cơ điện thường rất lớn, có khi đến hàng nghìn ampe. Nếu để công tắc điện trực tiếp ở mạch điện này thì rất nguy hiểm, cho nên người ta dùng role điện từ. Sơ đồ dưới đây mô tả ứng dụng của role điện từ: 1 – nam châm điện, 2 – thanh thép đàn hồi, 3 – công tắc điện, 4 – lò xo, 5 – động cơ điện. </a:t>
            </a:r>
            <a:endParaRPr lang="en-US" sz="3200" dirty="0">
              <a:solidFill>
                <a:srgbClr val="002060"/>
              </a:solidFill>
              <a:latin typeface="+mj-lt"/>
            </a:endParaRPr>
          </a:p>
          <a:p>
            <a:r>
              <a:rPr lang="vi-VN" sz="3200" b="1" dirty="0">
                <a:solidFill>
                  <a:srgbClr val="002060"/>
                </a:solidFill>
                <a:latin typeface="Times New Roman (Headings)"/>
              </a:rPr>
              <a:t>Hãy giải thích hoạt động của thiết bị này</a:t>
            </a:r>
            <a:r>
              <a:rPr lang="en-US" sz="3200" b="1" dirty="0">
                <a:solidFill>
                  <a:srgbClr val="002060"/>
                </a:solidFill>
                <a:latin typeface="Times New Roman (Headings)"/>
              </a:rPr>
              <a:t>?</a:t>
            </a:r>
          </a:p>
        </p:txBody>
      </p:sp>
      <p:pic>
        <p:nvPicPr>
          <p:cNvPr id="7" name="Picture 6" descr="C:\Users\MyPC\Desktop\z3470444476916_2ffcbfa95f416c13edad50a6520d84d0.jpg">
            <a:extLst>
              <a:ext uri="{FF2B5EF4-FFF2-40B4-BE49-F238E27FC236}">
                <a16:creationId xmlns:a16="http://schemas.microsoft.com/office/drawing/2014/main" id="{0C164366-EA05-4CCD-AABA-86FA7CC4D1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18444" y="2027583"/>
            <a:ext cx="3518452" cy="3241191"/>
          </a:xfrm>
          <a:prstGeom prst="rect">
            <a:avLst/>
          </a:prstGeom>
          <a:noFill/>
          <a:ln>
            <a:noFill/>
          </a:ln>
        </p:spPr>
      </p:pic>
    </p:spTree>
    <p:extLst>
      <p:ext uri="{BB962C8B-B14F-4D97-AF65-F5344CB8AC3E}">
        <p14:creationId xmlns:p14="http://schemas.microsoft.com/office/powerpoint/2010/main" val="31010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413994" y="-199110"/>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5" name="Rectangle 4">
            <a:extLst>
              <a:ext uri="{FF2B5EF4-FFF2-40B4-BE49-F238E27FC236}">
                <a16:creationId xmlns:a16="http://schemas.microsoft.com/office/drawing/2014/main" id="{4B7D7836-5E64-44ED-BF36-D313F733FF90}"/>
              </a:ext>
            </a:extLst>
          </p:cNvPr>
          <p:cNvSpPr/>
          <p:nvPr/>
        </p:nvSpPr>
        <p:spPr>
          <a:xfrm>
            <a:off x="630810" y="1126453"/>
            <a:ext cx="7500732" cy="4031873"/>
          </a:xfrm>
          <a:prstGeom prst="rect">
            <a:avLst/>
          </a:prstGeom>
        </p:spPr>
        <p:txBody>
          <a:bodyPr wrap="square">
            <a:spAutoFit/>
          </a:bodyPr>
          <a:lstStyle/>
          <a:p>
            <a:r>
              <a:rPr lang="vi-VN" sz="3200" dirty="0">
                <a:solidFill>
                  <a:srgbClr val="002060"/>
                </a:solidFill>
                <a:latin typeface="+mj-lt"/>
              </a:rPr>
              <a:t>Đóng khóa điện (K), nam châm điện (1) hoạt động, hút thanh thép đàn hồi (2); công tắc điện (3) đóng, dòng điện chạy vào động cơ (5). Muốn động cơ ngừng hoạt động thì ngắt khóa điện đầu vào, nam châm điện không còn từ tính, lò xo (4) kéo thanh thép lên, công tắc (3) ngắt điện chạy vào động cơ, động cơ ngừng hoạt động.</a:t>
            </a:r>
            <a:endParaRPr lang="en-US" sz="3200" dirty="0">
              <a:solidFill>
                <a:srgbClr val="002060"/>
              </a:solidFill>
              <a:latin typeface="+mj-lt"/>
            </a:endParaRPr>
          </a:p>
        </p:txBody>
      </p:sp>
      <p:pic>
        <p:nvPicPr>
          <p:cNvPr id="7" name="Picture 6" descr="C:\Users\MyPC\Desktop\z3470444476916_2ffcbfa95f416c13edad50a6520d84d0.jpg">
            <a:extLst>
              <a:ext uri="{FF2B5EF4-FFF2-40B4-BE49-F238E27FC236}">
                <a16:creationId xmlns:a16="http://schemas.microsoft.com/office/drawing/2014/main" id="{0C164366-EA05-4CCD-AABA-86FA7CC4D1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18444" y="2027583"/>
            <a:ext cx="3518452" cy="3241191"/>
          </a:xfrm>
          <a:prstGeom prst="rect">
            <a:avLst/>
          </a:prstGeom>
          <a:noFill/>
          <a:ln>
            <a:noFill/>
          </a:ln>
        </p:spPr>
      </p:pic>
    </p:spTree>
    <p:extLst>
      <p:ext uri="{BB962C8B-B14F-4D97-AF65-F5344CB8AC3E}">
        <p14:creationId xmlns:p14="http://schemas.microsoft.com/office/powerpoint/2010/main" val="20854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HƯỚNG DẪN VỀ NHÀ</a:t>
            </a:r>
          </a:p>
        </p:txBody>
      </p:sp>
      <p:sp>
        <p:nvSpPr>
          <p:cNvPr id="3" name="Content Placeholder 2"/>
          <p:cNvSpPr>
            <a:spLocks noGrp="1"/>
          </p:cNvSpPr>
          <p:nvPr>
            <p:ph idx="1"/>
          </p:nvPr>
        </p:nvSpPr>
        <p:spPr/>
        <p:txBody>
          <a:bodyPr>
            <a:normAutofit/>
          </a:bodyPr>
          <a:lstStyle/>
          <a:p>
            <a:r>
              <a:rPr lang="en-US" sz="4400" dirty="0" err="1">
                <a:solidFill>
                  <a:srgbClr val="FF0000"/>
                </a:solidFill>
                <a:latin typeface="Times New Roman" panose="02020603050405020304" pitchFamily="18" charset="0"/>
                <a:cs typeface="Times New Roman" panose="02020603050405020304" pitchFamily="18" charset="0"/>
              </a:rPr>
              <a:t>Học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bài</a:t>
            </a:r>
            <a:r>
              <a:rPr lang="en-US" sz="4400" dirty="0">
                <a:solidFill>
                  <a:srgbClr val="FF0000"/>
                </a:solidFill>
                <a:latin typeface="Times New Roman" panose="02020603050405020304" pitchFamily="18" charset="0"/>
                <a:cs typeface="Times New Roman" panose="02020603050405020304" pitchFamily="18" charset="0"/>
              </a:rPr>
              <a:t>.</a:t>
            </a:r>
          </a:p>
          <a:p>
            <a:r>
              <a:rPr lang="en-US" sz="4400" dirty="0" err="1">
                <a:solidFill>
                  <a:srgbClr val="FF0000"/>
                </a:solidFill>
                <a:latin typeface="Times New Roman" panose="02020603050405020304" pitchFamily="18" charset="0"/>
                <a:cs typeface="Times New Roman" panose="02020603050405020304" pitchFamily="18" charset="0"/>
              </a:rPr>
              <a:t>Làm</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các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bài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tập</a:t>
            </a:r>
            <a:r>
              <a:rPr lang="en-US" sz="4400" dirty="0">
                <a:solidFill>
                  <a:srgbClr val="FF0000"/>
                </a:solidFill>
                <a:latin typeface="Times New Roman" panose="02020603050405020304" pitchFamily="18" charset="0"/>
                <a:cs typeface="Times New Roman" panose="02020603050405020304" pitchFamily="18" charset="0"/>
              </a:rPr>
              <a:t> 1, 2, 3, 4 </a:t>
            </a:r>
            <a:r>
              <a:rPr lang="en-US" sz="4400" dirty="0" err="1">
                <a:solidFill>
                  <a:srgbClr val="FF0000"/>
                </a:solidFill>
                <a:latin typeface="Times New Roman" panose="02020603050405020304" pitchFamily="18" charset="0"/>
                <a:cs typeface="Times New Roman" panose="02020603050405020304" pitchFamily="18" charset="0"/>
              </a:rPr>
              <a:t>trong</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sách</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bài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tập</a:t>
            </a:r>
            <a:r>
              <a:rPr lang="en-US" sz="4400" dirty="0">
                <a:solidFill>
                  <a:srgbClr val="FF0000"/>
                </a:solidFill>
                <a:latin typeface="Times New Roman" panose="02020603050405020304" pitchFamily="18" charset="0"/>
                <a:cs typeface="Times New Roman" panose="02020603050405020304" pitchFamily="18" charset="0"/>
              </a:rPr>
              <a:t>.</a:t>
            </a:r>
          </a:p>
          <a:p>
            <a:r>
              <a:rPr lang="en-US" sz="4400" dirty="0" err="1">
                <a:solidFill>
                  <a:srgbClr val="FF0000"/>
                </a:solidFill>
                <a:latin typeface="Times New Roman" panose="02020603050405020304" pitchFamily="18" charset="0"/>
                <a:cs typeface="Times New Roman" panose="02020603050405020304" pitchFamily="18" charset="0"/>
              </a:rPr>
              <a:t>Chuẩn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bị</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cho</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tiết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học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sau</a:t>
            </a:r>
            <a:r>
              <a:rPr lang="en-US" sz="44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9968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23821" y="641005"/>
            <a:ext cx="9037733" cy="2008396"/>
          </a:xfrm>
        </p:spPr>
        <p:txBody>
          <a:bodyPr/>
          <a:lstStyle/>
          <a:p>
            <a:pPr eaLnBrk="1" hangingPunct="1"/>
            <a:r>
              <a:rPr lang="en-US"/>
              <a:t> </a:t>
            </a:r>
          </a:p>
        </p:txBody>
      </p:sp>
      <p:pic>
        <p:nvPicPr>
          <p:cNvPr id="17413" name="Picture 5" descr="animation"/>
          <p:cNvPicPr>
            <a:picLocks noChangeAspect="1" noChangeArrowheads="1" noCrop="1"/>
          </p:cNvPicPr>
          <p:nvPr/>
        </p:nvPicPr>
        <p:blipFill>
          <a:blip r:embed="rId2"/>
          <a:srcRect/>
          <a:stretch>
            <a:fillRect/>
          </a:stretch>
        </p:blipFill>
        <p:spPr bwMode="auto">
          <a:xfrm>
            <a:off x="425070" y="1220136"/>
            <a:ext cx="2952984" cy="2844918"/>
          </a:xfrm>
          <a:prstGeom prst="rect">
            <a:avLst/>
          </a:prstGeom>
          <a:noFill/>
          <a:ln w="9525">
            <a:noFill/>
            <a:miter lim="800000"/>
            <a:headEnd/>
            <a:tailEnd/>
          </a:ln>
        </p:spPr>
      </p:pic>
      <p:pic>
        <p:nvPicPr>
          <p:cNvPr id="3" name="Picture 2">
            <a:extLst>
              <a:ext uri="{FF2B5EF4-FFF2-40B4-BE49-F238E27FC236}">
                <a16:creationId xmlns:a16="http://schemas.microsoft.com/office/drawing/2014/main" id="{0D9C629B-6AF5-450C-A678-523C71D25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763655" y="-120820"/>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763655" y="1006311"/>
            <a:ext cx="11267661" cy="4576763"/>
          </a:xfrm>
        </p:spPr>
        <p:txBody>
          <a:bodyPr>
            <a:normAutofit/>
          </a:bodyPr>
          <a:lstStyle/>
          <a:p>
            <a:pPr marL="0" indent="0">
              <a:buNone/>
            </a:pPr>
            <a:r>
              <a:rPr lang="vi-VN" sz="3200" b="1" dirty="0">
                <a:solidFill>
                  <a:srgbClr val="002060"/>
                </a:solidFill>
                <a:latin typeface="+mj-lt"/>
              </a:rPr>
              <a:t>1. Tìm hiểu về nam châm điện</a:t>
            </a:r>
            <a:endParaRPr lang="en-US" sz="3200" dirty="0">
              <a:solidFill>
                <a:srgbClr val="002060"/>
              </a:solidFill>
              <a:latin typeface="+mj-lt"/>
            </a:endParaRPr>
          </a:p>
          <a:p>
            <a:pPr marL="0" indent="0">
              <a:buNone/>
            </a:pPr>
            <a:r>
              <a:rPr lang="vi-VN" sz="3200" dirty="0">
                <a:solidFill>
                  <a:srgbClr val="FF0000"/>
                </a:solidFill>
                <a:latin typeface="+mj-lt"/>
              </a:rPr>
              <a:t>Nam châm điện là gì</a:t>
            </a:r>
            <a:r>
              <a:rPr lang="en-US" sz="3200"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solidFill>
                <a:srgbClr val="002060"/>
              </a:solidFill>
              <a:latin typeface="+mj-lt"/>
            </a:endParaRPr>
          </a:p>
          <a:p>
            <a:pPr marL="0" indent="0">
              <a:buNone/>
            </a:pPr>
            <a:endParaRPr lang="en-US" dirty="0">
              <a:solidFill>
                <a:srgbClr val="002060"/>
              </a:solidFill>
              <a:latin typeface="+mj-lt"/>
            </a:endParaRPr>
          </a:p>
          <a:p>
            <a:pPr marL="0" indent="0">
              <a:buNone/>
            </a:pPr>
            <a:endParaRPr lang="en-US" sz="3200" dirty="0">
              <a:solidFill>
                <a:srgbClr val="002060"/>
              </a:solidFill>
              <a:latin typeface="+mj-lt"/>
            </a:endParaRPr>
          </a:p>
          <a:p>
            <a:pPr marL="0" indent="0">
              <a:buNone/>
            </a:pPr>
            <a:endParaRPr lang="en-US" dirty="0">
              <a:solidFill>
                <a:srgbClr val="002060"/>
              </a:solidFill>
              <a:latin typeface="+mj-lt"/>
            </a:endParaRPr>
          </a:p>
        </p:txBody>
      </p:sp>
      <p:pic>
        <p:nvPicPr>
          <p:cNvPr id="7" name="Picture 6">
            <a:extLst>
              <a:ext uri="{FF2B5EF4-FFF2-40B4-BE49-F238E27FC236}">
                <a16:creationId xmlns:a16="http://schemas.microsoft.com/office/drawing/2014/main" id="{FBF72A68-4F9C-4C23-AAF1-7A871B0A7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320" y="1910159"/>
            <a:ext cx="5153549" cy="4266804"/>
          </a:xfrm>
          <a:prstGeom prst="rect">
            <a:avLst/>
          </a:prstGeom>
        </p:spPr>
      </p:pic>
      <p:sp>
        <p:nvSpPr>
          <p:cNvPr id="4" name="TextBox 3">
            <a:extLst>
              <a:ext uri="{FF2B5EF4-FFF2-40B4-BE49-F238E27FC236}">
                <a16:creationId xmlns:a16="http://schemas.microsoft.com/office/drawing/2014/main" id="{1704699D-807B-44F7-9A20-3B4729DA1293}"/>
              </a:ext>
            </a:extLst>
          </p:cNvPr>
          <p:cNvSpPr txBox="1"/>
          <p:nvPr/>
        </p:nvSpPr>
        <p:spPr>
          <a:xfrm>
            <a:off x="689111" y="2331874"/>
            <a:ext cx="5708374" cy="3046988"/>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Các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thí</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nghiệm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thấy</a:t>
            </a:r>
            <a:r>
              <a:rPr lang="vi-VN" sz="3200" dirty="0">
                <a:solidFill>
                  <a:srgbClr val="002060"/>
                </a:solidFill>
                <a:latin typeface="Times New Roman" panose="02020603050405020304" pitchFamily="18" charset="0"/>
                <a:cs typeface="Times New Roman" panose="02020603050405020304" pitchFamily="18" charset="0"/>
              </a:rPr>
              <a:t>, dòng điện chạy trong dây dẫn thẳng hay trong cuộn dây đều sinh ra từ trường, người ta ứng dụng tính chất này để chế tạo ra nam châm, gọi là nam châm điện.</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9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414131" y="141736"/>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838200" y="1341783"/>
            <a:ext cx="10515600" cy="4835180"/>
          </a:xfrm>
        </p:spPr>
        <p:txBody>
          <a:bodyPr>
            <a:normAutofit/>
          </a:bodyPr>
          <a:lstStyle/>
          <a:p>
            <a:pPr marL="0" indent="0">
              <a:buNone/>
            </a:pPr>
            <a:r>
              <a:rPr lang="vi-VN" sz="3200" b="1" dirty="0">
                <a:solidFill>
                  <a:schemeClr val="accent1">
                    <a:lumMod val="50000"/>
                  </a:schemeClr>
                </a:solidFill>
                <a:latin typeface="+mj-lt"/>
              </a:rPr>
              <a:t>1. Tìm hiểu về nam châm điện</a:t>
            </a:r>
            <a:endParaRPr lang="en-US" sz="3200" dirty="0">
              <a:solidFill>
                <a:schemeClr val="accent1">
                  <a:lumMod val="50000"/>
                </a:schemeClr>
              </a:solidFill>
              <a:latin typeface="+mj-lt"/>
            </a:endParaRPr>
          </a:p>
          <a:p>
            <a:pPr marL="0" indent="0">
              <a:buNone/>
            </a:pPr>
            <a:r>
              <a:rPr lang="vi-VN" sz="3200" dirty="0">
                <a:solidFill>
                  <a:srgbClr val="FF0000"/>
                </a:solidFill>
                <a:latin typeface="+mj-lt"/>
              </a:rPr>
              <a:t>Mô tả cấu tạo của nam châm điện</a:t>
            </a:r>
            <a:r>
              <a:rPr lang="en-US" sz="3200"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solidFill>
                <a:srgbClr val="FF0000"/>
              </a:solidFill>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sz="3200" dirty="0">
              <a:latin typeface="+mj-lt"/>
            </a:endParaRPr>
          </a:p>
          <a:p>
            <a:pPr marL="0" indent="0">
              <a:buNone/>
            </a:pPr>
            <a:endParaRPr lang="en-US" dirty="0">
              <a:latin typeface="+mj-lt"/>
            </a:endParaRPr>
          </a:p>
        </p:txBody>
      </p:sp>
      <p:pic>
        <p:nvPicPr>
          <p:cNvPr id="7" name="Picture 6">
            <a:extLst>
              <a:ext uri="{FF2B5EF4-FFF2-40B4-BE49-F238E27FC236}">
                <a16:creationId xmlns:a16="http://schemas.microsoft.com/office/drawing/2014/main" id="{FBF72A68-4F9C-4C23-AAF1-7A871B0A7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320" y="1910159"/>
            <a:ext cx="5153549" cy="4266804"/>
          </a:xfrm>
          <a:prstGeom prst="rect">
            <a:avLst/>
          </a:prstGeom>
        </p:spPr>
      </p:pic>
      <p:sp>
        <p:nvSpPr>
          <p:cNvPr id="4" name="TextBox 3">
            <a:extLst>
              <a:ext uri="{FF2B5EF4-FFF2-40B4-BE49-F238E27FC236}">
                <a16:creationId xmlns:a16="http://schemas.microsoft.com/office/drawing/2014/main" id="{1704699D-807B-44F7-9A20-3B4729DA1293}"/>
              </a:ext>
            </a:extLst>
          </p:cNvPr>
          <p:cNvSpPr txBox="1"/>
          <p:nvPr/>
        </p:nvSpPr>
        <p:spPr>
          <a:xfrm>
            <a:off x="838200" y="2456795"/>
            <a:ext cx="5708374" cy="3539430"/>
          </a:xfrm>
          <a:prstGeom prst="rect">
            <a:avLst/>
          </a:prstGeom>
          <a:noFill/>
        </p:spPr>
        <p:txBody>
          <a:bodyPr wrap="square" rtlCol="0">
            <a:spAutoFit/>
          </a:bodyPr>
          <a:lstStyle/>
          <a:p>
            <a:r>
              <a:rPr lang="vi-VN" sz="3200" dirty="0">
                <a:solidFill>
                  <a:srgbClr val="002060"/>
                </a:solidFill>
                <a:latin typeface="+mj-lt"/>
              </a:rPr>
              <a:t>Cấu tạo của nam châm điện:</a:t>
            </a:r>
            <a:endParaRPr lang="en-US" sz="3200" dirty="0">
              <a:solidFill>
                <a:srgbClr val="002060"/>
              </a:solidFill>
              <a:latin typeface="+mj-lt"/>
            </a:endParaRPr>
          </a:p>
          <a:p>
            <a:r>
              <a:rPr lang="vi-VN" sz="3200" dirty="0">
                <a:solidFill>
                  <a:srgbClr val="002060"/>
                </a:solidFill>
                <a:latin typeface="+mj-lt"/>
              </a:rPr>
              <a:t>+ A là ống dây dẫn.</a:t>
            </a:r>
            <a:endParaRPr lang="en-US" sz="3200" dirty="0">
              <a:solidFill>
                <a:srgbClr val="002060"/>
              </a:solidFill>
              <a:latin typeface="+mj-lt"/>
            </a:endParaRPr>
          </a:p>
          <a:p>
            <a:r>
              <a:rPr lang="vi-VN" sz="3200" dirty="0">
                <a:solidFill>
                  <a:srgbClr val="002060"/>
                </a:solidFill>
                <a:latin typeface="+mj-lt"/>
              </a:rPr>
              <a:t>+ B là là một thỏi s</a:t>
            </a:r>
            <a:r>
              <a:rPr lang="en-US" sz="3200" dirty="0" err="1">
                <a:solidFill>
                  <a:srgbClr val="002060"/>
                </a:solidFill>
                <a:latin typeface="Times New Roman" panose="02020603050405020304" pitchFamily="18" charset="0"/>
                <a:cs typeface="Times New Roman" panose="02020603050405020304" pitchFamily="18" charset="0"/>
              </a:rPr>
              <a:t>ắt</a:t>
            </a:r>
            <a:r>
              <a:rPr lang="vi-VN"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mj-lt"/>
              </a:rPr>
              <a:t>non được lồng vào trong lòng ống dây.</a:t>
            </a:r>
            <a:endParaRPr lang="en-US" sz="3200" dirty="0">
              <a:solidFill>
                <a:srgbClr val="002060"/>
              </a:solidFill>
              <a:latin typeface="+mj-lt"/>
            </a:endParaRPr>
          </a:p>
          <a:p>
            <a:r>
              <a:rPr lang="vi-VN" sz="3200" dirty="0">
                <a:solidFill>
                  <a:srgbClr val="002060"/>
                </a:solidFill>
                <a:latin typeface="+mj-lt"/>
              </a:rPr>
              <a:t>+ Hai đầu cuộn dây được nối với hai cực nguồn điện E thông qua khóa K.</a:t>
            </a:r>
            <a:endParaRPr lang="en-US" sz="3200" dirty="0">
              <a:solidFill>
                <a:srgbClr val="002060"/>
              </a:solidFill>
              <a:latin typeface="+mj-lt"/>
            </a:endParaRPr>
          </a:p>
        </p:txBody>
      </p:sp>
    </p:spTree>
    <p:extLst>
      <p:ext uri="{BB962C8B-B14F-4D97-AF65-F5344CB8AC3E}">
        <p14:creationId xmlns:p14="http://schemas.microsoft.com/office/powerpoint/2010/main" val="66147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507" y="4808648"/>
            <a:ext cx="11315700" cy="1706451"/>
          </a:xfrm>
        </p:spPr>
        <p:txBody>
          <a:bodyPr>
            <a:normAutofit fontScale="25000" lnSpcReduction="20000"/>
          </a:bodyPr>
          <a:lstStyle/>
          <a:p>
            <a:pPr marL="0" indent="0">
              <a:buNone/>
            </a:pPr>
            <a:endParaRPr lang="en-US" sz="14400" dirty="0"/>
          </a:p>
          <a:p>
            <a:pPr marL="0" indent="0">
              <a:buNone/>
            </a:pPr>
            <a:r>
              <a:rPr lang="vi-VN" sz="14400" dirty="0">
                <a:latin typeface="Times New Roman" pitchFamily="18" charset="0"/>
                <a:cs typeface="Times New Roman" pitchFamily="18" charset="0"/>
              </a:rPr>
              <a:t> Để biết ống dây đã trở thành nam châm điện hay chưa, ta cho dòng điện chạy vào ống dây bằng cách đóng khóa K.</a:t>
            </a:r>
            <a:endParaRPr lang="en-US" sz="14400" dirty="0">
              <a:latin typeface="Times New Roman" pitchFamily="18" charset="0"/>
              <a:cs typeface="Times New Roman" pitchFamily="18" charset="0"/>
            </a:endParaRPr>
          </a:p>
          <a:p>
            <a:pPr marL="0" indent="0">
              <a:buNone/>
            </a:pPr>
            <a:endParaRPr lang="en-US" dirty="0"/>
          </a:p>
        </p:txBody>
      </p:sp>
      <p:sp>
        <p:nvSpPr>
          <p:cNvPr id="4" name="Rectangle 3"/>
          <p:cNvSpPr/>
          <p:nvPr/>
        </p:nvSpPr>
        <p:spPr>
          <a:xfrm>
            <a:off x="470263" y="285981"/>
            <a:ext cx="10802983" cy="646331"/>
          </a:xfrm>
          <a:prstGeom prst="rect">
            <a:avLst/>
          </a:prstGeom>
        </p:spPr>
        <p:txBody>
          <a:bodyPr wrap="square">
            <a:spAutoFit/>
          </a:bodyPr>
          <a:lstStyle/>
          <a:p>
            <a:r>
              <a:rPr lang="vi-VN" sz="3600" b="1" dirty="0">
                <a:solidFill>
                  <a:srgbClr val="FF0000"/>
                </a:solidFill>
                <a:latin typeface="+mj-lt"/>
              </a:rPr>
              <a:t>BÀI 20: CHẾ TẠO NAM CHÂM ĐIỆN ĐƠN GIẢN</a:t>
            </a:r>
            <a:endParaRPr lang="en-US" sz="3600" dirty="0">
              <a:latin typeface="+mj-lt"/>
            </a:endParaRPr>
          </a:p>
        </p:txBody>
      </p:sp>
      <p:sp>
        <p:nvSpPr>
          <p:cNvPr id="5" name="TextBox 4"/>
          <p:cNvSpPr txBox="1"/>
          <p:nvPr/>
        </p:nvSpPr>
        <p:spPr>
          <a:xfrm>
            <a:off x="2768957" y="1460055"/>
            <a:ext cx="6503831" cy="584775"/>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THẢO LUẬN THEO CẶP ĐÔI</a:t>
            </a:r>
          </a:p>
        </p:txBody>
      </p:sp>
      <p:sp>
        <p:nvSpPr>
          <p:cNvPr id="7" name="Rectangle 6"/>
          <p:cNvSpPr/>
          <p:nvPr/>
        </p:nvSpPr>
        <p:spPr>
          <a:xfrm>
            <a:off x="579549" y="2782669"/>
            <a:ext cx="10882648" cy="1200329"/>
          </a:xfrm>
          <a:prstGeom prst="rect">
            <a:avLst/>
          </a:prstGeom>
        </p:spPr>
        <p:txBody>
          <a:bodyPr wrap="square">
            <a:spAutoFit/>
          </a:bodyPr>
          <a:lstStyle/>
          <a:p>
            <a:r>
              <a:rPr lang="vi-VN" sz="3600" dirty="0">
                <a:latin typeface="Times New Roman" pitchFamily="18" charset="0"/>
                <a:cs typeface="Times New Roman" pitchFamily="18" charset="0"/>
              </a:rPr>
              <a:t>Làm cách nào để biết ống dây đã trở thành nam châm điện</a:t>
            </a:r>
            <a:r>
              <a:rPr lang="en-US" sz="3600" dirty="0">
                <a:latin typeface="Times New Roman" pitchFamily="18" charset="0"/>
                <a:cs typeface="Times New Roman" pitchFamily="18" charset="0"/>
              </a:rPr>
              <a:t>?</a:t>
            </a:r>
          </a:p>
        </p:txBody>
      </p:sp>
      <p:sp>
        <p:nvSpPr>
          <p:cNvPr id="8" name="TextBox 7"/>
          <p:cNvSpPr txBox="1"/>
          <p:nvPr/>
        </p:nvSpPr>
        <p:spPr>
          <a:xfrm>
            <a:off x="2575775" y="3982998"/>
            <a:ext cx="4919729" cy="584775"/>
          </a:xfrm>
          <a:prstGeom prst="rect">
            <a:avLst/>
          </a:prstGeom>
          <a:noFill/>
        </p:spPr>
        <p:txBody>
          <a:bodyPr wrap="square" rtlCol="0">
            <a:spAutoFit/>
          </a:bodyPr>
          <a:lstStyle/>
          <a:p>
            <a:pPr algn="ctr"/>
            <a:r>
              <a:rPr lang="en-US" sz="3200" b="1" dirty="0">
                <a:solidFill>
                  <a:srgbClr val="002060"/>
                </a:solidFill>
                <a:latin typeface="Times New Roman" pitchFamily="18" charset="0"/>
                <a:cs typeface="Times New Roman" pitchFamily="18" charset="0"/>
              </a:rPr>
              <a:t>ĐÁP ÁN</a:t>
            </a:r>
          </a:p>
        </p:txBody>
      </p:sp>
    </p:spTree>
    <p:extLst>
      <p:ext uri="{BB962C8B-B14F-4D97-AF65-F5344CB8AC3E}">
        <p14:creationId xmlns:p14="http://schemas.microsoft.com/office/powerpoint/2010/main" val="38602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630810" y="-118002"/>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838199" y="1341783"/>
            <a:ext cx="11217965" cy="4835180"/>
          </a:xfrm>
        </p:spPr>
        <p:txBody>
          <a:bodyPr>
            <a:normAutofit/>
          </a:bodyPr>
          <a:lstStyle/>
          <a:p>
            <a:pPr marL="0" indent="0">
              <a:buNone/>
            </a:pPr>
            <a:r>
              <a:rPr lang="vi-VN" sz="3200" b="1" dirty="0">
                <a:solidFill>
                  <a:srgbClr val="002060"/>
                </a:solidFill>
                <a:latin typeface="+mj-lt"/>
              </a:rPr>
              <a:t>2. Tìm hiểu về chế tạo nam châm điện đơn giản</a:t>
            </a:r>
            <a:endParaRPr lang="en-US" sz="3200" dirty="0">
              <a:solidFill>
                <a:srgbClr val="002060"/>
              </a:solidFill>
              <a:latin typeface="+mj-lt"/>
            </a:endParaRPr>
          </a:p>
          <a:p>
            <a:pPr marL="0" indent="0">
              <a:buNone/>
            </a:pPr>
            <a:endParaRPr lang="en-US" dirty="0">
              <a:solidFill>
                <a:srgbClr val="002060"/>
              </a:solidFill>
              <a:latin typeface="+mj-lt"/>
            </a:endParaRPr>
          </a:p>
        </p:txBody>
      </p:sp>
      <p:pic>
        <p:nvPicPr>
          <p:cNvPr id="6" name="Picture 5">
            <a:extLst>
              <a:ext uri="{FF2B5EF4-FFF2-40B4-BE49-F238E27FC236}">
                <a16:creationId xmlns:a16="http://schemas.microsoft.com/office/drawing/2014/main" id="{B9EECA88-3E36-4072-B302-17A4CE431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320" y="1910159"/>
            <a:ext cx="5153549" cy="4266804"/>
          </a:xfrm>
          <a:prstGeom prst="rect">
            <a:avLst/>
          </a:prstGeom>
        </p:spPr>
      </p:pic>
      <p:sp>
        <p:nvSpPr>
          <p:cNvPr id="5" name="Rectangle 4">
            <a:extLst>
              <a:ext uri="{FF2B5EF4-FFF2-40B4-BE49-F238E27FC236}">
                <a16:creationId xmlns:a16="http://schemas.microsoft.com/office/drawing/2014/main" id="{4B7D7836-5E64-44ED-BF36-D313F733FF90}"/>
              </a:ext>
            </a:extLst>
          </p:cNvPr>
          <p:cNvSpPr/>
          <p:nvPr/>
        </p:nvSpPr>
        <p:spPr>
          <a:xfrm>
            <a:off x="1018421" y="1910159"/>
            <a:ext cx="5153549" cy="3539430"/>
          </a:xfrm>
          <a:prstGeom prst="rect">
            <a:avLst/>
          </a:prstGeom>
        </p:spPr>
        <p:txBody>
          <a:bodyPr wrap="square">
            <a:spAutoFit/>
          </a:bodyPr>
          <a:lstStyle/>
          <a:p>
            <a:r>
              <a:rPr lang="vi-VN" sz="3200" dirty="0">
                <a:solidFill>
                  <a:srgbClr val="002060"/>
                </a:solidFill>
                <a:latin typeface="+mj-lt"/>
              </a:rPr>
              <a:t>Cách làm: </a:t>
            </a:r>
            <a:r>
              <a:rPr lang="vi-VN" sz="3200" dirty="0">
                <a:solidFill>
                  <a:srgbClr val="002060"/>
                </a:solidFill>
                <a:latin typeface="Times New Roman" panose="02020603050405020304" pitchFamily="18" charset="0"/>
                <a:ea typeface="Times New Roman" panose="02020603050405020304" pitchFamily="18" charset="0"/>
              </a:rPr>
              <a:t>Dùng một đoạn dây đồng quấn xung quanh một ống nhựa, luồn vào trong ống một chiếc đinh sắt dài, nối hai đầu dây với nguồn điện (pin) qua một công tắc điện</a:t>
            </a:r>
            <a:endParaRPr lang="en-US" sz="3200" dirty="0">
              <a:solidFill>
                <a:srgbClr val="002060"/>
              </a:solidFill>
            </a:endParaRPr>
          </a:p>
        </p:txBody>
      </p:sp>
    </p:spTree>
    <p:extLst>
      <p:ext uri="{BB962C8B-B14F-4D97-AF65-F5344CB8AC3E}">
        <p14:creationId xmlns:p14="http://schemas.microsoft.com/office/powerpoint/2010/main" val="15405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AE22-2F54-4C81-8688-64A8B30438C1}"/>
              </a:ext>
            </a:extLst>
          </p:cNvPr>
          <p:cNvSpPr>
            <a:spLocks noGrp="1"/>
          </p:cNvSpPr>
          <p:nvPr>
            <p:ph type="title"/>
          </p:nvPr>
        </p:nvSpPr>
        <p:spPr>
          <a:xfrm>
            <a:off x="630810" y="-118002"/>
            <a:ext cx="10515600" cy="1325563"/>
          </a:xfrm>
        </p:spPr>
        <p:txBody>
          <a:bodyPr>
            <a:normAutofit/>
          </a:bodyPr>
          <a:lstStyle/>
          <a:p>
            <a:pPr algn="ctr"/>
            <a:r>
              <a:rPr lang="vi-VN" sz="3600" b="1" dirty="0">
                <a:solidFill>
                  <a:srgbClr val="FF0000"/>
                </a:solidFill>
              </a:rPr>
              <a:t>BÀI 20: CHẾ TẠO NAM CHÂM ĐIỆN ĐƠN GIẢN</a:t>
            </a:r>
            <a:endParaRPr lang="en-US" sz="3600" dirty="0">
              <a:solidFill>
                <a:srgbClr val="FF0000"/>
              </a:solidFill>
            </a:endParaRPr>
          </a:p>
        </p:txBody>
      </p:sp>
      <p:sp>
        <p:nvSpPr>
          <p:cNvPr id="3" name="Content Placeholder 2">
            <a:extLst>
              <a:ext uri="{FF2B5EF4-FFF2-40B4-BE49-F238E27FC236}">
                <a16:creationId xmlns:a16="http://schemas.microsoft.com/office/drawing/2014/main" id="{88A17E89-368F-46C6-A2EB-ABE542175818}"/>
              </a:ext>
            </a:extLst>
          </p:cNvPr>
          <p:cNvSpPr>
            <a:spLocks noGrp="1"/>
          </p:cNvSpPr>
          <p:nvPr>
            <p:ph idx="1"/>
          </p:nvPr>
        </p:nvSpPr>
        <p:spPr>
          <a:xfrm>
            <a:off x="838199" y="1341783"/>
            <a:ext cx="11217965" cy="4835180"/>
          </a:xfrm>
        </p:spPr>
        <p:txBody>
          <a:bodyPr>
            <a:normAutofit/>
          </a:bodyPr>
          <a:lstStyle/>
          <a:p>
            <a:pPr marL="0" indent="0">
              <a:buNone/>
            </a:pPr>
            <a:r>
              <a:rPr lang="vi-VN" sz="3200" b="1" dirty="0">
                <a:solidFill>
                  <a:schemeClr val="accent1">
                    <a:lumMod val="50000"/>
                  </a:schemeClr>
                </a:solidFill>
                <a:latin typeface="+mj-lt"/>
              </a:rPr>
              <a:t>2. Tìm hiểu về chế tạo nam châm điện đơn giản</a:t>
            </a:r>
            <a:endParaRPr lang="en-US" sz="3200" dirty="0">
              <a:solidFill>
                <a:schemeClr val="accent1">
                  <a:lumMod val="50000"/>
                </a:schemeClr>
              </a:solidFill>
              <a:latin typeface="+mj-lt"/>
            </a:endParaRPr>
          </a:p>
          <a:p>
            <a:pPr marL="0" indent="0">
              <a:buNone/>
            </a:pPr>
            <a:endParaRPr lang="en-US" dirty="0">
              <a:latin typeface="+mj-lt"/>
            </a:endParaRPr>
          </a:p>
        </p:txBody>
      </p:sp>
      <p:pic>
        <p:nvPicPr>
          <p:cNvPr id="6" name="Picture 5">
            <a:extLst>
              <a:ext uri="{FF2B5EF4-FFF2-40B4-BE49-F238E27FC236}">
                <a16:creationId xmlns:a16="http://schemas.microsoft.com/office/drawing/2014/main" id="{B9EECA88-3E36-4072-B302-17A4CE431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463" y="1910159"/>
            <a:ext cx="3992406" cy="4266804"/>
          </a:xfrm>
          <a:prstGeom prst="rect">
            <a:avLst/>
          </a:prstGeom>
        </p:spPr>
      </p:pic>
      <p:sp>
        <p:nvSpPr>
          <p:cNvPr id="5" name="Rectangle 4">
            <a:extLst>
              <a:ext uri="{FF2B5EF4-FFF2-40B4-BE49-F238E27FC236}">
                <a16:creationId xmlns:a16="http://schemas.microsoft.com/office/drawing/2014/main" id="{4B7D7836-5E64-44ED-BF36-D313F733FF90}"/>
              </a:ext>
            </a:extLst>
          </p:cNvPr>
          <p:cNvSpPr/>
          <p:nvPr/>
        </p:nvSpPr>
        <p:spPr>
          <a:xfrm>
            <a:off x="1018421" y="1910159"/>
            <a:ext cx="6153088" cy="4524315"/>
          </a:xfrm>
          <a:prstGeom prst="rect">
            <a:avLst/>
          </a:prstGeom>
        </p:spPr>
        <p:txBody>
          <a:bodyPr wrap="square">
            <a:spAutoFit/>
          </a:bodyPr>
          <a:lstStyle/>
          <a:p>
            <a:r>
              <a:rPr lang="vi-VN" sz="2400" dirty="0">
                <a:solidFill>
                  <a:srgbClr val="002060"/>
                </a:solidFill>
                <a:latin typeface="+mj-lt"/>
              </a:rPr>
              <a:t>Tiến hành thí nghiệm:</a:t>
            </a:r>
          </a:p>
          <a:p>
            <a:r>
              <a:rPr lang="vi-VN" sz="2400" dirty="0">
                <a:solidFill>
                  <a:srgbClr val="002060"/>
                </a:solidFill>
                <a:latin typeface="+mj-lt"/>
              </a:rPr>
              <a:t>+ Đóng công tắc điện; kiểm tra xung quanh nam châm điện có từ trường không.</a:t>
            </a:r>
          </a:p>
          <a:p>
            <a:r>
              <a:rPr lang="vi-VN" sz="2400" dirty="0">
                <a:solidFill>
                  <a:srgbClr val="002060"/>
                </a:solidFill>
                <a:latin typeface="+mj-lt"/>
              </a:rPr>
              <a:t>+ Ngắt công tắc điện; kiểm tra xung quanh nam châm còn từ trường không.</a:t>
            </a:r>
          </a:p>
          <a:p>
            <a:r>
              <a:rPr lang="vi-VN" sz="2400" dirty="0">
                <a:solidFill>
                  <a:srgbClr val="002060"/>
                </a:solidFill>
                <a:latin typeface="+mj-lt"/>
              </a:rPr>
              <a:t>+ Thay đổi nguồn điện bằng cách tăng số pin, đóng công tắc điện; dùng các ghim giấy bằng sắt để kiểm tra xem lực từ của nam châm thay đổi thế nào.</a:t>
            </a:r>
          </a:p>
          <a:p>
            <a:r>
              <a:rPr lang="vi-VN" sz="2400" dirty="0">
                <a:solidFill>
                  <a:srgbClr val="002060"/>
                </a:solidFill>
                <a:latin typeface="+mj-lt"/>
              </a:rPr>
              <a:t>+ Thay đổi cực của nguồn điện; dùng kim nam châm thử để kiểm tra xem chiều từ trường có thay đổi không.</a:t>
            </a:r>
          </a:p>
        </p:txBody>
      </p:sp>
    </p:spTree>
    <p:extLst>
      <p:ext uri="{BB962C8B-B14F-4D97-AF65-F5344CB8AC3E}">
        <p14:creationId xmlns:p14="http://schemas.microsoft.com/office/powerpoint/2010/main" val="26409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977" y="202584"/>
            <a:ext cx="10486845" cy="646331"/>
          </a:xfrm>
          <a:prstGeom prst="rect">
            <a:avLst/>
          </a:prstGeom>
        </p:spPr>
        <p:txBody>
          <a:bodyPr wrap="none">
            <a:spAutoFit/>
          </a:bodyPr>
          <a:lstStyle/>
          <a:p>
            <a:r>
              <a:rPr lang="vi-VN" sz="3600" b="1" dirty="0">
                <a:solidFill>
                  <a:srgbClr val="FF0000"/>
                </a:solidFill>
                <a:latin typeface="+mj-lt"/>
              </a:rPr>
              <a:t>BÀI 20: CHẾ TẠO NAM CHÂM ĐIỆN ĐƠN GIẢN</a:t>
            </a:r>
            <a:endParaRPr lang="en-US" sz="3600" dirty="0">
              <a:latin typeface="+mj-lt"/>
            </a:endParaRPr>
          </a:p>
        </p:txBody>
      </p:sp>
      <p:sp>
        <p:nvSpPr>
          <p:cNvPr id="5" name="TextBox 4"/>
          <p:cNvSpPr txBox="1"/>
          <p:nvPr/>
        </p:nvSpPr>
        <p:spPr>
          <a:xfrm>
            <a:off x="3638281" y="848915"/>
            <a:ext cx="5022761" cy="646331"/>
          </a:xfrm>
          <a:prstGeom prst="rect">
            <a:avLst/>
          </a:prstGeom>
          <a:noFill/>
        </p:spPr>
        <p:txBody>
          <a:bodyPr wrap="square" rtlCol="0">
            <a:spAutoFit/>
          </a:bodyPr>
          <a:lstStyle/>
          <a:p>
            <a:r>
              <a:rPr lang="en-US" sz="3600" b="1" dirty="0">
                <a:solidFill>
                  <a:srgbClr val="002060"/>
                </a:solidFill>
                <a:latin typeface="Times New Roman" pitchFamily="18" charset="0"/>
                <a:cs typeface="Times New Roman" pitchFamily="18" charset="0"/>
              </a:rPr>
              <a:t>HOẠT ĐỘNG NHÓM</a:t>
            </a:r>
          </a:p>
        </p:txBody>
      </p:sp>
      <p:sp>
        <p:nvSpPr>
          <p:cNvPr id="7" name="Rectangle 6"/>
          <p:cNvSpPr/>
          <p:nvPr/>
        </p:nvSpPr>
        <p:spPr>
          <a:xfrm>
            <a:off x="540913" y="1727795"/>
            <a:ext cx="11217498" cy="3693319"/>
          </a:xfrm>
          <a:prstGeom prst="rect">
            <a:avLst/>
          </a:prstGeom>
        </p:spPr>
        <p:txBody>
          <a:bodyPr wrap="square">
            <a:spAutoFit/>
          </a:bodyPr>
          <a:lstStyle/>
          <a:p>
            <a:pPr algn="ctr"/>
            <a:r>
              <a:rPr lang="en-US" sz="3600" dirty="0" err="1">
                <a:solidFill>
                  <a:schemeClr val="accent6"/>
                </a:solidFill>
                <a:latin typeface="Times New Roman" pitchFamily="18" charset="0"/>
                <a:cs typeface="Times New Roman" pitchFamily="18" charset="0"/>
              </a:rPr>
              <a:t>Hoạt</a:t>
            </a:r>
            <a:r>
              <a:rPr lang="en-US" sz="3600" dirty="0">
                <a:solidFill>
                  <a:schemeClr val="accent6"/>
                </a:solidFill>
                <a:latin typeface="Times New Roman" pitchFamily="18" charset="0"/>
                <a:cs typeface="Times New Roman" pitchFamily="18" charset="0"/>
              </a:rPr>
              <a:t> </a:t>
            </a:r>
            <a:r>
              <a:rPr lang="en-US" sz="3600" dirty="0" err="1">
                <a:solidFill>
                  <a:schemeClr val="accent6"/>
                </a:solidFill>
                <a:latin typeface="Times New Roman" pitchFamily="18" charset="0"/>
                <a:cs typeface="Times New Roman" pitchFamily="18" charset="0"/>
              </a:rPr>
              <a:t>động</a:t>
            </a:r>
            <a:r>
              <a:rPr lang="en-US" sz="3600" dirty="0">
                <a:solidFill>
                  <a:schemeClr val="accent6"/>
                </a:solidFill>
                <a:latin typeface="Times New Roman" pitchFamily="18" charset="0"/>
                <a:cs typeface="Times New Roman" pitchFamily="18" charset="0"/>
              </a:rPr>
              <a:t> </a:t>
            </a:r>
            <a:r>
              <a:rPr lang="en-US" sz="3600" dirty="0" err="1">
                <a:solidFill>
                  <a:schemeClr val="accent6"/>
                </a:solidFill>
                <a:latin typeface="Times New Roman" pitchFamily="18" charset="0"/>
                <a:cs typeface="Times New Roman" pitchFamily="18" charset="0"/>
              </a:rPr>
              <a:t>nhóm</a:t>
            </a:r>
            <a:endParaRPr lang="en-US" sz="3600" dirty="0">
              <a:solidFill>
                <a:schemeClr val="accent6"/>
              </a:solidFill>
              <a:latin typeface="Times New Roman" pitchFamily="18" charset="0"/>
              <a:cs typeface="Times New Roman" pitchFamily="18" charset="0"/>
            </a:endParaRPr>
          </a:p>
          <a:p>
            <a:r>
              <a:rPr lang="en-US" sz="3600" dirty="0">
                <a:latin typeface="Times New Roman" pitchFamily="18" charset="0"/>
                <a:cs typeface="Times New Roman" pitchFamily="18" charset="0"/>
              </a:rPr>
              <a:t>-</a:t>
            </a:r>
            <a:r>
              <a:rPr lang="en-US" sz="3600" dirty="0">
                <a:solidFill>
                  <a:schemeClr val="accent6"/>
                </a:solidFill>
                <a:latin typeface="Times New Roman" pitchFamily="18" charset="0"/>
                <a:cs typeface="Times New Roman" pitchFamily="18" charset="0"/>
              </a:rPr>
              <a:t>  </a:t>
            </a:r>
            <a:r>
              <a:rPr lang="en-US" sz="3600" dirty="0">
                <a:solidFill>
                  <a:srgbClr val="002060"/>
                </a:solidFill>
                <a:latin typeface="Times New Roman" pitchFamily="18" charset="0"/>
                <a:cs typeface="Times New Roman" pitchFamily="18" charset="0"/>
              </a:rPr>
              <a:t>T</a:t>
            </a:r>
            <a:r>
              <a:rPr lang="vi-VN" sz="3600" dirty="0">
                <a:solidFill>
                  <a:srgbClr val="002060"/>
                </a:solidFill>
                <a:latin typeface="Times New Roman" pitchFamily="18" charset="0"/>
                <a:cs typeface="Times New Roman" pitchFamily="18" charset="0"/>
              </a:rPr>
              <a:t>iến hành thí nghiệm chế tạo nam châm điện đơn giản trong vòng </a:t>
            </a:r>
            <a:r>
              <a:rPr lang="en-US" sz="3600" dirty="0">
                <a:solidFill>
                  <a:srgbClr val="002060"/>
                </a:solidFill>
                <a:latin typeface="Times New Roman" pitchFamily="18" charset="0"/>
                <a:cs typeface="Times New Roman" pitchFamily="18" charset="0"/>
              </a:rPr>
              <a:t>5</a:t>
            </a:r>
            <a:r>
              <a:rPr lang="vi-VN" sz="3600" dirty="0">
                <a:solidFill>
                  <a:srgbClr val="002060"/>
                </a:solidFill>
                <a:latin typeface="Times New Roman" pitchFamily="18" charset="0"/>
                <a:cs typeface="Times New Roman" pitchFamily="18" charset="0"/>
              </a:rPr>
              <a:t> phút.</a:t>
            </a:r>
            <a:endParaRPr lang="en-US" sz="3600" dirty="0">
              <a:solidFill>
                <a:srgbClr val="002060"/>
              </a:solidFill>
              <a:latin typeface="Times New Roman" pitchFamily="18" charset="0"/>
              <a:cs typeface="Times New Roman" pitchFamily="18" charset="0"/>
            </a:endParaRPr>
          </a:p>
          <a:p>
            <a:pPr marL="571500" indent="-571500">
              <a:buFontTx/>
              <a:buChar char="-"/>
            </a:pPr>
            <a:r>
              <a:rPr lang="en-US" sz="3600" dirty="0">
                <a:solidFill>
                  <a:srgbClr val="002060"/>
                </a:solidFill>
                <a:latin typeface="Times New Roman" pitchFamily="18" charset="0"/>
                <a:cs typeface="Times New Roman" pitchFamily="18" charset="0"/>
              </a:rPr>
              <a:t>Cho </a:t>
            </a:r>
            <a:r>
              <a:rPr lang="en-US" sz="3600" dirty="0" err="1">
                <a:solidFill>
                  <a:srgbClr val="002060"/>
                </a:solidFill>
                <a:latin typeface="Times New Roman" pitchFamily="18" charset="0"/>
                <a:cs typeface="Times New Roman" pitchFamily="18" charset="0"/>
              </a:rPr>
              <a:t>nam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châm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vừa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chế</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tạo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hoạt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động</a:t>
            </a:r>
            <a:r>
              <a:rPr lang="en-US" sz="3600" dirty="0">
                <a:solidFill>
                  <a:srgbClr val="002060"/>
                </a:solidFill>
                <a:latin typeface="Times New Roman" pitchFamily="18" charset="0"/>
                <a:cs typeface="Times New Roman" pitchFamily="18" charset="0"/>
              </a:rPr>
              <a:t> (2 </a:t>
            </a:r>
            <a:r>
              <a:rPr lang="en-US" sz="3600" dirty="0" err="1">
                <a:solidFill>
                  <a:srgbClr val="002060"/>
                </a:solidFill>
                <a:latin typeface="Times New Roman" pitchFamily="18" charset="0"/>
                <a:cs typeface="Times New Roman" pitchFamily="18" charset="0"/>
              </a:rPr>
              <a:t>phút</a:t>
            </a:r>
            <a:r>
              <a:rPr lang="en-US" sz="3600" dirty="0">
                <a:solidFill>
                  <a:srgbClr val="002060"/>
                </a:solidFill>
                <a:latin typeface="Times New Roman" pitchFamily="18" charset="0"/>
                <a:cs typeface="Times New Roman" pitchFamily="18" charset="0"/>
              </a:rPr>
              <a:t>) </a:t>
            </a:r>
          </a:p>
          <a:p>
            <a:r>
              <a:rPr lang="en-US" sz="3600" dirty="0">
                <a:solidFill>
                  <a:srgbClr val="002060"/>
                </a:solidFill>
                <a:latin typeface="Times New Roman" pitchFamily="18" charset="0"/>
                <a:cs typeface="Times New Roman" pitchFamily="18" charset="0"/>
              </a:rPr>
              <a:t>-    </a:t>
            </a:r>
            <a:r>
              <a:rPr lang="vi-VN" sz="3600" dirty="0">
                <a:solidFill>
                  <a:srgbClr val="002060"/>
                </a:solidFill>
                <a:latin typeface="Times New Roman" pitchFamily="18" charset="0"/>
                <a:cs typeface="Times New Roman" pitchFamily="18" charset="0"/>
              </a:rPr>
              <a:t>Từ kết quả thí nghiệm, em rút ra kết luận gì về từ trường của nam châm điện?</a:t>
            </a:r>
            <a:r>
              <a:rPr lang="en-US" sz="3600" dirty="0">
                <a:solidFill>
                  <a:srgbClr val="002060"/>
                </a:solidFill>
                <a:latin typeface="Times New Roman" pitchFamily="18" charset="0"/>
                <a:cs typeface="Times New Roman" pitchFamily="18" charset="0"/>
              </a:rPr>
              <a:t>(1 </a:t>
            </a:r>
            <a:r>
              <a:rPr lang="en-US" sz="3600" dirty="0" err="1">
                <a:solidFill>
                  <a:srgbClr val="002060"/>
                </a:solidFill>
                <a:latin typeface="Times New Roman" pitchFamily="18" charset="0"/>
                <a:cs typeface="Times New Roman" pitchFamily="18" charset="0"/>
              </a:rPr>
              <a:t>phút</a:t>
            </a:r>
            <a:r>
              <a:rPr lang="en-US" sz="3600" dirty="0">
                <a:solidFill>
                  <a:srgbClr val="002060"/>
                </a:solidFill>
                <a:latin typeface="Times New Roman" pitchFamily="18" charset="0"/>
                <a:cs typeface="Times New Roman" pitchFamily="18" charset="0"/>
              </a:rPr>
              <a:t>)</a:t>
            </a:r>
          </a:p>
          <a:p>
            <a:endParaRPr lang="en-US" dirty="0">
              <a:solidFill>
                <a:srgbClr val="002060"/>
              </a:solidFill>
            </a:endParaRPr>
          </a:p>
        </p:txBody>
      </p:sp>
      <p:sp>
        <p:nvSpPr>
          <p:cNvPr id="2" name="Rectangle 1"/>
          <p:cNvSpPr/>
          <p:nvPr/>
        </p:nvSpPr>
        <p:spPr>
          <a:xfrm>
            <a:off x="2398307" y="5514632"/>
            <a:ext cx="9793693" cy="707886"/>
          </a:xfrm>
          <a:prstGeom prst="rect">
            <a:avLst/>
          </a:prstGeom>
        </p:spPr>
        <p:txBody>
          <a:bodyPr wrap="square">
            <a:spAutoFit/>
          </a:bodyPr>
          <a:lstStyle/>
          <a:p>
            <a:r>
              <a:rPr lang="en-US" sz="4000" dirty="0" err="1">
                <a:solidFill>
                  <a:srgbClr val="002060"/>
                </a:solidFill>
                <a:latin typeface="Times New Roman" pitchFamily="18" charset="0"/>
                <a:cs typeface="Times New Roman" pitchFamily="18" charset="0"/>
              </a:rPr>
              <a:t>Yêu</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cầu</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đại</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diện</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các</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nhóm</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trình</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bày</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báo</a:t>
            </a:r>
            <a:r>
              <a:rPr lang="en-US" sz="4000" dirty="0">
                <a:solidFill>
                  <a:srgbClr val="002060"/>
                </a:solidFill>
                <a:latin typeface="Times New Roman" pitchFamily="18" charset="0"/>
                <a:cs typeface="Times New Roman" pitchFamily="18" charset="0"/>
              </a:rPr>
              <a:t> </a:t>
            </a:r>
            <a:r>
              <a:rPr lang="en-US" sz="4000" dirty="0" err="1">
                <a:solidFill>
                  <a:srgbClr val="002060"/>
                </a:solidFill>
                <a:latin typeface="Times New Roman" pitchFamily="18" charset="0"/>
                <a:cs typeface="Times New Roman" pitchFamily="18" charset="0"/>
              </a:rPr>
              <a:t>cáo</a:t>
            </a:r>
            <a:endParaRPr lang="en-US" sz="4000" dirty="0"/>
          </a:p>
        </p:txBody>
      </p:sp>
    </p:spTree>
    <p:extLst>
      <p:ext uri="{BB962C8B-B14F-4D97-AF65-F5344CB8AC3E}">
        <p14:creationId xmlns:p14="http://schemas.microsoft.com/office/powerpoint/2010/main" val="41888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1957</TotalTime>
  <Words>1719</Words>
  <Application>Microsoft Office PowerPoint</Application>
  <PresentationFormat>Widescreen</PresentationFormat>
  <Paragraphs>128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Times New Roman (Headings)</vt:lpstr>
      <vt:lpstr>Office Theme</vt:lpstr>
      <vt:lpstr>Đây là nam châm của cần cẩu dọn rác kim loại. Nhờ nam chân này cầu cẩu có thể lấy rác kim loại là hợp kim của sắt, ở đống rác và di chuyển đến các thùng xe chở rác rồi thả xuống. Nhiều khi rác là những tấm kim loại lớn, nặng hàng trăm kilogam.</vt:lpstr>
      <vt:lpstr>Theo em, nam châm ở cần cẩu có phải là nam châm vĩnh cửu mà ta đã học không? Vì sao? </vt:lpstr>
      <vt:lpstr> </vt:lpstr>
      <vt:lpstr>BÀI 20: CHẾ TẠO NAM CHÂM ĐIỆN ĐƠN GIẢN</vt:lpstr>
      <vt:lpstr>BÀI 20: CHẾ TẠO NAM CHÂM ĐIỆN ĐƠN GIẢN</vt:lpstr>
      <vt:lpstr>PowerPoint Presentation</vt:lpstr>
      <vt:lpstr>BÀI 20: CHẾ TẠO NAM CHÂM ĐIỆN ĐƠN GIẢN</vt:lpstr>
      <vt:lpstr>BÀI 20: CHẾ TẠO NAM CHÂM ĐIỆN ĐƠN GIẢN</vt:lpstr>
      <vt:lpstr>PowerPoint Presentation</vt:lpstr>
      <vt:lpstr>PowerPoint Presentation</vt:lpstr>
      <vt:lpstr>BÀI 20: CHẾ TẠO NAM CHÂM ĐIỆN ĐƠN GIẢN</vt:lpstr>
      <vt:lpstr>BÀI 20: CHẾ TẠO NAM CHÂM ĐIỆN ĐƠN GIẢN</vt:lpstr>
      <vt:lpstr>BÀI 20: CHẾ TẠO NAM CHÂM ĐIỆN ĐƠN GIẢN</vt:lpstr>
      <vt:lpstr>BÀI 20: CHẾ TẠO NAM CHÂM ĐIỆN ĐƠN GIẢN</vt:lpstr>
      <vt:lpstr>BÀI 20: CHẾ TẠO NAM CHÂM ĐIỆN ĐƠN GIẢN</vt:lpstr>
      <vt:lpstr>Theo em, nam châm ở cần cẩu có phải là nam châm vĩnh cửu mà ta đã học không? Vì sao? </vt:lpstr>
      <vt:lpstr>BÀI 20: CHẾ TẠO NAM CHÂM ĐIỆN ĐƠN GIẢN</vt:lpstr>
      <vt:lpstr>BÀI 20: CHẾ TẠO NAM CHÂM ĐIỆN ĐƠN GIẢN</vt:lpstr>
      <vt:lpstr>BÀI 20: CHẾ TẠO NAM CHÂM ĐIỆN ĐƠN GIẢN</vt:lpstr>
      <vt:lpstr>BÀI 20: CHẾ TẠO NAM CHÂM ĐIỆN ĐƠN GIẢN</vt:lpstr>
      <vt:lpstr>BÀI 20: CHẾ TẠO NAM CHÂM ĐIỆN ĐƠN GIẢN</vt:lpstr>
      <vt:lpstr>BÀI 20: CHẾ TẠO NAM CHÂM ĐIỆN ĐƠN GIẢN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65</cp:revision>
  <dcterms:created xsi:type="dcterms:W3CDTF">2022-07-19T04:23:35Z</dcterms:created>
  <dcterms:modified xsi:type="dcterms:W3CDTF">2024-02-01T03:59:29Z</dcterms:modified>
</cp:coreProperties>
</file>