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44" r:id="rId2"/>
  </p:sldMasterIdLst>
  <p:notesMasterIdLst>
    <p:notesMasterId r:id="rId51"/>
  </p:notesMasterIdLst>
  <p:sldIdLst>
    <p:sldId id="392" r:id="rId3"/>
    <p:sldId id="381" r:id="rId4"/>
    <p:sldId id="445" r:id="rId5"/>
    <p:sldId id="478" r:id="rId6"/>
    <p:sldId id="477" r:id="rId7"/>
    <p:sldId id="448" r:id="rId8"/>
    <p:sldId id="449" r:id="rId9"/>
    <p:sldId id="456" r:id="rId10"/>
    <p:sldId id="476" r:id="rId11"/>
    <p:sldId id="459" r:id="rId12"/>
    <p:sldId id="458" r:id="rId13"/>
    <p:sldId id="452" r:id="rId14"/>
    <p:sldId id="457" r:id="rId15"/>
    <p:sldId id="475" r:id="rId16"/>
    <p:sldId id="460" r:id="rId17"/>
    <p:sldId id="474" r:id="rId18"/>
    <p:sldId id="473" r:id="rId19"/>
    <p:sldId id="471" r:id="rId20"/>
    <p:sldId id="472" r:id="rId21"/>
    <p:sldId id="342" r:id="rId22"/>
    <p:sldId id="343" r:id="rId23"/>
    <p:sldId id="492" r:id="rId24"/>
    <p:sldId id="461" r:id="rId25"/>
    <p:sldId id="463" r:id="rId26"/>
    <p:sldId id="465" r:id="rId27"/>
    <p:sldId id="493" r:id="rId28"/>
    <p:sldId id="488" r:id="rId29"/>
    <p:sldId id="347" r:id="rId30"/>
    <p:sldId id="485" r:id="rId31"/>
    <p:sldId id="438" r:id="rId32"/>
    <p:sldId id="468" r:id="rId33"/>
    <p:sldId id="440" r:id="rId34"/>
    <p:sldId id="469" r:id="rId35"/>
    <p:sldId id="486" r:id="rId36"/>
    <p:sldId id="466" r:id="rId37"/>
    <p:sldId id="412" r:id="rId38"/>
    <p:sldId id="351" r:id="rId39"/>
    <p:sldId id="467" r:id="rId40"/>
    <p:sldId id="413" r:id="rId41"/>
    <p:sldId id="355" r:id="rId42"/>
    <p:sldId id="490" r:id="rId43"/>
    <p:sldId id="352" r:id="rId44"/>
    <p:sldId id="484" r:id="rId45"/>
    <p:sldId id="442" r:id="rId46"/>
    <p:sldId id="479" r:id="rId47"/>
    <p:sldId id="491" r:id="rId48"/>
    <p:sldId id="480" r:id="rId49"/>
    <p:sldId id="481"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3B3"/>
    <a:srgbClr val="8CBD84"/>
    <a:srgbClr val="EEBD2B"/>
    <a:srgbClr val="ABA444"/>
    <a:srgbClr val="ECD00E"/>
    <a:srgbClr val="78754E"/>
    <a:srgbClr val="EFE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774" autoAdjust="0"/>
  </p:normalViewPr>
  <p:slideViewPr>
    <p:cSldViewPr snapToGrid="0">
      <p:cViewPr varScale="1">
        <p:scale>
          <a:sx n="50" d="100"/>
          <a:sy n="50" d="100"/>
        </p:scale>
        <p:origin x="773"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A8546-0612-4CFA-B258-76E2A2A1442C}" type="datetimeFigureOut">
              <a:rPr lang="en-US" smtClean="0"/>
              <a:pPr/>
              <a:t>5/21/2024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01630-CA3F-4502-80E8-975EA3283E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91163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85513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85513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67429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85513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85513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57647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029B21-34C4-4AB6-AB64-C285702AD756}" type="datetime1">
              <a:rPr lang="zh-CN" altLang="en-US" smtClean="0"/>
              <a:pPr/>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1371B5-8686-4642-A61D-29820361B08D}" type="datetime1">
              <a:rPr lang="zh-CN" altLang="en-US" smtClean="0"/>
              <a:pPr/>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E42B277-1520-461E-B45C-1E8C5FAFBFEB}" type="datetime1">
              <a:rPr lang="zh-CN" altLang="en-US" smtClean="0"/>
              <a:pPr/>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4610934"/>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4610934"/>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580803C-0992-4923-AF55-5A062E3759BB}" type="datetime1">
              <a:rPr lang="zh-CN" altLang="en-US" smtClean="0"/>
              <a:pPr/>
              <a:t>2024/5/21</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7329E4-6620-40E6-B465-FDDEFC5E72A9}" type="datetime1">
              <a:rPr lang="zh-CN" altLang="en-US" smtClean="0"/>
              <a:pPr/>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F96F2DD-6D88-4907-9F86-E546EE097723}" type="datetime1">
              <a:rPr lang="zh-CN" altLang="en-US" smtClean="0"/>
              <a:pPr/>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22948B9-1244-4CEB-B5E4-3E036441CEB1}" type="datetime1">
              <a:rPr lang="zh-CN" altLang="en-US" smtClean="0"/>
              <a:pPr/>
              <a:t>2024/5/21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75A4CA-FC73-4C9C-8258-BBC47A264C78}" type="datetime1">
              <a:rPr lang="zh-CN" altLang="en-US" smtClean="0"/>
              <a:pPr/>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4363F3-390C-4548-A53C-8BA079295D57}" type="datetime1">
              <a:rPr lang="zh-CN" altLang="en-US" smtClean="0"/>
              <a:pPr/>
              <a:t>2024/5/21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B1D3FC7-7AEF-4C8F-9AC5-8324B4BDB17C}" type="datetime1">
              <a:rPr lang="zh-CN" altLang="en-US" smtClean="0"/>
              <a:pPr/>
              <a:t>2024/5/21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11CA3-AE67-4061-8C72-FEEC3E2D377E}" type="datetime1">
              <a:rPr lang="zh-CN" altLang="en-US" smtClean="0"/>
              <a:pPr/>
              <a:t>2024/5/21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65D991-A77D-41A7-AA1C-F517F30C6A3B}" type="datetime1">
              <a:rPr lang="zh-CN" altLang="en-US" smtClean="0"/>
              <a:pPr/>
              <a:t>2024/5/21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0EB2350-1459-4DCA-A1F8-CDB0E21A63AB}" type="datetime1">
              <a:rPr lang="zh-CN" altLang="en-US" smtClean="0"/>
              <a:pPr/>
              <a:t>2024/5/21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69600" y="6356355"/>
            <a:ext cx="812800" cy="365125"/>
          </a:xfrm>
        </p:spPr>
        <p:txBody>
          <a:bodyPr/>
          <a:lstStyle/>
          <a:p>
            <a:fld id="{565CE74E-AB26-4998-AD42-012C4C1AD076}" type="slidenum">
              <a:rPr lang="zh-CN" altLang="en-US" smtClean="0"/>
              <a:pPr/>
              <a:t>‹#›</a:t>
            </a:fld>
            <a:endParaRPr lang="zh-CN"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3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45DAB5-866B-443B-A012-5261525E2349}" type="datetime1">
              <a:rPr lang="zh-CN" altLang="en-US" smtClean="0"/>
              <a:pPr/>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3364E0-2C00-4FC8-BB73-50567D58AC15}" type="datetime1">
              <a:rPr lang="zh-CN" altLang="en-US" smtClean="0"/>
              <a:pPr/>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4610934"/>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C7BF0F1E-6523-4269-A1C0-9818F6A373B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6"/>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6431D46-404E-42CC-A2D9-2500B945CA9F}" type="datetime1">
              <a:rPr lang="zh-CN" altLang="en-US" smtClean="0"/>
              <a:pPr/>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DF6FFD-B20B-4D41-952E-09A5F45C3334}" type="datetime1">
              <a:rPr lang="zh-CN" altLang="en-US" smtClean="0"/>
              <a:pPr/>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DFB254-A7AC-4C5D-A9F2-B572D6F25DDD}" type="datetime1">
              <a:rPr lang="zh-CN" altLang="en-US" smtClean="0"/>
              <a:pPr/>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CEC86F-0691-4003-A280-F2AC8FF8378F}" type="datetime1">
              <a:rPr lang="zh-CN" altLang="en-US" smtClean="0"/>
              <a:pPr/>
              <a:t>2024/5/21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C0F830-BACC-4657-AA39-AE5C51699B46}" type="datetime1">
              <a:rPr lang="zh-CN" altLang="en-US" smtClean="0"/>
              <a:pPr/>
              <a:t>2024/5/21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2DFC24-8365-4F3F-A9CD-8CBD4CA8A0B1}" type="datetime1">
              <a:rPr lang="zh-CN" altLang="en-US" smtClean="0"/>
              <a:pPr/>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1CAE32F-D8C3-4D10-BC5B-A1B757C611A4}" type="datetime1">
              <a:rPr lang="zh-CN" altLang="en-US" smtClean="0"/>
              <a:pPr/>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14A2E-6453-4106-850E-BEA3C8F9DFDA}" type="datetime1">
              <a:rPr lang="zh-CN" altLang="en-US" smtClean="0"/>
              <a:pPr/>
              <a:t>2024/5/21</a:t>
            </a:fld>
            <a:endParaRPr lang="zh-CN" altLang="en-US"/>
          </a:p>
        </p:txBody>
      </p:sp>
      <p:sp>
        <p:nvSpPr>
          <p:cNvPr id="5" name="页脚占位符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86" r:id="rId14"/>
    <p:sldLayoutId id="2147483787" r:id="rId15"/>
  </p:sldLayoutIdLst>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5"/>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94C7A6-C442-4C1B-9D4F-3C09E298AE61}" type="datetime1">
              <a:rPr lang="zh-CN" altLang="en-US" smtClean="0"/>
              <a:pPr/>
              <a:t>2024/5/21</a:t>
            </a:fld>
            <a:endParaRPr lang="zh-CN" altLang="en-US"/>
          </a:p>
        </p:txBody>
      </p:sp>
      <p:sp>
        <p:nvSpPr>
          <p:cNvPr id="22" name="Footer Placeholder 21"/>
          <p:cNvSpPr>
            <a:spLocks noGrp="1"/>
          </p:cNvSpPr>
          <p:nvPr>
            <p:ph type="ftr" sz="quarter" idx="3"/>
          </p:nvPr>
        </p:nvSpPr>
        <p:spPr>
          <a:xfrm>
            <a:off x="3556000" y="6356355"/>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10566400" y="6356355"/>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5CE74E-AB26-4998-AD42-012C4C1AD076}" type="slidenum">
              <a:rPr lang="zh-CN" altLang="en-US" smtClean="0"/>
              <a:pPr/>
              <a:t>‹#›</a:t>
            </a:fld>
            <a:endParaRPr lang="zh-CN"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9" r:id="rId13"/>
    <p:sldLayoutId id="2147483860" r:id="rId14"/>
  </p:sldLayoutIdLst>
  <p:transition spd="slow">
    <p:random/>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file:///E:\ClipArt\Anhdong\Nguoi_vat\ag00222_.gif" TargetMode="External"/><Relationship Id="rId1" Type="http://schemas.openxmlformats.org/officeDocument/2006/relationships/slideLayout" Target="../slideLayouts/slideLayout29.xml"/><Relationship Id="rId5" Type="http://schemas.openxmlformats.org/officeDocument/2006/relationships/image" Target="../media/image25.gif"/><Relationship Id="rId4" Type="http://schemas.openxmlformats.org/officeDocument/2006/relationships/hyperlink" Target="file:///E:\ClipArt\Anhdong\Thiennhien\ag00433_.gi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http://4.bp.blogspot.com/-YSWSds6Ew2k/Tdmlnye9GSI/AAAAAAAAJL0/8VXTIoDh0d8/s640/china-military.jpg"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audio" Target="../media/audio3.wav"/><Relationship Id="rId1" Type="http://schemas.openxmlformats.org/officeDocument/2006/relationships/slideLayout" Target="../slideLayouts/slideLayout22.xml"/><Relationship Id="rId6" Type="http://schemas.openxmlformats.org/officeDocument/2006/relationships/image" Target="http://tin180.com/wp-content/blogs.dir/6/files/2011/02/ConRong_tuoiThin.jpg" TargetMode="External"/><Relationship Id="rId5" Type="http://schemas.openxmlformats.org/officeDocument/2006/relationships/image" Target="../media/image28.jpeg"/><Relationship Id="rId4" Type="http://schemas.openxmlformats.org/officeDocument/2006/relationships/image" Target="http://tindachieu.com/news/wp-content/uploads/2010/10/dau_pho.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59.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59.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3.png"/><Relationship Id="rId7"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60.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hyperlink" Target="http://www.google.com.vn/url?url=http://news.zing.vn/San-pham-ky-quac-cho-nguoi-lon-mua-Halloween-post279885.html&amp;rct=j&amp;frm=1&amp;q=&amp;esrc=s&amp;sa=U&amp;ei=e4hEVJy0LITImAX07oLYAg&amp;ved=0CBwQ9QEwBA&amp;sig2=YSy0GFJ-iABuxInsH7xU4A&amp;usg=AFQjCNHAiRGSliB7TdjSWlvJlEpoz_k6QQ" TargetMode="External"/><Relationship Id="rId2" Type="http://schemas.openxmlformats.org/officeDocument/2006/relationships/audio" Target="../media/audio2.wav"/><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hyperlink" Target="http://www.google.com.vn/url?url=http://thegioicongso.com/phat-cuong-vi-clip-hoc-tro-tieu-hoc-nhay-gangnam-style-8036.html&amp;rct=j&amp;frm=1&amp;q=&amp;esrc=s&amp;sa=U&amp;ei=tIdEVJSDJqHAmwX4sIH4Bg&amp;ved=0CCgQ9QEwCg&amp;sig2=_k5CvFicod-YojNdF6_XPQ&amp;usg=AFQjCNFipxLpwCRaW7Q5IXBvssBK9z-LMg" TargetMode="External"/><Relationship Id="rId10" Type="http://schemas.openxmlformats.org/officeDocument/2006/relationships/image" Target="../media/image21.jpeg"/><Relationship Id="rId4" Type="http://schemas.openxmlformats.org/officeDocument/2006/relationships/image" Target="../media/image18.gif"/><Relationship Id="rId9" Type="http://schemas.openxmlformats.org/officeDocument/2006/relationships/hyperlink" Target="http://www.google.com.vn/url?url=http://ngoisao.net/tin-tuc/thoi-cuoc/24h/dam-cuoi-ma-tren-doi-mong-mo-2901130.html&amp;rct=j&amp;frm=1&amp;q=&amp;esrc=s&amp;sa=U&amp;ei=p4hEVMnPLqHYmAXn4YDACA&amp;ved=0CCQQ9QEwCA&amp;sig2=WFwya3d_WDZSNfmggu8OqA&amp;usg=AFQjCNGrNh1AI_p_ZjZsN8vx1UBe-6um5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100310" y="171450"/>
            <a:ext cx="22631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94560" cy="23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POINSET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192210" y="4846971"/>
            <a:ext cx="1999793" cy="183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08610" y="4766310"/>
            <a:ext cx="2400300"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53144" y="1058093"/>
            <a:ext cx="10829109" cy="1938992"/>
          </a:xfrm>
          <a:prstGeom prst="rect">
            <a:avLst/>
          </a:prstGeom>
        </p:spPr>
        <p:txBody>
          <a:bodyPr wrap="square">
            <a:spAutoFit/>
          </a:bodyPr>
          <a:lstStyle/>
          <a:p>
            <a:pPr algn="ctr"/>
            <a:r>
              <a:rPr lang="en-US" sz="6000" b="1" kern="10" dirty="0">
                <a:ln w="12700">
                  <a:solidFill>
                    <a:srgbClr val="0000FF"/>
                  </a:solidFill>
                  <a:round/>
                  <a:headEnd/>
                  <a:tailEnd/>
                </a:ln>
                <a:solidFill>
                  <a:srgbClr val="FF0066"/>
                </a:solidFill>
                <a:latin typeface="Times New Roman" pitchFamily="18" charset="0"/>
                <a:cs typeface="Times New Roman" pitchFamily="18" charset="0"/>
              </a:rPr>
              <a:t>CHÀO MỪNG </a:t>
            </a:r>
          </a:p>
          <a:p>
            <a:pPr algn="ctr"/>
            <a:r>
              <a:rPr lang="en-US" sz="6000" b="1" kern="10" dirty="0">
                <a:ln w="12700">
                  <a:solidFill>
                    <a:srgbClr val="0000FF"/>
                  </a:solidFill>
                  <a:round/>
                  <a:headEnd/>
                  <a:tailEnd/>
                </a:ln>
                <a:solidFill>
                  <a:srgbClr val="FF0066"/>
                </a:solidFill>
                <a:latin typeface="Times New Roman" pitchFamily="18" charset="0"/>
                <a:cs typeface="Times New Roman" pitchFamily="18" charset="0"/>
              </a:rPr>
              <a:t>QUÝ THẦY CÔ GIÁO </a:t>
            </a:r>
            <a:r>
              <a:rPr lang="en-US" sz="6000" b="1" kern="10">
                <a:ln w="12700">
                  <a:solidFill>
                    <a:srgbClr val="0000FF"/>
                  </a:solidFill>
                  <a:round/>
                  <a:headEnd/>
                  <a:tailEnd/>
                </a:ln>
                <a:solidFill>
                  <a:srgbClr val="FF0066"/>
                </a:solidFill>
                <a:latin typeface="Times New Roman" pitchFamily="18" charset="0"/>
                <a:cs typeface="Times New Roman" pitchFamily="18" charset="0"/>
              </a:rPr>
              <a:t>VỀ DỰ</a:t>
            </a:r>
            <a:endParaRPr lang="en-US" sz="4800" b="1" kern="10" dirty="0">
              <a:ln w="12700">
                <a:solidFill>
                  <a:srgbClr val="0000FF"/>
                </a:solidFill>
                <a:round/>
                <a:headEnd/>
                <a:tailEnd/>
              </a:ln>
              <a:solidFill>
                <a:schemeClr val="tx2"/>
              </a:solidFill>
              <a:latin typeface="Times New Roman" pitchFamily="18" charset="0"/>
              <a:cs typeface="Times New Roman" pitchFamily="18" charset="0"/>
            </a:endParaRPr>
          </a:p>
        </p:txBody>
      </p:sp>
      <p:sp>
        <p:nvSpPr>
          <p:cNvPr id="10" name="Rectangle 9"/>
          <p:cNvSpPr/>
          <p:nvPr/>
        </p:nvSpPr>
        <p:spPr>
          <a:xfrm>
            <a:off x="3801291" y="4820194"/>
            <a:ext cx="6727372" cy="830997"/>
          </a:xfrm>
          <a:prstGeom prst="rect">
            <a:avLst/>
          </a:prstGeom>
        </p:spPr>
        <p:txBody>
          <a:bodyPr wrap="square">
            <a:spAutoFit/>
          </a:bodyPr>
          <a:lstStyle/>
          <a:p>
            <a:r>
              <a:rPr lang="en-US" sz="4800" b="1" i="1" dirty="0" err="1">
                <a:latin typeface="Times New Roman" pitchFamily="18" charset="0"/>
                <a:cs typeface="Times New Roman" pitchFamily="18" charset="0"/>
              </a:rPr>
              <a:t>Môn</a:t>
            </a:r>
            <a:r>
              <a:rPr lang="en-US" sz="4800" b="1" i="1" dirty="0">
                <a:latin typeface="Times New Roman" pitchFamily="18" charset="0"/>
                <a:cs typeface="Times New Roman" pitchFamily="18" charset="0"/>
              </a:rPr>
              <a:t> </a:t>
            </a:r>
            <a:r>
              <a:rPr lang="en-US" sz="4800" b="1" i="1" dirty="0" err="1">
                <a:latin typeface="Times New Roman" pitchFamily="18" charset="0"/>
                <a:cs typeface="Times New Roman" pitchFamily="18" charset="0"/>
              </a:rPr>
              <a:t>Ngữ</a:t>
            </a:r>
            <a:r>
              <a:rPr lang="en-US" sz="4800" b="1" i="1" dirty="0">
                <a:latin typeface="Times New Roman" pitchFamily="18" charset="0"/>
                <a:cs typeface="Times New Roman" pitchFamily="18" charset="0"/>
              </a:rPr>
              <a:t> </a:t>
            </a:r>
            <a:r>
              <a:rPr lang="en-US" sz="4800" b="1" i="1" err="1">
                <a:latin typeface="Times New Roman" pitchFamily="18" charset="0"/>
                <a:cs typeface="Times New Roman" pitchFamily="18" charset="0"/>
              </a:rPr>
              <a:t>Văn</a:t>
            </a:r>
            <a:r>
              <a:rPr lang="en-US" sz="4800" b="1" i="1">
                <a:latin typeface="Times New Roman" pitchFamily="18" charset="0"/>
                <a:cs typeface="Times New Roman" pitchFamily="18" charset="0"/>
              </a:rPr>
              <a:t> lớp 7</a:t>
            </a:r>
            <a:endParaRPr lang="en-US" sz="4800" b="1" i="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ronconv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38" y="845127"/>
            <a:ext cx="9559636" cy="439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2854037" y="5472547"/>
            <a:ext cx="5223164" cy="646331"/>
          </a:xfrm>
          <a:prstGeom prst="rect">
            <a:avLst/>
          </a:prstGeom>
          <a:solidFill>
            <a:srgbClr val="FFFF99"/>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dirty="0">
                <a:solidFill>
                  <a:srgbClr val="800000"/>
                </a:solidFill>
                <a:effectLst>
                  <a:outerShdw blurRad="38100" dist="38100" dir="2700000" algn="tl">
                    <a:srgbClr val="000000">
                      <a:alpha val="43137"/>
                    </a:srgbClr>
                  </a:outerShdw>
                </a:effectLst>
                <a:latin typeface="Times New Roman" pitchFamily="18" charset="0"/>
              </a:rPr>
              <a:t>       </a:t>
            </a:r>
            <a:r>
              <a:rPr lang="en-US" sz="3600" b="1" i="1" dirty="0" err="1">
                <a:solidFill>
                  <a:srgbClr val="800000"/>
                </a:solidFill>
                <a:effectLst>
                  <a:outerShdw blurRad="38100" dist="38100" dir="2700000" algn="tl">
                    <a:srgbClr val="000000">
                      <a:alpha val="43137"/>
                    </a:srgbClr>
                  </a:outerShdw>
                </a:effectLst>
                <a:latin typeface="Times New Roman" pitchFamily="18" charset="0"/>
              </a:rPr>
              <a:t>Mẹ</a:t>
            </a:r>
            <a:r>
              <a:rPr lang="en-US" sz="3600" b="1" i="1" dirty="0">
                <a:solidFill>
                  <a:srgbClr val="800000"/>
                </a:solidFill>
                <a:effectLst>
                  <a:outerShdw blurRad="38100" dist="38100" dir="2700000" algn="tl">
                    <a:srgbClr val="000000">
                      <a:alpha val="43137"/>
                    </a:srgbClr>
                  </a:outerShdw>
                </a:effectLst>
                <a:latin typeface="Times New Roman" pitchFamily="18" charset="0"/>
              </a:rPr>
              <a:t> </a:t>
            </a:r>
            <a:r>
              <a:rPr lang="en-US" sz="3600" b="1" i="1" dirty="0" err="1">
                <a:solidFill>
                  <a:srgbClr val="800000"/>
                </a:solidFill>
                <a:effectLst>
                  <a:outerShdw blurRad="38100" dist="38100" dir="2700000" algn="tl">
                    <a:srgbClr val="000000">
                      <a:alpha val="43137"/>
                    </a:srgbClr>
                  </a:outerShdw>
                </a:effectLst>
                <a:latin typeface="Times New Roman" pitchFamily="18" charset="0"/>
              </a:rPr>
              <a:t>tròn</a:t>
            </a:r>
            <a:r>
              <a:rPr lang="en-US" sz="3600" b="1" i="1" dirty="0">
                <a:solidFill>
                  <a:srgbClr val="800000"/>
                </a:solidFill>
                <a:effectLst>
                  <a:outerShdw blurRad="38100" dist="38100" dir="2700000" algn="tl">
                    <a:srgbClr val="000000">
                      <a:alpha val="43137"/>
                    </a:srgbClr>
                  </a:outerShdw>
                </a:effectLst>
                <a:latin typeface="Times New Roman" pitchFamily="18" charset="0"/>
              </a:rPr>
              <a:t> con </a:t>
            </a:r>
            <a:r>
              <a:rPr lang="en-US" sz="3600" b="1" i="1" dirty="0" err="1">
                <a:solidFill>
                  <a:srgbClr val="800000"/>
                </a:solidFill>
                <a:effectLst>
                  <a:outerShdw blurRad="38100" dist="38100" dir="2700000" algn="tl">
                    <a:srgbClr val="000000">
                      <a:alpha val="43137"/>
                    </a:srgbClr>
                  </a:outerShdw>
                </a:effectLst>
                <a:latin typeface="Times New Roman" pitchFamily="18" charset="0"/>
              </a:rPr>
              <a:t>vuông</a:t>
            </a:r>
            <a:endParaRPr lang="en-US" sz="3600" b="1" i="1" dirty="0">
              <a:solidFill>
                <a:srgbClr val="8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9935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ChangeArrowheads="1"/>
          </p:cNvSpPr>
          <p:nvPr/>
        </p:nvSpPr>
        <p:spPr bwMode="auto">
          <a:xfrm rot="-1343456">
            <a:off x="-795867" y="3043238"/>
            <a:ext cx="13817600" cy="990600"/>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en-US"/>
          </a:p>
        </p:txBody>
      </p:sp>
      <p:sp>
        <p:nvSpPr>
          <p:cNvPr id="137219" name="Oval 3" descr="Large checker board"/>
          <p:cNvSpPr>
            <a:spLocks noChangeArrowheads="1"/>
          </p:cNvSpPr>
          <p:nvPr/>
        </p:nvSpPr>
        <p:spPr bwMode="auto">
          <a:xfrm>
            <a:off x="8128000" y="3886200"/>
            <a:ext cx="3556000" cy="1676400"/>
          </a:xfrm>
          <a:prstGeom prst="ellipse">
            <a:avLst/>
          </a:prstGeom>
          <a:pattFill prst="lgCheck">
            <a:fgClr>
              <a:srgbClr val="FF9900"/>
            </a:fgClr>
            <a:bgClr>
              <a:srgbClr val="FFFFFF"/>
            </a:bgClr>
          </a:pattFill>
          <a:ln w="57150">
            <a:solidFill>
              <a:schemeClr val="tx1"/>
            </a:solidFill>
            <a:round/>
            <a:headEnd/>
            <a:tailEnd/>
          </a:ln>
          <a:effectLst>
            <a:outerShdw sy="50000" kx="-2453608" rotWithShape="0">
              <a:schemeClr val="bg2">
                <a:alpha val="50000"/>
              </a:schemeClr>
            </a:outerShdw>
          </a:effectLst>
        </p:spPr>
        <p:txBody>
          <a:bodyPr wrap="none" anchor="ctr"/>
          <a:lstStyle/>
          <a:p>
            <a:endParaRPr lang="en-US"/>
          </a:p>
        </p:txBody>
      </p:sp>
      <p:sp>
        <p:nvSpPr>
          <p:cNvPr id="137220" name="Text Box 4"/>
          <p:cNvSpPr txBox="1">
            <a:spLocks noChangeArrowheads="1"/>
          </p:cNvSpPr>
          <p:nvPr/>
        </p:nvSpPr>
        <p:spPr bwMode="auto">
          <a:xfrm rot="-2122301">
            <a:off x="8835697" y="4430348"/>
            <a:ext cx="527709" cy="830997"/>
          </a:xfrm>
          <a:prstGeom prst="rect">
            <a:avLst/>
          </a:prstGeom>
          <a:noFill/>
          <a:ln w="9525">
            <a:noFill/>
            <a:miter lim="800000"/>
            <a:headEnd/>
            <a:tailEnd/>
          </a:ln>
          <a:effectLst/>
        </p:spPr>
        <p:txBody>
          <a:bodyPr wrap="none">
            <a:spAutoFit/>
          </a:bodyPr>
          <a:lstStyle/>
          <a:p>
            <a:r>
              <a:rPr lang="en-US" sz="4800" b="1" dirty="0">
                <a:solidFill>
                  <a:srgbClr val="0066FF"/>
                </a:solidFill>
                <a:latin typeface="Times New Roman" pitchFamily="18" charset="0"/>
                <a:cs typeface="Times New Roman" pitchFamily="18" charset="0"/>
              </a:rPr>
              <a:t>k</a:t>
            </a:r>
          </a:p>
        </p:txBody>
      </p:sp>
      <p:sp>
        <p:nvSpPr>
          <p:cNvPr id="137221" name="Text Box 5"/>
          <p:cNvSpPr txBox="1">
            <a:spLocks noChangeArrowheads="1"/>
          </p:cNvSpPr>
          <p:nvPr/>
        </p:nvSpPr>
        <p:spPr bwMode="auto">
          <a:xfrm rot="3640519">
            <a:off x="9539554" y="3960090"/>
            <a:ext cx="550863" cy="707886"/>
          </a:xfrm>
          <a:prstGeom prst="rect">
            <a:avLst/>
          </a:prstGeom>
          <a:noFill/>
          <a:ln w="9525">
            <a:noFill/>
            <a:miter lim="800000"/>
            <a:headEnd/>
            <a:tailEnd/>
          </a:ln>
          <a:effectLst/>
        </p:spPr>
        <p:txBody>
          <a:bodyPr>
            <a:spAutoFit/>
          </a:bodyPr>
          <a:lstStyle/>
          <a:p>
            <a:r>
              <a:rPr lang="en-US" sz="4000" b="1" dirty="0">
                <a:solidFill>
                  <a:srgbClr val="0000FF"/>
                </a:solidFill>
                <a:latin typeface="Times New Roman" pitchFamily="18" charset="0"/>
                <a:cs typeface="Times New Roman" pitchFamily="18" charset="0"/>
              </a:rPr>
              <a:t>h</a:t>
            </a:r>
          </a:p>
        </p:txBody>
      </p:sp>
      <p:sp>
        <p:nvSpPr>
          <p:cNvPr id="137222" name="Text Box 6"/>
          <p:cNvSpPr txBox="1">
            <a:spLocks noChangeArrowheads="1"/>
          </p:cNvSpPr>
          <p:nvPr/>
        </p:nvSpPr>
        <p:spPr bwMode="auto">
          <a:xfrm rot="-4328231">
            <a:off x="10182844" y="4708596"/>
            <a:ext cx="441146" cy="707886"/>
          </a:xfrm>
          <a:prstGeom prst="rect">
            <a:avLst/>
          </a:prstGeom>
          <a:noFill/>
          <a:ln w="9525">
            <a:noFill/>
            <a:miter lim="800000"/>
            <a:headEnd/>
            <a:tailEnd/>
          </a:ln>
          <a:effectLst/>
        </p:spPr>
        <p:txBody>
          <a:bodyPr wrap="none">
            <a:spAutoFit/>
          </a:bodyPr>
          <a:lstStyle/>
          <a:p>
            <a:r>
              <a:rPr lang="en-US" sz="4000" b="1" dirty="0">
                <a:solidFill>
                  <a:srgbClr val="CC0066"/>
                </a:solidFill>
                <a:latin typeface="Times New Roman" pitchFamily="18" charset="0"/>
                <a:cs typeface="Times New Roman" pitchFamily="18" charset="0"/>
              </a:rPr>
              <a:t>ô</a:t>
            </a:r>
          </a:p>
        </p:txBody>
      </p:sp>
      <p:sp>
        <p:nvSpPr>
          <p:cNvPr id="137223" name="Text Box 7"/>
          <p:cNvSpPr txBox="1">
            <a:spLocks noChangeArrowheads="1"/>
          </p:cNvSpPr>
          <p:nvPr/>
        </p:nvSpPr>
        <p:spPr bwMode="auto">
          <a:xfrm rot="-2274150">
            <a:off x="10746319" y="4034135"/>
            <a:ext cx="569387" cy="923330"/>
          </a:xfrm>
          <a:prstGeom prst="rect">
            <a:avLst/>
          </a:prstGeom>
          <a:noFill/>
          <a:ln w="9525">
            <a:noFill/>
            <a:miter lim="800000"/>
            <a:headEnd/>
            <a:tailEnd/>
          </a:ln>
          <a:effectLst/>
        </p:spPr>
        <p:txBody>
          <a:bodyPr wrap="none">
            <a:spAutoFit/>
          </a:bodyPr>
          <a:lstStyle/>
          <a:p>
            <a:r>
              <a:rPr lang="en-US" sz="5400" b="1" dirty="0">
                <a:solidFill>
                  <a:srgbClr val="0000FF"/>
                </a:solidFill>
                <a:latin typeface="Times New Roman" pitchFamily="18" charset="0"/>
                <a:cs typeface="Times New Roman" pitchFamily="18" charset="0"/>
              </a:rPr>
              <a:t>n</a:t>
            </a:r>
          </a:p>
        </p:txBody>
      </p:sp>
      <p:pic>
        <p:nvPicPr>
          <p:cNvPr id="137224" name="Picture 8" descr="ag00222_.gif">
            <a:hlinkClick r:id="rId2" action="ppaction://hlinkfile"/>
          </p:cNvPr>
          <p:cNvPicPr>
            <a:picLocks noGrp="1" noChangeAspect="1" noChangeArrowheads="1" noCrop="1"/>
          </p:cNvPicPr>
          <p:nvPr>
            <p:ph sz="quarter" idx="1"/>
          </p:nvPr>
        </p:nvPicPr>
        <p:blipFill>
          <a:blip r:embed="rId3"/>
          <a:srcRect/>
          <a:stretch>
            <a:fillRect/>
          </a:stretch>
        </p:blipFill>
        <p:spPr>
          <a:xfrm rot="20716714">
            <a:off x="628734" y="3897492"/>
            <a:ext cx="1243916" cy="1698728"/>
          </a:xfrm>
          <a:noFill/>
          <a:ln/>
        </p:spPr>
      </p:pic>
      <p:sp>
        <p:nvSpPr>
          <p:cNvPr id="137225" name="Freeform 9"/>
          <p:cNvSpPr>
            <a:spLocks/>
          </p:cNvSpPr>
          <p:nvPr/>
        </p:nvSpPr>
        <p:spPr bwMode="auto">
          <a:xfrm>
            <a:off x="4673600" y="228600"/>
            <a:ext cx="7518400" cy="914400"/>
          </a:xfrm>
          <a:custGeom>
            <a:avLst/>
            <a:gdLst/>
            <a:ahLst/>
            <a:cxnLst>
              <a:cxn ang="0">
                <a:pos x="0" y="995"/>
              </a:cxn>
              <a:cxn ang="0">
                <a:pos x="147" y="928"/>
              </a:cxn>
              <a:cxn ang="0">
                <a:pos x="268" y="834"/>
              </a:cxn>
              <a:cxn ang="0">
                <a:pos x="361" y="753"/>
              </a:cxn>
              <a:cxn ang="0">
                <a:pos x="388" y="700"/>
              </a:cxn>
              <a:cxn ang="0">
                <a:pos x="442" y="646"/>
              </a:cxn>
              <a:cxn ang="0">
                <a:pos x="509" y="552"/>
              </a:cxn>
              <a:cxn ang="0">
                <a:pos x="562" y="499"/>
              </a:cxn>
              <a:cxn ang="0">
                <a:pos x="629" y="432"/>
              </a:cxn>
              <a:cxn ang="0">
                <a:pos x="737" y="486"/>
              </a:cxn>
              <a:cxn ang="0">
                <a:pos x="763" y="539"/>
              </a:cxn>
              <a:cxn ang="0">
                <a:pos x="817" y="593"/>
              </a:cxn>
              <a:cxn ang="0">
                <a:pos x="937" y="794"/>
              </a:cxn>
              <a:cxn ang="0">
                <a:pos x="1045" y="887"/>
              </a:cxn>
              <a:cxn ang="0">
                <a:pos x="1259" y="780"/>
              </a:cxn>
              <a:cxn ang="0">
                <a:pos x="1313" y="740"/>
              </a:cxn>
              <a:cxn ang="0">
                <a:pos x="1353" y="713"/>
              </a:cxn>
              <a:cxn ang="0">
                <a:pos x="1446" y="593"/>
              </a:cxn>
              <a:cxn ang="0">
                <a:pos x="1701" y="392"/>
              </a:cxn>
              <a:cxn ang="0">
                <a:pos x="1875" y="419"/>
              </a:cxn>
              <a:cxn ang="0">
                <a:pos x="1969" y="539"/>
              </a:cxn>
              <a:cxn ang="0">
                <a:pos x="2089" y="686"/>
              </a:cxn>
              <a:cxn ang="0">
                <a:pos x="2357" y="419"/>
              </a:cxn>
              <a:cxn ang="0">
                <a:pos x="2451" y="325"/>
              </a:cxn>
              <a:cxn ang="0">
                <a:pos x="2491" y="285"/>
              </a:cxn>
              <a:cxn ang="0">
                <a:pos x="2558" y="218"/>
              </a:cxn>
              <a:cxn ang="0">
                <a:pos x="2612" y="164"/>
              </a:cxn>
              <a:cxn ang="0">
                <a:pos x="2732" y="97"/>
              </a:cxn>
              <a:cxn ang="0">
                <a:pos x="2773" y="57"/>
              </a:cxn>
              <a:cxn ang="0">
                <a:pos x="2840" y="30"/>
              </a:cxn>
              <a:cxn ang="0">
                <a:pos x="2880" y="3"/>
              </a:cxn>
              <a:cxn ang="0">
                <a:pos x="3041" y="43"/>
              </a:cxn>
              <a:cxn ang="0">
                <a:pos x="3094" y="124"/>
              </a:cxn>
              <a:cxn ang="0">
                <a:pos x="3161" y="204"/>
              </a:cxn>
              <a:cxn ang="0">
                <a:pos x="3188" y="258"/>
              </a:cxn>
              <a:cxn ang="0">
                <a:pos x="3362" y="539"/>
              </a:cxn>
              <a:cxn ang="0">
                <a:pos x="3375" y="579"/>
              </a:cxn>
              <a:cxn ang="0">
                <a:pos x="3416" y="606"/>
              </a:cxn>
              <a:cxn ang="0">
                <a:pos x="3456" y="646"/>
              </a:cxn>
              <a:cxn ang="0">
                <a:pos x="3496" y="660"/>
              </a:cxn>
            </a:cxnLst>
            <a:rect l="0" t="0" r="r" b="b"/>
            <a:pathLst>
              <a:path w="3496" h="995">
                <a:moveTo>
                  <a:pt x="0" y="995"/>
                </a:moveTo>
                <a:cubicBezTo>
                  <a:pt x="52" y="968"/>
                  <a:pt x="90" y="942"/>
                  <a:pt x="147" y="928"/>
                </a:cubicBezTo>
                <a:cubicBezTo>
                  <a:pt x="180" y="878"/>
                  <a:pt x="211" y="852"/>
                  <a:pt x="268" y="834"/>
                </a:cubicBezTo>
                <a:cubicBezTo>
                  <a:pt x="297" y="805"/>
                  <a:pt x="334" y="784"/>
                  <a:pt x="361" y="753"/>
                </a:cubicBezTo>
                <a:cubicBezTo>
                  <a:pt x="374" y="738"/>
                  <a:pt x="376" y="716"/>
                  <a:pt x="388" y="700"/>
                </a:cubicBezTo>
                <a:cubicBezTo>
                  <a:pt x="403" y="680"/>
                  <a:pt x="426" y="666"/>
                  <a:pt x="442" y="646"/>
                </a:cubicBezTo>
                <a:cubicBezTo>
                  <a:pt x="466" y="616"/>
                  <a:pt x="487" y="583"/>
                  <a:pt x="509" y="552"/>
                </a:cubicBezTo>
                <a:cubicBezTo>
                  <a:pt x="524" y="532"/>
                  <a:pt x="547" y="519"/>
                  <a:pt x="562" y="499"/>
                </a:cubicBezTo>
                <a:cubicBezTo>
                  <a:pt x="617" y="425"/>
                  <a:pt x="555" y="456"/>
                  <a:pt x="629" y="432"/>
                </a:cubicBezTo>
                <a:cubicBezTo>
                  <a:pt x="665" y="450"/>
                  <a:pt x="701" y="468"/>
                  <a:pt x="737" y="486"/>
                </a:cubicBezTo>
                <a:cubicBezTo>
                  <a:pt x="755" y="495"/>
                  <a:pt x="751" y="523"/>
                  <a:pt x="763" y="539"/>
                </a:cubicBezTo>
                <a:cubicBezTo>
                  <a:pt x="778" y="559"/>
                  <a:pt x="800" y="574"/>
                  <a:pt x="817" y="593"/>
                </a:cubicBezTo>
                <a:cubicBezTo>
                  <a:pt x="867" y="651"/>
                  <a:pt x="891" y="733"/>
                  <a:pt x="937" y="794"/>
                </a:cubicBezTo>
                <a:cubicBezTo>
                  <a:pt x="965" y="832"/>
                  <a:pt x="1008" y="859"/>
                  <a:pt x="1045" y="887"/>
                </a:cubicBezTo>
                <a:cubicBezTo>
                  <a:pt x="1127" y="867"/>
                  <a:pt x="1190" y="829"/>
                  <a:pt x="1259" y="780"/>
                </a:cubicBezTo>
                <a:cubicBezTo>
                  <a:pt x="1277" y="767"/>
                  <a:pt x="1295" y="753"/>
                  <a:pt x="1313" y="740"/>
                </a:cubicBezTo>
                <a:cubicBezTo>
                  <a:pt x="1326" y="731"/>
                  <a:pt x="1353" y="713"/>
                  <a:pt x="1353" y="713"/>
                </a:cubicBezTo>
                <a:cubicBezTo>
                  <a:pt x="1395" y="606"/>
                  <a:pt x="1354" y="677"/>
                  <a:pt x="1446" y="593"/>
                </a:cubicBezTo>
                <a:cubicBezTo>
                  <a:pt x="1539" y="508"/>
                  <a:pt x="1583" y="430"/>
                  <a:pt x="1701" y="392"/>
                </a:cubicBezTo>
                <a:cubicBezTo>
                  <a:pt x="1759" y="401"/>
                  <a:pt x="1820" y="400"/>
                  <a:pt x="1875" y="419"/>
                </a:cubicBezTo>
                <a:cubicBezTo>
                  <a:pt x="1915" y="433"/>
                  <a:pt x="1949" y="509"/>
                  <a:pt x="1969" y="539"/>
                </a:cubicBezTo>
                <a:cubicBezTo>
                  <a:pt x="2034" y="637"/>
                  <a:pt x="2019" y="616"/>
                  <a:pt x="2089" y="686"/>
                </a:cubicBezTo>
                <a:cubicBezTo>
                  <a:pt x="2225" y="653"/>
                  <a:pt x="2272" y="514"/>
                  <a:pt x="2357" y="419"/>
                </a:cubicBezTo>
                <a:cubicBezTo>
                  <a:pt x="2387" y="386"/>
                  <a:pt x="2420" y="356"/>
                  <a:pt x="2451" y="325"/>
                </a:cubicBezTo>
                <a:cubicBezTo>
                  <a:pt x="2464" y="312"/>
                  <a:pt x="2491" y="285"/>
                  <a:pt x="2491" y="285"/>
                </a:cubicBezTo>
                <a:cubicBezTo>
                  <a:pt x="2517" y="209"/>
                  <a:pt x="2484" y="273"/>
                  <a:pt x="2558" y="218"/>
                </a:cubicBezTo>
                <a:cubicBezTo>
                  <a:pt x="2578" y="203"/>
                  <a:pt x="2592" y="179"/>
                  <a:pt x="2612" y="164"/>
                </a:cubicBezTo>
                <a:cubicBezTo>
                  <a:pt x="2649" y="136"/>
                  <a:pt x="2695" y="124"/>
                  <a:pt x="2732" y="97"/>
                </a:cubicBezTo>
                <a:cubicBezTo>
                  <a:pt x="2747" y="86"/>
                  <a:pt x="2757" y="67"/>
                  <a:pt x="2773" y="57"/>
                </a:cubicBezTo>
                <a:cubicBezTo>
                  <a:pt x="2793" y="44"/>
                  <a:pt x="2819" y="41"/>
                  <a:pt x="2840" y="30"/>
                </a:cubicBezTo>
                <a:cubicBezTo>
                  <a:pt x="2854" y="23"/>
                  <a:pt x="2867" y="12"/>
                  <a:pt x="2880" y="3"/>
                </a:cubicBezTo>
                <a:cubicBezTo>
                  <a:pt x="2924" y="8"/>
                  <a:pt x="3003" y="0"/>
                  <a:pt x="3041" y="43"/>
                </a:cubicBezTo>
                <a:cubicBezTo>
                  <a:pt x="3062" y="67"/>
                  <a:pt x="3094" y="124"/>
                  <a:pt x="3094" y="124"/>
                </a:cubicBezTo>
                <a:cubicBezTo>
                  <a:pt x="3122" y="239"/>
                  <a:pt x="3079" y="122"/>
                  <a:pt x="3161" y="204"/>
                </a:cubicBezTo>
                <a:cubicBezTo>
                  <a:pt x="3175" y="218"/>
                  <a:pt x="3177" y="241"/>
                  <a:pt x="3188" y="258"/>
                </a:cubicBezTo>
                <a:cubicBezTo>
                  <a:pt x="3247" y="352"/>
                  <a:pt x="3318" y="436"/>
                  <a:pt x="3362" y="539"/>
                </a:cubicBezTo>
                <a:cubicBezTo>
                  <a:pt x="3368" y="552"/>
                  <a:pt x="3366" y="568"/>
                  <a:pt x="3375" y="579"/>
                </a:cubicBezTo>
                <a:cubicBezTo>
                  <a:pt x="3385" y="592"/>
                  <a:pt x="3403" y="596"/>
                  <a:pt x="3416" y="606"/>
                </a:cubicBezTo>
                <a:cubicBezTo>
                  <a:pt x="3431" y="618"/>
                  <a:pt x="3440" y="635"/>
                  <a:pt x="3456" y="646"/>
                </a:cubicBezTo>
                <a:cubicBezTo>
                  <a:pt x="3468" y="654"/>
                  <a:pt x="3496" y="660"/>
                  <a:pt x="3496" y="660"/>
                </a:cubicBezTo>
              </a:path>
            </a:pathLst>
          </a:custGeom>
          <a:solidFill>
            <a:schemeClr val="accent2"/>
          </a:solidFill>
          <a:ln w="9525">
            <a:solidFill>
              <a:schemeClr val="tx1"/>
            </a:solidFill>
            <a:round/>
            <a:headEnd/>
            <a:tailEnd/>
          </a:ln>
          <a:effectLst/>
        </p:spPr>
        <p:txBody>
          <a:bodyPr/>
          <a:lstStyle/>
          <a:p>
            <a:endParaRPr lang="en-US"/>
          </a:p>
        </p:txBody>
      </p:sp>
      <p:sp>
        <p:nvSpPr>
          <p:cNvPr id="137226" name="Freeform 10"/>
          <p:cNvSpPr>
            <a:spLocks/>
          </p:cNvSpPr>
          <p:nvPr/>
        </p:nvSpPr>
        <p:spPr bwMode="auto">
          <a:xfrm>
            <a:off x="-42333" y="762003"/>
            <a:ext cx="9389533" cy="2633663"/>
          </a:xfrm>
          <a:custGeom>
            <a:avLst/>
            <a:gdLst/>
            <a:ahLst/>
            <a:cxnLst>
              <a:cxn ang="0">
                <a:pos x="0" y="1419"/>
              </a:cxn>
              <a:cxn ang="0">
                <a:pos x="215" y="1326"/>
              </a:cxn>
              <a:cxn ang="0">
                <a:pos x="536" y="1018"/>
              </a:cxn>
              <a:cxn ang="0">
                <a:pos x="576" y="951"/>
              </a:cxn>
              <a:cxn ang="0">
                <a:pos x="804" y="750"/>
              </a:cxn>
              <a:cxn ang="0">
                <a:pos x="884" y="629"/>
              </a:cxn>
              <a:cxn ang="0">
                <a:pos x="991" y="576"/>
              </a:cxn>
              <a:cxn ang="0">
                <a:pos x="1112" y="589"/>
              </a:cxn>
              <a:cxn ang="0">
                <a:pos x="1152" y="616"/>
              </a:cxn>
              <a:cxn ang="0">
                <a:pos x="1206" y="629"/>
              </a:cxn>
              <a:cxn ang="0">
                <a:pos x="1353" y="763"/>
              </a:cxn>
              <a:cxn ang="0">
                <a:pos x="1621" y="991"/>
              </a:cxn>
              <a:cxn ang="0">
                <a:pos x="1755" y="951"/>
              </a:cxn>
              <a:cxn ang="0">
                <a:pos x="1902" y="884"/>
              </a:cxn>
              <a:cxn ang="0">
                <a:pos x="2023" y="790"/>
              </a:cxn>
              <a:cxn ang="0">
                <a:pos x="2170" y="736"/>
              </a:cxn>
              <a:cxn ang="0">
                <a:pos x="2371" y="857"/>
              </a:cxn>
              <a:cxn ang="0">
                <a:pos x="2425" y="910"/>
              </a:cxn>
              <a:cxn ang="0">
                <a:pos x="2519" y="937"/>
              </a:cxn>
              <a:cxn ang="0">
                <a:pos x="2786" y="803"/>
              </a:cxn>
              <a:cxn ang="0">
                <a:pos x="2934" y="576"/>
              </a:cxn>
              <a:cxn ang="0">
                <a:pos x="3095" y="522"/>
              </a:cxn>
              <a:cxn ang="0">
                <a:pos x="3322" y="562"/>
              </a:cxn>
              <a:cxn ang="0">
                <a:pos x="3389" y="589"/>
              </a:cxn>
              <a:cxn ang="0">
                <a:pos x="3470" y="616"/>
              </a:cxn>
              <a:cxn ang="0">
                <a:pos x="3630" y="549"/>
              </a:cxn>
              <a:cxn ang="0">
                <a:pos x="3724" y="415"/>
              </a:cxn>
              <a:cxn ang="0">
                <a:pos x="3778" y="214"/>
              </a:cxn>
              <a:cxn ang="0">
                <a:pos x="3791" y="147"/>
              </a:cxn>
              <a:cxn ang="0">
                <a:pos x="3831" y="107"/>
              </a:cxn>
              <a:cxn ang="0">
                <a:pos x="3885" y="0"/>
              </a:cxn>
              <a:cxn ang="0">
                <a:pos x="3965" y="40"/>
              </a:cxn>
              <a:cxn ang="0">
                <a:pos x="3992" y="93"/>
              </a:cxn>
              <a:cxn ang="0">
                <a:pos x="4059" y="147"/>
              </a:cxn>
              <a:cxn ang="0">
                <a:pos x="4113" y="227"/>
              </a:cxn>
              <a:cxn ang="0">
                <a:pos x="4220" y="308"/>
              </a:cxn>
              <a:cxn ang="0">
                <a:pos x="4340" y="415"/>
              </a:cxn>
              <a:cxn ang="0">
                <a:pos x="4555" y="442"/>
              </a:cxn>
              <a:cxn ang="0">
                <a:pos x="4648" y="348"/>
              </a:cxn>
              <a:cxn ang="0">
                <a:pos x="4702" y="241"/>
              </a:cxn>
              <a:cxn ang="0">
                <a:pos x="4715" y="174"/>
              </a:cxn>
              <a:cxn ang="0">
                <a:pos x="4769" y="241"/>
              </a:cxn>
              <a:cxn ang="0">
                <a:pos x="4809" y="254"/>
              </a:cxn>
              <a:cxn ang="0">
                <a:pos x="4903" y="321"/>
              </a:cxn>
              <a:cxn ang="0">
                <a:pos x="5064" y="361"/>
              </a:cxn>
              <a:cxn ang="0">
                <a:pos x="5104" y="401"/>
              </a:cxn>
            </a:cxnLst>
            <a:rect l="0" t="0" r="r" b="b"/>
            <a:pathLst>
              <a:path w="5108" h="1419">
                <a:moveTo>
                  <a:pt x="0" y="1419"/>
                </a:moveTo>
                <a:cubicBezTo>
                  <a:pt x="66" y="1370"/>
                  <a:pt x="135" y="1345"/>
                  <a:pt x="215" y="1326"/>
                </a:cubicBezTo>
                <a:cubicBezTo>
                  <a:pt x="332" y="1232"/>
                  <a:pt x="442" y="1136"/>
                  <a:pt x="536" y="1018"/>
                </a:cubicBezTo>
                <a:cubicBezTo>
                  <a:pt x="552" y="998"/>
                  <a:pt x="561" y="972"/>
                  <a:pt x="576" y="951"/>
                </a:cubicBezTo>
                <a:cubicBezTo>
                  <a:pt x="633" y="870"/>
                  <a:pt x="720" y="800"/>
                  <a:pt x="804" y="750"/>
                </a:cubicBezTo>
                <a:cubicBezTo>
                  <a:pt x="813" y="722"/>
                  <a:pt x="861" y="645"/>
                  <a:pt x="884" y="629"/>
                </a:cubicBezTo>
                <a:cubicBezTo>
                  <a:pt x="917" y="606"/>
                  <a:pt x="991" y="576"/>
                  <a:pt x="991" y="576"/>
                </a:cubicBezTo>
                <a:cubicBezTo>
                  <a:pt x="1031" y="580"/>
                  <a:pt x="1073" y="579"/>
                  <a:pt x="1112" y="589"/>
                </a:cubicBezTo>
                <a:cubicBezTo>
                  <a:pt x="1128" y="593"/>
                  <a:pt x="1137" y="610"/>
                  <a:pt x="1152" y="616"/>
                </a:cubicBezTo>
                <a:cubicBezTo>
                  <a:pt x="1169" y="623"/>
                  <a:pt x="1188" y="625"/>
                  <a:pt x="1206" y="629"/>
                </a:cubicBezTo>
                <a:cubicBezTo>
                  <a:pt x="1288" y="684"/>
                  <a:pt x="1235" y="645"/>
                  <a:pt x="1353" y="763"/>
                </a:cubicBezTo>
                <a:cubicBezTo>
                  <a:pt x="1434" y="844"/>
                  <a:pt x="1529" y="923"/>
                  <a:pt x="1621" y="991"/>
                </a:cubicBezTo>
                <a:cubicBezTo>
                  <a:pt x="1666" y="978"/>
                  <a:pt x="1713" y="972"/>
                  <a:pt x="1755" y="951"/>
                </a:cubicBezTo>
                <a:cubicBezTo>
                  <a:pt x="1807" y="925"/>
                  <a:pt x="1844" y="898"/>
                  <a:pt x="1902" y="884"/>
                </a:cubicBezTo>
                <a:cubicBezTo>
                  <a:pt x="1944" y="856"/>
                  <a:pt x="1977" y="810"/>
                  <a:pt x="2023" y="790"/>
                </a:cubicBezTo>
                <a:cubicBezTo>
                  <a:pt x="2072" y="768"/>
                  <a:pt x="2121" y="761"/>
                  <a:pt x="2170" y="736"/>
                </a:cubicBezTo>
                <a:cubicBezTo>
                  <a:pt x="2253" y="765"/>
                  <a:pt x="2297" y="801"/>
                  <a:pt x="2371" y="857"/>
                </a:cubicBezTo>
                <a:cubicBezTo>
                  <a:pt x="2391" y="872"/>
                  <a:pt x="2404" y="895"/>
                  <a:pt x="2425" y="910"/>
                </a:cubicBezTo>
                <a:cubicBezTo>
                  <a:pt x="2438" y="919"/>
                  <a:pt x="2509" y="935"/>
                  <a:pt x="2519" y="937"/>
                </a:cubicBezTo>
                <a:cubicBezTo>
                  <a:pt x="2624" y="920"/>
                  <a:pt x="2703" y="870"/>
                  <a:pt x="2786" y="803"/>
                </a:cubicBezTo>
                <a:cubicBezTo>
                  <a:pt x="2812" y="760"/>
                  <a:pt x="2883" y="619"/>
                  <a:pt x="2934" y="576"/>
                </a:cubicBezTo>
                <a:cubicBezTo>
                  <a:pt x="2977" y="539"/>
                  <a:pt x="3043" y="538"/>
                  <a:pt x="3095" y="522"/>
                </a:cubicBezTo>
                <a:cubicBezTo>
                  <a:pt x="3179" y="530"/>
                  <a:pt x="3244" y="536"/>
                  <a:pt x="3322" y="562"/>
                </a:cubicBezTo>
                <a:cubicBezTo>
                  <a:pt x="3345" y="570"/>
                  <a:pt x="3366" y="581"/>
                  <a:pt x="3389" y="589"/>
                </a:cubicBezTo>
                <a:cubicBezTo>
                  <a:pt x="3416" y="599"/>
                  <a:pt x="3470" y="616"/>
                  <a:pt x="3470" y="616"/>
                </a:cubicBezTo>
                <a:cubicBezTo>
                  <a:pt x="3536" y="602"/>
                  <a:pt x="3570" y="579"/>
                  <a:pt x="3630" y="549"/>
                </a:cubicBezTo>
                <a:cubicBezTo>
                  <a:pt x="3663" y="501"/>
                  <a:pt x="3682" y="457"/>
                  <a:pt x="3724" y="415"/>
                </a:cubicBezTo>
                <a:cubicBezTo>
                  <a:pt x="3735" y="345"/>
                  <a:pt x="3765" y="283"/>
                  <a:pt x="3778" y="214"/>
                </a:cubicBezTo>
                <a:cubicBezTo>
                  <a:pt x="3782" y="192"/>
                  <a:pt x="3781" y="167"/>
                  <a:pt x="3791" y="147"/>
                </a:cubicBezTo>
                <a:cubicBezTo>
                  <a:pt x="3799" y="130"/>
                  <a:pt x="3821" y="123"/>
                  <a:pt x="3831" y="107"/>
                </a:cubicBezTo>
                <a:cubicBezTo>
                  <a:pt x="3853" y="73"/>
                  <a:pt x="3885" y="0"/>
                  <a:pt x="3885" y="0"/>
                </a:cubicBezTo>
                <a:cubicBezTo>
                  <a:pt x="3913" y="9"/>
                  <a:pt x="3944" y="15"/>
                  <a:pt x="3965" y="40"/>
                </a:cubicBezTo>
                <a:cubicBezTo>
                  <a:pt x="3978" y="55"/>
                  <a:pt x="3979" y="78"/>
                  <a:pt x="3992" y="93"/>
                </a:cubicBezTo>
                <a:cubicBezTo>
                  <a:pt x="4011" y="115"/>
                  <a:pt x="4040" y="126"/>
                  <a:pt x="4059" y="147"/>
                </a:cubicBezTo>
                <a:cubicBezTo>
                  <a:pt x="4081" y="171"/>
                  <a:pt x="4095" y="200"/>
                  <a:pt x="4113" y="227"/>
                </a:cubicBezTo>
                <a:cubicBezTo>
                  <a:pt x="4158" y="293"/>
                  <a:pt x="4176" y="264"/>
                  <a:pt x="4220" y="308"/>
                </a:cubicBezTo>
                <a:cubicBezTo>
                  <a:pt x="4266" y="354"/>
                  <a:pt x="4276" y="393"/>
                  <a:pt x="4340" y="415"/>
                </a:cubicBezTo>
                <a:cubicBezTo>
                  <a:pt x="4407" y="482"/>
                  <a:pt x="4406" y="501"/>
                  <a:pt x="4555" y="442"/>
                </a:cubicBezTo>
                <a:cubicBezTo>
                  <a:pt x="4596" y="426"/>
                  <a:pt x="4617" y="379"/>
                  <a:pt x="4648" y="348"/>
                </a:cubicBezTo>
                <a:cubicBezTo>
                  <a:pt x="4676" y="320"/>
                  <a:pt x="4702" y="241"/>
                  <a:pt x="4702" y="241"/>
                </a:cubicBezTo>
                <a:cubicBezTo>
                  <a:pt x="4706" y="219"/>
                  <a:pt x="4697" y="188"/>
                  <a:pt x="4715" y="174"/>
                </a:cubicBezTo>
                <a:cubicBezTo>
                  <a:pt x="4751" y="147"/>
                  <a:pt x="4766" y="238"/>
                  <a:pt x="4769" y="241"/>
                </a:cubicBezTo>
                <a:cubicBezTo>
                  <a:pt x="4779" y="251"/>
                  <a:pt x="4796" y="250"/>
                  <a:pt x="4809" y="254"/>
                </a:cubicBezTo>
                <a:cubicBezTo>
                  <a:pt x="4840" y="276"/>
                  <a:pt x="4872" y="299"/>
                  <a:pt x="4903" y="321"/>
                </a:cubicBezTo>
                <a:cubicBezTo>
                  <a:pt x="4945" y="351"/>
                  <a:pt x="5015" y="345"/>
                  <a:pt x="5064" y="361"/>
                </a:cubicBezTo>
                <a:cubicBezTo>
                  <a:pt x="5108" y="390"/>
                  <a:pt x="5104" y="372"/>
                  <a:pt x="5104" y="401"/>
                </a:cubicBezTo>
              </a:path>
            </a:pathLst>
          </a:custGeom>
          <a:solidFill>
            <a:schemeClr val="accent2"/>
          </a:solidFill>
          <a:ln w="9525">
            <a:solidFill>
              <a:schemeClr val="tx1"/>
            </a:solidFill>
            <a:round/>
            <a:headEnd/>
            <a:tailEnd/>
          </a:ln>
          <a:effectLst/>
        </p:spPr>
        <p:txBody>
          <a:bodyPr/>
          <a:lstStyle/>
          <a:p>
            <a:endParaRPr lang="en-US"/>
          </a:p>
        </p:txBody>
      </p:sp>
      <p:sp>
        <p:nvSpPr>
          <p:cNvPr id="137227" name="Freeform 11"/>
          <p:cNvSpPr>
            <a:spLocks/>
          </p:cNvSpPr>
          <p:nvPr/>
        </p:nvSpPr>
        <p:spPr bwMode="auto">
          <a:xfrm>
            <a:off x="141819" y="182563"/>
            <a:ext cx="4451349" cy="1752600"/>
          </a:xfrm>
          <a:custGeom>
            <a:avLst/>
            <a:gdLst/>
            <a:ahLst/>
            <a:cxnLst>
              <a:cxn ang="0">
                <a:pos x="0" y="1104"/>
              </a:cxn>
              <a:cxn ang="0">
                <a:pos x="54" y="1064"/>
              </a:cxn>
              <a:cxn ang="0">
                <a:pos x="107" y="970"/>
              </a:cxn>
              <a:cxn ang="0">
                <a:pos x="147" y="930"/>
              </a:cxn>
              <a:cxn ang="0">
                <a:pos x="201" y="849"/>
              </a:cxn>
              <a:cxn ang="0">
                <a:pos x="241" y="756"/>
              </a:cxn>
              <a:cxn ang="0">
                <a:pos x="415" y="515"/>
              </a:cxn>
              <a:cxn ang="0">
                <a:pos x="563" y="314"/>
              </a:cxn>
              <a:cxn ang="0">
                <a:pos x="656" y="166"/>
              </a:cxn>
              <a:cxn ang="0">
                <a:pos x="710" y="113"/>
              </a:cxn>
              <a:cxn ang="0">
                <a:pos x="830" y="6"/>
              </a:cxn>
              <a:cxn ang="0">
                <a:pos x="964" y="86"/>
              </a:cxn>
              <a:cxn ang="0">
                <a:pos x="991" y="126"/>
              </a:cxn>
              <a:cxn ang="0">
                <a:pos x="1139" y="273"/>
              </a:cxn>
              <a:cxn ang="0">
                <a:pos x="1286" y="474"/>
              </a:cxn>
              <a:cxn ang="0">
                <a:pos x="1340" y="515"/>
              </a:cxn>
              <a:cxn ang="0">
                <a:pos x="1567" y="662"/>
              </a:cxn>
              <a:cxn ang="0">
                <a:pos x="1648" y="689"/>
              </a:cxn>
              <a:cxn ang="0">
                <a:pos x="1808" y="863"/>
              </a:cxn>
              <a:cxn ang="0">
                <a:pos x="2049" y="876"/>
              </a:cxn>
              <a:cxn ang="0">
                <a:pos x="2103" y="943"/>
              </a:cxn>
            </a:cxnLst>
            <a:rect l="0" t="0" r="r" b="b"/>
            <a:pathLst>
              <a:path w="2103" h="1104">
                <a:moveTo>
                  <a:pt x="0" y="1104"/>
                </a:moveTo>
                <a:cubicBezTo>
                  <a:pt x="18" y="1091"/>
                  <a:pt x="38" y="1080"/>
                  <a:pt x="54" y="1064"/>
                </a:cubicBezTo>
                <a:cubicBezTo>
                  <a:pt x="82" y="1036"/>
                  <a:pt x="85" y="1001"/>
                  <a:pt x="107" y="970"/>
                </a:cubicBezTo>
                <a:cubicBezTo>
                  <a:pt x="118" y="955"/>
                  <a:pt x="134" y="943"/>
                  <a:pt x="147" y="930"/>
                </a:cubicBezTo>
                <a:cubicBezTo>
                  <a:pt x="181" y="832"/>
                  <a:pt x="132" y="954"/>
                  <a:pt x="201" y="849"/>
                </a:cubicBezTo>
                <a:cubicBezTo>
                  <a:pt x="219" y="821"/>
                  <a:pt x="223" y="785"/>
                  <a:pt x="241" y="756"/>
                </a:cubicBezTo>
                <a:cubicBezTo>
                  <a:pt x="284" y="687"/>
                  <a:pt x="351" y="556"/>
                  <a:pt x="415" y="515"/>
                </a:cubicBezTo>
                <a:cubicBezTo>
                  <a:pt x="455" y="434"/>
                  <a:pt x="507" y="380"/>
                  <a:pt x="563" y="314"/>
                </a:cubicBezTo>
                <a:cubicBezTo>
                  <a:pt x="601" y="270"/>
                  <a:pt x="622" y="211"/>
                  <a:pt x="656" y="166"/>
                </a:cubicBezTo>
                <a:cubicBezTo>
                  <a:pt x="671" y="146"/>
                  <a:pt x="694" y="132"/>
                  <a:pt x="710" y="113"/>
                </a:cubicBezTo>
                <a:cubicBezTo>
                  <a:pt x="803" y="0"/>
                  <a:pt x="733" y="30"/>
                  <a:pt x="830" y="6"/>
                </a:cubicBezTo>
                <a:cubicBezTo>
                  <a:pt x="872" y="37"/>
                  <a:pt x="922" y="55"/>
                  <a:pt x="964" y="86"/>
                </a:cubicBezTo>
                <a:cubicBezTo>
                  <a:pt x="977" y="96"/>
                  <a:pt x="980" y="114"/>
                  <a:pt x="991" y="126"/>
                </a:cubicBezTo>
                <a:cubicBezTo>
                  <a:pt x="1007" y="144"/>
                  <a:pt x="1108" y="242"/>
                  <a:pt x="1139" y="273"/>
                </a:cubicBezTo>
                <a:cubicBezTo>
                  <a:pt x="1195" y="328"/>
                  <a:pt x="1222" y="426"/>
                  <a:pt x="1286" y="474"/>
                </a:cubicBezTo>
                <a:cubicBezTo>
                  <a:pt x="1304" y="488"/>
                  <a:pt x="1323" y="500"/>
                  <a:pt x="1340" y="515"/>
                </a:cubicBezTo>
                <a:cubicBezTo>
                  <a:pt x="1408" y="574"/>
                  <a:pt x="1491" y="611"/>
                  <a:pt x="1567" y="662"/>
                </a:cubicBezTo>
                <a:cubicBezTo>
                  <a:pt x="1591" y="678"/>
                  <a:pt x="1648" y="689"/>
                  <a:pt x="1648" y="689"/>
                </a:cubicBezTo>
                <a:cubicBezTo>
                  <a:pt x="1690" y="753"/>
                  <a:pt x="1721" y="855"/>
                  <a:pt x="1808" y="863"/>
                </a:cubicBezTo>
                <a:cubicBezTo>
                  <a:pt x="1888" y="870"/>
                  <a:pt x="1969" y="872"/>
                  <a:pt x="2049" y="876"/>
                </a:cubicBezTo>
                <a:cubicBezTo>
                  <a:pt x="2083" y="927"/>
                  <a:pt x="2065" y="905"/>
                  <a:pt x="2103" y="943"/>
                </a:cubicBezTo>
              </a:path>
            </a:pathLst>
          </a:custGeom>
          <a:solidFill>
            <a:schemeClr val="accent2"/>
          </a:solidFill>
          <a:ln w="9525">
            <a:solidFill>
              <a:schemeClr val="tx1"/>
            </a:solidFill>
            <a:round/>
            <a:headEnd/>
            <a:tailEnd/>
          </a:ln>
          <a:effectLst/>
        </p:spPr>
        <p:txBody>
          <a:bodyPr/>
          <a:lstStyle/>
          <a:p>
            <a:endParaRPr lang="en-US"/>
          </a:p>
        </p:txBody>
      </p:sp>
      <p:pic>
        <p:nvPicPr>
          <p:cNvPr id="137228" name="Picture 12" descr="ag00433_.gif">
            <a:hlinkClick r:id="rId4" action="ppaction://hlinkfile"/>
          </p:cNvPr>
          <p:cNvPicPr>
            <a:picLocks noGrp="1" noChangeAspect="1" noChangeArrowheads="1" noCrop="1"/>
          </p:cNvPicPr>
          <p:nvPr>
            <p:ph sz="quarter" idx="4"/>
          </p:nvPr>
        </p:nvPicPr>
        <p:blipFill>
          <a:blip r:embed="rId5"/>
          <a:srcRect/>
          <a:stretch>
            <a:fillRect/>
          </a:stretch>
        </p:blipFill>
        <p:spPr>
          <a:xfrm>
            <a:off x="-101600" y="3429000"/>
            <a:ext cx="914400" cy="666750"/>
          </a:xfrm>
          <a:noFill/>
          <a:ln/>
        </p:spPr>
      </p:pic>
      <p:sp>
        <p:nvSpPr>
          <p:cNvPr id="137229" name="Text Box 13"/>
          <p:cNvSpPr txBox="1">
            <a:spLocks noChangeArrowheads="1"/>
          </p:cNvSpPr>
          <p:nvPr/>
        </p:nvSpPr>
        <p:spPr bwMode="auto">
          <a:xfrm>
            <a:off x="1842656" y="5715001"/>
            <a:ext cx="8686801" cy="646331"/>
          </a:xfrm>
          <a:prstGeom prst="rect">
            <a:avLst/>
          </a:prstGeom>
          <a:solidFill>
            <a:srgbClr val="FFFF00"/>
          </a:solidFill>
          <a:ln w="9525">
            <a:noFill/>
            <a:miter lim="800000"/>
            <a:headEnd/>
            <a:tailEnd/>
          </a:ln>
          <a:effectLst/>
        </p:spPr>
        <p:txBody>
          <a:bodyPr wrap="square">
            <a:spAutoFit/>
          </a:bodyPr>
          <a:lstStyle/>
          <a:p>
            <a:pPr algn="ct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a:t>
            </a:r>
            <a:endParaRPr lang="en-US" sz="3600" b="1" dirty="0">
              <a:latin typeface="Times New Roman" pitchFamily="18" charset="0"/>
              <a:cs typeface="Times New Roman" pitchFamily="18" charset="0"/>
            </a:endParaRPr>
          </a:p>
        </p:txBody>
      </p:sp>
      <p:sp>
        <p:nvSpPr>
          <p:cNvPr id="137230" name="AutoShape 14"/>
          <p:cNvSpPr>
            <a:spLocks noChangeArrowheads="1"/>
          </p:cNvSpPr>
          <p:nvPr/>
        </p:nvSpPr>
        <p:spPr bwMode="auto">
          <a:xfrm rot="524769">
            <a:off x="5285317" y="4302125"/>
            <a:ext cx="2641600" cy="457200"/>
          </a:xfrm>
          <a:prstGeom prst="notchedRightArrow">
            <a:avLst>
              <a:gd name="adj1" fmla="val 50000"/>
              <a:gd name="adj2" fmla="val 108333"/>
            </a:avLst>
          </a:prstGeom>
          <a:solidFill>
            <a:srgbClr val="FF3300"/>
          </a:solidFill>
          <a:ln w="9525">
            <a:solidFill>
              <a:schemeClr val="tx2"/>
            </a:solidFill>
            <a:miter lim="800000"/>
            <a:headEnd/>
            <a:tailEnd/>
          </a:ln>
          <a:effectLst/>
        </p:spPr>
        <p:txBody>
          <a:bodyPr wrap="none" anchor="ctr"/>
          <a:lstStyle/>
          <a:p>
            <a:endParaRPr lang="en-US"/>
          </a:p>
        </p:txBody>
      </p:sp>
      <p:sp>
        <p:nvSpPr>
          <p:cNvPr id="137231" name="Rectangle 15"/>
          <p:cNvSpPr>
            <a:spLocks noChangeArrowheads="1"/>
          </p:cNvSpPr>
          <p:nvPr/>
        </p:nvSpPr>
        <p:spPr bwMode="auto">
          <a:xfrm>
            <a:off x="2844801" y="-106363"/>
            <a:ext cx="2478627" cy="369332"/>
          </a:xfrm>
          <a:prstGeom prst="rect">
            <a:avLst/>
          </a:prstGeom>
          <a:noFill/>
          <a:ln w="9525">
            <a:noFill/>
            <a:miter lim="800000"/>
            <a:headEnd/>
            <a:tailEnd/>
          </a:ln>
          <a:effectLst/>
        </p:spPr>
        <p:txBody>
          <a:bodyPr wrap="none" anchor="ctr">
            <a:spAutoFit/>
          </a:bodyPr>
          <a:lstStyle/>
          <a:p>
            <a:r>
              <a:rPr lang="en-US" dirty="0" err="1">
                <a:solidFill>
                  <a:srgbClr val="993300"/>
                </a:solidFill>
              </a:rPr>
              <a:t>Đây</a:t>
            </a:r>
            <a:r>
              <a:rPr lang="en-US" dirty="0">
                <a:solidFill>
                  <a:srgbClr val="993300"/>
                </a:solidFill>
              </a:rPr>
              <a:t> </a:t>
            </a:r>
            <a:r>
              <a:rPr lang="en-US" dirty="0" err="1">
                <a:solidFill>
                  <a:srgbClr val="993300"/>
                </a:solidFill>
              </a:rPr>
              <a:t>là</a:t>
            </a:r>
            <a:r>
              <a:rPr lang="en-US" dirty="0">
                <a:solidFill>
                  <a:srgbClr val="993300"/>
                </a:solidFill>
              </a:rPr>
              <a:t> </a:t>
            </a:r>
            <a:r>
              <a:rPr lang="en-US" dirty="0" err="1">
                <a:solidFill>
                  <a:srgbClr val="993300"/>
                </a:solidFill>
              </a:rPr>
              <a:t>một</a:t>
            </a:r>
            <a:r>
              <a:rPr lang="en-US" dirty="0">
                <a:solidFill>
                  <a:srgbClr val="993300"/>
                </a:solidFill>
              </a:rPr>
              <a:t> </a:t>
            </a:r>
            <a:r>
              <a:rPr lang="en-US" dirty="0" err="1">
                <a:solidFill>
                  <a:srgbClr val="993300"/>
                </a:solidFill>
              </a:rPr>
              <a:t>câu</a:t>
            </a:r>
            <a:r>
              <a:rPr lang="en-US" dirty="0">
                <a:solidFill>
                  <a:srgbClr val="993300"/>
                </a:solidFill>
              </a:rPr>
              <a:t> </a:t>
            </a:r>
            <a:r>
              <a:rPr lang="en-US" dirty="0" err="1">
                <a:solidFill>
                  <a:srgbClr val="993300"/>
                </a:solidFill>
              </a:rPr>
              <a:t>tục</a:t>
            </a:r>
            <a:r>
              <a:rPr lang="en-US" dirty="0">
                <a:solidFill>
                  <a:srgbClr val="993300"/>
                </a:solidFill>
              </a:rPr>
              <a:t> </a:t>
            </a:r>
            <a:r>
              <a:rPr lang="en-US" dirty="0" err="1">
                <a:solidFill>
                  <a:srgbClr val="993300"/>
                </a:solidFill>
              </a:rPr>
              <a:t>ngữ</a:t>
            </a:r>
            <a:endParaRPr lang="en-US" dirty="0">
              <a:solidFill>
                <a:srgbClr val="99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5000" accel="50000" decel="50000" fill="hold" nodeType="withEffect">
                                  <p:stCondLst>
                                    <p:cond delay="0"/>
                                  </p:stCondLst>
                                  <p:childTnLst>
                                    <p:animMotion origin="layout" path="M -0.0125 -0.06667 C -0.01077 -0.08889 -0.01216 -0.11458 0.00382 -0.12778 C 0.00937 -0.14907 0.00121 -0.12407 0.01302 -0.14259 C 0.01458 -0.14491 0.01423 -0.14861 0.01545 -0.15116 C 0.01823 -0.15717 0.02291 -0.16204 0.02465 -0.16852 C 0.02552 -0.17153 0.02586 -0.17454 0.02708 -0.17731 C 0.02968 -0.18333 0.03437 -0.18819 0.03628 -0.19467 C 0.03802 -0.20092 0.04027 -0.20972 0.04323 -0.21505 C 0.04514 -0.21852 0.04809 -0.22037 0.05017 -0.22384 C 0.06336 -0.24444 0.0533 -0.23819 0.06649 -0.24398 C 0.06961 -0.25 0.07343 -0.25509 0.07586 -0.26134 C 0.07743 -0.26551 0.07812 -0.27037 0.08055 -0.27338 C 0.08298 -0.27639 0.0868 -0.27685 0.08975 -0.27893 C 0.09687 -0.28426 0.09774 -0.28611 0.10382 -0.29352 C 0.11336 -0.31852 0.10225 -0.29467 0.11545 -0.31111 C 0.12882 -0.32778 0.10868 -0.31296 0.12934 -0.32569 C 0.13003 -0.3294 0.12951 -0.33403 0.13159 -0.33704 C 0.13836 -0.34653 0.14427 -0.34838 0.1526 -0.35162 C 0.15781 -0.35602 0.16406 -0.35833 0.16892 -0.36319 C 0.171 -0.36551 0.17152 -0.36967 0.17343 -0.37199 C 0.17812 -0.37801 0.18472 -0.38102 0.18975 -0.38657 C 0.19218 -0.38912 0.19409 -0.39259 0.1967 -0.39514 C 0.21701 -0.41574 0.24027 -0.43241 0.2618 -0.45069 C 0.26753 -0.45532 0.2743 -0.45833 0.28055 -0.46204 C 0.28802 -0.46667 0.29392 -0.47523 0.30139 -0.47963 C 0.30451 -0.48171 0.30746 -0.48403 0.31076 -0.48542 C 0.31684 -0.48796 0.32934 -0.4912 0.32934 -0.49097 C 0.34357 -0.50301 0.36423 -0.50139 0.38055 -0.50278 C 0.43889 -0.52639 0.3901 -0.50787 0.55017 -0.50278 C 0.60208 -0.50139 0.6533 -0.4875 0.70382 -0.47384 C 0.73836 -0.46458 0.76961 -0.45162 0.79913 -0.42755 C 0.80538 -0.42222 0.81319 -0.41597 0.81996 -0.41296 C 0.82604 -0.41018 0.83871 -0.40717 0.83871 -0.40694 C 0.84965 -0.39768 0.84305 -0.40231 0.85955 -0.39514 C 0.87187 -0.39005 0.88107 -0.37454 0.89444 -0.36921 C 0.91041 -0.35579 0.90295 -0.35972 0.91545 -0.35463 C 0.92239 -0.34884 0.92934 -0.34606 0.93628 -0.34005 C 0.95764 -0.34329 0.95104 -0.34444 0.97118 -0.34005 C 0.97743 -0.33889 0.98333 -0.33472 0.98975 -0.33426 C 1.00225 -0.33333 1.01458 -0.33426 1.02708 -0.33426 " pathEditMode="relative" rAng="0" ptsTypes="fffffffffffffffffffffffffffffffffffffffA">
                                      <p:cBhvr>
                                        <p:cTn id="6" dur="5000" fill="hold"/>
                                        <p:tgtEl>
                                          <p:spTgt spid="137228"/>
                                        </p:tgtEl>
                                        <p:attrNameLst>
                                          <p:attrName>ppt_x</p:attrName>
                                          <p:attrName>ppt_y</p:attrName>
                                        </p:attrNameLst>
                                      </p:cBhvr>
                                      <p:rCtr x="52000" y="-23000"/>
                                    </p:animMotion>
                                  </p:childTnLst>
                                </p:cTn>
                              </p:par>
                              <p:par>
                                <p:cTn id="7" presetID="21" presetClass="emph" presetSubtype="0" repeatCount="indefinite" fill="hold" nodeType="withEffect">
                                  <p:stCondLst>
                                    <p:cond delay="0"/>
                                  </p:stCondLst>
                                  <p:endCondLst>
                                    <p:cond evt="onNext" delay="0">
                                      <p:tgtEl>
                                        <p:sldTgt/>
                                      </p:tgtEl>
                                    </p:cond>
                                  </p:endCondLst>
                                  <p:childTnLst>
                                    <p:animClr clrSpc="hsl" dir="cw">
                                      <p:cBhvr override="childStyle">
                                        <p:cTn id="8" dur="500" fill="hold"/>
                                        <p:tgtEl>
                                          <p:spTgt spid="137223">
                                            <p:txEl>
                                              <p:pRg st="0" end="0"/>
                                            </p:txEl>
                                          </p:spTgt>
                                        </p:tgtEl>
                                        <p:attrNameLst>
                                          <p:attrName>style.color</p:attrName>
                                        </p:attrNameLst>
                                      </p:cBhvr>
                                      <p:by>
                                        <p:hsl h="7200000" s="0" l="0"/>
                                      </p:by>
                                    </p:animClr>
                                    <p:animClr clrSpc="hsl" dir="cw">
                                      <p:cBhvr>
                                        <p:cTn id="9" dur="500" fill="hold"/>
                                        <p:tgtEl>
                                          <p:spTgt spid="137223">
                                            <p:txEl>
                                              <p:pRg st="0" end="0"/>
                                            </p:txEl>
                                          </p:spTgt>
                                        </p:tgtEl>
                                        <p:attrNameLst>
                                          <p:attrName>fillcolor</p:attrName>
                                        </p:attrNameLst>
                                      </p:cBhvr>
                                      <p:by>
                                        <p:hsl h="7200000" s="0" l="0"/>
                                      </p:by>
                                    </p:animClr>
                                    <p:animClr clrSpc="hsl" dir="cw">
                                      <p:cBhvr>
                                        <p:cTn id="10" dur="500" fill="hold"/>
                                        <p:tgtEl>
                                          <p:spTgt spid="137223">
                                            <p:txEl>
                                              <p:pRg st="0" end="0"/>
                                            </p:txEl>
                                          </p:spTgt>
                                        </p:tgtEl>
                                        <p:attrNameLst>
                                          <p:attrName>stroke.color</p:attrName>
                                        </p:attrNameLst>
                                      </p:cBhvr>
                                      <p:by>
                                        <p:hsl h="7200000" s="0" l="0"/>
                                      </p:by>
                                    </p:animClr>
                                    <p:set>
                                      <p:cBhvr>
                                        <p:cTn id="11" dur="500" fill="hold"/>
                                        <p:tgtEl>
                                          <p:spTgt spid="137223">
                                            <p:txEl>
                                              <p:pRg st="0" end="0"/>
                                            </p:txEl>
                                          </p:spTgt>
                                        </p:tgtEl>
                                        <p:attrNameLst>
                                          <p:attrName>fill.type</p:attrName>
                                        </p:attrNameLst>
                                      </p:cBhvr>
                                      <p:to>
                                        <p:strVal val="solid"/>
                                      </p:to>
                                    </p:set>
                                  </p:childTnLst>
                                </p:cTn>
                              </p:par>
                              <p:par>
                                <p:cTn id="12" presetID="21" presetClass="emph" presetSubtype="0" repeatCount="indefinite" fill="hold" nodeType="withEffect">
                                  <p:stCondLst>
                                    <p:cond delay="0"/>
                                  </p:stCondLst>
                                  <p:endCondLst>
                                    <p:cond evt="onNext" delay="0">
                                      <p:tgtEl>
                                        <p:sldTgt/>
                                      </p:tgtEl>
                                    </p:cond>
                                  </p:endCondLst>
                                  <p:childTnLst>
                                    <p:animClr clrSpc="hsl" dir="cw">
                                      <p:cBhvr override="childStyle">
                                        <p:cTn id="13" dur="500" fill="hold"/>
                                        <p:tgtEl>
                                          <p:spTgt spid="137221">
                                            <p:txEl>
                                              <p:pRg st="0" end="0"/>
                                            </p:txEl>
                                          </p:spTgt>
                                        </p:tgtEl>
                                        <p:attrNameLst>
                                          <p:attrName>style.color</p:attrName>
                                        </p:attrNameLst>
                                      </p:cBhvr>
                                      <p:by>
                                        <p:hsl h="7200000" s="0" l="0"/>
                                      </p:by>
                                    </p:animClr>
                                    <p:animClr clrSpc="hsl" dir="cw">
                                      <p:cBhvr>
                                        <p:cTn id="14" dur="500" fill="hold"/>
                                        <p:tgtEl>
                                          <p:spTgt spid="137221">
                                            <p:txEl>
                                              <p:pRg st="0" end="0"/>
                                            </p:txEl>
                                          </p:spTgt>
                                        </p:tgtEl>
                                        <p:attrNameLst>
                                          <p:attrName>fillcolor</p:attrName>
                                        </p:attrNameLst>
                                      </p:cBhvr>
                                      <p:by>
                                        <p:hsl h="7200000" s="0" l="0"/>
                                      </p:by>
                                    </p:animClr>
                                    <p:animClr clrSpc="hsl" dir="cw">
                                      <p:cBhvr>
                                        <p:cTn id="15" dur="500" fill="hold"/>
                                        <p:tgtEl>
                                          <p:spTgt spid="137221">
                                            <p:txEl>
                                              <p:pRg st="0" end="0"/>
                                            </p:txEl>
                                          </p:spTgt>
                                        </p:tgtEl>
                                        <p:attrNameLst>
                                          <p:attrName>stroke.color</p:attrName>
                                        </p:attrNameLst>
                                      </p:cBhvr>
                                      <p:by>
                                        <p:hsl h="7200000" s="0" l="0"/>
                                      </p:by>
                                    </p:animClr>
                                    <p:set>
                                      <p:cBhvr>
                                        <p:cTn id="16" dur="500" fill="hold"/>
                                        <p:tgtEl>
                                          <p:spTgt spid="137221">
                                            <p:txEl>
                                              <p:pRg st="0" end="0"/>
                                            </p:txEl>
                                          </p:spTgt>
                                        </p:tgtEl>
                                        <p:attrNameLst>
                                          <p:attrName>fill.type</p:attrName>
                                        </p:attrNameLst>
                                      </p:cBhvr>
                                      <p:to>
                                        <p:strVal val="solid"/>
                                      </p:to>
                                    </p:set>
                                  </p:childTnLst>
                                </p:cTn>
                              </p:par>
                              <p:par>
                                <p:cTn id="17" presetID="21" presetClass="emph" presetSubtype="0" repeatCount="indefinite" fill="hold" nodeType="withEffect">
                                  <p:stCondLst>
                                    <p:cond delay="0"/>
                                  </p:stCondLst>
                                  <p:endCondLst>
                                    <p:cond evt="onNext" delay="0">
                                      <p:tgtEl>
                                        <p:sldTgt/>
                                      </p:tgtEl>
                                    </p:cond>
                                  </p:endCondLst>
                                  <p:childTnLst>
                                    <p:animClr clrSpc="hsl" dir="cw">
                                      <p:cBhvr override="childStyle">
                                        <p:cTn id="18" dur="500" fill="hold"/>
                                        <p:tgtEl>
                                          <p:spTgt spid="137220">
                                            <p:txEl>
                                              <p:pRg st="0" end="0"/>
                                            </p:txEl>
                                          </p:spTgt>
                                        </p:tgtEl>
                                        <p:attrNameLst>
                                          <p:attrName>style.color</p:attrName>
                                        </p:attrNameLst>
                                      </p:cBhvr>
                                      <p:by>
                                        <p:hsl h="7200000" s="0" l="0"/>
                                      </p:by>
                                    </p:animClr>
                                    <p:animClr clrSpc="hsl" dir="cw">
                                      <p:cBhvr>
                                        <p:cTn id="19" dur="500" fill="hold"/>
                                        <p:tgtEl>
                                          <p:spTgt spid="137220">
                                            <p:txEl>
                                              <p:pRg st="0" end="0"/>
                                            </p:txEl>
                                          </p:spTgt>
                                        </p:tgtEl>
                                        <p:attrNameLst>
                                          <p:attrName>fillcolor</p:attrName>
                                        </p:attrNameLst>
                                      </p:cBhvr>
                                      <p:by>
                                        <p:hsl h="7200000" s="0" l="0"/>
                                      </p:by>
                                    </p:animClr>
                                    <p:animClr clrSpc="hsl" dir="cw">
                                      <p:cBhvr>
                                        <p:cTn id="20" dur="500" fill="hold"/>
                                        <p:tgtEl>
                                          <p:spTgt spid="137220">
                                            <p:txEl>
                                              <p:pRg st="0" end="0"/>
                                            </p:txEl>
                                          </p:spTgt>
                                        </p:tgtEl>
                                        <p:attrNameLst>
                                          <p:attrName>stroke.color</p:attrName>
                                        </p:attrNameLst>
                                      </p:cBhvr>
                                      <p:by>
                                        <p:hsl h="7200000" s="0" l="0"/>
                                      </p:by>
                                    </p:animClr>
                                    <p:set>
                                      <p:cBhvr>
                                        <p:cTn id="21" dur="500" fill="hold"/>
                                        <p:tgtEl>
                                          <p:spTgt spid="137220">
                                            <p:txEl>
                                              <p:pRg st="0" end="0"/>
                                            </p:txEl>
                                          </p:spTgt>
                                        </p:tgtEl>
                                        <p:attrNameLst>
                                          <p:attrName>fill.type</p:attrName>
                                        </p:attrNameLst>
                                      </p:cBhvr>
                                      <p:to>
                                        <p:strVal val="solid"/>
                                      </p:to>
                                    </p:set>
                                  </p:childTnLst>
                                </p:cTn>
                              </p:par>
                              <p:par>
                                <p:cTn id="22"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23" dur="500" fill="hold"/>
                                        <p:tgtEl>
                                          <p:spTgt spid="137222"/>
                                        </p:tgtEl>
                                        <p:attrNameLst>
                                          <p:attrName>style.color</p:attrName>
                                        </p:attrNameLst>
                                      </p:cBhvr>
                                      <p:by>
                                        <p:hsl h="7200000" s="0" l="0"/>
                                      </p:by>
                                    </p:animClr>
                                    <p:animClr clrSpc="hsl" dir="cw">
                                      <p:cBhvr>
                                        <p:cTn id="24" dur="500" fill="hold"/>
                                        <p:tgtEl>
                                          <p:spTgt spid="137222"/>
                                        </p:tgtEl>
                                        <p:attrNameLst>
                                          <p:attrName>fillcolor</p:attrName>
                                        </p:attrNameLst>
                                      </p:cBhvr>
                                      <p:by>
                                        <p:hsl h="7200000" s="0" l="0"/>
                                      </p:by>
                                    </p:animClr>
                                    <p:animClr clrSpc="hsl" dir="cw">
                                      <p:cBhvr>
                                        <p:cTn id="25" dur="500" fill="hold"/>
                                        <p:tgtEl>
                                          <p:spTgt spid="137222"/>
                                        </p:tgtEl>
                                        <p:attrNameLst>
                                          <p:attrName>stroke.color</p:attrName>
                                        </p:attrNameLst>
                                      </p:cBhvr>
                                      <p:by>
                                        <p:hsl h="7200000" s="0" l="0"/>
                                      </p:by>
                                    </p:animClr>
                                    <p:set>
                                      <p:cBhvr>
                                        <p:cTn id="26" dur="500" fill="hold"/>
                                        <p:tgtEl>
                                          <p:spTgt spid="137222"/>
                                        </p:tgtEl>
                                        <p:attrNameLst>
                                          <p:attrName>fill.type</p:attrName>
                                        </p:attrNameLst>
                                      </p:cBhvr>
                                      <p:to>
                                        <p:strVal val="solid"/>
                                      </p:to>
                                    </p:set>
                                  </p:childTnLst>
                                </p:cTn>
                              </p:par>
                              <p:par>
                                <p:cTn id="27"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28" dur="500" fill="hold"/>
                                        <p:tgtEl>
                                          <p:spTgt spid="137221">
                                            <p:txEl>
                                              <p:pRg st="0" end="0"/>
                                            </p:txEl>
                                          </p:spTgt>
                                        </p:tgtEl>
                                        <p:attrNameLst>
                                          <p:attrName>style.color</p:attrName>
                                        </p:attrNameLst>
                                      </p:cBhvr>
                                      <p:by>
                                        <p:hsl h="7200000" s="0" l="0"/>
                                      </p:by>
                                    </p:animClr>
                                    <p:animClr clrSpc="hsl" dir="cw">
                                      <p:cBhvr>
                                        <p:cTn id="29" dur="500" fill="hold"/>
                                        <p:tgtEl>
                                          <p:spTgt spid="137221">
                                            <p:txEl>
                                              <p:pRg st="0" end="0"/>
                                            </p:txEl>
                                          </p:spTgt>
                                        </p:tgtEl>
                                        <p:attrNameLst>
                                          <p:attrName>fillcolor</p:attrName>
                                        </p:attrNameLst>
                                      </p:cBhvr>
                                      <p:by>
                                        <p:hsl h="7200000" s="0" l="0"/>
                                      </p:by>
                                    </p:animClr>
                                    <p:animClr clrSpc="hsl" dir="cw">
                                      <p:cBhvr>
                                        <p:cTn id="30" dur="500" fill="hold"/>
                                        <p:tgtEl>
                                          <p:spTgt spid="137221">
                                            <p:txEl>
                                              <p:pRg st="0" end="0"/>
                                            </p:txEl>
                                          </p:spTgt>
                                        </p:tgtEl>
                                        <p:attrNameLst>
                                          <p:attrName>stroke.color</p:attrName>
                                        </p:attrNameLst>
                                      </p:cBhvr>
                                      <p:by>
                                        <p:hsl h="7200000" s="0" l="0"/>
                                      </p:by>
                                    </p:animClr>
                                    <p:set>
                                      <p:cBhvr>
                                        <p:cTn id="31" dur="500" fill="hold"/>
                                        <p:tgtEl>
                                          <p:spTgt spid="137221">
                                            <p:txEl>
                                              <p:pRg st="0" end="0"/>
                                            </p:txEl>
                                          </p:spTgt>
                                        </p:tgtEl>
                                        <p:attrNameLst>
                                          <p:attrName>fill.type</p:attrName>
                                        </p:attrNameLst>
                                      </p:cBhvr>
                                      <p:to>
                                        <p:strVal val="solid"/>
                                      </p:to>
                                    </p:set>
                                  </p:childTnLst>
                                </p:cTn>
                              </p:par>
                              <p:par>
                                <p:cTn id="32"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33" dur="500" fill="hold"/>
                                        <p:tgtEl>
                                          <p:spTgt spid="137220">
                                            <p:txEl>
                                              <p:pRg st="0" end="0"/>
                                            </p:txEl>
                                          </p:spTgt>
                                        </p:tgtEl>
                                        <p:attrNameLst>
                                          <p:attrName>style.color</p:attrName>
                                        </p:attrNameLst>
                                      </p:cBhvr>
                                      <p:by>
                                        <p:hsl h="7200000" s="0" l="0"/>
                                      </p:by>
                                    </p:animClr>
                                    <p:animClr clrSpc="hsl" dir="cw">
                                      <p:cBhvr>
                                        <p:cTn id="34" dur="500" fill="hold"/>
                                        <p:tgtEl>
                                          <p:spTgt spid="137220">
                                            <p:txEl>
                                              <p:pRg st="0" end="0"/>
                                            </p:txEl>
                                          </p:spTgt>
                                        </p:tgtEl>
                                        <p:attrNameLst>
                                          <p:attrName>fillcolor</p:attrName>
                                        </p:attrNameLst>
                                      </p:cBhvr>
                                      <p:by>
                                        <p:hsl h="7200000" s="0" l="0"/>
                                      </p:by>
                                    </p:animClr>
                                    <p:animClr clrSpc="hsl" dir="cw">
                                      <p:cBhvr>
                                        <p:cTn id="35" dur="500" fill="hold"/>
                                        <p:tgtEl>
                                          <p:spTgt spid="137220">
                                            <p:txEl>
                                              <p:pRg st="0" end="0"/>
                                            </p:txEl>
                                          </p:spTgt>
                                        </p:tgtEl>
                                        <p:attrNameLst>
                                          <p:attrName>stroke.color</p:attrName>
                                        </p:attrNameLst>
                                      </p:cBhvr>
                                      <p:by>
                                        <p:hsl h="7200000" s="0" l="0"/>
                                      </p:by>
                                    </p:animClr>
                                    <p:set>
                                      <p:cBhvr>
                                        <p:cTn id="36" dur="500" fill="hold"/>
                                        <p:tgtEl>
                                          <p:spTgt spid="137220">
                                            <p:txEl>
                                              <p:pRg st="0" end="0"/>
                                            </p:txEl>
                                          </p:spTgt>
                                        </p:tgtEl>
                                        <p:attrNameLst>
                                          <p:attrName>fill.type</p:attrName>
                                        </p:attrNameLst>
                                      </p:cBhvr>
                                      <p:to>
                                        <p:strVal val="solid"/>
                                      </p:to>
                                    </p:set>
                                  </p:childTnLst>
                                </p:cTn>
                              </p:par>
                              <p:par>
                                <p:cTn id="3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38" dur="500" fill="hold"/>
                                        <p:tgtEl>
                                          <p:spTgt spid="137222"/>
                                        </p:tgtEl>
                                        <p:attrNameLst>
                                          <p:attrName>style.color</p:attrName>
                                        </p:attrNameLst>
                                      </p:cBhvr>
                                      <p:by>
                                        <p:hsl h="7200000" s="0" l="0"/>
                                      </p:by>
                                    </p:animClr>
                                    <p:animClr clrSpc="hsl" dir="cw">
                                      <p:cBhvr>
                                        <p:cTn id="39" dur="500" fill="hold"/>
                                        <p:tgtEl>
                                          <p:spTgt spid="137222"/>
                                        </p:tgtEl>
                                        <p:attrNameLst>
                                          <p:attrName>fillcolor</p:attrName>
                                        </p:attrNameLst>
                                      </p:cBhvr>
                                      <p:by>
                                        <p:hsl h="7200000" s="0" l="0"/>
                                      </p:by>
                                    </p:animClr>
                                    <p:animClr clrSpc="hsl" dir="cw">
                                      <p:cBhvr>
                                        <p:cTn id="40" dur="500" fill="hold"/>
                                        <p:tgtEl>
                                          <p:spTgt spid="137222"/>
                                        </p:tgtEl>
                                        <p:attrNameLst>
                                          <p:attrName>stroke.color</p:attrName>
                                        </p:attrNameLst>
                                      </p:cBhvr>
                                      <p:by>
                                        <p:hsl h="7200000" s="0" l="0"/>
                                      </p:by>
                                    </p:animClr>
                                    <p:set>
                                      <p:cBhvr>
                                        <p:cTn id="41" dur="500" fill="hold"/>
                                        <p:tgtEl>
                                          <p:spTgt spid="137222"/>
                                        </p:tgtEl>
                                        <p:attrNameLst>
                                          <p:attrName>fill.type</p:attrName>
                                        </p:attrNameLst>
                                      </p:cBhvr>
                                      <p:to>
                                        <p:strVal val="solid"/>
                                      </p:to>
                                    </p:set>
                                  </p:childTnLst>
                                </p:cTn>
                              </p:par>
                              <p:par>
                                <p:cTn id="42"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43" dur="500" fill="hold"/>
                                        <p:tgtEl>
                                          <p:spTgt spid="137221">
                                            <p:txEl>
                                              <p:pRg st="0" end="0"/>
                                            </p:txEl>
                                          </p:spTgt>
                                        </p:tgtEl>
                                        <p:attrNameLst>
                                          <p:attrName>style.color</p:attrName>
                                        </p:attrNameLst>
                                      </p:cBhvr>
                                      <p:by>
                                        <p:hsl h="7200000" s="0" l="0"/>
                                      </p:by>
                                    </p:animClr>
                                    <p:animClr clrSpc="hsl" dir="cw">
                                      <p:cBhvr>
                                        <p:cTn id="44" dur="500" fill="hold"/>
                                        <p:tgtEl>
                                          <p:spTgt spid="137221">
                                            <p:txEl>
                                              <p:pRg st="0" end="0"/>
                                            </p:txEl>
                                          </p:spTgt>
                                        </p:tgtEl>
                                        <p:attrNameLst>
                                          <p:attrName>fillcolor</p:attrName>
                                        </p:attrNameLst>
                                      </p:cBhvr>
                                      <p:by>
                                        <p:hsl h="7200000" s="0" l="0"/>
                                      </p:by>
                                    </p:animClr>
                                    <p:animClr clrSpc="hsl" dir="cw">
                                      <p:cBhvr>
                                        <p:cTn id="45" dur="500" fill="hold"/>
                                        <p:tgtEl>
                                          <p:spTgt spid="137221">
                                            <p:txEl>
                                              <p:pRg st="0" end="0"/>
                                            </p:txEl>
                                          </p:spTgt>
                                        </p:tgtEl>
                                        <p:attrNameLst>
                                          <p:attrName>stroke.color</p:attrName>
                                        </p:attrNameLst>
                                      </p:cBhvr>
                                      <p:by>
                                        <p:hsl h="7200000" s="0" l="0"/>
                                      </p:by>
                                    </p:animClr>
                                    <p:set>
                                      <p:cBhvr>
                                        <p:cTn id="46" dur="500" fill="hold"/>
                                        <p:tgtEl>
                                          <p:spTgt spid="137221">
                                            <p:txEl>
                                              <p:pRg st="0" end="0"/>
                                            </p:txEl>
                                          </p:spTgt>
                                        </p:tgtEl>
                                        <p:attrNameLst>
                                          <p:attrName>fill.type</p:attrName>
                                        </p:attrNameLst>
                                      </p:cBhvr>
                                      <p:to>
                                        <p:strVal val="solid"/>
                                      </p:to>
                                    </p:set>
                                  </p:childTnLst>
                                </p:cTn>
                              </p:par>
                              <p:par>
                                <p:cTn id="47" presetID="21" presetClass="emph" presetSubtype="0" repeatCount="indefinite" fill="hold" grpId="2" nodeType="withEffect">
                                  <p:stCondLst>
                                    <p:cond delay="0"/>
                                  </p:stCondLst>
                                  <p:endCondLst>
                                    <p:cond evt="onNext" delay="0">
                                      <p:tgtEl>
                                        <p:sldTgt/>
                                      </p:tgtEl>
                                    </p:cond>
                                  </p:endCondLst>
                                  <p:childTnLst>
                                    <p:animClr clrSpc="hsl" dir="cw">
                                      <p:cBhvr override="childStyle">
                                        <p:cTn id="48" dur="500" fill="hold"/>
                                        <p:tgtEl>
                                          <p:spTgt spid="137222"/>
                                        </p:tgtEl>
                                        <p:attrNameLst>
                                          <p:attrName>style.color</p:attrName>
                                        </p:attrNameLst>
                                      </p:cBhvr>
                                      <p:by>
                                        <p:hsl h="7200000" s="0" l="0"/>
                                      </p:by>
                                    </p:animClr>
                                    <p:animClr clrSpc="hsl" dir="cw">
                                      <p:cBhvr>
                                        <p:cTn id="49" dur="500" fill="hold"/>
                                        <p:tgtEl>
                                          <p:spTgt spid="137222"/>
                                        </p:tgtEl>
                                        <p:attrNameLst>
                                          <p:attrName>fillcolor</p:attrName>
                                        </p:attrNameLst>
                                      </p:cBhvr>
                                      <p:by>
                                        <p:hsl h="7200000" s="0" l="0"/>
                                      </p:by>
                                    </p:animClr>
                                    <p:animClr clrSpc="hsl" dir="cw">
                                      <p:cBhvr>
                                        <p:cTn id="50" dur="500" fill="hold"/>
                                        <p:tgtEl>
                                          <p:spTgt spid="137222"/>
                                        </p:tgtEl>
                                        <p:attrNameLst>
                                          <p:attrName>stroke.color</p:attrName>
                                        </p:attrNameLst>
                                      </p:cBhvr>
                                      <p:by>
                                        <p:hsl h="7200000" s="0" l="0"/>
                                      </p:by>
                                    </p:animClr>
                                    <p:set>
                                      <p:cBhvr>
                                        <p:cTn id="51" dur="500" fill="hold"/>
                                        <p:tgtEl>
                                          <p:spTgt spid="137222"/>
                                        </p:tgtEl>
                                        <p:attrNameLst>
                                          <p:attrName>fill.type</p:attrName>
                                        </p:attrNameLst>
                                      </p:cBhvr>
                                      <p:to>
                                        <p:strVal val="solid"/>
                                      </p:to>
                                    </p:set>
                                  </p:childTnLst>
                                </p:cTn>
                              </p:par>
                              <p:par>
                                <p:cTn id="52"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53" dur="500" fill="hold"/>
                                        <p:tgtEl>
                                          <p:spTgt spid="137223">
                                            <p:txEl>
                                              <p:pRg st="0" end="0"/>
                                            </p:txEl>
                                          </p:spTgt>
                                        </p:tgtEl>
                                        <p:attrNameLst>
                                          <p:attrName>style.color</p:attrName>
                                        </p:attrNameLst>
                                      </p:cBhvr>
                                      <p:by>
                                        <p:hsl h="7200000" s="0" l="0"/>
                                      </p:by>
                                    </p:animClr>
                                    <p:animClr clrSpc="hsl" dir="cw">
                                      <p:cBhvr>
                                        <p:cTn id="54" dur="500" fill="hold"/>
                                        <p:tgtEl>
                                          <p:spTgt spid="137223">
                                            <p:txEl>
                                              <p:pRg st="0" end="0"/>
                                            </p:txEl>
                                          </p:spTgt>
                                        </p:tgtEl>
                                        <p:attrNameLst>
                                          <p:attrName>fillcolor</p:attrName>
                                        </p:attrNameLst>
                                      </p:cBhvr>
                                      <p:by>
                                        <p:hsl h="7200000" s="0" l="0"/>
                                      </p:by>
                                    </p:animClr>
                                    <p:animClr clrSpc="hsl" dir="cw">
                                      <p:cBhvr>
                                        <p:cTn id="55" dur="500" fill="hold"/>
                                        <p:tgtEl>
                                          <p:spTgt spid="137223">
                                            <p:txEl>
                                              <p:pRg st="0" end="0"/>
                                            </p:txEl>
                                          </p:spTgt>
                                        </p:tgtEl>
                                        <p:attrNameLst>
                                          <p:attrName>stroke.color</p:attrName>
                                        </p:attrNameLst>
                                      </p:cBhvr>
                                      <p:by>
                                        <p:hsl h="7200000" s="0" l="0"/>
                                      </p:by>
                                    </p:animClr>
                                    <p:set>
                                      <p:cBhvr>
                                        <p:cTn id="56" dur="500" fill="hold"/>
                                        <p:tgtEl>
                                          <p:spTgt spid="137223">
                                            <p:txEl>
                                              <p:pRg st="0" end="0"/>
                                            </p:txEl>
                                          </p:spTgt>
                                        </p:tgtEl>
                                        <p:attrNameLst>
                                          <p:attrName>fill.type</p:attrName>
                                        </p:attrNameLst>
                                      </p:cBhvr>
                                      <p:to>
                                        <p:strVal val="solid"/>
                                      </p:to>
                                    </p:set>
                                  </p:childTnLst>
                                </p:cTn>
                              </p:par>
                              <p:par>
                                <p:cTn id="57" presetID="21" presetClass="emph" presetSubtype="0" repeatCount="indefinite" fill="hold" grpId="2" nodeType="withEffect">
                                  <p:stCondLst>
                                    <p:cond delay="0"/>
                                  </p:stCondLst>
                                  <p:endCondLst>
                                    <p:cond evt="onNext" delay="0">
                                      <p:tgtEl>
                                        <p:sldTgt/>
                                      </p:tgtEl>
                                    </p:cond>
                                  </p:endCondLst>
                                  <p:childTnLst>
                                    <p:animClr clrSpc="hsl" dir="cw">
                                      <p:cBhvr override="childStyle">
                                        <p:cTn id="58" dur="500" fill="hold"/>
                                        <p:tgtEl>
                                          <p:spTgt spid="137221">
                                            <p:txEl>
                                              <p:pRg st="0" end="0"/>
                                            </p:txEl>
                                          </p:spTgt>
                                        </p:tgtEl>
                                        <p:attrNameLst>
                                          <p:attrName>style.color</p:attrName>
                                        </p:attrNameLst>
                                      </p:cBhvr>
                                      <p:by>
                                        <p:hsl h="7200000" s="0" l="0"/>
                                      </p:by>
                                    </p:animClr>
                                    <p:animClr clrSpc="hsl" dir="cw">
                                      <p:cBhvr>
                                        <p:cTn id="59" dur="500" fill="hold"/>
                                        <p:tgtEl>
                                          <p:spTgt spid="137221">
                                            <p:txEl>
                                              <p:pRg st="0" end="0"/>
                                            </p:txEl>
                                          </p:spTgt>
                                        </p:tgtEl>
                                        <p:attrNameLst>
                                          <p:attrName>fillcolor</p:attrName>
                                        </p:attrNameLst>
                                      </p:cBhvr>
                                      <p:by>
                                        <p:hsl h="7200000" s="0" l="0"/>
                                      </p:by>
                                    </p:animClr>
                                    <p:animClr clrSpc="hsl" dir="cw">
                                      <p:cBhvr>
                                        <p:cTn id="60" dur="500" fill="hold"/>
                                        <p:tgtEl>
                                          <p:spTgt spid="137221">
                                            <p:txEl>
                                              <p:pRg st="0" end="0"/>
                                            </p:txEl>
                                          </p:spTgt>
                                        </p:tgtEl>
                                        <p:attrNameLst>
                                          <p:attrName>stroke.color</p:attrName>
                                        </p:attrNameLst>
                                      </p:cBhvr>
                                      <p:by>
                                        <p:hsl h="7200000" s="0" l="0"/>
                                      </p:by>
                                    </p:animClr>
                                    <p:set>
                                      <p:cBhvr>
                                        <p:cTn id="61" dur="500" fill="hold"/>
                                        <p:tgtEl>
                                          <p:spTgt spid="137221">
                                            <p:txEl>
                                              <p:pRg st="0" end="0"/>
                                            </p:txEl>
                                          </p:spTgt>
                                        </p:tgtEl>
                                        <p:attrNameLst>
                                          <p:attrName>fill.type</p:attrName>
                                        </p:attrNameLst>
                                      </p:cBhvr>
                                      <p:to>
                                        <p:strVal val="solid"/>
                                      </p:to>
                                    </p:set>
                                  </p:childTnLst>
                                </p:cTn>
                              </p:par>
                              <p:par>
                                <p:cTn id="62" presetID="21" presetClass="emph" presetSubtype="0" repeatCount="indefinite" fill="hold" grpId="3" nodeType="withEffect">
                                  <p:stCondLst>
                                    <p:cond delay="0"/>
                                  </p:stCondLst>
                                  <p:endCondLst>
                                    <p:cond evt="onNext" delay="0">
                                      <p:tgtEl>
                                        <p:sldTgt/>
                                      </p:tgtEl>
                                    </p:cond>
                                  </p:endCondLst>
                                  <p:childTnLst>
                                    <p:animClr clrSpc="hsl" dir="cw">
                                      <p:cBhvr override="childStyle">
                                        <p:cTn id="63" dur="500" fill="hold"/>
                                        <p:tgtEl>
                                          <p:spTgt spid="137222"/>
                                        </p:tgtEl>
                                        <p:attrNameLst>
                                          <p:attrName>style.color</p:attrName>
                                        </p:attrNameLst>
                                      </p:cBhvr>
                                      <p:by>
                                        <p:hsl h="7200000" s="0" l="0"/>
                                      </p:by>
                                    </p:animClr>
                                    <p:animClr clrSpc="hsl" dir="cw">
                                      <p:cBhvr>
                                        <p:cTn id="64" dur="500" fill="hold"/>
                                        <p:tgtEl>
                                          <p:spTgt spid="137222"/>
                                        </p:tgtEl>
                                        <p:attrNameLst>
                                          <p:attrName>fillcolor</p:attrName>
                                        </p:attrNameLst>
                                      </p:cBhvr>
                                      <p:by>
                                        <p:hsl h="7200000" s="0" l="0"/>
                                      </p:by>
                                    </p:animClr>
                                    <p:animClr clrSpc="hsl" dir="cw">
                                      <p:cBhvr>
                                        <p:cTn id="65" dur="500" fill="hold"/>
                                        <p:tgtEl>
                                          <p:spTgt spid="137222"/>
                                        </p:tgtEl>
                                        <p:attrNameLst>
                                          <p:attrName>stroke.color</p:attrName>
                                        </p:attrNameLst>
                                      </p:cBhvr>
                                      <p:by>
                                        <p:hsl h="7200000" s="0" l="0"/>
                                      </p:by>
                                    </p:animClr>
                                    <p:set>
                                      <p:cBhvr>
                                        <p:cTn id="66" dur="500" fill="hold"/>
                                        <p:tgtEl>
                                          <p:spTgt spid="137222"/>
                                        </p:tgtEl>
                                        <p:attrNameLst>
                                          <p:attrName>fill.type</p:attrName>
                                        </p:attrNameLst>
                                      </p:cBhvr>
                                      <p:to>
                                        <p:strVal val="solid"/>
                                      </p:to>
                                    </p:set>
                                  </p:childTnLst>
                                </p:cTn>
                              </p:par>
                              <p:par>
                                <p:cTn id="6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68" dur="500" fill="hold"/>
                                        <p:tgtEl>
                                          <p:spTgt spid="137223">
                                            <p:txEl>
                                              <p:pRg st="0" end="0"/>
                                            </p:txEl>
                                          </p:spTgt>
                                        </p:tgtEl>
                                        <p:attrNameLst>
                                          <p:attrName>style.color</p:attrName>
                                        </p:attrNameLst>
                                      </p:cBhvr>
                                      <p:by>
                                        <p:hsl h="7200000" s="0" l="0"/>
                                      </p:by>
                                    </p:animClr>
                                    <p:animClr clrSpc="hsl" dir="cw">
                                      <p:cBhvr>
                                        <p:cTn id="69" dur="500" fill="hold"/>
                                        <p:tgtEl>
                                          <p:spTgt spid="137223">
                                            <p:txEl>
                                              <p:pRg st="0" end="0"/>
                                            </p:txEl>
                                          </p:spTgt>
                                        </p:tgtEl>
                                        <p:attrNameLst>
                                          <p:attrName>fillcolor</p:attrName>
                                        </p:attrNameLst>
                                      </p:cBhvr>
                                      <p:by>
                                        <p:hsl h="7200000" s="0" l="0"/>
                                      </p:by>
                                    </p:animClr>
                                    <p:animClr clrSpc="hsl" dir="cw">
                                      <p:cBhvr>
                                        <p:cTn id="70" dur="500" fill="hold"/>
                                        <p:tgtEl>
                                          <p:spTgt spid="137223">
                                            <p:txEl>
                                              <p:pRg st="0" end="0"/>
                                            </p:txEl>
                                          </p:spTgt>
                                        </p:tgtEl>
                                        <p:attrNameLst>
                                          <p:attrName>stroke.color</p:attrName>
                                        </p:attrNameLst>
                                      </p:cBhvr>
                                      <p:by>
                                        <p:hsl h="7200000" s="0" l="0"/>
                                      </p:by>
                                    </p:animClr>
                                    <p:set>
                                      <p:cBhvr>
                                        <p:cTn id="71" dur="500" fill="hold"/>
                                        <p:tgtEl>
                                          <p:spTgt spid="137223">
                                            <p:txEl>
                                              <p:pRg st="0" end="0"/>
                                            </p:txEl>
                                          </p:spTgt>
                                        </p:tgtEl>
                                        <p:attrNameLst>
                                          <p:attrName>fill.type</p:attrName>
                                        </p:attrNameLst>
                                      </p:cBhvr>
                                      <p:to>
                                        <p:strVal val="solid"/>
                                      </p:to>
                                    </p:set>
                                  </p:childTnLst>
                                </p:cTn>
                              </p:par>
                              <p:par>
                                <p:cTn id="72" presetID="26" presetClass="emph" presetSubtype="0" repeatCount="indefinite" fill="hold" grpId="0" nodeType="withEffect">
                                  <p:stCondLst>
                                    <p:cond delay="0"/>
                                  </p:stCondLst>
                                  <p:endCondLst>
                                    <p:cond evt="onNext" delay="0">
                                      <p:tgtEl>
                                        <p:sldTgt/>
                                      </p:tgtEl>
                                    </p:cond>
                                  </p:endCondLst>
                                  <p:childTnLst>
                                    <p:animEffect transition="out" filter="fade">
                                      <p:cBhvr>
                                        <p:cTn id="73" dur="500" tmFilter="0, 0; .2, .5; .8, .5; 1, 0"/>
                                        <p:tgtEl>
                                          <p:spTgt spid="137230"/>
                                        </p:tgtEl>
                                      </p:cBhvr>
                                    </p:animEffect>
                                    <p:animScale>
                                      <p:cBhvr>
                                        <p:cTn id="74" dur="250" autoRev="1" fill="hold"/>
                                        <p:tgtEl>
                                          <p:spTgt spid="137230"/>
                                        </p:tgtEl>
                                      </p:cBhvr>
                                      <p:by x="105000" y="105000"/>
                                    </p:animScale>
                                  </p:childTnLst>
                                </p:cTn>
                              </p:par>
                              <p:par>
                                <p:cTn id="75" presetID="56" presetClass="path" presetSubtype="0" repeatCount="5000" accel="50000" decel="50000" fill="hold" nodeType="withEffect">
                                  <p:stCondLst>
                                    <p:cond delay="0"/>
                                  </p:stCondLst>
                                  <p:childTnLst>
                                    <p:animMotion origin="layout" path="M 5.55556E-7 -1.11111E-6 L 0.91701 -0.43472 " pathEditMode="relative" rAng="0" ptsTypes="AA">
                                      <p:cBhvr>
                                        <p:cTn id="76" dur="10000" fill="hold"/>
                                        <p:tgtEl>
                                          <p:spTgt spid="137224"/>
                                        </p:tgtEl>
                                        <p:attrNameLst>
                                          <p:attrName>ppt_x</p:attrName>
                                          <p:attrName>ppt_y</p:attrName>
                                        </p:attrNameLst>
                                      </p:cBhvr>
                                      <p:rCtr x="45900" y="-21700"/>
                                    </p:animMotion>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137229"/>
                                        </p:tgtEl>
                                        <p:attrNameLst>
                                          <p:attrName>style.visibility</p:attrName>
                                        </p:attrNameLst>
                                      </p:cBhvr>
                                      <p:to>
                                        <p:strVal val="visible"/>
                                      </p:to>
                                    </p:set>
                                    <p:animEffect transition="in" filter="checkerboard(across)">
                                      <p:cBhvr>
                                        <p:cTn id="81" dur="500"/>
                                        <p:tgtEl>
                                          <p:spTgt spid="137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allAtOnce"/>
      <p:bldP spid="137221" grpId="0" build="allAtOnce"/>
      <p:bldP spid="137221" grpId="1" build="allAtOnce"/>
      <p:bldP spid="137221" grpId="2" build="allAtOnce"/>
      <p:bldP spid="137222" grpId="0"/>
      <p:bldP spid="137222" grpId="1"/>
      <p:bldP spid="137222" grpId="2"/>
      <p:bldP spid="137222" grpId="3"/>
      <p:bldP spid="137223" grpId="0" build="allAtOnce"/>
      <p:bldP spid="137223" grpId="1" build="allAtOnce"/>
      <p:bldP spid="137229" grpId="0" animBg="1"/>
      <p:bldP spid="1372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5791200"/>
            <a:ext cx="62992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solidFill>
                  <a:schemeClr val="bg1"/>
                </a:solidFill>
              </a:rPr>
              <a:t>Số</a:t>
            </a:r>
            <a:r>
              <a:rPr lang="en-US" sz="5400" b="1" dirty="0">
                <a:solidFill>
                  <a:schemeClr val="bg1"/>
                </a:solidFill>
              </a:rPr>
              <a:t> </a:t>
            </a:r>
            <a:r>
              <a:rPr lang="en-US" sz="5400" b="1" dirty="0" err="1">
                <a:solidFill>
                  <a:schemeClr val="bg1"/>
                </a:solidFill>
              </a:rPr>
              <a:t>trời</a:t>
            </a:r>
            <a:endParaRPr lang="en-US" sz="5400" b="1" dirty="0">
              <a:solidFill>
                <a:schemeClr val="bg1"/>
              </a:solidFill>
            </a:endParaRPr>
          </a:p>
        </p:txBody>
      </p:sp>
      <p:pic>
        <p:nvPicPr>
          <p:cNvPr id="18436" name="Picture 6" descr="dh 12.jpg"/>
          <p:cNvPicPr>
            <a:picLocks noChangeAspect="1"/>
          </p:cNvPicPr>
          <p:nvPr/>
        </p:nvPicPr>
        <p:blipFill>
          <a:blip r:embed="rId2"/>
          <a:srcRect l="35670" t="34344" r="35672" b="39041"/>
          <a:stretch>
            <a:fillRect/>
          </a:stretch>
        </p:blipFill>
        <p:spPr bwMode="auto">
          <a:xfrm>
            <a:off x="1781657" y="796636"/>
            <a:ext cx="8295216" cy="440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tindachieu.com/news/wp-content/uploads/2010/10/dau_pho.jpg"/>
          <p:cNvPicPr>
            <a:picLocks noChangeAspect="1" noChangeArrowheads="1"/>
          </p:cNvPicPr>
          <p:nvPr/>
        </p:nvPicPr>
        <p:blipFill>
          <a:blip r:embed="rId3" r:link="rId4"/>
          <a:srcRect/>
          <a:stretch>
            <a:fillRect/>
          </a:stretch>
        </p:blipFill>
        <p:spPr bwMode="auto">
          <a:xfrm>
            <a:off x="0" y="0"/>
            <a:ext cx="6299200" cy="2743200"/>
          </a:xfrm>
          <a:prstGeom prst="rect">
            <a:avLst/>
          </a:prstGeom>
          <a:noFill/>
        </p:spPr>
      </p:pic>
      <p:pic>
        <p:nvPicPr>
          <p:cNvPr id="112643" name="Picture 3" descr="http://tin180.com/wp-content/blogs.dir/6/files/2011/02/ConRong_tuoiThin.jpg"/>
          <p:cNvPicPr>
            <a:picLocks noChangeAspect="1" noChangeArrowheads="1"/>
          </p:cNvPicPr>
          <p:nvPr/>
        </p:nvPicPr>
        <p:blipFill>
          <a:blip r:embed="rId5" r:link="rId6"/>
          <a:srcRect/>
          <a:stretch>
            <a:fillRect/>
          </a:stretch>
        </p:blipFill>
        <p:spPr bwMode="auto">
          <a:xfrm>
            <a:off x="4165600" y="2743200"/>
            <a:ext cx="6400800" cy="1905000"/>
          </a:xfrm>
          <a:prstGeom prst="rect">
            <a:avLst/>
          </a:prstGeom>
          <a:noFill/>
        </p:spPr>
      </p:pic>
      <p:pic>
        <p:nvPicPr>
          <p:cNvPr id="112644" name="Picture 4" descr="http://4.bp.blogspot.com/-YSWSds6Ew2k/Tdmlnye9GSI/AAAAAAAAJL0/8VXTIoDh0d8/s640/china-military.jpg"/>
          <p:cNvPicPr>
            <a:picLocks noChangeAspect="1" noChangeArrowheads="1"/>
          </p:cNvPicPr>
          <p:nvPr/>
        </p:nvPicPr>
        <p:blipFill>
          <a:blip r:embed="rId7" r:link="rId8"/>
          <a:srcRect/>
          <a:stretch>
            <a:fillRect/>
          </a:stretch>
        </p:blipFill>
        <p:spPr bwMode="auto">
          <a:xfrm>
            <a:off x="6908800" y="4648200"/>
            <a:ext cx="5283200" cy="1981200"/>
          </a:xfrm>
          <a:prstGeom prst="rect">
            <a:avLst/>
          </a:prstGeom>
          <a:noFill/>
        </p:spPr>
      </p:pic>
      <p:sp>
        <p:nvSpPr>
          <p:cNvPr id="112645" name="Rectangle 5"/>
          <p:cNvSpPr>
            <a:spLocks noChangeArrowheads="1"/>
          </p:cNvSpPr>
          <p:nvPr/>
        </p:nvSpPr>
        <p:spPr bwMode="auto">
          <a:xfrm>
            <a:off x="2" y="1020763"/>
            <a:ext cx="184731" cy="369332"/>
          </a:xfrm>
          <a:prstGeom prst="rect">
            <a:avLst/>
          </a:prstGeom>
          <a:noFill/>
          <a:ln w="9525">
            <a:noFill/>
            <a:miter lim="800000"/>
            <a:headEnd/>
            <a:tailEnd/>
          </a:ln>
          <a:effectLst/>
        </p:spPr>
        <p:txBody>
          <a:bodyPr wrap="none" anchor="ctr">
            <a:spAutoFit/>
          </a:bodyPr>
          <a:lstStyle/>
          <a:p>
            <a:endParaRPr lang="en-US"/>
          </a:p>
        </p:txBody>
      </p:sp>
      <p:sp>
        <p:nvSpPr>
          <p:cNvPr id="112646" name="Rectangle 6"/>
          <p:cNvSpPr>
            <a:spLocks noChangeArrowheads="1"/>
          </p:cNvSpPr>
          <p:nvPr/>
        </p:nvSpPr>
        <p:spPr bwMode="auto">
          <a:xfrm>
            <a:off x="0" y="2535241"/>
            <a:ext cx="300082" cy="276999"/>
          </a:xfrm>
          <a:prstGeom prst="rect">
            <a:avLst/>
          </a:prstGeom>
          <a:noFill/>
          <a:ln w="9525">
            <a:noFill/>
            <a:miter lim="800000"/>
            <a:headEnd/>
            <a:tailEnd/>
          </a:ln>
          <a:effectLst/>
        </p:spPr>
        <p:txBody>
          <a:bodyPr wrap="none" anchor="ctr">
            <a:spAutoFit/>
          </a:bodyPr>
          <a:lstStyle/>
          <a:p>
            <a:r>
              <a:rPr lang="en-US" sz="1200">
                <a:solidFill>
                  <a:srgbClr val="000000"/>
                </a:solidFill>
                <a:latin typeface="Times New Roman" pitchFamily="18" charset="0"/>
                <a:cs typeface="Times New Roman" pitchFamily="18" charset="0"/>
              </a:rPr>
              <a:t>   </a:t>
            </a:r>
            <a:endParaRPr lang="en-US" sz="1800"/>
          </a:p>
        </p:txBody>
      </p:sp>
      <p:sp>
        <p:nvSpPr>
          <p:cNvPr id="112647" name="Rectangle 7"/>
          <p:cNvSpPr>
            <a:spLocks noChangeArrowheads="1"/>
          </p:cNvSpPr>
          <p:nvPr/>
        </p:nvSpPr>
        <p:spPr bwMode="auto">
          <a:xfrm>
            <a:off x="0" y="4229102"/>
            <a:ext cx="261610" cy="276999"/>
          </a:xfrm>
          <a:prstGeom prst="rect">
            <a:avLst/>
          </a:prstGeom>
          <a:noFill/>
          <a:ln w="9525">
            <a:noFill/>
            <a:miter lim="800000"/>
            <a:headEnd/>
            <a:tailEnd/>
          </a:ln>
          <a:effectLst/>
        </p:spPr>
        <p:txBody>
          <a:bodyPr wrap="none" anchor="ctr">
            <a:spAutoFit/>
          </a:bodyPr>
          <a:lstStyle/>
          <a:p>
            <a:r>
              <a:rPr lang="en-US" sz="1200">
                <a:solidFill>
                  <a:srgbClr val="000000"/>
                </a:solidFill>
                <a:latin typeface="Times New Roman" pitchFamily="18" charset="0"/>
                <a:cs typeface="Times New Roman" pitchFamily="18" charset="0"/>
              </a:rPr>
              <a:t>  </a:t>
            </a:r>
            <a:endParaRPr lang="en-US" sz="1800"/>
          </a:p>
        </p:txBody>
      </p:sp>
      <p:sp>
        <p:nvSpPr>
          <p:cNvPr id="112649" name="Text Box 31"/>
          <p:cNvSpPr txBox="1">
            <a:spLocks noChangeArrowheads="1"/>
          </p:cNvSpPr>
          <p:nvPr/>
        </p:nvSpPr>
        <p:spPr bwMode="auto">
          <a:xfrm>
            <a:off x="1149928" y="5569529"/>
            <a:ext cx="5458691" cy="646331"/>
          </a:xfrm>
          <a:prstGeom prst="rect">
            <a:avLst/>
          </a:prstGeom>
          <a:solidFill>
            <a:srgbClr val="FFFF00"/>
          </a:solidFill>
          <a:ln w="9525">
            <a:noFill/>
            <a:miter lim="800000"/>
            <a:headEnd/>
            <a:tailEnd/>
          </a:ln>
        </p:spPr>
        <p:txBody>
          <a:bodyPr wrap="square">
            <a:spAutoFit/>
          </a:bodyPr>
          <a:lstStyle/>
          <a:p>
            <a:pPr algn="ctr">
              <a:spcBef>
                <a:spcPct val="50000"/>
              </a:spcBef>
            </a:pPr>
            <a:r>
              <a:rPr lang="en-US" sz="3600" dirty="0">
                <a:latin typeface="Times New Roman" pitchFamily="18" charset="0"/>
              </a:rPr>
              <a:t>LẠC LONG QUÂN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box(in)">
                                      <p:cBhvr>
                                        <p:cTn id="7" dur="500"/>
                                        <p:tgtEl>
                                          <p:spTgt spid="112649"/>
                                        </p:tgtEl>
                                      </p:cBhvr>
                                    </p:animEffect>
                                  </p:childTnLst>
                                  <p:subTnLst>
                                    <p:audio>
                                      <p:cMediaNode>
                                        <p:cTn display="0" masterRel="sameClick">
                                          <p:stCondLst>
                                            <p:cond evt="begin" delay="0">
                                              <p:tn val="5"/>
                                            </p:cond>
                                          </p:stCondLst>
                                          <p:endCondLst>
                                            <p:cond evt="onStopAudio" delay="0">
                                              <p:tgtEl>
                                                <p:sldTgt/>
                                              </p:tgtEl>
                                            </p:cond>
                                          </p:endCondLst>
                                        </p:cTn>
                                        <p:tgtEl>
                                          <p:sndTgt r:embed="rId2" name="Do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1"/>
          <p:cNvSpPr txBox="1">
            <a:spLocks noChangeArrowheads="1"/>
          </p:cNvSpPr>
          <p:nvPr/>
        </p:nvSpPr>
        <p:spPr bwMode="auto">
          <a:xfrm>
            <a:off x="4322618" y="5782254"/>
            <a:ext cx="3657601" cy="769441"/>
          </a:xfrm>
          <a:prstGeom prst="rect">
            <a:avLst/>
          </a:prstGeom>
          <a:solidFill>
            <a:srgbClr val="FFFF00"/>
          </a:solidFill>
          <a:ln w="9525">
            <a:noFill/>
            <a:miter lim="800000"/>
            <a:headEnd/>
            <a:tailEnd/>
          </a:ln>
        </p:spPr>
        <p:txBody>
          <a:bodyPr wrap="square">
            <a:spAutoFit/>
          </a:bodyPr>
          <a:lstStyle/>
          <a:p>
            <a:pPr algn="ctr">
              <a:spcBef>
                <a:spcPct val="50000"/>
              </a:spcBef>
            </a:pPr>
            <a:r>
              <a:rPr lang="en-US" sz="4400" b="1" dirty="0" err="1">
                <a:latin typeface="Times New Roman" pitchFamily="18" charset="0"/>
              </a:rPr>
              <a:t>Chỉ</a:t>
            </a:r>
            <a:r>
              <a:rPr lang="en-US" sz="4400" b="1" dirty="0">
                <a:latin typeface="Times New Roman" pitchFamily="18" charset="0"/>
              </a:rPr>
              <a:t> </a:t>
            </a:r>
            <a:r>
              <a:rPr lang="en-US" sz="4400" b="1" dirty="0" err="1">
                <a:latin typeface="Times New Roman" pitchFamily="18" charset="0"/>
              </a:rPr>
              <a:t>số</a:t>
            </a:r>
            <a:endParaRPr lang="en-US" sz="4400" b="1" dirty="0">
              <a:latin typeface="Times New Roman" pitchFamily="18" charset="0"/>
            </a:endParaRPr>
          </a:p>
        </p:txBody>
      </p:sp>
      <p:pic>
        <p:nvPicPr>
          <p:cNvPr id="4" name="Picture 4" descr="dh 11.jpg"/>
          <p:cNvPicPr>
            <a:picLocks noChangeAspect="1"/>
          </p:cNvPicPr>
          <p:nvPr/>
        </p:nvPicPr>
        <p:blipFill>
          <a:blip r:embed="rId3"/>
          <a:srcRect l="34477" r="34479" b="74663"/>
          <a:stretch>
            <a:fillRect/>
          </a:stretch>
        </p:blipFill>
        <p:spPr bwMode="auto">
          <a:xfrm>
            <a:off x="1052946" y="595747"/>
            <a:ext cx="10002983" cy="505575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ox(in)">
                                      <p:cBhvr>
                                        <p:cTn id="7" dur="500"/>
                                        <p:tgtEl>
                                          <p:spTgt spid="109571"/>
                                        </p:tgtEl>
                                      </p:cBhvr>
                                    </p:animEffect>
                                  </p:childTnLst>
                                  <p:subTnLst>
                                    <p:audio>
                                      <p:cMediaNode>
                                        <p:cTn display="0" masterRel="sameClick">
                                          <p:stCondLst>
                                            <p:cond evt="begin" delay="0">
                                              <p:tn val="5"/>
                                            </p:cond>
                                          </p:stCondLst>
                                          <p:endCondLst>
                                            <p:cond evt="onStopAudio" delay="0">
                                              <p:tgtEl>
                                                <p:sldTgt/>
                                              </p:tgtEl>
                                            </p:cond>
                                          </p:endCondLst>
                                        </p:cTn>
                                        <p:tgtEl>
                                          <p:sndTgt r:embed="rId2" name="c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9"/>
          <p:cNvGrpSpPr>
            <a:grpSpLocks/>
          </p:cNvGrpSpPr>
          <p:nvPr/>
        </p:nvGrpSpPr>
        <p:grpSpPr bwMode="auto">
          <a:xfrm>
            <a:off x="2313709" y="526475"/>
            <a:ext cx="6400800" cy="4426527"/>
            <a:chOff x="1344" y="192"/>
            <a:chExt cx="3552" cy="3408"/>
          </a:xfrm>
        </p:grpSpPr>
        <p:pic>
          <p:nvPicPr>
            <p:cNvPr id="7183" name="Picture 40" descr="2362415"/>
            <p:cNvPicPr>
              <a:picLocks noChangeAspect="1" noChangeArrowheads="1"/>
            </p:cNvPicPr>
            <p:nvPr/>
          </p:nvPicPr>
          <p:blipFill>
            <a:blip r:embed="rId2"/>
            <a:srcRect/>
            <a:stretch>
              <a:fillRect/>
            </a:stretch>
          </p:blipFill>
          <p:spPr bwMode="auto">
            <a:xfrm>
              <a:off x="1344" y="192"/>
              <a:ext cx="1680" cy="3400"/>
            </a:xfrm>
            <a:prstGeom prst="rect">
              <a:avLst/>
            </a:prstGeom>
            <a:noFill/>
            <a:ln w="9525">
              <a:noFill/>
              <a:miter lim="800000"/>
              <a:headEnd/>
              <a:tailEnd/>
            </a:ln>
          </p:spPr>
        </p:pic>
        <p:pic>
          <p:nvPicPr>
            <p:cNvPr id="7184" name="Picture 41" descr="2362391"/>
            <p:cNvPicPr>
              <a:picLocks noChangeAspect="1" noChangeArrowheads="1"/>
            </p:cNvPicPr>
            <p:nvPr/>
          </p:nvPicPr>
          <p:blipFill>
            <a:blip r:embed="rId3"/>
            <a:srcRect/>
            <a:stretch>
              <a:fillRect/>
            </a:stretch>
          </p:blipFill>
          <p:spPr bwMode="auto">
            <a:xfrm>
              <a:off x="3168" y="240"/>
              <a:ext cx="1728" cy="3360"/>
            </a:xfrm>
            <a:prstGeom prst="rect">
              <a:avLst/>
            </a:prstGeom>
            <a:noFill/>
            <a:ln w="9525">
              <a:noFill/>
              <a:miter lim="800000"/>
              <a:headEnd/>
              <a:tailEnd/>
            </a:ln>
          </p:spPr>
        </p:pic>
      </p:grpSp>
      <p:sp>
        <p:nvSpPr>
          <p:cNvPr id="10283" name="Text Box 43"/>
          <p:cNvSpPr txBox="1">
            <a:spLocks noChangeArrowheads="1"/>
          </p:cNvSpPr>
          <p:nvPr/>
        </p:nvSpPr>
        <p:spPr bwMode="auto">
          <a:xfrm>
            <a:off x="2895602" y="5334001"/>
            <a:ext cx="5417127" cy="769441"/>
          </a:xfrm>
          <a:prstGeom prst="rect">
            <a:avLst/>
          </a:prstGeom>
          <a:solidFill>
            <a:srgbClr val="FFFF00"/>
          </a:solidFill>
          <a:ln w="38100">
            <a:solidFill>
              <a:srgbClr val="CC0066"/>
            </a:solidFill>
            <a:miter lim="800000"/>
            <a:headEnd/>
            <a:tailEnd/>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3200" b="1" i="1" dirty="0">
                <a:solidFill>
                  <a:srgbClr val="0000FF"/>
                </a:solidFill>
                <a:sym typeface="Wingdings" pitchFamily="2" charset="2"/>
              </a:rPr>
              <a:t> </a:t>
            </a:r>
            <a:r>
              <a:rPr lang="en-US" sz="4400" b="1" dirty="0">
                <a:effectLst>
                  <a:outerShdw blurRad="38100" dist="38100" dir="2700000" algn="tl">
                    <a:srgbClr val="C0C0C0"/>
                  </a:outerShdw>
                </a:effectLst>
                <a:cs typeface="Times New Roman" panose="02020603050405020304" pitchFamily="18" charset="0"/>
              </a:rPr>
              <a:t>Kẻ khóc người cười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0283"/>
                                        </p:tgtEl>
                                        <p:attrNameLst>
                                          <p:attrName>style.visibility</p:attrName>
                                        </p:attrNameLst>
                                      </p:cBhvr>
                                      <p:to>
                                        <p:strVal val="visible"/>
                                      </p:to>
                                    </p:set>
                                    <p:anim calcmode="lin" valueType="num">
                                      <p:cBhvr>
                                        <p:cTn id="14" dur="1000" fill="hold"/>
                                        <p:tgtEl>
                                          <p:spTgt spid="10283"/>
                                        </p:tgtEl>
                                        <p:attrNameLst>
                                          <p:attrName>ppt_w</p:attrName>
                                        </p:attrNameLst>
                                      </p:cBhvr>
                                      <p:tavLst>
                                        <p:tav tm="0">
                                          <p:val>
                                            <p:strVal val="#ppt_w*0.70"/>
                                          </p:val>
                                        </p:tav>
                                        <p:tav tm="100000">
                                          <p:val>
                                            <p:strVal val="#ppt_w"/>
                                          </p:val>
                                        </p:tav>
                                      </p:tavLst>
                                    </p:anim>
                                    <p:anim calcmode="lin" valueType="num">
                                      <p:cBhvr>
                                        <p:cTn id="15" dur="1000" fill="hold"/>
                                        <p:tgtEl>
                                          <p:spTgt spid="10283"/>
                                        </p:tgtEl>
                                        <p:attrNameLst>
                                          <p:attrName>ppt_h</p:attrName>
                                        </p:attrNameLst>
                                      </p:cBhvr>
                                      <p:tavLst>
                                        <p:tav tm="0">
                                          <p:val>
                                            <p:strVal val="#ppt_h"/>
                                          </p:val>
                                        </p:tav>
                                        <p:tav tm="100000">
                                          <p:val>
                                            <p:strVal val="#ppt_h"/>
                                          </p:val>
                                        </p:tav>
                                      </p:tavLst>
                                    </p:anim>
                                    <p:animEffect transition="in" filter="fade">
                                      <p:cBhvr>
                                        <p:cTn id="16" dur="1000"/>
                                        <p:tgtEl>
                                          <p:spTgt spid="10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1"/>
          <p:cNvSpPr txBox="1">
            <a:spLocks noChangeArrowheads="1"/>
          </p:cNvSpPr>
          <p:nvPr/>
        </p:nvSpPr>
        <p:spPr bwMode="auto">
          <a:xfrm>
            <a:off x="4322618" y="5782254"/>
            <a:ext cx="3657601" cy="769441"/>
          </a:xfrm>
          <a:prstGeom prst="rect">
            <a:avLst/>
          </a:prstGeom>
          <a:solidFill>
            <a:srgbClr val="FFFF00"/>
          </a:solidFill>
          <a:ln w="9525">
            <a:noFill/>
            <a:miter lim="800000"/>
            <a:headEnd/>
            <a:tailEnd/>
          </a:ln>
        </p:spPr>
        <p:txBody>
          <a:bodyPr wrap="square">
            <a:spAutoFit/>
          </a:bodyPr>
          <a:lstStyle/>
          <a:p>
            <a:pPr algn="ctr">
              <a:spcBef>
                <a:spcPct val="50000"/>
              </a:spcBef>
            </a:pPr>
            <a:r>
              <a:rPr lang="en-US" sz="4400" b="1" dirty="0" err="1">
                <a:latin typeface="Times New Roman" pitchFamily="18" charset="0"/>
              </a:rPr>
              <a:t>Thích</a:t>
            </a:r>
            <a:r>
              <a:rPr lang="en-US" sz="4400" b="1" dirty="0">
                <a:latin typeface="Times New Roman" pitchFamily="18" charset="0"/>
              </a:rPr>
              <a:t> </a:t>
            </a:r>
            <a:r>
              <a:rPr lang="en-US" sz="4400" b="1" dirty="0" err="1">
                <a:latin typeface="Times New Roman" pitchFamily="18" charset="0"/>
              </a:rPr>
              <a:t>thú</a:t>
            </a:r>
            <a:endParaRPr lang="en-US" sz="4400" b="1" dirty="0">
              <a:latin typeface="Times New Roman" pitchFamily="18" charset="0"/>
            </a:endParaRPr>
          </a:p>
        </p:txBody>
      </p:sp>
      <p:pic>
        <p:nvPicPr>
          <p:cNvPr id="5" name="Picture 5" descr="dh 10.jpg"/>
          <p:cNvPicPr>
            <a:picLocks noChangeAspect="1"/>
          </p:cNvPicPr>
          <p:nvPr/>
        </p:nvPicPr>
        <p:blipFill>
          <a:blip r:embed="rId3"/>
          <a:srcRect l="54919" b="18562"/>
          <a:stretch>
            <a:fillRect/>
          </a:stretch>
        </p:blipFill>
        <p:spPr bwMode="auto">
          <a:xfrm>
            <a:off x="692728" y="623457"/>
            <a:ext cx="10751128" cy="501736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ox(in)">
                                      <p:cBhvr>
                                        <p:cTn id="7" dur="500"/>
                                        <p:tgtEl>
                                          <p:spTgt spid="109571"/>
                                        </p:tgtEl>
                                      </p:cBhvr>
                                    </p:animEffect>
                                  </p:childTnLst>
                                  <p:subTnLst>
                                    <p:audio>
                                      <p:cMediaNode>
                                        <p:cTn display="0" masterRel="sameClick">
                                          <p:stCondLst>
                                            <p:cond evt="begin" delay="0">
                                              <p:tn val="5"/>
                                            </p:cond>
                                          </p:stCondLst>
                                          <p:endCondLst>
                                            <p:cond evt="onStopAudio" delay="0">
                                              <p:tgtEl>
                                                <p:sldTgt/>
                                              </p:tgtEl>
                                            </p:cond>
                                          </p:endCondLst>
                                        </p:cTn>
                                        <p:tgtEl>
                                          <p:sndTgt r:embed="rId2" name="c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1"/>
          <p:cNvSpPr txBox="1">
            <a:spLocks noChangeArrowheads="1"/>
          </p:cNvSpPr>
          <p:nvPr/>
        </p:nvSpPr>
        <p:spPr bwMode="auto">
          <a:xfrm>
            <a:off x="4322618" y="5782254"/>
            <a:ext cx="3657601" cy="769441"/>
          </a:xfrm>
          <a:prstGeom prst="rect">
            <a:avLst/>
          </a:prstGeom>
          <a:solidFill>
            <a:srgbClr val="FFFF00"/>
          </a:solidFill>
          <a:ln w="9525">
            <a:noFill/>
            <a:miter lim="800000"/>
            <a:headEnd/>
            <a:tailEnd/>
          </a:ln>
        </p:spPr>
        <p:txBody>
          <a:bodyPr wrap="square">
            <a:spAutoFit/>
          </a:bodyPr>
          <a:lstStyle/>
          <a:p>
            <a:pPr algn="ctr">
              <a:spcBef>
                <a:spcPct val="50000"/>
              </a:spcBef>
            </a:pPr>
            <a:r>
              <a:rPr lang="en-US" sz="4400" b="1" dirty="0" err="1">
                <a:latin typeface="Times New Roman" pitchFamily="18" charset="0"/>
              </a:rPr>
              <a:t>Sáng</a:t>
            </a:r>
            <a:r>
              <a:rPr lang="en-US" sz="4400" b="1" dirty="0">
                <a:latin typeface="Times New Roman" pitchFamily="18" charset="0"/>
              </a:rPr>
              <a:t> kiến </a:t>
            </a:r>
          </a:p>
        </p:txBody>
      </p:sp>
      <p:pic>
        <p:nvPicPr>
          <p:cNvPr id="4" name="Picture 54" descr="sang kien"/>
          <p:cNvPicPr>
            <a:picLocks noChangeAspect="1" noChangeArrowheads="1"/>
          </p:cNvPicPr>
          <p:nvPr/>
        </p:nvPicPr>
        <p:blipFill>
          <a:blip r:embed="rId2"/>
          <a:srcRect/>
          <a:stretch>
            <a:fillRect/>
          </a:stretch>
        </p:blipFill>
        <p:spPr bwMode="auto">
          <a:xfrm>
            <a:off x="858982" y="678875"/>
            <a:ext cx="10612583" cy="47382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2" nodeType="clickEffect">
                                  <p:stCondLst>
                                    <p:cond delay="0"/>
                                  </p:stCondLst>
                                  <p:childTnLst>
                                    <p:set>
                                      <p:cBhvr>
                                        <p:cTn id="11" dur="1" fill="hold">
                                          <p:stCondLst>
                                            <p:cond delay="0"/>
                                          </p:stCondLst>
                                        </p:cTn>
                                        <p:tgtEl>
                                          <p:spTgt spid="109571"/>
                                        </p:tgtEl>
                                        <p:attrNameLst>
                                          <p:attrName>style.visibility</p:attrName>
                                        </p:attrNameLst>
                                      </p:cBhvr>
                                      <p:to>
                                        <p:strVal val="visible"/>
                                      </p:to>
                                    </p:set>
                                    <p:animEffect transition="in" filter="box(in)">
                                      <p:cBhvr>
                                        <p:cTn id="12"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225751279_bd583f8539_o"/>
          <p:cNvPicPr>
            <a:picLocks noChangeAspect="1" noChangeArrowheads="1"/>
          </p:cNvPicPr>
          <p:nvPr/>
        </p:nvPicPr>
        <p:blipFill>
          <a:blip r:embed="rId3"/>
          <a:srcRect/>
          <a:stretch>
            <a:fillRect/>
          </a:stretch>
        </p:blipFill>
        <p:spPr bwMode="auto">
          <a:xfrm>
            <a:off x="5892800" y="0"/>
            <a:ext cx="6045200" cy="5562600"/>
          </a:xfrm>
          <a:prstGeom prst="rect">
            <a:avLst/>
          </a:prstGeom>
          <a:noFill/>
        </p:spPr>
      </p:pic>
      <p:pic>
        <p:nvPicPr>
          <p:cNvPr id="108547" name="Picture 3" descr="ANd9GcTRg_y7oObCtvEI2zHHx_Z7lg9GU8Rj1SnPbNvfJBKqtRH82zmr"/>
          <p:cNvPicPr>
            <a:picLocks noChangeAspect="1" noChangeArrowheads="1"/>
          </p:cNvPicPr>
          <p:nvPr/>
        </p:nvPicPr>
        <p:blipFill>
          <a:blip r:embed="rId4"/>
          <a:srcRect/>
          <a:stretch>
            <a:fillRect/>
          </a:stretch>
        </p:blipFill>
        <p:spPr bwMode="auto">
          <a:xfrm>
            <a:off x="0" y="0"/>
            <a:ext cx="5892800" cy="5562600"/>
          </a:xfrm>
          <a:prstGeom prst="rect">
            <a:avLst/>
          </a:prstGeom>
          <a:noFill/>
        </p:spPr>
      </p:pic>
      <p:sp>
        <p:nvSpPr>
          <p:cNvPr id="108549" name="Text Box 31"/>
          <p:cNvSpPr txBox="1">
            <a:spLocks noChangeArrowheads="1"/>
          </p:cNvSpPr>
          <p:nvPr/>
        </p:nvSpPr>
        <p:spPr bwMode="auto">
          <a:xfrm>
            <a:off x="3782292" y="5680367"/>
            <a:ext cx="4322619" cy="1015663"/>
          </a:xfrm>
          <a:prstGeom prst="rect">
            <a:avLst/>
          </a:prstGeom>
          <a:solidFill>
            <a:srgbClr val="FFFF00"/>
          </a:solidFill>
          <a:ln w="9525">
            <a:noFill/>
            <a:miter lim="800000"/>
            <a:headEnd/>
            <a:tailEnd/>
          </a:ln>
        </p:spPr>
        <p:txBody>
          <a:bodyPr wrap="square">
            <a:spAutoFit/>
          </a:bodyPr>
          <a:lstStyle/>
          <a:p>
            <a:pPr algn="ctr">
              <a:spcBef>
                <a:spcPct val="50000"/>
              </a:spcBef>
            </a:pPr>
            <a:r>
              <a:rPr lang="en-US" sz="6000" b="1" dirty="0" err="1">
                <a:latin typeface="Times New Roman" pitchFamily="18" charset="0"/>
              </a:rPr>
              <a:t>Đô</a:t>
            </a:r>
            <a:r>
              <a:rPr lang="en-US" sz="6000" b="1" dirty="0">
                <a:latin typeface="Times New Roman" pitchFamily="18" charset="0"/>
              </a:rPr>
              <a:t> </a:t>
            </a:r>
            <a:r>
              <a:rPr lang="en-US" sz="6000" b="1" dirty="0" err="1">
                <a:latin typeface="Times New Roman" pitchFamily="18" charset="0"/>
              </a:rPr>
              <a:t>thị</a:t>
            </a:r>
            <a:endParaRPr lang="en-US" sz="6000" b="1" dirty="0">
              <a:latin typeface="Times New Roman" pitchFamily="18" charset="0"/>
            </a:endParaRPr>
          </a:p>
        </p:txBody>
      </p:sp>
      <p:sp>
        <p:nvSpPr>
          <p:cNvPr id="108550" name="Rectangle 6"/>
          <p:cNvSpPr>
            <a:spLocks noChangeArrowheads="1"/>
          </p:cNvSpPr>
          <p:nvPr/>
        </p:nvSpPr>
        <p:spPr bwMode="auto">
          <a:xfrm>
            <a:off x="8128001" y="655639"/>
            <a:ext cx="2700867" cy="369332"/>
          </a:xfrm>
          <a:prstGeom prst="rect">
            <a:avLst/>
          </a:prstGeom>
          <a:noFill/>
          <a:ln w="9525">
            <a:noFill/>
            <a:miter lim="800000"/>
            <a:headEnd/>
            <a:tailEnd/>
          </a:ln>
          <a:effectLst/>
        </p:spPr>
        <p:txBody>
          <a:bodyPr anchor="ctr">
            <a:spAutoFit/>
          </a:bodyPr>
          <a:lstStyle/>
          <a:p>
            <a:r>
              <a:rPr lang="en-US" b="1">
                <a:solidFill>
                  <a:srgbClr val="33CCFF"/>
                </a:solidFill>
              </a:rPr>
              <a:t>Qủa thị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box(in)">
                                      <p:cBhvr>
                                        <p:cTn id="7" dur="500"/>
                                        <p:tgtEl>
                                          <p:spTgt spid="108549"/>
                                        </p:tgtEl>
                                      </p:cBhvr>
                                    </p:animEffect>
                                  </p:childTnLst>
                                  <p:subTnLst>
                                    <p:audio>
                                      <p:cMediaNode>
                                        <p:cTn display="0" masterRel="sameClick">
                                          <p:stCondLst>
                                            <p:cond evt="begin" delay="0">
                                              <p:tn val="5"/>
                                            </p:cond>
                                          </p:stCondLst>
                                          <p:endCondLst>
                                            <p:cond evt="onStopAudio" delay="0">
                                              <p:tgtEl>
                                                <p:sldTgt/>
                                              </p:tgtEl>
                                            </p:cond>
                                          </p:endCondLst>
                                        </p:cTn>
                                        <p:tgtEl>
                                          <p:sndTgt r:embed="rId2" name="c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dutmyt1mjmmywmnn0uaq_www-buithixuan-info_www-mc2day-net_"/>
          <p:cNvPicPr>
            <a:picLocks noChangeAspect="1" noChangeArrowheads="1"/>
          </p:cNvPicPr>
          <p:nvPr/>
        </p:nvPicPr>
        <p:blipFill>
          <a:blip r:embed="rId3"/>
          <a:srcRect/>
          <a:stretch>
            <a:fillRect/>
          </a:stretch>
        </p:blipFill>
        <p:spPr bwMode="auto">
          <a:xfrm>
            <a:off x="0" y="0"/>
            <a:ext cx="12192000" cy="5791200"/>
          </a:xfrm>
          <a:prstGeom prst="rect">
            <a:avLst/>
          </a:prstGeom>
          <a:noFill/>
        </p:spPr>
      </p:pic>
      <p:sp>
        <p:nvSpPr>
          <p:cNvPr id="109571" name="Text Box 31"/>
          <p:cNvSpPr txBox="1">
            <a:spLocks noChangeArrowheads="1"/>
          </p:cNvSpPr>
          <p:nvPr/>
        </p:nvSpPr>
        <p:spPr bwMode="auto">
          <a:xfrm>
            <a:off x="4294910" y="5851527"/>
            <a:ext cx="4031673" cy="769441"/>
          </a:xfrm>
          <a:prstGeom prst="rect">
            <a:avLst/>
          </a:prstGeom>
          <a:solidFill>
            <a:srgbClr val="FFFF00"/>
          </a:solidFill>
          <a:ln w="9525">
            <a:noFill/>
            <a:miter lim="800000"/>
            <a:headEnd/>
            <a:tailEnd/>
          </a:ln>
        </p:spPr>
        <p:txBody>
          <a:bodyPr wrap="square">
            <a:spAutoFit/>
          </a:bodyPr>
          <a:lstStyle/>
          <a:p>
            <a:pPr algn="ctr">
              <a:spcBef>
                <a:spcPct val="50000"/>
              </a:spcBef>
            </a:pPr>
            <a:r>
              <a:rPr lang="en-US" sz="4400" b="1" dirty="0" err="1">
                <a:latin typeface="Times New Roman" pitchFamily="18" charset="0"/>
              </a:rPr>
              <a:t>Cầu</a:t>
            </a:r>
            <a:r>
              <a:rPr lang="en-US" sz="4400" b="1" dirty="0">
                <a:latin typeface="Times New Roman" pitchFamily="18" charset="0"/>
              </a:rPr>
              <a:t> </a:t>
            </a:r>
            <a:r>
              <a:rPr lang="en-US" sz="4400" b="1" dirty="0" err="1">
                <a:latin typeface="Times New Roman" pitchFamily="18" charset="0"/>
              </a:rPr>
              <a:t>kỳ</a:t>
            </a:r>
            <a:endParaRPr lang="en-US" sz="4400"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ox(in)">
                                      <p:cBhvr>
                                        <p:cTn id="7" dur="500"/>
                                        <p:tgtEl>
                                          <p:spTgt spid="109571"/>
                                        </p:tgtEl>
                                      </p:cBhvr>
                                    </p:animEffect>
                                  </p:childTnLst>
                                  <p:subTnLst>
                                    <p:audio>
                                      <p:cMediaNode>
                                        <p:cTn display="0" masterRel="sameClick">
                                          <p:stCondLst>
                                            <p:cond evt="begin" delay="0">
                                              <p:tn val="5"/>
                                            </p:cond>
                                          </p:stCondLst>
                                          <p:endCondLst>
                                            <p:cond evt="onStopAudio" delay="0">
                                              <p:tgtEl>
                                                <p:sldTgt/>
                                              </p:tgtEl>
                                            </p:cond>
                                          </p:endCondLst>
                                        </p:cTn>
                                        <p:tgtEl>
                                          <p:sndTgt r:embed="rId2" name="c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TRAM NGUYEN\Desktop\DHBC_web.jpg"/>
          <p:cNvPicPr>
            <a:picLocks noGrp="1" noChangeAspect="1" noChangeArrowheads="1"/>
          </p:cNvPicPr>
          <p:nvPr>
            <p:ph idx="1"/>
          </p:nvPr>
        </p:nvPicPr>
        <p:blipFill>
          <a:blip r:embed="rId2" cstate="print"/>
          <a:stretch>
            <a:fillRect/>
          </a:stretch>
        </p:blipFill>
        <p:spPr bwMode="auto">
          <a:xfrm>
            <a:off x="287385" y="1765866"/>
            <a:ext cx="11904617" cy="5092134"/>
          </a:xfrm>
          <a:prstGeom prst="rect">
            <a:avLst/>
          </a:prstGeom>
          <a:noFill/>
        </p:spPr>
      </p:pic>
      <p:sp>
        <p:nvSpPr>
          <p:cNvPr id="6" name="TextBox 5"/>
          <p:cNvSpPr txBox="1"/>
          <p:nvPr/>
        </p:nvSpPr>
        <p:spPr>
          <a:xfrm>
            <a:off x="476211" y="214290"/>
            <a:ext cx="11554680" cy="1938992"/>
          </a:xfrm>
          <a:prstGeom prst="rect">
            <a:avLst/>
          </a:prstGeom>
          <a:noFill/>
        </p:spPr>
        <p:txBody>
          <a:bodyPr wrap="square" rtlCol="0">
            <a:spAutoFit/>
          </a:bodyPr>
          <a:lstStyle/>
          <a:p>
            <a:pPr algn="ctr"/>
            <a:r>
              <a:rPr lang="en-US" sz="6000" dirty="0">
                <a:solidFill>
                  <a:schemeClr val="accent4">
                    <a:lumMod val="50000"/>
                  </a:schemeClr>
                </a:solidFill>
                <a:latin typeface="Times New Roman" pitchFamily="18" charset="0"/>
                <a:cs typeface="Times New Roman" pitchFamily="18" charset="0"/>
              </a:rPr>
              <a:t>HOẠT ĐỘNG MỞ ĐẦU:</a:t>
            </a:r>
          </a:p>
          <a:p>
            <a:pPr algn="ctr"/>
            <a:r>
              <a:rPr lang="en-US" sz="6000" dirty="0">
                <a:solidFill>
                  <a:schemeClr val="accent4">
                    <a:lumMod val="50000"/>
                  </a:schemeClr>
                </a:solidFill>
                <a:latin typeface="Times New Roman" pitchFamily="18" charset="0"/>
                <a:cs typeface="Times New Roman" pitchFamily="18" charset="0"/>
              </a:rPr>
              <a:t> T</a:t>
            </a:r>
            <a:r>
              <a:rPr lang="en-US" sz="6000" dirty="0">
                <a:solidFill>
                  <a:srgbClr val="FF0000"/>
                </a:solidFill>
                <a:latin typeface="Times New Roman" pitchFamily="18" charset="0"/>
                <a:cs typeface="Times New Roman" pitchFamily="18" charset="0"/>
              </a:rPr>
              <a:t>R</a:t>
            </a:r>
            <a:r>
              <a:rPr lang="en-US" sz="6000" dirty="0">
                <a:latin typeface="Times New Roman" pitchFamily="18" charset="0"/>
                <a:cs typeface="Times New Roman" pitchFamily="18" charset="0"/>
              </a:rPr>
              <a:t>Ò</a:t>
            </a:r>
            <a:r>
              <a:rPr lang="en-US" sz="6000" dirty="0">
                <a:solidFill>
                  <a:srgbClr val="FFC000"/>
                </a:solidFill>
                <a:latin typeface="Times New Roman" pitchFamily="18" charset="0"/>
                <a:cs typeface="Times New Roman" pitchFamily="18" charset="0"/>
              </a:rPr>
              <a:t> </a:t>
            </a:r>
            <a:r>
              <a:rPr lang="en-US" sz="6000" dirty="0">
                <a:solidFill>
                  <a:srgbClr val="FF0000"/>
                </a:solidFill>
                <a:latin typeface="Times New Roman" pitchFamily="18" charset="0"/>
                <a:cs typeface="Times New Roman" pitchFamily="18" charset="0"/>
              </a:rPr>
              <a:t>C</a:t>
            </a:r>
            <a:r>
              <a:rPr lang="en-US" sz="6000" dirty="0">
                <a:solidFill>
                  <a:srgbClr val="FF0066"/>
                </a:solidFill>
                <a:latin typeface="Times New Roman" pitchFamily="18" charset="0"/>
                <a:cs typeface="Times New Roman" pitchFamily="18" charset="0"/>
              </a:rPr>
              <a:t>H</a:t>
            </a:r>
            <a:r>
              <a:rPr lang="en-US" sz="6000" dirty="0">
                <a:solidFill>
                  <a:srgbClr val="009900"/>
                </a:solidFill>
                <a:latin typeface="Times New Roman" pitchFamily="18" charset="0"/>
                <a:cs typeface="Times New Roman" pitchFamily="18" charset="0"/>
              </a:rPr>
              <a:t>Ơ</a:t>
            </a:r>
            <a:r>
              <a:rPr lang="en-US" sz="6000" dirty="0">
                <a:solidFill>
                  <a:schemeClr val="tx1">
                    <a:lumMod val="95000"/>
                    <a:lumOff val="5000"/>
                  </a:schemeClr>
                </a:solidFill>
                <a:latin typeface="Times New Roman" pitchFamily="18" charset="0"/>
                <a:cs typeface="Times New Roman" pitchFamily="18" charset="0"/>
              </a:rPr>
              <a:t>I:</a:t>
            </a:r>
            <a:endParaRPr lang="vi-VN" sz="6000" i="1" dirty="0">
              <a:solidFill>
                <a:schemeClr val="tx2"/>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7890"/>
                                        </p:tgtEl>
                                      </p:cBhvr>
                                      <p:by x="150000" y="150000"/>
                                    </p:animScale>
                                  </p:childTnLst>
                                </p:cTn>
                              </p:par>
                              <p:par>
                                <p:cTn id="7" presetID="6" presetClass="emph" presetSubtype="0" fill="hold" grpId="0" nodeType="withEffect">
                                  <p:stCondLst>
                                    <p:cond delay="0"/>
                                  </p:stCondLst>
                                  <p:childTnLst>
                                    <p:animScale>
                                      <p:cBhvr>
                                        <p:cTn id="8" dur="2000" fill="hold"/>
                                        <p:tgtEl>
                                          <p:spTgt spid="6"/>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7890"/>
                                        </p:tgtEl>
                                        <p:attrNameLst>
                                          <p:attrName>r</p:attrName>
                                        </p:attrNameLst>
                                      </p:cBhvr>
                                    </p:animRot>
                                  </p:childTnLst>
                                </p:cTn>
                              </p:par>
                              <p:par>
                                <p:cTn id="13" presetID="8" presetClass="emph" presetSubtype="0" fill="hold" grpId="1" nodeType="withEffect">
                                  <p:stCondLst>
                                    <p:cond delay="0"/>
                                  </p:stCondLst>
                                  <p:childTnLst>
                                    <p:animRot by="21600000">
                                      <p:cBhvr>
                                        <p:cTn id="14"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a:extLst>
              <a:ext uri="{FF2B5EF4-FFF2-40B4-BE49-F238E27FC236}">
                <a16:creationId xmlns:a16="http://schemas.microsoft.com/office/drawing/2014/main" id="{9F928D08-CBC1-47DA-8C48-8196F1B2EEA6}"/>
              </a:ext>
            </a:extLst>
          </p:cNvPr>
          <p:cNvGrpSpPr/>
          <p:nvPr/>
        </p:nvGrpSpPr>
        <p:grpSpPr>
          <a:xfrm>
            <a:off x="3915621" y="3772295"/>
            <a:ext cx="4295235" cy="182228"/>
            <a:chOff x="1839287" y="5184146"/>
            <a:chExt cx="2767715" cy="95254"/>
          </a:xfrm>
        </p:grpSpPr>
        <p:grpSp>
          <p:nvGrpSpPr>
            <p:cNvPr id="4"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5"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6"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7"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8"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9"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10"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1"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12"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13"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14"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5"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16"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17"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8"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9"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20"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8"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9"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id="{F877874D-0A72-48B5-A4C2-63E4B1A9DBF2}"/>
              </a:ext>
            </a:extLst>
          </p:cNvPr>
          <p:cNvSpPr txBox="1"/>
          <p:nvPr/>
        </p:nvSpPr>
        <p:spPr>
          <a:xfrm>
            <a:off x="978785" y="1573435"/>
            <a:ext cx="9816047" cy="2492734"/>
          </a:xfrm>
          <a:prstGeom prst="rect">
            <a:avLst/>
          </a:prstGeom>
          <a:noFill/>
        </p:spPr>
        <p:txBody>
          <a:bodyPr wrap="square" rtlCol="0">
            <a:spAutoFit/>
          </a:bodyPr>
          <a:lstStyle/>
          <a:p>
            <a:pPr defTabSz="914217"/>
            <a:r>
              <a:rPr lang="en-US" sz="3600" b="1" dirty="0">
                <a:solidFill>
                  <a:srgbClr val="002060"/>
                </a:solidFill>
                <a:latin typeface="Times New Roman" panose="02020603050405020304" pitchFamily="18" charset="0"/>
                <a:cs typeface="Times New Roman" panose="02020603050405020304" pitchFamily="18" charset="0"/>
              </a:rPr>
              <a:t>TIẾT 29:</a:t>
            </a:r>
          </a:p>
          <a:p>
            <a:pPr algn="ctr" defTabSz="914217"/>
            <a:r>
              <a:rPr lang="en-US" sz="5999" b="1" dirty="0">
                <a:solidFill>
                  <a:srgbClr val="FF0000"/>
                </a:solidFill>
                <a:latin typeface="Times New Roman" panose="02020603050405020304" pitchFamily="18" charset="0"/>
                <a:cs typeface="Times New Roman" panose="02020603050405020304" pitchFamily="18" charset="0"/>
              </a:rPr>
              <a:t>THỰC HÀNH TIẾNG VIỆT:</a:t>
            </a:r>
          </a:p>
          <a:p>
            <a:pPr algn="ctr" defTabSz="914217"/>
            <a:r>
              <a:rPr lang="en-US" sz="5999" b="1" dirty="0" err="1">
                <a:solidFill>
                  <a:srgbClr val="FF0000"/>
                </a:solidFill>
                <a:latin typeface="Times New Roman" panose="02020603050405020304" pitchFamily="18" charset="0"/>
                <a:cs typeface="Times New Roman" panose="02020603050405020304" pitchFamily="18" charset="0"/>
              </a:rPr>
              <a:t>Số</a:t>
            </a:r>
            <a:r>
              <a:rPr lang="en-US" sz="5999" b="1" dirty="0">
                <a:solidFill>
                  <a:srgbClr val="FF0000"/>
                </a:solidFill>
                <a:latin typeface="Times New Roman" panose="02020603050405020304" pitchFamily="18" charset="0"/>
                <a:cs typeface="Times New Roman" panose="02020603050405020304" pitchFamily="18" charset="0"/>
              </a:rPr>
              <a:t> </a:t>
            </a:r>
            <a:r>
              <a:rPr lang="en-US" sz="5999" b="1" dirty="0" err="1">
                <a:solidFill>
                  <a:srgbClr val="FF0000"/>
                </a:solidFill>
                <a:latin typeface="Times New Roman" panose="02020603050405020304" pitchFamily="18" charset="0"/>
                <a:cs typeface="Times New Roman" panose="02020603050405020304" pitchFamily="18" charset="0"/>
              </a:rPr>
              <a:t>từ</a:t>
            </a:r>
            <a:endParaRPr lang="en-US" sz="5999"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8016334" y="6145349"/>
            <a:ext cx="1777591"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1445378" y="6129229"/>
            <a:ext cx="1777591"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78216" y="6129228"/>
            <a:ext cx="1777591"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9"/>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8"/>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211155" y="6337371"/>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4510501" y="6011030"/>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6765435"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86701" y="883921"/>
            <a:ext cx="11047361" cy="1384995"/>
          </a:xfrm>
          <a:prstGeom prst="rect">
            <a:avLst/>
          </a:prstGeom>
          <a:noFill/>
        </p:spPr>
        <p:txBody>
          <a:bodyPr vert="horz" wrap="square" rtlCol="0">
            <a:spAutoFit/>
          </a:bodyPr>
          <a:lstStyle/>
          <a:p>
            <a:pPr defTabSz="914217"/>
            <a:r>
              <a:rPr lang="en-US" altLang="zh-CN" sz="4000" b="1" dirty="0" err="1">
                <a:ln w="12700">
                  <a:noFill/>
                </a:ln>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Hoạt</a:t>
            </a:r>
            <a:r>
              <a:rPr lang="en-US" altLang="zh-CN" sz="4000" b="1" dirty="0">
                <a:ln w="12700">
                  <a:noFill/>
                </a:ln>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altLang="zh-CN" sz="4000" b="1" dirty="0">
                <a:ln w="12700">
                  <a:noFill/>
                </a:ln>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2:HÌNH THÀNH KIẾN THỨC</a:t>
            </a:r>
          </a:p>
          <a:p>
            <a:pPr defTabSz="914217"/>
            <a:r>
              <a:rPr lang="en-US" altLang="zh-CN" sz="4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4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Lí</a:t>
            </a:r>
            <a:r>
              <a:rPr lang="en-US" altLang="zh-CN" sz="4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thuyết</a:t>
            </a:r>
            <a:r>
              <a:rPr lang="en-US" altLang="zh-CN" sz="4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C07F8-8A13-BFD4-9542-40257DA9C4F9}"/>
              </a:ext>
            </a:extLst>
          </p:cNvPr>
          <p:cNvSpPr txBox="1"/>
          <p:nvPr/>
        </p:nvSpPr>
        <p:spPr>
          <a:xfrm>
            <a:off x="594508" y="1426056"/>
            <a:ext cx="4034642" cy="1384995"/>
          </a:xfrm>
          <a:prstGeom prst="rect">
            <a:avLst/>
          </a:prstGeom>
          <a:solidFill>
            <a:schemeClr val="accent1">
              <a:lumMod val="40000"/>
              <a:lumOff val="60000"/>
            </a:schemeClr>
          </a:solidFill>
          <a:ln w="38100">
            <a:solidFill>
              <a:schemeClr val="tx1"/>
            </a:solidFill>
          </a:ln>
        </p:spPr>
        <p:txBody>
          <a:bodyPr wrap="square">
            <a:spAutoFit/>
          </a:bodyPr>
          <a:lstStyle/>
          <a:p>
            <a:pPr algn="just"/>
            <a:r>
              <a:rPr lang="vi-VN" sz="2800" dirty="0"/>
              <a:t>(1) Tôi đoán được </a:t>
            </a:r>
            <a:r>
              <a:rPr lang="vi-VN" sz="2800" b="1" i="1" dirty="0"/>
              <a:t>hai </a:t>
            </a:r>
            <a:r>
              <a:rPr lang="vi-VN" sz="2800" dirty="0"/>
              <a:t>loại hoa: hoa mồng gà và hoa hướng dương.</a:t>
            </a:r>
            <a:endParaRPr lang="en-US" sz="2800" dirty="0"/>
          </a:p>
        </p:txBody>
      </p:sp>
      <p:sp>
        <p:nvSpPr>
          <p:cNvPr id="6" name="TextBox 5">
            <a:extLst>
              <a:ext uri="{FF2B5EF4-FFF2-40B4-BE49-F238E27FC236}">
                <a16:creationId xmlns:a16="http://schemas.microsoft.com/office/drawing/2014/main" id="{0FDB7F80-CE09-982B-FEA4-A6468E7B730A}"/>
              </a:ext>
            </a:extLst>
          </p:cNvPr>
          <p:cNvSpPr txBox="1"/>
          <p:nvPr/>
        </p:nvSpPr>
        <p:spPr>
          <a:xfrm>
            <a:off x="557213" y="0"/>
            <a:ext cx="11144250" cy="1384995"/>
          </a:xfrm>
          <a:prstGeom prst="rect">
            <a:avLst/>
          </a:prstGeom>
          <a:noFill/>
        </p:spPr>
        <p:txBody>
          <a:bodyPr wrap="square">
            <a:spAutoFit/>
          </a:bodyPr>
          <a:lstStyle/>
          <a:p>
            <a:pPr algn="ctr" defTabSz="914217"/>
            <a:r>
              <a:rPr lang="en-US" sz="2800" u="sng" dirty="0">
                <a:solidFill>
                  <a:srgbClr val="FF0000"/>
                </a:solidFill>
                <a:latin typeface="Times New Roman" pitchFamily="18" charset="0"/>
                <a:cs typeface="Times New Roman" pitchFamily="18" charset="0"/>
              </a:rPr>
              <a:t>PHIẾU HỌC TẬP</a:t>
            </a:r>
          </a:p>
          <a:p>
            <a:pPr algn="ctr" defTabSz="914217"/>
            <a:r>
              <a:rPr lang="en-US" sz="2800" dirty="0">
                <a:latin typeface="Times New Roman" pitchFamily="18" charset="0"/>
                <a:cs typeface="Times New Roman" pitchFamily="18" charset="0"/>
              </a:rPr>
              <a:t>Cho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in </a:t>
            </a:r>
            <a:r>
              <a:rPr lang="en-US" sz="2800" dirty="0" err="1">
                <a:latin typeface="Times New Roman" pitchFamily="18" charset="0"/>
                <a:cs typeface="Times New Roman" pitchFamily="18" charset="0"/>
              </a:rPr>
              <a:t>đậm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bổ</a:t>
            </a:r>
            <a:r>
              <a:rPr lang="en-US" sz="2800" dirty="0">
                <a:latin typeface="Times New Roman" pitchFamily="18" charset="0"/>
                <a:cs typeface="Times New Roman" pitchFamily="18" charset="0"/>
              </a:rPr>
              <a:t> sung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bổ</a:t>
            </a:r>
            <a:r>
              <a:rPr lang="en-US" sz="2800" dirty="0">
                <a:latin typeface="Times New Roman" pitchFamily="18" charset="0"/>
                <a:cs typeface="Times New Roman" pitchFamily="18" charset="0"/>
              </a:rPr>
              <a:t> sung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r>
              <a:rPr lang="en-US" sz="2800" dirty="0"/>
              <a:t> </a:t>
            </a:r>
            <a:r>
              <a:rPr lang="vi-VN" sz="2800" dirty="0">
                <a:latin typeface="Times New Roman" pitchFamily="18" charset="0"/>
                <a:cs typeface="Times New Roman" pitchFamily="18" charset="0"/>
              </a:rPr>
              <a:t>Nhận xét về vị trí của chúng trong câu.</a:t>
            </a:r>
            <a:endParaRPr lang="zh-CN" altLang="en-US" sz="2800" b="1" dirty="0">
              <a:ln w="12700">
                <a:no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C2CC07F8-8A13-BFD4-9542-40257DA9C4F9}"/>
              </a:ext>
            </a:extLst>
          </p:cNvPr>
          <p:cNvSpPr txBox="1"/>
          <p:nvPr/>
        </p:nvSpPr>
        <p:spPr>
          <a:xfrm>
            <a:off x="4655129" y="1426056"/>
            <a:ext cx="7024255" cy="1384995"/>
          </a:xfrm>
          <a:prstGeom prst="rect">
            <a:avLst/>
          </a:prstGeom>
          <a:solidFill>
            <a:schemeClr val="accent1">
              <a:lumMod val="40000"/>
              <a:lumOff val="60000"/>
            </a:schemeClr>
          </a:solidFill>
          <a:ln w="38100">
            <a:solidFill>
              <a:schemeClr val="tx1"/>
            </a:solidFill>
          </a:ln>
        </p:spPr>
        <p:txBody>
          <a:bodyPr wrap="square">
            <a:spAutoFit/>
          </a:bodyPr>
          <a:lstStyle/>
          <a:p>
            <a:r>
              <a:rPr lang="en-US" sz="2800" dirty="0"/>
              <a:t>………………………………………………………………………………………………………………………………………………………………………………………………………………. </a:t>
            </a:r>
          </a:p>
        </p:txBody>
      </p:sp>
      <p:sp>
        <p:nvSpPr>
          <p:cNvPr id="8" name="TextBox 7">
            <a:extLst>
              <a:ext uri="{FF2B5EF4-FFF2-40B4-BE49-F238E27FC236}">
                <a16:creationId xmlns:a16="http://schemas.microsoft.com/office/drawing/2014/main" id="{C2CC07F8-8A13-BFD4-9542-40257DA9C4F9}"/>
              </a:ext>
            </a:extLst>
          </p:cNvPr>
          <p:cNvSpPr txBox="1"/>
          <p:nvPr/>
        </p:nvSpPr>
        <p:spPr>
          <a:xfrm>
            <a:off x="594508" y="3318572"/>
            <a:ext cx="3977492" cy="1384995"/>
          </a:xfrm>
          <a:prstGeom prst="rect">
            <a:avLst/>
          </a:prstGeom>
          <a:solidFill>
            <a:schemeClr val="bg2"/>
          </a:solidFill>
          <a:ln w="38100">
            <a:solidFill>
              <a:schemeClr val="tx1"/>
            </a:solidFill>
          </a:ln>
        </p:spPr>
        <p:txBody>
          <a:bodyPr wrap="square">
            <a:spAutoFit/>
          </a:bodyPr>
          <a:lstStyle/>
          <a:p>
            <a:pPr algn="just"/>
            <a:r>
              <a:rPr lang="vi-VN" sz="2800" dirty="0"/>
              <a:t>(2) </a:t>
            </a:r>
            <a:r>
              <a:rPr lang="en-US" sz="2800" dirty="0" err="1"/>
              <a:t>Chúng</a:t>
            </a:r>
            <a:r>
              <a:rPr lang="en-US" sz="2800" dirty="0"/>
              <a:t> </a:t>
            </a:r>
            <a:r>
              <a:rPr lang="en-US" sz="2800" dirty="0" err="1"/>
              <a:t>tôi</a:t>
            </a:r>
            <a:r>
              <a:rPr lang="en-US" sz="2800" dirty="0"/>
              <a:t> </a:t>
            </a:r>
            <a:r>
              <a:rPr lang="en-US" sz="2800" dirty="0" err="1"/>
              <a:t>gặp</a:t>
            </a:r>
            <a:r>
              <a:rPr lang="en-US" sz="2800" dirty="0"/>
              <a:t> </a:t>
            </a:r>
            <a:r>
              <a:rPr lang="en-US" sz="2800" dirty="0" err="1"/>
              <a:t>nhau</a:t>
            </a:r>
            <a:r>
              <a:rPr lang="en-US" sz="2800" dirty="0"/>
              <a:t> </a:t>
            </a:r>
            <a:r>
              <a:rPr lang="en-US" sz="2800" dirty="0" err="1"/>
              <a:t>và</a:t>
            </a:r>
            <a:r>
              <a:rPr lang="en-US" sz="2800" dirty="0"/>
              <a:t> </a:t>
            </a:r>
            <a:r>
              <a:rPr lang="en-US" sz="2800" dirty="0" err="1"/>
              <a:t>nói</a:t>
            </a:r>
            <a:r>
              <a:rPr lang="en-US" sz="2800" dirty="0"/>
              <a:t> </a:t>
            </a:r>
            <a:r>
              <a:rPr lang="en-US" sz="2800" b="1" i="1" dirty="0" err="1"/>
              <a:t>dăm</a:t>
            </a:r>
            <a:r>
              <a:rPr lang="en-US" sz="2800" b="1" i="1" dirty="0"/>
              <a:t> </a:t>
            </a:r>
            <a:r>
              <a:rPr lang="en-US" sz="2800" b="1" i="1" dirty="0" err="1"/>
              <a:t>ba</a:t>
            </a:r>
            <a:r>
              <a:rPr lang="en-US" sz="2800" dirty="0"/>
              <a:t> </a:t>
            </a:r>
            <a:r>
              <a:rPr lang="en-US" sz="2800" dirty="0" err="1"/>
              <a:t>câu</a:t>
            </a:r>
            <a:r>
              <a:rPr lang="en-US" sz="2800" dirty="0"/>
              <a:t> </a:t>
            </a:r>
            <a:r>
              <a:rPr lang="en-US" sz="2800" dirty="0" err="1"/>
              <a:t>chuyện</a:t>
            </a:r>
            <a:r>
              <a:rPr lang="en-US" sz="2800" dirty="0"/>
              <a:t>.</a:t>
            </a:r>
          </a:p>
        </p:txBody>
      </p:sp>
      <p:sp>
        <p:nvSpPr>
          <p:cNvPr id="9" name="TextBox 8">
            <a:extLst>
              <a:ext uri="{FF2B5EF4-FFF2-40B4-BE49-F238E27FC236}">
                <a16:creationId xmlns:a16="http://schemas.microsoft.com/office/drawing/2014/main" id="{C2CC07F8-8A13-BFD4-9542-40257DA9C4F9}"/>
              </a:ext>
            </a:extLst>
          </p:cNvPr>
          <p:cNvSpPr txBox="1"/>
          <p:nvPr/>
        </p:nvSpPr>
        <p:spPr>
          <a:xfrm>
            <a:off x="4586289" y="3318572"/>
            <a:ext cx="7093096" cy="1384995"/>
          </a:xfrm>
          <a:prstGeom prst="rect">
            <a:avLst/>
          </a:prstGeom>
          <a:solidFill>
            <a:schemeClr val="bg2"/>
          </a:solidFill>
          <a:ln w="38100">
            <a:solidFill>
              <a:schemeClr val="tx1"/>
            </a:solidFill>
          </a:ln>
        </p:spPr>
        <p:txBody>
          <a:bodyPr wrap="square">
            <a:spAutoFit/>
          </a:bodyPr>
          <a:lstStyle/>
          <a:p>
            <a:r>
              <a:rPr lang="en-US" sz="2800" dirty="0"/>
              <a:t>………………………………………………………………………………………………………………………………………………………………………………………………………………. </a:t>
            </a:r>
          </a:p>
        </p:txBody>
      </p:sp>
      <p:sp>
        <p:nvSpPr>
          <p:cNvPr id="10" name="TextBox 9">
            <a:extLst>
              <a:ext uri="{FF2B5EF4-FFF2-40B4-BE49-F238E27FC236}">
                <a16:creationId xmlns:a16="http://schemas.microsoft.com/office/drawing/2014/main" id="{C2CC07F8-8A13-BFD4-9542-40257DA9C4F9}"/>
              </a:ext>
            </a:extLst>
          </p:cNvPr>
          <p:cNvSpPr txBox="1"/>
          <p:nvPr/>
        </p:nvSpPr>
        <p:spPr>
          <a:xfrm>
            <a:off x="594506" y="5110610"/>
            <a:ext cx="3879273" cy="1384995"/>
          </a:xfrm>
          <a:prstGeom prst="rect">
            <a:avLst/>
          </a:prstGeom>
          <a:solidFill>
            <a:srgbClr val="FFFF00"/>
          </a:solidFill>
          <a:ln w="38100">
            <a:solidFill>
              <a:schemeClr val="tx1"/>
            </a:solidFill>
          </a:ln>
        </p:spPr>
        <p:txBody>
          <a:bodyPr wrap="square">
            <a:spAutoFit/>
          </a:bodyPr>
          <a:lstStyle/>
          <a:p>
            <a:pPr algn="just"/>
            <a:r>
              <a:rPr lang="en-US" sz="2800" dirty="0"/>
              <a:t>(3) </a:t>
            </a:r>
            <a:r>
              <a:rPr lang="vi-VN" sz="2800" dirty="0"/>
              <a:t>Tôi ngồi bàn thứ </a:t>
            </a:r>
            <a:r>
              <a:rPr lang="vi-VN" sz="2800" b="1" i="1" dirty="0"/>
              <a:t>nhất</a:t>
            </a:r>
            <a:r>
              <a:rPr lang="en-US" sz="2800" dirty="0"/>
              <a:t>.</a:t>
            </a:r>
          </a:p>
          <a:p>
            <a:endParaRPr lang="en-US" sz="2800" dirty="0"/>
          </a:p>
        </p:txBody>
      </p:sp>
      <p:sp>
        <p:nvSpPr>
          <p:cNvPr id="11" name="TextBox 10">
            <a:extLst>
              <a:ext uri="{FF2B5EF4-FFF2-40B4-BE49-F238E27FC236}">
                <a16:creationId xmlns:a16="http://schemas.microsoft.com/office/drawing/2014/main" id="{C2CC07F8-8A13-BFD4-9542-40257DA9C4F9}"/>
              </a:ext>
            </a:extLst>
          </p:cNvPr>
          <p:cNvSpPr txBox="1"/>
          <p:nvPr/>
        </p:nvSpPr>
        <p:spPr>
          <a:xfrm>
            <a:off x="4500564" y="5132503"/>
            <a:ext cx="7178820" cy="1384995"/>
          </a:xfrm>
          <a:prstGeom prst="rect">
            <a:avLst/>
          </a:prstGeom>
          <a:solidFill>
            <a:srgbClr val="FFFF00"/>
          </a:solidFill>
          <a:ln w="38100">
            <a:solidFill>
              <a:schemeClr val="tx1"/>
            </a:solidFill>
          </a:ln>
        </p:spPr>
        <p:txBody>
          <a:bodyPr wrap="square">
            <a:spAutoFit/>
          </a:bodyPr>
          <a:lstStyle/>
          <a:p>
            <a:r>
              <a:rPr lang="en-US" sz="2800" dirty="0"/>
              <a:t>………………………………………………………………………………………………………………………………………………………………………………………………………………</a:t>
            </a:r>
          </a:p>
        </p:txBody>
      </p:sp>
    </p:spTree>
    <p:extLst>
      <p:ext uri="{BB962C8B-B14F-4D97-AF65-F5344CB8AC3E}">
        <p14:creationId xmlns:p14="http://schemas.microsoft.com/office/powerpoint/2010/main" val="3773732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C07F8-8A13-BFD4-9542-40257DA9C4F9}"/>
              </a:ext>
            </a:extLst>
          </p:cNvPr>
          <p:cNvSpPr txBox="1"/>
          <p:nvPr/>
        </p:nvSpPr>
        <p:spPr>
          <a:xfrm>
            <a:off x="594508" y="1426056"/>
            <a:ext cx="3879273" cy="1384995"/>
          </a:xfrm>
          <a:prstGeom prst="rect">
            <a:avLst/>
          </a:prstGeom>
          <a:solidFill>
            <a:schemeClr val="accent1">
              <a:lumMod val="40000"/>
              <a:lumOff val="60000"/>
            </a:schemeClr>
          </a:solidFill>
          <a:ln w="38100">
            <a:solidFill>
              <a:schemeClr val="tx1"/>
            </a:solidFill>
          </a:ln>
        </p:spPr>
        <p:txBody>
          <a:bodyPr wrap="square">
            <a:spAutoFit/>
          </a:bodyPr>
          <a:lstStyle/>
          <a:p>
            <a:r>
              <a:rPr lang="vi-VN" sz="2800" dirty="0"/>
              <a:t>(1) Tôi đoán được </a:t>
            </a:r>
            <a:r>
              <a:rPr lang="vi-VN" sz="2800" b="1" i="1" dirty="0"/>
              <a:t>hai </a:t>
            </a:r>
            <a:r>
              <a:rPr lang="vi-VN" sz="2800" dirty="0"/>
              <a:t>loại hoa: hoa mồng gà và hoa hướng dương.</a:t>
            </a:r>
            <a:endParaRPr lang="en-US" sz="2800" dirty="0"/>
          </a:p>
        </p:txBody>
      </p:sp>
      <p:sp>
        <p:nvSpPr>
          <p:cNvPr id="6" name="TextBox 5">
            <a:extLst>
              <a:ext uri="{FF2B5EF4-FFF2-40B4-BE49-F238E27FC236}">
                <a16:creationId xmlns:a16="http://schemas.microsoft.com/office/drawing/2014/main" id="{0FDB7F80-CE09-982B-FEA4-A6468E7B730A}"/>
              </a:ext>
            </a:extLst>
          </p:cNvPr>
          <p:cNvSpPr txBox="1"/>
          <p:nvPr/>
        </p:nvSpPr>
        <p:spPr>
          <a:xfrm>
            <a:off x="4050709" y="484911"/>
            <a:ext cx="4116547" cy="646331"/>
          </a:xfrm>
          <a:prstGeom prst="rect">
            <a:avLst/>
          </a:prstGeom>
          <a:noFill/>
        </p:spPr>
        <p:txBody>
          <a:bodyPr wrap="square">
            <a:spAutoFit/>
          </a:bodyPr>
          <a:lstStyle/>
          <a:p>
            <a:pPr defTabSz="914217"/>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Lí</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thuyết</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C2CC07F8-8A13-BFD4-9542-40257DA9C4F9}"/>
              </a:ext>
            </a:extLst>
          </p:cNvPr>
          <p:cNvSpPr txBox="1"/>
          <p:nvPr/>
        </p:nvSpPr>
        <p:spPr>
          <a:xfrm>
            <a:off x="4655129" y="1426056"/>
            <a:ext cx="7024255" cy="1384995"/>
          </a:xfrm>
          <a:prstGeom prst="rect">
            <a:avLst/>
          </a:prstGeom>
          <a:solidFill>
            <a:schemeClr val="accent1">
              <a:lumMod val="40000"/>
              <a:lumOff val="60000"/>
            </a:schemeClr>
          </a:solidFill>
          <a:ln w="38100">
            <a:solidFill>
              <a:schemeClr val="tx1"/>
            </a:solidFill>
          </a:ln>
        </p:spPr>
        <p:txBody>
          <a:bodyPr wrap="square">
            <a:spAutoFit/>
          </a:bodyPr>
          <a:lstStyle/>
          <a:p>
            <a:r>
              <a:rPr lang="vi-VN" sz="2800" dirty="0"/>
              <a:t>(2) </a:t>
            </a:r>
            <a:r>
              <a:rPr lang="en-US" sz="2800" dirty="0" err="1"/>
              <a:t>Từ</a:t>
            </a:r>
            <a:r>
              <a:rPr lang="en-US" sz="2800" dirty="0"/>
              <a:t> </a:t>
            </a:r>
            <a:r>
              <a:rPr lang="en-US" sz="2800" b="1" i="1" dirty="0" err="1"/>
              <a:t>hai</a:t>
            </a:r>
            <a:r>
              <a:rPr lang="en-US" sz="2800" dirty="0"/>
              <a:t> </a:t>
            </a:r>
            <a:r>
              <a:rPr lang="en-US" sz="2800" dirty="0" err="1"/>
              <a:t>đứng</a:t>
            </a:r>
            <a:r>
              <a:rPr lang="en-US" sz="2800" dirty="0"/>
              <a:t> </a:t>
            </a:r>
            <a:r>
              <a:rPr lang="en-US" sz="2800" dirty="0" err="1"/>
              <a:t>trước</a:t>
            </a:r>
            <a:r>
              <a:rPr lang="en-US" sz="2800" dirty="0"/>
              <a:t> </a:t>
            </a:r>
            <a:r>
              <a:rPr lang="en-US" sz="2800" dirty="0" err="1"/>
              <a:t>và</a:t>
            </a:r>
            <a:r>
              <a:rPr lang="en-US" sz="2800" dirty="0"/>
              <a:t> </a:t>
            </a:r>
            <a:r>
              <a:rPr lang="en-US" sz="2800" dirty="0" err="1"/>
              <a:t>bổ</a:t>
            </a:r>
            <a:r>
              <a:rPr lang="en-US" sz="2800" dirty="0"/>
              <a:t> sung </a:t>
            </a:r>
            <a:r>
              <a:rPr lang="en-US" sz="2800" dirty="0" err="1"/>
              <a:t>cho</a:t>
            </a:r>
            <a:r>
              <a:rPr lang="en-US" sz="2800" dirty="0"/>
              <a:t> </a:t>
            </a:r>
            <a:r>
              <a:rPr lang="en-US" sz="2800" dirty="0" err="1"/>
              <a:t>danh</a:t>
            </a:r>
            <a:r>
              <a:rPr lang="en-US" sz="2800" dirty="0"/>
              <a:t> </a:t>
            </a:r>
            <a:r>
              <a:rPr lang="en-US" sz="2800" dirty="0" err="1"/>
              <a:t>từ</a:t>
            </a:r>
            <a:r>
              <a:rPr lang="en-US" sz="2800" dirty="0"/>
              <a:t> “</a:t>
            </a:r>
            <a:r>
              <a:rPr lang="en-US" sz="2800" dirty="0" err="1"/>
              <a:t>loại</a:t>
            </a:r>
            <a:r>
              <a:rPr lang="en-US" sz="2800" dirty="0"/>
              <a:t> (</a:t>
            </a:r>
            <a:r>
              <a:rPr lang="en-US" sz="2800" dirty="0" err="1"/>
              <a:t>hoa</a:t>
            </a:r>
            <a:r>
              <a:rPr lang="en-US" sz="2800" dirty="0"/>
              <a:t>)” </a:t>
            </a:r>
          </a:p>
          <a:p>
            <a:r>
              <a:rPr lang="en-US" sz="2800" dirty="0"/>
              <a:t>-&gt; </a:t>
            </a:r>
            <a:r>
              <a:rPr lang="vi-VN" sz="2800" dirty="0"/>
              <a:t>Chỉ số lượng </a:t>
            </a:r>
            <a:r>
              <a:rPr lang="en-US" sz="2800" dirty="0" err="1"/>
              <a:t>chính</a:t>
            </a:r>
            <a:r>
              <a:rPr lang="en-US" sz="2800" dirty="0"/>
              <a:t> </a:t>
            </a:r>
            <a:r>
              <a:rPr lang="en-US" sz="2800" dirty="0" err="1"/>
              <a:t>xác</a:t>
            </a:r>
            <a:r>
              <a:rPr lang="en-US" sz="2800" dirty="0"/>
              <a:t>. </a:t>
            </a:r>
          </a:p>
        </p:txBody>
      </p:sp>
      <p:sp>
        <p:nvSpPr>
          <p:cNvPr id="8" name="TextBox 7">
            <a:extLst>
              <a:ext uri="{FF2B5EF4-FFF2-40B4-BE49-F238E27FC236}">
                <a16:creationId xmlns:a16="http://schemas.microsoft.com/office/drawing/2014/main" id="{C2CC07F8-8A13-BFD4-9542-40257DA9C4F9}"/>
              </a:ext>
            </a:extLst>
          </p:cNvPr>
          <p:cNvSpPr txBox="1"/>
          <p:nvPr/>
        </p:nvSpPr>
        <p:spPr>
          <a:xfrm>
            <a:off x="594508" y="3318572"/>
            <a:ext cx="3879273" cy="1384995"/>
          </a:xfrm>
          <a:prstGeom prst="rect">
            <a:avLst/>
          </a:prstGeom>
          <a:solidFill>
            <a:schemeClr val="bg2"/>
          </a:solidFill>
          <a:ln w="38100">
            <a:solidFill>
              <a:schemeClr val="tx1"/>
            </a:solidFill>
          </a:ln>
        </p:spPr>
        <p:txBody>
          <a:bodyPr wrap="square">
            <a:spAutoFit/>
          </a:bodyPr>
          <a:lstStyle/>
          <a:p>
            <a:r>
              <a:rPr lang="vi-VN" sz="2800" dirty="0"/>
              <a:t>(2) </a:t>
            </a:r>
            <a:r>
              <a:rPr lang="en-US" sz="2800" dirty="0" err="1"/>
              <a:t>Chúng</a:t>
            </a:r>
            <a:r>
              <a:rPr lang="en-US" sz="2800" dirty="0"/>
              <a:t> </a:t>
            </a:r>
            <a:r>
              <a:rPr lang="en-US" sz="2800" dirty="0" err="1"/>
              <a:t>tôi</a:t>
            </a:r>
            <a:r>
              <a:rPr lang="en-US" sz="2800" dirty="0"/>
              <a:t> </a:t>
            </a:r>
            <a:r>
              <a:rPr lang="en-US" sz="2800" dirty="0" err="1"/>
              <a:t>gặp</a:t>
            </a:r>
            <a:r>
              <a:rPr lang="en-US" sz="2800" dirty="0"/>
              <a:t> </a:t>
            </a:r>
            <a:r>
              <a:rPr lang="en-US" sz="2800" dirty="0" err="1"/>
              <a:t>nhau</a:t>
            </a:r>
            <a:r>
              <a:rPr lang="en-US" sz="2800" dirty="0"/>
              <a:t> </a:t>
            </a:r>
            <a:r>
              <a:rPr lang="en-US" sz="2800" dirty="0" err="1"/>
              <a:t>và</a:t>
            </a:r>
            <a:r>
              <a:rPr lang="en-US" sz="2800" dirty="0"/>
              <a:t> </a:t>
            </a:r>
            <a:r>
              <a:rPr lang="en-US" sz="2800" dirty="0" err="1"/>
              <a:t>nói</a:t>
            </a:r>
            <a:r>
              <a:rPr lang="en-US" sz="2800" dirty="0"/>
              <a:t> </a:t>
            </a:r>
            <a:r>
              <a:rPr lang="en-US" sz="2800" b="1" i="1" dirty="0" err="1"/>
              <a:t>dăm</a:t>
            </a:r>
            <a:r>
              <a:rPr lang="en-US" sz="2800" b="1" i="1" dirty="0"/>
              <a:t> </a:t>
            </a:r>
            <a:r>
              <a:rPr lang="en-US" sz="2800" b="1" i="1" dirty="0" err="1"/>
              <a:t>ba</a:t>
            </a:r>
            <a:r>
              <a:rPr lang="en-US" sz="2800" dirty="0"/>
              <a:t> </a:t>
            </a:r>
            <a:r>
              <a:rPr lang="en-US" sz="2800" dirty="0" err="1"/>
              <a:t>câu</a:t>
            </a:r>
            <a:r>
              <a:rPr lang="en-US" sz="2800" dirty="0"/>
              <a:t> </a:t>
            </a:r>
            <a:r>
              <a:rPr lang="en-US" sz="2800" dirty="0" err="1"/>
              <a:t>chuyện</a:t>
            </a:r>
            <a:r>
              <a:rPr lang="en-US" sz="2800" dirty="0"/>
              <a:t>.</a:t>
            </a:r>
          </a:p>
        </p:txBody>
      </p:sp>
      <p:sp>
        <p:nvSpPr>
          <p:cNvPr id="9" name="TextBox 8">
            <a:extLst>
              <a:ext uri="{FF2B5EF4-FFF2-40B4-BE49-F238E27FC236}">
                <a16:creationId xmlns:a16="http://schemas.microsoft.com/office/drawing/2014/main" id="{C2CC07F8-8A13-BFD4-9542-40257DA9C4F9}"/>
              </a:ext>
            </a:extLst>
          </p:cNvPr>
          <p:cNvSpPr txBox="1"/>
          <p:nvPr/>
        </p:nvSpPr>
        <p:spPr>
          <a:xfrm>
            <a:off x="4655129" y="3318572"/>
            <a:ext cx="7024255" cy="1384995"/>
          </a:xfrm>
          <a:prstGeom prst="rect">
            <a:avLst/>
          </a:prstGeom>
          <a:solidFill>
            <a:schemeClr val="bg2"/>
          </a:solidFill>
          <a:ln w="38100">
            <a:solidFill>
              <a:schemeClr val="tx1"/>
            </a:solidFill>
          </a:ln>
        </p:spPr>
        <p:txBody>
          <a:bodyPr wrap="square">
            <a:spAutoFit/>
          </a:bodyPr>
          <a:lstStyle/>
          <a:p>
            <a:r>
              <a:rPr lang="en-US" sz="2800" dirty="0"/>
              <a:t>(2) </a:t>
            </a:r>
            <a:r>
              <a:rPr lang="en-US" sz="2800" dirty="0" err="1"/>
              <a:t>Từ</a:t>
            </a:r>
            <a:r>
              <a:rPr lang="en-US" sz="2800" dirty="0"/>
              <a:t> </a:t>
            </a:r>
            <a:r>
              <a:rPr lang="en-US" sz="2800" b="1" i="1" dirty="0" err="1"/>
              <a:t>dăm</a:t>
            </a:r>
            <a:r>
              <a:rPr lang="en-US" sz="2800" b="1" i="1" dirty="0"/>
              <a:t> </a:t>
            </a:r>
            <a:r>
              <a:rPr lang="en-US" sz="2800" b="1" i="1" dirty="0" err="1"/>
              <a:t>ba</a:t>
            </a:r>
            <a:r>
              <a:rPr lang="en-US" sz="2800" dirty="0"/>
              <a:t> </a:t>
            </a:r>
            <a:r>
              <a:rPr lang="en-US" sz="2800" dirty="0" err="1"/>
              <a:t>đứng</a:t>
            </a:r>
            <a:r>
              <a:rPr lang="en-US" sz="2800" dirty="0"/>
              <a:t> </a:t>
            </a:r>
            <a:r>
              <a:rPr lang="en-US" sz="2800" dirty="0" err="1"/>
              <a:t>trước</a:t>
            </a:r>
            <a:r>
              <a:rPr lang="en-US" sz="2800" dirty="0"/>
              <a:t> </a:t>
            </a:r>
            <a:r>
              <a:rPr lang="en-US" sz="2800" dirty="0" err="1"/>
              <a:t>và</a:t>
            </a:r>
            <a:r>
              <a:rPr lang="en-US" sz="2800" dirty="0"/>
              <a:t> </a:t>
            </a:r>
            <a:r>
              <a:rPr lang="en-US" sz="2800" dirty="0" err="1"/>
              <a:t>bổ</a:t>
            </a:r>
            <a:r>
              <a:rPr lang="en-US" sz="2800" dirty="0"/>
              <a:t> sung </a:t>
            </a:r>
            <a:r>
              <a:rPr lang="en-US" sz="2800" dirty="0" err="1"/>
              <a:t>cho</a:t>
            </a:r>
            <a:r>
              <a:rPr lang="en-US" sz="2800" dirty="0"/>
              <a:t> </a:t>
            </a:r>
            <a:r>
              <a:rPr lang="en-US" sz="2800" dirty="0" err="1"/>
              <a:t>danh</a:t>
            </a:r>
            <a:r>
              <a:rPr lang="en-US" sz="2800" dirty="0"/>
              <a:t> </a:t>
            </a:r>
            <a:r>
              <a:rPr lang="en-US" sz="2800" dirty="0" err="1"/>
              <a:t>từ</a:t>
            </a:r>
            <a:r>
              <a:rPr lang="en-US" sz="2800" dirty="0"/>
              <a:t> “</a:t>
            </a:r>
            <a:r>
              <a:rPr lang="en-US" sz="2800" dirty="0" err="1"/>
              <a:t>câu</a:t>
            </a:r>
            <a:r>
              <a:rPr lang="en-US" sz="2800" dirty="0"/>
              <a:t> </a:t>
            </a:r>
            <a:r>
              <a:rPr lang="en-US" sz="2800" dirty="0" err="1"/>
              <a:t>chuyện</a:t>
            </a:r>
            <a:r>
              <a:rPr lang="en-US" sz="2800" dirty="0"/>
              <a:t>” </a:t>
            </a:r>
          </a:p>
          <a:p>
            <a:r>
              <a:rPr lang="en-US" sz="2800" dirty="0"/>
              <a:t>-&gt; </a:t>
            </a:r>
            <a:r>
              <a:rPr lang="vi-VN" sz="2800" dirty="0"/>
              <a:t>Chỉ số lượng</a:t>
            </a:r>
            <a:r>
              <a:rPr lang="en-US" sz="2800" dirty="0"/>
              <a:t> </a:t>
            </a:r>
            <a:r>
              <a:rPr lang="en-US" sz="2800" dirty="0" err="1"/>
              <a:t>ước</a:t>
            </a:r>
            <a:r>
              <a:rPr lang="en-US" sz="2800" dirty="0"/>
              <a:t> </a:t>
            </a:r>
            <a:r>
              <a:rPr lang="en-US" sz="2800" dirty="0" err="1"/>
              <a:t>chừng</a:t>
            </a:r>
            <a:endParaRPr lang="en-US" sz="2800" dirty="0"/>
          </a:p>
        </p:txBody>
      </p:sp>
      <p:sp>
        <p:nvSpPr>
          <p:cNvPr id="10" name="TextBox 9">
            <a:extLst>
              <a:ext uri="{FF2B5EF4-FFF2-40B4-BE49-F238E27FC236}">
                <a16:creationId xmlns:a16="http://schemas.microsoft.com/office/drawing/2014/main" id="{C2CC07F8-8A13-BFD4-9542-40257DA9C4F9}"/>
              </a:ext>
            </a:extLst>
          </p:cNvPr>
          <p:cNvSpPr txBox="1"/>
          <p:nvPr/>
        </p:nvSpPr>
        <p:spPr>
          <a:xfrm>
            <a:off x="594506" y="5110610"/>
            <a:ext cx="3879273" cy="1384995"/>
          </a:xfrm>
          <a:prstGeom prst="rect">
            <a:avLst/>
          </a:prstGeom>
          <a:solidFill>
            <a:srgbClr val="FFFF00"/>
          </a:solidFill>
          <a:ln w="38100">
            <a:solidFill>
              <a:schemeClr val="tx1"/>
            </a:solidFill>
          </a:ln>
        </p:spPr>
        <p:txBody>
          <a:bodyPr wrap="square">
            <a:spAutoFit/>
          </a:bodyPr>
          <a:lstStyle/>
          <a:p>
            <a:r>
              <a:rPr lang="en-US" sz="2800" dirty="0"/>
              <a:t>(3) </a:t>
            </a:r>
            <a:r>
              <a:rPr lang="vi-VN" sz="2800" dirty="0"/>
              <a:t>Tôi ngồi bàn thứ </a:t>
            </a:r>
            <a:r>
              <a:rPr lang="vi-VN" sz="2800" b="1" i="1" dirty="0"/>
              <a:t>nhất</a:t>
            </a:r>
            <a:r>
              <a:rPr lang="en-US" sz="2800" dirty="0"/>
              <a:t>.</a:t>
            </a:r>
          </a:p>
          <a:p>
            <a:endParaRPr lang="en-US" sz="2800" dirty="0"/>
          </a:p>
        </p:txBody>
      </p:sp>
      <p:sp>
        <p:nvSpPr>
          <p:cNvPr id="11" name="TextBox 10">
            <a:extLst>
              <a:ext uri="{FF2B5EF4-FFF2-40B4-BE49-F238E27FC236}">
                <a16:creationId xmlns:a16="http://schemas.microsoft.com/office/drawing/2014/main" id="{C2CC07F8-8A13-BFD4-9542-40257DA9C4F9}"/>
              </a:ext>
            </a:extLst>
          </p:cNvPr>
          <p:cNvSpPr txBox="1"/>
          <p:nvPr/>
        </p:nvSpPr>
        <p:spPr>
          <a:xfrm>
            <a:off x="4764724" y="5132503"/>
            <a:ext cx="6914659" cy="1384995"/>
          </a:xfrm>
          <a:prstGeom prst="rect">
            <a:avLst/>
          </a:prstGeom>
          <a:solidFill>
            <a:srgbClr val="FFFF00"/>
          </a:solidFill>
          <a:ln w="38100">
            <a:solidFill>
              <a:schemeClr val="tx1"/>
            </a:solidFill>
          </a:ln>
        </p:spPr>
        <p:txBody>
          <a:bodyPr wrap="square">
            <a:spAutoFit/>
          </a:bodyPr>
          <a:lstStyle/>
          <a:p>
            <a:r>
              <a:rPr lang="vi-VN" sz="2800" dirty="0"/>
              <a:t>(</a:t>
            </a:r>
            <a:r>
              <a:rPr lang="en-US" sz="2800" dirty="0"/>
              <a:t>3</a:t>
            </a:r>
            <a:r>
              <a:rPr lang="vi-VN" sz="2800" dirty="0"/>
              <a:t>) </a:t>
            </a:r>
            <a:r>
              <a:rPr lang="en-US" sz="2800" dirty="0" err="1"/>
              <a:t>Từ</a:t>
            </a:r>
            <a:r>
              <a:rPr lang="en-US" sz="2800" dirty="0"/>
              <a:t> </a:t>
            </a:r>
            <a:r>
              <a:rPr lang="en-US" sz="2800" b="1" i="1" dirty="0" err="1"/>
              <a:t>nhất</a:t>
            </a:r>
            <a:r>
              <a:rPr lang="en-US" sz="2800" b="1" i="1" dirty="0"/>
              <a:t> </a:t>
            </a:r>
            <a:r>
              <a:rPr lang="en-US" sz="2800" dirty="0" err="1"/>
              <a:t>đứng</a:t>
            </a:r>
            <a:r>
              <a:rPr lang="en-US" sz="2800" dirty="0"/>
              <a:t> </a:t>
            </a:r>
            <a:r>
              <a:rPr lang="en-US" sz="2800" dirty="0" err="1"/>
              <a:t>sau</a:t>
            </a:r>
            <a:r>
              <a:rPr lang="en-US" sz="2800" dirty="0"/>
              <a:t> </a:t>
            </a:r>
            <a:r>
              <a:rPr lang="en-US" sz="2800" dirty="0" err="1"/>
              <a:t>và</a:t>
            </a:r>
            <a:r>
              <a:rPr lang="en-US" sz="2800" dirty="0"/>
              <a:t> </a:t>
            </a:r>
            <a:r>
              <a:rPr lang="en-US" sz="2800" dirty="0" err="1"/>
              <a:t>bổ</a:t>
            </a:r>
            <a:r>
              <a:rPr lang="en-US" sz="2800" dirty="0"/>
              <a:t> sung </a:t>
            </a:r>
            <a:r>
              <a:rPr lang="en-US" sz="2800" dirty="0" err="1"/>
              <a:t>cho</a:t>
            </a:r>
            <a:r>
              <a:rPr lang="en-US" sz="2800" dirty="0"/>
              <a:t> </a:t>
            </a:r>
            <a:r>
              <a:rPr lang="en-US" sz="2800" dirty="0" err="1"/>
              <a:t>danh</a:t>
            </a:r>
            <a:r>
              <a:rPr lang="en-US" sz="2800" dirty="0"/>
              <a:t> </a:t>
            </a:r>
            <a:r>
              <a:rPr lang="en-US" sz="2800" dirty="0" err="1"/>
              <a:t>từ</a:t>
            </a:r>
            <a:r>
              <a:rPr lang="en-US" sz="2800" dirty="0"/>
              <a:t> “</a:t>
            </a:r>
            <a:r>
              <a:rPr lang="en-US" sz="2800" dirty="0" err="1"/>
              <a:t>thứ</a:t>
            </a:r>
            <a:r>
              <a:rPr lang="en-US" sz="2800" dirty="0"/>
              <a:t>” </a:t>
            </a:r>
          </a:p>
          <a:p>
            <a:r>
              <a:rPr lang="en-US" sz="2800" dirty="0"/>
              <a:t>-&gt; </a:t>
            </a:r>
            <a:r>
              <a:rPr lang="vi-VN" sz="2800" dirty="0"/>
              <a:t>Chỉ số </a:t>
            </a:r>
            <a:r>
              <a:rPr lang="en-US" sz="2800" dirty="0" err="1"/>
              <a:t>thứ</a:t>
            </a:r>
            <a:r>
              <a:rPr lang="en-US" sz="2800" dirty="0"/>
              <a:t> </a:t>
            </a:r>
            <a:r>
              <a:rPr lang="en-US" sz="2800" dirty="0" err="1"/>
              <a:t>tự</a:t>
            </a:r>
            <a:r>
              <a:rPr lang="en-US" sz="2800" dirty="0"/>
              <a:t> </a:t>
            </a:r>
            <a:r>
              <a:rPr lang="en-US" sz="2800" dirty="0" err="1"/>
              <a:t>của</a:t>
            </a:r>
            <a:r>
              <a:rPr lang="en-US" sz="2800" dirty="0"/>
              <a:t> </a:t>
            </a:r>
            <a:r>
              <a:rPr lang="en-US" sz="2800" dirty="0" err="1"/>
              <a:t>sự</a:t>
            </a:r>
            <a:r>
              <a:rPr lang="en-US" sz="2800" dirty="0"/>
              <a:t> </a:t>
            </a:r>
            <a:r>
              <a:rPr lang="en-US" sz="2800" dirty="0" err="1"/>
              <a:t>vật</a:t>
            </a:r>
            <a:endParaRPr lang="en-US" sz="2800" dirty="0"/>
          </a:p>
        </p:txBody>
      </p:sp>
    </p:spTree>
    <p:extLst>
      <p:ext uri="{BB962C8B-B14F-4D97-AF65-F5344CB8AC3E}">
        <p14:creationId xmlns:p14="http://schemas.microsoft.com/office/powerpoint/2010/main" val="3773732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DB7F80-CE09-982B-FEA4-A6468E7B730A}"/>
              </a:ext>
            </a:extLst>
          </p:cNvPr>
          <p:cNvSpPr txBox="1"/>
          <p:nvPr/>
        </p:nvSpPr>
        <p:spPr>
          <a:xfrm>
            <a:off x="4044289" y="478066"/>
            <a:ext cx="4116547" cy="646331"/>
          </a:xfrm>
          <a:prstGeom prst="rect">
            <a:avLst/>
          </a:prstGeom>
          <a:noFill/>
        </p:spPr>
        <p:txBody>
          <a:bodyPr wrap="square">
            <a:spAutoFit/>
          </a:bodyPr>
          <a:lstStyle/>
          <a:p>
            <a:pPr defTabSz="914217"/>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Lí</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thuyết</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id="{162E7FAB-D579-FEB6-C899-324CBF5CCA78}"/>
              </a:ext>
            </a:extLst>
          </p:cNvPr>
          <p:cNvSpPr txBox="1"/>
          <p:nvPr/>
        </p:nvSpPr>
        <p:spPr>
          <a:xfrm>
            <a:off x="2064328" y="1289966"/>
            <a:ext cx="7550729" cy="1569660"/>
          </a:xfrm>
          <a:prstGeom prst="rect">
            <a:avLst/>
          </a:prstGeom>
          <a:noFill/>
        </p:spPr>
        <p:txBody>
          <a:bodyPr wrap="square">
            <a:spAutoFit/>
          </a:bodyPr>
          <a:lstStyle/>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Nêu khái niệm số từ.</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Có mấy loại số từ? Kể tên và nêu đ</a:t>
            </a:r>
            <a:r>
              <a:rPr lang="en-US" sz="3200" dirty="0">
                <a:latin typeface="Times New Roman" pitchFamily="18" charset="0"/>
                <a:cs typeface="Times New Roman" pitchFamily="18" charset="0"/>
              </a:rPr>
              <a:t>ặ</a:t>
            </a:r>
            <a:r>
              <a:rPr lang="vi-VN" sz="3200" dirty="0">
                <a:latin typeface="Times New Roman" pitchFamily="18" charset="0"/>
                <a:cs typeface="Times New Roman" pitchFamily="18" charset="0"/>
              </a:rPr>
              <a:t>c điểm của các loại số từ đó?</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44948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18185" y="2"/>
            <a:ext cx="9955631" cy="749873"/>
          </a:xfrm>
          <a:prstGeom prst="rect">
            <a:avLst/>
          </a:prstGeom>
        </p:spPr>
      </p:pic>
      <p:cxnSp>
        <p:nvCxnSpPr>
          <p:cNvPr id="8" name="Straight Connector 7"/>
          <p:cNvCxnSpPr/>
          <p:nvPr/>
        </p:nvCxnSpPr>
        <p:spPr>
          <a:xfrm>
            <a:off x="0" y="74987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992880" y="867202"/>
            <a:ext cx="3962400" cy="13360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rPr>
              <a:t>- L</a:t>
            </a:r>
            <a:r>
              <a:rPr lang="vi-VN" sz="2400" dirty="0">
                <a:solidFill>
                  <a:schemeClr val="tx1"/>
                </a:solidFill>
              </a:rPr>
              <a:t>à những từ chỉ số lượng hoặc thứ tự của sự vật.</a:t>
            </a:r>
            <a:r>
              <a:rPr lang="en-US" sz="2400" dirty="0">
                <a:solidFill>
                  <a:schemeClr val="tx1"/>
                </a:solidFill>
              </a:rPr>
              <a:t> </a:t>
            </a:r>
          </a:p>
        </p:txBody>
      </p:sp>
      <p:sp>
        <p:nvSpPr>
          <p:cNvPr id="15" name="Rectangle 14"/>
          <p:cNvSpPr/>
          <p:nvPr/>
        </p:nvSpPr>
        <p:spPr>
          <a:xfrm>
            <a:off x="2103121" y="2727962"/>
            <a:ext cx="2567935" cy="461665"/>
          </a:xfrm>
          <a:prstGeom prst="rect">
            <a:avLst/>
          </a:prstGeom>
          <a:solidFill>
            <a:schemeClr val="bg2"/>
          </a:solidFill>
        </p:spPr>
        <p:txBody>
          <a:bodyPr wrap="square">
            <a:spAutoFit/>
          </a:bodyPr>
          <a:lstStyle/>
          <a:p>
            <a:r>
              <a:rPr lang="vi-VN" sz="2400" dirty="0">
                <a:latin typeface="Times New Roman" panose="02020603050405020304" pitchFamily="18" charset="0"/>
                <a:cs typeface="Times New Roman" panose="02020603050405020304" pitchFamily="18" charset="0"/>
              </a:rPr>
              <a:t>Số từ chỉ số lượng</a:t>
            </a:r>
            <a:endParaRPr lang="en-US"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365761" y="4069080"/>
            <a:ext cx="2788920" cy="2308324"/>
          </a:xfrm>
          <a:prstGeom prst="rect">
            <a:avLst/>
          </a:prstGeom>
          <a:solidFill>
            <a:schemeClr val="bg2"/>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số lượng xác định (</a:t>
            </a:r>
            <a:r>
              <a:rPr lang="vi-VN" sz="2400" dirty="0">
                <a:solidFill>
                  <a:srgbClr val="FF0000"/>
                </a:solidFill>
                <a:latin typeface="Times New Roman" panose="02020603050405020304" pitchFamily="18" charset="0"/>
                <a:cs typeface="Times New Roman" panose="02020603050405020304" pitchFamily="18" charset="0"/>
              </a:rPr>
              <a:t>một, hai, ba...</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Tôi</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đoán</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được</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hai</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loại</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hoa</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hoa</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mồng</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gà</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và</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hoa</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hướng</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dương</a:t>
            </a:r>
            <a:r>
              <a:rPr lang="en-US" sz="2400" i="1" dirty="0">
                <a:solidFill>
                  <a:srgbClr val="0000CC"/>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3640943" y="4088803"/>
            <a:ext cx="2643012" cy="2308324"/>
          </a:xfrm>
          <a:prstGeom prst="rect">
            <a:avLst/>
          </a:prstGeom>
          <a:solidFill>
            <a:schemeClr val="bg2"/>
          </a:solid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số lượng ước chừng (</a:t>
            </a:r>
            <a:r>
              <a:rPr lang="vi-VN" sz="2400" dirty="0">
                <a:solidFill>
                  <a:srgbClr val="FF0000"/>
                </a:solidFill>
                <a:latin typeface="Times New Roman" panose="02020603050405020304" pitchFamily="18" charset="0"/>
                <a:cs typeface="Times New Roman" panose="02020603050405020304" pitchFamily="18" charset="0"/>
              </a:rPr>
              <a:t>vài, dăm, mươi, dăm bảy....</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V/d: </a:t>
            </a:r>
            <a:r>
              <a:rPr lang="en-US" sz="2400" i="1" dirty="0" err="1">
                <a:solidFill>
                  <a:srgbClr val="0000CC"/>
                </a:solidFill>
                <a:latin typeface="Times New Roman" panose="02020603050405020304" pitchFamily="18" charset="0"/>
                <a:cs typeface="Times New Roman" panose="02020603050405020304" pitchFamily="18" charset="0"/>
              </a:rPr>
              <a:t>Chúng</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tôi</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gặp</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nhau</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và</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nói</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dăm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câu</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chuyện</a:t>
            </a:r>
            <a:r>
              <a:rPr lang="en-US" sz="2400" i="1" dirty="0">
                <a:solidFill>
                  <a:srgbClr val="0000CC"/>
                </a:solidFill>
                <a:latin typeface="Times New Roman" panose="02020603050405020304" pitchFamily="18" charset="0"/>
                <a:cs typeface="Times New Roman" panose="02020603050405020304" pitchFamily="18" charset="0"/>
              </a:rPr>
              <a:t>.</a:t>
            </a:r>
          </a:p>
        </p:txBody>
      </p:sp>
      <p:sp>
        <p:nvSpPr>
          <p:cNvPr id="18" name="Rectangle 17"/>
          <p:cNvSpPr/>
          <p:nvPr/>
        </p:nvSpPr>
        <p:spPr>
          <a:xfrm>
            <a:off x="7909562" y="2773682"/>
            <a:ext cx="2225039" cy="461665"/>
          </a:xfrm>
          <a:prstGeom prst="rect">
            <a:avLst/>
          </a:prstGeom>
          <a:solidFill>
            <a:schemeClr val="bg2"/>
          </a:solidFill>
        </p:spPr>
        <p:txBody>
          <a:bodyPr wrap="square">
            <a:spAutoFit/>
          </a:bodyPr>
          <a:lstStyle/>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p>
        </p:txBody>
      </p:sp>
      <p:sp>
        <p:nvSpPr>
          <p:cNvPr id="19" name="Rectangle 18"/>
          <p:cNvSpPr/>
          <p:nvPr/>
        </p:nvSpPr>
        <p:spPr>
          <a:xfrm>
            <a:off x="7818120" y="4038600"/>
            <a:ext cx="2468880" cy="1938992"/>
          </a:xfrm>
          <a:prstGeom prst="rect">
            <a:avLst/>
          </a:prstGeom>
          <a:solidFill>
            <a:schemeClr val="bg2"/>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hường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vi-VN" sz="2400" dirty="0">
                <a:latin typeface="Times New Roman" panose="02020603050405020304" pitchFamily="18" charset="0"/>
                <a:cs typeface="Times New Roman" panose="02020603050405020304" pitchFamily="18" charset="0"/>
              </a:rPr>
              <a:t> từ </a:t>
            </a:r>
            <a:r>
              <a:rPr lang="vi-VN" sz="2400" dirty="0">
                <a:solidFill>
                  <a:srgbClr val="FF0000"/>
                </a:solidFill>
                <a:latin typeface="Times New Roman" panose="02020603050405020304" pitchFamily="18" charset="0"/>
                <a:cs typeface="Times New Roman" panose="02020603050405020304" pitchFamily="18" charset="0"/>
              </a:rPr>
              <a:t>thứ, hạng, loại, số</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V/d:</a:t>
            </a:r>
            <a:r>
              <a:rPr lang="en-US" sz="2400"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Tôi</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ngồi</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bàn</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thứ</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nhất</a:t>
            </a:r>
            <a:r>
              <a:rPr lang="en-US" sz="2400" i="1" dirty="0">
                <a:solidFill>
                  <a:srgbClr val="0000CC"/>
                </a:solidFill>
                <a:latin typeface="Times New Roman" panose="02020603050405020304" pitchFamily="18" charset="0"/>
                <a:cs typeface="Times New Roman" panose="02020603050405020304" pitchFamily="18" charset="0"/>
              </a:rPr>
              <a:t>.</a:t>
            </a:r>
            <a:r>
              <a:rPr lang="vi-VN" sz="2400" i="1" dirty="0">
                <a:solidFill>
                  <a:srgbClr val="0000CC"/>
                </a:solidFill>
                <a:latin typeface="Times New Roman" panose="02020603050405020304" pitchFamily="18" charset="0"/>
                <a:cs typeface="Times New Roman" panose="02020603050405020304" pitchFamily="18" charset="0"/>
              </a:rPr>
              <a:t> </a:t>
            </a:r>
            <a:endParaRPr lang="en-US" sz="2400" i="1" dirty="0">
              <a:solidFill>
                <a:srgbClr val="0000CC"/>
              </a:solidFill>
              <a:latin typeface="Times New Roman" panose="02020603050405020304" pitchFamily="18" charset="0"/>
              <a:cs typeface="Times New Roman" panose="02020603050405020304" pitchFamily="18" charset="0"/>
            </a:endParaRPr>
          </a:p>
        </p:txBody>
      </p:sp>
      <p:cxnSp>
        <p:nvCxnSpPr>
          <p:cNvPr id="22" name="Straight Arrow Connector 21"/>
          <p:cNvCxnSpPr>
            <a:stCxn id="9" idx="2"/>
          </p:cNvCxnSpPr>
          <p:nvPr/>
        </p:nvCxnSpPr>
        <p:spPr>
          <a:xfrm rot="5400000">
            <a:off x="4478557" y="1239013"/>
            <a:ext cx="531275" cy="24597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stCxn id="9" idx="2"/>
          </p:cNvCxnSpPr>
          <p:nvPr/>
        </p:nvCxnSpPr>
        <p:spPr>
          <a:xfrm rot="16200000" flipH="1">
            <a:off x="7267542" y="909800"/>
            <a:ext cx="514414" cy="31013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rot="10800000" flipV="1">
            <a:off x="1965960" y="3215644"/>
            <a:ext cx="1584963" cy="7924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3535681" y="3230880"/>
            <a:ext cx="1402823" cy="7942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16200000" flipH="1">
            <a:off x="8671561" y="3657600"/>
            <a:ext cx="746764" cy="152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58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fade">
                                      <p:cBhvr>
                                        <p:cTn id="40" dur="1000"/>
                                        <p:tgtEl>
                                          <p:spTgt spid="18">
                                            <p:txEl>
                                              <p:pRg st="0" end="0"/>
                                            </p:txEl>
                                          </p:spTgt>
                                        </p:tgtEl>
                                      </p:cBhvr>
                                    </p:animEffect>
                                    <p:anim calcmode="lin" valueType="num">
                                      <p:cBhvr>
                                        <p:cTn id="4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 calcmode="lin" valueType="num">
                                      <p:cBhvr additive="base">
                                        <p:cTn id="5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xEl>
                                              <p:pRg st="1" end="1"/>
                                            </p:txEl>
                                          </p:spTgt>
                                        </p:tgtEl>
                                        <p:attrNameLst>
                                          <p:attrName>style.visibility</p:attrName>
                                        </p:attrNameLst>
                                      </p:cBhvr>
                                      <p:to>
                                        <p:strVal val="visible"/>
                                      </p:to>
                                    </p:set>
                                    <p:anim calcmode="lin" valueType="num">
                                      <p:cBhvr additive="base">
                                        <p:cTn id="60"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ppt_x"/>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calcmode="lin" valueType="num">
                                      <p:cBhvr additive="base">
                                        <p:cTn id="7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7">
                                            <p:txEl>
                                              <p:pRg st="1" end="1"/>
                                            </p:txEl>
                                          </p:spTgt>
                                        </p:tgtEl>
                                        <p:attrNameLst>
                                          <p:attrName>style.visibility</p:attrName>
                                        </p:attrNameLst>
                                      </p:cBhvr>
                                      <p:to>
                                        <p:strVal val="visible"/>
                                      </p:to>
                                    </p:set>
                                    <p:anim calcmode="lin" valueType="num">
                                      <p:cBhvr additive="base">
                                        <p:cTn id="7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ppt_x"/>
                                          </p:val>
                                        </p:tav>
                                        <p:tav tm="100000">
                                          <p:val>
                                            <p:strVal val="#ppt_x"/>
                                          </p:val>
                                        </p:tav>
                                      </p:tavLst>
                                    </p:anim>
                                    <p:anim calcmode="lin" valueType="num">
                                      <p:cBhvr additive="base">
                                        <p:cTn id="8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 calcmode="lin" valueType="num">
                                      <p:cBhvr additive="base">
                                        <p:cTn id="9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9">
                                            <p:txEl>
                                              <p:pRg st="1" end="1"/>
                                            </p:txEl>
                                          </p:spTgt>
                                        </p:tgtEl>
                                        <p:attrNameLst>
                                          <p:attrName>style.visibility</p:attrName>
                                        </p:attrNameLst>
                                      </p:cBhvr>
                                      <p:to>
                                        <p:strVal val="visible"/>
                                      </p:to>
                                    </p:set>
                                    <p:anim calcmode="lin" valueType="num">
                                      <p:cBhvr additive="base">
                                        <p:cTn id="96"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18185" y="2"/>
            <a:ext cx="9955631" cy="749873"/>
          </a:xfrm>
          <a:prstGeom prst="rect">
            <a:avLst/>
          </a:prstGeom>
        </p:spPr>
      </p:pic>
      <p:cxnSp>
        <p:nvCxnSpPr>
          <p:cNvPr id="8" name="Straight Connector 7"/>
          <p:cNvCxnSpPr/>
          <p:nvPr/>
        </p:nvCxnSpPr>
        <p:spPr>
          <a:xfrm>
            <a:off x="0" y="74987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992880" y="867202"/>
            <a:ext cx="3962400" cy="13360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rPr>
              <a:t>- L</a:t>
            </a:r>
            <a:r>
              <a:rPr lang="vi-VN" sz="2400" dirty="0">
                <a:solidFill>
                  <a:schemeClr val="tx1"/>
                </a:solidFill>
              </a:rPr>
              <a:t>à những từ chỉ số lượng hoặc thứ tự của sự vật.</a:t>
            </a:r>
            <a:r>
              <a:rPr lang="en-US" sz="2400" dirty="0">
                <a:solidFill>
                  <a:schemeClr val="tx1"/>
                </a:solidFill>
              </a:rPr>
              <a:t> </a:t>
            </a:r>
          </a:p>
        </p:txBody>
      </p:sp>
      <p:sp>
        <p:nvSpPr>
          <p:cNvPr id="15" name="Rectangle 14"/>
          <p:cNvSpPr/>
          <p:nvPr/>
        </p:nvSpPr>
        <p:spPr>
          <a:xfrm>
            <a:off x="2103121" y="2727962"/>
            <a:ext cx="2567935" cy="461665"/>
          </a:xfrm>
          <a:prstGeom prst="rect">
            <a:avLst/>
          </a:prstGeom>
          <a:solidFill>
            <a:schemeClr val="bg2"/>
          </a:solidFill>
        </p:spPr>
        <p:txBody>
          <a:bodyPr wrap="square">
            <a:spAutoFit/>
          </a:bodyPr>
          <a:lstStyle/>
          <a:p>
            <a:r>
              <a:rPr lang="vi-VN" sz="2400" dirty="0">
                <a:latin typeface="Times New Roman" panose="02020603050405020304" pitchFamily="18" charset="0"/>
                <a:cs typeface="Times New Roman" panose="02020603050405020304" pitchFamily="18" charset="0"/>
              </a:rPr>
              <a:t>Số từ chỉ số lượng</a:t>
            </a:r>
            <a:endParaRPr lang="en-US"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365761" y="4069080"/>
            <a:ext cx="2788920" cy="830997"/>
          </a:xfrm>
          <a:prstGeom prst="rect">
            <a:avLst/>
          </a:prstGeom>
          <a:solidFill>
            <a:schemeClr val="bg2"/>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số lượng xác định (</a:t>
            </a:r>
            <a:r>
              <a:rPr lang="vi-VN" sz="2400" dirty="0">
                <a:solidFill>
                  <a:srgbClr val="FF0000"/>
                </a:solidFill>
                <a:latin typeface="Times New Roman" panose="02020603050405020304" pitchFamily="18" charset="0"/>
                <a:cs typeface="Times New Roman" panose="02020603050405020304" pitchFamily="18" charset="0"/>
              </a:rPr>
              <a:t>một, hai, ba...</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3640943" y="4088803"/>
            <a:ext cx="2643012" cy="1200329"/>
          </a:xfrm>
          <a:prstGeom prst="rect">
            <a:avLst/>
          </a:prstGeom>
          <a:solidFill>
            <a:schemeClr val="bg2"/>
          </a:solid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số lượng ước chừng (</a:t>
            </a:r>
            <a:r>
              <a:rPr lang="vi-VN" sz="2400" dirty="0">
                <a:solidFill>
                  <a:srgbClr val="FF0000"/>
                </a:solidFill>
                <a:latin typeface="Times New Roman" panose="02020603050405020304" pitchFamily="18" charset="0"/>
                <a:cs typeface="Times New Roman" panose="02020603050405020304" pitchFamily="18" charset="0"/>
              </a:rPr>
              <a:t>vài, dăm, mươi, dăm bảy....</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p:txBody>
      </p:sp>
      <p:sp>
        <p:nvSpPr>
          <p:cNvPr id="18" name="Rectangle 17"/>
          <p:cNvSpPr/>
          <p:nvPr/>
        </p:nvSpPr>
        <p:spPr>
          <a:xfrm>
            <a:off x="7909562" y="2773682"/>
            <a:ext cx="2225039" cy="461665"/>
          </a:xfrm>
          <a:prstGeom prst="rect">
            <a:avLst/>
          </a:prstGeom>
          <a:solidFill>
            <a:schemeClr val="bg2"/>
          </a:solidFill>
        </p:spPr>
        <p:txBody>
          <a:bodyPr wrap="square">
            <a:spAutoFit/>
          </a:bodyPr>
          <a:lstStyle/>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p>
        </p:txBody>
      </p:sp>
      <p:sp>
        <p:nvSpPr>
          <p:cNvPr id="19" name="Rectangle 18"/>
          <p:cNvSpPr/>
          <p:nvPr/>
        </p:nvSpPr>
        <p:spPr>
          <a:xfrm>
            <a:off x="7818120" y="4038600"/>
            <a:ext cx="2468880" cy="1200329"/>
          </a:xfrm>
          <a:prstGeom prst="rect">
            <a:avLst/>
          </a:prstGeom>
          <a:solidFill>
            <a:schemeClr val="bg2"/>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hường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vi-VN" sz="2400" dirty="0">
                <a:latin typeface="Times New Roman" panose="02020603050405020304" pitchFamily="18" charset="0"/>
                <a:cs typeface="Times New Roman" panose="02020603050405020304" pitchFamily="18" charset="0"/>
              </a:rPr>
              <a:t> từ </a:t>
            </a:r>
            <a:r>
              <a:rPr lang="vi-VN" sz="2400" dirty="0">
                <a:solidFill>
                  <a:srgbClr val="FF0000"/>
                </a:solidFill>
                <a:latin typeface="Times New Roman" panose="02020603050405020304" pitchFamily="18" charset="0"/>
                <a:cs typeface="Times New Roman" panose="02020603050405020304" pitchFamily="18" charset="0"/>
              </a:rPr>
              <a:t>thứ, hạng, loại, số</a:t>
            </a:r>
            <a:r>
              <a:rPr lang="en-US" sz="2400" dirty="0">
                <a:solidFill>
                  <a:srgbClr val="FF0000"/>
                </a:solidFill>
                <a:latin typeface="Times New Roman" panose="02020603050405020304" pitchFamily="18" charset="0"/>
                <a:cs typeface="Times New Roman" panose="02020603050405020304" pitchFamily="18" charset="0"/>
              </a:rPr>
              <a:t>.</a:t>
            </a:r>
          </a:p>
        </p:txBody>
      </p:sp>
      <p:cxnSp>
        <p:nvCxnSpPr>
          <p:cNvPr id="22" name="Straight Arrow Connector 21"/>
          <p:cNvCxnSpPr>
            <a:stCxn id="9" idx="2"/>
          </p:cNvCxnSpPr>
          <p:nvPr/>
        </p:nvCxnSpPr>
        <p:spPr>
          <a:xfrm rot="5400000">
            <a:off x="4478557" y="1239013"/>
            <a:ext cx="531275" cy="24597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stCxn id="9" idx="2"/>
          </p:cNvCxnSpPr>
          <p:nvPr/>
        </p:nvCxnSpPr>
        <p:spPr>
          <a:xfrm rot="16200000" flipH="1">
            <a:off x="7267542" y="909800"/>
            <a:ext cx="514414" cy="31013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rot="10800000" flipV="1">
            <a:off x="1965960" y="3215644"/>
            <a:ext cx="1584963" cy="7924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3535681" y="3230880"/>
            <a:ext cx="1402823" cy="7942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16200000" flipH="1">
            <a:off x="8671561" y="3657600"/>
            <a:ext cx="746764" cy="152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58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fade">
                                      <p:cBhvr>
                                        <p:cTn id="40" dur="1000"/>
                                        <p:tgtEl>
                                          <p:spTgt spid="18">
                                            <p:txEl>
                                              <p:pRg st="0" end="0"/>
                                            </p:txEl>
                                          </p:spTgt>
                                        </p:tgtEl>
                                      </p:cBhvr>
                                    </p:animEffect>
                                    <p:anim calcmode="lin" valueType="num">
                                      <p:cBhvr>
                                        <p:cTn id="4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 calcmode="lin" valueType="num">
                                      <p:cBhvr additive="base">
                                        <p:cTn id="5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 calcmode="lin" valueType="num">
                                      <p:cBhvr additive="base">
                                        <p:cTn id="6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 calcmode="lin" valueType="num">
                                      <p:cBhvr additive="base">
                                        <p:cTn id="7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p:blipFill>
        <p:spPr>
          <a:xfrm>
            <a:off x="335560" y="1447245"/>
            <a:ext cx="4530055" cy="4253219"/>
          </a:xfrm>
          <a:prstGeom prst="rect">
            <a:avLst/>
          </a:prstGeom>
          <a:solidFill>
            <a:schemeClr val="bg1"/>
          </a:solidFill>
        </p:spPr>
      </p:pic>
      <p:pic>
        <p:nvPicPr>
          <p:cNvPr id="10" name="图片 9">
            <a:extLst>
              <a:ext uri="{FF2B5EF4-FFF2-40B4-BE49-F238E27FC236}">
                <a16:creationId xmlns:a16="http://schemas.microsoft.com/office/drawing/2014/main" id="{B44DD55D-B81B-4DEE-ACB2-4711D96CD1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36" t="57112" r="11839" b="1779"/>
          <a:stretch/>
        </p:blipFill>
        <p:spPr>
          <a:xfrm>
            <a:off x="6046284" y="1496291"/>
            <a:ext cx="5937900" cy="4419600"/>
          </a:xfrm>
          <a:prstGeom prst="rect">
            <a:avLst/>
          </a:prstGeom>
        </p:spPr>
      </p:pic>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46365" y="550650"/>
            <a:ext cx="651162"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0" y="512618"/>
            <a:ext cx="11267643" cy="1077218"/>
          </a:xfrm>
          <a:prstGeom prst="rect">
            <a:avLst/>
          </a:prstGeom>
          <a:noFill/>
        </p:spPr>
        <p:txBody>
          <a:bodyPr wrap="square" rtlCol="0">
            <a:spAutoFit/>
          </a:bodyPr>
          <a:lstStyle/>
          <a:p>
            <a:pPr algn="ctr"/>
            <a:r>
              <a:rPr lang="en-US" sz="32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3200" dirty="0">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3200" dirty="0">
                <a:latin typeface="Times New Roman" panose="02020603050405020304" pitchFamily="18" charset="0"/>
                <a:ea typeface="Calibri" panose="020F0502020204030204" pitchFamily="34" charset="0"/>
                <a:cs typeface="Times New Roman" panose="02020603050405020304" pitchFamily="18" charset="0"/>
              </a:rPr>
              <a:t>ý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300"/>
            <a:ext cx="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15">
            <a:extLst>
              <a:ext uri="{FF2B5EF4-FFF2-40B4-BE49-F238E27FC236}">
                <a16:creationId xmlns:a16="http://schemas.microsoft.com/office/drawing/2014/main" id="{D6659063-46DD-4CD6-AC46-93B275E93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5237018"/>
            <a:ext cx="2064327" cy="1828800"/>
          </a:xfrm>
          <a:prstGeom prst="rect">
            <a:avLst/>
          </a:prstGeom>
        </p:spPr>
      </p:pic>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sp>
        <p:nvSpPr>
          <p:cNvPr id="5" name="Rectangle 4">
            <a:extLst>
              <a:ext uri="{FF2B5EF4-FFF2-40B4-BE49-F238E27FC236}">
                <a16:creationId xmlns:a16="http://schemas.microsoft.com/office/drawing/2014/main" id="{77243BE6-8057-4540-8DB9-08FD767A1D10}"/>
              </a:ext>
            </a:extLst>
          </p:cNvPr>
          <p:cNvSpPr/>
          <p:nvPr/>
        </p:nvSpPr>
        <p:spPr>
          <a:xfrm>
            <a:off x="6456219" y="1898072"/>
            <a:ext cx="5223164" cy="3108543"/>
          </a:xfrm>
          <a:prstGeom prst="rect">
            <a:avLst/>
          </a:prstGeom>
        </p:spPr>
        <p:txBody>
          <a:bodyPr wrap="square">
            <a:spAutoFit/>
          </a:bodyPr>
          <a:lstStyle/>
          <a:p>
            <a:pPr algn="just"/>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buFontTx/>
              <a:buChar char="-"/>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buFontTx/>
              <a:buChar char="-"/>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7562249-F6DE-4F7E-B7DC-D185E74C8B47}"/>
              </a:ext>
            </a:extLst>
          </p:cNvPr>
          <p:cNvSpPr/>
          <p:nvPr/>
        </p:nvSpPr>
        <p:spPr>
          <a:xfrm>
            <a:off x="536895" y="1905506"/>
            <a:ext cx="3916974" cy="1077218"/>
          </a:xfrm>
          <a:prstGeom prst="rect">
            <a:avLst/>
          </a:prstGeom>
        </p:spPr>
        <p:txBody>
          <a:bodyPr wrap="square">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9303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 y="960120"/>
            <a:ext cx="2270759" cy="5425440"/>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8016334" y="6145349"/>
            <a:ext cx="1777591"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1445378" y="6129229"/>
            <a:ext cx="1777591"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78216" y="6129228"/>
            <a:ext cx="1777591"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9"/>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8"/>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3211155" y="6337371"/>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4510501" y="6011030"/>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6765435"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063240" y="975361"/>
            <a:ext cx="7661368" cy="258493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w="12700">
                  <a:noFill/>
                </a:ln>
                <a:solidFill>
                  <a:schemeClr val="tx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HOẠT ĐỘNG</a:t>
            </a:r>
            <a:r>
              <a:rPr kumimoji="0" lang="en-US" altLang="zh-CN" sz="4400" b="1" i="0" u="none" strike="noStrike" kern="1200" cap="none" spc="0" normalizeH="0" noProof="0" dirty="0">
                <a:ln w="12700">
                  <a:noFill/>
                </a:ln>
                <a:solidFill>
                  <a:schemeClr val="tx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a:t>
            </a:r>
            <a:r>
              <a:rPr kumimoji="0" lang="en-US" altLang="zh-CN" sz="5399" b="1" i="0" u="none" strike="noStrike" kern="1200" cap="none" spc="0" normalizeH="0" noProof="0" dirty="0">
                <a:ln w="12700">
                  <a:noFill/>
                </a:ln>
                <a:solidFill>
                  <a:schemeClr val="tx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5399" b="1" i="0" u="none" strike="noStrike" kern="1200" cap="none" spc="0" normalizeH="0" noProof="0" dirty="0" err="1">
                <a:ln w="12700">
                  <a:noFill/>
                </a:ln>
                <a:solidFill>
                  <a:schemeClr val="tx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Luyện</a:t>
            </a:r>
            <a:r>
              <a:rPr kumimoji="0" lang="en-US" altLang="zh-CN" sz="5399" b="1" i="0" u="none" strike="noStrike" kern="1200" cap="none" spc="0" normalizeH="0" noProof="0" dirty="0">
                <a:ln w="12700">
                  <a:noFill/>
                </a:ln>
                <a:solidFill>
                  <a:schemeClr val="tx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5399" b="1" i="0" u="none" strike="noStrike" kern="1200" cap="none" spc="0" normalizeH="0" noProof="0" dirty="0" err="1">
                <a:ln w="12700">
                  <a:noFill/>
                </a:ln>
                <a:solidFill>
                  <a:schemeClr val="tx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endParaRPr kumimoji="0" lang="en-US" altLang="zh-CN" sz="5399" b="1" i="0" u="none" strike="noStrike" kern="1200" cap="none" spc="0" normalizeH="0" baseline="0" noProof="0" dirty="0">
              <a:ln w="12700">
                <a:noFill/>
              </a:ln>
              <a:solidFill>
                <a:schemeClr val="tx2"/>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a:t>
            </a:r>
            <a:r>
              <a:rPr kumimoji="0" lang="en-US" altLang="zh-CN" sz="5399" b="1" i="0" u="none" strike="noStrike" kern="1200" cap="none" spc="0" normalizeH="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5399" b="1" i="0" u="none" strike="noStrike" kern="1200" cap="none" spc="0" normalizeH="0" noProof="0" dirty="0" err="1">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Luyện</a:t>
            </a:r>
            <a:r>
              <a:rPr kumimoji="0" lang="en-US" altLang="zh-CN" sz="5399" b="1" i="0" u="none" strike="noStrike" kern="1200" cap="none" spc="0" normalizeH="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5399" b="1" i="0" u="none" strike="noStrike" kern="1200" cap="none" spc="0" normalizeH="0" noProof="0" dirty="0" err="1">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5399" b="1" i="0" u="none" strike="noStrike" kern="1200" cap="none" spc="0" normalizeH="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527015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180109" y="550650"/>
            <a:ext cx="692727" cy="774250"/>
          </a:xfrm>
          <a:prstGeom prst="rect">
            <a:avLst/>
          </a:prstGeom>
        </p:spPr>
      </p:pic>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42173" y="4641273"/>
            <a:ext cx="2324107" cy="2050472"/>
          </a:xfrm>
          <a:prstGeom prst="rect">
            <a:avLst/>
          </a:prstGeom>
        </p:spPr>
      </p:pic>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4494" y="4502727"/>
            <a:ext cx="2676939" cy="2371838"/>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2656" y="4506442"/>
            <a:ext cx="2596130" cy="2091220"/>
          </a:xfrm>
          <a:prstGeom prst="rect">
            <a:avLst/>
          </a:prstGeom>
        </p:spPr>
      </p:pic>
      <p:sp>
        <p:nvSpPr>
          <p:cNvPr id="14" name="TextBox 13">
            <a:extLst>
              <a:ext uri="{FF2B5EF4-FFF2-40B4-BE49-F238E27FC236}">
                <a16:creationId xmlns:a16="http://schemas.microsoft.com/office/drawing/2014/main" id="{C2CC07F8-8A13-BFD4-9542-40257DA9C4F9}"/>
              </a:ext>
            </a:extLst>
          </p:cNvPr>
          <p:cNvSpPr txBox="1"/>
          <p:nvPr/>
        </p:nvSpPr>
        <p:spPr>
          <a:xfrm>
            <a:off x="581892" y="1011383"/>
            <a:ext cx="10889672" cy="3046988"/>
          </a:xfrm>
          <a:prstGeom prst="rect">
            <a:avLst/>
          </a:prstGeom>
          <a:noFill/>
          <a:ln w="38100">
            <a:solidFill>
              <a:schemeClr val="tx1"/>
            </a:solidFill>
          </a:ln>
        </p:spPr>
        <p:txBody>
          <a:bodyPr wrap="square">
            <a:spAutoFit/>
          </a:bodyPr>
          <a:lstStyle/>
          <a:p>
            <a:pPr algn="ctr"/>
            <a:r>
              <a:rPr lang="en-US" sz="3200" b="1" dirty="0" err="1">
                <a:solidFill>
                  <a:prstClr val="black"/>
                </a:solidFill>
                <a:latin typeface="Times New Roman" pitchFamily="18" charset="0"/>
                <a:cs typeface="Times New Roman" pitchFamily="18" charset="0"/>
              </a:rPr>
              <a:t>Thảo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luận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nhóm</a:t>
            </a:r>
            <a:r>
              <a:rPr lang="en-US" sz="3200" b="1" dirty="0">
                <a:solidFill>
                  <a:prstClr val="black"/>
                </a:solidFill>
                <a:latin typeface="Times New Roman" pitchFamily="18" charset="0"/>
                <a:cs typeface="Times New Roman" pitchFamily="18" charset="0"/>
              </a:rPr>
              <a:t> - </a:t>
            </a:r>
            <a:r>
              <a:rPr lang="en-US" sz="3200" b="1" dirty="0" err="1">
                <a:solidFill>
                  <a:prstClr val="black"/>
                </a:solidFill>
                <a:latin typeface="Times New Roman" pitchFamily="18" charset="0"/>
                <a:cs typeface="Times New Roman" pitchFamily="18" charset="0"/>
              </a:rPr>
              <a:t>Chia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lớp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thành</a:t>
            </a:r>
            <a:r>
              <a:rPr lang="en-US" sz="3200" b="1" dirty="0">
                <a:solidFill>
                  <a:prstClr val="black"/>
                </a:solidFill>
                <a:latin typeface="Times New Roman" pitchFamily="18" charset="0"/>
                <a:cs typeface="Times New Roman" pitchFamily="18" charset="0"/>
              </a:rPr>
              <a:t> 6 </a:t>
            </a:r>
            <a:r>
              <a:rPr lang="en-US" sz="3200" b="1" dirty="0" err="1">
                <a:solidFill>
                  <a:prstClr val="black"/>
                </a:solidFill>
                <a:latin typeface="Times New Roman" pitchFamily="18" charset="0"/>
                <a:cs typeface="Times New Roman" pitchFamily="18" charset="0"/>
              </a:rPr>
              <a:t>nhóm</a:t>
            </a:r>
            <a:r>
              <a:rPr lang="en-US" sz="3200" b="1" dirty="0">
                <a:solidFill>
                  <a:prstClr val="black"/>
                </a:solidFill>
                <a:latin typeface="Times New Roman" pitchFamily="18" charset="0"/>
                <a:cs typeface="Times New Roman" pitchFamily="18" charset="0"/>
              </a:rPr>
              <a:t> : </a:t>
            </a:r>
          </a:p>
          <a:p>
            <a:pPr algn="ctr"/>
            <a:r>
              <a:rPr lang="en-US" sz="3200" b="1" dirty="0" err="1">
                <a:solidFill>
                  <a:prstClr val="black"/>
                </a:solidFill>
                <a:latin typeface="Times New Roman" pitchFamily="18" charset="0"/>
                <a:cs typeface="Times New Roman" pitchFamily="18" charset="0"/>
              </a:rPr>
              <a:t>Thời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gian</a:t>
            </a:r>
            <a:r>
              <a:rPr lang="en-US" sz="3200" b="1" dirty="0">
                <a:solidFill>
                  <a:prstClr val="black"/>
                </a:solidFill>
                <a:latin typeface="Times New Roman" pitchFamily="18" charset="0"/>
                <a:cs typeface="Times New Roman" pitchFamily="18" charset="0"/>
              </a:rPr>
              <a:t>: 5</a:t>
            </a:r>
            <a:r>
              <a:rPr lang="vi-VN" sz="3200" b="1" dirty="0">
                <a:solidFill>
                  <a:prstClr val="black"/>
                </a:solidFill>
                <a:latin typeface="Times New Roman" pitchFamily="18" charset="0"/>
                <a:cs typeface="Times New Roman" pitchFamily="18" charset="0"/>
              </a:rPr>
              <a:t> </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phút</a:t>
            </a:r>
            <a:endParaRPr lang="en-US" sz="3200" b="1" dirty="0">
              <a:solidFill>
                <a:prstClr val="black"/>
              </a:solidFill>
              <a:latin typeface="Times New Roman" pitchFamily="18" charset="0"/>
              <a:cs typeface="Times New Roman" pitchFamily="18" charset="0"/>
            </a:endParaRPr>
          </a:p>
          <a:p>
            <a:pPr algn="ct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Nhóm</a:t>
            </a:r>
            <a:r>
              <a:rPr lang="en-US" sz="3200" dirty="0">
                <a:solidFill>
                  <a:prstClr val="black"/>
                </a:solidFill>
                <a:latin typeface="Times New Roman" pitchFamily="18" charset="0"/>
                <a:cs typeface="Times New Roman" pitchFamily="18" charset="0"/>
              </a:rPr>
              <a:t> 1,2: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1,3</a:t>
            </a:r>
          </a:p>
          <a:p>
            <a:pPr algn="ctr"/>
            <a:r>
              <a:rPr lang="en-US" sz="3200" dirty="0" err="1">
                <a:solidFill>
                  <a:prstClr val="black"/>
                </a:solidFill>
                <a:latin typeface="Times New Roman" pitchFamily="18" charset="0"/>
                <a:cs typeface="Times New Roman" pitchFamily="18" charset="0"/>
              </a:rPr>
              <a:t>Nhóm</a:t>
            </a:r>
            <a:r>
              <a:rPr lang="en-US" sz="3200" dirty="0">
                <a:solidFill>
                  <a:prstClr val="black"/>
                </a:solidFill>
                <a:latin typeface="Times New Roman" pitchFamily="18" charset="0"/>
                <a:cs typeface="Times New Roman" pitchFamily="18" charset="0"/>
              </a:rPr>
              <a:t> 3: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2</a:t>
            </a: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Nhóm</a:t>
            </a:r>
            <a:r>
              <a:rPr lang="en-US" sz="3200" dirty="0">
                <a:solidFill>
                  <a:prstClr val="black"/>
                </a:solidFill>
                <a:latin typeface="Times New Roman" pitchFamily="18" charset="0"/>
                <a:cs typeface="Times New Roman" pitchFamily="18" charset="0"/>
              </a:rPr>
              <a:t> 4: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4</a:t>
            </a:r>
          </a:p>
          <a:p>
            <a:pPr algn="ct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Nhóm</a:t>
            </a:r>
            <a:r>
              <a:rPr lang="en-US" sz="3200" dirty="0">
                <a:solidFill>
                  <a:prstClr val="black"/>
                </a:solidFill>
                <a:latin typeface="Times New Roman" pitchFamily="18" charset="0"/>
                <a:cs typeface="Times New Roman" pitchFamily="18" charset="0"/>
              </a:rPr>
              <a:t> 5,6: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5</a:t>
            </a:r>
            <a:endParaRPr lang="en-US"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1503789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7"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9"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577109" y="3271722"/>
            <a:ext cx="1614891"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9718815" y="4600556"/>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9416975"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0" y="-344158"/>
            <a:ext cx="1183103"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6" y="480321"/>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3"/>
          <a:stretch>
            <a:fillRect/>
          </a:stretch>
        </p:blipFill>
        <p:spPr>
          <a:xfrm>
            <a:off x="940527" y="218675"/>
            <a:ext cx="9640388" cy="615448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2829355" y="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10258076" y="300449"/>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852925" y="5558030"/>
            <a:ext cx="1837059" cy="1299970"/>
          </a:xfrm>
          <a:prstGeom prst="rect">
            <a:avLst/>
          </a:prstGeom>
        </p:spPr>
      </p:pic>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7" cy="2632816"/>
          </a:xfrm>
          <a:prstGeom prst="rect">
            <a:avLst/>
          </a:prstGeom>
          <a:noFill/>
          <a:ln>
            <a:noFill/>
          </a:ln>
        </p:spPr>
      </p:pic>
      <p:sp>
        <p:nvSpPr>
          <p:cNvPr id="16" name="Rectangle 15"/>
          <p:cNvSpPr/>
          <p:nvPr/>
        </p:nvSpPr>
        <p:spPr>
          <a:xfrm>
            <a:off x="1881052" y="861539"/>
            <a:ext cx="8360229" cy="4524315"/>
          </a:xfrm>
          <a:prstGeom prst="rect">
            <a:avLst/>
          </a:prstGeom>
        </p:spPr>
        <p:txBody>
          <a:bodyPr wrap="square">
            <a:spAutoFit/>
          </a:bodyPr>
          <a:lstStyle/>
          <a:p>
            <a:pPr algn="ctr"/>
            <a:r>
              <a:rPr lang="en-US" sz="3600" b="1" u="sng" dirty="0">
                <a:latin typeface="Times New Roman" panose="02020603050405020304" pitchFamily="18" charset="0"/>
                <a:ea typeface="黑体"/>
                <a:cs typeface="Times New Roman" panose="02020603050405020304" pitchFamily="18" charset="0"/>
              </a:rPr>
              <a:t>LUẬT CHƠI</a:t>
            </a:r>
          </a:p>
          <a:p>
            <a:pPr algn="just"/>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Quan</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sát</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các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hình</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ảnh</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sau</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đó</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trả</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lời</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các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từ</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có</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liên</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quan</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đến</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các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hình</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ảnh</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đó</a:t>
            </a:r>
            <a:endParaRPr lang="en-US" sz="3600" dirty="0">
              <a:solidFill>
                <a:srgbClr val="C00000"/>
              </a:solidFill>
              <a:latin typeface="Times New Roman" panose="02020603050405020304" pitchFamily="18" charset="0"/>
              <a:ea typeface="黑体"/>
              <a:cs typeface="Times New Roman" panose="02020603050405020304" pitchFamily="18" charset="0"/>
            </a:endParaRPr>
          </a:p>
          <a:p>
            <a:pPr algn="just"/>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Sau</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đó</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các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bạn</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khác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tiếp</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tục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quan</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sát</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và</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trả</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lời</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bức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tranh</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tiếp</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theo</a:t>
            </a:r>
            <a:r>
              <a:rPr lang="en-US" sz="3600" dirty="0">
                <a:solidFill>
                  <a:srgbClr val="C00000"/>
                </a:solidFill>
                <a:latin typeface="Times New Roman" panose="02020603050405020304" pitchFamily="18" charset="0"/>
                <a:ea typeface="黑体"/>
                <a:cs typeface="Times New Roman" panose="02020603050405020304" pitchFamily="18" charset="0"/>
              </a:rPr>
              <a:t>.</a:t>
            </a:r>
          </a:p>
          <a:p>
            <a:pPr algn="just"/>
            <a:r>
              <a:rPr lang="en-US" sz="3600" dirty="0">
                <a:solidFill>
                  <a:srgbClr val="C00000"/>
                </a:solidFill>
                <a:latin typeface="Times New Roman" panose="02020603050405020304" pitchFamily="18" charset="0"/>
                <a:ea typeface="黑体"/>
                <a:cs typeface="Times New Roman" panose="02020603050405020304" pitchFamily="18" charset="0"/>
              </a:rPr>
              <a:t>-</a:t>
            </a:r>
            <a:r>
              <a:rPr lang="en-US" sz="3600" dirty="0" err="1">
                <a:solidFill>
                  <a:srgbClr val="C00000"/>
                </a:solidFill>
                <a:latin typeface="Times New Roman" panose="02020603050405020304" pitchFamily="18" charset="0"/>
                <a:ea typeface="黑体"/>
                <a:cs typeface="Times New Roman" panose="02020603050405020304" pitchFamily="18" charset="0"/>
              </a:rPr>
              <a:t>Trả</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lời</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đúng</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thì</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học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sinh</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đó</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sẽ</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đạt</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được</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phiếu</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điểm</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tốt</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nếu</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trả</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lời</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sai</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thì</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mất</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lượt</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trả</a:t>
            </a:r>
            <a:r>
              <a:rPr lang="en-US" sz="3600" dirty="0">
                <a:solidFill>
                  <a:srgbClr val="C00000"/>
                </a:solidFill>
                <a:latin typeface="Times New Roman" panose="02020603050405020304" pitchFamily="18" charset="0"/>
                <a:ea typeface="黑体"/>
                <a:cs typeface="Times New Roman" panose="02020603050405020304" pitchFamily="18" charset="0"/>
              </a:rPr>
              <a:t> </a:t>
            </a:r>
            <a:r>
              <a:rPr lang="en-US" sz="3600" dirty="0" err="1">
                <a:solidFill>
                  <a:srgbClr val="C00000"/>
                </a:solidFill>
                <a:latin typeface="Times New Roman" panose="02020603050405020304" pitchFamily="18" charset="0"/>
                <a:ea typeface="黑体"/>
                <a:cs typeface="Times New Roman" panose="02020603050405020304" pitchFamily="18" charset="0"/>
              </a:rPr>
              <a:t>lời</a:t>
            </a:r>
            <a:r>
              <a:rPr lang="en-US" sz="3600" dirty="0">
                <a:solidFill>
                  <a:srgbClr val="C00000"/>
                </a:solidFill>
                <a:latin typeface="Times New Roman" panose="02020603050405020304" pitchFamily="18" charset="0"/>
                <a:ea typeface="黑体"/>
                <a:cs typeface="Times New Roman" panose="02020603050405020304" pitchFamily="18" charset="0"/>
              </a:rPr>
              <a:t> </a:t>
            </a:r>
            <a:endParaRPr lang="en-US" sz="3600" dirty="0">
              <a:solidFill>
                <a:srgbClr val="C00000"/>
              </a:solidFill>
            </a:endParaRPr>
          </a:p>
        </p:txBody>
      </p:sp>
    </p:spTree>
    <p:extLst>
      <p:ext uri="{BB962C8B-B14F-4D97-AF65-F5344CB8AC3E}">
        <p14:creationId xmlns:p14="http://schemas.microsoft.com/office/powerpoint/2010/main" val="5909072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1" y="1389888"/>
            <a:ext cx="10972800" cy="1143000"/>
          </a:xfrm>
        </p:spPr>
        <p:txBody>
          <a:bodyPr>
            <a:normAutofit fontScale="90000"/>
          </a:bodyPr>
          <a:lstStyle/>
          <a:p>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solidFill>
                  <a:schemeClr val="tx1"/>
                </a:solidFill>
                <a:latin typeface="Times New Roman" pitchFamily="18" charset="0"/>
                <a:cs typeface="Times New Roman" pitchFamily="18" charset="0"/>
              </a:rPr>
              <a:t>a</a:t>
            </a:r>
            <a:r>
              <a:rPr lang="en-US"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Buổi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chiều</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ra</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đồng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về</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bố</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thường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dẫn</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tôi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ra</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vườn</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hai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bố</a:t>
            </a:r>
            <a:r>
              <a:rPr lang="en-US" sz="4400" b="1" dirty="0">
                <a:solidFill>
                  <a:schemeClr val="tx1"/>
                </a:solidFill>
                <a:latin typeface="Times New Roman" pitchFamily="18" charset="0"/>
                <a:cs typeface="Times New Roman" pitchFamily="18" charset="0"/>
              </a:rPr>
              <a:t> con </a:t>
            </a:r>
            <a:r>
              <a:rPr lang="en-US" sz="4400" b="1" dirty="0" err="1">
                <a:solidFill>
                  <a:schemeClr val="tx1"/>
                </a:solidFill>
                <a:latin typeface="Times New Roman" pitchFamily="18" charset="0"/>
                <a:cs typeface="Times New Roman" pitchFamily="18" charset="0"/>
              </a:rPr>
              <a:t>thi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nhau</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tưới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hoa</a:t>
            </a:r>
            <a:endParaRPr lang="en-US" sz="4400" b="1" dirty="0">
              <a:solidFill>
                <a:schemeClr val="tx1"/>
              </a:solidFill>
              <a:latin typeface="Times New Roman" pitchFamily="18" charset="0"/>
              <a:cs typeface="Times New Roman" pitchFamily="18" charset="0"/>
            </a:endParaRPr>
          </a:p>
        </p:txBody>
      </p:sp>
      <p:sp>
        <p:nvSpPr>
          <p:cNvPr id="4" name="Rectangle 3"/>
          <p:cNvSpPr/>
          <p:nvPr/>
        </p:nvSpPr>
        <p:spPr>
          <a:xfrm>
            <a:off x="1587981" y="1883878"/>
            <a:ext cx="1063783" cy="707886"/>
          </a:xfrm>
          <a:prstGeom prst="rect">
            <a:avLst/>
          </a:prstGeom>
        </p:spPr>
        <p:txBody>
          <a:bodyPr wrap="square">
            <a:spAutoFit/>
          </a:bodyPr>
          <a:lstStyle/>
          <a:p>
            <a:r>
              <a:rPr lang="en-US" sz="4000" b="1" dirty="0" err="1">
                <a:solidFill>
                  <a:srgbClr val="FF0000"/>
                </a:solidFill>
                <a:latin typeface="Times New Roman" pitchFamily="18" charset="0"/>
                <a:cs typeface="Times New Roman" pitchFamily="18" charset="0"/>
              </a:rPr>
              <a:t>hai</a:t>
            </a:r>
            <a:endParaRPr lang="en-US" sz="4000" b="1" dirty="0">
              <a:solidFill>
                <a:srgbClr val="FF0000"/>
              </a:solidFill>
            </a:endParaRPr>
          </a:p>
        </p:txBody>
      </p:sp>
      <p:sp>
        <p:nvSpPr>
          <p:cNvPr id="5" name="Rectangle 4"/>
          <p:cNvSpPr/>
          <p:nvPr/>
        </p:nvSpPr>
        <p:spPr>
          <a:xfrm>
            <a:off x="237564" y="2810001"/>
            <a:ext cx="10466293" cy="1323439"/>
          </a:xfrm>
          <a:prstGeom prst="rect">
            <a:avLst/>
          </a:prstGeom>
        </p:spPr>
        <p:txBody>
          <a:bodyPr wrap="square">
            <a:spAutoFit/>
          </a:bodyPr>
          <a:lstStyle/>
          <a:p>
            <a:r>
              <a:rPr lang="en-US" sz="4000" b="1" dirty="0"/>
              <a:t>b</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tôi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tưới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bằng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đựng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vừa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tay</a:t>
            </a:r>
            <a:r>
              <a:rPr lang="en-US" sz="4000" b="1" dirty="0">
                <a:latin typeface="Times New Roman" pitchFamily="18" charset="0"/>
                <a:cs typeface="Times New Roman" pitchFamily="18" charset="0"/>
              </a:rPr>
              <a:t>.</a:t>
            </a:r>
          </a:p>
        </p:txBody>
      </p:sp>
      <p:sp>
        <p:nvSpPr>
          <p:cNvPr id="7" name="Rectangle 6"/>
          <p:cNvSpPr/>
          <p:nvPr/>
        </p:nvSpPr>
        <p:spPr>
          <a:xfrm>
            <a:off x="324907" y="4763855"/>
            <a:ext cx="11004936" cy="769441"/>
          </a:xfrm>
          <a:prstGeom prst="rect">
            <a:avLst/>
          </a:prstGeom>
        </p:spPr>
        <p:txBody>
          <a:bodyPr wrap="none">
            <a:spAutoFit/>
          </a:bodyPr>
          <a:lstStyle/>
          <a:p>
            <a:r>
              <a:rPr lang="en-US" sz="4000" b="1" dirty="0">
                <a:latin typeface="Times New Roman" pitchFamily="18" charset="0"/>
                <a:cs typeface="Times New Roman" pitchFamily="18" charset="0"/>
              </a:rPr>
              <a:t>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đây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chục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mét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hướng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này</a:t>
            </a:r>
            <a:endParaRPr lang="en-US" sz="4400" dirty="0"/>
          </a:p>
        </p:txBody>
      </p:sp>
      <p:sp>
        <p:nvSpPr>
          <p:cNvPr id="8" name="Rectangle 7"/>
          <p:cNvSpPr/>
          <p:nvPr/>
        </p:nvSpPr>
        <p:spPr>
          <a:xfrm>
            <a:off x="5303521" y="4763853"/>
            <a:ext cx="1339329" cy="769441"/>
          </a:xfrm>
          <a:prstGeom prst="rect">
            <a:avLst/>
          </a:prstGeom>
        </p:spPr>
        <p:txBody>
          <a:bodyPr wrap="square">
            <a:spAutoFit/>
          </a:bodyPr>
          <a:lstStyle/>
          <a:p>
            <a:r>
              <a:rPr lang="en-US" sz="4400" b="1" dirty="0" err="1">
                <a:solidFill>
                  <a:srgbClr val="C00000"/>
                </a:solidFill>
                <a:latin typeface="Times New Roman" pitchFamily="18" charset="0"/>
                <a:cs typeface="Times New Roman" pitchFamily="18" charset="0"/>
              </a:rPr>
              <a:t>ba</a:t>
            </a:r>
            <a:endParaRPr lang="en-US" sz="4400" dirty="0">
              <a:solidFill>
                <a:srgbClr val="C00000"/>
              </a:solidFill>
            </a:endParaRPr>
          </a:p>
        </p:txBody>
      </p:sp>
      <p:sp>
        <p:nvSpPr>
          <p:cNvPr id="9" name="Rectangle 8"/>
          <p:cNvSpPr/>
          <p:nvPr/>
        </p:nvSpPr>
        <p:spPr>
          <a:xfrm>
            <a:off x="4076636" y="2800582"/>
            <a:ext cx="1040670" cy="707886"/>
          </a:xfrm>
          <a:prstGeom prst="rect">
            <a:avLst/>
          </a:prstGeom>
        </p:spPr>
        <p:txBody>
          <a:bodyPr wrap="none">
            <a:spAutoFit/>
          </a:bodyPr>
          <a:lstStyle/>
          <a:p>
            <a:r>
              <a:rPr lang="en-US" sz="4000" b="1" dirty="0" err="1">
                <a:solidFill>
                  <a:srgbClr val="FF0000"/>
                </a:solidFill>
                <a:latin typeface="Times New Roman" pitchFamily="18" charset="0"/>
                <a:cs typeface="Times New Roman" pitchFamily="18" charset="0"/>
              </a:rPr>
              <a:t>một</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ox(in)">
                                      <p:cBhvr>
                                        <p:cTn id="18" dur="500"/>
                                        <p:tgtEl>
                                          <p:spTgt spid="4">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50"/>
            <a:ext cx="9005472" cy="3970318"/>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a. Bố có thể lặn một hơi dài đến mấy phút.</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b. Tôi còn về vài ngày nữa là khác.</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c. Tôi nghe nói bà về đây một hai hôm rồi đi.</a:t>
            </a:r>
            <a:endParaRPr lang="en-US" sz="3600" dirty="0">
              <a:solidFill>
                <a:srgbClr val="000000"/>
              </a:solidFill>
              <a:latin typeface="Times New Roman" panose="02020603050405020304" pitchFamily="18" charset="0"/>
              <a:cs typeface="Times New Roman" panose="02020603050405020304" pitchFamily="18" charset="0"/>
            </a:endParaRPr>
          </a:p>
          <a:p>
            <a:pPr lvl="0" algn="just">
              <a:defRPr/>
            </a:pPr>
            <a:endParaRPr lang="vi-VN" sz="3600" dirty="0">
              <a:solidFill>
                <a:srgbClr val="000000"/>
              </a:solidFill>
              <a:latin typeface="Times New Roman" panose="02020603050405020304" pitchFamily="18" charset="0"/>
              <a:cs typeface="Times New Roman" panose="02020603050405020304" pitchFamily="18" charset="0"/>
            </a:endParaRPr>
          </a:p>
          <a:p>
            <a:pPr lvl="0" algn="just">
              <a:defRPr/>
            </a:pPr>
            <a:r>
              <a:rPr lang="vi-VN" sz="3600" dirty="0">
                <a:solidFill>
                  <a:srgbClr val="000000"/>
                </a:solidFill>
                <a:latin typeface="Times New Roman" panose="02020603050405020304" pitchFamily="18" charset="0"/>
                <a:cs typeface="Times New Roman" panose="02020603050405020304" pitchFamily="18" charset="0"/>
              </a:rPr>
              <a:t>Tìm thêm ba số từ chỉ số lượng ước chừng khác và đặt câu với mỗi từ.</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6"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517407" y="399166"/>
            <a:ext cx="6521732" cy="1077218"/>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2: Tìm số từ chỉ số lượng ước chừng trong các câu dưới đây</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10086109" y="3643745"/>
            <a:ext cx="2105891" cy="3214255"/>
          </a:xfrm>
          <a:prstGeom prst="rect">
            <a:avLst/>
          </a:prstGeom>
        </p:spPr>
      </p:pic>
    </p:spTree>
    <p:extLst>
      <p:ext uri="{BB962C8B-B14F-4D97-AF65-F5344CB8AC3E}">
        <p14:creationId xmlns:p14="http://schemas.microsoft.com/office/powerpoint/2010/main" val="53257395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5BE322-F801-E17B-C323-924AB8041F75}"/>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32</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96BB1F49-3ECD-506C-569F-C157C6A76101}"/>
              </a:ext>
            </a:extLst>
          </p:cNvPr>
          <p:cNvSpPr txBox="1"/>
          <p:nvPr/>
        </p:nvSpPr>
        <p:spPr>
          <a:xfrm>
            <a:off x="1089212" y="1356360"/>
            <a:ext cx="10434917" cy="3232231"/>
          </a:xfrm>
          <a:prstGeom prst="rect">
            <a:avLst/>
          </a:prstGeom>
          <a:noFill/>
        </p:spPr>
        <p:txBody>
          <a:bodyPr wrap="square">
            <a:spAutoFit/>
          </a:bodyPr>
          <a:lstStyle/>
          <a:p>
            <a:pPr>
              <a:lnSpc>
                <a:spcPct val="107000"/>
              </a:lnSpc>
              <a:spcAft>
                <a:spcPts val="80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chừng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lặn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c.Tôi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DBF8B4-3447-0474-505C-8B8C5AE56BD5}"/>
              </a:ext>
            </a:extLst>
          </p:cNvPr>
          <p:cNvSpPr txBox="1"/>
          <p:nvPr/>
        </p:nvSpPr>
        <p:spPr>
          <a:xfrm>
            <a:off x="2937164" y="324218"/>
            <a:ext cx="6096000" cy="816827"/>
          </a:xfrm>
          <a:prstGeom prst="rect">
            <a:avLst/>
          </a:prstGeom>
          <a:noFill/>
        </p:spPr>
        <p:txBody>
          <a:bodyPr wrap="square">
            <a:spAutoFit/>
          </a:bodyPr>
          <a:lstStyle/>
          <a:p>
            <a:pPr algn="ctr">
              <a:lnSpc>
                <a:spcPct val="107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352801" y="2118361"/>
            <a:ext cx="1156087" cy="769441"/>
          </a:xfrm>
          <a:prstGeom prst="rect">
            <a:avLst/>
          </a:prstGeom>
        </p:spPr>
        <p:txBody>
          <a:bodyPr wrap="square">
            <a:spAutoFit/>
          </a:bodyPr>
          <a:lstStyle/>
          <a:p>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mấy</a:t>
            </a:r>
            <a:endParaRPr lang="en-US" sz="4400" dirty="0">
              <a:solidFill>
                <a:srgbClr val="FF0000"/>
              </a:solidFill>
            </a:endParaRPr>
          </a:p>
        </p:txBody>
      </p:sp>
      <p:sp>
        <p:nvSpPr>
          <p:cNvPr id="7" name="Rectangle 6"/>
          <p:cNvSpPr/>
          <p:nvPr/>
        </p:nvSpPr>
        <p:spPr>
          <a:xfrm>
            <a:off x="4153605" y="2956561"/>
            <a:ext cx="1073715" cy="769441"/>
          </a:xfrm>
          <a:prstGeom prst="rect">
            <a:avLst/>
          </a:prstGeom>
        </p:spPr>
        <p:txBody>
          <a:bodyPr wrap="square">
            <a:spAutoFit/>
          </a:bodyPr>
          <a:lstStyle/>
          <a:p>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vài</a:t>
            </a:r>
            <a:endParaRPr lang="en-US" sz="4400" dirty="0">
              <a:solidFill>
                <a:srgbClr val="FF0000"/>
              </a:solidFill>
            </a:endParaRPr>
          </a:p>
        </p:txBody>
      </p:sp>
      <p:sp>
        <p:nvSpPr>
          <p:cNvPr id="8" name="Rectangle 7"/>
          <p:cNvSpPr/>
          <p:nvPr/>
        </p:nvSpPr>
        <p:spPr>
          <a:xfrm>
            <a:off x="6739929" y="3749041"/>
            <a:ext cx="2034531" cy="769441"/>
          </a:xfrm>
          <a:prstGeom prst="rect">
            <a:avLst/>
          </a:prstGeom>
        </p:spPr>
        <p:txBody>
          <a:bodyPr wrap="square">
            <a:spAutoFit/>
          </a:bodyPr>
          <a:lstStyle/>
          <a:p>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solidFill>
                <a:srgbClr val="FF0000"/>
              </a:solidFill>
            </a:endParaRPr>
          </a:p>
        </p:txBody>
      </p:sp>
    </p:spTree>
    <p:extLst>
      <p:ext uri="{BB962C8B-B14F-4D97-AF65-F5344CB8AC3E}">
        <p14:creationId xmlns:p14="http://schemas.microsoft.com/office/powerpoint/2010/main" val="901706397"/>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50"/>
            <a:ext cx="6918775" cy="4524315"/>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 Số từ chỉ số lượng ước chừng trong các câu trên là:</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a. mấy phút.</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b. vài ngày.</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c. một hai hôm.</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Ba số từ chỉ số lượng ước chừng khác là: những, nắm, ít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6"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517407" y="399166"/>
            <a:ext cx="6521732" cy="1077218"/>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2: Tìm số từ chỉ số lượng ước chừng trong các câu dưới đây</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6" y="2490824"/>
            <a:ext cx="3633141" cy="3633141"/>
          </a:xfrm>
          <a:prstGeom prst="rect">
            <a:avLst/>
          </a:prstGeom>
        </p:spPr>
      </p:pic>
    </p:spTree>
    <p:extLst>
      <p:ext uri="{BB962C8B-B14F-4D97-AF65-F5344CB8AC3E}">
        <p14:creationId xmlns:p14="http://schemas.microsoft.com/office/powerpoint/2010/main" val="171209635"/>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180109" y="550650"/>
            <a:ext cx="692727" cy="774250"/>
          </a:xfrm>
          <a:prstGeom prst="rect">
            <a:avLst/>
          </a:prstGeom>
        </p:spPr>
      </p:pic>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42173" y="4641273"/>
            <a:ext cx="2324107" cy="2050472"/>
          </a:xfrm>
          <a:prstGeom prst="rect">
            <a:avLst/>
          </a:prstGeom>
        </p:spPr>
      </p:pic>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4494" y="4502727"/>
            <a:ext cx="2676939" cy="2371838"/>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2656" y="4506442"/>
            <a:ext cx="2596130" cy="2091220"/>
          </a:xfrm>
          <a:prstGeom prst="rect">
            <a:avLst/>
          </a:prstGeom>
        </p:spPr>
      </p:pic>
      <p:sp>
        <p:nvSpPr>
          <p:cNvPr id="14" name="TextBox 13">
            <a:extLst>
              <a:ext uri="{FF2B5EF4-FFF2-40B4-BE49-F238E27FC236}">
                <a16:creationId xmlns:a16="http://schemas.microsoft.com/office/drawing/2014/main" id="{C2CC07F8-8A13-BFD4-9542-40257DA9C4F9}"/>
              </a:ext>
            </a:extLst>
          </p:cNvPr>
          <p:cNvSpPr txBox="1"/>
          <p:nvPr/>
        </p:nvSpPr>
        <p:spPr>
          <a:xfrm>
            <a:off x="581892" y="1011383"/>
            <a:ext cx="10889672" cy="2554545"/>
          </a:xfrm>
          <a:prstGeom prst="rect">
            <a:avLst/>
          </a:prstGeom>
          <a:noFill/>
          <a:ln w="38100">
            <a:solidFill>
              <a:schemeClr val="tx1"/>
            </a:solidFill>
          </a:ln>
        </p:spPr>
        <p:txBody>
          <a:bodyPr wrap="square">
            <a:spAutoFit/>
          </a:bodyPr>
          <a:lstStyle/>
          <a:p>
            <a:pPr algn="ctr"/>
            <a:r>
              <a:rPr lang="en-US" sz="3200" b="1" dirty="0" err="1">
                <a:solidFill>
                  <a:prstClr val="black"/>
                </a:solidFill>
                <a:latin typeface="Times New Roman" pitchFamily="18" charset="0"/>
                <a:cs typeface="Times New Roman" pitchFamily="18" charset="0"/>
              </a:rPr>
              <a:t>Bài</a:t>
            </a:r>
            <a:r>
              <a:rPr lang="en-US" sz="3200" b="1" dirty="0">
                <a:solidFill>
                  <a:prstClr val="black"/>
                </a:solidFill>
                <a:latin typeface="Times New Roman" pitchFamily="18" charset="0"/>
                <a:cs typeface="Times New Roman" pitchFamily="18" charset="0"/>
              </a:rPr>
              <a:t> 2: </a:t>
            </a:r>
            <a:r>
              <a:rPr lang="en-US" sz="3200" b="1" dirty="0" err="1">
                <a:solidFill>
                  <a:prstClr val="black"/>
                </a:solidFill>
                <a:latin typeface="Times New Roman" pitchFamily="18" charset="0"/>
                <a:cs typeface="Times New Roman" pitchFamily="18" charset="0"/>
              </a:rPr>
              <a:t>Đặt</a:t>
            </a:r>
            <a:r>
              <a:rPr lang="en-US" sz="3200" b="1" dirty="0">
                <a:solidFill>
                  <a:prstClr val="black"/>
                </a:solidFill>
                <a:latin typeface="Times New Roman" pitchFamily="18" charset="0"/>
                <a:cs typeface="Times New Roman" pitchFamily="18" charset="0"/>
              </a:rPr>
              <a:t> 3 </a:t>
            </a: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số</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từ</a:t>
            </a:r>
            <a:r>
              <a:rPr lang="en-US" sz="3200" b="1" dirty="0">
                <a:solidFill>
                  <a:prstClr val="black"/>
                </a:solidFill>
                <a:latin typeface="Times New Roman" pitchFamily="18" charset="0"/>
                <a:cs typeface="Times New Roman" pitchFamily="18" charset="0"/>
              </a:rPr>
              <a:t> </a:t>
            </a:r>
            <a:r>
              <a:rPr lang="vi-VN" sz="3200" b="1" dirty="0">
                <a:solidFill>
                  <a:srgbClr val="000000"/>
                </a:solidFill>
                <a:latin typeface="Times New Roman" panose="02020603050405020304" pitchFamily="18" charset="0"/>
                <a:cs typeface="Times New Roman" panose="02020603050405020304" pitchFamily="18" charset="0"/>
              </a:rPr>
              <a:t>chỉ số lượng ước chừng</a:t>
            </a:r>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itchFamily="18" charset="0"/>
                <a:cs typeface="Times New Roman" pitchFamily="18" charset="0"/>
              </a:rPr>
              <a:t> </a:t>
            </a:r>
          </a:p>
          <a:p>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(1)</a:t>
            </a:r>
          </a:p>
          <a:p>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(2)</a:t>
            </a:r>
            <a:endParaRPr lang="en-US" sz="3200" i="1" dirty="0">
              <a:latin typeface="Times New Roman" pitchFamily="18" charset="0"/>
              <a:cs typeface="Times New Roman" pitchFamily="18" charset="0"/>
            </a:endParaRPr>
          </a:p>
          <a:p>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(3)</a:t>
            </a:r>
            <a:endParaRPr lang="en-US" sz="3200" i="1" dirty="0">
              <a:latin typeface="Times New Roman" pitchFamily="18" charset="0"/>
              <a:cs typeface="Times New Roman" pitchFamily="18" charset="0"/>
            </a:endParaRPr>
          </a:p>
          <a:p>
            <a:endParaRPr lang="en-US"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1503789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6" y="1417321"/>
            <a:ext cx="10674945" cy="1200329"/>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Trong câu: “</a:t>
            </a:r>
            <a:r>
              <a:rPr lang="vi-VN" sz="3600" i="1" dirty="0">
                <a:solidFill>
                  <a:srgbClr val="000000"/>
                </a:solidFill>
                <a:latin typeface="Times New Roman" panose="02020603050405020304" pitchFamily="18" charset="0"/>
                <a:cs typeface="Times New Roman" panose="02020603050405020304" pitchFamily="18" charset="0"/>
              </a:rPr>
              <a:t>Nó là thằng Tí, con bà Sáu</a:t>
            </a:r>
            <a:r>
              <a:rPr lang="vi-VN" sz="3600" dirty="0">
                <a:solidFill>
                  <a:srgbClr val="000000"/>
                </a:solidFill>
                <a:latin typeface="Times New Roman" panose="02020603050405020304" pitchFamily="18" charset="0"/>
                <a:cs typeface="Times New Roman" panose="02020603050405020304" pitchFamily="18" charset="0"/>
              </a:rPr>
              <a:t>", từ Sáu có phải là số từ không? Vì sao từ này được viết hoa?</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6"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181849" y="645389"/>
            <a:ext cx="1517697" cy="584775"/>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3</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0" y="4100945"/>
            <a:ext cx="1953491" cy="2585082"/>
          </a:xfrm>
          <a:prstGeom prst="rect">
            <a:avLst/>
          </a:prstGeom>
        </p:spPr>
      </p:pic>
      <p:sp>
        <p:nvSpPr>
          <p:cNvPr id="5" name="Rectangle 4">
            <a:extLst>
              <a:ext uri="{FF2B5EF4-FFF2-40B4-BE49-F238E27FC236}">
                <a16:creationId xmlns:a16="http://schemas.microsoft.com/office/drawing/2014/main" id="{EA25420E-5298-1CA3-5A6B-9CF74F461985}"/>
              </a:ext>
            </a:extLst>
          </p:cNvPr>
          <p:cNvSpPr/>
          <p:nvPr/>
        </p:nvSpPr>
        <p:spPr>
          <a:xfrm>
            <a:off x="2161310" y="3017520"/>
            <a:ext cx="8880764" cy="2308324"/>
          </a:xfrm>
          <a:prstGeom prst="rect">
            <a:avLst/>
          </a:prstGeom>
        </p:spPr>
        <p:txBody>
          <a:bodyPr wrap="square">
            <a:spAutoFit/>
          </a:bodyPr>
          <a:lstStyle/>
          <a:p>
            <a:pPr lvl="0" algn="ctr">
              <a:defRPr/>
            </a:pPr>
            <a:r>
              <a:rPr lang="vi-VN" sz="3600" u="sng" dirty="0">
                <a:solidFill>
                  <a:srgbClr val="000000"/>
                </a:solidFill>
                <a:latin typeface="Times New Roman" panose="02020603050405020304" pitchFamily="18" charset="0"/>
                <a:cs typeface="Times New Roman" panose="02020603050405020304" pitchFamily="18" charset="0"/>
              </a:rPr>
              <a:t>Trả lời:</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Từ “Sáu” không phải số từ.</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Từ “Sáu” được viết hoa vì đây là danh từ, </a:t>
            </a:r>
            <a:endParaRPr lang="en-US" sz="3600" dirty="0">
              <a:solidFill>
                <a:srgbClr val="000000"/>
              </a:solidFill>
              <a:latin typeface="Times New Roman" panose="02020603050405020304" pitchFamily="18" charset="0"/>
              <a:cs typeface="Times New Roman" panose="02020603050405020304" pitchFamily="18" charset="0"/>
            </a:endParaRPr>
          </a:p>
          <a:p>
            <a:pPr lvl="0" algn="just">
              <a:defRPr/>
            </a:pPr>
            <a:r>
              <a:rPr lang="vi-VN" sz="3600" dirty="0">
                <a:solidFill>
                  <a:srgbClr val="000000"/>
                </a:solidFill>
                <a:latin typeface="Times New Roman" panose="02020603050405020304" pitchFamily="18" charset="0"/>
                <a:cs typeface="Times New Roman" panose="02020603050405020304" pitchFamily="18" charset="0"/>
              </a:rPr>
              <a:t>tên riêng chỉ người.</a:t>
            </a:r>
          </a:p>
        </p:txBody>
      </p:sp>
    </p:spTree>
    <p:extLst>
      <p:ext uri="{BB962C8B-B14F-4D97-AF65-F5344CB8AC3E}">
        <p14:creationId xmlns:p14="http://schemas.microsoft.com/office/powerpoint/2010/main" val="40325769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207" y="431075"/>
            <a:ext cx="11168743" cy="4702826"/>
          </a:xfrm>
          <a:prstGeom prst="rect">
            <a:avLst/>
          </a:prstGeom>
        </p:spPr>
        <p:txBody>
          <a:bodyPr wrap="square">
            <a:spAutoFit/>
          </a:bodyPr>
          <a:lstStyle/>
          <a:p>
            <a:pPr algn="just">
              <a:lnSpc>
                <a:spcPct val="107000"/>
              </a:lnSpc>
              <a:spcAft>
                <a:spcPts val="800"/>
              </a:spcAft>
            </a:pPr>
            <a:r>
              <a:rPr lang="en-US" sz="4000" dirty="0" err="1">
                <a:latin typeface="Times New Roman" pitchFamily="18" charset="0"/>
                <a:ea typeface="Calibri" panose="020F0502020204030204" pitchFamily="34" charset="0"/>
                <a:cs typeface="Times New Roman" pitchFamily="18" charset="0"/>
              </a:rPr>
              <a:t>Bài</a:t>
            </a:r>
            <a:r>
              <a:rPr lang="en-US" sz="4000" dirty="0">
                <a:latin typeface="Times New Roman" pitchFamily="18" charset="0"/>
                <a:ea typeface="Calibri" panose="020F0502020204030204" pitchFamily="34" charset="0"/>
                <a:cs typeface="Times New Roman" pitchFamily="18" charset="0"/>
              </a:rPr>
              <a:t> 4: </a:t>
            </a:r>
            <a:r>
              <a:rPr lang="en-US" sz="4000" dirty="0" err="1">
                <a:latin typeface="Times New Roman" pitchFamily="18" charset="0"/>
                <a:ea typeface="Calibri" panose="020F0502020204030204" pitchFamily="34" charset="0"/>
                <a:cs typeface="Times New Roman" pitchFamily="18" charset="0"/>
              </a:rPr>
              <a:t>Trong</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câu</a:t>
            </a:r>
            <a:r>
              <a:rPr lang="en-US" sz="4000"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Bụng</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nó</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đầy</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nước</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bố</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phải</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nắm</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ngược</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hai</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chân</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dốc</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xuống</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như</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làm</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xiếc</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Có</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số</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từ</a:t>
            </a:r>
            <a:r>
              <a:rPr lang="en-US" sz="4000"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hai</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kết</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chợp</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với</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từ</a:t>
            </a:r>
            <a:r>
              <a:rPr lang="en-US" sz="4000"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chân</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Trong</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Tiếng</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Việt</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bên</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cạnh</a:t>
            </a:r>
            <a:r>
              <a:rPr lang="en-US" sz="4000"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hai</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chân</a:t>
            </a:r>
            <a:r>
              <a:rPr lang="en-US" sz="4000" i="1"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còn</a:t>
            </a:r>
            <a:r>
              <a:rPr lang="en-US" sz="4000" dirty="0">
                <a:latin typeface="Times New Roman" pitchFamily="18" charset="0"/>
                <a:ea typeface="Calibri" panose="020F0502020204030204" pitchFamily="34" charset="0"/>
                <a:cs typeface="Times New Roman" pitchFamily="18" charset="0"/>
              </a:rPr>
              <a:t> </a:t>
            </a:r>
            <a:r>
              <a:rPr lang="en-US" sz="4000" dirty="0" err="1">
                <a:latin typeface="Times New Roman" pitchFamily="18" charset="0"/>
                <a:ea typeface="Calibri" panose="020F0502020204030204" pitchFamily="34" charset="0"/>
                <a:cs typeface="Times New Roman" pitchFamily="18" charset="0"/>
              </a:rPr>
              <a:t>có</a:t>
            </a:r>
            <a:r>
              <a:rPr lang="en-US" sz="4000"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đôi</a:t>
            </a:r>
            <a:r>
              <a:rPr lang="en-US" sz="4000" i="1" dirty="0">
                <a:latin typeface="Times New Roman" pitchFamily="18" charset="0"/>
                <a:ea typeface="Calibri" panose="020F0502020204030204" pitchFamily="34" charset="0"/>
                <a:cs typeface="Times New Roman" pitchFamily="18" charset="0"/>
              </a:rPr>
              <a:t> </a:t>
            </a:r>
            <a:r>
              <a:rPr lang="en-US" sz="4000" i="1" dirty="0" err="1">
                <a:latin typeface="Times New Roman" pitchFamily="18" charset="0"/>
                <a:ea typeface="Calibri" panose="020F0502020204030204" pitchFamily="34" charset="0"/>
                <a:cs typeface="Times New Roman" pitchFamily="18" charset="0"/>
              </a:rPr>
              <a:t>chân</a:t>
            </a:r>
            <a:r>
              <a:rPr lang="en-US" sz="4000" i="1" dirty="0">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Hãy</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tìm</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thêm</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những</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trường</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hợp</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tương</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tự</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và</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cho</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biết</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sự</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khác</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nhau</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về</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nghĩa</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giữa</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cụm</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từ</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có</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số</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từ</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hai</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và</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cụm</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từ</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có</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danh</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từ</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chỉ</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đơn</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rgbClr val="C00000"/>
                </a:solidFill>
                <a:latin typeface="Times New Roman" pitchFamily="18" charset="0"/>
                <a:ea typeface="Calibri" panose="020F0502020204030204" pitchFamily="34" charset="0"/>
                <a:cs typeface="Times New Roman" pitchFamily="18" charset="0"/>
              </a:rPr>
              <a:t>vị</a:t>
            </a:r>
            <a:r>
              <a:rPr lang="en-US" sz="4000" dirty="0">
                <a:solidFill>
                  <a:srgbClr val="C00000"/>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đôi</a:t>
            </a:r>
            <a:r>
              <a:rPr lang="en-US" sz="4000" dirty="0">
                <a:solidFill>
                  <a:schemeClr val="tx2"/>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chỉ</a:t>
            </a:r>
            <a:r>
              <a:rPr lang="en-US" sz="4000" dirty="0">
                <a:solidFill>
                  <a:schemeClr val="tx2"/>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số</a:t>
            </a:r>
            <a:r>
              <a:rPr lang="en-US" sz="4000" dirty="0">
                <a:solidFill>
                  <a:schemeClr val="tx2"/>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lượng</a:t>
            </a:r>
            <a:r>
              <a:rPr lang="en-US" sz="4000" dirty="0">
                <a:solidFill>
                  <a:schemeClr val="tx2"/>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trong</a:t>
            </a:r>
            <a:r>
              <a:rPr lang="en-US" sz="4000" dirty="0">
                <a:solidFill>
                  <a:schemeClr val="tx2"/>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mỗi</a:t>
            </a:r>
            <a:r>
              <a:rPr lang="en-US" sz="4000" dirty="0">
                <a:solidFill>
                  <a:schemeClr val="tx2"/>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trường</a:t>
            </a:r>
            <a:r>
              <a:rPr lang="en-US" sz="4000" dirty="0">
                <a:solidFill>
                  <a:schemeClr val="tx2"/>
                </a:solidFill>
                <a:latin typeface="Times New Roman" pitchFamily="18" charset="0"/>
                <a:ea typeface="Calibri" panose="020F0502020204030204" pitchFamily="34" charset="0"/>
                <a:cs typeface="Times New Roman" pitchFamily="18" charset="0"/>
              </a:rPr>
              <a:t> </a:t>
            </a:r>
            <a:r>
              <a:rPr lang="en-US" sz="4000" dirty="0" err="1">
                <a:solidFill>
                  <a:schemeClr val="tx2"/>
                </a:solidFill>
                <a:latin typeface="Times New Roman" pitchFamily="18" charset="0"/>
                <a:ea typeface="Calibri" panose="020F0502020204030204" pitchFamily="34" charset="0"/>
                <a:cs typeface="Times New Roman" pitchFamily="18" charset="0"/>
              </a:rPr>
              <a:t>hợp</a:t>
            </a:r>
            <a:r>
              <a:rPr lang="en-US" sz="4000" dirty="0">
                <a:solidFill>
                  <a:schemeClr val="tx2"/>
                </a:solidFill>
                <a:latin typeface="Times New Roman" pitchFamily="18" charset="0"/>
                <a:ea typeface="Calibri" panose="020F0502020204030204" pitchFamily="34" charset="0"/>
                <a:cs typeface="Times New Roman"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5B1B9-A383-B831-0E14-02B10F2F6645}"/>
              </a:ext>
            </a:extLst>
          </p:cNvPr>
          <p:cNvSpPr txBox="1"/>
          <p:nvPr/>
        </p:nvSpPr>
        <p:spPr>
          <a:xfrm>
            <a:off x="456810" y="929642"/>
            <a:ext cx="11125591" cy="4857420"/>
          </a:xfrm>
          <a:prstGeom prst="rect">
            <a:avLst/>
          </a:prstGeom>
          <a:noFill/>
        </p:spPr>
        <p:txBody>
          <a:bodyPr wrap="square">
            <a:spAutoFit/>
          </a:bodyPr>
          <a:lstStyle/>
          <a:p>
            <a:pPr algn="ctr">
              <a:lnSpc>
                <a:spcPct val="107000"/>
              </a:lnSpc>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u="sng"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600" u="sng" dirty="0">
                <a:latin typeface="Times New Roman" panose="02020603050405020304" pitchFamily="18" charset="0"/>
                <a:ea typeface="Calibri" panose="020F0502020204030204" pitchFamily="34" charset="0"/>
                <a:cs typeface="Times New Roman" panose="02020603050405020304" pitchFamily="18" charset="0"/>
              </a:rPr>
              <a:t> </a:t>
            </a:r>
            <a:r>
              <a:rPr lang="en-US" sz="3600" u="sng"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600" i="1" u="sng" dirty="0">
                <a:latin typeface="Times New Roman" panose="02020603050405020304" pitchFamily="18" charset="0"/>
                <a:ea typeface="Calibri" panose="020F0502020204030204" pitchFamily="34" charset="0"/>
                <a:cs typeface="Times New Roman" panose="02020603050405020304" pitchFamily="18" charset="0"/>
              </a:rPr>
              <a:t>:</a:t>
            </a:r>
            <a:endParaRPr lang="en-US" sz="36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tay</a:t>
            </a:r>
            <a:endParaRPr lang="en-US" sz="36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tai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7000"/>
              </a:lnSpc>
              <a:spcAft>
                <a:spcPts val="800"/>
              </a:spcAft>
            </a:pP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sừng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sừng</a:t>
            </a:r>
            <a:endParaRPr lang="en-US" sz="36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ai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9D2F6A-F69A-0EC3-5420-C4BDD7F277D5}"/>
              </a:ext>
            </a:extLst>
          </p:cNvPr>
          <p:cNvSpPr txBox="1"/>
          <p:nvPr/>
        </p:nvSpPr>
        <p:spPr>
          <a:xfrm>
            <a:off x="3172691" y="213363"/>
            <a:ext cx="6096000" cy="816827"/>
          </a:xfrm>
          <a:prstGeom prst="rect">
            <a:avLst/>
          </a:prstGeom>
          <a:noFill/>
        </p:spPr>
        <p:txBody>
          <a:bodyPr wrap="square">
            <a:spAutoFit/>
          </a:bodyPr>
          <a:lstStyle/>
          <a:p>
            <a:pPr algn="ctr">
              <a:lnSpc>
                <a:spcPct val="107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4</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039526"/>
      </p:ext>
    </p:extLst>
  </p:cSld>
  <p:clrMapOvr>
    <a:masterClrMapping/>
  </p:clrMapOvr>
  <p:transition spd="slow" advClick="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6"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7" y="657339"/>
            <a:ext cx="26290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tập</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4</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510384"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图片 29">
            <a:extLst>
              <a:ext uri="{FF2B5EF4-FFF2-40B4-BE49-F238E27FC236}">
                <a16:creationId xmlns:a16="http://schemas.microsoft.com/office/drawing/2014/main" id="{2A2778A0-2955-4160-8987-34BBA9C0A2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4705" y="2237046"/>
            <a:ext cx="433660" cy="364632"/>
          </a:xfrm>
          <a:prstGeom prst="rect">
            <a:avLst/>
          </a:prstGeom>
        </p:spPr>
      </p:pic>
      <p:pic>
        <p:nvPicPr>
          <p:cNvPr id="23" name="图片 30">
            <a:extLst>
              <a:ext uri="{FF2B5EF4-FFF2-40B4-BE49-F238E27FC236}">
                <a16:creationId xmlns:a16="http://schemas.microsoft.com/office/drawing/2014/main" id="{1969DF0E-BFCC-43F6-9B1E-584FDB68B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237" y="2824945"/>
            <a:ext cx="2230582" cy="3761594"/>
          </a:xfrm>
          <a:prstGeom prst="rect">
            <a:avLst/>
          </a:prstGeom>
        </p:spPr>
      </p:pic>
      <p:sp>
        <p:nvSpPr>
          <p:cNvPr id="24" name="文本框 31">
            <a:extLst>
              <a:ext uri="{FF2B5EF4-FFF2-40B4-BE49-F238E27FC236}">
                <a16:creationId xmlns:a16="http://schemas.microsoft.com/office/drawing/2014/main" id="{C8BEDA65-6089-4A61-B658-A72E152D33F9}"/>
              </a:ext>
            </a:extLst>
          </p:cNvPr>
          <p:cNvSpPr txBox="1"/>
          <p:nvPr/>
        </p:nvSpPr>
        <p:spPr>
          <a:xfrm>
            <a:off x="4253986" y="2140842"/>
            <a:ext cx="872551" cy="590931"/>
          </a:xfrm>
          <a:prstGeom prst="rect">
            <a:avLst/>
          </a:prstGeom>
          <a:noFill/>
        </p:spPr>
        <p:txBody>
          <a:bodyPr wrap="square" rtlCol="0">
            <a:spAutoFit/>
          </a:bodyPr>
          <a:lstStyle/>
          <a:p>
            <a:pPr marL="0" marR="0" lvl="0" indent="0" algn="l" defTabSz="485140" rtl="0" eaLnBrk="1" fontAlgn="auto" latinLnBrk="0" hangingPunct="1">
              <a:lnSpc>
                <a:spcPct val="100000"/>
              </a:lnSpc>
              <a:spcBef>
                <a:spcPts val="0"/>
              </a:spcBef>
              <a:spcAft>
                <a:spcPts val="0"/>
              </a:spcAft>
              <a:buClrTx/>
              <a:buSzTx/>
              <a:buFontTx/>
              <a:buNone/>
              <a:tabLst/>
              <a:defRPr/>
            </a:pPr>
            <a:r>
              <a:rPr kumimoji="0" lang="en-US" altLang="zh-CN" sz="3240" b="0" i="0" u="none" strike="noStrike" kern="1200" cap="none" spc="0" normalizeH="0" baseline="0" noProof="0" dirty="0">
                <a:ln>
                  <a:noFill/>
                </a:ln>
                <a:solidFill>
                  <a:prstClr val="black">
                    <a:lumMod val="50000"/>
                    <a:lumOff val="50000"/>
                  </a:prstClr>
                </a:solidFill>
                <a:effectLst/>
                <a:uLnTx/>
                <a:uFillTx/>
                <a:latin typeface="inpin heiti" charset="-122"/>
                <a:ea typeface="inpin heiti" charset="-122"/>
                <a:cs typeface="inpin heiti" charset="-122"/>
              </a:rPr>
              <a:t>01</a:t>
            </a:r>
          </a:p>
        </p:txBody>
      </p:sp>
      <p:pic>
        <p:nvPicPr>
          <p:cNvPr id="25" name="图片 32">
            <a:extLst>
              <a:ext uri="{FF2B5EF4-FFF2-40B4-BE49-F238E27FC236}">
                <a16:creationId xmlns:a16="http://schemas.microsoft.com/office/drawing/2014/main" id="{58035C29-482F-46BA-90F7-D6AD582D9E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725" y="2850948"/>
            <a:ext cx="571500" cy="364632"/>
          </a:xfrm>
          <a:prstGeom prst="rect">
            <a:avLst/>
          </a:prstGeom>
        </p:spPr>
      </p:pic>
      <p:sp>
        <p:nvSpPr>
          <p:cNvPr id="26" name="文本框 33">
            <a:extLst>
              <a:ext uri="{FF2B5EF4-FFF2-40B4-BE49-F238E27FC236}">
                <a16:creationId xmlns:a16="http://schemas.microsoft.com/office/drawing/2014/main" id="{841D090E-EB30-4741-8B5D-EE84AA76B2DA}"/>
              </a:ext>
            </a:extLst>
          </p:cNvPr>
          <p:cNvSpPr txBox="1"/>
          <p:nvPr/>
        </p:nvSpPr>
        <p:spPr>
          <a:xfrm>
            <a:off x="6872289" y="2692719"/>
            <a:ext cx="628649" cy="590931"/>
          </a:xfrm>
          <a:prstGeom prst="rect">
            <a:avLst/>
          </a:prstGeom>
          <a:noFill/>
        </p:spPr>
        <p:txBody>
          <a:bodyPr wrap="square" rtlCol="0">
            <a:spAutoFit/>
          </a:bodyPr>
          <a:lstStyle/>
          <a:p>
            <a:pPr marL="0" marR="0" lvl="0" indent="0" algn="l" defTabSz="485140" rtl="0" eaLnBrk="1" fontAlgn="auto" latinLnBrk="0" hangingPunct="1">
              <a:lnSpc>
                <a:spcPct val="100000"/>
              </a:lnSpc>
              <a:spcBef>
                <a:spcPts val="0"/>
              </a:spcBef>
              <a:spcAft>
                <a:spcPts val="0"/>
              </a:spcAft>
              <a:buClrTx/>
              <a:buSzTx/>
              <a:buFontTx/>
              <a:buNone/>
              <a:tabLst/>
              <a:defRPr/>
            </a:pPr>
            <a:r>
              <a:rPr kumimoji="0" lang="en-US" altLang="zh-CN" sz="3240" b="0" i="0" u="none" strike="noStrike" kern="1200" cap="none" spc="0" normalizeH="0" baseline="0" noProof="0" dirty="0">
                <a:ln>
                  <a:noFill/>
                </a:ln>
                <a:solidFill>
                  <a:prstClr val="black">
                    <a:lumMod val="50000"/>
                    <a:lumOff val="50000"/>
                  </a:prstClr>
                </a:solidFill>
                <a:effectLst/>
                <a:uLnTx/>
                <a:uFillTx/>
                <a:latin typeface="inpin heiti" charset="-122"/>
                <a:ea typeface="inpin heiti" charset="-122"/>
                <a:cs typeface="inpin heiti" charset="-122"/>
              </a:rPr>
              <a:t>02</a:t>
            </a:r>
          </a:p>
        </p:txBody>
      </p:sp>
      <p:pic>
        <p:nvPicPr>
          <p:cNvPr id="27" name="图片 34">
            <a:extLst>
              <a:ext uri="{FF2B5EF4-FFF2-40B4-BE49-F238E27FC236}">
                <a16:creationId xmlns:a16="http://schemas.microsoft.com/office/drawing/2014/main" id="{229971DE-6893-4E12-9336-8D1F4D0A59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5425" y="4098844"/>
            <a:ext cx="433660" cy="364632"/>
          </a:xfrm>
          <a:prstGeom prst="rect">
            <a:avLst/>
          </a:prstGeom>
        </p:spPr>
      </p:pic>
      <p:pic>
        <p:nvPicPr>
          <p:cNvPr id="29" name="图片 36">
            <a:extLst>
              <a:ext uri="{FF2B5EF4-FFF2-40B4-BE49-F238E27FC236}">
                <a16:creationId xmlns:a16="http://schemas.microsoft.com/office/drawing/2014/main" id="{A9C2C61D-915F-4927-9A79-102B221025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0493" y="4426323"/>
            <a:ext cx="433660" cy="364632"/>
          </a:xfrm>
          <a:prstGeom prst="rect">
            <a:avLst/>
          </a:prstGeom>
        </p:spPr>
      </p:pic>
      <p:sp>
        <p:nvSpPr>
          <p:cNvPr id="31" name="矩形 38">
            <a:extLst>
              <a:ext uri="{FF2B5EF4-FFF2-40B4-BE49-F238E27FC236}">
                <a16:creationId xmlns:a16="http://schemas.microsoft.com/office/drawing/2014/main" id="{B9A0BFD8-F420-4B11-B99A-3467C3475362}"/>
              </a:ext>
            </a:extLst>
          </p:cNvPr>
          <p:cNvSpPr/>
          <p:nvPr/>
        </p:nvSpPr>
        <p:spPr>
          <a:xfrm>
            <a:off x="357188" y="2601679"/>
            <a:ext cx="3971925"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vi-VN" sz="2800" dirty="0">
                <a:solidFill>
                  <a:prstClr val="black"/>
                </a:solidFill>
                <a:latin typeface="Times New Roman" panose="02020603050405020304" pitchFamily="18" charset="0"/>
              </a:rPr>
              <a:t>“</a:t>
            </a:r>
            <a:r>
              <a:rPr lang="vi-VN" sz="2800" i="1" dirty="0">
                <a:solidFill>
                  <a:prstClr val="black"/>
                </a:solidFill>
                <a:latin typeface="Times New Roman" panose="02020603050405020304" pitchFamily="18" charset="0"/>
              </a:rPr>
              <a:t>Hai</a:t>
            </a:r>
            <a:r>
              <a:rPr lang="vi-VN" sz="2800" dirty="0">
                <a:solidFill>
                  <a:prstClr val="black"/>
                </a:solidFill>
                <a:latin typeface="Times New Roman" panose="02020603050405020304" pitchFamily="18" charset="0"/>
              </a:rPr>
              <a:t>” là số từ chỉ số lượng, dùng để đếm các sự vật.</a:t>
            </a:r>
            <a:endParaRPr kumimoji="0" lang="en-US" sz="2800" u="none" strike="noStrike" kern="1200" cap="none" spc="0" normalizeH="0" baseline="0" noProof="0" dirty="0">
              <a:ln>
                <a:noFill/>
              </a:ln>
              <a:solidFill>
                <a:prstClr val="black"/>
              </a:solidFill>
              <a:effectLst/>
              <a:uLnTx/>
              <a:uFillTx/>
              <a:latin typeface="等线 Light" panose="020F0302020204030204"/>
            </a:endParaRPr>
          </a:p>
        </p:txBody>
      </p:sp>
      <p:sp>
        <p:nvSpPr>
          <p:cNvPr id="34" name="矩形 41">
            <a:extLst>
              <a:ext uri="{FF2B5EF4-FFF2-40B4-BE49-F238E27FC236}">
                <a16:creationId xmlns:a16="http://schemas.microsoft.com/office/drawing/2014/main" id="{47123C4A-314C-4A3C-9A80-42DEDC006F0E}"/>
              </a:ext>
            </a:extLst>
          </p:cNvPr>
          <p:cNvSpPr/>
          <p:nvPr/>
        </p:nvSpPr>
        <p:spPr>
          <a:xfrm>
            <a:off x="7400925" y="2064328"/>
            <a:ext cx="4323269" cy="44012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1097280">
              <a:defRPr/>
            </a:pPr>
            <a:r>
              <a:rPr lang="vi-VN" sz="2000" b="1" i="1" dirty="0">
                <a:solidFill>
                  <a:prstClr val="black"/>
                </a:solidFill>
                <a:latin typeface="Times New Roman" panose="02020603050405020304" pitchFamily="18" charset="0"/>
              </a:rPr>
              <a:t>“</a:t>
            </a:r>
            <a:r>
              <a:rPr lang="vi-VN" sz="2800" i="1" dirty="0">
                <a:solidFill>
                  <a:prstClr val="black"/>
                </a:solidFill>
                <a:latin typeface="Times New Roman" panose="02020603050405020304" pitchFamily="18" charset="0"/>
              </a:rPr>
              <a:t>Đôi” </a:t>
            </a:r>
            <a:r>
              <a:rPr lang="vi-VN" sz="2800" dirty="0">
                <a:solidFill>
                  <a:prstClr val="black"/>
                </a:solidFill>
                <a:latin typeface="Times New Roman" panose="02020603050405020304" pitchFamily="18" charset="0"/>
              </a:rPr>
              <a:t>là danh từ chỉ một tập hợp sự vật có hai yếu tố cùng loại, tương ứng với nhau và làm thành một đơn vị thống nhất về mặt chức năng, công dụng</a:t>
            </a:r>
            <a:r>
              <a:rPr lang="en-US" sz="2800" dirty="0">
                <a:solidFill>
                  <a:prstClr val="black"/>
                </a:solidFill>
                <a:latin typeface="Times New Roman" panose="02020603050405020304" pitchFamily="18" charset="0"/>
              </a:rPr>
              <a:t>.</a:t>
            </a:r>
          </a:p>
          <a:p>
            <a:pPr lvl="0" algn="just" defTabSz="1097280">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kumimoji="0" lang="zh-CN" altLang="en-US" sz="2800" u="none" strike="noStrike" kern="1200" cap="none" spc="0" normalizeH="0" baseline="0" noProof="0" dirty="0">
              <a:ln>
                <a:noFill/>
              </a:ln>
              <a:solidFill>
                <a:prstClr val="black">
                  <a:lumMod val="50000"/>
                  <a:lumOff val="50000"/>
                </a:prstClr>
              </a:solidFill>
              <a:effectLst/>
              <a:uLnTx/>
              <a:uFillTx/>
              <a:latin typeface="等线 Light" panose="020F0302020204030204"/>
              <a:ea typeface="inpin heiti" charset="-122"/>
            </a:endParaRPr>
          </a:p>
        </p:txBody>
      </p:sp>
      <p:pic>
        <p:nvPicPr>
          <p:cNvPr id="22" name="图片 3">
            <a:extLst>
              <a:ext uri="{FF2B5EF4-FFF2-40B4-BE49-F238E27FC236}">
                <a16:creationId xmlns:a16="http://schemas.microsoft.com/office/drawing/2014/main" id="{BBAFE08C-E24B-4A40-AC3A-C023C986E6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10509979" y="185915"/>
            <a:ext cx="1050531" cy="1223163"/>
          </a:xfrm>
          <a:prstGeom prst="rect">
            <a:avLst/>
          </a:prstGeom>
        </p:spPr>
      </p:pic>
      <p:pic>
        <p:nvPicPr>
          <p:cNvPr id="35" name="图片 4">
            <a:extLst>
              <a:ext uri="{FF2B5EF4-FFF2-40B4-BE49-F238E27FC236}">
                <a16:creationId xmlns:a16="http://schemas.microsoft.com/office/drawing/2014/main" id="{9FA7B13F-E6A2-43BF-ACAE-CE36FA255F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7912" y="5746626"/>
            <a:ext cx="661552" cy="905605"/>
          </a:xfrm>
          <a:prstGeom prst="rect">
            <a:avLst/>
          </a:prstGeom>
        </p:spPr>
      </p:pic>
      <p:pic>
        <p:nvPicPr>
          <p:cNvPr id="36" name="图片 5">
            <a:extLst>
              <a:ext uri="{FF2B5EF4-FFF2-40B4-BE49-F238E27FC236}">
                <a16:creationId xmlns:a16="http://schemas.microsoft.com/office/drawing/2014/main" id="{5F124CFC-573E-4EE6-B72E-4686E59102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927" y="5060497"/>
            <a:ext cx="1011525" cy="1096066"/>
          </a:xfrm>
          <a:prstGeom prst="rect">
            <a:avLst/>
          </a:prstGeom>
        </p:spPr>
      </p:pic>
      <p:sp>
        <p:nvSpPr>
          <p:cNvPr id="4" name="Rectangle 3">
            <a:extLst>
              <a:ext uri="{FF2B5EF4-FFF2-40B4-BE49-F238E27FC236}">
                <a16:creationId xmlns:a16="http://schemas.microsoft.com/office/drawing/2014/main" id="{22798DB1-0714-424A-B888-507337081B1D}"/>
              </a:ext>
            </a:extLst>
          </p:cNvPr>
          <p:cNvSpPr/>
          <p:nvPr/>
        </p:nvSpPr>
        <p:spPr>
          <a:xfrm>
            <a:off x="365729" y="1327718"/>
            <a:ext cx="11697641" cy="954107"/>
          </a:xfrm>
          <a:prstGeom prst="rect">
            <a:avLst/>
          </a:prstGeom>
        </p:spPr>
        <p:txBody>
          <a:bodyPr wrap="square">
            <a:spAutoFit/>
          </a:bodyPr>
          <a:lstStyle/>
          <a:p>
            <a:r>
              <a:rPr lang="vi-VN" sz="2800" b="1" dirty="0">
                <a:solidFill>
                  <a:srgbClr val="000000"/>
                </a:solidFill>
                <a:latin typeface="Times New Roman" panose="02020603050405020304" pitchFamily="18" charset="0"/>
                <a:ea typeface="Times New Roman" panose="02020603050405020304" pitchFamily="18" charset="0"/>
              </a:rPr>
              <a:t>Sự khác nhau giữa cụm từ có số từ “hai” và cụm từ có danh từ đơn vị “đôi” là</a:t>
            </a:r>
            <a:endParaRPr lang="en-US" sz="2800" b="1" dirty="0"/>
          </a:p>
        </p:txBody>
      </p:sp>
    </p:spTree>
    <p:extLst>
      <p:ext uri="{BB962C8B-B14F-4D97-AF65-F5344CB8AC3E}">
        <p14:creationId xmlns:p14="http://schemas.microsoft.com/office/powerpoint/2010/main" val="3195840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31" grpId="0"/>
      <p:bldP spid="34"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831273"/>
            <a:ext cx="11460479" cy="6026727"/>
          </a:xfrm>
        </p:spPr>
        <p:txBody>
          <a:bodyPr>
            <a:normAutofit/>
          </a:bodyPr>
          <a:lstStyle/>
          <a:p>
            <a:r>
              <a:rPr lang="en-US" sz="4900" b="1" u="sng" dirty="0" err="1">
                <a:solidFill>
                  <a:schemeClr val="tx1"/>
                </a:solidFill>
                <a:latin typeface="Times New Roman" pitchFamily="18" charset="0"/>
                <a:cs typeface="Times New Roman" pitchFamily="18" charset="0"/>
              </a:rPr>
              <a:t>Bài</a:t>
            </a:r>
            <a:r>
              <a:rPr lang="en-US" sz="4900" b="1" u="sng" dirty="0">
                <a:solidFill>
                  <a:schemeClr val="tx1"/>
                </a:solidFill>
                <a:latin typeface="Times New Roman" pitchFamily="18" charset="0"/>
                <a:cs typeface="Times New Roman" pitchFamily="18" charset="0"/>
              </a:rPr>
              <a:t> 5</a:t>
            </a:r>
            <a:r>
              <a:rPr lang="en-US" sz="4900" dirty="0">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Có</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những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từ</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chỉ</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lượng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xác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nhưng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trong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một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trường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hợp</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lại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mang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nghĩa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không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xác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a:t>
            </a:r>
            <a:br>
              <a:rPr lang="en-US" sz="4000" dirty="0">
                <a:solidFill>
                  <a:schemeClr val="tx1"/>
                </a:solidFill>
                <a:latin typeface="Times New Roman" pitchFamily="18" charset="0"/>
                <a:cs typeface="Times New Roman" pitchFamily="18" charset="0"/>
              </a:rPr>
            </a:br>
            <a:r>
              <a:rPr lang="en-US" sz="4000" dirty="0" err="1">
                <a:solidFill>
                  <a:schemeClr val="tx1"/>
                </a:solidFill>
                <a:latin typeface="Times New Roman" pitchFamily="18" charset="0"/>
                <a:cs typeface="Times New Roman" pitchFamily="18" charset="0"/>
              </a:rPr>
              <a:t>Ví</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dụ</a:t>
            </a:r>
            <a:r>
              <a:rPr lang="en-US" sz="4000"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Một</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nghề</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cho</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chín</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còn</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hơn</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chín</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nghề</a:t>
            </a:r>
            <a:r>
              <a:rPr lang="en-US" sz="4000" dirty="0">
                <a:solidFill>
                  <a:schemeClr val="tx1"/>
                </a:solidFill>
                <a:latin typeface="Times New Roman" pitchFamily="18" charset="0"/>
                <a:cs typeface="Times New Roman" pitchFamily="18" charset="0"/>
              </a:rPr>
              <a:t>.</a:t>
            </a:r>
            <a:br>
              <a:rPr lang="en-US" sz="4000" dirty="0">
                <a:solidFill>
                  <a:schemeClr val="tx1"/>
                </a:solidFill>
                <a:latin typeface="Times New Roman" pitchFamily="18" charset="0"/>
                <a:cs typeface="Times New Roman" pitchFamily="18" charset="0"/>
              </a:rPr>
            </a:br>
            <a:r>
              <a:rPr lang="en-US" sz="4000" dirty="0" err="1">
                <a:solidFill>
                  <a:schemeClr val="tx1"/>
                </a:solidFill>
                <a:latin typeface="Times New Roman" pitchFamily="18" charset="0"/>
                <a:cs typeface="Times New Roman" pitchFamily="18" charset="0"/>
              </a:rPr>
              <a:t>Từ</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chín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thứ</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hai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là</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từ</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chỉ</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lượng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xác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nhưng</a:t>
            </a:r>
            <a:r>
              <a:rPr lang="en-US" sz="4000" dirty="0">
                <a:solidFill>
                  <a:schemeClr val="tx1"/>
                </a:solidFill>
                <a:latin typeface="Times New Roman" pitchFamily="18" charset="0"/>
                <a:cs typeface="Times New Roman" pitchFamily="18" charset="0"/>
              </a:rPr>
              <a:t> ở </a:t>
            </a:r>
            <a:r>
              <a:rPr lang="en-US" sz="4000" dirty="0" err="1">
                <a:solidFill>
                  <a:schemeClr val="tx1"/>
                </a:solidFill>
                <a:latin typeface="Times New Roman" pitchFamily="18" charset="0"/>
                <a:cs typeface="Times New Roman" pitchFamily="18" charset="0"/>
              </a:rPr>
              <a:t>đây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mang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nghĩa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biểu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trưng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là</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nhiều</a:t>
            </a:r>
            <a:r>
              <a:rPr lang="en-US" sz="4000" dirty="0">
                <a:solidFill>
                  <a:schemeClr val="tx1"/>
                </a:solidFill>
                <a:latin typeface="Times New Roman" pitchFamily="18" charset="0"/>
                <a:cs typeface="Times New Roman" pitchFamily="18" charset="0"/>
              </a:rPr>
              <a:t> ( </a:t>
            </a:r>
            <a:r>
              <a:rPr lang="en-US" sz="4000" dirty="0" err="1">
                <a:solidFill>
                  <a:schemeClr val="tx1"/>
                </a:solidFill>
                <a:latin typeface="Times New Roman" pitchFamily="18" charset="0"/>
                <a:cs typeface="Times New Roman" pitchFamily="18" charset="0"/>
              </a:rPr>
              <a:t>nhiều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nghề</a:t>
            </a:r>
            <a:r>
              <a:rPr lang="en-US" sz="4000" dirty="0">
                <a:solidFill>
                  <a:schemeClr val="tx1"/>
                </a:solidFill>
                <a:latin typeface="Times New Roman" pitchFamily="18" charset="0"/>
                <a:cs typeface="Times New Roman" pitchFamily="18" charset="0"/>
              </a:rPr>
              <a:t>)</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Hãy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tìm</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một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thành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ngữ</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tương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tự</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và</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giải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thích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nghĩa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của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thành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ngữ</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đó</a:t>
            </a:r>
            <a:r>
              <a:rPr lang="en-US" sz="4000" dirty="0">
                <a:solidFill>
                  <a:schemeClr val="tx1"/>
                </a:solidFill>
                <a:latin typeface="Times New Roman" pitchFamily="18" charset="0"/>
                <a:cs typeface="Times New Roman" pitchFamily="18" charset="0"/>
              </a:rPr>
              <a:t>.</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TRAM NGUYEN\Desktop\bc3a1c-he1bb93-14.jpg"/>
          <p:cNvPicPr>
            <a:picLocks noChangeAspect="1" noChangeArrowheads="1"/>
          </p:cNvPicPr>
          <p:nvPr/>
        </p:nvPicPr>
        <p:blipFill>
          <a:blip r:embed="rId2"/>
          <a:srcRect/>
          <a:stretch>
            <a:fillRect/>
          </a:stretch>
        </p:blipFill>
        <p:spPr bwMode="auto">
          <a:xfrm>
            <a:off x="0" y="-6350"/>
            <a:ext cx="7452360" cy="6870700"/>
          </a:xfrm>
          <a:prstGeom prst="rect">
            <a:avLst/>
          </a:prstGeom>
          <a:noFill/>
        </p:spPr>
      </p:pic>
      <p:sp>
        <p:nvSpPr>
          <p:cNvPr id="6" name="TextBox 5"/>
          <p:cNvSpPr txBox="1"/>
          <p:nvPr/>
        </p:nvSpPr>
        <p:spPr>
          <a:xfrm>
            <a:off x="6583680" y="3307080"/>
            <a:ext cx="5806440" cy="2246769"/>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tốt</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FF0000"/>
                </a:solidFill>
                <a:latin typeface="Times New Roman" panose="02020603050405020304" pitchFamily="18" charset="0"/>
                <a:cs typeface="Times New Roman" panose="02020603050405020304" pitchFamily="18" charset="0"/>
              </a:rPr>
              <a:t>Đoàn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tốt</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tốt</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5: </a:t>
            </a:r>
            <a:r>
              <a:rPr lang="en-US" sz="2800" dirty="0" err="1">
                <a:solidFill>
                  <a:srgbClr val="FF0000"/>
                </a:solidFill>
                <a:latin typeface="Times New Roman" panose="02020603050405020304" pitchFamily="18" charset="0"/>
                <a:cs typeface="Times New Roman" panose="02020603050405020304" pitchFamily="18" charset="0"/>
              </a:rPr>
              <a:t>Khiêm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918960" y="2286000"/>
            <a:ext cx="48768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NĂM ĐIỀU BÁC HỒ DẠY</a:t>
            </a:r>
            <a:endParaRPr lang="vi-VN" sz="28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amond(in)">
                                      <p:cBhvr>
                                        <p:cTn id="7" dur="2000"/>
                                        <p:tgtEl>
                                          <p:spTgt spid="3993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9D2F6A-F69A-0EC3-5420-C4BDD7F277D5}"/>
              </a:ext>
            </a:extLst>
          </p:cNvPr>
          <p:cNvSpPr txBox="1"/>
          <p:nvPr/>
        </p:nvSpPr>
        <p:spPr>
          <a:xfrm>
            <a:off x="4953001" y="228603"/>
            <a:ext cx="3078481" cy="81682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20CC596-1D61-9921-9EC7-E74B16709C15}"/>
              </a:ext>
            </a:extLst>
          </p:cNvPr>
          <p:cNvSpPr txBox="1"/>
          <p:nvPr/>
        </p:nvSpPr>
        <p:spPr>
          <a:xfrm>
            <a:off x="110839" y="1127478"/>
            <a:ext cx="12081164" cy="3221459"/>
          </a:xfrm>
          <a:prstGeom prst="rect">
            <a:avLst/>
          </a:prstGeom>
          <a:noFill/>
        </p:spPr>
        <p:txBody>
          <a:bodyPr wrap="square">
            <a:spAutoFit/>
          </a:bodyPr>
          <a:lstStyle/>
          <a:p>
            <a:pPr algn="just">
              <a:lnSpc>
                <a:spcPct val="107000"/>
              </a:lnSpc>
              <a:spcAft>
                <a:spcPts val="800"/>
              </a:spcAft>
            </a:pP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Thành</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ngữ</a:t>
            </a:r>
            <a:r>
              <a:rPr lang="en-US" sz="3600"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ba</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chìm</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bảy</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nổi</a:t>
            </a:r>
            <a:r>
              <a:rPr lang="en-US" sz="3600" i="1" dirty="0">
                <a:effectLst/>
                <a:latin typeface="Times New Roman" pitchFamily="18" charset="0"/>
                <a:ea typeface="Calibri" panose="020F0502020204030204" pitchFamily="34" charset="0"/>
                <a:cs typeface="Times New Roman" pitchFamily="18" charset="0"/>
              </a:rPr>
              <a:t>”:</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có</a:t>
            </a:r>
            <a:r>
              <a:rPr lang="en-US" sz="3600" dirty="0">
                <a:effectLst/>
                <a:latin typeface="Times New Roman" pitchFamily="18" charset="0"/>
                <a:ea typeface="Calibri" panose="020F0502020204030204" pitchFamily="34" charset="0"/>
                <a:cs typeface="Times New Roman" pitchFamily="18" charset="0"/>
              </a:rPr>
              <a:t> ý </a:t>
            </a:r>
            <a:r>
              <a:rPr lang="en-US" sz="3600" dirty="0" err="1">
                <a:effectLst/>
                <a:latin typeface="Times New Roman" pitchFamily="18" charset="0"/>
                <a:ea typeface="Calibri" panose="020F0502020204030204" pitchFamily="34" charset="0"/>
                <a:cs typeface="Times New Roman" pitchFamily="18" charset="0"/>
              </a:rPr>
              <a:t>nghĩa</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chỉ</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nỗi</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gian</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truân</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vất</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vả</a:t>
            </a:r>
            <a:r>
              <a:rPr lang="en-US" sz="3600" dirty="0">
                <a:effectLst/>
                <a:latin typeface="Times New Roman" pitchFamily="18" charset="0"/>
                <a:ea typeface="Calibri" panose="020F0502020204030204" pitchFamily="34" charset="0"/>
                <a:cs typeface="Times New Roman" pitchFamily="18" charset="0"/>
              </a:rPr>
              <a:t>, long </a:t>
            </a:r>
            <a:r>
              <a:rPr lang="en-US" sz="3600" dirty="0" err="1">
                <a:effectLst/>
                <a:latin typeface="Times New Roman" pitchFamily="18" charset="0"/>
                <a:ea typeface="Calibri" panose="020F0502020204030204" pitchFamily="34" charset="0"/>
                <a:cs typeface="Times New Roman" pitchFamily="18" charset="0"/>
              </a:rPr>
              <a:t>đong</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liên</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tiếp</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gặp</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khó</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khăn</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trắc</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trở</a:t>
            </a:r>
            <a:r>
              <a:rPr lang="en-US" sz="3600" dirty="0">
                <a:effectLst/>
                <a:latin typeface="Times New Roman" pitchFamily="18" charset="0"/>
                <a:ea typeface="Calibri" panose="020F0502020204030204" pitchFamily="34" charset="0"/>
                <a:cs typeface="Times New Roman" pitchFamily="18" charset="0"/>
              </a:rPr>
              <a:t>.</a:t>
            </a:r>
          </a:p>
          <a:p>
            <a:pPr algn="just">
              <a:lnSpc>
                <a:spcPct val="107000"/>
              </a:lnSpc>
              <a:spcAft>
                <a:spcPts val="800"/>
              </a:spcAft>
            </a:pPr>
            <a:r>
              <a:rPr lang="en-US" sz="3600" dirty="0">
                <a:effectLst/>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Thành</a:t>
            </a:r>
            <a:r>
              <a:rPr lang="en-US" sz="3600" dirty="0">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ngữ</a:t>
            </a:r>
            <a:r>
              <a:rPr lang="en-US" sz="3600" dirty="0">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Ăn</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một</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bát</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cháo</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chạy</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ba</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quãng</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đồng</a:t>
            </a:r>
            <a:r>
              <a:rPr lang="en-US" sz="3600" i="1" dirty="0">
                <a:latin typeface="Times New Roman" pitchFamily="18" charset="0"/>
                <a:ea typeface="Calibri" panose="020F0502020204030204" pitchFamily="34" charset="0"/>
                <a:cs typeface="Times New Roman" pitchFamily="18" charset="0"/>
              </a:rPr>
              <a:t>”:</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Chỉ</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việc</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không</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đáng</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làm</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để</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đạt</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được</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việc</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nhỏ</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bỏ</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công</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sức</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quá</a:t>
            </a:r>
            <a:r>
              <a:rPr lang="en-US" sz="3600" dirty="0">
                <a:effectLst/>
                <a:latin typeface="Times New Roman" pitchFamily="18" charset="0"/>
                <a:ea typeface="Calibri" panose="020F0502020204030204" pitchFamily="34" charset="0"/>
                <a:cs typeface="Times New Roman" pitchFamily="18" charset="0"/>
              </a:rPr>
              <a:t> to.</a:t>
            </a:r>
          </a:p>
          <a:p>
            <a:pPr algn="just">
              <a:lnSpc>
                <a:spcPct val="107000"/>
              </a:lnSpc>
              <a:spcAft>
                <a:spcPts val="800"/>
              </a:spcAft>
            </a:pPr>
            <a:r>
              <a:rPr lang="en-US" sz="3600" dirty="0">
                <a:effectLst/>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Thành</a:t>
            </a:r>
            <a:r>
              <a:rPr lang="en-US" sz="3600" dirty="0">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ngữ</a:t>
            </a:r>
            <a:r>
              <a:rPr lang="en-US" sz="3600" dirty="0">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Chín</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người</a:t>
            </a:r>
            <a:r>
              <a:rPr lang="en-US" sz="3600" i="1" dirty="0">
                <a:effectLst/>
                <a:latin typeface="Times New Roman" pitchFamily="18" charset="0"/>
                <a:ea typeface="Calibri" panose="020F0502020204030204" pitchFamily="34" charset="0"/>
                <a:cs typeface="Times New Roman" pitchFamily="18" charset="0"/>
              </a:rPr>
              <a:t> </a:t>
            </a:r>
            <a:r>
              <a:rPr lang="en-US" sz="3600" i="1" dirty="0" err="1">
                <a:effectLst/>
                <a:latin typeface="Times New Roman" pitchFamily="18" charset="0"/>
                <a:ea typeface="Calibri" panose="020F0502020204030204" pitchFamily="34" charset="0"/>
                <a:cs typeface="Times New Roman" pitchFamily="18" charset="0"/>
              </a:rPr>
              <a:t>mười</a:t>
            </a:r>
            <a:r>
              <a:rPr lang="en-US" sz="3600" i="1" dirty="0">
                <a:effectLst/>
                <a:latin typeface="Times New Roman" pitchFamily="18" charset="0"/>
                <a:ea typeface="Calibri" panose="020F0502020204030204" pitchFamily="34" charset="0"/>
                <a:cs typeface="Times New Roman" pitchFamily="18" charset="0"/>
              </a:rPr>
              <a:t> ý”: </a:t>
            </a:r>
            <a:r>
              <a:rPr lang="en-US" sz="3600" dirty="0" err="1">
                <a:effectLst/>
                <a:latin typeface="Times New Roman" pitchFamily="18" charset="0"/>
                <a:ea typeface="Calibri" panose="020F0502020204030204" pitchFamily="34" charset="0"/>
                <a:cs typeface="Times New Roman" pitchFamily="18" charset="0"/>
              </a:rPr>
              <a:t>Mỗi</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người</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mỗi</a:t>
            </a:r>
            <a:r>
              <a:rPr lang="en-US" sz="3600" dirty="0">
                <a:effectLst/>
                <a:latin typeface="Times New Roman" pitchFamily="18" charset="0"/>
                <a:ea typeface="Calibri" panose="020F0502020204030204" pitchFamily="34" charset="0"/>
                <a:cs typeface="Times New Roman" pitchFamily="18" charset="0"/>
              </a:rPr>
              <a:t> ý</a:t>
            </a:r>
          </a:p>
        </p:txBody>
      </p:sp>
    </p:spTree>
    <p:extLst>
      <p:ext uri="{BB962C8B-B14F-4D97-AF65-F5344CB8AC3E}">
        <p14:creationId xmlns:p14="http://schemas.microsoft.com/office/powerpoint/2010/main" val="1313230900"/>
      </p:ext>
    </p:extLst>
  </p:cSld>
  <p:clrMapOvr>
    <a:masterClrMapping/>
  </p:clrMapOvr>
  <p:transition spd="slow" advClick="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9D2F6A-F69A-0EC3-5420-C4BDD7F277D5}"/>
              </a:ext>
            </a:extLst>
          </p:cNvPr>
          <p:cNvSpPr txBox="1"/>
          <p:nvPr/>
        </p:nvSpPr>
        <p:spPr>
          <a:xfrm>
            <a:off x="2396837" y="1"/>
            <a:ext cx="2909454" cy="81682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20CC596-1D61-9921-9EC7-E74B16709C15}"/>
              </a:ext>
            </a:extLst>
          </p:cNvPr>
          <p:cNvSpPr txBox="1"/>
          <p:nvPr/>
        </p:nvSpPr>
        <p:spPr>
          <a:xfrm>
            <a:off x="110839" y="803564"/>
            <a:ext cx="12081164" cy="5735224"/>
          </a:xfrm>
          <a:prstGeom prst="rect">
            <a:avLst/>
          </a:prstGeom>
          <a:noFill/>
        </p:spPr>
        <p:txBody>
          <a:bodyPr wrap="square">
            <a:spAutoFit/>
          </a:bodyPr>
          <a:lstStyle/>
          <a:p>
            <a:pPr algn="just">
              <a:lnSpc>
                <a:spcPct val="107000"/>
              </a:lnSpc>
              <a:spcAft>
                <a:spcPts val="800"/>
              </a:spcAft>
            </a:pP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Thành</a:t>
            </a:r>
            <a:r>
              <a:rPr lang="en-US" sz="3600" dirty="0">
                <a:effectLst/>
                <a:latin typeface="Times New Roman" pitchFamily="18" charset="0"/>
                <a:ea typeface="Calibri" panose="020F0502020204030204" pitchFamily="34" charset="0"/>
                <a:cs typeface="Times New Roman" pitchFamily="18" charset="0"/>
              </a:rPr>
              <a:t> </a:t>
            </a:r>
            <a:r>
              <a:rPr lang="en-US" sz="3600" dirty="0" err="1">
                <a:effectLst/>
                <a:latin typeface="Times New Roman" pitchFamily="18" charset="0"/>
                <a:ea typeface="Calibri" panose="020F0502020204030204" pitchFamily="34" charset="0"/>
                <a:cs typeface="Times New Roman" pitchFamily="18" charset="0"/>
              </a:rPr>
              <a:t>ngữ</a:t>
            </a:r>
            <a:r>
              <a:rPr lang="en-US" sz="3600" dirty="0">
                <a:effectLst/>
                <a:latin typeface="Times New Roman" pitchFamily="18" charset="0"/>
                <a:ea typeface="Calibri" panose="020F0502020204030204" pitchFamily="34" charset="0"/>
                <a:cs typeface="Times New Roman"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Gươm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lưỡi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miệng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trăm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Ý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gươm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đao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bén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miệng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lưỡi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itchFamily="18" charset="0"/>
              <a:ea typeface="Calibri" panose="020F0502020204030204" pitchFamily="34" charset="0"/>
              <a:cs typeface="Times New Roman" pitchFamily="18" charset="0"/>
            </a:endParaRPr>
          </a:p>
          <a:p>
            <a:pPr algn="just">
              <a:lnSpc>
                <a:spcPct val="107000"/>
              </a:lnSpc>
              <a:spcAft>
                <a:spcPts val="800"/>
              </a:spcAft>
            </a:pPr>
            <a:r>
              <a:rPr lang="en-US" sz="3600" dirty="0">
                <a:effectLst/>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Thành</a:t>
            </a:r>
            <a:r>
              <a:rPr lang="en-US" sz="3600" dirty="0">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ngữ</a:t>
            </a:r>
            <a:r>
              <a:rPr lang="en-US" sz="3600" dirty="0">
                <a:latin typeface="Times New Roman" pitchFamily="18" charset="0"/>
                <a:ea typeface="Calibri" panose="020F0502020204030204" pitchFamily="34" charset="0"/>
                <a:cs typeface="Times New Roman" pitchFamily="18" charset="0"/>
              </a:rPr>
              <a:t> “</a:t>
            </a:r>
            <a:r>
              <a:rPr lang="en-US" sz="3600" i="1" dirty="0">
                <a:latin typeface="Times New Roman" panose="02020603050405020304" pitchFamily="18" charset="0"/>
                <a:ea typeface="Calibri" panose="020F0502020204030204" pitchFamily="34" charset="0"/>
                <a:cs typeface="Times New Roman" panose="02020603050405020304" pitchFamily="18" charset="0"/>
              </a:rPr>
              <a:t>No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ba</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tết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đói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ba</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hè</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600" dirty="0">
                <a:latin typeface="Times New Roman" panose="02020603050405020304" pitchFamily="18" charset="0"/>
                <a:ea typeface="Calibri" panose="020F0502020204030204" pitchFamily="34" charset="0"/>
                <a:cs typeface="Times New Roman" panose="02020603050405020304" pitchFamily="18" charset="0"/>
              </a:rPr>
              <a:t> chi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túng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itchFamily="18" charset="0"/>
              <a:ea typeface="Calibri" panose="020F0502020204030204" pitchFamily="34" charset="0"/>
              <a:cs typeface="Times New Roman" pitchFamily="18" charset="0"/>
            </a:endParaRPr>
          </a:p>
          <a:p>
            <a:pPr algn="just">
              <a:lnSpc>
                <a:spcPct val="107000"/>
              </a:lnSpc>
              <a:spcAft>
                <a:spcPts val="800"/>
              </a:spcAft>
              <a:buFontTx/>
              <a:buChar char="-"/>
            </a:pPr>
            <a:r>
              <a:rPr lang="en-US" sz="3600" dirty="0" err="1">
                <a:latin typeface="Times New Roman" pitchFamily="18" charset="0"/>
                <a:ea typeface="Calibri" panose="020F0502020204030204" pitchFamily="34" charset="0"/>
                <a:cs typeface="Times New Roman" pitchFamily="18" charset="0"/>
              </a:rPr>
              <a:t>Thành</a:t>
            </a:r>
            <a:r>
              <a:rPr lang="en-US" sz="3600" dirty="0">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ngữ</a:t>
            </a:r>
            <a:r>
              <a:rPr lang="en-US" sz="3600" dirty="0">
                <a:latin typeface="Times New Roman" pitchFamily="18" charset="0"/>
                <a:ea typeface="Calibri" panose="020F0502020204030204" pitchFamily="34" charset="0"/>
                <a:cs typeface="Times New Roman"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Bắt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cá</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tay</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3600" dirty="0">
                <a:latin typeface="Times New Roman" panose="02020603050405020304" pitchFamily="18" charset="0"/>
                <a:ea typeface="Calibri" panose="020F0502020204030204" pitchFamily="34" charset="0"/>
                <a:cs typeface="Times New Roman" panose="02020603050405020304" pitchFamily="18" charset="0"/>
              </a:rPr>
              <a:t> lam,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buFontTx/>
              <a:buChar char="-"/>
            </a:pPr>
            <a:r>
              <a:rPr lang="en-US" sz="3600" dirty="0" err="1">
                <a:latin typeface="Times New Roman" pitchFamily="18" charset="0"/>
                <a:ea typeface="Calibri" panose="020F0502020204030204" pitchFamily="34" charset="0"/>
                <a:cs typeface="Times New Roman" pitchFamily="18" charset="0"/>
              </a:rPr>
              <a:t>Thành</a:t>
            </a:r>
            <a:r>
              <a:rPr lang="en-US" sz="3600" dirty="0">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ea typeface="Calibri" panose="020F0502020204030204" pitchFamily="34" charset="0"/>
                <a:cs typeface="Times New Roman" pitchFamily="18" charset="0"/>
              </a:rPr>
              <a:t>ngữ</a:t>
            </a:r>
            <a:r>
              <a:rPr lang="en-US" sz="3600" dirty="0">
                <a:latin typeface="Times New Roman" pitchFamily="18" charset="0"/>
                <a:ea typeface="Calibri" panose="020F0502020204030204" pitchFamily="34" charset="0"/>
                <a:cs typeface="Times New Roman" pitchFamily="18" charset="0"/>
              </a:rPr>
              <a:t> “</a:t>
            </a:r>
            <a:r>
              <a:rPr lang="en-US" sz="3600" i="1" dirty="0" err="1">
                <a:latin typeface="Times New Roman" panose="02020603050405020304" pitchFamily="18" charset="0"/>
                <a:ea typeface="Calibri" panose="020F0502020204030204" pitchFamily="34" charset="0"/>
              </a:rPr>
              <a:t>Một</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nghề</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thì</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sống</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đống</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nghề</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thì</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chết</a:t>
            </a:r>
            <a:r>
              <a:rPr lang="en-US" sz="3600" i="1" dirty="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Ý </a:t>
            </a:r>
            <a:r>
              <a:rPr lang="en-US" sz="3600" dirty="0" err="1">
                <a:latin typeface="Times New Roman" panose="02020603050405020304" pitchFamily="18" charset="0"/>
                <a:ea typeface="Calibri" panose="020F0502020204030204" pitchFamily="34" charset="0"/>
              </a:rPr>
              <a:t>nói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giỏi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lĩnh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vực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gì</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đó</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chuyên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sâu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còn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gì</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cũng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biết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chẳng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biết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tới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đâu</a:t>
            </a:r>
            <a:r>
              <a:rPr lang="en-US" sz="3600" dirty="0">
                <a:latin typeface="Times New Roman" panose="02020603050405020304" pitchFamily="18" charset="0"/>
                <a:ea typeface="Calibri" panose="020F0502020204030204" pitchFamily="34" charset="0"/>
              </a:rPr>
              <a:t>.</a:t>
            </a:r>
            <a:endParaRPr lang="en-US" sz="36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313230900"/>
      </p:ext>
    </p:extLst>
  </p:cSld>
  <p:clrMapOvr>
    <a:masterClrMapping/>
  </p:clrMapOvr>
  <p:transition spd="slow" advClick="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0"/>
            <a:ext cx="12187592" cy="6855520"/>
          </a:xfrm>
          <a:prstGeom prst="rect">
            <a:avLst/>
          </a:prstGeom>
        </p:spPr>
      </p:pic>
      <p:sp>
        <p:nvSpPr>
          <p:cNvPr id="13" name="文本框 283">
            <a:extLst>
              <a:ext uri="{FF2B5EF4-FFF2-40B4-BE49-F238E27FC236}">
                <a16:creationId xmlns:a16="http://schemas.microsoft.com/office/drawing/2014/main" id="{192A6D67-F623-4427-AD7F-F91A32D1486D}"/>
              </a:ext>
            </a:extLst>
          </p:cNvPr>
          <p:cNvSpPr txBox="1"/>
          <p:nvPr/>
        </p:nvSpPr>
        <p:spPr>
          <a:xfrm>
            <a:off x="577297" y="1071232"/>
            <a:ext cx="10864641" cy="1107867"/>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HOẠT ĐỘNG 4:VẬN DỤNG</a:t>
            </a:r>
          </a:p>
        </p:txBody>
      </p:sp>
    </p:spTree>
    <p:extLst>
      <p:ext uri="{BB962C8B-B14F-4D97-AF65-F5344CB8AC3E}">
        <p14:creationId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318656"/>
            <a:ext cx="718619" cy="720436"/>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443346"/>
            <a:ext cx="286796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dụng</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flipV="1">
            <a:off x="1953491" y="942109"/>
            <a:ext cx="2479964" cy="1385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42173" y="4041212"/>
            <a:ext cx="2324107" cy="2324107"/>
          </a:xfrm>
          <a:prstGeom prst="rect">
            <a:avLst/>
          </a:prstGeom>
        </p:spPr>
      </p:pic>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4494" y="4256839"/>
            <a:ext cx="2676939" cy="2617726"/>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5244" y="4014120"/>
            <a:ext cx="2583541" cy="2583541"/>
          </a:xfrm>
          <a:prstGeom prst="rect">
            <a:avLst/>
          </a:prstGeom>
        </p:spPr>
      </p:pic>
      <p:sp>
        <p:nvSpPr>
          <p:cNvPr id="14" name="TextBox 13">
            <a:extLst>
              <a:ext uri="{FF2B5EF4-FFF2-40B4-BE49-F238E27FC236}">
                <a16:creationId xmlns:a16="http://schemas.microsoft.com/office/drawing/2014/main" id="{C2CC07F8-8A13-BFD4-9542-40257DA9C4F9}"/>
              </a:ext>
            </a:extLst>
          </p:cNvPr>
          <p:cNvSpPr txBox="1"/>
          <p:nvPr/>
        </p:nvSpPr>
        <p:spPr>
          <a:xfrm>
            <a:off x="817418" y="1191491"/>
            <a:ext cx="10598727" cy="3539430"/>
          </a:xfrm>
          <a:prstGeom prst="rect">
            <a:avLst/>
          </a:prstGeom>
          <a:noFill/>
          <a:ln w="38100">
            <a:solidFill>
              <a:schemeClr val="tx1"/>
            </a:solidFill>
          </a:ln>
        </p:spPr>
        <p:txBody>
          <a:bodyPr wrap="square">
            <a:spAutoFit/>
          </a:bodyPr>
          <a:lstStyle/>
          <a:p>
            <a:r>
              <a:rPr lang="en-US" sz="3200" i="1" dirty="0">
                <a:latin typeface="Times New Roman" pitchFamily="18" charset="0"/>
                <a:cs typeface="Times New Roman" pitchFamily="18" charset="0"/>
              </a:rPr>
              <a:t>7</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tập</a:t>
            </a:r>
            <a:r>
              <a:rPr lang="en-US" sz="3200" b="1" i="1" dirty="0">
                <a:latin typeface="Times New Roman" pitchFamily="18" charset="0"/>
                <a:cs typeface="Times New Roman" pitchFamily="18" charset="0"/>
              </a:rPr>
              <a:t> 7: </a:t>
            </a:r>
          </a:p>
          <a:p>
            <a:pPr algn="ct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p>
          <a:p>
            <a:r>
              <a:rPr lang="en-US" sz="3200" i="1" dirty="0">
                <a:latin typeface="Times New Roman" pitchFamily="18" charset="0"/>
                <a:cs typeface="Times New Roman" pitchFamily="18" charset="0"/>
              </a:rPr>
              <a:t>“</a:t>
            </a:r>
            <a:r>
              <a:rPr lang="vi-VN" sz="3200" i="1" dirty="0">
                <a:latin typeface="Times New Roman" pitchFamily="18" charset="0"/>
                <a:cs typeface="Times New Roman" pitchFamily="18" charset="0"/>
              </a:rPr>
              <a:t>Giờ cháu đã đi xa, có ngọn khói trăm tàu</a:t>
            </a:r>
            <a:br>
              <a:rPr lang="vi-VN" sz="3200" dirty="0">
                <a:latin typeface="Times New Roman" pitchFamily="18" charset="0"/>
                <a:cs typeface="Times New Roman" pitchFamily="18" charset="0"/>
              </a:rPr>
            </a:br>
            <a:r>
              <a:rPr lang="vi-VN" sz="3200" i="1" dirty="0">
                <a:latin typeface="Times New Roman" pitchFamily="18" charset="0"/>
                <a:cs typeface="Times New Roman" pitchFamily="18" charset="0"/>
              </a:rPr>
              <a:t>Có lửa trăm nhà, niềm vui trăm ngả, </a:t>
            </a:r>
            <a:endParaRPr lang="en-US" sz="3200" i="1" dirty="0">
              <a:latin typeface="Times New Roman" pitchFamily="18" charset="0"/>
              <a:cs typeface="Times New Roman" pitchFamily="18" charset="0"/>
            </a:endParaRPr>
          </a:p>
          <a:p>
            <a:r>
              <a:rPr lang="vi-VN" sz="3200" i="1" dirty="0">
                <a:latin typeface="Times New Roman" pitchFamily="18" charset="0"/>
                <a:cs typeface="Times New Roman" pitchFamily="18" charset="0"/>
              </a:rPr>
              <a:t>Nhưng vẫn chẳng lúc nào quên nhắc nhở:</a:t>
            </a:r>
            <a:br>
              <a:rPr lang="vi-VN" sz="3200" dirty="0">
                <a:latin typeface="Times New Roman" pitchFamily="18" charset="0"/>
                <a:cs typeface="Times New Roman" pitchFamily="18" charset="0"/>
              </a:rPr>
            </a:br>
            <a:r>
              <a:rPr lang="vi-VN" sz="3200" i="1" dirty="0">
                <a:latin typeface="Times New Roman" pitchFamily="18" charset="0"/>
                <a:cs typeface="Times New Roman" pitchFamily="18" charset="0"/>
              </a:rPr>
              <a:t>Sớm mai này bà nhóm bếp lên chưa?</a:t>
            </a:r>
            <a:r>
              <a:rPr lang="en-US" sz="3200" i="1" dirty="0">
                <a:latin typeface="Times New Roman" pitchFamily="18" charset="0"/>
                <a:cs typeface="Times New Roman" pitchFamily="18" charset="0"/>
              </a:rPr>
              <a:t>”</a:t>
            </a:r>
          </a:p>
          <a:p>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Bếp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lửa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Bằng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Việt</a:t>
            </a:r>
            <a:r>
              <a:rPr lang="en-US" sz="3200" i="1" dirty="0">
                <a:latin typeface="Times New Roman" pitchFamily="18" charset="0"/>
                <a:cs typeface="Times New Roman" pitchFamily="18" charset="0"/>
              </a:rPr>
              <a:t>)</a:t>
            </a:r>
          </a:p>
        </p:txBody>
      </p:sp>
    </p:spTree>
    <p:extLst>
      <p:ext uri="{BB962C8B-B14F-4D97-AF65-F5344CB8AC3E}">
        <p14:creationId xmlns:p14="http://schemas.microsoft.com/office/powerpoint/2010/main" val="1503789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65" y="725720"/>
            <a:ext cx="10763795" cy="6186309"/>
          </a:xfrm>
          <a:prstGeom prst="rect">
            <a:avLst/>
          </a:prstGeom>
        </p:spPr>
        <p:txBody>
          <a:bodyPr wrap="square">
            <a:spAutoFit/>
          </a:bodyPr>
          <a:lstStyle/>
          <a:p>
            <a:r>
              <a:rPr lang="en-US" sz="4400" i="1" dirty="0"/>
              <a:t>“</a:t>
            </a:r>
            <a:r>
              <a:rPr lang="vi-VN" sz="4400" i="1" dirty="0"/>
              <a:t>Giờ cháu đã đi xa, có ngọn khói trăm tàu</a:t>
            </a:r>
            <a:br>
              <a:rPr lang="vi-VN" sz="4400" dirty="0"/>
            </a:br>
            <a:r>
              <a:rPr lang="vi-VN" sz="4400" i="1" dirty="0"/>
              <a:t>Có lửa trăm nhà, niềm vui trăm ngả, </a:t>
            </a:r>
            <a:endParaRPr lang="en-US" sz="4400" i="1" dirty="0"/>
          </a:p>
          <a:p>
            <a:r>
              <a:rPr lang="vi-VN" sz="4400" i="1" dirty="0"/>
              <a:t>Nhưng vẫn chẳng lúc nào quên nhắc nhở:</a:t>
            </a:r>
            <a:br>
              <a:rPr lang="vi-VN" sz="4400" dirty="0"/>
            </a:br>
            <a:r>
              <a:rPr lang="vi-VN" sz="4400" i="1" dirty="0"/>
              <a:t>Sớm mai này bà nhóm bếp lên chưa?</a:t>
            </a:r>
            <a:r>
              <a:rPr lang="en-US" sz="4400" i="1" dirty="0"/>
              <a:t>”</a:t>
            </a:r>
          </a:p>
          <a:p>
            <a:r>
              <a:rPr lang="en-US" sz="4400" i="1" dirty="0"/>
              <a:t>                                        (</a:t>
            </a:r>
            <a:r>
              <a:rPr lang="en-US" sz="4400" i="1" dirty="0" err="1"/>
              <a:t>Bếp</a:t>
            </a:r>
            <a:r>
              <a:rPr lang="en-US" sz="4400" i="1" dirty="0"/>
              <a:t> </a:t>
            </a:r>
            <a:r>
              <a:rPr lang="en-US" sz="4400" i="1" dirty="0" err="1"/>
              <a:t>lửa</a:t>
            </a:r>
            <a:r>
              <a:rPr lang="en-US" sz="4400" i="1" dirty="0"/>
              <a:t>- </a:t>
            </a:r>
            <a:r>
              <a:rPr lang="en-US" sz="4400" i="1" dirty="0" err="1"/>
              <a:t>Bằng</a:t>
            </a:r>
            <a:r>
              <a:rPr lang="en-US" sz="4400" i="1" dirty="0"/>
              <a:t> </a:t>
            </a:r>
            <a:r>
              <a:rPr lang="en-US" sz="4400" i="1" dirty="0" err="1"/>
              <a:t>Việt</a:t>
            </a:r>
            <a:r>
              <a:rPr lang="en-US" sz="4400" i="1" dirty="0"/>
              <a:t>)</a:t>
            </a:r>
          </a:p>
          <a:p>
            <a:endParaRPr lang="en-US" sz="4400" i="1" dirty="0"/>
          </a:p>
          <a:p>
            <a:endParaRPr lang="en-US" sz="4400" i="1" dirty="0"/>
          </a:p>
          <a:p>
            <a:r>
              <a:rPr lang="en-US" sz="4400" i="1" dirty="0"/>
              <a:t> </a:t>
            </a:r>
          </a:p>
          <a:p>
            <a:r>
              <a:rPr lang="en-US" sz="4400" i="1" dirty="0"/>
              <a:t>                     </a:t>
            </a:r>
            <a:endParaRPr lang="en-US" sz="4400" dirty="0"/>
          </a:p>
        </p:txBody>
      </p:sp>
      <p:sp>
        <p:nvSpPr>
          <p:cNvPr id="3" name="Rectangle 2"/>
          <p:cNvSpPr/>
          <p:nvPr/>
        </p:nvSpPr>
        <p:spPr>
          <a:xfrm>
            <a:off x="8537314" y="729737"/>
            <a:ext cx="1260601" cy="769441"/>
          </a:xfrm>
          <a:prstGeom prst="rect">
            <a:avLst/>
          </a:prstGeom>
        </p:spPr>
        <p:txBody>
          <a:bodyPr wrap="square">
            <a:spAutoFit/>
          </a:bodyPr>
          <a:lstStyle/>
          <a:p>
            <a:r>
              <a:rPr lang="vi-VN" sz="4400" i="1" dirty="0">
                <a:solidFill>
                  <a:srgbClr val="FF0000"/>
                </a:solidFill>
              </a:rPr>
              <a:t>trăm</a:t>
            </a:r>
            <a:endParaRPr lang="en-US" sz="4400" dirty="0">
              <a:solidFill>
                <a:srgbClr val="FF0000"/>
              </a:solidFill>
            </a:endParaRPr>
          </a:p>
        </p:txBody>
      </p:sp>
      <p:sp>
        <p:nvSpPr>
          <p:cNvPr id="4" name="Rectangle 3"/>
          <p:cNvSpPr/>
          <p:nvPr/>
        </p:nvSpPr>
        <p:spPr>
          <a:xfrm>
            <a:off x="2697320" y="1406573"/>
            <a:ext cx="1260601" cy="769441"/>
          </a:xfrm>
          <a:prstGeom prst="rect">
            <a:avLst/>
          </a:prstGeom>
        </p:spPr>
        <p:txBody>
          <a:bodyPr wrap="square">
            <a:spAutoFit/>
          </a:bodyPr>
          <a:lstStyle/>
          <a:p>
            <a:r>
              <a:rPr lang="vi-VN" sz="4400" i="1" dirty="0">
                <a:solidFill>
                  <a:srgbClr val="FF0000"/>
                </a:solidFill>
              </a:rPr>
              <a:t>trăm</a:t>
            </a:r>
            <a:endParaRPr lang="en-US" sz="4400" dirty="0">
              <a:solidFill>
                <a:srgbClr val="FF0000"/>
              </a:solidFill>
            </a:endParaRPr>
          </a:p>
        </p:txBody>
      </p:sp>
      <p:sp>
        <p:nvSpPr>
          <p:cNvPr id="5" name="Rectangle 4"/>
          <p:cNvSpPr/>
          <p:nvPr/>
        </p:nvSpPr>
        <p:spPr>
          <a:xfrm>
            <a:off x="7063130" y="1388643"/>
            <a:ext cx="1260601" cy="769441"/>
          </a:xfrm>
          <a:prstGeom prst="rect">
            <a:avLst/>
          </a:prstGeom>
        </p:spPr>
        <p:txBody>
          <a:bodyPr wrap="square">
            <a:spAutoFit/>
          </a:bodyPr>
          <a:lstStyle/>
          <a:p>
            <a:r>
              <a:rPr lang="vi-VN" sz="4400" i="1" dirty="0">
                <a:solidFill>
                  <a:srgbClr val="FF0000"/>
                </a:solidFill>
              </a:rPr>
              <a:t>trăm</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500"/>
                                        <p:tgtEl>
                                          <p:spTgt spid="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ox(in)">
                                      <p:cBhvr>
                                        <p:cTn id="13" dur="500"/>
                                        <p:tgtEl>
                                          <p:spTgt spid="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ox(in)">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500"/>
                                        <p:tgtEl>
                                          <p:spTgt spid="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2"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286796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dụng</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42173" y="4041212"/>
            <a:ext cx="2324107" cy="2324107"/>
          </a:xfrm>
          <a:prstGeom prst="rect">
            <a:avLst/>
          </a:prstGeom>
        </p:spPr>
      </p:pic>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4494" y="4256839"/>
            <a:ext cx="2676939" cy="2617726"/>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5244" y="4014120"/>
            <a:ext cx="2583541" cy="2583541"/>
          </a:xfrm>
          <a:prstGeom prst="rect">
            <a:avLst/>
          </a:prstGeom>
        </p:spPr>
      </p:pic>
      <p:sp>
        <p:nvSpPr>
          <p:cNvPr id="14" name="TextBox 13">
            <a:extLst>
              <a:ext uri="{FF2B5EF4-FFF2-40B4-BE49-F238E27FC236}">
                <a16:creationId xmlns:a16="http://schemas.microsoft.com/office/drawing/2014/main" id="{C2CC07F8-8A13-BFD4-9542-40257DA9C4F9}"/>
              </a:ext>
            </a:extLst>
          </p:cNvPr>
          <p:cNvSpPr txBox="1"/>
          <p:nvPr/>
        </p:nvSpPr>
        <p:spPr>
          <a:xfrm>
            <a:off x="817418" y="1496291"/>
            <a:ext cx="10598727" cy="2554545"/>
          </a:xfrm>
          <a:prstGeom prst="rect">
            <a:avLst/>
          </a:prstGeom>
          <a:noFill/>
          <a:ln w="38100">
            <a:solidFill>
              <a:schemeClr val="tx1"/>
            </a:solidFill>
          </a:ln>
        </p:spPr>
        <p:txBody>
          <a:bodyPr wrap="square">
            <a:spAutoFit/>
          </a:bodyPr>
          <a:lstStyle/>
          <a:p>
            <a:pPr algn="just"/>
            <a:r>
              <a:rPr lang="en-US" sz="3200" b="1" i="1" dirty="0">
                <a:latin typeface="Times New Roman" pitchFamily="18" charset="0"/>
                <a:cs typeface="Times New Roman" pitchFamily="18" charset="0"/>
              </a:rPr>
              <a:t>8. </a:t>
            </a:r>
            <a:r>
              <a:rPr lang="en-US" sz="3200" b="1" i="1" dirty="0" err="1">
                <a:latin typeface="Times New Roman" pitchFamily="18" charset="0"/>
                <a:cs typeface="Times New Roman" pitchFamily="18" charset="0"/>
              </a:rPr>
              <a:t>Bài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tập</a:t>
            </a:r>
            <a:r>
              <a:rPr lang="en-US" sz="3200" b="1" i="1" dirty="0">
                <a:latin typeface="Times New Roman" pitchFamily="18" charset="0"/>
                <a:cs typeface="Times New Roman" pitchFamily="18" charset="0"/>
              </a:rPr>
              <a:t> 8: </a:t>
            </a:r>
          </a:p>
          <a:p>
            <a:pPr algn="just"/>
            <a:r>
              <a:rPr lang="en-US" sz="3200" dirty="0">
                <a:latin typeface="Times New Roman" pitchFamily="18" charset="0"/>
                <a:cs typeface="Times New Roman" pitchFamily="18" charset="0"/>
              </a:rPr>
              <a:t>	V</a:t>
            </a:r>
            <a:r>
              <a:rPr lang="vi-VN" sz="3200" dirty="0">
                <a:latin typeface="Times New Roman" pitchFamily="18" charset="0"/>
                <a:cs typeface="Times New Roman" pitchFamily="18" charset="0"/>
              </a:rPr>
              <a:t>iết một đoạn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vi-VN" sz="3200" dirty="0">
                <a:latin typeface="Times New Roman" pitchFamily="18" charset="0"/>
                <a:cs typeface="Times New Roman" pitchFamily="18" charset="0"/>
              </a:rPr>
              <a:t>, trong đó có sử dụng ít nhất một số từ</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Kể</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về</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thầy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cô</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giáo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đặc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biệt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yêu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qúy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về</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món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quà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yêu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thích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ghi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lại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cảm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xúc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về</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bài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thơ</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đã</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đọc</a:t>
            </a:r>
            <a:r>
              <a:rPr lang="en-US" sz="3200" i="1" dirty="0">
                <a:latin typeface="Times New Roman" pitchFamily="18" charset="0"/>
                <a:cs typeface="Times New Roman" pitchFamily="18" charset="0"/>
              </a:rPr>
              <a:t>...) </a:t>
            </a:r>
          </a:p>
        </p:txBody>
      </p:sp>
    </p:spTree>
    <p:extLst>
      <p:ext uri="{BB962C8B-B14F-4D97-AF65-F5344CB8AC3E}">
        <p14:creationId xmlns:p14="http://schemas.microsoft.com/office/powerpoint/2010/main" val="1503789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ED88F5-FFBF-4EF9-A38B-7A01FD374ECB}"/>
              </a:ext>
            </a:extLst>
          </p:cNvPr>
          <p:cNvSpPr/>
          <p:nvPr/>
        </p:nvSpPr>
        <p:spPr>
          <a:xfrm>
            <a:off x="604007" y="554337"/>
            <a:ext cx="10142290" cy="6124754"/>
          </a:xfrm>
          <a:prstGeom prst="rect">
            <a:avLst/>
          </a:prstGeom>
        </p:spPr>
        <p:txBody>
          <a:bodyPr wrap="square">
            <a:spAutoFit/>
          </a:bodyPr>
          <a:lstStyle/>
          <a:p>
            <a:pPr algn="just"/>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 nay, trên đường đi học về, em chợt nghe ngân vang bài hát quen thuộc về người thầy với những ca từ và giai điệu tha thiết. Kỉ niệm về cô Mai Lan- cô giáo chủ nhiệm năm lớp </a:t>
            </a:r>
            <a:r>
              <a:rPr lang="vi-VN" sz="28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sáu</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cứ thế ùa về vẹn nguyên trong em. Ấn tượng đầu tiên về cô là cô luôn vui vẻ với mọi người, ai nhờ gì cô cũng giúp đỡ tận tình. Những bài học tưởng chừng như khô khan, những bài toán khó, cứ thế được cô giảng giải nhẹ nhàng, dễ hiểu khiến chúng em vô cùng thích thú. Mỗi lần cô giảng bài, giọng cô thật ấm áp và ánh nhìn trìu mến, bạn nào chưa hiểu bài, cô đều dịu dàng giảng lại. Chính cô đã mở ra cho chúng em </a:t>
            </a:r>
            <a:r>
              <a:rPr lang="vi-VN" sz="28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chân trời tri thức. Cô còn ân cần nhắc nhở em phải bảo vệ sức khỏe cho chính mình. Những lúc như thế, em cảm thấy mình thật may mắn khi có thêm một người mẹ thứ </a:t>
            </a:r>
            <a:r>
              <a:rPr lang="vi-VN" sz="28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 là cô. Em sẽ luôn biết ơn cô và mang theo nụ cười hiền từ và sự quan tâm ân cần của cô đi suốt cuộc đời.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161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933E5042-50A0-443E-A6C6-7A929A87B885}"/>
              </a:ext>
            </a:extLst>
          </p:cNvPr>
          <p:cNvGrpSpPr/>
          <p:nvPr/>
        </p:nvGrpSpPr>
        <p:grpSpPr>
          <a:xfrm>
            <a:off x="581891" y="1497500"/>
            <a:ext cx="4350327" cy="2156651"/>
            <a:chOff x="288339" y="889653"/>
            <a:chExt cx="3948563" cy="1299575"/>
          </a:xfrm>
        </p:grpSpPr>
        <p:pic>
          <p:nvPicPr>
            <p:cNvPr id="4"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p:blipFill>
          <p:spPr>
            <a:xfrm>
              <a:off x="288339" y="889653"/>
              <a:ext cx="3948563" cy="1299575"/>
            </a:xfrm>
            <a:prstGeom prst="rect">
              <a:avLst/>
            </a:prstGeom>
          </p:spPr>
        </p:pic>
        <p:sp>
          <p:nvSpPr>
            <p:cNvPr id="5" name="文本框 4">
              <a:extLst>
                <a:ext uri="{FF2B5EF4-FFF2-40B4-BE49-F238E27FC236}">
                  <a16:creationId xmlns:a16="http://schemas.microsoft.com/office/drawing/2014/main" id="{D701CB4B-30DD-43D3-9EB7-6BFF6F05F18B}"/>
                </a:ext>
              </a:extLst>
            </p:cNvPr>
            <p:cNvSpPr txBox="1"/>
            <p:nvPr/>
          </p:nvSpPr>
          <p:spPr>
            <a:xfrm>
              <a:off x="526603" y="1056119"/>
              <a:ext cx="3509869" cy="7233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đầy</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đủ</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 name="组合 8">
            <a:extLst>
              <a:ext uri="{FF2B5EF4-FFF2-40B4-BE49-F238E27FC236}">
                <a16:creationId xmlns:a16="http://schemas.microsoft.com/office/drawing/2014/main" id="{8478C03B-0995-412F-9091-4A767370CA11}"/>
              </a:ext>
            </a:extLst>
          </p:cNvPr>
          <p:cNvGrpSpPr/>
          <p:nvPr/>
        </p:nvGrpSpPr>
        <p:grpSpPr>
          <a:xfrm>
            <a:off x="7501100" y="2854036"/>
            <a:ext cx="4039736" cy="2218231"/>
            <a:chOff x="7844701" y="3630681"/>
            <a:chExt cx="4794268" cy="1228298"/>
          </a:xfrm>
        </p:grpSpPr>
        <p:pic>
          <p:nvPicPr>
            <p:cNvPr id="10" name="图片 9">
              <a:extLst>
                <a:ext uri="{FF2B5EF4-FFF2-40B4-BE49-F238E27FC236}">
                  <a16:creationId xmlns:a16="http://schemas.microsoft.com/office/drawing/2014/main" id="{B44DD55D-B81B-4DEE-ACB2-4711D96CD1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36" t="57112" r="11839" b="1779"/>
            <a:stretch/>
          </p:blipFill>
          <p:spPr>
            <a:xfrm>
              <a:off x="7844701" y="3630681"/>
              <a:ext cx="4794268" cy="1228298"/>
            </a:xfrm>
            <a:prstGeom prst="rect">
              <a:avLst/>
            </a:prstGeom>
          </p:spPr>
        </p:pic>
        <p:sp>
          <p:nvSpPr>
            <p:cNvPr id="11" name="文本框 10">
              <a:extLst>
                <a:ext uri="{FF2B5EF4-FFF2-40B4-BE49-F238E27FC236}">
                  <a16:creationId xmlns:a16="http://schemas.microsoft.com/office/drawing/2014/main" id="{B8003D37-4D96-45F1-A3E9-C8FFEFC68C46}"/>
                </a:ext>
              </a:extLst>
            </p:cNvPr>
            <p:cNvSpPr txBox="1"/>
            <p:nvPr/>
          </p:nvSpPr>
          <p:spPr>
            <a:xfrm>
              <a:off x="8130310" y="3783165"/>
              <a:ext cx="4435123" cy="6133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3861874"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Hướng</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dẫn</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tự</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học</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3647296" cy="3260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15">
            <a:extLst>
              <a:ext uri="{FF2B5EF4-FFF2-40B4-BE49-F238E27FC236}">
                <a16:creationId xmlns:a16="http://schemas.microsoft.com/office/drawing/2014/main" id="{D6659063-46DD-4CD6-AC46-93B275E93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5882" y="2498035"/>
            <a:ext cx="4633557" cy="4001631"/>
          </a:xfrm>
          <a:prstGeom prst="rect">
            <a:avLst/>
          </a:prstGeom>
        </p:spPr>
      </p:pic>
      <p:pic>
        <p:nvPicPr>
          <p:cNvPr id="18" name="图片 3">
            <a:extLst>
              <a:ext uri="{FF2B5EF4-FFF2-40B4-BE49-F238E27FC236}">
                <a16:creationId xmlns:a16="http://schemas.microsoft.com/office/drawing/2014/main" id="{8FAD474D-82C0-4362-BB70-1AD441160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9803669" y="964202"/>
            <a:ext cx="1050530" cy="1223163"/>
          </a:xfrm>
          <a:prstGeom prst="rect">
            <a:avLst/>
          </a:prstGeom>
        </p:spPr>
      </p:pic>
      <p:pic>
        <p:nvPicPr>
          <p:cNvPr id="23" name="图片 4">
            <a:extLst>
              <a:ext uri="{FF2B5EF4-FFF2-40B4-BE49-F238E27FC236}">
                <a16:creationId xmlns:a16="http://schemas.microsoft.com/office/drawing/2014/main" id="{BB10D9DC-4971-4DFE-8F5E-78F91F2E09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8344" y="5700228"/>
            <a:ext cx="872706" cy="905605"/>
          </a:xfrm>
          <a:prstGeom prst="rect">
            <a:avLst/>
          </a:prstGeom>
        </p:spPr>
      </p:pic>
      <p:pic>
        <p:nvPicPr>
          <p:cNvPr id="24" name="图片 5">
            <a:extLst>
              <a:ext uri="{FF2B5EF4-FFF2-40B4-BE49-F238E27FC236}">
                <a16:creationId xmlns:a16="http://schemas.microsoft.com/office/drawing/2014/main" id="{85A37BFE-186F-4AD2-A7BD-9718514EA9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2274" y="4374109"/>
            <a:ext cx="1011525" cy="1096066"/>
          </a:xfrm>
          <a:prstGeom prst="rect">
            <a:avLst/>
          </a:prstGeom>
        </p:spPr>
      </p:pic>
    </p:spTree>
    <p:extLst>
      <p:ext uri="{BB962C8B-B14F-4D97-AF65-F5344CB8AC3E}">
        <p14:creationId xmlns:p14="http://schemas.microsoft.com/office/powerpoint/2010/main" val="9361844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cảm ơn: nhã nhặn, dễ thương, chân thành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208"/>
            <a:ext cx="12013324" cy="699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32967"/>
      </p:ext>
    </p:extLst>
  </p:cSld>
  <p:clrMapOvr>
    <a:masterClrMapping/>
  </p:clrMapOvr>
  <p:transition spd="slow" advTm="9333">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1"/>
          <p:cNvSpPr txBox="1">
            <a:spLocks noChangeArrowheads="1"/>
          </p:cNvSpPr>
          <p:nvPr/>
        </p:nvSpPr>
        <p:spPr bwMode="auto">
          <a:xfrm>
            <a:off x="2382982" y="5782253"/>
            <a:ext cx="5500255" cy="769441"/>
          </a:xfrm>
          <a:prstGeom prst="rect">
            <a:avLst/>
          </a:prstGeom>
          <a:solidFill>
            <a:srgbClr val="FFFF00"/>
          </a:solidFill>
          <a:ln w="9525">
            <a:noFill/>
            <a:miter lim="800000"/>
            <a:headEnd/>
            <a:tailEnd/>
          </a:ln>
        </p:spPr>
        <p:txBody>
          <a:bodyPr wrap="square">
            <a:spAutoFit/>
          </a:bodyPr>
          <a:lstStyle/>
          <a:p>
            <a:r>
              <a:rPr lang="en-US" sz="4400" b="1" dirty="0">
                <a:latin typeface="Times New Roman" pitchFamily="18" charset="0"/>
                <a:cs typeface="Times New Roman" pitchFamily="18" charset="0"/>
              </a:rPr>
              <a:t>BA CHÌM BẢY NỔI</a:t>
            </a:r>
            <a:endParaRPr lang="vi-VN" sz="4400" b="1" dirty="0">
              <a:cs typeface="Times New Roman" pitchFamily="18" charset="0"/>
            </a:endParaRPr>
          </a:p>
        </p:txBody>
      </p:sp>
      <p:pic>
        <p:nvPicPr>
          <p:cNvPr id="4" name="Picture 1" descr="C:\Users\TRAM NGUYEN\Desktop\ba-chim-bay-noi.jpg"/>
          <p:cNvPicPr>
            <a:picLocks noChangeAspect="1" noChangeArrowheads="1"/>
          </p:cNvPicPr>
          <p:nvPr/>
        </p:nvPicPr>
        <p:blipFill>
          <a:blip r:embed="rId3"/>
          <a:srcRect/>
          <a:stretch>
            <a:fillRect/>
          </a:stretch>
        </p:blipFill>
        <p:spPr bwMode="auto">
          <a:xfrm>
            <a:off x="969817" y="858984"/>
            <a:ext cx="10501747" cy="466898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ox(in)">
                                      <p:cBhvr>
                                        <p:cTn id="7" dur="500"/>
                                        <p:tgtEl>
                                          <p:spTgt spid="109571"/>
                                        </p:tgtEl>
                                      </p:cBhvr>
                                    </p:animEffect>
                                  </p:childTnLst>
                                  <p:subTnLst>
                                    <p:audio>
                                      <p:cMediaNode>
                                        <p:cTn display="0" masterRel="sameClick">
                                          <p:stCondLst>
                                            <p:cond evt="begin" delay="0">
                                              <p:tn val="5"/>
                                            </p:cond>
                                          </p:stCondLst>
                                          <p:endCondLst>
                                            <p:cond evt="onStopAudio" delay="0">
                                              <p:tgtEl>
                                                <p:sldTgt/>
                                              </p:tgtEl>
                                            </p:cond>
                                          </p:endCondLst>
                                        </p:cTn>
                                        <p:tgtEl>
                                          <p:sndTgt r:embed="rId2" name="c1.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TRAM NGUYEN\Desktop\Cau10-12.jpg"/>
          <p:cNvPicPr>
            <a:picLocks noGrp="1" noChangeAspect="1" noChangeArrowheads="1"/>
          </p:cNvPicPr>
          <p:nvPr>
            <p:ph idx="1"/>
          </p:nvPr>
        </p:nvPicPr>
        <p:blipFill>
          <a:blip r:embed="rId2"/>
          <a:srcRect/>
          <a:stretch>
            <a:fillRect/>
          </a:stretch>
        </p:blipFill>
        <p:spPr bwMode="auto">
          <a:xfrm>
            <a:off x="188635" y="429493"/>
            <a:ext cx="11622404" cy="4364181"/>
          </a:xfrm>
          <a:prstGeom prst="rect">
            <a:avLst/>
          </a:prstGeom>
          <a:noFill/>
        </p:spPr>
      </p:pic>
      <p:sp>
        <p:nvSpPr>
          <p:cNvPr id="5" name="TextBox 4"/>
          <p:cNvSpPr txBox="1"/>
          <p:nvPr/>
        </p:nvSpPr>
        <p:spPr>
          <a:xfrm>
            <a:off x="845129" y="5500703"/>
            <a:ext cx="10280073" cy="584775"/>
          </a:xfrm>
          <a:prstGeom prst="rect">
            <a:avLst/>
          </a:prstGeom>
          <a:solidFill>
            <a:srgbClr val="FFFF00"/>
          </a:solidFill>
        </p:spPr>
        <p:txBody>
          <a:bodyPr wrap="square" rtlCol="0">
            <a:spAutoFit/>
          </a:bodyPr>
          <a:lstStyle/>
          <a:p>
            <a:pPr algn="ctr"/>
            <a:r>
              <a:rPr lang="en-US" sz="3200" b="1" dirty="0">
                <a:latin typeface="Times New Roman" pitchFamily="18" charset="0"/>
                <a:cs typeface="Times New Roman" pitchFamily="18" charset="0"/>
              </a:rPr>
              <a:t>MỘT NỤ CƯỜI BẰNG MƯỜI THANG THUỐC BỔ</a:t>
            </a:r>
            <a:endParaRPr lang="vi-VN" sz="3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508000" y="0"/>
            <a:ext cx="10464800" cy="1371600"/>
          </a:xfrm>
          <a:prstGeom prst="rect">
            <a:avLst/>
          </a:prstGeom>
          <a:noFill/>
          <a:ln w="9525">
            <a:noFill/>
            <a:miter lim="800000"/>
            <a:headEnd/>
            <a:tailEnd/>
          </a:ln>
        </p:spPr>
        <p:txBody>
          <a:bodyPr wrap="none" anchor="ctr"/>
          <a:lstStyle/>
          <a:p>
            <a:pPr algn="ctr"/>
            <a:endParaRPr lang="en-US" sz="2800" b="1" i="0" dirty="0"/>
          </a:p>
        </p:txBody>
      </p:sp>
      <p:sp>
        <p:nvSpPr>
          <p:cNvPr id="13315" name="Tree"/>
          <p:cNvSpPr>
            <a:spLocks noEditPoints="1" noChangeArrowheads="1"/>
          </p:cNvSpPr>
          <p:nvPr/>
        </p:nvSpPr>
        <p:spPr bwMode="auto">
          <a:xfrm>
            <a:off x="406402" y="1981200"/>
            <a:ext cx="2425700" cy="1809750"/>
          </a:xfrm>
          <a:custGeom>
            <a:avLst/>
            <a:gdLst>
              <a:gd name="T0" fmla="*/ 76614892 w 21600"/>
              <a:gd name="T1" fmla="*/ 0 h 21600"/>
              <a:gd name="T2" fmla="*/ 43776894 w 21600"/>
              <a:gd name="T3" fmla="*/ 44225263 h 21600"/>
              <a:gd name="T4" fmla="*/ 21891943 w 21600"/>
              <a:gd name="T5" fmla="*/ 88450526 h 21600"/>
              <a:gd name="T6" fmla="*/ 0 w 21600"/>
              <a:gd name="T7" fmla="*/ 132675705 h 21600"/>
              <a:gd name="T8" fmla="*/ 109452806 w 21600"/>
              <a:gd name="T9" fmla="*/ 44225263 h 21600"/>
              <a:gd name="T10" fmla="*/ 131337758 w 21600"/>
              <a:gd name="T11" fmla="*/ 88450526 h 21600"/>
              <a:gd name="T12" fmla="*/ 153229700 w 21600"/>
              <a:gd name="T13" fmla="*/ 132675705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3316" name="Tree"/>
          <p:cNvSpPr>
            <a:spLocks noEditPoints="1" noChangeArrowheads="1"/>
          </p:cNvSpPr>
          <p:nvPr/>
        </p:nvSpPr>
        <p:spPr bwMode="auto">
          <a:xfrm>
            <a:off x="4064000" y="1094511"/>
            <a:ext cx="2413000" cy="2736273"/>
          </a:xfrm>
          <a:custGeom>
            <a:avLst/>
            <a:gdLst>
              <a:gd name="T0" fmla="*/ 75814701 w 21600"/>
              <a:gd name="T1" fmla="*/ 0 h 21600"/>
              <a:gd name="T2" fmla="*/ 43319718 w 21600"/>
              <a:gd name="T3" fmla="*/ 61469411 h 21600"/>
              <a:gd name="T4" fmla="*/ 21663378 w 21600"/>
              <a:gd name="T5" fmla="*/ 122938822 h 21600"/>
              <a:gd name="T6" fmla="*/ 0 w 21600"/>
              <a:gd name="T7" fmla="*/ 184408233 h 21600"/>
              <a:gd name="T8" fmla="*/ 108309683 w 21600"/>
              <a:gd name="T9" fmla="*/ 61469411 h 21600"/>
              <a:gd name="T10" fmla="*/ 129966023 w 21600"/>
              <a:gd name="T11" fmla="*/ 122938822 h 21600"/>
              <a:gd name="T12" fmla="*/ 151629401 w 21600"/>
              <a:gd name="T13" fmla="*/ 184408233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3317" name="Tree"/>
          <p:cNvSpPr>
            <a:spLocks noEditPoints="1" noChangeArrowheads="1"/>
          </p:cNvSpPr>
          <p:nvPr/>
        </p:nvSpPr>
        <p:spPr bwMode="auto">
          <a:xfrm>
            <a:off x="5029200" y="1891145"/>
            <a:ext cx="2057400" cy="2237510"/>
          </a:xfrm>
          <a:custGeom>
            <a:avLst/>
            <a:gdLst>
              <a:gd name="T0" fmla="*/ 75814701 w 21600"/>
              <a:gd name="T1" fmla="*/ 0 h 21600"/>
              <a:gd name="T2" fmla="*/ 43319718 w 21600"/>
              <a:gd name="T3" fmla="*/ 61469411 h 21600"/>
              <a:gd name="T4" fmla="*/ 21663378 w 21600"/>
              <a:gd name="T5" fmla="*/ 122938822 h 21600"/>
              <a:gd name="T6" fmla="*/ 0 w 21600"/>
              <a:gd name="T7" fmla="*/ 184408233 h 21600"/>
              <a:gd name="T8" fmla="*/ 108309683 w 21600"/>
              <a:gd name="T9" fmla="*/ 61469411 h 21600"/>
              <a:gd name="T10" fmla="*/ 129966023 w 21600"/>
              <a:gd name="T11" fmla="*/ 122938822 h 21600"/>
              <a:gd name="T12" fmla="*/ 151629401 w 21600"/>
              <a:gd name="T13" fmla="*/ 184408233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95239" name="Rectangle 7"/>
          <p:cNvSpPr>
            <a:spLocks noChangeArrowheads="1"/>
          </p:cNvSpPr>
          <p:nvPr/>
        </p:nvSpPr>
        <p:spPr bwMode="auto">
          <a:xfrm>
            <a:off x="360219" y="4724400"/>
            <a:ext cx="6858000" cy="1295400"/>
          </a:xfrm>
          <a:prstGeom prst="rect">
            <a:avLst/>
          </a:prstGeom>
          <a:solidFill>
            <a:srgbClr val="FFFF00"/>
          </a:solidFill>
          <a:ln w="9525">
            <a:noFill/>
            <a:miter lim="800000"/>
            <a:headEnd/>
            <a:tailEnd/>
          </a:ln>
        </p:spPr>
        <p:txBody>
          <a:bodyPr wrap="none" anchor="ctr"/>
          <a:lstStyle/>
          <a:p>
            <a:pPr algn="ctr"/>
            <a:r>
              <a:rPr lang="en-US" sz="3200" b="1" i="0" dirty="0" err="1">
                <a:latin typeface="Times New Roman" pitchFamily="18" charset="0"/>
                <a:cs typeface="Times New Roman" pitchFamily="18" charset="0"/>
              </a:rPr>
              <a:t>Một</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cây</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làm</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chẳng</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nên</a:t>
            </a:r>
            <a:r>
              <a:rPr lang="en-US" sz="3200" b="1" i="0" dirty="0">
                <a:latin typeface="Times New Roman" pitchFamily="18" charset="0"/>
                <a:cs typeface="Times New Roman" pitchFamily="18" charset="0"/>
              </a:rPr>
              <a:t> non </a:t>
            </a:r>
          </a:p>
          <a:p>
            <a:pPr algn="ctr"/>
            <a:r>
              <a:rPr lang="en-US" sz="3200" b="1" i="0" dirty="0" err="1">
                <a:latin typeface="Times New Roman" pitchFamily="18" charset="0"/>
                <a:cs typeface="Times New Roman" pitchFamily="18" charset="0"/>
              </a:rPr>
              <a:t>Ba</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cây</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chụm</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lại</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nên</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hòn</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núi</a:t>
            </a:r>
            <a:r>
              <a:rPr lang="en-US" sz="3200" b="1" i="0" dirty="0">
                <a:latin typeface="Times New Roman" pitchFamily="18" charset="0"/>
                <a:cs typeface="Times New Roman" pitchFamily="18" charset="0"/>
              </a:rPr>
              <a:t> </a:t>
            </a:r>
            <a:r>
              <a:rPr lang="en-US" sz="3200" b="1" i="0" dirty="0" err="1">
                <a:latin typeface="Times New Roman" pitchFamily="18" charset="0"/>
                <a:cs typeface="Times New Roman" pitchFamily="18" charset="0"/>
              </a:rPr>
              <a:t>cao</a:t>
            </a:r>
            <a:r>
              <a:rPr lang="en-US" sz="3200" b="1" i="0" dirty="0">
                <a:latin typeface="Times New Roman" pitchFamily="18" charset="0"/>
                <a:cs typeface="Times New Roman" pitchFamily="18" charset="0"/>
              </a:rPr>
              <a:t>.</a:t>
            </a:r>
          </a:p>
        </p:txBody>
      </p:sp>
      <p:sp>
        <p:nvSpPr>
          <p:cNvPr id="13319" name="Tree"/>
          <p:cNvSpPr>
            <a:spLocks noEditPoints="1" noChangeArrowheads="1"/>
          </p:cNvSpPr>
          <p:nvPr/>
        </p:nvSpPr>
        <p:spPr bwMode="auto">
          <a:xfrm>
            <a:off x="3551382" y="1981200"/>
            <a:ext cx="2045855" cy="2133600"/>
          </a:xfrm>
          <a:custGeom>
            <a:avLst/>
            <a:gdLst>
              <a:gd name="T0" fmla="*/ 75814701 w 21600"/>
              <a:gd name="T1" fmla="*/ 0 h 21600"/>
              <a:gd name="T2" fmla="*/ 43319718 w 21600"/>
              <a:gd name="T3" fmla="*/ 61469411 h 21600"/>
              <a:gd name="T4" fmla="*/ 21663378 w 21600"/>
              <a:gd name="T5" fmla="*/ 122938822 h 21600"/>
              <a:gd name="T6" fmla="*/ 0 w 21600"/>
              <a:gd name="T7" fmla="*/ 184408233 h 21600"/>
              <a:gd name="T8" fmla="*/ 108309683 w 21600"/>
              <a:gd name="T9" fmla="*/ 61469411 h 21600"/>
              <a:gd name="T10" fmla="*/ 129966023 w 21600"/>
              <a:gd name="T11" fmla="*/ 122938822 h 21600"/>
              <a:gd name="T12" fmla="*/ 151629401 w 21600"/>
              <a:gd name="T13" fmla="*/ 184408233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14344" name="Picture 8"/>
          <p:cNvPicPr>
            <a:picLocks noChangeAspect="1" noChangeArrowheads="1"/>
          </p:cNvPicPr>
          <p:nvPr/>
        </p:nvPicPr>
        <p:blipFill>
          <a:blip r:embed="rId2"/>
          <a:srcRect/>
          <a:stretch>
            <a:fillRect/>
          </a:stretch>
        </p:blipFill>
        <p:spPr bwMode="auto">
          <a:xfrm>
            <a:off x="7416800" y="540329"/>
            <a:ext cx="4470400" cy="5791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additive="base">
                                        <p:cTn id="11" dur="500" fill="hold"/>
                                        <p:tgtEl>
                                          <p:spTgt spid="13315"/>
                                        </p:tgtEl>
                                        <p:attrNameLst>
                                          <p:attrName>ppt_x</p:attrName>
                                        </p:attrNameLst>
                                      </p:cBhvr>
                                      <p:tavLst>
                                        <p:tav tm="0">
                                          <p:val>
                                            <p:strVal val="#ppt_x"/>
                                          </p:val>
                                        </p:tav>
                                        <p:tav tm="100000">
                                          <p:val>
                                            <p:strVal val="#ppt_x"/>
                                          </p:val>
                                        </p:tav>
                                      </p:tavLst>
                                    </p:anim>
                                    <p:anim calcmode="lin" valueType="num">
                                      <p:cBhvr additive="base">
                                        <p:cTn id="12" dur="500" fill="hold"/>
                                        <p:tgtEl>
                                          <p:spTgt spid="133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7"/>
                                        </p:tgtEl>
                                        <p:attrNameLst>
                                          <p:attrName>style.visibility</p:attrName>
                                        </p:attrNameLst>
                                      </p:cBhvr>
                                      <p:to>
                                        <p:strVal val="visible"/>
                                      </p:to>
                                    </p:set>
                                    <p:anim calcmode="lin" valueType="num">
                                      <p:cBhvr additive="base">
                                        <p:cTn id="15" dur="500" fill="hold"/>
                                        <p:tgtEl>
                                          <p:spTgt spid="13317"/>
                                        </p:tgtEl>
                                        <p:attrNameLst>
                                          <p:attrName>ppt_x</p:attrName>
                                        </p:attrNameLst>
                                      </p:cBhvr>
                                      <p:tavLst>
                                        <p:tav tm="0">
                                          <p:val>
                                            <p:strVal val="#ppt_x"/>
                                          </p:val>
                                        </p:tav>
                                        <p:tav tm="100000">
                                          <p:val>
                                            <p:strVal val="#ppt_x"/>
                                          </p:val>
                                        </p:tav>
                                      </p:tavLst>
                                    </p:anim>
                                    <p:anim calcmode="lin" valueType="num">
                                      <p:cBhvr additive="base">
                                        <p:cTn id="16" dur="500" fill="hold"/>
                                        <p:tgtEl>
                                          <p:spTgt spid="133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16"/>
                                        </p:tgtEl>
                                        <p:attrNameLst>
                                          <p:attrName>style.visibility</p:attrName>
                                        </p:attrNameLst>
                                      </p:cBhvr>
                                      <p:to>
                                        <p:strVal val="visible"/>
                                      </p:to>
                                    </p:set>
                                    <p:anim calcmode="lin" valueType="num">
                                      <p:cBhvr additive="base">
                                        <p:cTn id="23" dur="500" fill="hold"/>
                                        <p:tgtEl>
                                          <p:spTgt spid="13316"/>
                                        </p:tgtEl>
                                        <p:attrNameLst>
                                          <p:attrName>ppt_x</p:attrName>
                                        </p:attrNameLst>
                                      </p:cBhvr>
                                      <p:tavLst>
                                        <p:tav tm="0">
                                          <p:val>
                                            <p:strVal val="#ppt_x"/>
                                          </p:val>
                                        </p:tav>
                                        <p:tav tm="100000">
                                          <p:val>
                                            <p:strVal val="#ppt_x"/>
                                          </p:val>
                                        </p:tav>
                                      </p:tavLst>
                                    </p:anim>
                                    <p:anim calcmode="lin" valueType="num">
                                      <p:cBhvr additive="base">
                                        <p:cTn id="24" dur="500" fill="hold"/>
                                        <p:tgtEl>
                                          <p:spTgt spid="133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344"/>
                                        </p:tgtEl>
                                        <p:attrNameLst>
                                          <p:attrName>style.visibility</p:attrName>
                                        </p:attrNameLst>
                                      </p:cBhvr>
                                      <p:to>
                                        <p:strVal val="visible"/>
                                      </p:to>
                                    </p:set>
                                    <p:anim calcmode="lin" valueType="num">
                                      <p:cBhvr additive="base">
                                        <p:cTn id="27" dur="500" fill="hold"/>
                                        <p:tgtEl>
                                          <p:spTgt spid="14344"/>
                                        </p:tgtEl>
                                        <p:attrNameLst>
                                          <p:attrName>ppt_x</p:attrName>
                                        </p:attrNameLst>
                                      </p:cBhvr>
                                      <p:tavLst>
                                        <p:tav tm="0">
                                          <p:val>
                                            <p:strVal val="#ppt_x"/>
                                          </p:val>
                                        </p:tav>
                                        <p:tav tm="100000">
                                          <p:val>
                                            <p:strVal val="#ppt_x"/>
                                          </p:val>
                                        </p:tav>
                                      </p:tavLst>
                                    </p:anim>
                                    <p:anim calcmode="lin" valueType="num">
                                      <p:cBhvr additive="base">
                                        <p:cTn id="28"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5239"/>
                                        </p:tgtEl>
                                        <p:attrNameLst>
                                          <p:attrName>style.visibility</p:attrName>
                                        </p:attrNameLst>
                                      </p:cBhvr>
                                      <p:to>
                                        <p:strVal val="visible"/>
                                      </p:to>
                                    </p:set>
                                    <p:animEffect transition="in" filter="diamond(in)">
                                      <p:cBhvr>
                                        <p:cTn id="33" dur="2000"/>
                                        <p:tgtEl>
                                          <p:spTgt spid="95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13315" grpId="0" animBg="1"/>
      <p:bldP spid="13316" grpId="0" animBg="1"/>
      <p:bldP spid="13317" grpId="0" animBg="1"/>
      <p:bldP spid="95239" grpId="0" animBg="1"/>
      <p:bldP spid="133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15150"/>
            <a:chOff x="0" y="0"/>
            <a:chExt cx="5760" cy="4356"/>
          </a:xfrm>
        </p:grpSpPr>
        <p:pic>
          <p:nvPicPr>
            <p:cNvPr id="50179" name="Picture 3" descr="20060925125220841"/>
            <p:cNvPicPr>
              <a:picLocks noChangeAspect="1" noChangeArrowheads="1"/>
            </p:cNvPicPr>
            <p:nvPr/>
          </p:nvPicPr>
          <p:blipFill>
            <a:blip r:embed="rId3"/>
            <a:srcRect/>
            <a:stretch>
              <a:fillRect/>
            </a:stretch>
          </p:blipFill>
          <p:spPr bwMode="auto">
            <a:xfrm>
              <a:off x="0" y="0"/>
              <a:ext cx="5760" cy="4356"/>
            </a:xfrm>
            <a:prstGeom prst="rect">
              <a:avLst/>
            </a:prstGeom>
            <a:noFill/>
          </p:spPr>
        </p:pic>
        <p:sp>
          <p:nvSpPr>
            <p:cNvPr id="50180" name="Rectangle 4"/>
            <p:cNvSpPr>
              <a:spLocks noChangeArrowheads="1"/>
            </p:cNvSpPr>
            <p:nvPr/>
          </p:nvSpPr>
          <p:spPr bwMode="auto">
            <a:xfrm>
              <a:off x="5088" y="0"/>
              <a:ext cx="672" cy="288"/>
            </a:xfrm>
            <a:prstGeom prst="rect">
              <a:avLst/>
            </a:prstGeom>
            <a:solidFill>
              <a:schemeClr val="bg1"/>
            </a:solidFill>
            <a:ln w="9525">
              <a:noFill/>
              <a:miter lim="800000"/>
              <a:headEnd/>
              <a:tailEnd/>
            </a:ln>
            <a:effectLst/>
          </p:spPr>
          <p:txBody>
            <a:bodyPr wrap="none" anchor="ctr"/>
            <a:lstStyle/>
            <a:p>
              <a:endParaRPr lang="en-US"/>
            </a:p>
          </p:txBody>
        </p:sp>
      </p:grpSp>
      <p:sp>
        <p:nvSpPr>
          <p:cNvPr id="50184" name="AutoShape 8"/>
          <p:cNvSpPr>
            <a:spLocks noChangeArrowheads="1"/>
          </p:cNvSpPr>
          <p:nvPr/>
        </p:nvSpPr>
        <p:spPr bwMode="auto">
          <a:xfrm>
            <a:off x="1704109" y="1219200"/>
            <a:ext cx="10044547" cy="4267200"/>
          </a:xfrm>
          <a:prstGeom prst="roundRect">
            <a:avLst>
              <a:gd name="adj" fmla="val 16667"/>
            </a:avLst>
          </a:prstGeom>
          <a:gradFill rotWithShape="1">
            <a:gsLst>
              <a:gs pos="0">
                <a:srgbClr val="FFFF00"/>
              </a:gs>
              <a:gs pos="50000">
                <a:schemeClr val="bg1"/>
              </a:gs>
              <a:gs pos="100000">
                <a:srgbClr val="FFFF00"/>
              </a:gs>
            </a:gsLst>
            <a:lin ang="5400000" scaled="1"/>
          </a:gradFill>
          <a:ln w="38100" cmpd="dbl">
            <a:solidFill>
              <a:srgbClr val="993300"/>
            </a:solidFill>
            <a:round/>
            <a:headEnd/>
            <a:tailEnd/>
          </a:ln>
          <a:effectLst/>
        </p:spPr>
        <p:txBody>
          <a:bodyPr wrap="none" anchor="ctr"/>
          <a:lstStyle/>
          <a:p>
            <a:endParaRPr lang="en-US"/>
          </a:p>
        </p:txBody>
      </p:sp>
      <p:sp>
        <p:nvSpPr>
          <p:cNvPr id="50185" name="AutoShape 9"/>
          <p:cNvSpPr>
            <a:spLocks noChangeArrowheads="1"/>
          </p:cNvSpPr>
          <p:nvPr/>
        </p:nvSpPr>
        <p:spPr bwMode="auto">
          <a:xfrm>
            <a:off x="3352800" y="5638800"/>
            <a:ext cx="8229600" cy="1143000"/>
          </a:xfrm>
          <a:prstGeom prst="roundRect">
            <a:avLst>
              <a:gd name="adj" fmla="val 16667"/>
            </a:avLst>
          </a:prstGeom>
          <a:solidFill>
            <a:schemeClr val="bg1"/>
          </a:solidFill>
          <a:ln w="38100" cmpd="dbl">
            <a:solidFill>
              <a:srgbClr val="993300"/>
            </a:solidFill>
            <a:round/>
            <a:headEnd/>
            <a:tailEnd/>
          </a:ln>
          <a:effectLst/>
        </p:spPr>
        <p:txBody>
          <a:bodyPr wrap="none" anchor="ctr"/>
          <a:lstStyle/>
          <a:p>
            <a:endParaRPr lang="en-US"/>
          </a:p>
        </p:txBody>
      </p:sp>
      <p:sp>
        <p:nvSpPr>
          <p:cNvPr id="50186" name="Text Box 10"/>
          <p:cNvSpPr txBox="1">
            <a:spLocks noChangeArrowheads="1"/>
          </p:cNvSpPr>
          <p:nvPr/>
        </p:nvSpPr>
        <p:spPr bwMode="auto">
          <a:xfrm>
            <a:off x="3454400" y="5943600"/>
            <a:ext cx="8229600" cy="457200"/>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rPr>
              <a:t>NHẤT QUỶ, NHÌ MA, THỨ BA HỌC TRÒ</a:t>
            </a:r>
          </a:p>
        </p:txBody>
      </p:sp>
      <p:pic>
        <p:nvPicPr>
          <p:cNvPr id="50221" name="Picture 45" descr="DSTARS-P"/>
          <p:cNvPicPr>
            <a:picLocks noChangeAspect="1" noChangeArrowheads="1" noCrop="1"/>
          </p:cNvPicPr>
          <p:nvPr/>
        </p:nvPicPr>
        <p:blipFill>
          <a:blip r:embed="rId4">
            <a:lum contrast="-6000"/>
          </a:blip>
          <a:srcRect/>
          <a:stretch>
            <a:fillRect/>
          </a:stretch>
        </p:blipFill>
        <p:spPr bwMode="auto">
          <a:xfrm>
            <a:off x="3048000" y="209550"/>
            <a:ext cx="1752600" cy="1162050"/>
          </a:xfrm>
          <a:prstGeom prst="rect">
            <a:avLst/>
          </a:prstGeom>
          <a:noFill/>
          <a:ln w="9525">
            <a:noFill/>
            <a:miter lim="800000"/>
            <a:headEnd/>
            <a:tailEnd/>
          </a:ln>
        </p:spPr>
      </p:pic>
      <p:pic>
        <p:nvPicPr>
          <p:cNvPr id="50222" name="Picture 46" descr="DSTARS-P"/>
          <p:cNvPicPr>
            <a:picLocks noChangeAspect="1" noChangeArrowheads="1" noCrop="1"/>
          </p:cNvPicPr>
          <p:nvPr/>
        </p:nvPicPr>
        <p:blipFill>
          <a:blip r:embed="rId4">
            <a:lum contrast="-6000"/>
          </a:blip>
          <a:srcRect/>
          <a:stretch>
            <a:fillRect/>
          </a:stretch>
        </p:blipFill>
        <p:spPr bwMode="auto">
          <a:xfrm>
            <a:off x="9652000" y="228600"/>
            <a:ext cx="1752600" cy="1162050"/>
          </a:xfrm>
          <a:prstGeom prst="rect">
            <a:avLst/>
          </a:prstGeom>
          <a:noFill/>
          <a:ln w="9525">
            <a:noFill/>
            <a:miter lim="800000"/>
            <a:headEnd/>
            <a:tailEnd/>
          </a:ln>
        </p:spPr>
      </p:pic>
      <p:sp>
        <p:nvSpPr>
          <p:cNvPr id="50223" name="Rectangle 47"/>
          <p:cNvSpPr>
            <a:spLocks noChangeArrowheads="1"/>
          </p:cNvSpPr>
          <p:nvPr/>
        </p:nvSpPr>
        <p:spPr bwMode="auto">
          <a:xfrm>
            <a:off x="0" y="152400"/>
            <a:ext cx="12192000" cy="609600"/>
          </a:xfrm>
          <a:prstGeom prst="rect">
            <a:avLst/>
          </a:prstGeom>
          <a:gradFill rotWithShape="1">
            <a:gsLst>
              <a:gs pos="0">
                <a:srgbClr val="CCFF33"/>
              </a:gs>
              <a:gs pos="50000">
                <a:schemeClr val="bg1"/>
              </a:gs>
              <a:gs pos="100000">
                <a:srgbClr val="CCFF33"/>
              </a:gs>
            </a:gsLst>
            <a:lin ang="5400000" scaled="1"/>
          </a:gradFill>
          <a:ln w="9525">
            <a:noFill/>
            <a:miter lim="800000"/>
            <a:headEnd/>
            <a:tailEnd/>
          </a:ln>
          <a:effectLst/>
        </p:spPr>
        <p:txBody>
          <a:bodyPr wrap="none" anchor="ctr"/>
          <a:lstStyle/>
          <a:p>
            <a:pPr algn="ctr"/>
            <a:r>
              <a:rPr lang="en-US"/>
              <a:t>        </a:t>
            </a:r>
            <a:r>
              <a:rPr lang="en-US">
                <a:solidFill>
                  <a:schemeClr val="accent2"/>
                </a:solidFill>
              </a:rPr>
              <a:t>Đây là một câu thành ngữ</a:t>
            </a:r>
          </a:p>
        </p:txBody>
      </p:sp>
      <p:sp>
        <p:nvSpPr>
          <p:cNvPr id="50253" name="Text Box 77"/>
          <p:cNvSpPr txBox="1">
            <a:spLocks noChangeArrowheads="1"/>
          </p:cNvSpPr>
          <p:nvPr/>
        </p:nvSpPr>
        <p:spPr bwMode="auto">
          <a:xfrm>
            <a:off x="4876802" y="4487864"/>
            <a:ext cx="1081617" cy="369332"/>
          </a:xfrm>
          <a:prstGeom prst="rect">
            <a:avLst/>
          </a:prstGeom>
          <a:noFill/>
          <a:ln w="9525">
            <a:noFill/>
            <a:miter lim="800000"/>
            <a:headEnd/>
            <a:tailEnd/>
          </a:ln>
          <a:effectLst/>
        </p:spPr>
        <p:txBody>
          <a:bodyPr>
            <a:spAutoFit/>
          </a:bodyPr>
          <a:lstStyle/>
          <a:p>
            <a:pPr>
              <a:spcBef>
                <a:spcPct val="50000"/>
              </a:spcBef>
            </a:pPr>
            <a:r>
              <a:rPr lang="en-US"/>
              <a:t>3</a:t>
            </a:r>
          </a:p>
        </p:txBody>
      </p:sp>
      <p:grpSp>
        <p:nvGrpSpPr>
          <p:cNvPr id="3" name="Group 78"/>
          <p:cNvGrpSpPr>
            <a:grpSpLocks/>
          </p:cNvGrpSpPr>
          <p:nvPr/>
        </p:nvGrpSpPr>
        <p:grpSpPr bwMode="auto">
          <a:xfrm>
            <a:off x="4221480" y="3947162"/>
            <a:ext cx="6344920" cy="1226503"/>
            <a:chOff x="432" y="2256"/>
            <a:chExt cx="4320" cy="1536"/>
          </a:xfrm>
        </p:grpSpPr>
        <p:sp>
          <p:nvSpPr>
            <p:cNvPr id="50255" name="Line 79"/>
            <p:cNvSpPr>
              <a:spLocks noChangeShapeType="1"/>
            </p:cNvSpPr>
            <p:nvPr/>
          </p:nvSpPr>
          <p:spPr bwMode="auto">
            <a:xfrm>
              <a:off x="432" y="3792"/>
              <a:ext cx="4320" cy="0"/>
            </a:xfrm>
            <a:prstGeom prst="line">
              <a:avLst/>
            </a:prstGeom>
            <a:noFill/>
            <a:ln w="38100">
              <a:solidFill>
                <a:srgbClr val="0000FF"/>
              </a:solidFill>
              <a:round/>
              <a:headEnd/>
              <a:tailEnd/>
            </a:ln>
            <a:effectLst/>
          </p:spPr>
          <p:txBody>
            <a:bodyPr/>
            <a:lstStyle/>
            <a:p>
              <a:endParaRPr lang="en-US"/>
            </a:p>
          </p:txBody>
        </p:sp>
        <p:sp>
          <p:nvSpPr>
            <p:cNvPr id="50256" name="Line 80"/>
            <p:cNvSpPr>
              <a:spLocks noChangeShapeType="1"/>
            </p:cNvSpPr>
            <p:nvPr/>
          </p:nvSpPr>
          <p:spPr bwMode="auto">
            <a:xfrm flipV="1">
              <a:off x="4752" y="2688"/>
              <a:ext cx="0" cy="1056"/>
            </a:xfrm>
            <a:prstGeom prst="line">
              <a:avLst/>
            </a:prstGeom>
            <a:noFill/>
            <a:ln w="38100">
              <a:solidFill>
                <a:srgbClr val="0000FF"/>
              </a:solidFill>
              <a:round/>
              <a:headEnd/>
              <a:tailEnd/>
            </a:ln>
            <a:effectLst/>
          </p:spPr>
          <p:txBody>
            <a:bodyPr/>
            <a:lstStyle/>
            <a:p>
              <a:endParaRPr lang="en-US"/>
            </a:p>
          </p:txBody>
        </p:sp>
        <p:sp>
          <p:nvSpPr>
            <p:cNvPr id="50257" name="Line 81"/>
            <p:cNvSpPr>
              <a:spLocks noChangeShapeType="1"/>
            </p:cNvSpPr>
            <p:nvPr/>
          </p:nvSpPr>
          <p:spPr bwMode="auto">
            <a:xfrm flipH="1">
              <a:off x="3264" y="2688"/>
              <a:ext cx="1488" cy="0"/>
            </a:xfrm>
            <a:prstGeom prst="line">
              <a:avLst/>
            </a:prstGeom>
            <a:noFill/>
            <a:ln w="38100">
              <a:solidFill>
                <a:srgbClr val="0000FF"/>
              </a:solidFill>
              <a:round/>
              <a:headEnd/>
              <a:tailEnd/>
            </a:ln>
            <a:effectLst/>
          </p:spPr>
          <p:txBody>
            <a:bodyPr/>
            <a:lstStyle/>
            <a:p>
              <a:endParaRPr lang="en-US"/>
            </a:p>
          </p:txBody>
        </p:sp>
        <p:sp>
          <p:nvSpPr>
            <p:cNvPr id="50258" name="Line 82"/>
            <p:cNvSpPr>
              <a:spLocks noChangeShapeType="1"/>
            </p:cNvSpPr>
            <p:nvPr/>
          </p:nvSpPr>
          <p:spPr bwMode="auto">
            <a:xfrm flipV="1">
              <a:off x="3264" y="2256"/>
              <a:ext cx="0" cy="432"/>
            </a:xfrm>
            <a:prstGeom prst="line">
              <a:avLst/>
            </a:prstGeom>
            <a:noFill/>
            <a:ln w="38100">
              <a:solidFill>
                <a:srgbClr val="0000FF"/>
              </a:solidFill>
              <a:round/>
              <a:headEnd/>
              <a:tailEnd/>
            </a:ln>
            <a:effectLst/>
          </p:spPr>
          <p:txBody>
            <a:bodyPr/>
            <a:lstStyle/>
            <a:p>
              <a:endParaRPr lang="en-US"/>
            </a:p>
          </p:txBody>
        </p:sp>
        <p:sp>
          <p:nvSpPr>
            <p:cNvPr id="50259" name="Line 83"/>
            <p:cNvSpPr>
              <a:spLocks noChangeShapeType="1"/>
            </p:cNvSpPr>
            <p:nvPr/>
          </p:nvSpPr>
          <p:spPr bwMode="auto">
            <a:xfrm flipH="1">
              <a:off x="1872" y="2256"/>
              <a:ext cx="1392" cy="0"/>
            </a:xfrm>
            <a:prstGeom prst="line">
              <a:avLst/>
            </a:prstGeom>
            <a:noFill/>
            <a:ln w="38100">
              <a:solidFill>
                <a:srgbClr val="0000FF"/>
              </a:solidFill>
              <a:round/>
              <a:headEnd/>
              <a:tailEnd/>
            </a:ln>
            <a:effectLst/>
          </p:spPr>
          <p:txBody>
            <a:bodyPr/>
            <a:lstStyle/>
            <a:p>
              <a:endParaRPr lang="en-US"/>
            </a:p>
          </p:txBody>
        </p:sp>
        <p:sp>
          <p:nvSpPr>
            <p:cNvPr id="50260" name="Line 84"/>
            <p:cNvSpPr>
              <a:spLocks noChangeShapeType="1"/>
            </p:cNvSpPr>
            <p:nvPr/>
          </p:nvSpPr>
          <p:spPr bwMode="auto">
            <a:xfrm flipV="1">
              <a:off x="1872" y="2256"/>
              <a:ext cx="0" cy="672"/>
            </a:xfrm>
            <a:prstGeom prst="line">
              <a:avLst/>
            </a:prstGeom>
            <a:noFill/>
            <a:ln w="38100">
              <a:solidFill>
                <a:srgbClr val="0000FF"/>
              </a:solidFill>
              <a:round/>
              <a:headEnd/>
              <a:tailEnd/>
            </a:ln>
            <a:effectLst/>
          </p:spPr>
          <p:txBody>
            <a:bodyPr/>
            <a:lstStyle/>
            <a:p>
              <a:endParaRPr lang="en-US"/>
            </a:p>
          </p:txBody>
        </p:sp>
        <p:sp>
          <p:nvSpPr>
            <p:cNvPr id="50261" name="Line 85"/>
            <p:cNvSpPr>
              <a:spLocks noChangeShapeType="1"/>
            </p:cNvSpPr>
            <p:nvPr/>
          </p:nvSpPr>
          <p:spPr bwMode="auto">
            <a:xfrm flipH="1">
              <a:off x="432" y="2928"/>
              <a:ext cx="1440" cy="0"/>
            </a:xfrm>
            <a:prstGeom prst="line">
              <a:avLst/>
            </a:prstGeom>
            <a:noFill/>
            <a:ln w="38100">
              <a:solidFill>
                <a:srgbClr val="0000FF"/>
              </a:solidFill>
              <a:round/>
              <a:headEnd/>
              <a:tailEnd/>
            </a:ln>
            <a:effectLst/>
          </p:spPr>
          <p:txBody>
            <a:bodyPr/>
            <a:lstStyle/>
            <a:p>
              <a:endParaRPr lang="en-US"/>
            </a:p>
          </p:txBody>
        </p:sp>
        <p:sp>
          <p:nvSpPr>
            <p:cNvPr id="50262" name="Line 86"/>
            <p:cNvSpPr>
              <a:spLocks noChangeShapeType="1"/>
            </p:cNvSpPr>
            <p:nvPr/>
          </p:nvSpPr>
          <p:spPr bwMode="auto">
            <a:xfrm flipV="1">
              <a:off x="432" y="2928"/>
              <a:ext cx="0" cy="864"/>
            </a:xfrm>
            <a:prstGeom prst="line">
              <a:avLst/>
            </a:prstGeom>
            <a:noFill/>
            <a:ln w="38100">
              <a:solidFill>
                <a:srgbClr val="0000FF"/>
              </a:solidFill>
              <a:round/>
              <a:headEnd/>
              <a:tailEnd/>
            </a:ln>
            <a:effectLst/>
          </p:spPr>
          <p:txBody>
            <a:bodyPr/>
            <a:lstStyle/>
            <a:p>
              <a:endParaRPr lang="en-US"/>
            </a:p>
          </p:txBody>
        </p:sp>
      </p:grpSp>
      <p:sp>
        <p:nvSpPr>
          <p:cNvPr id="50266" name="Text Box 90"/>
          <p:cNvSpPr txBox="1">
            <a:spLocks noChangeArrowheads="1"/>
          </p:cNvSpPr>
          <p:nvPr/>
        </p:nvSpPr>
        <p:spPr bwMode="auto">
          <a:xfrm>
            <a:off x="7112002" y="4030664"/>
            <a:ext cx="1081617" cy="369332"/>
          </a:xfrm>
          <a:prstGeom prst="rect">
            <a:avLst/>
          </a:prstGeom>
          <a:noFill/>
          <a:ln w="9525">
            <a:noFill/>
            <a:miter lim="800000"/>
            <a:headEnd/>
            <a:tailEnd/>
          </a:ln>
          <a:effectLst/>
        </p:spPr>
        <p:txBody>
          <a:bodyPr>
            <a:spAutoFit/>
          </a:bodyPr>
          <a:lstStyle/>
          <a:p>
            <a:pPr>
              <a:spcBef>
                <a:spcPct val="50000"/>
              </a:spcBef>
            </a:pPr>
            <a:r>
              <a:rPr lang="en-US"/>
              <a:t>1</a:t>
            </a:r>
          </a:p>
        </p:txBody>
      </p:sp>
      <p:sp>
        <p:nvSpPr>
          <p:cNvPr id="50267" name="Text Box 91"/>
          <p:cNvSpPr txBox="1">
            <a:spLocks noChangeArrowheads="1"/>
          </p:cNvSpPr>
          <p:nvPr/>
        </p:nvSpPr>
        <p:spPr bwMode="auto">
          <a:xfrm>
            <a:off x="9347202" y="4411664"/>
            <a:ext cx="1081617" cy="369332"/>
          </a:xfrm>
          <a:prstGeom prst="rect">
            <a:avLst/>
          </a:prstGeom>
          <a:noFill/>
          <a:ln w="9525">
            <a:noFill/>
            <a:miter lim="800000"/>
            <a:headEnd/>
            <a:tailEnd/>
          </a:ln>
          <a:effectLst/>
        </p:spPr>
        <p:txBody>
          <a:bodyPr>
            <a:spAutoFit/>
          </a:bodyPr>
          <a:lstStyle/>
          <a:p>
            <a:pPr>
              <a:spcBef>
                <a:spcPct val="50000"/>
              </a:spcBef>
            </a:pPr>
            <a:r>
              <a:rPr lang="en-US"/>
              <a:t>2</a:t>
            </a:r>
          </a:p>
        </p:txBody>
      </p:sp>
      <p:pic>
        <p:nvPicPr>
          <p:cNvPr id="50269" name="Picture 93" descr="ANd9GcTO9_gAIOkzauwmQdhBd15L4uXLc-_PTwITFvNGZbH3bbqrTQSBoQ3Skq2Z">
            <a:hlinkClick r:id="rId5"/>
          </p:cNvPr>
          <p:cNvPicPr>
            <a:picLocks noChangeAspect="1" noChangeArrowheads="1"/>
          </p:cNvPicPr>
          <p:nvPr/>
        </p:nvPicPr>
        <p:blipFill>
          <a:blip r:embed="rId6"/>
          <a:srcRect/>
          <a:stretch>
            <a:fillRect/>
          </a:stretch>
        </p:blipFill>
        <p:spPr bwMode="auto">
          <a:xfrm>
            <a:off x="4673600" y="2895600"/>
            <a:ext cx="1651000" cy="1619250"/>
          </a:xfrm>
          <a:prstGeom prst="rect">
            <a:avLst/>
          </a:prstGeom>
          <a:noFill/>
        </p:spPr>
      </p:pic>
      <p:pic>
        <p:nvPicPr>
          <p:cNvPr id="50271" name="Picture 95" descr="ANd9GcTNvPQKSKXxSwUVMA7X5sZGldhWOtJVo-7RlCdxpxNa_Lb9uzFyuHwirm8">
            <a:hlinkClick r:id="rId7"/>
          </p:cNvPr>
          <p:cNvPicPr>
            <a:picLocks noChangeAspect="1" noChangeArrowheads="1"/>
          </p:cNvPicPr>
          <p:nvPr/>
        </p:nvPicPr>
        <p:blipFill>
          <a:blip r:embed="rId8"/>
          <a:srcRect/>
          <a:stretch>
            <a:fillRect/>
          </a:stretch>
        </p:blipFill>
        <p:spPr bwMode="auto">
          <a:xfrm>
            <a:off x="6400800" y="2057400"/>
            <a:ext cx="1930400" cy="1962150"/>
          </a:xfrm>
          <a:prstGeom prst="rect">
            <a:avLst/>
          </a:prstGeom>
          <a:noFill/>
        </p:spPr>
      </p:pic>
      <p:pic>
        <p:nvPicPr>
          <p:cNvPr id="50273" name="Picture 97" descr="ANd9GcTWjg9FoBbBkHvgQ-u0949EEVZSghw46KWieAbYsNz0KUH89r-KVxY5tjpi">
            <a:hlinkClick r:id="rId9"/>
          </p:cNvPr>
          <p:cNvPicPr>
            <a:picLocks noChangeAspect="1" noChangeArrowheads="1"/>
          </p:cNvPicPr>
          <p:nvPr/>
        </p:nvPicPr>
        <p:blipFill>
          <a:blip r:embed="rId10"/>
          <a:srcRect/>
          <a:stretch>
            <a:fillRect/>
          </a:stretch>
        </p:blipFill>
        <p:spPr bwMode="auto">
          <a:xfrm>
            <a:off x="8534400" y="2514600"/>
            <a:ext cx="2032000"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0186"/>
                                        </p:tgtEl>
                                        <p:attrNameLst>
                                          <p:attrName>style.visibility</p:attrName>
                                        </p:attrNameLst>
                                      </p:cBhvr>
                                      <p:to>
                                        <p:strVal val="visible"/>
                                      </p:to>
                                    </p:set>
                                    <p:anim calcmode="lin" valueType="num">
                                      <p:cBhvr>
                                        <p:cTn id="7" dur="1000" fill="hold"/>
                                        <p:tgtEl>
                                          <p:spTgt spid="50186"/>
                                        </p:tgtEl>
                                        <p:attrNameLst>
                                          <p:attrName>ppt_w</p:attrName>
                                        </p:attrNameLst>
                                      </p:cBhvr>
                                      <p:tavLst>
                                        <p:tav tm="0">
                                          <p:val>
                                            <p:fltVal val="0"/>
                                          </p:val>
                                        </p:tav>
                                        <p:tav tm="100000">
                                          <p:val>
                                            <p:strVal val="#ppt_w"/>
                                          </p:val>
                                        </p:tav>
                                      </p:tavLst>
                                    </p:anim>
                                    <p:anim calcmode="lin" valueType="num">
                                      <p:cBhvr>
                                        <p:cTn id="8" dur="1000" fill="hold"/>
                                        <p:tgtEl>
                                          <p:spTgt spid="50186"/>
                                        </p:tgtEl>
                                        <p:attrNameLst>
                                          <p:attrName>ppt_h</p:attrName>
                                        </p:attrNameLst>
                                      </p:cBhvr>
                                      <p:tavLst>
                                        <p:tav tm="0">
                                          <p:val>
                                            <p:fltVal val="0"/>
                                          </p:val>
                                        </p:tav>
                                        <p:tav tm="100000">
                                          <p:val>
                                            <p:strVal val="#ppt_h"/>
                                          </p:val>
                                        </p:tav>
                                      </p:tavLst>
                                    </p:anim>
                                    <p:anim calcmode="lin" valueType="num">
                                      <p:cBhvr>
                                        <p:cTn id="9" dur="1000" fill="hold"/>
                                        <p:tgtEl>
                                          <p:spTgt spid="50186"/>
                                        </p:tgtEl>
                                        <p:attrNameLst>
                                          <p:attrName>style.rotation</p:attrName>
                                        </p:attrNameLst>
                                      </p:cBhvr>
                                      <p:tavLst>
                                        <p:tav tm="0">
                                          <p:val>
                                            <p:fltVal val="90"/>
                                          </p:val>
                                        </p:tav>
                                        <p:tav tm="100000">
                                          <p:val>
                                            <p:fltVal val="0"/>
                                          </p:val>
                                        </p:tav>
                                      </p:tavLst>
                                    </p:anim>
                                    <p:animEffect transition="in" filter="fade">
                                      <p:cBhvr>
                                        <p:cTn id="10" dur="1000"/>
                                        <p:tgtEl>
                                          <p:spTgt spid="50186"/>
                                        </p:tgtEl>
                                      </p:cBhvr>
                                    </p:animEffect>
                                  </p:childTnLst>
                                  <p:subTnLst>
                                    <p:audio>
                                      <p:cMediaNode>
                                        <p:cTn display="0" masterRel="sameClick">
                                          <p:stCondLst>
                                            <p:cond evt="begin" delay="0">
                                              <p:tn val="5"/>
                                            </p:cond>
                                          </p:stCondLst>
                                          <p:endCondLst>
                                            <p:cond evt="onStopAudio" delay="0">
                                              <p:tgtEl>
                                                <p:sldTgt/>
                                              </p:tgtEl>
                                            </p:cond>
                                          </p:endCondLst>
                                        </p:cTn>
                                        <p:tgtEl>
                                          <p:sndTgt r:embed="rId2" name="nhac nen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1"/>
          <p:cNvSpPr txBox="1">
            <a:spLocks noChangeArrowheads="1"/>
          </p:cNvSpPr>
          <p:nvPr/>
        </p:nvSpPr>
        <p:spPr bwMode="auto">
          <a:xfrm>
            <a:off x="4322618" y="5782254"/>
            <a:ext cx="3657601" cy="769441"/>
          </a:xfrm>
          <a:prstGeom prst="rect">
            <a:avLst/>
          </a:prstGeom>
          <a:solidFill>
            <a:srgbClr val="FFFF00"/>
          </a:solidFill>
          <a:ln w="9525">
            <a:noFill/>
            <a:miter lim="800000"/>
            <a:headEnd/>
            <a:tailEnd/>
          </a:ln>
        </p:spPr>
        <p:txBody>
          <a:bodyPr wrap="square">
            <a:spAutoFit/>
          </a:bodyPr>
          <a:lstStyle/>
          <a:p>
            <a:pPr algn="ctr">
              <a:spcBef>
                <a:spcPct val="50000"/>
              </a:spcBef>
            </a:pPr>
            <a:r>
              <a:rPr lang="en-US" sz="4400" b="1" dirty="0" err="1">
                <a:latin typeface="Times New Roman" pitchFamily="18" charset="0"/>
              </a:rPr>
              <a:t>Nhị</a:t>
            </a:r>
            <a:r>
              <a:rPr lang="en-US" sz="4400" b="1" dirty="0">
                <a:latin typeface="Times New Roman" pitchFamily="18" charset="0"/>
              </a:rPr>
              <a:t> ca</a:t>
            </a:r>
          </a:p>
        </p:txBody>
      </p:sp>
      <p:pic>
        <p:nvPicPr>
          <p:cNvPr id="5" name="Picture 4" descr="dh 11.jpg"/>
          <p:cNvPicPr>
            <a:picLocks noChangeAspect="1"/>
          </p:cNvPicPr>
          <p:nvPr/>
        </p:nvPicPr>
        <p:blipFill>
          <a:blip r:embed="rId3"/>
          <a:srcRect t="34586" r="70299" b="40752"/>
          <a:stretch>
            <a:fillRect/>
          </a:stretch>
        </p:blipFill>
        <p:spPr bwMode="auto">
          <a:xfrm>
            <a:off x="1454730" y="1125538"/>
            <a:ext cx="9365671" cy="4208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ox(in)">
                                      <p:cBhvr>
                                        <p:cTn id="7" dur="500"/>
                                        <p:tgtEl>
                                          <p:spTgt spid="109571"/>
                                        </p:tgtEl>
                                      </p:cBhvr>
                                    </p:animEffect>
                                  </p:childTnLst>
                                  <p:subTnLst>
                                    <p:audio>
                                      <p:cMediaNode>
                                        <p:cTn display="0" masterRel="sameClick">
                                          <p:stCondLst>
                                            <p:cond evt="begin" delay="0">
                                              <p:tn val="5"/>
                                            </p:cond>
                                          </p:stCondLst>
                                          <p:endCondLst>
                                            <p:cond evt="onStopAudio" delay="0">
                                              <p:tgtEl>
                                                <p:sldTgt/>
                                              </p:tgtEl>
                                            </p:cond>
                                          </p:endCondLst>
                                        </p:cTn>
                                        <p:tgtEl>
                                          <p:sndTgt r:embed="rId2" name="c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3433</TotalTime>
  <Words>1655</Words>
  <Application>Microsoft Office PowerPoint</Application>
  <PresentationFormat>Widescreen</PresentationFormat>
  <Paragraphs>198</Paragraphs>
  <Slides>48</Slides>
  <Notes>9</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48</vt:i4>
      </vt:variant>
    </vt:vector>
  </HeadingPairs>
  <TitlesOfParts>
    <vt:vector size="67" baseType="lpstr">
      <vt:lpstr>等线</vt:lpstr>
      <vt:lpstr>等线 Light</vt:lpstr>
      <vt:lpstr>微软雅黑</vt:lpstr>
      <vt:lpstr>黑体</vt:lpstr>
      <vt:lpstr>华文新魏</vt:lpstr>
      <vt:lpstr>Arial</vt:lpstr>
      <vt:lpstr>Arial Unicode MS</vt:lpstr>
      <vt:lpstr>Calibri</vt:lpstr>
      <vt:lpstr>Calibri Light</vt:lpstr>
      <vt:lpstr>Constantia</vt:lpstr>
      <vt:lpstr>inpin heiti</vt:lpstr>
      <vt:lpstr>SimSun</vt:lpstr>
      <vt:lpstr>Times New Roman</vt:lpstr>
      <vt:lpstr>Wingdings</vt:lpstr>
      <vt:lpstr>Wingdings 2</vt:lpstr>
      <vt:lpstr>字魂107号-萌趣欢乐体</vt:lpstr>
      <vt:lpstr>字魂27号-布丁体</vt:lpstr>
      <vt:lpstr>Office 主题</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Tìm số từ trong các câu sau: a) Buổi chiều ra đồng về, bố thường dẫn tôi ra vườn, hai bố con thi nhau tưới 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 Có những số từ chỉ số lượng xác định nhưng trong một số trường hợp lại mang nghĩa không xác định. Ví dụ: Một nghề cho chín còn hơn chín nghề. Từ chín thứ hai là số từ chỉ lượng xác định nhưng ở đây mang nghĩa biểu trưng là nhiều ( nhiều nghề)  Hãy tìm một số thành ngữ tương tự và giải thích nghĩa của thành ngữ đó.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Đinh Thị Thu Hiền</cp:lastModifiedBy>
  <cp:revision>455</cp:revision>
  <dcterms:created xsi:type="dcterms:W3CDTF">2018-06-04T07:16:00Z</dcterms:created>
  <dcterms:modified xsi:type="dcterms:W3CDTF">2024-05-21T09:37:48Z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