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notesSlides/notesSlide2.xml" ContentType="application/vnd.openxmlformats-officedocument.presentationml.notesSlide+xml"/>
  <Override PartName="/ppt/media/audio3.wav" ContentType="audio/x-wav"/>
  <Override PartName="/ppt/media/audio4.wav" ContentType="audio/x-wav"/>
  <Override PartName="/ppt/media/audio5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73" r:id="rId3"/>
    <p:sldId id="270" r:id="rId4"/>
    <p:sldId id="276" r:id="rId5"/>
    <p:sldId id="279" r:id="rId6"/>
    <p:sldId id="281" r:id="rId7"/>
    <p:sldId id="286" r:id="rId8"/>
    <p:sldId id="283" r:id="rId9"/>
    <p:sldId id="284" r:id="rId10"/>
    <p:sldId id="285" r:id="rId11"/>
    <p:sldId id="288" r:id="rId12"/>
    <p:sldId id="289" r:id="rId13"/>
    <p:sldId id="290" r:id="rId14"/>
    <p:sldId id="291" r:id="rId15"/>
    <p:sldId id="292" r:id="rId16"/>
    <p:sldId id="293" r:id="rId17"/>
    <p:sldId id="323" r:id="rId18"/>
    <p:sldId id="294" r:id="rId19"/>
    <p:sldId id="295" r:id="rId20"/>
    <p:sldId id="296" r:id="rId21"/>
    <p:sldId id="297" r:id="rId22"/>
    <p:sldId id="304" r:id="rId23"/>
    <p:sldId id="298" r:id="rId24"/>
    <p:sldId id="302" r:id="rId25"/>
    <p:sldId id="303" r:id="rId26"/>
    <p:sldId id="305" r:id="rId27"/>
    <p:sldId id="318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24" r:id="rId39"/>
    <p:sldId id="319" r:id="rId40"/>
    <p:sldId id="258" r:id="rId41"/>
    <p:sldId id="260" r:id="rId4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2AC9C-3F97-4620-9903-37C3BAC158B1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29D8F-8638-4851-BCF3-C6B26D772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7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8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17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5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66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18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68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9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98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1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48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06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8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F771B-E283-4029-930B-07B53AE623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63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151E-D75A-4CF6-8B12-9796D0D54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39893-9E64-48C2-A875-FDEE4D2A4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2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80CB4-E50E-48BB-A2FB-0A98F2BAA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3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BE48F-6429-480F-A30F-30CE9292E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09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869F0-4894-45AB-A104-1405D257A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98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FBE9-36C3-4483-9766-2DC1EBC901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07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9857B-8EC4-4F1A-AA19-76D9430279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7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F4C47-502E-4397-9C12-F2AD6A3FB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22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9BCA9-C19A-44D3-A822-93FECCA72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72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3164C-FEB9-4B30-A3DC-116AD0E32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9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946B00-2243-4271-A32C-F954EDEC2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7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5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22.png"/><Relationship Id="rId5" Type="http://schemas.openxmlformats.org/officeDocument/2006/relationships/audio" Target="../media/audio1.wav"/><Relationship Id="rId15" Type="http://schemas.openxmlformats.org/officeDocument/2006/relationships/image" Target="../media/image24.gif"/><Relationship Id="rId10" Type="http://schemas.openxmlformats.org/officeDocument/2006/relationships/image" Target="../media/image21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0.png"/><Relationship Id="rId1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1.gif"/><Relationship Id="rId18" Type="http://schemas.openxmlformats.org/officeDocument/2006/relationships/image" Target="../media/image24.gif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5.wav"/><Relationship Id="rId12" Type="http://schemas.openxmlformats.org/officeDocument/2006/relationships/image" Target="../media/image20.png"/><Relationship Id="rId17" Type="http://schemas.openxmlformats.org/officeDocument/2006/relationships/slide" Target="slide26.xml"/><Relationship Id="rId2" Type="http://schemas.openxmlformats.org/officeDocument/2006/relationships/audio" Target="../media/media2.mp3"/><Relationship Id="rId16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openxmlformats.org/officeDocument/2006/relationships/audio" Target="../media/audio4.wav"/><Relationship Id="rId11" Type="http://schemas.openxmlformats.org/officeDocument/2006/relationships/image" Target="../media/image19.wmf"/><Relationship Id="rId5" Type="http://schemas.openxmlformats.org/officeDocument/2006/relationships/audio" Target="../media/audio3.wav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7.jpe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2.wav"/><Relationship Id="rId1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1.gif"/><Relationship Id="rId18" Type="http://schemas.openxmlformats.org/officeDocument/2006/relationships/image" Target="../media/image24.gif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1.wav"/><Relationship Id="rId12" Type="http://schemas.openxmlformats.org/officeDocument/2006/relationships/image" Target="../media/image20.png"/><Relationship Id="rId17" Type="http://schemas.openxmlformats.org/officeDocument/2006/relationships/slide" Target="slide26.xml"/><Relationship Id="rId2" Type="http://schemas.openxmlformats.org/officeDocument/2006/relationships/audio" Target="../media/media2.mp3"/><Relationship Id="rId16" Type="http://schemas.openxmlformats.org/officeDocument/2006/relationships/image" Target="../media/image23.png"/><Relationship Id="rId1" Type="http://schemas.microsoft.com/office/2007/relationships/media" Target="../media/media2.mp3"/><Relationship Id="rId6" Type="http://schemas.openxmlformats.org/officeDocument/2006/relationships/audio" Target="../media/audio4.wav"/><Relationship Id="rId11" Type="http://schemas.openxmlformats.org/officeDocument/2006/relationships/image" Target="../media/image19.wmf"/><Relationship Id="rId5" Type="http://schemas.openxmlformats.org/officeDocument/2006/relationships/audio" Target="../media/audio3.wav"/><Relationship Id="rId15" Type="http://schemas.openxmlformats.org/officeDocument/2006/relationships/image" Target="../media/image17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27.jpe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1.gif"/><Relationship Id="rId18" Type="http://schemas.openxmlformats.org/officeDocument/2006/relationships/image" Target="../media/image24.gif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1.wav"/><Relationship Id="rId12" Type="http://schemas.openxmlformats.org/officeDocument/2006/relationships/image" Target="../media/image20.png"/><Relationship Id="rId17" Type="http://schemas.openxmlformats.org/officeDocument/2006/relationships/slide" Target="slide26.xml"/><Relationship Id="rId2" Type="http://schemas.openxmlformats.org/officeDocument/2006/relationships/audio" Target="../media/media2.mp3"/><Relationship Id="rId16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openxmlformats.org/officeDocument/2006/relationships/audio" Target="../media/audio4.wav"/><Relationship Id="rId11" Type="http://schemas.openxmlformats.org/officeDocument/2006/relationships/image" Target="../media/image19.wmf"/><Relationship Id="rId5" Type="http://schemas.openxmlformats.org/officeDocument/2006/relationships/audio" Target="../media/audio3.wav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7.jpeg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5.wav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1.gif"/><Relationship Id="rId18" Type="http://schemas.openxmlformats.org/officeDocument/2006/relationships/image" Target="../media/image24.gif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5.wav"/><Relationship Id="rId12" Type="http://schemas.openxmlformats.org/officeDocument/2006/relationships/image" Target="../media/image20.png"/><Relationship Id="rId17" Type="http://schemas.openxmlformats.org/officeDocument/2006/relationships/slide" Target="slide26.xml"/><Relationship Id="rId2" Type="http://schemas.openxmlformats.org/officeDocument/2006/relationships/audio" Target="../media/media2.mp3"/><Relationship Id="rId16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openxmlformats.org/officeDocument/2006/relationships/audio" Target="../media/audio4.wav"/><Relationship Id="rId11" Type="http://schemas.openxmlformats.org/officeDocument/2006/relationships/image" Target="../media/image19.wmf"/><Relationship Id="rId5" Type="http://schemas.openxmlformats.org/officeDocument/2006/relationships/audio" Target="../media/audio3.wav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8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2.wav"/><Relationship Id="rId1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1.gif"/><Relationship Id="rId18" Type="http://schemas.openxmlformats.org/officeDocument/2006/relationships/image" Target="../media/image24.gif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5.wav"/><Relationship Id="rId12" Type="http://schemas.openxmlformats.org/officeDocument/2006/relationships/image" Target="../media/image20.png"/><Relationship Id="rId17" Type="http://schemas.openxmlformats.org/officeDocument/2006/relationships/slide" Target="slide26.xml"/><Relationship Id="rId2" Type="http://schemas.openxmlformats.org/officeDocument/2006/relationships/audio" Target="../media/media2.mp3"/><Relationship Id="rId16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openxmlformats.org/officeDocument/2006/relationships/audio" Target="../media/audio4.wav"/><Relationship Id="rId11" Type="http://schemas.openxmlformats.org/officeDocument/2006/relationships/image" Target="../media/image19.wmf"/><Relationship Id="rId5" Type="http://schemas.openxmlformats.org/officeDocument/2006/relationships/audio" Target="../media/audio3.wav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29.png"/><Relationship Id="rId4" Type="http://schemas.openxmlformats.org/officeDocument/2006/relationships/notesSlide" Target="../notesSlides/notesSlide6.xml"/><Relationship Id="rId9" Type="http://schemas.openxmlformats.org/officeDocument/2006/relationships/audio" Target="../media/audio2.wav"/><Relationship Id="rId1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1.gif"/><Relationship Id="rId18" Type="http://schemas.openxmlformats.org/officeDocument/2006/relationships/image" Target="../media/image24.gif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5.wav"/><Relationship Id="rId12" Type="http://schemas.openxmlformats.org/officeDocument/2006/relationships/image" Target="../media/image20.png"/><Relationship Id="rId17" Type="http://schemas.openxmlformats.org/officeDocument/2006/relationships/slide" Target="slide26.xml"/><Relationship Id="rId2" Type="http://schemas.openxmlformats.org/officeDocument/2006/relationships/audio" Target="../media/media2.mp3"/><Relationship Id="rId16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openxmlformats.org/officeDocument/2006/relationships/audio" Target="../media/audio4.wav"/><Relationship Id="rId11" Type="http://schemas.openxmlformats.org/officeDocument/2006/relationships/image" Target="../media/image19.wmf"/><Relationship Id="rId5" Type="http://schemas.openxmlformats.org/officeDocument/2006/relationships/audio" Target="../media/audio3.wav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30.png"/><Relationship Id="rId4" Type="http://schemas.openxmlformats.org/officeDocument/2006/relationships/notesSlide" Target="../notesSlides/notesSlide7.xml"/><Relationship Id="rId9" Type="http://schemas.openxmlformats.org/officeDocument/2006/relationships/audio" Target="../media/audio2.wav"/><Relationship Id="rId1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1.gif"/><Relationship Id="rId18" Type="http://schemas.openxmlformats.org/officeDocument/2006/relationships/image" Target="../media/image24.gif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5.wav"/><Relationship Id="rId12" Type="http://schemas.openxmlformats.org/officeDocument/2006/relationships/image" Target="../media/image20.png"/><Relationship Id="rId17" Type="http://schemas.openxmlformats.org/officeDocument/2006/relationships/slide" Target="slide26.xml"/><Relationship Id="rId2" Type="http://schemas.openxmlformats.org/officeDocument/2006/relationships/audio" Target="../media/media2.mp3"/><Relationship Id="rId16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openxmlformats.org/officeDocument/2006/relationships/audio" Target="../media/audio4.wav"/><Relationship Id="rId11" Type="http://schemas.openxmlformats.org/officeDocument/2006/relationships/image" Target="../media/image19.wmf"/><Relationship Id="rId5" Type="http://schemas.openxmlformats.org/officeDocument/2006/relationships/audio" Target="../media/audio3.wav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1.png"/><Relationship Id="rId4" Type="http://schemas.openxmlformats.org/officeDocument/2006/relationships/notesSlide" Target="../notesSlides/notesSlide8.xml"/><Relationship Id="rId9" Type="http://schemas.openxmlformats.org/officeDocument/2006/relationships/audio" Target="../media/audio2.wav"/><Relationship Id="rId1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1.gif"/><Relationship Id="rId18" Type="http://schemas.openxmlformats.org/officeDocument/2006/relationships/image" Target="../media/image24.gif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5.wav"/><Relationship Id="rId12" Type="http://schemas.openxmlformats.org/officeDocument/2006/relationships/image" Target="../media/image20.png"/><Relationship Id="rId17" Type="http://schemas.openxmlformats.org/officeDocument/2006/relationships/slide" Target="slide26.xml"/><Relationship Id="rId2" Type="http://schemas.openxmlformats.org/officeDocument/2006/relationships/audio" Target="../media/media2.mp3"/><Relationship Id="rId16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openxmlformats.org/officeDocument/2006/relationships/audio" Target="../media/audio4.wav"/><Relationship Id="rId11" Type="http://schemas.openxmlformats.org/officeDocument/2006/relationships/image" Target="../media/image19.wmf"/><Relationship Id="rId5" Type="http://schemas.openxmlformats.org/officeDocument/2006/relationships/audio" Target="../media/audio3.wav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32.png"/><Relationship Id="rId4" Type="http://schemas.openxmlformats.org/officeDocument/2006/relationships/notesSlide" Target="../notesSlides/notesSlide9.xml"/><Relationship Id="rId9" Type="http://schemas.openxmlformats.org/officeDocument/2006/relationships/audio" Target="../media/audio2.wav"/><Relationship Id="rId1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1.gif"/><Relationship Id="rId18" Type="http://schemas.openxmlformats.org/officeDocument/2006/relationships/image" Target="../media/image24.gif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5.wav"/><Relationship Id="rId12" Type="http://schemas.openxmlformats.org/officeDocument/2006/relationships/image" Target="../media/image20.png"/><Relationship Id="rId17" Type="http://schemas.openxmlformats.org/officeDocument/2006/relationships/slide" Target="slide26.xml"/><Relationship Id="rId2" Type="http://schemas.openxmlformats.org/officeDocument/2006/relationships/audio" Target="../media/media2.mp3"/><Relationship Id="rId16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openxmlformats.org/officeDocument/2006/relationships/audio" Target="../media/audio4.wav"/><Relationship Id="rId11" Type="http://schemas.openxmlformats.org/officeDocument/2006/relationships/image" Target="../media/image19.wmf"/><Relationship Id="rId5" Type="http://schemas.openxmlformats.org/officeDocument/2006/relationships/audio" Target="../media/audio3.wav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10.xml"/><Relationship Id="rId9" Type="http://schemas.openxmlformats.org/officeDocument/2006/relationships/audio" Target="../media/audio2.wav"/><Relationship Id="rId1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1.gif"/><Relationship Id="rId18" Type="http://schemas.openxmlformats.org/officeDocument/2006/relationships/image" Target="../media/image24.gif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1.wav"/><Relationship Id="rId12" Type="http://schemas.openxmlformats.org/officeDocument/2006/relationships/image" Target="../media/image20.png"/><Relationship Id="rId17" Type="http://schemas.openxmlformats.org/officeDocument/2006/relationships/slide" Target="slide26.xml"/><Relationship Id="rId2" Type="http://schemas.openxmlformats.org/officeDocument/2006/relationships/audio" Target="../media/media2.mp3"/><Relationship Id="rId16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openxmlformats.org/officeDocument/2006/relationships/audio" Target="../media/audio4.wav"/><Relationship Id="rId11" Type="http://schemas.openxmlformats.org/officeDocument/2006/relationships/image" Target="../media/image19.wmf"/><Relationship Id="rId5" Type="http://schemas.openxmlformats.org/officeDocument/2006/relationships/audio" Target="../media/audio3.wav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11.xml"/><Relationship Id="rId9" Type="http://schemas.openxmlformats.org/officeDocument/2006/relationships/audio" Target="../media/audio5.wav"/><Relationship Id="rId1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1.gif"/><Relationship Id="rId18" Type="http://schemas.openxmlformats.org/officeDocument/2006/relationships/image" Target="../media/image24.gif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1.wav"/><Relationship Id="rId12" Type="http://schemas.openxmlformats.org/officeDocument/2006/relationships/image" Target="../media/image20.png"/><Relationship Id="rId17" Type="http://schemas.openxmlformats.org/officeDocument/2006/relationships/slide" Target="slide26.xml"/><Relationship Id="rId2" Type="http://schemas.openxmlformats.org/officeDocument/2006/relationships/audio" Target="../media/media2.mp3"/><Relationship Id="rId16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openxmlformats.org/officeDocument/2006/relationships/audio" Target="../media/audio4.wav"/><Relationship Id="rId11" Type="http://schemas.openxmlformats.org/officeDocument/2006/relationships/image" Target="../media/image19.wmf"/><Relationship Id="rId5" Type="http://schemas.openxmlformats.org/officeDocument/2006/relationships/audio" Target="../media/audio3.wav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12.xml"/><Relationship Id="rId9" Type="http://schemas.openxmlformats.org/officeDocument/2006/relationships/audio" Target="../media/audio5.wav"/><Relationship Id="rId1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1.gif"/><Relationship Id="rId18" Type="http://schemas.openxmlformats.org/officeDocument/2006/relationships/image" Target="../media/image24.gif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5.wav"/><Relationship Id="rId12" Type="http://schemas.openxmlformats.org/officeDocument/2006/relationships/image" Target="../media/image20.png"/><Relationship Id="rId17" Type="http://schemas.openxmlformats.org/officeDocument/2006/relationships/slide" Target="slide26.xml"/><Relationship Id="rId2" Type="http://schemas.openxmlformats.org/officeDocument/2006/relationships/audio" Target="../media/media2.mp3"/><Relationship Id="rId16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openxmlformats.org/officeDocument/2006/relationships/audio" Target="../media/audio4.wav"/><Relationship Id="rId11" Type="http://schemas.openxmlformats.org/officeDocument/2006/relationships/image" Target="../media/image19.wmf"/><Relationship Id="rId5" Type="http://schemas.openxmlformats.org/officeDocument/2006/relationships/audio" Target="../media/audio3.wav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13.xml"/><Relationship Id="rId9" Type="http://schemas.openxmlformats.org/officeDocument/2006/relationships/audio" Target="../media/audio2.wav"/><Relationship Id="rId1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987" r="-1498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304186" y="2497584"/>
            <a:ext cx="4722295" cy="7094921"/>
          </a:xfrm>
          <a:custGeom>
            <a:avLst/>
            <a:gdLst/>
            <a:ahLst/>
            <a:cxnLst/>
            <a:rect l="l" t="t" r="r" b="b"/>
            <a:pathLst>
              <a:path w="3613543" h="4114800">
                <a:moveTo>
                  <a:pt x="0" y="0"/>
                </a:moveTo>
                <a:lnTo>
                  <a:pt x="3613542" y="0"/>
                </a:lnTo>
                <a:lnTo>
                  <a:pt x="3613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772025" y="1881449"/>
            <a:ext cx="514350" cy="489100"/>
          </a:xfrm>
          <a:custGeom>
            <a:avLst/>
            <a:gdLst/>
            <a:ahLst/>
            <a:cxnLst/>
            <a:rect l="l" t="t" r="r" b="b"/>
            <a:pathLst>
              <a:path w="514350" h="489100">
                <a:moveTo>
                  <a:pt x="0" y="0"/>
                </a:moveTo>
                <a:lnTo>
                  <a:pt x="514350" y="0"/>
                </a:lnTo>
                <a:lnTo>
                  <a:pt x="514350" y="489100"/>
                </a:lnTo>
                <a:lnTo>
                  <a:pt x="0" y="489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335764" y="1445914"/>
            <a:ext cx="7616475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500" b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CHÍ</a:t>
            </a:r>
            <a:r>
              <a:rPr lang="en-US" sz="11500" b="1" i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sz="11500" b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800" b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Hữu -</a:t>
            </a:r>
            <a:endParaRPr lang="en-GB" sz="1150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3001625" y="1881449"/>
            <a:ext cx="514350" cy="489100"/>
          </a:xfrm>
          <a:custGeom>
            <a:avLst/>
            <a:gdLst/>
            <a:ahLst/>
            <a:cxnLst/>
            <a:rect l="l" t="t" r="r" b="b"/>
            <a:pathLst>
              <a:path w="514350" h="489100">
                <a:moveTo>
                  <a:pt x="0" y="0"/>
                </a:moveTo>
                <a:lnTo>
                  <a:pt x="514350" y="0"/>
                </a:lnTo>
                <a:lnTo>
                  <a:pt x="514350" y="489100"/>
                </a:lnTo>
                <a:lnTo>
                  <a:pt x="0" y="489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7"/>
          <p:cNvSpPr/>
          <p:nvPr/>
        </p:nvSpPr>
        <p:spPr>
          <a:xfrm>
            <a:off x="14036873" y="7411775"/>
            <a:ext cx="4251127" cy="2835688"/>
          </a:xfrm>
          <a:custGeom>
            <a:avLst/>
            <a:gdLst/>
            <a:ahLst/>
            <a:cxnLst/>
            <a:rect l="l" t="t" r="r" b="b"/>
            <a:pathLst>
              <a:path w="4114800" h="1519226">
                <a:moveTo>
                  <a:pt x="0" y="0"/>
                </a:moveTo>
                <a:lnTo>
                  <a:pt x="4114800" y="0"/>
                </a:lnTo>
                <a:lnTo>
                  <a:pt x="4114800" y="1519226"/>
                </a:lnTo>
                <a:lnTo>
                  <a:pt x="0" y="15192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Freeform 7"/>
          <p:cNvSpPr/>
          <p:nvPr/>
        </p:nvSpPr>
        <p:spPr>
          <a:xfrm>
            <a:off x="-57150" y="8164929"/>
            <a:ext cx="4114800" cy="2156542"/>
          </a:xfrm>
          <a:custGeom>
            <a:avLst/>
            <a:gdLst/>
            <a:ahLst/>
            <a:cxnLst/>
            <a:rect l="l" t="t" r="r" b="b"/>
            <a:pathLst>
              <a:path w="4114800" h="1519226">
                <a:moveTo>
                  <a:pt x="0" y="0"/>
                </a:moveTo>
                <a:lnTo>
                  <a:pt x="4114800" y="0"/>
                </a:lnTo>
                <a:lnTo>
                  <a:pt x="4114800" y="1519226"/>
                </a:lnTo>
                <a:lnTo>
                  <a:pt x="0" y="15192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Freeform 7"/>
          <p:cNvSpPr/>
          <p:nvPr/>
        </p:nvSpPr>
        <p:spPr>
          <a:xfrm flipH="1">
            <a:off x="9372599" y="7411774"/>
            <a:ext cx="5756789" cy="2892462"/>
          </a:xfrm>
          <a:custGeom>
            <a:avLst/>
            <a:gdLst/>
            <a:ahLst/>
            <a:cxnLst/>
            <a:rect l="l" t="t" r="r" b="b"/>
            <a:pathLst>
              <a:path w="4114800" h="1519226">
                <a:moveTo>
                  <a:pt x="0" y="0"/>
                </a:moveTo>
                <a:lnTo>
                  <a:pt x="4114800" y="0"/>
                </a:lnTo>
                <a:lnTo>
                  <a:pt x="4114800" y="1519226"/>
                </a:lnTo>
                <a:lnTo>
                  <a:pt x="0" y="15192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9889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450145"/>
              </p:ext>
            </p:extLst>
          </p:nvPr>
        </p:nvGraphicFramePr>
        <p:xfrm>
          <a:off x="568302" y="38100"/>
          <a:ext cx="17151395" cy="969035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909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1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2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4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Phiếu học tập 03</a:t>
                      </a:r>
                      <a:r>
                        <a:rPr lang="de-DE" sz="4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 Tìm hiểu khởi nguồn của tình đồng chí</a:t>
                      </a:r>
                      <a:endParaRPr lang="en-GB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4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*Đọc lại 7 câu thơ đầu của VB:</a:t>
                      </a:r>
                      <a:endParaRPr lang="en-GB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4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 hỏi, yêu cầu</a:t>
                      </a:r>
                      <a:endParaRPr lang="en-GB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4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Trả lời</a:t>
                      </a:r>
                      <a:endParaRPr lang="en-GB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7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Chỉ ra hình ảnh nêu nguồn gốc xuất thân của những người lính. Nhận xét về nguồn gốc xuất thân của các anh.</a:t>
                      </a:r>
                      <a:endParaRPr lang="en-GB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.......................................</a:t>
                      </a:r>
                      <a:endParaRPr lang="en-GB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Nhận xét về cách dùng từ ngữ, hình ảnh biểu tượng gắn với các nhân vật </a:t>
                      </a:r>
                      <a:r>
                        <a:rPr lang="de-DE" sz="4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anh</a:t>
                      </a:r>
                      <a:r>
                        <a:rPr lang="de-DE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và </a:t>
                      </a:r>
                      <a:r>
                        <a:rPr lang="de-DE" sz="4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tôi </a:t>
                      </a:r>
                      <a:r>
                        <a:rPr lang="de-DE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ở 6 dòng thơ đầu.</a:t>
                      </a:r>
                      <a:endParaRPr lang="en-GB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......................................</a:t>
                      </a:r>
                      <a:endParaRPr lang="en-GB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Tóm lại các cơ sở hình thành nên tình đồng chí giữa những người lính.</a:t>
                      </a:r>
                      <a:endParaRPr lang="en-GB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......................................</a:t>
                      </a:r>
                      <a:endParaRPr lang="en-GB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4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Chỉ ra điểm đặc biệt và nêu ý nghĩa của dòng thơ thứ 7 trong việc thể hiện mạch cảm xúc của bài thơ.</a:t>
                      </a:r>
                      <a:endParaRPr lang="en-GB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......................................</a:t>
                      </a:r>
                      <a:endParaRPr lang="en-GB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88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2032" y="1369850"/>
            <a:ext cx="18103568" cy="6694083"/>
            <a:chOff x="0" y="0"/>
            <a:chExt cx="4084289" cy="13490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84289" cy="1349007"/>
            </a:xfrm>
            <a:custGeom>
              <a:avLst/>
              <a:gdLst/>
              <a:ahLst/>
              <a:cxnLst/>
              <a:rect l="l" t="t" r="r" b="b"/>
              <a:pathLst>
                <a:path w="4084289" h="1349007">
                  <a:moveTo>
                    <a:pt x="0" y="0"/>
                  </a:moveTo>
                  <a:lnTo>
                    <a:pt x="4084289" y="0"/>
                  </a:lnTo>
                  <a:lnTo>
                    <a:pt x="4084289" y="1349007"/>
                  </a:lnTo>
                  <a:lnTo>
                    <a:pt x="0" y="1349007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84289" cy="1387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0" y="-62171"/>
            <a:ext cx="10451219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8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8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8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8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GB" sz="8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312343"/>
            <a:ext cx="11506200" cy="288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5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5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5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mặn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”: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nhiễm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mặn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xấu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sz="5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6570" y="5318830"/>
            <a:ext cx="11179629" cy="288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sỏi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”: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sỏi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sz="5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24398" y="2223067"/>
            <a:ext cx="5158801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những vùng đất nghèo, cằn cỗi, xác xơ </a:t>
            </a:r>
            <a:endParaRPr lang="en-GB" sz="5400" dirty="0"/>
          </a:p>
        </p:txBody>
      </p:sp>
      <p:sp>
        <p:nvSpPr>
          <p:cNvPr id="14" name="Left-Right-Up Arrow 13"/>
          <p:cNvSpPr/>
          <p:nvPr/>
        </p:nvSpPr>
        <p:spPr>
          <a:xfrm rot="5400000">
            <a:off x="9343120" y="4656385"/>
            <a:ext cx="5786152" cy="850392"/>
          </a:xfrm>
          <a:prstGeom prst="leftRight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6"/>
          <p:cNvSpPr txBox="1"/>
          <p:nvPr/>
        </p:nvSpPr>
        <p:spPr>
          <a:xfrm>
            <a:off x="152400" y="1506623"/>
            <a:ext cx="1002046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74852" cy="10287000"/>
            <a:chOff x="0" y="0"/>
            <a:chExt cx="15140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57201" y="-493000"/>
            <a:ext cx="9932549" cy="9214324"/>
            <a:chOff x="-3015291" y="-6247741"/>
            <a:chExt cx="13243398" cy="12285768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6" name="Group 6"/>
            <p:cNvGrpSpPr/>
            <p:nvPr/>
          </p:nvGrpSpPr>
          <p:grpSpPr>
            <a:xfrm>
              <a:off x="-3015291" y="-6247741"/>
              <a:ext cx="12316260" cy="12285768"/>
              <a:chOff x="-595613" y="-1234122"/>
              <a:chExt cx="2432841" cy="24268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7701" y="-121356"/>
                <a:ext cx="1844929" cy="1314053"/>
              </a:xfrm>
              <a:custGeom>
                <a:avLst/>
                <a:gdLst/>
                <a:ahLst/>
                <a:cxnLst/>
                <a:rect l="l" t="t" r="r" b="b"/>
                <a:pathLst>
                  <a:path w="1844929" h="1071342">
                    <a:moveTo>
                      <a:pt x="0" y="0"/>
                    </a:moveTo>
                    <a:lnTo>
                      <a:pt x="1844929" y="0"/>
                    </a:lnTo>
                    <a:lnTo>
                      <a:pt x="1844929" y="1071342"/>
                    </a:lnTo>
                    <a:lnTo>
                      <a:pt x="0" y="1071342"/>
                    </a:lnTo>
                    <a:close/>
                  </a:path>
                </a:pathLst>
              </a:custGeom>
              <a:solidFill>
                <a:srgbClr val="DDA37F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-595613" y="-1234122"/>
                <a:ext cx="1844929" cy="789274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-1029620" y="-2808387"/>
              <a:ext cx="11257727" cy="77559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 1 và 2</a:t>
              </a:r>
              <a:r>
                <a: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cụm từ </a:t>
              </a:r>
              <a:r>
                <a:rPr lang="vi-VN" sz="5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quê hương anh</a:t>
              </a:r>
              <a:r>
                <a: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xuất hiện ở dòng 1, cụm từ </a:t>
              </a:r>
              <a:r>
                <a:rPr lang="vi-VN" sz="5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làng tôi</a:t>
              </a:r>
              <a:r>
                <a: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xuất hiện ở dòng 2 </a:t>
              </a:r>
            </a:p>
            <a:p>
              <a:pPr algn="just"/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 </a:t>
              </a:r>
              <a:r>
                <a: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 sự xa cách về không gian địa lí giữa hai mi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ề</a:t>
              </a:r>
              <a:r>
                <a: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quê của hai người lính.</a:t>
              </a:r>
              <a:endParaRPr lang="en-GB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18324" y="2086515"/>
            <a:ext cx="7747941" cy="5328609"/>
            <a:chOff x="0" y="0"/>
            <a:chExt cx="10330589" cy="7104812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383498" cy="5887013"/>
              <a:chOff x="0" y="0"/>
              <a:chExt cx="1853530" cy="1162867"/>
            </a:xfrm>
            <a:grpFill/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844929" cy="1071342"/>
              </a:xfrm>
              <a:custGeom>
                <a:avLst/>
                <a:gdLst/>
                <a:ahLst/>
                <a:cxnLst/>
                <a:rect l="l" t="t" r="r" b="b"/>
                <a:pathLst>
                  <a:path w="1844929" h="1071342">
                    <a:moveTo>
                      <a:pt x="0" y="0"/>
                    </a:moveTo>
                    <a:lnTo>
                      <a:pt x="1844929" y="0"/>
                    </a:lnTo>
                    <a:lnTo>
                      <a:pt x="1844929" y="1071342"/>
                    </a:lnTo>
                    <a:lnTo>
                      <a:pt x="0" y="107134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8601" y="53425"/>
                <a:ext cx="1844929" cy="110944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sz="5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87085" y="456839"/>
              <a:ext cx="10243504" cy="6647973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 3 và 4</a:t>
              </a:r>
              <a:r>
                <a: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Từ </a:t>
              </a:r>
              <a:r>
                <a:rPr lang="vi-VN" sz="5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</a:t>
              </a:r>
              <a:r>
                <a:rPr lang="vi-VN" sz="5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đã được đặt gần nhau hơn, nhưng họ vẫn là những người xa lạ đến từ những phương trời khác nhau.</a:t>
              </a:r>
              <a:endParaRPr lang="en-GB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74852" y="174393"/>
            <a:ext cx="17560748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về cách dùng từ ngữ, hình ảnh biểu tượng gắn với các nhân vật </a:t>
            </a:r>
            <a:r>
              <a:rPr lang="de-DE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de-DE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8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74852" cy="10287000"/>
            <a:chOff x="0" y="0"/>
            <a:chExt cx="15140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4852" y="3184066"/>
            <a:ext cx="8849415" cy="7052240"/>
            <a:chOff x="0" y="-1190178"/>
            <a:chExt cx="9450307" cy="940298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6" name="Group 6"/>
            <p:cNvGrpSpPr/>
            <p:nvPr/>
          </p:nvGrpSpPr>
          <p:grpSpPr>
            <a:xfrm>
              <a:off x="0" y="-1190178"/>
              <a:ext cx="9450307" cy="6613846"/>
              <a:chOff x="0" y="-235097"/>
              <a:chExt cx="1866727" cy="130643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844929" cy="1071342"/>
              </a:xfrm>
              <a:custGeom>
                <a:avLst/>
                <a:gdLst/>
                <a:ahLst/>
                <a:cxnLst/>
                <a:rect l="l" t="t" r="r" b="b"/>
                <a:pathLst>
                  <a:path w="1844929" h="1071342">
                    <a:moveTo>
                      <a:pt x="0" y="0"/>
                    </a:moveTo>
                    <a:lnTo>
                      <a:pt x="1844929" y="0"/>
                    </a:lnTo>
                    <a:lnTo>
                      <a:pt x="1844929" y="1071342"/>
                    </a:lnTo>
                    <a:lnTo>
                      <a:pt x="0" y="1071342"/>
                    </a:lnTo>
                    <a:close/>
                  </a:path>
                </a:pathLst>
              </a:custGeom>
              <a:solidFill>
                <a:srgbClr val="DDA37F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21798" y="-235097"/>
                <a:ext cx="1844929" cy="1109442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659"/>
                  </a:lnSpc>
                </a:pPr>
                <a:endParaRPr sz="5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91630" y="456839"/>
              <a:ext cx="8241610" cy="7755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 5</a:t>
              </a:r>
              <a:r>
                <a: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Biện pháp tu từ điệp ngữ đã tạo nên hình ảnh sóng đôi </a:t>
              </a:r>
              <a:r>
                <a:rPr lang="vi-VN" sz="5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súng bên súng, đầu sát bên đầu =&gt; </a:t>
              </a:r>
              <a:r>
                <a: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 là biểu tượng đẹp cho tình đồng chí</a:t>
              </a:r>
              <a:endParaRPr lang="en-GB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829800" y="1562100"/>
            <a:ext cx="7415932" cy="5328609"/>
            <a:chOff x="0" y="0"/>
            <a:chExt cx="9339955" cy="710481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339955" cy="5423668"/>
              <a:chOff x="0" y="0"/>
              <a:chExt cx="1844929" cy="107134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844929" cy="1071342"/>
              </a:xfrm>
              <a:custGeom>
                <a:avLst/>
                <a:gdLst/>
                <a:ahLst/>
                <a:cxnLst/>
                <a:rect l="l" t="t" r="r" b="b"/>
                <a:pathLst>
                  <a:path w="1844929" h="1071342">
                    <a:moveTo>
                      <a:pt x="0" y="0"/>
                    </a:moveTo>
                    <a:lnTo>
                      <a:pt x="1844929" y="0"/>
                    </a:lnTo>
                    <a:lnTo>
                      <a:pt x="1844929" y="1071342"/>
                    </a:lnTo>
                    <a:lnTo>
                      <a:pt x="0" y="1071342"/>
                    </a:lnTo>
                    <a:close/>
                  </a:path>
                </a:pathLst>
              </a:custGeom>
              <a:solidFill>
                <a:srgbClr val="DDA37F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844929" cy="1109442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659"/>
                  </a:lnSpc>
                </a:pPr>
                <a:endParaRPr sz="4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491630" y="456839"/>
              <a:ext cx="8848325" cy="6647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tiết </a:t>
              </a:r>
              <a:r>
                <a:rPr lang="vi-VN" sz="5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rét chung chăn</a:t>
              </a:r>
              <a:r>
                <a: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ẩn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chia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bùi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 rot="6981963">
            <a:off x="-320820" y="-97774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794477">
            <a:off x="14544143" y="7399043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882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650"/>
            <a:ext cx="16916400" cy="97917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0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38199" y="1866900"/>
            <a:ext cx="16535401" cy="8001000"/>
            <a:chOff x="0" y="0"/>
            <a:chExt cx="1844929" cy="125196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" name="Freeform 5"/>
            <p:cNvSpPr/>
            <p:nvPr/>
          </p:nvSpPr>
          <p:spPr>
            <a:xfrm>
              <a:off x="0" y="0"/>
              <a:ext cx="1844929" cy="1251964"/>
            </a:xfrm>
            <a:custGeom>
              <a:avLst/>
              <a:gdLst/>
              <a:ahLst/>
              <a:cxnLst/>
              <a:rect l="l" t="t" r="r" b="b"/>
              <a:pathLst>
                <a:path w="1844929" h="1251964">
                  <a:moveTo>
                    <a:pt x="0" y="0"/>
                  </a:moveTo>
                  <a:lnTo>
                    <a:pt x="1844929" y="0"/>
                  </a:lnTo>
                  <a:lnTo>
                    <a:pt x="1844929" y="1251964"/>
                  </a:lnTo>
                  <a:lnTo>
                    <a:pt x="0" y="1251964"/>
                  </a:lnTo>
                  <a:close/>
                </a:path>
              </a:pathLst>
            </a:custGeom>
            <a:solidFill>
              <a:srgbClr val="DDA37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844929" cy="1290064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3922584" y="585794"/>
            <a:ext cx="1013459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Dòng thơ thứ 7: Đồng chí!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1"/>
          <p:cNvSpPr/>
          <p:nvPr/>
        </p:nvSpPr>
        <p:spPr>
          <a:xfrm rot="7706873">
            <a:off x="162250" y="-280087"/>
            <a:ext cx="3735361" cy="3281584"/>
          </a:xfrm>
          <a:custGeom>
            <a:avLst/>
            <a:gdLst/>
            <a:ahLst/>
            <a:cxnLst/>
            <a:rect l="l" t="t" r="r" b="b"/>
            <a:pathLst>
              <a:path w="3735361" h="3281584">
                <a:moveTo>
                  <a:pt x="0" y="0"/>
                </a:moveTo>
                <a:lnTo>
                  <a:pt x="3735361" y="0"/>
                </a:lnTo>
                <a:lnTo>
                  <a:pt x="3735361" y="3281584"/>
                </a:lnTo>
                <a:lnTo>
                  <a:pt x="0" y="3281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>
          <a:xfrm>
            <a:off x="1108941" y="4438225"/>
            <a:ext cx="15883659" cy="192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399" y="7114962"/>
            <a:ext cx="15883658" cy="288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en-GB" sz="5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1108941" y="2086439"/>
            <a:ext cx="1458825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 rot="7808874">
            <a:off x="15555303" y="-200085"/>
            <a:ext cx="5732004" cy="5035671"/>
          </a:xfrm>
          <a:custGeom>
            <a:avLst/>
            <a:gdLst/>
            <a:ahLst/>
            <a:cxnLst/>
            <a:rect l="l" t="t" r="r" b="b"/>
            <a:pathLst>
              <a:path w="5732004" h="5035671">
                <a:moveTo>
                  <a:pt x="0" y="0"/>
                </a:moveTo>
                <a:lnTo>
                  <a:pt x="5732003" y="0"/>
                </a:lnTo>
                <a:lnTo>
                  <a:pt x="5732003" y="5035671"/>
                </a:lnTo>
                <a:lnTo>
                  <a:pt x="0" y="5035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312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24589" y="3086100"/>
            <a:ext cx="13438822" cy="4114800"/>
            <a:chOff x="0" y="0"/>
            <a:chExt cx="3539443" cy="108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39443" cy="1083733"/>
            </a:xfrm>
            <a:custGeom>
              <a:avLst/>
              <a:gdLst/>
              <a:ahLst/>
              <a:cxnLst/>
              <a:rect l="l" t="t" r="r" b="b"/>
              <a:pathLst>
                <a:path w="3539443" h="1083733">
                  <a:moveTo>
                    <a:pt x="0" y="0"/>
                  </a:moveTo>
                  <a:lnTo>
                    <a:pt x="3539443" y="0"/>
                  </a:lnTo>
                  <a:lnTo>
                    <a:pt x="3539443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539443" cy="1121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776974">
            <a:off x="-149629" y="5143500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805075">
            <a:off x="13751324" y="-783021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9"/>
          <p:cNvSpPr txBox="1"/>
          <p:nvPr/>
        </p:nvSpPr>
        <p:spPr>
          <a:xfrm>
            <a:off x="5137084" y="3070897"/>
            <a:ext cx="8780348" cy="2231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499" dirty="0">
                <a:solidFill>
                  <a:srgbClr val="522D1C"/>
                </a:solidFill>
                <a:latin typeface="Alice Bold"/>
                <a:ea typeface="Alice Bold"/>
              </a:rPr>
              <a:t>﻿</a:t>
            </a:r>
            <a:r>
              <a:rPr lang="en-US" sz="6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6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6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GB" sz="6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7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19100"/>
            <a:ext cx="16802100" cy="9677399"/>
            <a:chOff x="0" y="0"/>
            <a:chExt cx="4274726" cy="16026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602676"/>
            </a:xfrm>
            <a:custGeom>
              <a:avLst/>
              <a:gdLst/>
              <a:ahLst/>
              <a:cxnLst/>
              <a:rect l="l" t="t" r="r" b="b"/>
              <a:pathLst>
                <a:path w="4274726" h="1602676">
                  <a:moveTo>
                    <a:pt x="0" y="0"/>
                  </a:moveTo>
                  <a:lnTo>
                    <a:pt x="4274726" y="0"/>
                  </a:lnTo>
                  <a:lnTo>
                    <a:pt x="4274726" y="1602676"/>
                  </a:lnTo>
                  <a:lnTo>
                    <a:pt x="0" y="1602676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1640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740371"/>
              </p:ext>
            </p:extLst>
          </p:nvPr>
        </p:nvGraphicFramePr>
        <p:xfrm>
          <a:off x="152400" y="0"/>
          <a:ext cx="18135600" cy="1036352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75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56381055"/>
                    </a:ext>
                  </a:extLst>
                </a:gridCol>
              </a:tblGrid>
              <a:tr h="6095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Phiếu học tập 04</a:t>
                      </a:r>
                      <a:r>
                        <a:rPr lang="de-DE" sz="4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 </a:t>
                      </a:r>
                      <a:r>
                        <a:rPr lang="en-US" sz="4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 biểu hiện của tình đồng chí</a:t>
                      </a:r>
                      <a:endParaRPr lang="en-GB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68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4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*Trạm 1: Thấu hiểu </a:t>
                      </a:r>
                      <a:r>
                        <a:rPr lang="vi-VN" sz="4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nhau: </a:t>
                      </a:r>
                      <a:r>
                        <a:rPr lang="de-DE" sz="4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Đọc các câu thơ: </a:t>
                      </a:r>
                      <a:r>
                        <a:rPr lang="de-DE" sz="4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Ruộng nương anh...nhớ người ra lính</a:t>
                      </a:r>
                      <a:endParaRPr lang="en-GB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GB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1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4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de-DE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Tô</a:t>
                      </a:r>
                      <a:r>
                        <a:rPr lang="de-DE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 đã thấu hiểu những nỗi niềm gì của đồng đội (nhân vật </a:t>
                      </a:r>
                      <a:r>
                        <a:rPr lang="de-DE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anh</a:t>
                      </a:r>
                      <a:r>
                        <a:rPr lang="de-DE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khi </a:t>
                      </a:r>
                      <a:r>
                        <a:rPr lang="de-DE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anh</a:t>
                      </a:r>
                      <a:r>
                        <a:rPr lang="de-DE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ra trận? Nếu thay từ </a:t>
                      </a:r>
                      <a:r>
                        <a:rPr lang="de-DE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anh</a:t>
                      </a:r>
                      <a:r>
                        <a:rPr lang="de-DE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bằng </a:t>
                      </a:r>
                      <a:r>
                        <a:rPr lang="de-DE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tôi</a:t>
                      </a:r>
                      <a:r>
                        <a:rPr lang="de-DE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trong câu thơ thì ý nghĩa câu thơ sẽ thay đổi như thế nào? - Nêu ý nghĩa biểu đạt của từ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“</a:t>
                      </a:r>
                      <a:r>
                        <a:rPr lang="de-DE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mặc kệ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” </a:t>
                      </a:r>
                      <a:r>
                        <a:rPr lang="de-DE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trong câu thơ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“</a:t>
                      </a:r>
                      <a:r>
                        <a:rPr lang="de-DE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Gian nhà không mặc kệ gió lung lay</a:t>
                      </a:r>
                      <a:r>
                        <a:rPr lang="en-US" sz="4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”.</a:t>
                      </a:r>
                      <a:endParaRPr lang="en-GB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GB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68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4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*Trạm 2: Sẻ chia gian </a:t>
                      </a:r>
                      <a:r>
                        <a:rPr lang="vi-VN" sz="4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khó: </a:t>
                      </a:r>
                      <a:r>
                        <a:rPr lang="de-DE" sz="4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Đọc tiếp các câu thơ: </a:t>
                      </a:r>
                      <a:r>
                        <a:rPr lang="de-DE" sz="44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Anh với tôi...bàn tay:</a:t>
                      </a:r>
                      <a:endParaRPr lang="en-GB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GB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13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4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de-DE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Tìm những chi tiết miêu tả cuộc sống chiến đấu gian khổ của những người lính. - Trong khó khăn, gian khổ, tình đồng đội giữa những người lính được biểu hiện qua cử chỉ, hành động nào?</a:t>
                      </a:r>
                      <a:endParaRPr lang="en-GB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GB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68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4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*Trạm 3: Sát cánh kề </a:t>
                      </a:r>
                      <a:r>
                        <a:rPr lang="vi-VN" sz="4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vai: </a:t>
                      </a:r>
                      <a:r>
                        <a:rPr lang="de-DE" sz="4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Đọc 3 dòng thơ cuối bài:</a:t>
                      </a:r>
                      <a:endParaRPr lang="en-GB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GB" sz="4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13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4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Những người lính xuất hiện trong không gian, thời gian, tư thế như thế nào?</a:t>
                      </a:r>
                      <a:endParaRPr lang="en-GB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4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Cảm nhân về cái hay, cái đẹp của hình ảnh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“</a:t>
                      </a:r>
                      <a:r>
                        <a:rPr lang="de-DE" sz="44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đầu súng trăng treo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”. </a:t>
                      </a:r>
                      <a:endParaRPr lang="en-GB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GB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89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363801" cy="1028700"/>
            <a:chOff x="0" y="0"/>
            <a:chExt cx="4836557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36557" cy="270933"/>
            </a:xfrm>
            <a:custGeom>
              <a:avLst/>
              <a:gdLst/>
              <a:ahLst/>
              <a:cxnLst/>
              <a:rect l="l" t="t" r="r" b="b"/>
              <a:pathLst>
                <a:path w="4836557" h="270933">
                  <a:moveTo>
                    <a:pt x="0" y="0"/>
                  </a:moveTo>
                  <a:lnTo>
                    <a:pt x="4836557" y="0"/>
                  </a:lnTo>
                  <a:lnTo>
                    <a:pt x="483655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36557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4565" y="1732168"/>
            <a:ext cx="6738032" cy="5730353"/>
            <a:chOff x="0" y="-38100"/>
            <a:chExt cx="1384925" cy="120567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" name="Freeform 7"/>
            <p:cNvSpPr/>
            <p:nvPr/>
          </p:nvSpPr>
          <p:spPr>
            <a:xfrm>
              <a:off x="0" y="0"/>
              <a:ext cx="1384925" cy="1071342"/>
            </a:xfrm>
            <a:custGeom>
              <a:avLst/>
              <a:gdLst/>
              <a:ahLst/>
              <a:cxnLst/>
              <a:rect l="l" t="t" r="r" b="b"/>
              <a:pathLst>
                <a:path w="1384925" h="1071342">
                  <a:moveTo>
                    <a:pt x="0" y="0"/>
                  </a:moveTo>
                  <a:lnTo>
                    <a:pt x="1384925" y="0"/>
                  </a:lnTo>
                  <a:lnTo>
                    <a:pt x="1384925" y="1071342"/>
                  </a:lnTo>
                  <a:lnTo>
                    <a:pt x="0" y="1071342"/>
                  </a:lnTo>
                  <a:close/>
                </a:path>
              </a:pathLst>
            </a:custGeom>
            <a:solidFill>
              <a:srgbClr val="DDA37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84925" cy="1205674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</a:pPr>
              <a:endParaRPr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305837" y="1885315"/>
            <a:ext cx="4898691" cy="5091897"/>
            <a:chOff x="0" y="0"/>
            <a:chExt cx="1384925" cy="107134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84925" cy="1071342"/>
            </a:xfrm>
            <a:custGeom>
              <a:avLst/>
              <a:gdLst/>
              <a:ahLst/>
              <a:cxnLst/>
              <a:rect l="l" t="t" r="r" b="b"/>
              <a:pathLst>
                <a:path w="1384925" h="1071342">
                  <a:moveTo>
                    <a:pt x="0" y="0"/>
                  </a:moveTo>
                  <a:lnTo>
                    <a:pt x="1384925" y="0"/>
                  </a:lnTo>
                  <a:lnTo>
                    <a:pt x="1384925" y="1071342"/>
                  </a:lnTo>
                  <a:lnTo>
                    <a:pt x="0" y="1071342"/>
                  </a:lnTo>
                  <a:close/>
                </a:path>
              </a:pathLst>
            </a:custGeom>
            <a:solidFill>
              <a:srgbClr val="DDA37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84925" cy="1109442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</a:pPr>
              <a:endParaRPr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769216" y="2973377"/>
            <a:ext cx="5273765" cy="5272979"/>
            <a:chOff x="0" y="-38100"/>
            <a:chExt cx="1384925" cy="110944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84925" cy="1071342"/>
            </a:xfrm>
            <a:custGeom>
              <a:avLst/>
              <a:gdLst/>
              <a:ahLst/>
              <a:cxnLst/>
              <a:rect l="l" t="t" r="r" b="b"/>
              <a:pathLst>
                <a:path w="1384925" h="1071342">
                  <a:moveTo>
                    <a:pt x="0" y="0"/>
                  </a:moveTo>
                  <a:lnTo>
                    <a:pt x="1384925" y="0"/>
                  </a:lnTo>
                  <a:lnTo>
                    <a:pt x="1384925" y="1071342"/>
                  </a:lnTo>
                  <a:lnTo>
                    <a:pt x="0" y="1071342"/>
                  </a:lnTo>
                  <a:close/>
                </a:path>
              </a:pathLst>
            </a:custGeom>
            <a:solidFill>
              <a:srgbClr val="DDA37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sp>
        <p:sp>
          <p:nvSpPr>
            <p:cNvPr id="18" name="TextBox 18"/>
            <p:cNvSpPr txBox="1"/>
            <p:nvPr/>
          </p:nvSpPr>
          <p:spPr>
            <a:xfrm>
              <a:off x="205125" y="-38100"/>
              <a:ext cx="1179800" cy="1109442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</a:pPr>
              <a:endParaRPr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-732719">
            <a:off x="212489" y="7859055"/>
            <a:ext cx="3185465" cy="2798490"/>
          </a:xfrm>
          <a:custGeom>
            <a:avLst/>
            <a:gdLst/>
            <a:ahLst/>
            <a:cxnLst/>
            <a:rect l="l" t="t" r="r" b="b"/>
            <a:pathLst>
              <a:path w="3185465" h="2798490">
                <a:moveTo>
                  <a:pt x="0" y="0"/>
                </a:moveTo>
                <a:lnTo>
                  <a:pt x="3185465" y="0"/>
                </a:lnTo>
                <a:lnTo>
                  <a:pt x="3185465" y="2798490"/>
                </a:lnTo>
                <a:lnTo>
                  <a:pt x="0" y="2798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90600" y="547784"/>
            <a:ext cx="14130313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solidFill>
                  <a:srgbClr val="522D1C"/>
                </a:solidFill>
                <a:latin typeface="Times New Roman" panose="02020603050405020304" pitchFamily="18" charset="0"/>
                <a:ea typeface="Alice Bold"/>
                <a:cs typeface="Times New Roman" panose="02020603050405020304" pitchFamily="18" charset="0"/>
              </a:rPr>
              <a:t>﻿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600" dirty="0">
              <a:solidFill>
                <a:srgbClr val="522D1C"/>
              </a:solidFill>
              <a:latin typeface="Times New Roman" panose="02020603050405020304" pitchFamily="18" charset="0"/>
              <a:ea typeface="Alice Bold"/>
              <a:cs typeface="Times New Roman" panose="02020603050405020304" pitchFamily="18" charset="0"/>
            </a:endParaRPr>
          </a:p>
        </p:txBody>
      </p:sp>
      <p:sp>
        <p:nvSpPr>
          <p:cNvPr id="25" name="Freeform 25"/>
          <p:cNvSpPr/>
          <p:nvPr/>
        </p:nvSpPr>
        <p:spPr>
          <a:xfrm rot="-10148839">
            <a:off x="15008029" y="-454441"/>
            <a:ext cx="3883918" cy="3412094"/>
          </a:xfrm>
          <a:custGeom>
            <a:avLst/>
            <a:gdLst/>
            <a:ahLst/>
            <a:cxnLst/>
            <a:rect l="l" t="t" r="r" b="b"/>
            <a:pathLst>
              <a:path w="3883918" h="3412094">
                <a:moveTo>
                  <a:pt x="0" y="0"/>
                </a:moveTo>
                <a:lnTo>
                  <a:pt x="3883918" y="0"/>
                </a:lnTo>
                <a:lnTo>
                  <a:pt x="3883918" y="3412094"/>
                </a:lnTo>
                <a:lnTo>
                  <a:pt x="0" y="341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9"/>
          <p:cNvSpPr txBox="1"/>
          <p:nvPr/>
        </p:nvSpPr>
        <p:spPr>
          <a:xfrm>
            <a:off x="313321" y="1885315"/>
            <a:ext cx="6421271" cy="42319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50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522D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4"/>
          <p:cNvSpPr txBox="1"/>
          <p:nvPr/>
        </p:nvSpPr>
        <p:spPr>
          <a:xfrm>
            <a:off x="7231510" y="2478667"/>
            <a:ext cx="4635008" cy="35266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50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lang="en-US" sz="5400" dirty="0">
              <a:solidFill>
                <a:srgbClr val="522D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12769216" y="3270820"/>
            <a:ext cx="5061584" cy="5816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diết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9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363801" cy="1028700"/>
            <a:chOff x="0" y="0"/>
            <a:chExt cx="4836557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36557" cy="270933"/>
            </a:xfrm>
            <a:custGeom>
              <a:avLst/>
              <a:gdLst/>
              <a:ahLst/>
              <a:cxnLst/>
              <a:rect l="l" t="t" r="r" b="b"/>
              <a:pathLst>
                <a:path w="4836557" h="270933">
                  <a:moveTo>
                    <a:pt x="0" y="0"/>
                  </a:moveTo>
                  <a:lnTo>
                    <a:pt x="4836557" y="0"/>
                  </a:lnTo>
                  <a:lnTo>
                    <a:pt x="483655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36557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675" y="2167320"/>
            <a:ext cx="5715000" cy="4750438"/>
            <a:chOff x="-1146700" y="-2681712"/>
            <a:chExt cx="7620000" cy="6333916"/>
          </a:xfrm>
        </p:grpSpPr>
        <p:grpSp>
          <p:nvGrpSpPr>
            <p:cNvPr id="6" name="Group 6"/>
            <p:cNvGrpSpPr/>
            <p:nvPr/>
          </p:nvGrpSpPr>
          <p:grpSpPr>
            <a:xfrm>
              <a:off x="-660793" y="-2681712"/>
              <a:ext cx="7134092" cy="6333916"/>
              <a:chOff x="-130527" y="-529721"/>
              <a:chExt cx="1409203" cy="125114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106249" y="-529721"/>
                <a:ext cx="1384925" cy="1071342"/>
              </a:xfrm>
              <a:custGeom>
                <a:avLst/>
                <a:gdLst/>
                <a:ahLst/>
                <a:cxnLst/>
                <a:rect l="l" t="t" r="r" b="b"/>
                <a:pathLst>
                  <a:path w="1384925" h="1071342">
                    <a:moveTo>
                      <a:pt x="0" y="0"/>
                    </a:moveTo>
                    <a:lnTo>
                      <a:pt x="1384925" y="0"/>
                    </a:lnTo>
                    <a:lnTo>
                      <a:pt x="1384925" y="1071342"/>
                    </a:lnTo>
                    <a:lnTo>
                      <a:pt x="0" y="1071342"/>
                    </a:lnTo>
                    <a:close/>
                  </a:path>
                </a:pathLst>
              </a:custGeom>
              <a:solidFill>
                <a:srgbClr val="DDA37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-130527" y="-388019"/>
                <a:ext cx="1384925" cy="11094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-1146700" y="-2555564"/>
              <a:ext cx="7620000" cy="47021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450"/>
                </a:lnSpc>
              </a:pP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tật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sốt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5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5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5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ớn</a:t>
              </a:r>
              <a:r>
                <a:rPr lang="en-US" sz="5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5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5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sốt</a:t>
              </a:r>
              <a:r>
                <a:rPr lang="en-US" sz="5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run </a:t>
              </a:r>
              <a:r>
                <a:rPr lang="en-US" sz="5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5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  <a:endParaRPr lang="en-US" sz="5400" dirty="0">
                <a:solidFill>
                  <a:srgbClr val="522D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220032" y="2395004"/>
            <a:ext cx="5594746" cy="7055855"/>
            <a:chOff x="-393032" y="-2378134"/>
            <a:chExt cx="7459661" cy="9407805"/>
          </a:xfrm>
        </p:grpSpPr>
        <p:grpSp>
          <p:nvGrpSpPr>
            <p:cNvPr id="11" name="Group 11"/>
            <p:cNvGrpSpPr/>
            <p:nvPr/>
          </p:nvGrpSpPr>
          <p:grpSpPr>
            <a:xfrm>
              <a:off x="-393032" y="-2378134"/>
              <a:ext cx="7404217" cy="7801802"/>
              <a:chOff x="-77636" y="-469755"/>
              <a:chExt cx="1462561" cy="154109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77636" y="-469755"/>
                <a:ext cx="1384925" cy="1071342"/>
              </a:xfrm>
              <a:custGeom>
                <a:avLst/>
                <a:gdLst/>
                <a:ahLst/>
                <a:cxnLst/>
                <a:rect l="l" t="t" r="r" b="b"/>
                <a:pathLst>
                  <a:path w="1384925" h="1071342">
                    <a:moveTo>
                      <a:pt x="0" y="0"/>
                    </a:moveTo>
                    <a:lnTo>
                      <a:pt x="1384925" y="0"/>
                    </a:lnTo>
                    <a:lnTo>
                      <a:pt x="1384925" y="1071342"/>
                    </a:lnTo>
                    <a:lnTo>
                      <a:pt x="0" y="1071342"/>
                    </a:lnTo>
                    <a:close/>
                  </a:path>
                </a:pathLst>
              </a:custGeom>
              <a:solidFill>
                <a:srgbClr val="DDA37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384925" cy="11094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-275423" y="-1834293"/>
              <a:ext cx="7342052" cy="88639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thiếu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rách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vá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giày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,..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khắc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nghiệt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GB" sz="5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buốt</a:t>
              </a:r>
              <a:r>
                <a:rPr lang="en-GB" sz="5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5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979762" y="2647645"/>
            <a:ext cx="6139563" cy="6067253"/>
            <a:chOff x="0" y="0"/>
            <a:chExt cx="7011185" cy="8089670"/>
          </a:xfrm>
          <a:solidFill>
            <a:schemeClr val="bg1"/>
          </a:solidFill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7011185" cy="5423668"/>
              <a:chOff x="0" y="0"/>
              <a:chExt cx="1384925" cy="1071342"/>
            </a:xfrm>
            <a:grpFill/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84925" cy="1071342"/>
              </a:xfrm>
              <a:custGeom>
                <a:avLst/>
                <a:gdLst/>
                <a:ahLst/>
                <a:cxnLst/>
                <a:rect l="l" t="t" r="r" b="b"/>
                <a:pathLst>
                  <a:path w="1384925" h="1071342">
                    <a:moveTo>
                      <a:pt x="0" y="0"/>
                    </a:moveTo>
                    <a:lnTo>
                      <a:pt x="1384925" y="0"/>
                    </a:lnTo>
                    <a:lnTo>
                      <a:pt x="1384925" y="1071342"/>
                    </a:lnTo>
                    <a:lnTo>
                      <a:pt x="0" y="1071342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384925" cy="1109442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659"/>
                  </a:lnSpc>
                </a:pPr>
                <a:endParaRPr sz="5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45815" y="333701"/>
              <a:ext cx="6519554" cy="775596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n-GB" sz="5400">
                  <a:latin typeface="Times New Roman" panose="02020603050405020304" pitchFamily="18" charset="0"/>
                  <a:cs typeface="Times New Roman" panose="02020603050405020304" pitchFamily="18" charset="0"/>
                </a:rPr>
                <a:t>+ Hơi ấm đồng đội: </a:t>
              </a:r>
              <a:r>
                <a:rPr lang="en-GB" sz="5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 nhau tay nắm lấy bàn tay</a:t>
              </a:r>
              <a:endParaRPr lang="en-GB" sz="5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5400" i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5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 chỉ truyền hơi ấm, sức mạnh cho nhau vượt qua gian khó</a:t>
              </a:r>
              <a:endParaRPr lang="en-GB" sz="5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-732719">
            <a:off x="212489" y="7859055"/>
            <a:ext cx="3185465" cy="2798490"/>
          </a:xfrm>
          <a:custGeom>
            <a:avLst/>
            <a:gdLst/>
            <a:ahLst/>
            <a:cxnLst/>
            <a:rect l="l" t="t" r="r" b="b"/>
            <a:pathLst>
              <a:path w="3185465" h="2798490">
                <a:moveTo>
                  <a:pt x="0" y="0"/>
                </a:moveTo>
                <a:lnTo>
                  <a:pt x="3185465" y="0"/>
                </a:lnTo>
                <a:lnTo>
                  <a:pt x="3185465" y="2798490"/>
                </a:lnTo>
                <a:lnTo>
                  <a:pt x="0" y="2798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04802" y="857250"/>
            <a:ext cx="17297398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solidFill>
                  <a:srgbClr val="522D1C"/>
                </a:solidFill>
                <a:latin typeface="Times New Roman" panose="02020603050405020304" pitchFamily="18" charset="0"/>
                <a:ea typeface="Alice Bold"/>
                <a:cs typeface="Times New Roman" panose="02020603050405020304" pitchFamily="18" charset="0"/>
              </a:rPr>
              <a:t>﻿</a:t>
            </a:r>
            <a:r>
              <a:rPr lang="en-GB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GB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GB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GB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GB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GB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 rot="-10148839">
            <a:off x="15008029" y="-454441"/>
            <a:ext cx="3883918" cy="3412094"/>
          </a:xfrm>
          <a:custGeom>
            <a:avLst/>
            <a:gdLst/>
            <a:ahLst/>
            <a:cxnLst/>
            <a:rect l="l" t="t" r="r" b="b"/>
            <a:pathLst>
              <a:path w="3883918" h="3412094">
                <a:moveTo>
                  <a:pt x="0" y="0"/>
                </a:moveTo>
                <a:lnTo>
                  <a:pt x="3883918" y="0"/>
                </a:lnTo>
                <a:lnTo>
                  <a:pt x="3883918" y="3412094"/>
                </a:lnTo>
                <a:lnTo>
                  <a:pt x="0" y="341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654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987" r="-1498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534533"/>
            <a:ext cx="18288000" cy="6584729"/>
          </a:xfrm>
          <a:custGeom>
            <a:avLst/>
            <a:gdLst/>
            <a:ahLst/>
            <a:cxnLst/>
            <a:rect l="l" t="t" r="r" b="b"/>
            <a:pathLst>
              <a:path w="10714795" h="6584729">
                <a:moveTo>
                  <a:pt x="0" y="0"/>
                </a:moveTo>
                <a:lnTo>
                  <a:pt x="10714795" y="0"/>
                </a:lnTo>
                <a:lnTo>
                  <a:pt x="10714795" y="6584729"/>
                </a:lnTo>
                <a:lnTo>
                  <a:pt x="0" y="65847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759398" y="8948976"/>
            <a:ext cx="10277475" cy="1356001"/>
            <a:chOff x="0" y="0"/>
            <a:chExt cx="3749251" cy="4946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49251" cy="494673"/>
            </a:xfrm>
            <a:custGeom>
              <a:avLst/>
              <a:gdLst/>
              <a:ahLst/>
              <a:cxnLst/>
              <a:rect l="l" t="t" r="r" b="b"/>
              <a:pathLst>
                <a:path w="3749251" h="494673">
                  <a:moveTo>
                    <a:pt x="0" y="0"/>
                  </a:moveTo>
                  <a:lnTo>
                    <a:pt x="3749251" y="0"/>
                  </a:lnTo>
                  <a:lnTo>
                    <a:pt x="3749251" y="494673"/>
                  </a:lnTo>
                  <a:lnTo>
                    <a:pt x="0" y="494673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4000500" y="7411774"/>
            <a:ext cx="4114800" cy="2684727"/>
          </a:xfrm>
          <a:custGeom>
            <a:avLst/>
            <a:gdLst/>
            <a:ahLst/>
            <a:cxnLst/>
            <a:rect l="l" t="t" r="r" b="b"/>
            <a:pathLst>
              <a:path w="4114800" h="2684727">
                <a:moveTo>
                  <a:pt x="0" y="0"/>
                </a:moveTo>
                <a:lnTo>
                  <a:pt x="4114800" y="0"/>
                </a:lnTo>
                <a:lnTo>
                  <a:pt x="4114800" y="2684727"/>
                </a:lnTo>
                <a:lnTo>
                  <a:pt x="0" y="2684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36873" y="7936999"/>
            <a:ext cx="4251127" cy="2310463"/>
          </a:xfrm>
          <a:custGeom>
            <a:avLst/>
            <a:gdLst/>
            <a:ahLst/>
            <a:cxnLst/>
            <a:rect l="l" t="t" r="r" b="b"/>
            <a:pathLst>
              <a:path w="4114800" h="1519226">
                <a:moveTo>
                  <a:pt x="0" y="0"/>
                </a:moveTo>
                <a:lnTo>
                  <a:pt x="4114800" y="0"/>
                </a:lnTo>
                <a:lnTo>
                  <a:pt x="4114800" y="1519226"/>
                </a:lnTo>
                <a:lnTo>
                  <a:pt x="0" y="15192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304186" y="2497584"/>
            <a:ext cx="4722295" cy="7094921"/>
          </a:xfrm>
          <a:custGeom>
            <a:avLst/>
            <a:gdLst/>
            <a:ahLst/>
            <a:cxnLst/>
            <a:rect l="l" t="t" r="r" b="b"/>
            <a:pathLst>
              <a:path w="3613543" h="4114800">
                <a:moveTo>
                  <a:pt x="0" y="0"/>
                </a:moveTo>
                <a:lnTo>
                  <a:pt x="3613542" y="0"/>
                </a:lnTo>
                <a:lnTo>
                  <a:pt x="3613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772025" y="1881449"/>
            <a:ext cx="514350" cy="489100"/>
          </a:xfrm>
          <a:custGeom>
            <a:avLst/>
            <a:gdLst/>
            <a:ahLst/>
            <a:cxnLst/>
            <a:rect l="l" t="t" r="r" b="b"/>
            <a:pathLst>
              <a:path w="514350" h="489100">
                <a:moveTo>
                  <a:pt x="0" y="0"/>
                </a:moveTo>
                <a:lnTo>
                  <a:pt x="514350" y="0"/>
                </a:lnTo>
                <a:lnTo>
                  <a:pt x="514350" y="489100"/>
                </a:lnTo>
                <a:lnTo>
                  <a:pt x="0" y="4891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001625" y="1881449"/>
            <a:ext cx="514350" cy="489100"/>
          </a:xfrm>
          <a:custGeom>
            <a:avLst/>
            <a:gdLst/>
            <a:ahLst/>
            <a:cxnLst/>
            <a:rect l="l" t="t" r="r" b="b"/>
            <a:pathLst>
              <a:path w="514350" h="489100">
                <a:moveTo>
                  <a:pt x="0" y="0"/>
                </a:moveTo>
                <a:lnTo>
                  <a:pt x="514350" y="0"/>
                </a:lnTo>
                <a:lnTo>
                  <a:pt x="514350" y="489100"/>
                </a:lnTo>
                <a:lnTo>
                  <a:pt x="0" y="4891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7"/>
          <p:cNvSpPr/>
          <p:nvPr/>
        </p:nvSpPr>
        <p:spPr>
          <a:xfrm>
            <a:off x="-57150" y="8164929"/>
            <a:ext cx="4114800" cy="2156542"/>
          </a:xfrm>
          <a:custGeom>
            <a:avLst/>
            <a:gdLst/>
            <a:ahLst/>
            <a:cxnLst/>
            <a:rect l="l" t="t" r="r" b="b"/>
            <a:pathLst>
              <a:path w="4114800" h="1519226">
                <a:moveTo>
                  <a:pt x="0" y="0"/>
                </a:moveTo>
                <a:lnTo>
                  <a:pt x="4114800" y="0"/>
                </a:lnTo>
                <a:lnTo>
                  <a:pt x="4114800" y="1519226"/>
                </a:lnTo>
                <a:lnTo>
                  <a:pt x="0" y="15192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Rectangle 15"/>
          <p:cNvSpPr/>
          <p:nvPr/>
        </p:nvSpPr>
        <p:spPr>
          <a:xfrm>
            <a:off x="5590561" y="1769724"/>
            <a:ext cx="729148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HOẠT ĐỘNG 1</a:t>
            </a:r>
            <a:endParaRPr lang="vi-VN" sz="8000" b="1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8000" b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KHỞI ĐỘNG </a:t>
            </a:r>
            <a:endParaRPr lang="en-GB" sz="800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1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74852" cy="10287000"/>
            <a:chOff x="0" y="0"/>
            <a:chExt cx="15140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74852" y="4192805"/>
            <a:ext cx="8234382" cy="4067751"/>
            <a:chOff x="0" y="0"/>
            <a:chExt cx="1844929" cy="107134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" name="Freeform 7"/>
            <p:cNvSpPr/>
            <p:nvPr/>
          </p:nvSpPr>
          <p:spPr>
            <a:xfrm>
              <a:off x="0" y="0"/>
              <a:ext cx="1844929" cy="1071342"/>
            </a:xfrm>
            <a:custGeom>
              <a:avLst/>
              <a:gdLst/>
              <a:ahLst/>
              <a:cxnLst/>
              <a:rect l="l" t="t" r="r" b="b"/>
              <a:pathLst>
                <a:path w="1844929" h="1071342">
                  <a:moveTo>
                    <a:pt x="0" y="0"/>
                  </a:moveTo>
                  <a:lnTo>
                    <a:pt x="1844929" y="0"/>
                  </a:lnTo>
                  <a:lnTo>
                    <a:pt x="1844929" y="1071342"/>
                  </a:lnTo>
                  <a:lnTo>
                    <a:pt x="0" y="1071342"/>
                  </a:lnTo>
                  <a:close/>
                </a:path>
              </a:pathLst>
            </a:custGeom>
            <a:solidFill>
              <a:srgbClr val="DDA37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844929" cy="1109442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8005" y="4192805"/>
            <a:ext cx="7004966" cy="4067751"/>
            <a:chOff x="0" y="0"/>
            <a:chExt cx="1844929" cy="107134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4929" cy="1071342"/>
            </a:xfrm>
            <a:custGeom>
              <a:avLst/>
              <a:gdLst/>
              <a:ahLst/>
              <a:cxnLst/>
              <a:rect l="l" t="t" r="r" b="b"/>
              <a:pathLst>
                <a:path w="1844929" h="1071342">
                  <a:moveTo>
                    <a:pt x="0" y="0"/>
                  </a:moveTo>
                  <a:lnTo>
                    <a:pt x="1844929" y="0"/>
                  </a:lnTo>
                  <a:lnTo>
                    <a:pt x="1844929" y="1071342"/>
                  </a:lnTo>
                  <a:lnTo>
                    <a:pt x="0" y="1071342"/>
                  </a:lnTo>
                  <a:close/>
                </a:path>
              </a:pathLst>
            </a:custGeom>
            <a:solidFill>
              <a:srgbClr val="DDA37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844929" cy="1109442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343400" y="791733"/>
            <a:ext cx="8349809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66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Cùng sát cánh kề vai bên nhau khi làm nhiệm vụ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8"/>
          <p:cNvSpPr/>
          <p:nvPr/>
        </p:nvSpPr>
        <p:spPr>
          <a:xfrm rot="6981963">
            <a:off x="-320820" y="-97774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794477">
            <a:off x="14544143" y="7399043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9" y="394668"/>
            <a:ext cx="4653022" cy="32346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TextBox 9"/>
          <p:cNvSpPr txBox="1"/>
          <p:nvPr/>
        </p:nvSpPr>
        <p:spPr>
          <a:xfrm>
            <a:off x="1018710" y="4431362"/>
            <a:ext cx="7439490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50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522D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9947852" y="4816037"/>
            <a:ext cx="6125272" cy="3526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50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522D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0"/>
            <a:ext cx="18258972" cy="10287000"/>
          </a:xfrm>
          <a:prstGeom prst="rect">
            <a:avLst/>
          </a:prstGeom>
        </p:spPr>
      </p:pic>
      <p:sp>
        <p:nvSpPr>
          <p:cNvPr id="3" name="TextBox 9"/>
          <p:cNvSpPr txBox="1"/>
          <p:nvPr/>
        </p:nvSpPr>
        <p:spPr>
          <a:xfrm>
            <a:off x="5943600" y="2171700"/>
            <a:ext cx="767544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>
                <a:latin typeface="Times New Roman" panose="02020603050405020304" pitchFamily="18" charset="0"/>
                <a:ea typeface="Alice Bold"/>
                <a:cs typeface="Times New Roman" panose="02020603050405020304" pitchFamily="18" charset="0"/>
              </a:rPr>
              <a:t>﻿</a:t>
            </a:r>
            <a:r>
              <a:rPr lang="en-GB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- Hình ảnh “đầu súng trăng treo”</a:t>
            </a:r>
            <a:endParaRPr lang="en-GB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5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657" y="800100"/>
            <a:ext cx="13233108" cy="8001000"/>
            <a:chOff x="0" y="0"/>
            <a:chExt cx="4274726" cy="160267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602676"/>
            </a:xfrm>
            <a:custGeom>
              <a:avLst/>
              <a:gdLst/>
              <a:ahLst/>
              <a:cxnLst/>
              <a:rect l="l" t="t" r="r" b="b"/>
              <a:pathLst>
                <a:path w="4274726" h="1602676">
                  <a:moveTo>
                    <a:pt x="0" y="0"/>
                  </a:moveTo>
                  <a:lnTo>
                    <a:pt x="4274726" y="0"/>
                  </a:lnTo>
                  <a:lnTo>
                    <a:pt x="4274726" y="1602676"/>
                  </a:lnTo>
                  <a:lnTo>
                    <a:pt x="0" y="1602676"/>
                  </a:lnTo>
                  <a:close/>
                </a:path>
              </a:pathLst>
            </a:custGeom>
            <a:solidFill>
              <a:srgbClr val="DDA37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164077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04157" y="2117724"/>
            <a:ext cx="1203959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GB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>
                <a:latin typeface="Times New Roman" panose="02020603050405020304" pitchFamily="18" charset="0"/>
                <a:cs typeface="Times New Roman" panose="02020603050405020304" pitchFamily="18" charset="0"/>
              </a:rPr>
              <a:t>++ Súng: là biểu tượng cho hiện thực chiến đấu khốc liệt mà những người lính phải trải qua.</a:t>
            </a:r>
          </a:p>
          <a:p>
            <a:pPr algn="just"/>
            <a:r>
              <a:rPr lang="en-GB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++ Trăng: là vẻ đẹp lãng mạn của thiên nhiên, biểu tượng cho hòa bình, cho khát vọng độc lập của người lính.</a:t>
            </a:r>
            <a:endParaRPr lang="en-US" sz="4800">
              <a:solidFill>
                <a:srgbClr val="522D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2931" y="6210299"/>
            <a:ext cx="1227182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GB" sz="4800">
                <a:latin typeface="Times New Roman" panose="02020603050405020304" pitchFamily="18" charset="0"/>
                <a:cs typeface="Times New Roman" panose="02020603050405020304" pitchFamily="18" charset="0"/>
              </a:rPr>
              <a:t>+ Hình ảnh khơi mở thế giới tâm hồn của người lính: vừa là chiến sĩ vừa là thi sĩ, vừa thực tế nhưng cũng rất đỗi mộng mơ.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4157" y="1257299"/>
            <a:ext cx="1512268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977" y="-18903"/>
            <a:ext cx="5638799" cy="6134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eeform 10"/>
          <p:cNvSpPr/>
          <p:nvPr/>
        </p:nvSpPr>
        <p:spPr>
          <a:xfrm rot="8805075">
            <a:off x="15408847" y="-386560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289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09899"/>
            <a:ext cx="12382500" cy="5872435"/>
            <a:chOff x="0" y="0"/>
            <a:chExt cx="4274726" cy="16026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602676"/>
            </a:xfrm>
            <a:custGeom>
              <a:avLst/>
              <a:gdLst/>
              <a:ahLst/>
              <a:cxnLst/>
              <a:rect l="l" t="t" r="r" b="b"/>
              <a:pathLst>
                <a:path w="4274726" h="1602676">
                  <a:moveTo>
                    <a:pt x="0" y="0"/>
                  </a:moveTo>
                  <a:lnTo>
                    <a:pt x="4274726" y="0"/>
                  </a:lnTo>
                  <a:lnTo>
                    <a:pt x="4274726" y="1602676"/>
                  </a:lnTo>
                  <a:lnTo>
                    <a:pt x="0" y="1602676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1640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67828" y="3410951"/>
            <a:ext cx="1531017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dirty="0">
              <a:solidFill>
                <a:srgbClr val="522D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60571" y="4434496"/>
            <a:ext cx="1531017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vần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522D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44952" y="857250"/>
            <a:ext cx="1199809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522D1C"/>
                </a:solidFill>
                <a:latin typeface="Times New Roman" panose="02020603050405020304" pitchFamily="18" charset="0"/>
                <a:ea typeface="Alice Bold"/>
                <a:cs typeface="Times New Roman" panose="02020603050405020304" pitchFamily="18" charset="0"/>
              </a:rPr>
              <a:t>﻿</a:t>
            </a:r>
            <a:r>
              <a:rPr lang="en-US" sz="6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6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lang="en-GB" sz="60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 rot="8805075">
            <a:off x="15408847" y="-386560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10"/>
          <p:cNvSpPr/>
          <p:nvPr/>
        </p:nvSpPr>
        <p:spPr>
          <a:xfrm>
            <a:off x="1231542" y="5336864"/>
            <a:ext cx="9969539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300"/>
              <a:tabLst>
                <a:tab pos="197485" algn="l"/>
              </a:tabLst>
            </a:pP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Xác định </a:t>
            </a: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hình ảnh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được khắc hoạ trong bài thơ, cách</a:t>
            </a:r>
            <a:r>
              <a:rPr lang="vi-VN" sz="4400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sử</a:t>
            </a:r>
            <a:r>
              <a:rPr lang="vi-VN" sz="4400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4400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từ</a:t>
            </a:r>
            <a:r>
              <a:rPr lang="vi-VN" sz="4400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ngữ</a:t>
            </a:r>
            <a:r>
              <a:rPr lang="vi-VN" sz="4400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400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400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GB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2428" y="7107165"/>
            <a:ext cx="10552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Xác </a:t>
            </a:r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định tình cảm, cảm xúc của người viết</a:t>
            </a:r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0571" y="8021267"/>
            <a:ext cx="8787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Xác định </a:t>
            </a:r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cảm hứng chủ đạo</a:t>
            </a:r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VB 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987" r="-1498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534533"/>
            <a:ext cx="18288000" cy="6584729"/>
          </a:xfrm>
          <a:custGeom>
            <a:avLst/>
            <a:gdLst/>
            <a:ahLst/>
            <a:cxnLst/>
            <a:rect l="l" t="t" r="r" b="b"/>
            <a:pathLst>
              <a:path w="10714795" h="6584729">
                <a:moveTo>
                  <a:pt x="0" y="0"/>
                </a:moveTo>
                <a:lnTo>
                  <a:pt x="10714795" y="0"/>
                </a:lnTo>
                <a:lnTo>
                  <a:pt x="10714795" y="6584729"/>
                </a:lnTo>
                <a:lnTo>
                  <a:pt x="0" y="65847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759398" y="8948976"/>
            <a:ext cx="10277475" cy="1356001"/>
            <a:chOff x="0" y="0"/>
            <a:chExt cx="3749251" cy="4946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49251" cy="494673"/>
            </a:xfrm>
            <a:custGeom>
              <a:avLst/>
              <a:gdLst/>
              <a:ahLst/>
              <a:cxnLst/>
              <a:rect l="l" t="t" r="r" b="b"/>
              <a:pathLst>
                <a:path w="3749251" h="494673">
                  <a:moveTo>
                    <a:pt x="0" y="0"/>
                  </a:moveTo>
                  <a:lnTo>
                    <a:pt x="3749251" y="0"/>
                  </a:lnTo>
                  <a:lnTo>
                    <a:pt x="3749251" y="494673"/>
                  </a:lnTo>
                  <a:lnTo>
                    <a:pt x="0" y="494673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4000500" y="7411774"/>
            <a:ext cx="4114800" cy="2684727"/>
          </a:xfrm>
          <a:custGeom>
            <a:avLst/>
            <a:gdLst/>
            <a:ahLst/>
            <a:cxnLst/>
            <a:rect l="l" t="t" r="r" b="b"/>
            <a:pathLst>
              <a:path w="4114800" h="2684727">
                <a:moveTo>
                  <a:pt x="0" y="0"/>
                </a:moveTo>
                <a:lnTo>
                  <a:pt x="4114800" y="0"/>
                </a:lnTo>
                <a:lnTo>
                  <a:pt x="4114800" y="2684727"/>
                </a:lnTo>
                <a:lnTo>
                  <a:pt x="0" y="2684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36873" y="7936999"/>
            <a:ext cx="4251127" cy="2310463"/>
          </a:xfrm>
          <a:custGeom>
            <a:avLst/>
            <a:gdLst/>
            <a:ahLst/>
            <a:cxnLst/>
            <a:rect l="l" t="t" r="r" b="b"/>
            <a:pathLst>
              <a:path w="4114800" h="1519226">
                <a:moveTo>
                  <a:pt x="0" y="0"/>
                </a:moveTo>
                <a:lnTo>
                  <a:pt x="4114800" y="0"/>
                </a:lnTo>
                <a:lnTo>
                  <a:pt x="4114800" y="1519226"/>
                </a:lnTo>
                <a:lnTo>
                  <a:pt x="0" y="15192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335764" y="6107530"/>
            <a:ext cx="7616475" cy="3094193"/>
          </a:xfrm>
          <a:custGeom>
            <a:avLst/>
            <a:gdLst/>
            <a:ahLst/>
            <a:cxnLst/>
            <a:rect l="l" t="t" r="r" b="b"/>
            <a:pathLst>
              <a:path w="7616475" h="3094193">
                <a:moveTo>
                  <a:pt x="0" y="0"/>
                </a:moveTo>
                <a:lnTo>
                  <a:pt x="7616474" y="0"/>
                </a:lnTo>
                <a:lnTo>
                  <a:pt x="7616474" y="3094193"/>
                </a:lnTo>
                <a:lnTo>
                  <a:pt x="0" y="30941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304186" y="2497584"/>
            <a:ext cx="4722295" cy="7094921"/>
          </a:xfrm>
          <a:custGeom>
            <a:avLst/>
            <a:gdLst/>
            <a:ahLst/>
            <a:cxnLst/>
            <a:rect l="l" t="t" r="r" b="b"/>
            <a:pathLst>
              <a:path w="3613543" h="4114800">
                <a:moveTo>
                  <a:pt x="0" y="0"/>
                </a:moveTo>
                <a:lnTo>
                  <a:pt x="3613542" y="0"/>
                </a:lnTo>
                <a:lnTo>
                  <a:pt x="3613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772025" y="1881449"/>
            <a:ext cx="514350" cy="489100"/>
          </a:xfrm>
          <a:custGeom>
            <a:avLst/>
            <a:gdLst/>
            <a:ahLst/>
            <a:cxnLst/>
            <a:rect l="l" t="t" r="r" b="b"/>
            <a:pathLst>
              <a:path w="514350" h="489100">
                <a:moveTo>
                  <a:pt x="0" y="0"/>
                </a:moveTo>
                <a:lnTo>
                  <a:pt x="514350" y="0"/>
                </a:lnTo>
                <a:lnTo>
                  <a:pt x="514350" y="489100"/>
                </a:lnTo>
                <a:lnTo>
                  <a:pt x="0" y="4891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001625" y="1881449"/>
            <a:ext cx="514350" cy="489100"/>
          </a:xfrm>
          <a:custGeom>
            <a:avLst/>
            <a:gdLst/>
            <a:ahLst/>
            <a:cxnLst/>
            <a:rect l="l" t="t" r="r" b="b"/>
            <a:pathLst>
              <a:path w="514350" h="489100">
                <a:moveTo>
                  <a:pt x="0" y="0"/>
                </a:moveTo>
                <a:lnTo>
                  <a:pt x="514350" y="0"/>
                </a:lnTo>
                <a:lnTo>
                  <a:pt x="514350" y="489100"/>
                </a:lnTo>
                <a:lnTo>
                  <a:pt x="0" y="4891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7"/>
          <p:cNvSpPr/>
          <p:nvPr/>
        </p:nvSpPr>
        <p:spPr>
          <a:xfrm>
            <a:off x="-57150" y="8164929"/>
            <a:ext cx="4114800" cy="2156542"/>
          </a:xfrm>
          <a:custGeom>
            <a:avLst/>
            <a:gdLst/>
            <a:ahLst/>
            <a:cxnLst/>
            <a:rect l="l" t="t" r="r" b="b"/>
            <a:pathLst>
              <a:path w="4114800" h="1519226">
                <a:moveTo>
                  <a:pt x="0" y="0"/>
                </a:moveTo>
                <a:lnTo>
                  <a:pt x="4114800" y="0"/>
                </a:lnTo>
                <a:lnTo>
                  <a:pt x="4114800" y="1519226"/>
                </a:lnTo>
                <a:lnTo>
                  <a:pt x="0" y="15192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Rectangle 15"/>
          <p:cNvSpPr/>
          <p:nvPr/>
        </p:nvSpPr>
        <p:spPr>
          <a:xfrm>
            <a:off x="5853996" y="1485900"/>
            <a:ext cx="658000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endParaRPr lang="vi-VN" sz="7200" b="1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  <a:endParaRPr lang="en-GB" sz="720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1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16800" y="4914900"/>
            <a:ext cx="914400" cy="914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91134" cy="1028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01101" y="3913391"/>
            <a:ext cx="11988538" cy="3831818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2000" b="1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</a:p>
          <a:p>
            <a:pPr algn="ctr"/>
            <a:r>
              <a:rPr lang="en-US" sz="12000" b="1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CHUÔNG VÀNG</a:t>
            </a:r>
          </a:p>
        </p:txBody>
      </p:sp>
    </p:spTree>
    <p:extLst>
      <p:ext uri="{BB962C8B-B14F-4D97-AF65-F5344CB8AC3E}">
        <p14:creationId xmlns:p14="http://schemas.microsoft.com/office/powerpoint/2010/main" val="40444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9477375" y="3557588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75" y="3557588"/>
                        <a:ext cx="1714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5946389" y="942990"/>
            <a:ext cx="194548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083251" y="755339"/>
            <a:ext cx="1671761" cy="1480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5896597" y="255422"/>
            <a:ext cx="2045067" cy="248003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6106781" y="914401"/>
            <a:ext cx="1624698" cy="16153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7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9" y="26651"/>
            <a:ext cx="2561235" cy="2565177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869893" y="9029700"/>
            <a:ext cx="914400" cy="914400"/>
          </a:xfrm>
          <a:prstGeom prst="rect">
            <a:avLst/>
          </a:prstGeom>
        </p:spPr>
      </p:pic>
      <p:pic>
        <p:nvPicPr>
          <p:cNvPr id="22" name="Picture 19" descr="WHITME~1">
            <a:hlinkClick r:id="rId14" action="ppaction://hlinksldjump"/>
            <a:extLst>
              <a:ext uri="{FF2B5EF4-FFF2-40B4-BE49-F238E27FC236}">
                <a16:creationId xmlns:a16="http://schemas.microsoft.com/office/drawing/2014/main" id="{7E47B095-C243-4CA0-9F69-028CBB6D3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23" y="9144002"/>
            <a:ext cx="3017547" cy="12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4680" y="6094211"/>
            <a:ext cx="2231330" cy="3072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87800" y="5562292"/>
            <a:ext cx="2231330" cy="30817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8364" y="1014965"/>
            <a:ext cx="12017106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115000"/>
              </a:lnSpc>
              <a:spcAft>
                <a:spcPts val="0"/>
              </a:spcAft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Luật chơi</a:t>
            </a:r>
            <a:endParaRPr lang="en-GB" sz="40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 HS sẽ 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phát 4 tờ giấy nhớ (loại nhỏ) với 4 màu sắc khác nhau: xanh - vàng - hồng – lam (t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ươ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 với với 4 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án của mỗi câu hỏi theo quy 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GB" sz="40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HS cả lớp sẽ 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tại chỗ 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cùng tham gia trò ch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ơ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</a:t>
            </a:r>
            <a:endParaRPr lang="en-GB" sz="40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GV lần l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ượt đọc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các câu hỏi. Sau khi GV 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xong câu hỏi, HS có 15s 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gi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ơ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tờ giấy nhớ t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ươ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 ứng 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 án.</a:t>
            </a:r>
            <a:endParaRPr lang="en-GB" sz="40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HS nào trả lời sai câu hỏi sẽ tự 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ngồi xuống, không 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tham gia trả lời câu hỏi tiếp theo.</a:t>
            </a:r>
            <a:endParaRPr lang="en-GB" sz="40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Hết 10 câu hỏi, (những) HS nào còn 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(trả lời 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hết 10 câu hỏi) sẽ giành 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phần th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ưởng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sz="400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4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248400" y="420565"/>
            <a:ext cx="7086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0" dirty="0">
                <a:solidFill>
                  <a:srgbClr val="FFFF00"/>
                </a:solidFill>
                <a:latin typeface="Algerian" pitchFamily="82" charset="0"/>
              </a:rPr>
              <a:t>CÂU HỎI 1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9477375" y="3557588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75" y="3557588"/>
                        <a:ext cx="1714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217158" y="5449319"/>
            <a:ext cx="13111304" cy="3785652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A. Trước Cách mạng tháng Tám.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B. Trong kháng chiến chống Pháp.</a:t>
            </a:r>
            <a:endParaRPr lang="en-GB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C. Trong kháng chiến chống Mĩ.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D. Sau đại thắng mùa xuân năm 1975.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9495" y="2622069"/>
            <a:ext cx="15955494" cy="2308324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7200">
                <a:latin typeface="Times New Roman" panose="02020603050405020304" pitchFamily="18" charset="0"/>
                <a:cs typeface="Times New Roman" panose="02020603050405020304" pitchFamily="18" charset="0"/>
              </a:rPr>
              <a:t>Bài thơ </a:t>
            </a:r>
            <a:r>
              <a:rPr lang="vi-VN" sz="72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Đồng chí</a:t>
            </a:r>
            <a:r>
              <a:rPr lang="vi-VN" sz="7200">
                <a:latin typeface="Times New Roman" panose="02020603050405020304" pitchFamily="18" charset="0"/>
                <a:cs typeface="Times New Roman" panose="02020603050405020304" pitchFamily="18" charset="0"/>
              </a:rPr>
              <a:t> được sáng tác trong hoàn cảnh nào?</a:t>
            </a:r>
            <a:endParaRPr lang="en-GB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5946389" y="942990"/>
            <a:ext cx="194548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83251" y="755339"/>
            <a:ext cx="1671761" cy="1480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5896597" y="255422"/>
            <a:ext cx="2045067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6106781" y="899300"/>
            <a:ext cx="1624698" cy="16153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7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9" y="26651"/>
            <a:ext cx="2561235" cy="2565177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869893" y="9029700"/>
            <a:ext cx="914400" cy="914400"/>
          </a:xfrm>
          <a:prstGeom prst="rect">
            <a:avLst/>
          </a:prstGeom>
        </p:spPr>
      </p:pic>
      <p:pic>
        <p:nvPicPr>
          <p:cNvPr id="22" name="Picture 19" descr="WHITME~1">
            <a:hlinkClick r:id="rId17" action="ppaction://hlinksldjump"/>
            <a:extLst>
              <a:ext uri="{FF2B5EF4-FFF2-40B4-BE49-F238E27FC236}">
                <a16:creationId xmlns:a16="http://schemas.microsoft.com/office/drawing/2014/main" id="{7E47B095-C243-4CA0-9F69-028CBB6D3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346" y="9029700"/>
            <a:ext cx="3017547" cy="12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3B4A2A6-0773-4523-A223-61C12562CABB}"/>
              </a:ext>
            </a:extLst>
          </p:cNvPr>
          <p:cNvSpPr/>
          <p:nvPr/>
        </p:nvSpPr>
        <p:spPr>
          <a:xfrm>
            <a:off x="1595296" y="6329772"/>
            <a:ext cx="1662254" cy="1028702"/>
          </a:xfrm>
          <a:prstGeom prst="ellipse">
            <a:avLst/>
          </a:prstGeom>
          <a:blipFill>
            <a:blip r:embed="rId19"/>
            <a:stretch>
              <a:fillRect/>
            </a:stretch>
          </a:blip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700" kern="0" dirty="0">
              <a:solidFill>
                <a:srgbClr val="0000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9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842955" y="620642"/>
            <a:ext cx="7086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0" dirty="0">
                <a:solidFill>
                  <a:srgbClr val="FFFF00"/>
                </a:solidFill>
                <a:latin typeface="Algerian" pitchFamily="82" charset="0"/>
              </a:rPr>
              <a:t>CÂU HỎI 2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9477375" y="3557588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75" y="3557588"/>
                        <a:ext cx="1714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897685" y="5540168"/>
            <a:ext cx="7465515" cy="3970318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A. Tình yêu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B. Người lính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C. Quê hương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D. Chiến tranh</a:t>
            </a:r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20883" y="2553461"/>
            <a:ext cx="14909429" cy="2123658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. Đề tài của bài thơ </a:t>
            </a:r>
            <a:r>
              <a:rPr lang="en-US" sz="66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Đồng chí</a:t>
            </a:r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(Chính Hữu) là gì?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5946389" y="942990"/>
            <a:ext cx="194548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83251" y="755339"/>
            <a:ext cx="1671761" cy="1480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5896597" y="255422"/>
            <a:ext cx="2045067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6130313" y="976528"/>
            <a:ext cx="1624698" cy="16153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7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869893" y="9029700"/>
            <a:ext cx="914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9" y="26651"/>
            <a:ext cx="2561235" cy="2565177"/>
          </a:xfrm>
          <a:prstGeom prst="rect">
            <a:avLst/>
          </a:prstGeom>
        </p:spPr>
      </p:pic>
      <p:pic>
        <p:nvPicPr>
          <p:cNvPr id="22" name="Picture 19" descr="WHITME~1">
            <a:hlinkClick r:id="rId17" action="ppaction://hlinksldjump"/>
            <a:extLst>
              <a:ext uri="{FF2B5EF4-FFF2-40B4-BE49-F238E27FC236}">
                <a16:creationId xmlns:a16="http://schemas.microsoft.com/office/drawing/2014/main" id="{7E47B095-C243-4CA0-9F69-028CBB6D3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23" y="9144002"/>
            <a:ext cx="3017547" cy="12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33B4A2A6-0773-4523-A223-61C12562CABB}"/>
              </a:ext>
            </a:extLst>
          </p:cNvPr>
          <p:cNvSpPr/>
          <p:nvPr/>
        </p:nvSpPr>
        <p:spPr>
          <a:xfrm>
            <a:off x="1905000" y="6516582"/>
            <a:ext cx="1662254" cy="1028702"/>
          </a:xfrm>
          <a:prstGeom prst="ellipse">
            <a:avLst/>
          </a:prstGeom>
          <a:blipFill>
            <a:blip r:embed="rId19"/>
            <a:stretch>
              <a:fillRect/>
            </a:stretch>
          </a:blip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700" kern="0" dirty="0">
              <a:solidFill>
                <a:srgbClr val="0000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33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05525" y="359988"/>
            <a:ext cx="7086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0" dirty="0">
                <a:solidFill>
                  <a:srgbClr val="FFFF00"/>
                </a:solidFill>
                <a:latin typeface="Algerian" pitchFamily="82" charset="0"/>
              </a:rPr>
              <a:t>CÂU HỎI 3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9477375" y="3557588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75" y="3557588"/>
                        <a:ext cx="1714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47136" y="3824288"/>
            <a:ext cx="17307876" cy="5262979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A. Cảm hứng về hiện thực vô cùng khắc nghiệt của chiến tranh cứu nước.</a:t>
            </a:r>
            <a:endParaRPr lang="en-GB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B. Cảm hứng lãng mạn anh hùng với những hình ảnh ước lệ mang dáng dấp tráng sĩ.</a:t>
            </a:r>
            <a:endParaRPr lang="en-GB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C. Vẻ đẹp của những miền quê đã gắn bó với những người lính trong chiến đấu.</a:t>
            </a:r>
            <a:endParaRPr lang="en-GB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D. Vẻ đẹp</a:t>
            </a:r>
            <a:r>
              <a:rPr lang="en-US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mộc mạc, chân thực</a:t>
            </a:r>
            <a:r>
              <a:rPr lang="en-US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gắn với cuộc sống chiến đấu gian khổ.</a:t>
            </a:r>
            <a:endParaRPr lang="en-GB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23024" y="1743780"/>
            <a:ext cx="12486921" cy="19389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5946389" y="942990"/>
            <a:ext cx="194548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83251" y="755339"/>
            <a:ext cx="1671761" cy="1480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5896597" y="255422"/>
            <a:ext cx="2045067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6106781" y="930050"/>
            <a:ext cx="1624698" cy="16153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7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9" y="26651"/>
            <a:ext cx="2561235" cy="2565177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869893" y="9029700"/>
            <a:ext cx="914400" cy="914400"/>
          </a:xfrm>
          <a:prstGeom prst="rect">
            <a:avLst/>
          </a:prstGeom>
        </p:spPr>
      </p:pic>
      <p:pic>
        <p:nvPicPr>
          <p:cNvPr id="22" name="Picture 19" descr="WHITME~1">
            <a:hlinkClick r:id="rId17" action="ppaction://hlinksldjump"/>
            <a:extLst>
              <a:ext uri="{FF2B5EF4-FFF2-40B4-BE49-F238E27FC236}">
                <a16:creationId xmlns:a16="http://schemas.microsoft.com/office/drawing/2014/main" id="{7E47B095-C243-4CA0-9F69-028CBB6D3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23" y="9144002"/>
            <a:ext cx="3017547" cy="12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3B4A2A6-0773-4523-A223-61C12562CABB}"/>
              </a:ext>
            </a:extLst>
          </p:cNvPr>
          <p:cNvSpPr/>
          <p:nvPr/>
        </p:nvSpPr>
        <p:spPr>
          <a:xfrm>
            <a:off x="228600" y="8234552"/>
            <a:ext cx="1662254" cy="1028702"/>
          </a:xfrm>
          <a:prstGeom prst="ellipse">
            <a:avLst/>
          </a:prstGeom>
          <a:blipFill>
            <a:blip r:embed="rId19"/>
            <a:stretch>
              <a:fillRect/>
            </a:stretch>
          </a:blip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700" kern="0" dirty="0">
              <a:solidFill>
                <a:srgbClr val="0000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81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90232" y="2792816"/>
            <a:ext cx="15507536" cy="6160683"/>
            <a:chOff x="0" y="0"/>
            <a:chExt cx="4084289" cy="13490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84289" cy="1349007"/>
            </a:xfrm>
            <a:custGeom>
              <a:avLst/>
              <a:gdLst/>
              <a:ahLst/>
              <a:cxnLst/>
              <a:rect l="l" t="t" r="r" b="b"/>
              <a:pathLst>
                <a:path w="4084289" h="1349007">
                  <a:moveTo>
                    <a:pt x="0" y="0"/>
                  </a:moveTo>
                  <a:lnTo>
                    <a:pt x="4084289" y="0"/>
                  </a:lnTo>
                  <a:lnTo>
                    <a:pt x="4084289" y="1349007"/>
                  </a:lnTo>
                  <a:lnTo>
                    <a:pt x="0" y="1349007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84289" cy="1387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-2191398">
            <a:off x="15658484" y="5899318"/>
            <a:ext cx="1923138" cy="4965849"/>
          </a:xfrm>
          <a:custGeom>
            <a:avLst/>
            <a:gdLst/>
            <a:ahLst/>
            <a:cxnLst/>
            <a:rect l="l" t="t" r="r" b="b"/>
            <a:pathLst>
              <a:path w="1923138" h="4965849">
                <a:moveTo>
                  <a:pt x="0" y="0"/>
                </a:moveTo>
                <a:lnTo>
                  <a:pt x="1923138" y="0"/>
                </a:lnTo>
                <a:lnTo>
                  <a:pt x="1923138" y="4965850"/>
                </a:lnTo>
                <a:lnTo>
                  <a:pt x="0" y="4965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918390" y="432165"/>
            <a:ext cx="10451219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cột K và W trong phiếu KWL</a:t>
            </a:r>
            <a:endParaRPr lang="en-US" sz="7200">
              <a:solidFill>
                <a:srgbClr val="522D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9"/>
          <p:cNvSpPr/>
          <p:nvPr/>
        </p:nvSpPr>
        <p:spPr>
          <a:xfrm rot="9426325">
            <a:off x="289410" y="-235740"/>
            <a:ext cx="1478580" cy="3817930"/>
          </a:xfrm>
          <a:custGeom>
            <a:avLst/>
            <a:gdLst/>
            <a:ahLst/>
            <a:cxnLst/>
            <a:rect l="l" t="t" r="r" b="b"/>
            <a:pathLst>
              <a:path w="1478580" h="3817930">
                <a:moveTo>
                  <a:pt x="0" y="0"/>
                </a:moveTo>
                <a:lnTo>
                  <a:pt x="1478580" y="0"/>
                </a:lnTo>
                <a:lnTo>
                  <a:pt x="1478580" y="3817930"/>
                </a:lnTo>
                <a:lnTo>
                  <a:pt x="0" y="3817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7161"/>
              </p:ext>
            </p:extLst>
          </p:nvPr>
        </p:nvGraphicFramePr>
        <p:xfrm>
          <a:off x="1524000" y="3038587"/>
          <a:ext cx="15373768" cy="6548946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116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6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8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</a:t>
                      </a:r>
                      <a:endParaRPr lang="en-GB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anh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bộ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chiến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chống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Pháp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GB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</a:t>
                      </a:r>
                      <a:endParaRPr lang="en-GB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muốn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thêm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anh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bộ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chiến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chống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Pháp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GB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</a:t>
                      </a:r>
                      <a:endParaRPr lang="en-GB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thêm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điều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anh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bộ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chiến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chống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Pháp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sau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xong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GB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2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248400" y="407146"/>
            <a:ext cx="7086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0" dirty="0">
                <a:solidFill>
                  <a:srgbClr val="FFFF00"/>
                </a:solidFill>
                <a:latin typeface="Algerian" pitchFamily="82" charset="0"/>
              </a:rPr>
              <a:t>CÂU HỎI 4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9477375" y="3557588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75" y="3557588"/>
                        <a:ext cx="1714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943100" y="5396339"/>
            <a:ext cx="8724900" cy="4154984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 A. Câu ghép  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 B. Câu rút gọn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 C. Câu đơn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 D. Câu đặc biệt</a:t>
            </a:r>
            <a:endParaRPr lang="en-GB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9200" y="2230145"/>
            <a:ext cx="14840518" cy="2308324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4. </a:t>
            </a:r>
            <a:r>
              <a:rPr lang="vi-VN" sz="7200">
                <a:latin typeface="Times New Roman" panose="02020603050405020304" pitchFamily="18" charset="0"/>
                <a:cs typeface="Times New Roman" panose="02020603050405020304" pitchFamily="18" charset="0"/>
              </a:rPr>
              <a:t>Dòng thơ thứ 7 </a:t>
            </a:r>
            <a:r>
              <a:rPr 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của bài thơ </a:t>
            </a:r>
            <a:r>
              <a:rPr lang="vi-VN" sz="7200">
                <a:latin typeface="Times New Roman" panose="02020603050405020304" pitchFamily="18" charset="0"/>
                <a:cs typeface="Times New Roman" panose="02020603050405020304" pitchFamily="18" charset="0"/>
              </a:rPr>
              <a:t>“Đồng chí!” </a:t>
            </a:r>
            <a:r>
              <a:rPr 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là kiểu</a:t>
            </a:r>
            <a:r>
              <a:rPr lang="vi-VN" sz="7200">
                <a:latin typeface="Times New Roman" panose="02020603050405020304" pitchFamily="18" charset="0"/>
                <a:cs typeface="Times New Roman" panose="02020603050405020304" pitchFamily="18" charset="0"/>
              </a:rPr>
              <a:t> câu gì?</a:t>
            </a:r>
            <a:endParaRPr lang="en-GB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5946389" y="942990"/>
            <a:ext cx="194548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83251" y="755339"/>
            <a:ext cx="1671761" cy="1480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5896597" y="255422"/>
            <a:ext cx="2045067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6106781" y="914401"/>
            <a:ext cx="1624698" cy="16153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7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9" y="26651"/>
            <a:ext cx="2561235" cy="2565177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869893" y="9029700"/>
            <a:ext cx="914400" cy="914400"/>
          </a:xfrm>
          <a:prstGeom prst="rect">
            <a:avLst/>
          </a:prstGeom>
        </p:spPr>
      </p:pic>
      <p:pic>
        <p:nvPicPr>
          <p:cNvPr id="22" name="Picture 19" descr="WHITME~1">
            <a:hlinkClick r:id="rId17" action="ppaction://hlinksldjump"/>
            <a:extLst>
              <a:ext uri="{FF2B5EF4-FFF2-40B4-BE49-F238E27FC236}">
                <a16:creationId xmlns:a16="http://schemas.microsoft.com/office/drawing/2014/main" id="{7E47B095-C243-4CA0-9F69-028CBB6D3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23" y="9144002"/>
            <a:ext cx="3017547" cy="12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48590" y="8334696"/>
            <a:ext cx="1737510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449076" y="471188"/>
            <a:ext cx="7086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0" dirty="0">
                <a:solidFill>
                  <a:srgbClr val="FFFF00"/>
                </a:solidFill>
                <a:latin typeface="Algerian" pitchFamily="82" charset="0"/>
              </a:rPr>
              <a:t>CÂU HỎI 5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9477375" y="3557588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75" y="3557588"/>
                        <a:ext cx="1714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85801" y="5319236"/>
            <a:ext cx="14706599" cy="4154984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A. Nhân hóa và hoán dụ</a:t>
            </a:r>
            <a:endParaRPr lang="en-GB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   B. Nhân hóa và ẩn dụ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   C. Ẩn dụ và hoán dụ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   D. Không sử dụng biện pháp tu từ nào cả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6080" y="2372797"/>
            <a:ext cx="16513804" cy="2308324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7200" b="1">
                <a:latin typeface="+mj-lt"/>
              </a:rPr>
              <a:t>Câu 5. </a:t>
            </a:r>
            <a:r>
              <a:rPr lang="vi-VN" sz="7200">
                <a:latin typeface="+mj-lt"/>
              </a:rPr>
              <a:t>Câu thơ “Giếng nước gốc đa nhớ người ra lính” sử dụng biện pháp tu từ nào?</a:t>
            </a:r>
            <a:endParaRPr lang="en-GB" sz="7200">
              <a:latin typeface="+mj-lt"/>
            </a:endParaRP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5946389" y="942990"/>
            <a:ext cx="194548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83251" y="755339"/>
            <a:ext cx="1671761" cy="1480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5896597" y="255422"/>
            <a:ext cx="2045067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6091802" y="914401"/>
            <a:ext cx="1624698" cy="16153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7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9" y="26651"/>
            <a:ext cx="2561235" cy="2565177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869893" y="9029700"/>
            <a:ext cx="914400" cy="914400"/>
          </a:xfrm>
          <a:prstGeom prst="rect">
            <a:avLst/>
          </a:prstGeom>
        </p:spPr>
      </p:pic>
      <p:pic>
        <p:nvPicPr>
          <p:cNvPr id="22" name="Picture 19" descr="WHITME~1">
            <a:hlinkClick r:id="rId17" action="ppaction://hlinksldjump"/>
            <a:extLst>
              <a:ext uri="{FF2B5EF4-FFF2-40B4-BE49-F238E27FC236}">
                <a16:creationId xmlns:a16="http://schemas.microsoft.com/office/drawing/2014/main" id="{7E47B095-C243-4CA0-9F69-028CBB6D3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23" y="9144002"/>
            <a:ext cx="3017547" cy="12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42214" y="5250710"/>
            <a:ext cx="1737510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934075" y="397845"/>
            <a:ext cx="7086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0" dirty="0">
                <a:solidFill>
                  <a:srgbClr val="FFFF00"/>
                </a:solidFill>
                <a:latin typeface="Algerian" pitchFamily="82" charset="0"/>
              </a:rPr>
              <a:t>CÂU HỎI 6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9477375" y="3557588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75" y="3557588"/>
                        <a:ext cx="1714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0143" y="5132808"/>
            <a:ext cx="18407661" cy="3877985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vi-VN" sz="6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. Miêu tả các vùng đất khác nhau của đất nước ta.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  B. Nói lên sự khắc nghiệt của thiên nhiên ta.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  C. Nói lên sự đối lập giữa các vùng miền của đất nước ta.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  D. Nói lên hoàn cảnh xuất thân của những người lính.</a:t>
            </a:r>
            <a:endParaRPr lang="en-GB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" y="2243180"/>
            <a:ext cx="15955494" cy="2308324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vi-VN" sz="4800" b="1"/>
              <a:t>Câu 6. </a:t>
            </a:r>
            <a:r>
              <a:rPr lang="vi-VN" sz="4800"/>
              <a:t>Nội dung chính của các câu thơ sau là gì?</a:t>
            </a:r>
            <a:endParaRPr lang="en-GB" sz="4800"/>
          </a:p>
          <a:p>
            <a:pPr algn="ctr"/>
            <a:r>
              <a:rPr lang="vi-VN" sz="4800" i="1"/>
              <a:t>Quê hương anh nước mặn đồng chua</a:t>
            </a:r>
            <a:endParaRPr lang="en-GB" sz="4800"/>
          </a:p>
          <a:p>
            <a:pPr algn="ctr"/>
            <a:r>
              <a:rPr lang="vi-VN" sz="4800" i="1"/>
              <a:t>Làng tôi nghèo đất cày lên sỏi đá</a:t>
            </a:r>
            <a:endParaRPr lang="en-GB" sz="4800"/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5946389" y="942990"/>
            <a:ext cx="194548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83251" y="755339"/>
            <a:ext cx="1671761" cy="1480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5896597" y="255422"/>
            <a:ext cx="2045067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6106781" y="899300"/>
            <a:ext cx="1624698" cy="16153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7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9" y="26651"/>
            <a:ext cx="2561235" cy="2565177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869893" y="9029700"/>
            <a:ext cx="914400" cy="914400"/>
          </a:xfrm>
          <a:prstGeom prst="rect">
            <a:avLst/>
          </a:prstGeom>
        </p:spPr>
      </p:pic>
      <p:pic>
        <p:nvPicPr>
          <p:cNvPr id="22" name="Picture 19" descr="WHITME~1">
            <a:hlinkClick r:id="rId17" action="ppaction://hlinksldjump"/>
            <a:extLst>
              <a:ext uri="{FF2B5EF4-FFF2-40B4-BE49-F238E27FC236}">
                <a16:creationId xmlns:a16="http://schemas.microsoft.com/office/drawing/2014/main" id="{7E47B095-C243-4CA0-9F69-028CBB6D3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23" y="9144002"/>
            <a:ext cx="3017547" cy="12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97255" y="8087746"/>
            <a:ext cx="1737510" cy="13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05525" y="336673"/>
            <a:ext cx="7086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0" dirty="0">
                <a:solidFill>
                  <a:srgbClr val="FFFF00"/>
                </a:solidFill>
                <a:latin typeface="Algerian" pitchFamily="82" charset="0"/>
              </a:rPr>
              <a:t>CÂU HỎI 7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9477375" y="3557588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75" y="3557588"/>
                        <a:ext cx="1714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54156" y="5106034"/>
            <a:ext cx="17054851" cy="3416320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A. Hình tượng người lính cách mạng xuất thân từ nông dân.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B. Vẻ đẹp tình đồng chí, đồng đội của người lính cách mạng.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C. Cơ sở hình thành tình đồng chí.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D. Sức mạnh của tình đồng chí.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3601" y="2115843"/>
            <a:ext cx="13182600" cy="2123658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7. </a:t>
            </a:r>
            <a:r>
              <a:rPr lang="vi-VN" sz="660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 được thể hiện trong bài thơ “Đồng chí ” ?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5946389" y="942990"/>
            <a:ext cx="194548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83251" y="755339"/>
            <a:ext cx="1671761" cy="1480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5896597" y="255422"/>
            <a:ext cx="2045067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6106781" y="914401"/>
            <a:ext cx="1624698" cy="16153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7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" y="-304883"/>
            <a:ext cx="2561235" cy="2565177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869893" y="9029700"/>
            <a:ext cx="914400" cy="914400"/>
          </a:xfrm>
          <a:prstGeom prst="rect">
            <a:avLst/>
          </a:prstGeom>
        </p:spPr>
      </p:pic>
      <p:pic>
        <p:nvPicPr>
          <p:cNvPr id="22" name="Picture 19" descr="WHITME~1">
            <a:hlinkClick r:id="rId17" action="ppaction://hlinksldjump"/>
            <a:extLst>
              <a:ext uri="{FF2B5EF4-FFF2-40B4-BE49-F238E27FC236}">
                <a16:creationId xmlns:a16="http://schemas.microsoft.com/office/drawing/2014/main" id="{7E47B095-C243-4CA0-9F69-028CBB6D3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23" y="9144002"/>
            <a:ext cx="3017547" cy="12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28600" y="5728388"/>
            <a:ext cx="1746656" cy="13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6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05525" y="322158"/>
            <a:ext cx="7086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0" dirty="0">
                <a:solidFill>
                  <a:srgbClr val="FFFF00"/>
                </a:solidFill>
                <a:latin typeface="Algerian" pitchFamily="82" charset="0"/>
              </a:rPr>
              <a:t>CÂU HỎI 8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9477375" y="3557588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75" y="3557588"/>
                        <a:ext cx="1714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294043" y="5271637"/>
            <a:ext cx="15921204" cy="4524315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Sự tương đồng về cảnh ngộ và xuất thân; cùng chung mục đích, lý tưởng; sự chan hoà, chia sẻ niềm vui và mọi gian lao khó khăn.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B. Sự tương đồng về cảnh ngộ và xuất thân; cùng chung sở thích; sự chan hoà, chia sẻ niềm vui và mọi gian lao khó khăn.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Sự tương đồng về cảnh ngộ và xuất thân; cùng chung mục đích, lý tưởng; cùng nhau vượt qua nhiều gian lao thử thách.</a:t>
            </a:r>
            <a:endParaRPr lang="en-GB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D. Sự tương đồng về cảnh ngộ và xuất thân; cùng chung mục đích chiến đấu và cùng nhau trải qua cơn sốt rét rừng.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84704" y="1633579"/>
            <a:ext cx="13949044" cy="3139321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8. </a:t>
            </a:r>
            <a:r>
              <a:rPr lang="vi-VN" sz="6600">
                <a:latin typeface="Times New Roman" panose="02020603050405020304" pitchFamily="18" charset="0"/>
                <a:cs typeface="Times New Roman" panose="02020603050405020304" pitchFamily="18" charset="0"/>
              </a:rPr>
              <a:t>Theo Chính Hữu, những yếu tố nào là cơ sở hình thành tình đồng chí của người lính cách mạng?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5964571" y="942990"/>
            <a:ext cx="194548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101433" y="755339"/>
            <a:ext cx="1671761" cy="1480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5914780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5914780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5914780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5914780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5914780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5914778" y="255422"/>
            <a:ext cx="2045067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5914780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5914780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5914780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5914780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6124963" y="899300"/>
            <a:ext cx="1624698" cy="16153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7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-202838"/>
            <a:ext cx="2561235" cy="2565177"/>
          </a:xfrm>
          <a:prstGeom prst="rect">
            <a:avLst/>
          </a:prstGeom>
        </p:spPr>
      </p:pic>
      <p:pic>
        <p:nvPicPr>
          <p:cNvPr id="24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869893" y="9029700"/>
            <a:ext cx="914400" cy="914400"/>
          </a:xfrm>
          <a:prstGeom prst="rect">
            <a:avLst/>
          </a:prstGeom>
        </p:spPr>
      </p:pic>
      <p:pic>
        <p:nvPicPr>
          <p:cNvPr id="23" name="Picture 19" descr="WHITME~1">
            <a:hlinkClick r:id="rId17" action="ppaction://hlinksldjump"/>
            <a:extLst>
              <a:ext uri="{FF2B5EF4-FFF2-40B4-BE49-F238E27FC236}">
                <a16:creationId xmlns:a16="http://schemas.microsoft.com/office/drawing/2014/main" id="{7E47B095-C243-4CA0-9F69-028CBB6D3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0" y="9240352"/>
            <a:ext cx="3017547" cy="12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2400" y="7200900"/>
            <a:ext cx="1746656" cy="13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781800" y="383223"/>
            <a:ext cx="7086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0" dirty="0">
                <a:solidFill>
                  <a:srgbClr val="FFFF00"/>
                </a:solidFill>
                <a:latin typeface="Algerian" pitchFamily="82" charset="0"/>
              </a:rPr>
              <a:t>CÂU HỎI 9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9477375" y="3557588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75" y="3557588"/>
                        <a:ext cx="1714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69732" y="4522877"/>
            <a:ext cx="16094268" cy="5539978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Súng bên súng, đầu sát bên đầu/ Đêm rét chung chăn thành đôi tri kỉ.</a:t>
            </a:r>
            <a:endParaRPr lang="en-GB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Chân không giày/Thương nhau tay nắm lấy bàn tay.</a:t>
            </a:r>
            <a:endParaRPr lang="en-GB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Đêm nay rừng hoang sương mối/ Đứng cạnh bên nhau chờ giặc tới</a:t>
            </a:r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Gian nhà không mặc kệ gió lung lay/ Giếng nước gốc đa nhớ người ra lính</a:t>
            </a:r>
            <a:r>
              <a:rPr lang="vi-VN" sz="6600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95296" y="2262265"/>
            <a:ext cx="15310768" cy="1569660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9. </a:t>
            </a:r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Câu thơ nào cho thấy người lính dứt khoát ra đi chiến đấu mà lòng đầy lưu luyến nhớ thương quê hương yêu dấu?</a:t>
            </a:r>
            <a:endParaRPr lang="en-GB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5946389" y="942990"/>
            <a:ext cx="194548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83251" y="755339"/>
            <a:ext cx="1671761" cy="1480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5896597" y="255422"/>
            <a:ext cx="2045067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6106781" y="914401"/>
            <a:ext cx="1624698" cy="16153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7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9" y="26651"/>
            <a:ext cx="2561235" cy="2565177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869893" y="9029700"/>
            <a:ext cx="914400" cy="914400"/>
          </a:xfrm>
          <a:prstGeom prst="rect">
            <a:avLst/>
          </a:prstGeom>
        </p:spPr>
      </p:pic>
      <p:pic>
        <p:nvPicPr>
          <p:cNvPr id="25" name="Picture 19" descr="WHITME~1">
            <a:hlinkClick r:id="rId17" action="ppaction://hlinksldjump"/>
            <a:extLst>
              <a:ext uri="{FF2B5EF4-FFF2-40B4-BE49-F238E27FC236}">
                <a16:creationId xmlns:a16="http://schemas.microsoft.com/office/drawing/2014/main" id="{7E47B095-C243-4CA0-9F69-028CBB6D3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23" y="9144002"/>
            <a:ext cx="3017547" cy="12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51360" y="8075046"/>
            <a:ext cx="1746656" cy="13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495800" y="463934"/>
            <a:ext cx="7086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0" dirty="0">
                <a:solidFill>
                  <a:srgbClr val="FFFF00"/>
                </a:solidFill>
                <a:latin typeface="Algerian" pitchFamily="82" charset="0"/>
              </a:rPr>
              <a:t>CÂU HỎI 10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9477375" y="3557588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75" y="3557588"/>
                        <a:ext cx="1714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454176" y="4811368"/>
            <a:ext cx="15157424" cy="3785652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A. Thiếu thốn trang bị; bệnh tật; thời tiết khắc nghiệt; đói khát triền miên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B. Thiếu thốn trang bị; bệnh tật; thời tiết khắc nghiệt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C. Thiếu thốn trang bị; bệnh tật; cô đơn buồn tẻ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D. Thiếu thốn trang bị; bệnh tật, sốt rét mà không có thuốc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25093" y="2396858"/>
            <a:ext cx="15544800" cy="1754326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10. </a:t>
            </a:r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Người lính cách mạng trong kháng chiến chống Pháp đã trải qua những khó khăn gian khổ nào ?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5946389" y="942990"/>
            <a:ext cx="194548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83251" y="755339"/>
            <a:ext cx="1671761" cy="1480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5896597" y="255422"/>
            <a:ext cx="2045067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6106781" y="899300"/>
            <a:ext cx="1624698" cy="16153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7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9" y="26651"/>
            <a:ext cx="2561235" cy="2565177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869893" y="9029700"/>
            <a:ext cx="914400" cy="914400"/>
          </a:xfrm>
          <a:prstGeom prst="rect">
            <a:avLst/>
          </a:prstGeom>
        </p:spPr>
      </p:pic>
      <p:pic>
        <p:nvPicPr>
          <p:cNvPr id="22" name="Picture 19" descr="WHITME~1">
            <a:hlinkClick r:id="rId17" action="ppaction://hlinksldjump"/>
            <a:extLst>
              <a:ext uri="{FF2B5EF4-FFF2-40B4-BE49-F238E27FC236}">
                <a16:creationId xmlns:a16="http://schemas.microsoft.com/office/drawing/2014/main" id="{7E47B095-C243-4CA0-9F69-028CBB6D3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23" y="9144002"/>
            <a:ext cx="3017547" cy="12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2908" y="6134100"/>
            <a:ext cx="1746656" cy="13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495800" y="463934"/>
            <a:ext cx="7086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0" dirty="0">
                <a:solidFill>
                  <a:srgbClr val="FFFF00"/>
                </a:solidFill>
                <a:latin typeface="Algerian" pitchFamily="82" charset="0"/>
              </a:rPr>
              <a:t>CÂU </a:t>
            </a:r>
            <a:r>
              <a:rPr lang="en-US" sz="8100">
                <a:solidFill>
                  <a:srgbClr val="FFFF00"/>
                </a:solidFill>
                <a:latin typeface="Algerian" pitchFamily="82" charset="0"/>
              </a:rPr>
              <a:t>HỎI </a:t>
            </a:r>
            <a:r>
              <a:rPr lang="vi-VN" sz="8100">
                <a:solidFill>
                  <a:srgbClr val="FFFF00"/>
                </a:solidFill>
                <a:latin typeface="Algerian" pitchFamily="82" charset="0"/>
              </a:rPr>
              <a:t>11</a:t>
            </a:r>
            <a:r>
              <a:rPr lang="en-US" sz="8100">
                <a:solidFill>
                  <a:srgbClr val="FFFF00"/>
                </a:solidFill>
                <a:latin typeface="Algerian" pitchFamily="82" charset="0"/>
              </a:rPr>
              <a:t> </a:t>
            </a:r>
            <a:endParaRPr lang="en-US" sz="8100" dirty="0">
              <a:solidFill>
                <a:srgbClr val="FFFF00"/>
              </a:solidFill>
              <a:latin typeface="Algerian" pitchFamily="82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9477375" y="3557588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75" y="3557588"/>
                        <a:ext cx="1714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518781" y="4432199"/>
            <a:ext cx="15157424" cy="5570756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Cảm thông sâu xa tâm tư và nỗi lòng của nhau; cùng nhau chia sẻ những gian lao thiếu thốn của cuộc đời người nông dân.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B. Cảm thông sâu xa tâm tư và nỗi lòng của nhau; cùng nhau chia sẻ những gian lao thiếu thốn của cuộc đời.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C. Cảm thông sâu xa tâm tư và nỗi lòng của nhau; cùng nhau chia sẻ những gian lao thiếu thốn của cuộc đời người lính.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D. Cảm thông sâu xa tâm tư và nỗi lòng của nhau; cùng nhau nhớ về miền quê nghèo khó nơi có giếng nước, gốc đa</a:t>
            </a:r>
            <a:r>
              <a:rPr lang="vi-VN" sz="4800"/>
              <a:t>.</a:t>
            </a:r>
            <a:endParaRPr lang="en-GB" sz="4800"/>
          </a:p>
        </p:txBody>
      </p:sp>
      <p:sp>
        <p:nvSpPr>
          <p:cNvPr id="36" name="TextBox 35"/>
          <p:cNvSpPr txBox="1"/>
          <p:nvPr/>
        </p:nvSpPr>
        <p:spPr>
          <a:xfrm>
            <a:off x="1916833" y="1917064"/>
            <a:ext cx="14361319" cy="1754326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11. </a:t>
            </a:r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Dòng nào nói đúng những biểu hiện tình đồng chí của người lính cách mạng?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5946389" y="942990"/>
            <a:ext cx="194548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83251" y="755339"/>
            <a:ext cx="1671761" cy="1480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5896597" y="255422"/>
            <a:ext cx="2045067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6106781" y="899300"/>
            <a:ext cx="1624698" cy="16153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7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9" y="26651"/>
            <a:ext cx="2561235" cy="2565177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869893" y="9029700"/>
            <a:ext cx="914400" cy="914400"/>
          </a:xfrm>
          <a:prstGeom prst="rect">
            <a:avLst/>
          </a:prstGeom>
        </p:spPr>
      </p:pic>
      <p:pic>
        <p:nvPicPr>
          <p:cNvPr id="22" name="Picture 19" descr="WHITME~1">
            <a:hlinkClick r:id="rId17" action="ppaction://hlinksldjump"/>
            <a:extLst>
              <a:ext uri="{FF2B5EF4-FFF2-40B4-BE49-F238E27FC236}">
                <a16:creationId xmlns:a16="http://schemas.microsoft.com/office/drawing/2014/main" id="{7E47B095-C243-4CA0-9F69-028CBB6D3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23" y="9144002"/>
            <a:ext cx="3017547" cy="12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1765" y="6972300"/>
            <a:ext cx="1746656" cy="13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416186" y="266629"/>
            <a:ext cx="7086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0" dirty="0">
                <a:solidFill>
                  <a:srgbClr val="FFFF00"/>
                </a:solidFill>
                <a:latin typeface="Algerian" pitchFamily="82" charset="0"/>
              </a:rPr>
              <a:t>CÂU </a:t>
            </a:r>
            <a:r>
              <a:rPr lang="en-US" sz="8100">
                <a:solidFill>
                  <a:srgbClr val="FFFF00"/>
                </a:solidFill>
                <a:latin typeface="Algerian" pitchFamily="82" charset="0"/>
              </a:rPr>
              <a:t>HỎI </a:t>
            </a:r>
            <a:r>
              <a:rPr lang="vi-VN" sz="8100">
                <a:solidFill>
                  <a:srgbClr val="FFFF00"/>
                </a:solidFill>
                <a:latin typeface="Algerian" pitchFamily="82" charset="0"/>
              </a:rPr>
              <a:t>12</a:t>
            </a:r>
            <a:r>
              <a:rPr lang="en-US" sz="8100">
                <a:solidFill>
                  <a:srgbClr val="FFFF00"/>
                </a:solidFill>
                <a:latin typeface="Algerian" pitchFamily="82" charset="0"/>
              </a:rPr>
              <a:t> </a:t>
            </a:r>
            <a:endParaRPr lang="en-US" sz="8100" dirty="0">
              <a:solidFill>
                <a:srgbClr val="FFFF00"/>
              </a:solidFill>
              <a:latin typeface="Algerian" pitchFamily="82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9477375" y="3557588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75" y="3557588"/>
                        <a:ext cx="1714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362200" y="4991100"/>
            <a:ext cx="11918779" cy="3785652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vi-VN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A. Tả thực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6000">
                <a:latin typeface="Times New Roman" panose="02020603050405020304" pitchFamily="18" charset="0"/>
                <a:cs typeface="Times New Roman" panose="02020603050405020304" pitchFamily="18" charset="0"/>
              </a:rPr>
              <a:t>   B. Biểu tượng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6000">
                <a:latin typeface="Times New Roman" panose="02020603050405020304" pitchFamily="18" charset="0"/>
                <a:cs typeface="Times New Roman" panose="02020603050405020304" pitchFamily="18" charset="0"/>
              </a:rPr>
              <a:t>   C. Vừa tả thực, vừa biểu tượng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6000">
                <a:latin typeface="Times New Roman" panose="02020603050405020304" pitchFamily="18" charset="0"/>
                <a:cs typeface="Times New Roman" panose="02020603050405020304" pitchFamily="18" charset="0"/>
              </a:rPr>
              <a:t>   D. Cả A, B, C đều sai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86096" y="1850976"/>
            <a:ext cx="11934504" cy="1938992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12. </a:t>
            </a:r>
            <a:r>
              <a:rPr lang="vi-VN" sz="600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đầu súng trăng treo có ý nghĩa tả thực hay biểu tượng?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5946389" y="942990"/>
            <a:ext cx="194548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83251" y="755339"/>
            <a:ext cx="1671761" cy="1480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5896597" y="255422"/>
            <a:ext cx="2045067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5896599" y="255422"/>
            <a:ext cx="2045066" cy="2480037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99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6106781" y="914401"/>
            <a:ext cx="1624698" cy="16153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sz="27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9" y="26651"/>
            <a:ext cx="2561235" cy="2565177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869893" y="9029700"/>
            <a:ext cx="914400" cy="914400"/>
          </a:xfrm>
          <a:prstGeom prst="rect">
            <a:avLst/>
          </a:prstGeom>
        </p:spPr>
      </p:pic>
      <p:pic>
        <p:nvPicPr>
          <p:cNvPr id="25" name="Picture 19" descr="WHITME~1">
            <a:hlinkClick r:id="rId17" action="ppaction://hlinksldjump"/>
            <a:extLst>
              <a:ext uri="{FF2B5EF4-FFF2-40B4-BE49-F238E27FC236}">
                <a16:creationId xmlns:a16="http://schemas.microsoft.com/office/drawing/2014/main" id="{7E47B095-C243-4CA0-9F69-028CBB6D3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23" y="9144002"/>
            <a:ext cx="3017547" cy="12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12768" y="6667500"/>
            <a:ext cx="1746656" cy="13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801" y="7219315"/>
            <a:ext cx="18363801" cy="2038985"/>
            <a:chOff x="0" y="0"/>
            <a:chExt cx="4836557" cy="5370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36557" cy="537017"/>
            </a:xfrm>
            <a:custGeom>
              <a:avLst/>
              <a:gdLst/>
              <a:ahLst/>
              <a:cxnLst/>
              <a:rect l="l" t="t" r="r" b="b"/>
              <a:pathLst>
                <a:path w="4836557" h="537017">
                  <a:moveTo>
                    <a:pt x="0" y="0"/>
                  </a:moveTo>
                  <a:lnTo>
                    <a:pt x="4836557" y="0"/>
                  </a:lnTo>
                  <a:lnTo>
                    <a:pt x="4836557" y="537017"/>
                  </a:lnTo>
                  <a:lnTo>
                    <a:pt x="0" y="537017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36557" cy="575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7706873">
            <a:off x="162250" y="-280087"/>
            <a:ext cx="3735361" cy="3281584"/>
          </a:xfrm>
          <a:custGeom>
            <a:avLst/>
            <a:gdLst/>
            <a:ahLst/>
            <a:cxnLst/>
            <a:rect l="l" t="t" r="r" b="b"/>
            <a:pathLst>
              <a:path w="3735361" h="3281584">
                <a:moveTo>
                  <a:pt x="0" y="0"/>
                </a:moveTo>
                <a:lnTo>
                  <a:pt x="3735361" y="0"/>
                </a:lnTo>
                <a:lnTo>
                  <a:pt x="3735361" y="3281584"/>
                </a:lnTo>
                <a:lnTo>
                  <a:pt x="0" y="3281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679044" y="857250"/>
            <a:ext cx="10929913" cy="305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522D1C"/>
                </a:solidFill>
                <a:latin typeface="Times New Roman" panose="02020603050405020304" pitchFamily="18" charset="0"/>
                <a:ea typeface="Alice Bold"/>
                <a:cs typeface="Times New Roman" panose="02020603050405020304" pitchFamily="18" charset="0"/>
              </a:rPr>
              <a:t>﻿</a:t>
            </a:r>
            <a:r>
              <a:rPr lang="en-US" sz="8800" b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  <a:endParaRPr lang="vi-VN" sz="8800" b="1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899"/>
              </a:lnSpc>
            </a:pPr>
            <a:r>
              <a:rPr lang="en-US" sz="8800" b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  <a:endParaRPr lang="en-US" sz="8499">
              <a:solidFill>
                <a:srgbClr val="522D1C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lice Bold"/>
              <a:cs typeface="Times New Roman" panose="02020603050405020304" pitchFamily="18" charset="0"/>
            </a:endParaRPr>
          </a:p>
        </p:txBody>
      </p:sp>
      <p:sp>
        <p:nvSpPr>
          <p:cNvPr id="16" name="Freeform 16"/>
          <p:cNvSpPr/>
          <p:nvPr/>
        </p:nvSpPr>
        <p:spPr>
          <a:xfrm rot="7808874">
            <a:off x="15555303" y="-200085"/>
            <a:ext cx="5732004" cy="5035671"/>
          </a:xfrm>
          <a:custGeom>
            <a:avLst/>
            <a:gdLst/>
            <a:ahLst/>
            <a:cxnLst/>
            <a:rect l="l" t="t" r="r" b="b"/>
            <a:pathLst>
              <a:path w="5732004" h="5035671">
                <a:moveTo>
                  <a:pt x="0" y="0"/>
                </a:moveTo>
                <a:lnTo>
                  <a:pt x="5732003" y="0"/>
                </a:lnTo>
                <a:lnTo>
                  <a:pt x="5732003" y="5035671"/>
                </a:lnTo>
                <a:lnTo>
                  <a:pt x="0" y="5035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201" y="4590516"/>
            <a:ext cx="3238500" cy="431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2" y="4709578"/>
            <a:ext cx="5661000" cy="3767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073" y="4865977"/>
            <a:ext cx="6667500" cy="3495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74852" cy="10287000"/>
            <a:chOff x="0" y="0"/>
            <a:chExt cx="15140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04268" y="2476501"/>
            <a:ext cx="7004966" cy="5784056"/>
            <a:chOff x="0" y="0"/>
            <a:chExt cx="1844929" cy="107134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" name="Freeform 7"/>
            <p:cNvSpPr/>
            <p:nvPr/>
          </p:nvSpPr>
          <p:spPr>
            <a:xfrm>
              <a:off x="0" y="0"/>
              <a:ext cx="1844929" cy="1071342"/>
            </a:xfrm>
            <a:custGeom>
              <a:avLst/>
              <a:gdLst/>
              <a:ahLst/>
              <a:cxnLst/>
              <a:rect l="l" t="t" r="r" b="b"/>
              <a:pathLst>
                <a:path w="1844929" h="1071342">
                  <a:moveTo>
                    <a:pt x="0" y="0"/>
                  </a:moveTo>
                  <a:lnTo>
                    <a:pt x="1844929" y="0"/>
                  </a:lnTo>
                  <a:lnTo>
                    <a:pt x="1844929" y="1071342"/>
                  </a:lnTo>
                  <a:lnTo>
                    <a:pt x="0" y="1071342"/>
                  </a:lnTo>
                  <a:close/>
                </a:path>
              </a:pathLst>
            </a:custGeom>
            <a:solidFill>
              <a:srgbClr val="DDA37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844929" cy="1109442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8004" y="239478"/>
            <a:ext cx="8779995" cy="5784056"/>
            <a:chOff x="0" y="0"/>
            <a:chExt cx="1844929" cy="1071342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4929" cy="1071342"/>
            </a:xfrm>
            <a:custGeom>
              <a:avLst/>
              <a:gdLst/>
              <a:ahLst/>
              <a:cxnLst/>
              <a:rect l="l" t="t" r="r" b="b"/>
              <a:pathLst>
                <a:path w="1844929" h="1071342">
                  <a:moveTo>
                    <a:pt x="0" y="0"/>
                  </a:moveTo>
                  <a:lnTo>
                    <a:pt x="1844929" y="0"/>
                  </a:lnTo>
                  <a:lnTo>
                    <a:pt x="1844929" y="1071342"/>
                  </a:lnTo>
                  <a:lnTo>
                    <a:pt x="0" y="107134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844929" cy="1109442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-794477">
            <a:off x="14544143" y="7399043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Rectangle 19"/>
          <p:cNvSpPr/>
          <p:nvPr/>
        </p:nvSpPr>
        <p:spPr>
          <a:xfrm>
            <a:off x="1999248" y="3749263"/>
            <a:ext cx="6615006" cy="38382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29800" y="1043388"/>
            <a:ext cx="8153400" cy="192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5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86623" y="3111257"/>
            <a:ext cx="81965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</a:t>
            </a:r>
            <a:r>
              <a:rPr lang="en-US" sz="5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1967394" y="239478"/>
            <a:ext cx="6636242" cy="332398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(1926  - 2007),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9829800" y="98611"/>
            <a:ext cx="6636242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3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 animBg="1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74852" cy="10287000"/>
            <a:chOff x="0" y="0"/>
            <a:chExt cx="15140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610600" y="3086100"/>
            <a:ext cx="7902371" cy="5035568"/>
            <a:chOff x="0" y="0"/>
            <a:chExt cx="9339955" cy="542366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339955" cy="5423668"/>
              <a:chOff x="0" y="0"/>
              <a:chExt cx="1844929" cy="107134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844929" cy="1071342"/>
              </a:xfrm>
              <a:custGeom>
                <a:avLst/>
                <a:gdLst/>
                <a:ahLst/>
                <a:cxnLst/>
                <a:rect l="l" t="t" r="r" b="b"/>
                <a:pathLst>
                  <a:path w="1844929" h="1071342">
                    <a:moveTo>
                      <a:pt x="0" y="0"/>
                    </a:moveTo>
                    <a:lnTo>
                      <a:pt x="1844929" y="0"/>
                    </a:lnTo>
                    <a:lnTo>
                      <a:pt x="1844929" y="1071342"/>
                    </a:lnTo>
                    <a:lnTo>
                      <a:pt x="0" y="1071342"/>
                    </a:lnTo>
                    <a:close/>
                  </a:path>
                </a:pathLst>
              </a:custGeom>
              <a:solidFill>
                <a:srgbClr val="DDA37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844929" cy="11094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502747" y="159303"/>
              <a:ext cx="8334461" cy="51050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1 tín hiệu thẩm mỹ ấn tượng nhất trong bài thơ ( một câu thơ, một hình ảnh, một biện pháp tu từ…), </a:t>
              </a:r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trong thời gian 01 phút hãy </a:t>
              </a:r>
              <a:r>
                <a:rPr lang="vi-VN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cảm nhận về cái hay, cái đẹp của tín hiệu thẩm mĩ đó.</a:t>
              </a:r>
              <a:endParaRPr lang="en-GB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 rot="6981963">
            <a:off x="-320820" y="-97774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794477">
            <a:off x="14544143" y="7399043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5" y="4048144"/>
            <a:ext cx="7059748" cy="4933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4930682" y="756702"/>
            <a:ext cx="11071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latin typeface="Times New Roman" panose="02020603050405020304" pitchFamily="18" charset="0"/>
                <a:ea typeface="Calibri" panose="020F0502020204030204" pitchFamily="34" charset="0"/>
              </a:rPr>
              <a:t>Bài tập 1: Kĩ thuật Think – pair – share + kĩ thuật trình bày 01 phút</a:t>
            </a:r>
            <a:endParaRPr lang="en-GB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90232" y="2792817"/>
            <a:ext cx="15507536" cy="5122012"/>
            <a:chOff x="0" y="0"/>
            <a:chExt cx="4084289" cy="13490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84289" cy="1349007"/>
            </a:xfrm>
            <a:custGeom>
              <a:avLst/>
              <a:gdLst/>
              <a:ahLst/>
              <a:cxnLst/>
              <a:rect l="l" t="t" r="r" b="b"/>
              <a:pathLst>
                <a:path w="4084289" h="1349007">
                  <a:moveTo>
                    <a:pt x="0" y="0"/>
                  </a:moveTo>
                  <a:lnTo>
                    <a:pt x="4084289" y="0"/>
                  </a:lnTo>
                  <a:lnTo>
                    <a:pt x="4084289" y="1349007"/>
                  </a:lnTo>
                  <a:lnTo>
                    <a:pt x="0" y="1349007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84289" cy="1387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077795" y="26400"/>
            <a:ext cx="1045121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80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8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80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8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8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8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9"/>
          <p:cNvSpPr/>
          <p:nvPr/>
        </p:nvSpPr>
        <p:spPr>
          <a:xfrm rot="9426325">
            <a:off x="289410" y="-235740"/>
            <a:ext cx="1478580" cy="3817930"/>
          </a:xfrm>
          <a:custGeom>
            <a:avLst/>
            <a:gdLst/>
            <a:ahLst/>
            <a:cxnLst/>
            <a:rect l="l" t="t" r="r" b="b"/>
            <a:pathLst>
              <a:path w="1478580" h="3817930">
                <a:moveTo>
                  <a:pt x="0" y="0"/>
                </a:moveTo>
                <a:lnTo>
                  <a:pt x="1478580" y="0"/>
                </a:lnTo>
                <a:lnTo>
                  <a:pt x="1478580" y="3817930"/>
                </a:lnTo>
                <a:lnTo>
                  <a:pt x="0" y="3817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147198"/>
              </p:ext>
            </p:extLst>
          </p:nvPr>
        </p:nvGraphicFramePr>
        <p:xfrm>
          <a:off x="685800" y="1324656"/>
          <a:ext cx="17373599" cy="724784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978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81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Nhóm</a:t>
                      </a:r>
                      <a:r>
                        <a:rPr lang="en-US" sz="5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1, 2:</a:t>
                      </a: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Phiếu</a:t>
                      </a: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học</a:t>
                      </a: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tập</a:t>
                      </a: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01</a:t>
                      </a:r>
                      <a:endParaRPr lang="en-GB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Nêu hoàn cảnh sáng tác của bài thơ.</a:t>
                      </a:r>
                      <a:endParaRPr lang="en-GB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Xác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định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chủ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trữ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tình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đối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tượng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trữ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tình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trong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bài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thơ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Nêu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ý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nghĩa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việc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lựa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chọn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nhân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vật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cảm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xúc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GB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3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Nêu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bố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cục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bài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thơ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Xác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định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mạch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cảm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xúc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qua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phần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bài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thơ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GB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8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12582"/>
            <a:ext cx="16040100" cy="7907718"/>
            <a:chOff x="0" y="0"/>
            <a:chExt cx="4274726" cy="16026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602676"/>
            </a:xfrm>
            <a:custGeom>
              <a:avLst/>
              <a:gdLst/>
              <a:ahLst/>
              <a:cxnLst/>
              <a:rect l="l" t="t" r="r" b="b"/>
              <a:pathLst>
                <a:path w="4274726" h="1602676">
                  <a:moveTo>
                    <a:pt x="0" y="0"/>
                  </a:moveTo>
                  <a:lnTo>
                    <a:pt x="4274726" y="0"/>
                  </a:lnTo>
                  <a:lnTo>
                    <a:pt x="4274726" y="1602676"/>
                  </a:lnTo>
                  <a:lnTo>
                    <a:pt x="0" y="1602676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1640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144952" y="328805"/>
            <a:ext cx="1199809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dirty="0">
                <a:solidFill>
                  <a:srgbClr val="522D1C"/>
                </a:solidFill>
                <a:latin typeface="Alice Bold"/>
                <a:ea typeface="Alice Bold"/>
              </a:rPr>
              <a:t>﻿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GB" sz="6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 rot="8805075">
            <a:off x="15408847" y="-386560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077155"/>
              </p:ext>
            </p:extLst>
          </p:nvPr>
        </p:nvGraphicFramePr>
        <p:xfrm>
          <a:off x="228600" y="1780580"/>
          <a:ext cx="17754601" cy="813822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286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2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16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Nhóm 3, 4:</a:t>
                      </a: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Phiếu học tập số 02</a:t>
                      </a:r>
                      <a:endParaRPr lang="en-GB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033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Lập bảng: Đặc điểm của thể thơ tự do thể hiện qua bài thơ “Đồng chí”</a:t>
                      </a:r>
                      <a:endParaRPr lang="en-GB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 tiếng trong một dòng</a:t>
                      </a:r>
                      <a:endParaRPr lang="en-GB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 dòng trong mỗi khổ</a:t>
                      </a:r>
                      <a:endParaRPr lang="en-GB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Vần thơ</a:t>
                      </a:r>
                      <a:endParaRPr lang="en-GB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Nhịp thơ</a:t>
                      </a:r>
                      <a:endParaRPr lang="en-GB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</a:t>
                      </a:r>
                      <a:endParaRPr lang="en-GB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</a:t>
                      </a:r>
                      <a:endParaRPr lang="en-GB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</a:t>
                      </a:r>
                      <a:endParaRPr lang="en-GB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</a:t>
                      </a:r>
                      <a:endParaRPr lang="en-GB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066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Ý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nghĩa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hình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thức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thơ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tự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do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trong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việc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cảm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xúc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nhân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vật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trữ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tình</a:t>
                      </a: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en-GB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…………………………………………………………………</a:t>
                      </a:r>
                      <a:endParaRPr lang="en-GB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68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324100"/>
            <a:ext cx="17106900" cy="7543799"/>
            <a:chOff x="0" y="0"/>
            <a:chExt cx="4274726" cy="160267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602676"/>
            </a:xfrm>
            <a:custGeom>
              <a:avLst/>
              <a:gdLst/>
              <a:ahLst/>
              <a:cxnLst/>
              <a:rect l="l" t="t" r="r" b="b"/>
              <a:pathLst>
                <a:path w="4274726" h="1602676">
                  <a:moveTo>
                    <a:pt x="0" y="0"/>
                  </a:moveTo>
                  <a:lnTo>
                    <a:pt x="4274726" y="0"/>
                  </a:lnTo>
                  <a:lnTo>
                    <a:pt x="4274726" y="1602676"/>
                  </a:lnTo>
                  <a:lnTo>
                    <a:pt x="0" y="1602676"/>
                  </a:lnTo>
                  <a:close/>
                </a:path>
              </a:pathLst>
            </a:custGeom>
            <a:solidFill>
              <a:srgbClr val="DDA37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164077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4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8913" y="3810000"/>
            <a:ext cx="1679908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3829" y="6194532"/>
            <a:ext cx="1531017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5400" dirty="0">
              <a:solidFill>
                <a:srgbClr val="522D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17942" y="2747173"/>
            <a:ext cx="811228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00200" y="4861376"/>
            <a:ext cx="14741687" cy="902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522D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44952" y="857250"/>
            <a:ext cx="1199809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>
                <a:solidFill>
                  <a:srgbClr val="522D1C"/>
                </a:solidFill>
                <a:latin typeface="Alice Bold"/>
                <a:ea typeface="Alice Bold"/>
              </a:rPr>
              <a:t>﻿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b. Đặc điểm về thể thơ của bài thơ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9799" y="7322809"/>
            <a:ext cx="121478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1151" y="8476428"/>
            <a:ext cx="91278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91370" y="1173072"/>
            <a:ext cx="16994651" cy="8305801"/>
            <a:chOff x="0" y="0"/>
            <a:chExt cx="1844929" cy="12519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44929" cy="1251964"/>
            </a:xfrm>
            <a:custGeom>
              <a:avLst/>
              <a:gdLst/>
              <a:ahLst/>
              <a:cxnLst/>
              <a:rect l="l" t="t" r="r" b="b"/>
              <a:pathLst>
                <a:path w="1844929" h="1251964">
                  <a:moveTo>
                    <a:pt x="0" y="0"/>
                  </a:moveTo>
                  <a:lnTo>
                    <a:pt x="1844929" y="0"/>
                  </a:lnTo>
                  <a:lnTo>
                    <a:pt x="1844929" y="1251964"/>
                  </a:lnTo>
                  <a:lnTo>
                    <a:pt x="0" y="1251964"/>
                  </a:lnTo>
                  <a:close/>
                </a:path>
              </a:pathLst>
            </a:custGeom>
            <a:solidFill>
              <a:srgbClr val="DDA37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844929" cy="1290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01979" y="3272495"/>
            <a:ext cx="163192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1"/>
          <p:cNvSpPr/>
          <p:nvPr/>
        </p:nvSpPr>
        <p:spPr>
          <a:xfrm rot="7706873">
            <a:off x="162250" y="-280087"/>
            <a:ext cx="3735361" cy="3281584"/>
          </a:xfrm>
          <a:custGeom>
            <a:avLst/>
            <a:gdLst/>
            <a:ahLst/>
            <a:cxnLst/>
            <a:rect l="l" t="t" r="r" b="b"/>
            <a:pathLst>
              <a:path w="3735361" h="3281584">
                <a:moveTo>
                  <a:pt x="0" y="0"/>
                </a:moveTo>
                <a:lnTo>
                  <a:pt x="3735361" y="0"/>
                </a:lnTo>
                <a:lnTo>
                  <a:pt x="3735361" y="3281584"/>
                </a:lnTo>
                <a:lnTo>
                  <a:pt x="0" y="3281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6"/>
          <p:cNvSpPr/>
          <p:nvPr/>
        </p:nvSpPr>
        <p:spPr>
          <a:xfrm rot="7808874">
            <a:off x="15555303" y="-200085"/>
            <a:ext cx="5732004" cy="5035671"/>
          </a:xfrm>
          <a:custGeom>
            <a:avLst/>
            <a:gdLst/>
            <a:ahLst/>
            <a:cxnLst/>
            <a:rect l="l" t="t" r="r" b="b"/>
            <a:pathLst>
              <a:path w="5732004" h="5035671">
                <a:moveTo>
                  <a:pt x="0" y="0"/>
                </a:moveTo>
                <a:lnTo>
                  <a:pt x="5732003" y="0"/>
                </a:lnTo>
                <a:lnTo>
                  <a:pt x="5732003" y="5035671"/>
                </a:lnTo>
                <a:lnTo>
                  <a:pt x="0" y="5035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762000" y="4911747"/>
            <a:ext cx="16994650" cy="192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”).</a:t>
            </a:r>
            <a:endParaRPr lang="en-GB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2886" y="6920628"/>
            <a:ext cx="174209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Ý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712084" y="1173072"/>
            <a:ext cx="835852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c. Nhân vật trữ tình và đối tượng trữ tình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74852" cy="10287000"/>
            <a:chOff x="0" y="0"/>
            <a:chExt cx="15140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192805"/>
            <a:ext cx="8809234" cy="4608295"/>
            <a:chOff x="0" y="0"/>
            <a:chExt cx="9339955" cy="5423668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339955" cy="5423668"/>
              <a:chOff x="0" y="0"/>
              <a:chExt cx="1844929" cy="107134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844929" cy="1071342"/>
              </a:xfrm>
              <a:custGeom>
                <a:avLst/>
                <a:gdLst/>
                <a:ahLst/>
                <a:cxnLst/>
                <a:rect l="l" t="t" r="r" b="b"/>
                <a:pathLst>
                  <a:path w="1844929" h="1071342">
                    <a:moveTo>
                      <a:pt x="0" y="0"/>
                    </a:moveTo>
                    <a:lnTo>
                      <a:pt x="1844929" y="0"/>
                    </a:lnTo>
                    <a:lnTo>
                      <a:pt x="1844929" y="1071342"/>
                    </a:lnTo>
                    <a:lnTo>
                      <a:pt x="0" y="1071342"/>
                    </a:lnTo>
                    <a:close/>
                  </a:path>
                </a:pathLst>
              </a:custGeom>
              <a:solidFill>
                <a:srgbClr val="DDA37F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844929" cy="1109442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sz="5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91631" y="456839"/>
              <a:ext cx="8380279" cy="391212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5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lang="en-US" sz="5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5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5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endParaRPr lang="en-GB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5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5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5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5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endParaRPr lang="en-GB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08004" y="4192805"/>
            <a:ext cx="8551395" cy="4608295"/>
            <a:chOff x="0" y="0"/>
            <a:chExt cx="9339955" cy="5423668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339955" cy="5423668"/>
              <a:chOff x="0" y="0"/>
              <a:chExt cx="1844929" cy="107134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844929" cy="1071342"/>
              </a:xfrm>
              <a:custGeom>
                <a:avLst/>
                <a:gdLst/>
                <a:ahLst/>
                <a:cxnLst/>
                <a:rect l="l" t="t" r="r" b="b"/>
                <a:pathLst>
                  <a:path w="1844929" h="1071342">
                    <a:moveTo>
                      <a:pt x="0" y="0"/>
                    </a:moveTo>
                    <a:lnTo>
                      <a:pt x="1844929" y="0"/>
                    </a:lnTo>
                    <a:lnTo>
                      <a:pt x="1844929" y="1071342"/>
                    </a:lnTo>
                    <a:lnTo>
                      <a:pt x="0" y="1071342"/>
                    </a:lnTo>
                    <a:close/>
                  </a:path>
                </a:pathLst>
              </a:custGeom>
              <a:solidFill>
                <a:srgbClr val="DDA37F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844929" cy="1109442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688063" y="373156"/>
              <a:ext cx="7963830" cy="391212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lính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5400" dirty="0">
                <a:solidFill>
                  <a:srgbClr val="522D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851228" y="2934712"/>
            <a:ext cx="695800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Bố cục</a:t>
            </a:r>
            <a:endParaRPr lang="en-US" sz="5499">
              <a:solidFill>
                <a:srgbClr val="522D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531486" y="2934712"/>
            <a:ext cx="695800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Mạch cảm xúc</a:t>
            </a:r>
            <a:endParaRPr lang="en-US" sz="5499">
              <a:solidFill>
                <a:srgbClr val="522D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648200" y="905009"/>
            <a:ext cx="1259458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d. Bố cục – mạch cảm xúc</a:t>
            </a:r>
            <a:endParaRPr lang="en-GB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8"/>
          <p:cNvSpPr/>
          <p:nvPr/>
        </p:nvSpPr>
        <p:spPr>
          <a:xfrm rot="6981963">
            <a:off x="-320822" y="-97774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8448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3031</Words>
  <Application>Microsoft Office PowerPoint</Application>
  <PresentationFormat>Custom</PresentationFormat>
  <Paragraphs>357</Paragraphs>
  <Slides>40</Slides>
  <Notes>13</Notes>
  <HiddenSlides>0</HiddenSlides>
  <MMClips>14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Algerian</vt:lpstr>
      <vt:lpstr>Alice Bold</vt:lpstr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Aesthetic Group Project Presentation</dc:title>
  <cp:lastModifiedBy>phamngands76@gmail.com</cp:lastModifiedBy>
  <cp:revision>152</cp:revision>
  <dcterms:created xsi:type="dcterms:W3CDTF">2006-08-16T00:00:00Z</dcterms:created>
  <dcterms:modified xsi:type="dcterms:W3CDTF">2024-05-20T02:16:02Z</dcterms:modified>
  <dc:identifier>DAF1FK1Cwws</dc:identifier>
</cp:coreProperties>
</file>