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1" r:id="rId3"/>
    <p:sldId id="283" r:id="rId4"/>
    <p:sldId id="288" r:id="rId5"/>
    <p:sldId id="275" r:id="rId6"/>
    <p:sldId id="276" r:id="rId7"/>
    <p:sldId id="271" r:id="rId8"/>
    <p:sldId id="272" r:id="rId9"/>
    <p:sldId id="297" r:id="rId10"/>
    <p:sldId id="298" r:id="rId11"/>
    <p:sldId id="299" r:id="rId12"/>
    <p:sldId id="257" r:id="rId13"/>
    <p:sldId id="260" r:id="rId14"/>
    <p:sldId id="267" r:id="rId15"/>
    <p:sldId id="261" r:id="rId16"/>
    <p:sldId id="278" r:id="rId17"/>
    <p:sldId id="262" r:id="rId18"/>
    <p:sldId id="273" r:id="rId19"/>
    <p:sldId id="287" r:id="rId20"/>
    <p:sldId id="301" r:id="rId21"/>
    <p:sldId id="302" r:id="rId22"/>
    <p:sldId id="304"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a:t>Click to edit Master title style</a:t>
            </a:r>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264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815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277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1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71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46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815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58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741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441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80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02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DE4"/>
        </a:solidFill>
        <a:effectLst/>
      </p:bgPr>
    </p:bg>
    <p:spTree>
      <p:nvGrpSpPr>
        <p:cNvPr id="1" name=""/>
        <p:cNvGrpSpPr/>
        <p:nvPr/>
      </p:nvGrpSpPr>
      <p:grpSpPr>
        <a:xfrm>
          <a:off x="0" y="0"/>
          <a:ext cx="0" cy="0"/>
          <a:chOff x="0" y="0"/>
          <a:chExt cx="0" cy="0"/>
        </a:xfrm>
      </p:grpSpPr>
      <p:sp>
        <p:nvSpPr>
          <p:cNvPr id="2" name="Freeform 2"/>
          <p:cNvSpPr/>
          <p:nvPr/>
        </p:nvSpPr>
        <p:spPr>
          <a:xfrm>
            <a:off x="-2439039" y="4622305"/>
            <a:ext cx="14936478" cy="9803761"/>
          </a:xfrm>
          <a:custGeom>
            <a:avLst/>
            <a:gdLst/>
            <a:ahLst/>
            <a:cxnLst/>
            <a:rect l="l" t="t" r="r" b="b"/>
            <a:pathLst>
              <a:path w="14936478" h="9803761">
                <a:moveTo>
                  <a:pt x="0" y="0"/>
                </a:moveTo>
                <a:lnTo>
                  <a:pt x="14936478" y="0"/>
                </a:lnTo>
                <a:lnTo>
                  <a:pt x="14936478" y="9803762"/>
                </a:lnTo>
                <a:lnTo>
                  <a:pt x="0" y="98037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430134" y="5655343"/>
            <a:ext cx="14936478" cy="9803761"/>
          </a:xfrm>
          <a:custGeom>
            <a:avLst/>
            <a:gdLst/>
            <a:ahLst/>
            <a:cxnLst/>
            <a:rect l="l" t="t" r="r" b="b"/>
            <a:pathLst>
              <a:path w="14936478" h="9803761">
                <a:moveTo>
                  <a:pt x="0" y="0"/>
                </a:moveTo>
                <a:lnTo>
                  <a:pt x="14936479" y="0"/>
                </a:lnTo>
                <a:lnTo>
                  <a:pt x="14936479" y="9803761"/>
                </a:lnTo>
                <a:lnTo>
                  <a:pt x="0" y="9803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75761" y="6315820"/>
            <a:ext cx="14936478" cy="9803761"/>
          </a:xfrm>
          <a:custGeom>
            <a:avLst/>
            <a:gdLst/>
            <a:ahLst/>
            <a:cxnLst/>
            <a:rect l="l" t="t" r="r" b="b"/>
            <a:pathLst>
              <a:path w="14936478" h="9803761">
                <a:moveTo>
                  <a:pt x="0" y="0"/>
                </a:moveTo>
                <a:lnTo>
                  <a:pt x="14936478" y="0"/>
                </a:lnTo>
                <a:lnTo>
                  <a:pt x="14936478" y="9803761"/>
                </a:lnTo>
                <a:lnTo>
                  <a:pt x="0" y="980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415367" y="2670523"/>
            <a:ext cx="7192982" cy="7886700"/>
          </a:xfrm>
          <a:custGeom>
            <a:avLst/>
            <a:gdLst/>
            <a:ahLst/>
            <a:cxnLst/>
            <a:rect l="l" t="t" r="r" b="b"/>
            <a:pathLst>
              <a:path w="6309529" h="6309529">
                <a:moveTo>
                  <a:pt x="0" y="0"/>
                </a:moveTo>
                <a:lnTo>
                  <a:pt x="6309529" y="0"/>
                </a:lnTo>
                <a:lnTo>
                  <a:pt x="6309529" y="6309528"/>
                </a:lnTo>
                <a:lnTo>
                  <a:pt x="0" y="6309528"/>
                </a:lnTo>
                <a:lnTo>
                  <a:pt x="0" y="0"/>
                </a:lnTo>
                <a:close/>
              </a:path>
            </a:pathLst>
          </a:custGeom>
          <a:blipFill>
            <a:blip r:embed="rId8"/>
            <a:stretch>
              <a:fillRect/>
            </a:stretch>
          </a:blipFill>
        </p:spPr>
      </p:sp>
      <p:sp>
        <p:nvSpPr>
          <p:cNvPr id="7" name="Freeform 7"/>
          <p:cNvSpPr/>
          <p:nvPr/>
        </p:nvSpPr>
        <p:spPr>
          <a:xfrm flipH="1">
            <a:off x="10743587" y="7324838"/>
            <a:ext cx="4114800" cy="3441002"/>
          </a:xfrm>
          <a:custGeom>
            <a:avLst/>
            <a:gdLst/>
            <a:ahLst/>
            <a:cxnLst/>
            <a:rect l="l" t="t" r="r" b="b"/>
            <a:pathLst>
              <a:path w="4114800" h="3441002">
                <a:moveTo>
                  <a:pt x="4114800" y="0"/>
                </a:moveTo>
                <a:lnTo>
                  <a:pt x="0" y="0"/>
                </a:lnTo>
                <a:lnTo>
                  <a:pt x="0" y="3441001"/>
                </a:lnTo>
                <a:lnTo>
                  <a:pt x="4114800" y="3441001"/>
                </a:lnTo>
                <a:lnTo>
                  <a:pt x="411480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1857866" y="1058376"/>
            <a:ext cx="4114800" cy="1658102"/>
          </a:xfrm>
          <a:custGeom>
            <a:avLst/>
            <a:gdLst/>
            <a:ahLst/>
            <a:cxnLst/>
            <a:rect l="l" t="t" r="r" b="b"/>
            <a:pathLst>
              <a:path w="4114800" h="1658102">
                <a:moveTo>
                  <a:pt x="0" y="0"/>
                </a:moveTo>
                <a:lnTo>
                  <a:pt x="4114800" y="0"/>
                </a:lnTo>
                <a:lnTo>
                  <a:pt x="4114800" y="1658102"/>
                </a:lnTo>
                <a:lnTo>
                  <a:pt x="0" y="16581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1971198" y="452117"/>
            <a:ext cx="1287603" cy="621269"/>
          </a:xfrm>
          <a:custGeom>
            <a:avLst/>
            <a:gdLst/>
            <a:ahLst/>
            <a:cxnLst/>
            <a:rect l="l" t="t" r="r" b="b"/>
            <a:pathLst>
              <a:path w="1287603" h="621269">
                <a:moveTo>
                  <a:pt x="0" y="0"/>
                </a:moveTo>
                <a:lnTo>
                  <a:pt x="1287603" y="0"/>
                </a:lnTo>
                <a:lnTo>
                  <a:pt x="1287603" y="621269"/>
                </a:lnTo>
                <a:lnTo>
                  <a:pt x="0" y="6212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4978408" y="705848"/>
            <a:ext cx="1338246" cy="645704"/>
          </a:xfrm>
          <a:custGeom>
            <a:avLst/>
            <a:gdLst/>
            <a:ahLst/>
            <a:cxnLst/>
            <a:rect l="l" t="t" r="r" b="b"/>
            <a:pathLst>
              <a:path w="1338246" h="645704">
                <a:moveTo>
                  <a:pt x="0" y="0"/>
                </a:moveTo>
                <a:lnTo>
                  <a:pt x="1338246" y="0"/>
                </a:lnTo>
                <a:lnTo>
                  <a:pt x="1338246" y="645704"/>
                </a:lnTo>
                <a:lnTo>
                  <a:pt x="0" y="6457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6430134" y="4031220"/>
            <a:ext cx="4114800" cy="3101531"/>
          </a:xfrm>
          <a:custGeom>
            <a:avLst/>
            <a:gdLst/>
            <a:ahLst/>
            <a:cxnLst/>
            <a:rect l="l" t="t" r="r" b="b"/>
            <a:pathLst>
              <a:path w="4114800" h="3101531">
                <a:moveTo>
                  <a:pt x="0" y="0"/>
                </a:moveTo>
                <a:lnTo>
                  <a:pt x="4114800" y="0"/>
                </a:lnTo>
                <a:lnTo>
                  <a:pt x="4114800" y="3101530"/>
                </a:lnTo>
                <a:lnTo>
                  <a:pt x="0" y="31015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TextBox 13"/>
          <p:cNvSpPr txBox="1"/>
          <p:nvPr/>
        </p:nvSpPr>
        <p:spPr>
          <a:xfrm>
            <a:off x="4678382" y="1044524"/>
            <a:ext cx="9342268" cy="2693045"/>
          </a:xfrm>
          <a:prstGeom prst="rect">
            <a:avLst/>
          </a:prstGeom>
        </p:spPr>
        <p:txBody>
          <a:bodyPr wrap="square" lIns="0" tIns="0" rIns="0" bIns="0" rtlCol="0" anchor="t">
            <a:spAutoFit/>
          </a:bodyPr>
          <a:lstStyle/>
          <a:p>
            <a:pPr algn="ctr"/>
            <a:r>
              <a:rPr lang="en-US" sz="115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LÁ ĐỎ</a:t>
            </a:r>
            <a:endParaRPr lang="en-GB" sz="1150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en-US" sz="6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 (NGUYỄN ĐÌNH THI)</a:t>
            </a:r>
            <a:r>
              <a:rPr lang="en-US" sz="6000" b="1" i="1">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endParaRPr lang="en-GB" sz="600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4" name="Freeform 14"/>
          <p:cNvSpPr/>
          <p:nvPr/>
        </p:nvSpPr>
        <p:spPr>
          <a:xfrm>
            <a:off x="2620982" y="2049802"/>
            <a:ext cx="4114800" cy="1658102"/>
          </a:xfrm>
          <a:custGeom>
            <a:avLst/>
            <a:gdLst/>
            <a:ahLst/>
            <a:cxnLst/>
            <a:rect l="l" t="t" r="r" b="b"/>
            <a:pathLst>
              <a:path w="4114800" h="1658102">
                <a:moveTo>
                  <a:pt x="0" y="0"/>
                </a:moveTo>
                <a:lnTo>
                  <a:pt x="4114800" y="0"/>
                </a:lnTo>
                <a:lnTo>
                  <a:pt x="4114800" y="1658102"/>
                </a:lnTo>
                <a:lnTo>
                  <a:pt x="0" y="16581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4"/>
          <p:cNvSpPr/>
          <p:nvPr/>
        </p:nvSpPr>
        <p:spPr>
          <a:xfrm>
            <a:off x="12823317" y="2766900"/>
            <a:ext cx="6334083" cy="7939199"/>
          </a:xfrm>
          <a:custGeom>
            <a:avLst/>
            <a:gdLst/>
            <a:ahLst/>
            <a:cxnLst/>
            <a:rect l="l" t="t" r="r" b="b"/>
            <a:pathLst>
              <a:path w="3811177" h="4771426">
                <a:moveTo>
                  <a:pt x="0" y="0"/>
                </a:moveTo>
                <a:lnTo>
                  <a:pt x="3811177" y="0"/>
                </a:lnTo>
                <a:lnTo>
                  <a:pt x="3811177" y="4771426"/>
                </a:lnTo>
                <a:lnTo>
                  <a:pt x="0" y="47714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105703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638300"/>
            <a:ext cx="16230600" cy="66294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620814" y="249462"/>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3532957448"/>
              </p:ext>
            </p:extLst>
          </p:nvPr>
        </p:nvGraphicFramePr>
        <p:xfrm>
          <a:off x="381000" y="2078556"/>
          <a:ext cx="17602200" cy="6397182"/>
        </p:xfrm>
        <a:graphic>
          <a:graphicData uri="http://schemas.openxmlformats.org/drawingml/2006/table">
            <a:tbl>
              <a:tblPr firstRow="1" firstCol="1" bandRow="1">
                <a:effectLst>
                  <a:outerShdw blurRad="50800" dist="38100" algn="l" rotWithShape="0">
                    <a:prstClr val="black">
                      <a:alpha val="40000"/>
                    </a:prstClr>
                  </a:outerShdw>
                </a:effectLst>
              </a:tblPr>
              <a:tblGrid>
                <a:gridCol w="12385969">
                  <a:extLst>
                    <a:ext uri="{9D8B030D-6E8A-4147-A177-3AD203B41FA5}">
                      <a16:colId xmlns:a16="http://schemas.microsoft.com/office/drawing/2014/main" val="20000"/>
                    </a:ext>
                  </a:extLst>
                </a:gridCol>
                <a:gridCol w="5216231">
                  <a:extLst>
                    <a:ext uri="{9D8B030D-6E8A-4147-A177-3AD203B41FA5}">
                      <a16:colId xmlns:a16="http://schemas.microsoft.com/office/drawing/2014/main" val="20001"/>
                    </a:ext>
                  </a:extLst>
                </a:gridCol>
              </a:tblGrid>
              <a:tr h="0">
                <a:tc gridSpan="2">
                  <a:txBody>
                    <a:bodyPr/>
                    <a:lstStyle/>
                    <a:p>
                      <a:pPr algn="just">
                        <a:lnSpc>
                          <a:spcPct val="115000"/>
                        </a:lnSpc>
                        <a:spcAft>
                          <a:spcPts val="0"/>
                        </a:spcAft>
                      </a:pPr>
                      <a:r>
                        <a:rPr lang="de-DE" sz="5400" b="1">
                          <a:solidFill>
                            <a:srgbClr val="0070C0"/>
                          </a:solidFill>
                          <a:effectLst/>
                          <a:latin typeface="Times New Roman" panose="02020603050405020304" pitchFamily="18" charset="0"/>
                          <a:ea typeface="Calibri" panose="020F0502020204030204" pitchFamily="34" charset="0"/>
                        </a:rPr>
                        <a:t>Mật thư 1_ </a:t>
                      </a:r>
                      <a:r>
                        <a:rPr lang="de-DE" sz="5400" b="1">
                          <a:solidFill>
                            <a:srgbClr val="FF0000"/>
                          </a:solidFill>
                          <a:effectLst/>
                          <a:latin typeface="Times New Roman" panose="02020603050405020304" pitchFamily="18" charset="0"/>
                          <a:ea typeface="Calibri" panose="020F0502020204030204" pitchFamily="34" charset="0"/>
                        </a:rPr>
                        <a:t>PHT 1.1: Không gian rừng Trường Sơn</a:t>
                      </a:r>
                      <a:endParaRPr lang="en-GB" sz="5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de-DE" sz="5400" b="1">
                          <a:solidFill>
                            <a:srgbClr val="0D0D0D"/>
                          </a:solidFill>
                          <a:effectLst/>
                          <a:latin typeface="Times New Roman" panose="02020603050405020304" pitchFamily="18" charset="0"/>
                          <a:ea typeface="Calibri" panose="020F0502020204030204" pitchFamily="34" charset="0"/>
                        </a:rPr>
                        <a:t>1. </a:t>
                      </a:r>
                      <a:r>
                        <a:rPr lang="de-DE" sz="5400">
                          <a:solidFill>
                            <a:srgbClr val="0D0D0D"/>
                          </a:solidFill>
                          <a:effectLst/>
                          <a:latin typeface="Times New Roman" panose="02020603050405020304" pitchFamily="18" charset="0"/>
                          <a:ea typeface="Calibri" panose="020F0502020204030204" pitchFamily="34" charset="0"/>
                        </a:rPr>
                        <a:t>Tìm các chi tiết miêu tả không gian gặp gỡ - rừng Trường Sơn.</a:t>
                      </a:r>
                      <a:endParaRPr lang="en-GB" sz="5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5400">
                          <a:solidFill>
                            <a:srgbClr val="0D0D0D"/>
                          </a:solidFill>
                          <a:effectLst/>
                          <a:latin typeface="Times New Roman" panose="02020603050405020304" pitchFamily="18" charset="0"/>
                          <a:ea typeface="Calibri" panose="020F0502020204030204" pitchFamily="34" charset="0"/>
                        </a:rPr>
                        <a:t>………………</a:t>
                      </a:r>
                      <a:endParaRPr lang="en-GB" sz="5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US" sz="5400" b="1" dirty="0">
                          <a:solidFill>
                            <a:srgbClr val="0D0D0D"/>
                          </a:solidFill>
                          <a:effectLst/>
                          <a:latin typeface="Times New Roman" panose="02020603050405020304" pitchFamily="18" charset="0"/>
                          <a:ea typeface="Calibri" panose="020F0502020204030204" pitchFamily="34" charset="0"/>
                        </a:rPr>
                        <a:t>2</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Nhận</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xét</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về</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khung</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cảnh</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Trường</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Sơn</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Không</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gian</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đó</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giúp</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em</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hiểu</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gì</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về</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bối</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cảnh</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lịch</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sử</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về</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những</a:t>
                      </a:r>
                      <a:r>
                        <a:rPr lang="en-US" sz="5400" dirty="0">
                          <a:solidFill>
                            <a:srgbClr val="0D0D0D"/>
                          </a:solidFill>
                          <a:effectLst/>
                          <a:latin typeface="Times New Roman" panose="02020603050405020304" pitchFamily="18" charset="0"/>
                          <a:ea typeface="Calibri" panose="020F0502020204030204" pitchFamily="34" charset="0"/>
                        </a:rPr>
                        <a:t> con </a:t>
                      </a:r>
                      <a:r>
                        <a:rPr lang="en-US" sz="5400" dirty="0" err="1">
                          <a:solidFill>
                            <a:srgbClr val="0D0D0D"/>
                          </a:solidFill>
                          <a:effectLst/>
                          <a:latin typeface="Times New Roman" panose="02020603050405020304" pitchFamily="18" charset="0"/>
                          <a:ea typeface="Calibri" panose="020F0502020204030204" pitchFamily="34" charset="0"/>
                        </a:rPr>
                        <a:t>đường</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hành</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quân</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ra</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trận</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những</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năm</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chiến</a:t>
                      </a:r>
                      <a:r>
                        <a:rPr lang="en-US" sz="5400" dirty="0">
                          <a:solidFill>
                            <a:srgbClr val="0D0D0D"/>
                          </a:solidFill>
                          <a:effectLst/>
                          <a:latin typeface="Times New Roman" panose="02020603050405020304" pitchFamily="18" charset="0"/>
                          <a:ea typeface="Calibri" panose="020F0502020204030204" pitchFamily="34" charset="0"/>
                        </a:rPr>
                        <a:t> </a:t>
                      </a:r>
                      <a:r>
                        <a:rPr lang="en-US" sz="5400" dirty="0" err="1">
                          <a:solidFill>
                            <a:srgbClr val="0D0D0D"/>
                          </a:solidFill>
                          <a:effectLst/>
                          <a:latin typeface="Times New Roman" panose="02020603050405020304" pitchFamily="18" charset="0"/>
                          <a:ea typeface="Calibri" panose="020F0502020204030204" pitchFamily="34" charset="0"/>
                        </a:rPr>
                        <a:t>tranh</a:t>
                      </a:r>
                      <a:r>
                        <a:rPr lang="en-US" sz="5400" dirty="0">
                          <a:solidFill>
                            <a:srgbClr val="0D0D0D"/>
                          </a:solidFill>
                          <a:effectLst/>
                          <a:latin typeface="Times New Roman" panose="02020603050405020304" pitchFamily="18" charset="0"/>
                          <a:ea typeface="Calibri" panose="020F0502020204030204" pitchFamily="34" charset="0"/>
                        </a:rPr>
                        <a:t>?</a:t>
                      </a:r>
                      <a:endParaRPr lang="en-GB" sz="5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5400" dirty="0">
                          <a:solidFill>
                            <a:srgbClr val="0D0D0D"/>
                          </a:solidFill>
                          <a:effectLst/>
                          <a:latin typeface="Times New Roman" panose="02020603050405020304" pitchFamily="18" charset="0"/>
                          <a:ea typeface="Calibri" panose="020F0502020204030204" pitchFamily="34" charset="0"/>
                        </a:rPr>
                        <a:t>………………</a:t>
                      </a:r>
                      <a:endParaRPr lang="en-GB" sz="5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3610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TextBox 2"/>
          <p:cNvSpPr txBox="1"/>
          <p:nvPr/>
        </p:nvSpPr>
        <p:spPr>
          <a:xfrm>
            <a:off x="538843" y="1066799"/>
            <a:ext cx="3567070" cy="711733"/>
          </a:xfrm>
          <a:prstGeom prst="rect">
            <a:avLst/>
          </a:prstGeom>
        </p:spPr>
        <p:txBody>
          <a:bodyPr wrap="square" lIns="0" tIns="0" rIns="0" bIns="0" rtlCol="0" anchor="t">
            <a:spAutoFit/>
          </a:bodyPr>
          <a:lstStyle/>
          <a:p>
            <a:pPr>
              <a:lnSpc>
                <a:spcPts val="5852"/>
              </a:lnSpc>
            </a:pPr>
            <a:r>
              <a:rPr lang="vi-VN" sz="4800" b="1" dirty="0">
                <a:latin typeface="Times New Roman" panose="02020603050405020304" pitchFamily="18" charset="0"/>
                <a:cs typeface="Times New Roman" panose="02020603050405020304" pitchFamily="18" charset="0"/>
              </a:rPr>
              <a:t>- Hình ảnh</a:t>
            </a:r>
            <a:endParaRPr lang="en-US" sz="4800" b="1" dirty="0">
              <a:solidFill>
                <a:srgbClr val="932712"/>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410389" y="9419601"/>
            <a:ext cx="18702018" cy="867399"/>
            <a:chOff x="0" y="0"/>
            <a:chExt cx="4925634" cy="228451"/>
          </a:xfrm>
        </p:grpSpPr>
        <p:sp>
          <p:nvSpPr>
            <p:cNvPr id="4" name="Freeform 4"/>
            <p:cNvSpPr/>
            <p:nvPr/>
          </p:nvSpPr>
          <p:spPr>
            <a:xfrm>
              <a:off x="0" y="0"/>
              <a:ext cx="4925635" cy="228451"/>
            </a:xfrm>
            <a:custGeom>
              <a:avLst/>
              <a:gdLst/>
              <a:ahLst/>
              <a:cxnLst/>
              <a:rect l="l" t="t" r="r" b="b"/>
              <a:pathLst>
                <a:path w="4925635" h="228451">
                  <a:moveTo>
                    <a:pt x="0" y="0"/>
                  </a:moveTo>
                  <a:lnTo>
                    <a:pt x="4925635" y="0"/>
                  </a:lnTo>
                  <a:lnTo>
                    <a:pt x="4925635" y="228451"/>
                  </a:lnTo>
                  <a:lnTo>
                    <a:pt x="0" y="228451"/>
                  </a:lnTo>
                  <a:close/>
                </a:path>
              </a:pathLst>
            </a:custGeom>
            <a:solidFill>
              <a:srgbClr val="F39721"/>
            </a:solidFill>
          </p:spPr>
        </p:sp>
        <p:sp>
          <p:nvSpPr>
            <p:cNvPr id="5" name="TextBox 5"/>
            <p:cNvSpPr txBox="1"/>
            <p:nvPr/>
          </p:nvSpPr>
          <p:spPr>
            <a:xfrm>
              <a:off x="0" y="-38100"/>
              <a:ext cx="4925634" cy="26655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338392" y="360525"/>
            <a:ext cx="13180039" cy="830997"/>
          </a:xfrm>
          <a:prstGeom prst="rect">
            <a:avLst/>
          </a:prstGeom>
        </p:spPr>
        <p:txBody>
          <a:bodyPr lIns="0" tIns="0" rIns="0" bIns="0" rtlCol="0" anchor="t">
            <a:spAutoFit/>
          </a:bodyPr>
          <a:lstStyle/>
          <a:p>
            <a:r>
              <a:rPr lang="en-US" sz="5400" b="1" dirty="0">
                <a:latin typeface="Times New Roman" panose="02020603050405020304" pitchFamily="18" charset="0"/>
                <a:cs typeface="Times New Roman" panose="02020603050405020304" pitchFamily="18" charset="0"/>
              </a:rPr>
              <a:t>a.</a:t>
            </a:r>
            <a:r>
              <a:rPr lang="vi-VN" sz="5400" b="1" dirty="0">
                <a:latin typeface="Times New Roman" panose="02020603050405020304" pitchFamily="18" charset="0"/>
                <a:cs typeface="Times New Roman" panose="02020603050405020304" pitchFamily="18" charset="0"/>
              </a:rPr>
              <a:t>1. Không gian gặp gỡ - rừng Trường Sơn</a:t>
            </a:r>
            <a:endParaRPr lang="en-GB" sz="5400" dirty="0">
              <a:latin typeface="Times New Roman" panose="02020603050405020304" pitchFamily="18" charset="0"/>
              <a:cs typeface="Times New Roman" panose="02020603050405020304" pitchFamily="18" charset="0"/>
            </a:endParaRPr>
          </a:p>
        </p:txBody>
      </p:sp>
      <p:sp>
        <p:nvSpPr>
          <p:cNvPr id="9" name="Freeform 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Rectangle 9"/>
          <p:cNvSpPr/>
          <p:nvPr/>
        </p:nvSpPr>
        <p:spPr>
          <a:xfrm>
            <a:off x="114300" y="1521279"/>
            <a:ext cx="12192000" cy="3838295"/>
          </a:xfrm>
          <a:prstGeom prst="rect">
            <a:avLst/>
          </a:prstGeom>
        </p:spPr>
        <p:txBody>
          <a:bodyPr wrap="square">
            <a:spAutoFit/>
          </a:bodyPr>
          <a:lstStyle/>
          <a:p>
            <a:pPr algn="just">
              <a:lnSpc>
                <a:spcPct val="115000"/>
              </a:lnSpc>
              <a:spcAft>
                <a:spcPts val="0"/>
              </a:spcAft>
            </a:pPr>
            <a:r>
              <a:rPr lang="vi-VN" sz="5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Đỉnh Trường Sơn lộng gió – không gian trên cao</a:t>
            </a:r>
            <a:endParaRPr lang="en-GB" sz="5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5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Rừng lạ ào ào lá đỏ</a:t>
            </a:r>
            <a:endParaRPr lang="en-GB" sz="5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5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Bụi nhòa trời lửa</a:t>
            </a:r>
            <a:endParaRPr lang="en-GB" sz="5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533400" y="5165669"/>
            <a:ext cx="17449800" cy="3838295"/>
          </a:xfrm>
          <a:prstGeom prst="rect">
            <a:avLst/>
          </a:prstGeom>
        </p:spPr>
        <p:txBody>
          <a:bodyPr wrap="square">
            <a:spAutoFit/>
          </a:bodyPr>
          <a:lstStyle/>
          <a:p>
            <a:pPr algn="just">
              <a:lnSpc>
                <a:spcPct val="115000"/>
              </a:lnSpc>
              <a:spcAft>
                <a:spcPts val="0"/>
              </a:spcAft>
            </a:pPr>
            <a:r>
              <a:rPr lang="vi-VN" sz="5400" b="1" dirty="0">
                <a:latin typeface="Times New Roman" panose="02020603050405020304" pitchFamily="18" charset="0"/>
                <a:ea typeface="Times New Roman" panose="02020603050405020304" pitchFamily="18" charset="0"/>
                <a:cs typeface="Times New Roman" panose="02020603050405020304" pitchFamily="18" charset="0"/>
              </a:rPr>
              <a:t>- Ý nghĩa</a:t>
            </a:r>
            <a:r>
              <a:rPr lang="vi-VN" sz="5400" dirty="0">
                <a:latin typeface="Times New Roman" panose="02020603050405020304" pitchFamily="18" charset="0"/>
                <a:ea typeface="Times New Roman" panose="02020603050405020304" pitchFamily="18" charset="0"/>
                <a:cs typeface="Times New Roman" panose="02020603050405020304" pitchFamily="18" charset="0"/>
              </a:rPr>
              <a:t>: Khung cảnh thiên nhiên Trường Sơn góp phần gợi lên bối cảnh lịch sử hào hùng của những năm tháng chống Mỹ ác liệt khi cả nước đang dồn sức cho tiền tuyến, quyết tâm thống nhất đất nước.</a:t>
            </a:r>
            <a:endParaRPr lang="en-GB" sz="5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Freeform 2"/>
          <p:cNvSpPr/>
          <p:nvPr/>
        </p:nvSpPr>
        <p:spPr>
          <a:xfrm rot="-1391259">
            <a:off x="839993" y="-137454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495800" y="493372"/>
            <a:ext cx="11185277" cy="830997"/>
          </a:xfrm>
          <a:prstGeom prst="rect">
            <a:avLst/>
          </a:prstGeom>
        </p:spPr>
        <p:txBody>
          <a:bodyPr wrap="square" lIns="0" tIns="0" rIns="0" bIns="0" rtlCol="0" anchor="t">
            <a:spAutoFit/>
          </a:bodyPr>
          <a:lstStyle/>
          <a:p>
            <a:r>
              <a:rPr lang="en-US" sz="5400" b="1" dirty="0">
                <a:latin typeface="Times New Roman" panose="02020603050405020304" pitchFamily="18" charset="0"/>
                <a:cs typeface="Times New Roman" panose="02020603050405020304" pitchFamily="18" charset="0"/>
              </a:rPr>
              <a:t>a</a:t>
            </a:r>
            <a:r>
              <a:rPr lang="vi-VN" sz="5400" b="1" dirty="0">
                <a:latin typeface="Times New Roman" panose="02020603050405020304" pitchFamily="18" charset="0"/>
                <a:cs typeface="Times New Roman" panose="02020603050405020304" pitchFamily="18" charset="0"/>
              </a:rPr>
              <a:t>.2. Vẻ đẹp con người nơi Trường Sơn</a:t>
            </a:r>
            <a:endParaRPr lang="en-GB" sz="5400" dirty="0">
              <a:latin typeface="Times New Roman" panose="02020603050405020304" pitchFamily="18" charset="0"/>
              <a:cs typeface="Times New Roman" panose="02020603050405020304" pitchFamily="18" charset="0"/>
            </a:endParaRPr>
          </a:p>
        </p:txBody>
      </p:sp>
      <p:grpSp>
        <p:nvGrpSpPr>
          <p:cNvPr id="5" name="Group 5"/>
          <p:cNvGrpSpPr/>
          <p:nvPr/>
        </p:nvGrpSpPr>
        <p:grpSpPr>
          <a:xfrm>
            <a:off x="0" y="3058271"/>
            <a:ext cx="16843429" cy="1205096"/>
            <a:chOff x="0" y="-192881"/>
            <a:chExt cx="9379225" cy="4226698"/>
          </a:xfrm>
        </p:grpSpPr>
        <p:grpSp>
          <p:nvGrpSpPr>
            <p:cNvPr id="6" name="Group 6"/>
            <p:cNvGrpSpPr/>
            <p:nvPr/>
          </p:nvGrpSpPr>
          <p:grpSpPr>
            <a:xfrm>
              <a:off x="0" y="-192881"/>
              <a:ext cx="9379225" cy="4226698"/>
              <a:chOff x="0" y="-38100"/>
              <a:chExt cx="1852686" cy="834903"/>
            </a:xfrm>
          </p:grpSpPr>
          <p:sp>
            <p:nvSpPr>
              <p:cNvPr id="7" name="Freeform 7"/>
              <p:cNvSpPr/>
              <p:nvPr/>
            </p:nvSpPr>
            <p:spPr>
              <a:xfrm>
                <a:off x="0" y="0"/>
                <a:ext cx="1852686" cy="796803"/>
              </a:xfrm>
              <a:custGeom>
                <a:avLst/>
                <a:gdLst/>
                <a:ahLst/>
                <a:cxnLst/>
                <a:rect l="l" t="t" r="r" b="b"/>
                <a:pathLst>
                  <a:path w="1852686" h="640177">
                    <a:moveTo>
                      <a:pt x="56129" y="0"/>
                    </a:moveTo>
                    <a:lnTo>
                      <a:pt x="1796556" y="0"/>
                    </a:lnTo>
                    <a:cubicBezTo>
                      <a:pt x="1811443" y="0"/>
                      <a:pt x="1825719" y="5914"/>
                      <a:pt x="1836246" y="16440"/>
                    </a:cubicBezTo>
                    <a:cubicBezTo>
                      <a:pt x="1846772" y="26966"/>
                      <a:pt x="1852686" y="41243"/>
                      <a:pt x="1852686" y="56129"/>
                    </a:cubicBezTo>
                    <a:lnTo>
                      <a:pt x="1852686" y="584048"/>
                    </a:lnTo>
                    <a:cubicBezTo>
                      <a:pt x="1852686" y="598934"/>
                      <a:pt x="1846772" y="613211"/>
                      <a:pt x="1836246" y="623737"/>
                    </a:cubicBezTo>
                    <a:cubicBezTo>
                      <a:pt x="1825719" y="634263"/>
                      <a:pt x="1811443" y="640177"/>
                      <a:pt x="1796556" y="640177"/>
                    </a:cubicBezTo>
                    <a:lnTo>
                      <a:pt x="56129" y="640177"/>
                    </a:lnTo>
                    <a:cubicBezTo>
                      <a:pt x="41243" y="640177"/>
                      <a:pt x="26966" y="634263"/>
                      <a:pt x="16440" y="623737"/>
                    </a:cubicBezTo>
                    <a:cubicBezTo>
                      <a:pt x="5914" y="613211"/>
                      <a:pt x="0" y="598934"/>
                      <a:pt x="0" y="584048"/>
                    </a:cubicBezTo>
                    <a:lnTo>
                      <a:pt x="0" y="56129"/>
                    </a:lnTo>
                    <a:cubicBezTo>
                      <a:pt x="0" y="41243"/>
                      <a:pt x="5914" y="26966"/>
                      <a:pt x="16440" y="16440"/>
                    </a:cubicBezTo>
                    <a:cubicBezTo>
                      <a:pt x="26966" y="5914"/>
                      <a:pt x="41243" y="0"/>
                      <a:pt x="56129" y="0"/>
                    </a:cubicBezTo>
                    <a:close/>
                  </a:path>
                </a:pathLst>
              </a:custGeom>
              <a:solidFill>
                <a:srgbClr val="F39721"/>
              </a:solidFill>
              <a:ln w="38100" cap="rnd">
                <a:solidFill>
                  <a:srgbClr val="932712"/>
                </a:solidFill>
                <a:prstDash val="solid"/>
                <a:round/>
              </a:ln>
            </p:spPr>
          </p:sp>
          <p:sp>
            <p:nvSpPr>
              <p:cNvPr id="8" name="TextBox 8"/>
              <p:cNvSpPr txBox="1"/>
              <p:nvPr/>
            </p:nvSpPr>
            <p:spPr>
              <a:xfrm>
                <a:off x="0" y="-38100"/>
                <a:ext cx="1852685" cy="678277"/>
              </a:xfrm>
              <a:prstGeom prst="rect">
                <a:avLst/>
              </a:prstGeom>
            </p:spPr>
            <p:txBody>
              <a:bodyPr lIns="50800" tIns="50800" rIns="50800" bIns="50800" rtlCol="0" anchor="ctr"/>
              <a:lstStyle/>
              <a:p>
                <a:pPr algn="just"/>
                <a:endParaRPr sz="5400">
                  <a:latin typeface="Times New Roman" panose="02020603050405020304" pitchFamily="18" charset="0"/>
                  <a:cs typeface="Times New Roman" panose="02020603050405020304" pitchFamily="18" charset="0"/>
                </a:endParaRPr>
              </a:p>
            </p:txBody>
          </p:sp>
        </p:grpSp>
        <p:sp>
          <p:nvSpPr>
            <p:cNvPr id="9" name="TextBox 9"/>
            <p:cNvSpPr txBox="1"/>
            <p:nvPr/>
          </p:nvSpPr>
          <p:spPr>
            <a:xfrm>
              <a:off x="273215" y="200204"/>
              <a:ext cx="8832789" cy="1107996"/>
            </a:xfrm>
            <a:prstGeom prst="rect">
              <a:avLst/>
            </a:prstGeom>
          </p:spPr>
          <p:txBody>
            <a:bodyPr lIns="0" tIns="0" rIns="0" bIns="0" rtlCol="0" anchor="t">
              <a:spAutoFit/>
            </a:bodyPr>
            <a:lstStyle/>
            <a:p>
              <a:pPr algn="just"/>
              <a:r>
                <a:rPr lang="vi-VN" sz="5400" dirty="0">
                  <a:latin typeface="Times New Roman" panose="02020603050405020304" pitchFamily="18" charset="0"/>
                  <a:cs typeface="Times New Roman" panose="02020603050405020304" pitchFamily="18" charset="0"/>
                </a:rPr>
                <a:t>- Nhịp thơ 2/2/2</a:t>
              </a:r>
              <a:r>
                <a:rPr lang="en-US" sz="5400" dirty="0">
                  <a:latin typeface="Times New Roman" panose="02020603050405020304" pitchFamily="18" charset="0"/>
                  <a:cs typeface="Times New Roman" panose="02020603050405020304" pitchFamily="18" charset="0"/>
                </a:rPr>
                <a:t>,</a:t>
              </a:r>
              <a:r>
                <a:rPr lang="vi-VN" sz="5400"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t</a:t>
              </a:r>
              <a:r>
                <a:rPr lang="vi-VN" sz="5400" dirty="0">
                  <a:latin typeface="Times New Roman" panose="02020603050405020304" pitchFamily="18" charset="0"/>
                  <a:cs typeface="Times New Roman" panose="02020603050405020304" pitchFamily="18" charset="0"/>
                </a:rPr>
                <a:t>ừ láy “vội vã” </a:t>
              </a:r>
              <a:endParaRPr lang="en-US" sz="5400" dirty="0">
                <a:solidFill>
                  <a:srgbClr val="932712"/>
                </a:solidFill>
                <a:latin typeface="Times New Roman" panose="02020603050405020304" pitchFamily="18" charset="0"/>
                <a:cs typeface="Times New Roman" panose="02020603050405020304" pitchFamily="18" charset="0"/>
              </a:endParaRPr>
            </a:p>
          </p:txBody>
        </p:sp>
      </p:grpSp>
      <p:sp>
        <p:nvSpPr>
          <p:cNvPr id="10" name="TextBox 10"/>
          <p:cNvSpPr txBox="1"/>
          <p:nvPr/>
        </p:nvSpPr>
        <p:spPr>
          <a:xfrm>
            <a:off x="0" y="1371209"/>
            <a:ext cx="9372600" cy="1661993"/>
          </a:xfrm>
          <a:prstGeom prst="rect">
            <a:avLst/>
          </a:prstGeom>
        </p:spPr>
        <p:txBody>
          <a:bodyPr wrap="square" lIns="0" tIns="0" rIns="0" bIns="0" rtlCol="0" anchor="t">
            <a:spAutoFit/>
          </a:bodyPr>
          <a:lstStyle/>
          <a:p>
            <a:pPr algn="ctr"/>
            <a:r>
              <a:rPr lang="vi-VN" sz="5400" b="1" dirty="0">
                <a:latin typeface="Times New Roman" panose="02020603050405020304" pitchFamily="18" charset="0"/>
                <a:cs typeface="Times New Roman" panose="02020603050405020304" pitchFamily="18" charset="0"/>
              </a:rPr>
              <a:t>*Hình ảnh đoàn quân ra trận: </a:t>
            </a:r>
            <a:r>
              <a:rPr lang="vi-VN" sz="5400" dirty="0">
                <a:latin typeface="Times New Roman" panose="02020603050405020304" pitchFamily="18" charset="0"/>
                <a:cs typeface="Times New Roman" panose="02020603050405020304" pitchFamily="18" charset="0"/>
              </a:rPr>
              <a:t>“</a:t>
            </a:r>
            <a:r>
              <a:rPr lang="vi-VN" sz="5400" b="1" i="1" dirty="0">
                <a:latin typeface="Times New Roman" panose="02020603050405020304" pitchFamily="18" charset="0"/>
                <a:cs typeface="Times New Roman" panose="02020603050405020304" pitchFamily="18" charset="0"/>
              </a:rPr>
              <a:t>Đoàn quân vẫn đi vội vã</a:t>
            </a:r>
            <a:r>
              <a:rPr lang="vi-VN" sz="5400" dirty="0">
                <a:latin typeface="Times New Roman" panose="02020603050405020304" pitchFamily="18" charset="0"/>
                <a:cs typeface="Times New Roman" panose="02020603050405020304" pitchFamily="18" charset="0"/>
              </a:rPr>
              <a:t>”</a:t>
            </a:r>
            <a:endParaRPr lang="en-GB" sz="5400" dirty="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228600" y="4318360"/>
            <a:ext cx="16744772" cy="2764994"/>
            <a:chOff x="0" y="-192881"/>
            <a:chExt cx="9379219" cy="3686658"/>
          </a:xfrm>
        </p:grpSpPr>
        <p:sp>
          <p:nvSpPr>
            <p:cNvPr id="15" name="TextBox 15"/>
            <p:cNvSpPr txBox="1"/>
            <p:nvPr/>
          </p:nvSpPr>
          <p:spPr>
            <a:xfrm>
              <a:off x="0" y="-192881"/>
              <a:ext cx="9379219" cy="3433778"/>
            </a:xfrm>
            <a:prstGeom prst="rect">
              <a:avLst/>
            </a:prstGeom>
          </p:spPr>
          <p:txBody>
            <a:bodyPr lIns="50800" tIns="50800" rIns="50800" bIns="50800" rtlCol="0" anchor="ctr"/>
            <a:lstStyle/>
            <a:p>
              <a:pPr algn="just"/>
              <a:endParaRPr sz="5400">
                <a:latin typeface="Times New Roman" panose="02020603050405020304" pitchFamily="18" charset="0"/>
                <a:cs typeface="Times New Roman" panose="02020603050405020304" pitchFamily="18" charset="0"/>
              </a:endParaRPr>
            </a:p>
          </p:txBody>
        </p:sp>
        <p:sp>
          <p:nvSpPr>
            <p:cNvPr id="16" name="TextBox 16"/>
            <p:cNvSpPr txBox="1"/>
            <p:nvPr/>
          </p:nvSpPr>
          <p:spPr>
            <a:xfrm>
              <a:off x="256666" y="169791"/>
              <a:ext cx="8832789" cy="3323986"/>
            </a:xfrm>
            <a:prstGeom prst="rect">
              <a:avLst/>
            </a:prstGeom>
          </p:spPr>
          <p:txBody>
            <a:bodyPr lIns="0" tIns="0" rIns="0" bIns="0" rtlCol="0" anchor="t">
              <a:spAutoFit/>
            </a:bodyPr>
            <a:lstStyle/>
            <a:p>
              <a:pPr algn="just"/>
              <a:r>
                <a:rPr lang="en-US" sz="5400" dirty="0">
                  <a:latin typeface="Times New Roman" panose="02020603050405020304" pitchFamily="18" charset="0"/>
                  <a:cs typeface="Times New Roman" panose="02020603050405020304" pitchFamily="18" charset="0"/>
                </a:rPr>
                <a:t>&gt;</a:t>
              </a:r>
              <a:r>
                <a:rPr lang="vi-VN" sz="5400" dirty="0">
                  <a:latin typeface="Times New Roman" panose="02020603050405020304" pitchFamily="18" charset="0"/>
                  <a:cs typeface="Times New Roman" panose="02020603050405020304" pitchFamily="18" charset="0"/>
                </a:rPr>
                <a:t> Gợi lên những bước chân nhanh, mạnh, dồn dập, dứt khoát của những người lính, làm nổi bật tinh thần khẩn trương, tranh thủ từng phút giây hành quân</a:t>
              </a:r>
              <a:endParaRPr lang="en-US" sz="5400" dirty="0">
                <a:solidFill>
                  <a:srgbClr val="932712"/>
                </a:solidFill>
                <a:latin typeface="Times New Roman" panose="02020603050405020304" pitchFamily="18" charset="0"/>
                <a:cs typeface="Times New Roman" panose="02020603050405020304" pitchFamily="18" charset="0"/>
              </a:endParaRPr>
            </a:p>
          </p:txBody>
        </p:sp>
      </p:grpSp>
      <p:sp>
        <p:nvSpPr>
          <p:cNvPr id="21" name="Freeform 21"/>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6" name="TextBox 6"/>
          <p:cNvSpPr txBox="1"/>
          <p:nvPr/>
        </p:nvSpPr>
        <p:spPr>
          <a:xfrm>
            <a:off x="1443994" y="-252887"/>
            <a:ext cx="15815306" cy="1331903"/>
          </a:xfrm>
          <a:prstGeom prst="rect">
            <a:avLst/>
          </a:prstGeom>
        </p:spPr>
        <p:txBody>
          <a:bodyPr lIns="0" tIns="0" rIns="0" bIns="0" rtlCol="0" anchor="t">
            <a:spAutoFit/>
          </a:bodyPr>
          <a:lstStyle/>
          <a:p>
            <a:pPr algn="ctr">
              <a:lnSpc>
                <a:spcPts val="11899"/>
              </a:lnSpc>
            </a:pPr>
            <a:r>
              <a:rPr lang="en-US" sz="5400" dirty="0">
                <a:solidFill>
                  <a:srgbClr val="932712"/>
                </a:solidFill>
                <a:latin typeface="Times New Roman" panose="02020603050405020304" pitchFamily="18" charset="0"/>
                <a:ea typeface="Montserrat Classic Bold"/>
                <a:cs typeface="Times New Roman" panose="02020603050405020304" pitchFamily="18" charset="0"/>
              </a:rPr>
              <a:t>﻿</a:t>
            </a:r>
            <a:r>
              <a:rPr lang="vi-VN" sz="5400" b="1" dirty="0">
                <a:latin typeface="Times New Roman" panose="02020603050405020304" pitchFamily="18" charset="0"/>
                <a:cs typeface="Times New Roman" panose="02020603050405020304" pitchFamily="18" charset="0"/>
              </a:rPr>
              <a:t>* Hình ảnh người em gái tiền phương</a:t>
            </a:r>
            <a:endParaRPr lang="en-US" sz="5400" dirty="0">
              <a:solidFill>
                <a:srgbClr val="932712"/>
              </a:solidFill>
              <a:latin typeface="Times New Roman" panose="02020603050405020304" pitchFamily="18" charset="0"/>
              <a:ea typeface="Montserrat Classic Bold"/>
              <a:cs typeface="Times New Roman" panose="02020603050405020304" pitchFamily="18" charset="0"/>
            </a:endParaRPr>
          </a:p>
        </p:txBody>
      </p:sp>
      <p:sp>
        <p:nvSpPr>
          <p:cNvPr id="7" name="TextBox 7"/>
          <p:cNvSpPr txBox="1"/>
          <p:nvPr/>
        </p:nvSpPr>
        <p:spPr>
          <a:xfrm>
            <a:off x="762000" y="1164150"/>
            <a:ext cx="16119794" cy="1661993"/>
          </a:xfrm>
          <a:prstGeom prst="rect">
            <a:avLst/>
          </a:prstGeom>
          <a:solidFill>
            <a:schemeClr val="bg1"/>
          </a:solidFill>
        </p:spPr>
        <p:txBody>
          <a:bodyPr wrap="square" lIns="0" tIns="0" rIns="0" bIns="0" rtlCol="0" anchor="t">
            <a:spAutoFit/>
          </a:bodyPr>
          <a:lstStyle/>
          <a:p>
            <a:pPr algn="just"/>
            <a:r>
              <a:rPr lang="vi-VN" sz="5400" dirty="0">
                <a:latin typeface="Times New Roman" panose="02020603050405020304" pitchFamily="18" charset="0"/>
                <a:cs typeface="Times New Roman" panose="02020603050405020304" pitchFamily="18" charset="0"/>
              </a:rPr>
              <a:t>- </a:t>
            </a:r>
            <a:r>
              <a:rPr lang="vi-VN" sz="5400" b="1" dirty="0">
                <a:latin typeface="Times New Roman" panose="02020603050405020304" pitchFamily="18" charset="0"/>
                <a:cs typeface="Times New Roman" panose="02020603050405020304" pitchFamily="18" charset="0"/>
              </a:rPr>
              <a:t>Tư thế, trang phục</a:t>
            </a:r>
            <a:r>
              <a:rPr lang="vi-VN" sz="5400" dirty="0">
                <a:latin typeface="Times New Roman" panose="02020603050405020304" pitchFamily="18" charset="0"/>
                <a:cs typeface="Times New Roman" panose="02020603050405020304" pitchFamily="18" charset="0"/>
              </a:rPr>
              <a:t>: </a:t>
            </a:r>
            <a:r>
              <a:rPr lang="vi-VN" sz="5400" i="1" dirty="0">
                <a:latin typeface="Times New Roman" panose="02020603050405020304" pitchFamily="18" charset="0"/>
                <a:cs typeface="Times New Roman" panose="02020603050405020304" pitchFamily="18" charset="0"/>
              </a:rPr>
              <a:t>Em đứng bên đường như quê hương; Vai áo bạc quàng súng trường </a:t>
            </a:r>
            <a:endParaRPr lang="en-US" sz="5400" dirty="0">
              <a:solidFill>
                <a:srgbClr val="932712"/>
              </a:solidFill>
              <a:latin typeface="Times New Roman" panose="02020603050405020304" pitchFamily="18" charset="0"/>
              <a:cs typeface="Times New Roman" panose="02020603050405020304" pitchFamily="18" charset="0"/>
            </a:endParaRPr>
          </a:p>
        </p:txBody>
      </p:sp>
      <p:sp>
        <p:nvSpPr>
          <p:cNvPr id="13" name="Freeform 13"/>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Rectangle 13"/>
          <p:cNvSpPr/>
          <p:nvPr/>
        </p:nvSpPr>
        <p:spPr>
          <a:xfrm>
            <a:off x="562430" y="5499921"/>
            <a:ext cx="17039770" cy="2882649"/>
          </a:xfrm>
          <a:prstGeom prst="rect">
            <a:avLst/>
          </a:prstGeom>
          <a:solidFill>
            <a:schemeClr val="bg1"/>
          </a:solidFill>
        </p:spPr>
        <p:txBody>
          <a:bodyPr wrap="square">
            <a:spAutoFit/>
          </a:bodyPr>
          <a:lstStyle/>
          <a:p>
            <a:pPr indent="254000" algn="just">
              <a:lnSpc>
                <a:spcPct val="115000"/>
              </a:lnSpc>
              <a:spcAft>
                <a:spcPts val="0"/>
              </a:spcAft>
            </a:pPr>
            <a:r>
              <a:rPr lang="en-GB" sz="5400"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5400" dirty="0">
                <a:latin typeface="Times New Roman" panose="02020603050405020304" pitchFamily="18" charset="0"/>
                <a:ea typeface="Times New Roman" panose="02020603050405020304" pitchFamily="18" charset="0"/>
                <a:cs typeface="Times New Roman" panose="02020603050405020304" pitchFamily="18" charset="0"/>
              </a:rPr>
              <a:t> Gợi hình ảnh của cô gái thanh niên xung phong vừa thân thương, dịu dàng, gần gũi, giản dị; vừa kiên cường, dũng cảm, vững vàng khi làm nhiệm vụ.</a:t>
            </a:r>
            <a:endParaRPr lang="en-GB" sz="5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756557" y="3049082"/>
            <a:ext cx="15866125" cy="1754326"/>
          </a:xfrm>
          <a:prstGeom prst="rect">
            <a:avLst/>
          </a:prstGeom>
          <a:solidFill>
            <a:schemeClr val="bg1"/>
          </a:solidFill>
        </p:spPr>
        <p:txBody>
          <a:bodyPr wrap="square">
            <a:spAutoFit/>
          </a:bodyPr>
          <a:lstStyle/>
          <a:p>
            <a:pPr algn="just"/>
            <a:r>
              <a:rPr lang="vi-VN" sz="5400" b="1" dirty="0">
                <a:latin typeface="Times New Roman" panose="02020603050405020304" pitchFamily="18" charset="0"/>
                <a:ea typeface="Calibri" panose="020F0502020204030204" pitchFamily="34" charset="0"/>
              </a:rPr>
              <a:t>Hình ảnh so sánh</a:t>
            </a:r>
            <a:r>
              <a:rPr lang="vi-VN" sz="5400" dirty="0">
                <a:latin typeface="Times New Roman" panose="02020603050405020304" pitchFamily="18" charset="0"/>
                <a:ea typeface="Calibri" panose="020F0502020204030204" pitchFamily="34" charset="0"/>
              </a:rPr>
              <a:t>: “em gái tiền phương” được so sánh “như quê hương”</a:t>
            </a:r>
            <a:endParaRPr lang="en-GB" sz="5400" dirty="0"/>
          </a:p>
        </p:txBody>
      </p:sp>
      <p:sp>
        <p:nvSpPr>
          <p:cNvPr id="12" name="Rectangle 11"/>
          <p:cNvSpPr/>
          <p:nvPr/>
        </p:nvSpPr>
        <p:spPr>
          <a:xfrm>
            <a:off x="578759" y="8505460"/>
            <a:ext cx="15985474" cy="1754326"/>
          </a:xfrm>
          <a:prstGeom prst="rect">
            <a:avLst/>
          </a:prstGeom>
          <a:solidFill>
            <a:schemeClr val="bg1"/>
          </a:solidFill>
        </p:spPr>
        <p:txBody>
          <a:bodyPr wrap="square">
            <a:spAutoFit/>
          </a:bodyPr>
          <a:lstStyle/>
          <a:p>
            <a:pPr algn="just"/>
            <a:r>
              <a:rPr lang="en-US" sz="5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5400" dirty="0">
                <a:latin typeface="Times New Roman" panose="02020603050405020304" pitchFamily="18" charset="0"/>
                <a:ea typeface="Calibri" panose="020F0502020204030204" pitchFamily="34" charset="0"/>
              </a:rPr>
              <a:t> Vẻ đẹp của người em gái tiền phương trở thành biểu tượng của quê hương, đất nước.</a:t>
            </a:r>
            <a:endParaRPr lang="en-GB" sz="5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4"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1" name="Group 21"/>
          <p:cNvGrpSpPr/>
          <p:nvPr/>
        </p:nvGrpSpPr>
        <p:grpSpPr>
          <a:xfrm>
            <a:off x="627362" y="0"/>
            <a:ext cx="937061" cy="10287000"/>
            <a:chOff x="0" y="0"/>
            <a:chExt cx="246798" cy="2709333"/>
          </a:xfrm>
        </p:grpSpPr>
        <p:sp>
          <p:nvSpPr>
            <p:cNvPr id="22" name="Freeform 22"/>
            <p:cNvSpPr/>
            <p:nvPr/>
          </p:nvSpPr>
          <p:spPr>
            <a:xfrm>
              <a:off x="0" y="0"/>
              <a:ext cx="246798" cy="2709333"/>
            </a:xfrm>
            <a:custGeom>
              <a:avLst/>
              <a:gdLst/>
              <a:ahLst/>
              <a:cxnLst/>
              <a:rect l="l" t="t" r="r" b="b"/>
              <a:pathLst>
                <a:path w="246798" h="2709333">
                  <a:moveTo>
                    <a:pt x="0" y="0"/>
                  </a:moveTo>
                  <a:lnTo>
                    <a:pt x="246798" y="0"/>
                  </a:lnTo>
                  <a:lnTo>
                    <a:pt x="246798" y="2709333"/>
                  </a:lnTo>
                  <a:lnTo>
                    <a:pt x="0" y="2709333"/>
                  </a:lnTo>
                  <a:close/>
                </a:path>
              </a:pathLst>
            </a:custGeom>
            <a:solidFill>
              <a:srgbClr val="F39721"/>
            </a:solidFill>
          </p:spPr>
        </p:sp>
        <p:sp>
          <p:nvSpPr>
            <p:cNvPr id="23" name="TextBox 23"/>
            <p:cNvSpPr txBox="1"/>
            <p:nvPr/>
          </p:nvSpPr>
          <p:spPr>
            <a:xfrm>
              <a:off x="0" y="-38100"/>
              <a:ext cx="246798" cy="2747433"/>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rot="78401">
            <a:off x="2874640" y="9141177"/>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Freeform 27"/>
          <p:cNvSpPr/>
          <p:nvPr/>
        </p:nvSpPr>
        <p:spPr>
          <a:xfrm rot="692967">
            <a:off x="10640915" y="9093552"/>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Rectangle 27"/>
          <p:cNvSpPr/>
          <p:nvPr/>
        </p:nvSpPr>
        <p:spPr>
          <a:xfrm>
            <a:off x="647515" y="-21771"/>
            <a:ext cx="16102485" cy="971356"/>
          </a:xfrm>
          <a:prstGeom prst="rect">
            <a:avLst/>
          </a:prstGeom>
        </p:spPr>
        <p:txBody>
          <a:bodyPr wrap="none">
            <a:spAutoFit/>
          </a:bodyPr>
          <a:lstStyle/>
          <a:p>
            <a:pPr indent="254000" algn="just">
              <a:lnSpc>
                <a:spcPct val="115000"/>
              </a:lnSpc>
              <a:spcAft>
                <a:spcPts val="0"/>
              </a:spcAft>
              <a:tabLst>
                <a:tab pos="521335" algn="l"/>
              </a:tabLst>
            </a:pP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Tình</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cảm</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của</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người</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lính</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đối</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với</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em</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gái</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tiền</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phương</a:t>
            </a:r>
            <a:r>
              <a:rPr lang="en-GB" sz="5400" b="1" i="1" dirty="0">
                <a:latin typeface="Times New Roman" panose="02020603050405020304" pitchFamily="18" charset="0"/>
                <a:ea typeface="Times New Roman" panose="02020603050405020304" pitchFamily="18" charset="0"/>
              </a:rPr>
              <a:t>:</a:t>
            </a:r>
            <a:endParaRPr lang="en-GB" sz="5400" b="1" i="1" dirty="0">
              <a:effectLst/>
              <a:latin typeface="Times New Roman" panose="02020603050405020304" pitchFamily="18" charset="0"/>
              <a:ea typeface="Times New Roman" panose="02020603050405020304" pitchFamily="18" charset="0"/>
            </a:endParaRPr>
          </a:p>
        </p:txBody>
      </p:sp>
      <p:sp>
        <p:nvSpPr>
          <p:cNvPr id="29" name="Rectangle 28"/>
          <p:cNvSpPr/>
          <p:nvPr/>
        </p:nvSpPr>
        <p:spPr>
          <a:xfrm>
            <a:off x="457200" y="1035874"/>
            <a:ext cx="17602200" cy="3416320"/>
          </a:xfrm>
          <a:prstGeom prst="rect">
            <a:avLst/>
          </a:prstGeom>
        </p:spPr>
        <p:txBody>
          <a:bodyPr wrap="square">
            <a:spAutoFit/>
          </a:bodyPr>
          <a:lstStyle/>
          <a:p>
            <a:pPr algn="just"/>
            <a:r>
              <a:rPr lang="en-GB" sz="5400" dirty="0">
                <a:latin typeface="Times New Roman" panose="02020603050405020304" pitchFamily="18" charset="0"/>
                <a:ea typeface="Times New Roman" panose="02020603050405020304" pitchFamily="18" charset="0"/>
              </a:rPr>
              <a:t> + </a:t>
            </a:r>
            <a:r>
              <a:rPr lang="en-GB" sz="5400" dirty="0" err="1">
                <a:latin typeface="Times New Roman" panose="02020603050405020304" pitchFamily="18" charset="0"/>
                <a:ea typeface="Times New Roman" panose="02020603050405020304" pitchFamily="18" charset="0"/>
              </a:rPr>
              <a:t>Ngắt</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nhịp</a:t>
            </a:r>
            <a:r>
              <a:rPr lang="en-GB" sz="5400" dirty="0">
                <a:latin typeface="Times New Roman" panose="02020603050405020304" pitchFamily="18" charset="0"/>
                <a:ea typeface="Times New Roman" panose="02020603050405020304" pitchFamily="18" charset="0"/>
              </a:rPr>
              <a:t> 4/3 ở </a:t>
            </a:r>
            <a:r>
              <a:rPr lang="en-GB" sz="5400" dirty="0" err="1">
                <a:latin typeface="Times New Roman" panose="02020603050405020304" pitchFamily="18" charset="0"/>
                <a:ea typeface="Times New Roman" panose="02020603050405020304" pitchFamily="18" charset="0"/>
              </a:rPr>
              <a:t>dòng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thơ</a:t>
            </a:r>
            <a:r>
              <a:rPr lang="en-GB" sz="5400" dirty="0">
                <a:latin typeface="Times New Roman" panose="02020603050405020304" pitchFamily="18" charset="0"/>
                <a:ea typeface="Times New Roman" panose="02020603050405020304" pitchFamily="18" charset="0"/>
              </a:rPr>
              <a:t> </a:t>
            </a:r>
            <a:r>
              <a:rPr lang="en-GB" sz="5400" b="1" i="1" dirty="0">
                <a:latin typeface="Times New Roman" panose="02020603050405020304" pitchFamily="18" charset="0"/>
                <a:ea typeface="Times New Roman" panose="02020603050405020304" pitchFamily="18" charset="0"/>
              </a:rPr>
              <a:t>“Em </a:t>
            </a:r>
            <a:r>
              <a:rPr lang="en-GB" sz="5400" b="1" i="1" dirty="0" err="1">
                <a:latin typeface="Times New Roman" panose="02020603050405020304" pitchFamily="18" charset="0"/>
                <a:ea typeface="Times New Roman" panose="02020603050405020304" pitchFamily="18" charset="0"/>
              </a:rPr>
              <a:t>đứng</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bên</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đường</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như</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quê</a:t>
            </a:r>
            <a:r>
              <a:rPr lang="en-GB" sz="5400" b="1" i="1" dirty="0">
                <a:latin typeface="Times New Roman" panose="02020603050405020304" pitchFamily="18" charset="0"/>
                <a:ea typeface="Times New Roman" panose="02020603050405020304" pitchFamily="18" charset="0"/>
              </a:rPr>
              <a:t> </a:t>
            </a:r>
            <a:r>
              <a:rPr lang="en-GB" sz="5400" b="1" i="1" dirty="0" err="1">
                <a:latin typeface="Times New Roman" panose="02020603050405020304" pitchFamily="18" charset="0"/>
                <a:ea typeface="Times New Roman" panose="02020603050405020304" pitchFamily="18" charset="0"/>
              </a:rPr>
              <a:t>hương</a:t>
            </a:r>
            <a:r>
              <a:rPr lang="en-GB" sz="5400" b="1" i="1" dirty="0">
                <a:latin typeface="Times New Roman" panose="02020603050405020304" pitchFamily="18" charset="0"/>
                <a:ea typeface="Times New Roman" panose="02020603050405020304" pitchFamily="18" charset="0"/>
              </a:rPr>
              <a:t>”</a:t>
            </a:r>
            <a:r>
              <a:rPr lang="en-GB" sz="5400" dirty="0">
                <a:latin typeface="Times New Roman" panose="02020603050405020304" pitchFamily="18" charset="0"/>
                <a:ea typeface="Times New Roman" panose="02020603050405020304" pitchFamily="18" charset="0"/>
                <a:sym typeface="Wingdings" panose="05000000000000000000" pitchFamily="2" charset="2"/>
              </a:rPr>
              <a:t></a:t>
            </a:r>
            <a:r>
              <a:rPr lang="en-GB" sz="5400" dirty="0" err="1">
                <a:latin typeface="Times New Roman" panose="02020603050405020304" pitchFamily="18" charset="0"/>
                <a:ea typeface="Times New Roman" panose="02020603050405020304" pitchFamily="18" charset="0"/>
              </a:rPr>
              <a:t>Nhấn</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mạnh</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niềm</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mến</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thương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tâm</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trạng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xúc</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động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của</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người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lính</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khi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gặp</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lại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quê</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hương</a:t>
            </a:r>
            <a:r>
              <a:rPr lang="en-GB" sz="5400" dirty="0">
                <a:latin typeface="Times New Roman" panose="02020603050405020304" pitchFamily="18" charset="0"/>
                <a:ea typeface="Times New Roman" panose="02020603050405020304" pitchFamily="18" charset="0"/>
              </a:rPr>
              <a:t> qua </a:t>
            </a:r>
            <a:r>
              <a:rPr lang="en-GB" sz="5400" dirty="0" err="1">
                <a:latin typeface="Times New Roman" panose="02020603050405020304" pitchFamily="18" charset="0"/>
                <a:ea typeface="Times New Roman" panose="02020603050405020304" pitchFamily="18" charset="0"/>
              </a:rPr>
              <a:t>hình</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ảnh</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người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em</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gái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tiền</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phương</a:t>
            </a:r>
            <a:r>
              <a:rPr lang="en-GB" sz="5400" dirty="0">
                <a:latin typeface="Times New Roman" panose="02020603050405020304" pitchFamily="18" charset="0"/>
                <a:ea typeface="Times New Roman" panose="02020603050405020304" pitchFamily="18" charset="0"/>
              </a:rPr>
              <a:t>.</a:t>
            </a:r>
            <a:endParaRPr lang="en-GB" sz="5400" dirty="0"/>
          </a:p>
        </p:txBody>
      </p:sp>
      <p:sp>
        <p:nvSpPr>
          <p:cNvPr id="30" name="Rectangle 29"/>
          <p:cNvSpPr/>
          <p:nvPr/>
        </p:nvSpPr>
        <p:spPr>
          <a:xfrm>
            <a:off x="773110" y="4639374"/>
            <a:ext cx="17286289" cy="2585323"/>
          </a:xfrm>
          <a:prstGeom prst="rect">
            <a:avLst/>
          </a:prstGeom>
        </p:spPr>
        <p:txBody>
          <a:bodyPr wrap="square">
            <a:spAutoFit/>
          </a:bodyPr>
          <a:lstStyle/>
          <a:p>
            <a:pPr algn="just"/>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Yêu</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mến</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tự</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hào</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về</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những</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người</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vô</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danh</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đã</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và</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đang</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dồn</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sức</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cho</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cuộc</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chiến</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cuối</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cùng</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âm</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thầm</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cống</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hiến</a:t>
            </a:r>
            <a:r>
              <a:rPr lang="en-US" sz="5400" dirty="0">
                <a:latin typeface="Times New Roman" panose="02020603050405020304" pitchFamily="18" charset="0"/>
                <a:ea typeface="Calibri" panose="020F0502020204030204" pitchFamily="34" charset="0"/>
              </a:rPr>
              <a:t>, hi </a:t>
            </a:r>
            <a:r>
              <a:rPr lang="en-US" sz="5400" dirty="0" err="1">
                <a:latin typeface="Times New Roman" panose="02020603050405020304" pitchFamily="18" charset="0"/>
                <a:ea typeface="Calibri" panose="020F0502020204030204" pitchFamily="34" charset="0"/>
              </a:rPr>
              <a:t>sinh</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thẩm</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lặng</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cho</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Tổ</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quốc</a:t>
            </a:r>
            <a:r>
              <a:rPr lang="en-US" sz="5400" dirty="0">
                <a:latin typeface="Times New Roman" panose="02020603050405020304" pitchFamily="18" charset="0"/>
                <a:ea typeface="Calibri" panose="020F0502020204030204" pitchFamily="34" charset="0"/>
              </a:rPr>
              <a:t>,...</a:t>
            </a:r>
            <a:endParaRPr lang="en-GB" sz="5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181100" y="384360"/>
            <a:ext cx="16230600" cy="951828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4045823">
            <a:off x="14650394" y="1281940"/>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stretch>
              <a:fillRect/>
            </a:stretch>
          </a:blipFill>
        </p:spPr>
      </p:sp>
      <p:sp>
        <p:nvSpPr>
          <p:cNvPr id="11" name="Rectangle 10"/>
          <p:cNvSpPr/>
          <p:nvPr/>
        </p:nvSpPr>
        <p:spPr>
          <a:xfrm>
            <a:off x="5484184" y="679707"/>
            <a:ext cx="7319632" cy="971356"/>
          </a:xfrm>
          <a:prstGeom prst="rect">
            <a:avLst/>
          </a:prstGeom>
        </p:spPr>
        <p:txBody>
          <a:bodyPr wrap="none">
            <a:spAutoFit/>
          </a:bodyPr>
          <a:lstStyle/>
          <a:p>
            <a:pPr algn="just">
              <a:lnSpc>
                <a:spcPct val="115000"/>
              </a:lnSpc>
              <a:spcAft>
                <a:spcPts val="0"/>
              </a:spcAft>
            </a:pPr>
            <a:r>
              <a:rPr lang="en-US" sz="5400" b="1" dirty="0">
                <a:solidFill>
                  <a:srgbClr val="0070C0"/>
                </a:solidFill>
                <a:latin typeface="Times New Roman" panose="02020603050405020304" pitchFamily="18" charset="0"/>
                <a:ea typeface="Times New Roman" panose="02020603050405020304" pitchFamily="18" charset="0"/>
              </a:rPr>
              <a:t>a.3. </a:t>
            </a:r>
            <a:r>
              <a:rPr lang="en-US" sz="5400" b="1" dirty="0" err="1">
                <a:solidFill>
                  <a:srgbClr val="0070C0"/>
                </a:solidFill>
                <a:latin typeface="Times New Roman" panose="02020603050405020304" pitchFamily="18" charset="0"/>
                <a:ea typeface="Times New Roman" panose="02020603050405020304" pitchFamily="18" charset="0"/>
              </a:rPr>
              <a:t>Lời</a:t>
            </a:r>
            <a:r>
              <a:rPr lang="en-US" sz="5400" b="1" dirty="0">
                <a:solidFill>
                  <a:srgbClr val="0070C0"/>
                </a:solidFill>
                <a:latin typeface="Times New Roman" panose="02020603050405020304" pitchFamily="18" charset="0"/>
                <a:ea typeface="Times New Roman" panose="02020603050405020304" pitchFamily="18" charset="0"/>
              </a:rPr>
              <a:t> </a:t>
            </a:r>
            <a:r>
              <a:rPr lang="en-US" sz="5400" b="1" dirty="0" err="1">
                <a:solidFill>
                  <a:srgbClr val="0070C0"/>
                </a:solidFill>
                <a:latin typeface="Times New Roman" panose="02020603050405020304" pitchFamily="18" charset="0"/>
                <a:ea typeface="Times New Roman" panose="02020603050405020304" pitchFamily="18" charset="0"/>
              </a:rPr>
              <a:t>hẹn</a:t>
            </a:r>
            <a:r>
              <a:rPr lang="en-US" sz="5400" b="1" dirty="0">
                <a:solidFill>
                  <a:srgbClr val="0070C0"/>
                </a:solidFill>
                <a:latin typeface="Times New Roman" panose="02020603050405020304" pitchFamily="18" charset="0"/>
                <a:ea typeface="Times New Roman" panose="02020603050405020304" pitchFamily="18" charset="0"/>
              </a:rPr>
              <a:t> </a:t>
            </a:r>
            <a:r>
              <a:rPr lang="en-US" sz="5400" b="1" dirty="0" err="1">
                <a:solidFill>
                  <a:srgbClr val="0070C0"/>
                </a:solidFill>
                <a:latin typeface="Times New Roman" panose="02020603050405020304" pitchFamily="18" charset="0"/>
                <a:ea typeface="Times New Roman" panose="02020603050405020304" pitchFamily="18" charset="0"/>
              </a:rPr>
              <a:t>khi</a:t>
            </a:r>
            <a:r>
              <a:rPr lang="en-US" sz="5400" b="1" dirty="0">
                <a:solidFill>
                  <a:srgbClr val="0070C0"/>
                </a:solidFill>
                <a:latin typeface="Times New Roman" panose="02020603050405020304" pitchFamily="18" charset="0"/>
                <a:ea typeface="Times New Roman" panose="02020603050405020304" pitchFamily="18" charset="0"/>
              </a:rPr>
              <a:t> chia </a:t>
            </a:r>
            <a:r>
              <a:rPr lang="en-US" sz="5400" b="1" dirty="0" err="1">
                <a:solidFill>
                  <a:srgbClr val="0070C0"/>
                </a:solidFill>
                <a:latin typeface="Times New Roman" panose="02020603050405020304" pitchFamily="18" charset="0"/>
                <a:ea typeface="Times New Roman" panose="02020603050405020304" pitchFamily="18" charset="0"/>
              </a:rPr>
              <a:t>tay</a:t>
            </a:r>
            <a:endParaRPr lang="en-GB" sz="5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522344" y="1702473"/>
            <a:ext cx="9144000" cy="1587294"/>
          </a:xfrm>
          <a:prstGeom prst="rect">
            <a:avLst/>
          </a:prstGeom>
        </p:spPr>
        <p:txBody>
          <a:bodyPr>
            <a:spAutoFit/>
          </a:bodyPr>
          <a:lstStyle/>
          <a:p>
            <a:pPr algn="ctr">
              <a:lnSpc>
                <a:spcPct val="115000"/>
              </a:lnSpc>
              <a:spcAft>
                <a:spcPts val="0"/>
              </a:spcAft>
            </a:pPr>
            <a:r>
              <a:rPr lang="en-US" sz="4400" i="1" dirty="0">
                <a:solidFill>
                  <a:srgbClr val="0D0D0D"/>
                </a:solidFill>
                <a:latin typeface="Times New Roman" panose="02020603050405020304" pitchFamily="18" charset="0"/>
                <a:ea typeface="Times New Roman" panose="02020603050405020304" pitchFamily="18" charset="0"/>
              </a:rPr>
              <a:t>“</a:t>
            </a:r>
            <a:r>
              <a:rPr lang="en-US" sz="4400" i="1" dirty="0" err="1">
                <a:solidFill>
                  <a:srgbClr val="0D0D0D"/>
                </a:solidFill>
                <a:latin typeface="Times New Roman" panose="02020603050405020304" pitchFamily="18" charset="0"/>
                <a:ea typeface="Times New Roman" panose="02020603050405020304" pitchFamily="18" charset="0"/>
              </a:rPr>
              <a:t>Chào</a:t>
            </a:r>
            <a:r>
              <a:rPr lang="en-US" sz="4400" i="1" dirty="0">
                <a:solidFill>
                  <a:srgbClr val="0D0D0D"/>
                </a:solidFill>
                <a:latin typeface="Times New Roman" panose="02020603050405020304" pitchFamily="18" charset="0"/>
                <a:ea typeface="Times New Roman" panose="02020603050405020304" pitchFamily="18" charset="0"/>
              </a:rPr>
              <a:t> </a:t>
            </a:r>
            <a:r>
              <a:rPr lang="en-US" sz="4400" i="1" dirty="0" err="1">
                <a:solidFill>
                  <a:srgbClr val="0D0D0D"/>
                </a:solidFill>
                <a:latin typeface="Times New Roman" panose="02020603050405020304" pitchFamily="18" charset="0"/>
                <a:ea typeface="Times New Roman" panose="02020603050405020304" pitchFamily="18" charset="0"/>
              </a:rPr>
              <a:t>em</a:t>
            </a:r>
            <a:r>
              <a:rPr lang="en-US" sz="4400" i="1" dirty="0">
                <a:solidFill>
                  <a:srgbClr val="0D0D0D"/>
                </a:solidFill>
                <a:latin typeface="Times New Roman" panose="02020603050405020304" pitchFamily="18" charset="0"/>
                <a:ea typeface="Times New Roman" panose="02020603050405020304" pitchFamily="18" charset="0"/>
              </a:rPr>
              <a:t> </a:t>
            </a:r>
            <a:r>
              <a:rPr lang="en-US" sz="4400" i="1" dirty="0" err="1">
                <a:solidFill>
                  <a:srgbClr val="0D0D0D"/>
                </a:solidFill>
                <a:latin typeface="Times New Roman" panose="02020603050405020304" pitchFamily="18" charset="0"/>
                <a:ea typeface="Times New Roman" panose="02020603050405020304" pitchFamily="18" charset="0"/>
              </a:rPr>
              <a:t>em</a:t>
            </a:r>
            <a:r>
              <a:rPr lang="en-US" sz="4400" i="1" dirty="0">
                <a:solidFill>
                  <a:srgbClr val="0D0D0D"/>
                </a:solidFill>
                <a:latin typeface="Times New Roman" panose="02020603050405020304" pitchFamily="18" charset="0"/>
                <a:ea typeface="Times New Roman" panose="02020603050405020304" pitchFamily="18" charset="0"/>
              </a:rPr>
              <a:t> </a:t>
            </a:r>
            <a:r>
              <a:rPr lang="en-US" sz="4400" i="1" dirty="0" err="1">
                <a:solidFill>
                  <a:srgbClr val="0D0D0D"/>
                </a:solidFill>
                <a:latin typeface="Times New Roman" panose="02020603050405020304" pitchFamily="18" charset="0"/>
                <a:ea typeface="Times New Roman" panose="02020603050405020304" pitchFamily="18" charset="0"/>
              </a:rPr>
              <a:t>gái</a:t>
            </a:r>
            <a:r>
              <a:rPr lang="en-US" sz="4400" i="1" dirty="0">
                <a:solidFill>
                  <a:srgbClr val="0D0D0D"/>
                </a:solidFill>
                <a:latin typeface="Times New Roman" panose="02020603050405020304" pitchFamily="18" charset="0"/>
                <a:ea typeface="Times New Roman" panose="02020603050405020304" pitchFamily="18" charset="0"/>
              </a:rPr>
              <a:t> </a:t>
            </a:r>
            <a:r>
              <a:rPr lang="en-US" sz="4400" i="1" dirty="0" err="1">
                <a:solidFill>
                  <a:srgbClr val="0D0D0D"/>
                </a:solidFill>
                <a:latin typeface="Times New Roman" panose="02020603050405020304" pitchFamily="18" charset="0"/>
                <a:ea typeface="Times New Roman" panose="02020603050405020304" pitchFamily="18" charset="0"/>
              </a:rPr>
              <a:t>tiền</a:t>
            </a:r>
            <a:r>
              <a:rPr lang="en-US" sz="4400" i="1" dirty="0">
                <a:solidFill>
                  <a:srgbClr val="0D0D0D"/>
                </a:solidFill>
                <a:latin typeface="Times New Roman" panose="02020603050405020304" pitchFamily="18" charset="0"/>
                <a:ea typeface="Times New Roman" panose="02020603050405020304" pitchFamily="18" charset="0"/>
              </a:rPr>
              <a:t> </a:t>
            </a:r>
            <a:r>
              <a:rPr lang="en-US" sz="4400" i="1" dirty="0" err="1">
                <a:solidFill>
                  <a:srgbClr val="0D0D0D"/>
                </a:solidFill>
                <a:latin typeface="Times New Roman" panose="02020603050405020304" pitchFamily="18" charset="0"/>
                <a:ea typeface="Times New Roman" panose="02020603050405020304" pitchFamily="18" charset="0"/>
              </a:rPr>
              <a:t>phương</a:t>
            </a:r>
            <a:endParaRPr lang="en-GB" sz="4400" dirty="0">
              <a:latin typeface="Times New Roman" panose="02020603050405020304" pitchFamily="18" charset="0"/>
              <a:ea typeface="Times New Roman" panose="02020603050405020304" pitchFamily="18" charset="0"/>
            </a:endParaRPr>
          </a:p>
          <a:p>
            <a:pPr algn="ctr">
              <a:lnSpc>
                <a:spcPct val="115000"/>
              </a:lnSpc>
              <a:spcAft>
                <a:spcPts val="0"/>
              </a:spcAft>
            </a:pPr>
            <a:r>
              <a:rPr lang="en-US" sz="4400" i="1" dirty="0" err="1">
                <a:solidFill>
                  <a:srgbClr val="0D0D0D"/>
                </a:solidFill>
                <a:latin typeface="Times New Roman" panose="02020603050405020304" pitchFamily="18" charset="0"/>
                <a:ea typeface="Times New Roman" panose="02020603050405020304" pitchFamily="18" charset="0"/>
              </a:rPr>
              <a:t>Hẹn</a:t>
            </a:r>
            <a:r>
              <a:rPr lang="en-US" sz="4400" i="1" dirty="0">
                <a:solidFill>
                  <a:srgbClr val="0D0D0D"/>
                </a:solidFill>
                <a:latin typeface="Times New Roman" panose="02020603050405020304" pitchFamily="18" charset="0"/>
                <a:ea typeface="Times New Roman" panose="02020603050405020304" pitchFamily="18" charset="0"/>
              </a:rPr>
              <a:t> </a:t>
            </a:r>
            <a:r>
              <a:rPr lang="en-US" sz="4400" i="1" dirty="0" err="1">
                <a:solidFill>
                  <a:srgbClr val="0D0D0D"/>
                </a:solidFill>
                <a:latin typeface="Times New Roman" panose="02020603050405020304" pitchFamily="18" charset="0"/>
                <a:ea typeface="Times New Roman" panose="02020603050405020304" pitchFamily="18" charset="0"/>
              </a:rPr>
              <a:t>gặp</a:t>
            </a:r>
            <a:r>
              <a:rPr lang="en-US" sz="4400" i="1" dirty="0">
                <a:solidFill>
                  <a:srgbClr val="0D0D0D"/>
                </a:solidFill>
                <a:latin typeface="Times New Roman" panose="02020603050405020304" pitchFamily="18" charset="0"/>
                <a:ea typeface="Times New Roman" panose="02020603050405020304" pitchFamily="18" charset="0"/>
              </a:rPr>
              <a:t> </a:t>
            </a:r>
            <a:r>
              <a:rPr lang="en-US" sz="4400" i="1" dirty="0" err="1">
                <a:solidFill>
                  <a:srgbClr val="0D0D0D"/>
                </a:solidFill>
                <a:latin typeface="Times New Roman" panose="02020603050405020304" pitchFamily="18" charset="0"/>
                <a:ea typeface="Times New Roman" panose="02020603050405020304" pitchFamily="18" charset="0"/>
              </a:rPr>
              <a:t>nhé</a:t>
            </a:r>
            <a:r>
              <a:rPr lang="en-US" sz="4400" i="1" dirty="0">
                <a:solidFill>
                  <a:srgbClr val="0D0D0D"/>
                </a:solidFill>
                <a:latin typeface="Times New Roman" panose="02020603050405020304" pitchFamily="18" charset="0"/>
                <a:ea typeface="Times New Roman" panose="02020603050405020304" pitchFamily="18" charset="0"/>
              </a:rPr>
              <a:t> </a:t>
            </a:r>
            <a:r>
              <a:rPr lang="en-US" sz="4400" i="1" dirty="0" err="1">
                <a:solidFill>
                  <a:srgbClr val="0D0D0D"/>
                </a:solidFill>
                <a:latin typeface="Times New Roman" panose="02020603050405020304" pitchFamily="18" charset="0"/>
                <a:ea typeface="Times New Roman" panose="02020603050405020304" pitchFamily="18" charset="0"/>
              </a:rPr>
              <a:t>giữa</a:t>
            </a:r>
            <a:r>
              <a:rPr lang="en-US" sz="4400" i="1" dirty="0">
                <a:solidFill>
                  <a:srgbClr val="0D0D0D"/>
                </a:solidFill>
                <a:latin typeface="Times New Roman" panose="02020603050405020304" pitchFamily="18" charset="0"/>
                <a:ea typeface="Times New Roman" panose="02020603050405020304" pitchFamily="18" charset="0"/>
              </a:rPr>
              <a:t> </a:t>
            </a:r>
            <a:r>
              <a:rPr lang="en-US" sz="4400" i="1" dirty="0" err="1">
                <a:solidFill>
                  <a:srgbClr val="0D0D0D"/>
                </a:solidFill>
                <a:latin typeface="Times New Roman" panose="02020603050405020304" pitchFamily="18" charset="0"/>
                <a:ea typeface="Times New Roman" panose="02020603050405020304" pitchFamily="18" charset="0"/>
              </a:rPr>
              <a:t>Sài</a:t>
            </a:r>
            <a:r>
              <a:rPr lang="en-US" sz="4400" i="1" dirty="0">
                <a:solidFill>
                  <a:srgbClr val="0D0D0D"/>
                </a:solidFill>
                <a:latin typeface="Times New Roman" panose="02020603050405020304" pitchFamily="18" charset="0"/>
                <a:ea typeface="Times New Roman" panose="02020603050405020304" pitchFamily="18" charset="0"/>
              </a:rPr>
              <a:t> </a:t>
            </a:r>
            <a:r>
              <a:rPr lang="en-US" sz="4400" i="1" dirty="0" err="1">
                <a:solidFill>
                  <a:srgbClr val="0D0D0D"/>
                </a:solidFill>
                <a:latin typeface="Times New Roman" panose="02020603050405020304" pitchFamily="18" charset="0"/>
                <a:ea typeface="Times New Roman" panose="02020603050405020304" pitchFamily="18" charset="0"/>
              </a:rPr>
              <a:t>Gòn</a:t>
            </a:r>
            <a:r>
              <a:rPr lang="en-US" sz="4400" i="1" dirty="0">
                <a:solidFill>
                  <a:srgbClr val="0D0D0D"/>
                </a:solidFill>
                <a:latin typeface="Times New Roman" panose="02020603050405020304" pitchFamily="18" charset="0"/>
                <a:ea typeface="Times New Roman" panose="02020603050405020304" pitchFamily="18" charset="0"/>
              </a:rPr>
              <a:t>”</a:t>
            </a:r>
            <a:endParaRPr lang="en-GB" sz="44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0" y="3564056"/>
            <a:ext cx="18288000" cy="1927002"/>
          </a:xfrm>
          <a:prstGeom prst="rect">
            <a:avLst/>
          </a:prstGeom>
          <a:solidFill>
            <a:schemeClr val="bg1"/>
          </a:solidFill>
        </p:spPr>
        <p:txBody>
          <a:bodyPr wrap="square">
            <a:spAutoFit/>
          </a:bodyPr>
          <a:lstStyle/>
          <a:p>
            <a:pPr algn="just">
              <a:lnSpc>
                <a:spcPct val="115000"/>
              </a:lnSpc>
              <a:spcAft>
                <a:spcPts val="0"/>
              </a:spcAft>
            </a:pPr>
            <a:r>
              <a:rPr lang="en-US" sz="5400" b="1"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Cuộc</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gặp</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gỡ</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giữa</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người</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lính</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và</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cô</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gái</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thanh</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niên</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xung</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phong</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chỉ</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diễn</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ra</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trong</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chốc</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lát</a:t>
            </a:r>
            <a:r>
              <a:rPr lang="en-US" sz="5400" dirty="0">
                <a:solidFill>
                  <a:srgbClr val="000000"/>
                </a:solidFill>
                <a:latin typeface="Times New Roman" panose="02020603050405020304" pitchFamily="18" charset="0"/>
                <a:ea typeface="Times New Roman" panose="02020603050405020304" pitchFamily="18" charset="0"/>
              </a:rPr>
              <a:t>. </a:t>
            </a:r>
            <a:endParaRPr lang="en-GB" sz="54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0" y="5535710"/>
            <a:ext cx="18288000" cy="1927002"/>
          </a:xfrm>
          <a:prstGeom prst="rect">
            <a:avLst/>
          </a:prstGeom>
          <a:solidFill>
            <a:schemeClr val="bg1"/>
          </a:solidFill>
        </p:spPr>
        <p:txBody>
          <a:bodyPr wrap="square">
            <a:spAutoFit/>
          </a:bodyPr>
          <a:lstStyle/>
          <a:p>
            <a:pPr algn="just">
              <a:lnSpc>
                <a:spcPct val="115000"/>
              </a:lnSpc>
              <a:spcAft>
                <a:spcPts val="0"/>
              </a:spcAft>
            </a:pPr>
            <a:r>
              <a:rPr lang="en-US" sz="5400" b="1"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Lời</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chào</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thay</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lời</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hứa</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hẹn</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sẽ</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gặp</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lại</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nhau</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giữa</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Sài</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Gòn</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khi</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nước</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nhà</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đã</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hoàn</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toàn</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độc</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lập</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thống</a:t>
            </a:r>
            <a:r>
              <a:rPr lang="en-US" sz="5400" dirty="0">
                <a:solidFill>
                  <a:srgbClr val="000000"/>
                </a:solidFill>
                <a:latin typeface="Times New Roman" panose="02020603050405020304" pitchFamily="18" charset="0"/>
                <a:ea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rPr>
              <a:t>nhất</a:t>
            </a:r>
            <a:r>
              <a:rPr lang="en-US" sz="5400" dirty="0">
                <a:solidFill>
                  <a:srgbClr val="000000"/>
                </a:solidFill>
                <a:latin typeface="Times New Roman" panose="02020603050405020304" pitchFamily="18" charset="0"/>
                <a:ea typeface="Times New Roman" panose="02020603050405020304" pitchFamily="18" charset="0"/>
              </a:rPr>
              <a:t>. </a:t>
            </a:r>
            <a:endParaRPr lang="en-GB" sz="54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0" y="7598848"/>
            <a:ext cx="18516600" cy="2585323"/>
          </a:xfrm>
          <a:prstGeom prst="rect">
            <a:avLst/>
          </a:prstGeom>
          <a:solidFill>
            <a:schemeClr val="bg1"/>
          </a:solidFill>
        </p:spPr>
        <p:txBody>
          <a:bodyPr wrap="square">
            <a:spAutoFit/>
          </a:bodyPr>
          <a:lstStyle/>
          <a:p>
            <a:pPr algn="just"/>
            <a:r>
              <a:rPr lang="en-US" sz="5400" dirty="0">
                <a:solidFill>
                  <a:srgbClr val="000000"/>
                </a:solidFill>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Niềm</a:t>
            </a:r>
            <a:r>
              <a:rPr lang="en-US" sz="5400" dirty="0">
                <a:latin typeface="Times New Roman" panose="02020603050405020304" pitchFamily="18" charset="0"/>
                <a:ea typeface="Calibri" panose="020F0502020204030204" pitchFamily="34" charset="0"/>
              </a:rPr>
              <a:t> tin </a:t>
            </a:r>
            <a:r>
              <a:rPr lang="en-US" sz="5400" dirty="0" err="1">
                <a:latin typeface="Times New Roman" panose="02020603050405020304" pitchFamily="18" charset="0"/>
                <a:ea typeface="Calibri" panose="020F0502020204030204" pitchFamily="34" charset="0"/>
              </a:rPr>
              <a:t>của</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người</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lính</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dựa</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trên</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cơ</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sở</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thực</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tế</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vững</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chắc</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đó</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là</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sự</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đồng</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lòng</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quyết</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tâm</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dồn</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sức</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mạnh</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toàn</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quân</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toàn</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dân</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vào</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cuộc</a:t>
            </a:r>
            <a:r>
              <a:rPr lang="en-US" sz="5400" dirty="0">
                <a:latin typeface="Times New Roman" panose="02020603050405020304" pitchFamily="18" charset="0"/>
                <a:ea typeface="Calibri" panose="020F0502020204030204" pitchFamily="34" charset="0"/>
              </a:rPr>
              <a:t> </a:t>
            </a:r>
            <a:r>
              <a:rPr lang="en-US" sz="5400" dirty="0" err="1">
                <a:latin typeface="Times New Roman" panose="02020603050405020304" pitchFamily="18" charset="0"/>
                <a:ea typeface="Calibri" panose="020F0502020204030204" pitchFamily="34" charset="0"/>
              </a:rPr>
              <a:t>chiến</a:t>
            </a:r>
            <a:r>
              <a:rPr lang="en-US" sz="5400" dirty="0">
                <a:latin typeface="Times New Roman" panose="02020603050405020304" pitchFamily="18" charset="0"/>
                <a:ea typeface="Calibri" panose="020F0502020204030204" pitchFamily="34" charset="0"/>
              </a:rPr>
              <a:t>. </a:t>
            </a:r>
            <a:endParaRPr lang="en-GB" sz="5400" dirty="0"/>
          </a:p>
        </p:txBody>
      </p:sp>
    </p:spTree>
    <p:extLst>
      <p:ext uri="{BB962C8B-B14F-4D97-AF65-F5344CB8AC3E}">
        <p14:creationId xmlns:p14="http://schemas.microsoft.com/office/powerpoint/2010/main" val="14302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5" name="Group 5"/>
          <p:cNvGrpSpPr/>
          <p:nvPr/>
        </p:nvGrpSpPr>
        <p:grpSpPr>
          <a:xfrm>
            <a:off x="1241290" y="1406221"/>
            <a:ext cx="706930" cy="706930"/>
            <a:chOff x="0" y="0"/>
            <a:chExt cx="812800" cy="812800"/>
          </a:xfrm>
        </p:grpSpPr>
        <p:sp>
          <p:nvSpPr>
            <p:cNvPr id="6" name="Freeform 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7" name="TextBox 7"/>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810000" y="49587"/>
            <a:ext cx="9029700" cy="923330"/>
          </a:xfrm>
          <a:prstGeom prst="rect">
            <a:avLst/>
          </a:prstGeom>
        </p:spPr>
        <p:txBody>
          <a:bodyPr wrap="square" lIns="0" tIns="0" rIns="0" bIns="0" rtlCol="0" anchor="t">
            <a:spAutoFit/>
          </a:bodyPr>
          <a:lstStyle/>
          <a:p>
            <a:pPr algn="ctr"/>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Cảm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hứng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chủ</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đạo</a:t>
            </a:r>
            <a:endParaRPr lang="en-GB" sz="6000"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2411959" y="1432673"/>
            <a:ext cx="14847341" cy="654025"/>
          </a:xfrm>
          <a:prstGeom prst="rect">
            <a:avLst/>
          </a:prstGeom>
        </p:spPr>
        <p:txBody>
          <a:bodyPr lIns="0" tIns="0" rIns="0" bIns="0" rtlCol="0" anchor="t">
            <a:spAutoFit/>
          </a:bodyPr>
          <a:lstStyle/>
          <a:p>
            <a:pPr>
              <a:lnSpc>
                <a:spcPts val="5125"/>
              </a:lnSpc>
            </a:pPr>
            <a:r>
              <a:rPr lang="en-US" sz="5400" dirty="0" err="1">
                <a:latin typeface="Times New Roman" panose="02020603050405020304" pitchFamily="18" charset="0"/>
                <a:cs typeface="Times New Roman" panose="02020603050405020304" pitchFamily="18" charset="0"/>
              </a:rPr>
              <a:t>Mến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nhỏ</a:t>
            </a:r>
            <a:r>
              <a:rPr lang="en-US" sz="5400" dirty="0">
                <a:latin typeface="Times New Roman" panose="02020603050405020304" pitchFamily="18" charset="0"/>
                <a:cs typeface="Times New Roman" panose="02020603050405020304" pitchFamily="18" charset="0"/>
              </a:rPr>
              <a:t> </a:t>
            </a:r>
            <a:endParaRPr lang="en-US" sz="5400" dirty="0">
              <a:solidFill>
                <a:srgbClr val="932712"/>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2411959" y="2435046"/>
            <a:ext cx="15719478" cy="2492990"/>
          </a:xfrm>
          <a:prstGeom prst="rect">
            <a:avLst/>
          </a:prstGeom>
        </p:spPr>
        <p:txBody>
          <a:bodyPr wrap="square" lIns="0" tIns="0" rIns="0" bIns="0" rtlCol="0" anchor="t">
            <a:spAutoFit/>
          </a:bodyPr>
          <a:lstStyle/>
          <a:p>
            <a:pPr algn="just"/>
            <a:r>
              <a:rPr lang="en-US" sz="5400" dirty="0" err="1">
                <a:latin typeface="Times New Roman" panose="02020603050405020304" pitchFamily="18" charset="0"/>
                <a:cs typeface="Times New Roman" panose="02020603050405020304" pitchFamily="18" charset="0"/>
              </a:rPr>
              <a:t>Yêu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tự</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về</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hùng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vô</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hiến</a:t>
            </a:r>
            <a:r>
              <a:rPr lang="en-US" sz="5400" dirty="0">
                <a:latin typeface="Times New Roman" panose="02020603050405020304" pitchFamily="18" charset="0"/>
                <a:cs typeface="Times New Roman" panose="02020603050405020304" pitchFamily="18" charset="0"/>
              </a:rPr>
              <a:t>, hi </a:t>
            </a:r>
            <a:r>
              <a:rPr lang="en-US" sz="5400" dirty="0" err="1">
                <a:latin typeface="Times New Roman" panose="02020603050405020304" pitchFamily="18" charset="0"/>
                <a:cs typeface="Times New Roman" panose="02020603050405020304" pitchFamily="18" charset="0"/>
              </a:rPr>
              <a:t>sinh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lớn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thẩm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lặng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con </a:t>
            </a:r>
            <a:r>
              <a:rPr lang="en-US" sz="5400" dirty="0" err="1">
                <a:latin typeface="Times New Roman" panose="02020603050405020304" pitchFamily="18" charset="0"/>
                <a:cs typeface="Times New Roman" panose="02020603050405020304" pitchFamily="18" charset="0"/>
              </a:rPr>
              <a:t>cho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Tổ</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quốc</a:t>
            </a:r>
            <a:endParaRPr lang="en-US" sz="5400" dirty="0">
              <a:solidFill>
                <a:srgbClr val="932712"/>
              </a:solidFill>
              <a:latin typeface="Times New Roman" panose="02020603050405020304" pitchFamily="18" charset="0"/>
              <a:cs typeface="Times New Roman" panose="02020603050405020304" pitchFamily="18" charset="0"/>
            </a:endParaRPr>
          </a:p>
        </p:txBody>
      </p:sp>
      <p:grpSp>
        <p:nvGrpSpPr>
          <p:cNvPr id="14" name="Group 14"/>
          <p:cNvGrpSpPr/>
          <p:nvPr/>
        </p:nvGrpSpPr>
        <p:grpSpPr>
          <a:xfrm>
            <a:off x="1158565" y="3086100"/>
            <a:ext cx="706930" cy="706930"/>
            <a:chOff x="0" y="0"/>
            <a:chExt cx="812800" cy="812800"/>
          </a:xfrm>
        </p:grpSpPr>
        <p:sp>
          <p:nvSpPr>
            <p:cNvPr id="15"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16" name="TextBox 1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10587021">
            <a:off x="16932176" y="-813852"/>
            <a:ext cx="3558804" cy="3929237"/>
          </a:xfrm>
          <a:custGeom>
            <a:avLst/>
            <a:gdLst/>
            <a:ahLst/>
            <a:cxnLst/>
            <a:rect l="l" t="t" r="r" b="b"/>
            <a:pathLst>
              <a:path w="3558804" h="3929237">
                <a:moveTo>
                  <a:pt x="0" y="0"/>
                </a:moveTo>
                <a:lnTo>
                  <a:pt x="3558804" y="0"/>
                </a:lnTo>
                <a:lnTo>
                  <a:pt x="3558804" y="3929237"/>
                </a:lnTo>
                <a:lnTo>
                  <a:pt x="0" y="3929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2060920" y="4960693"/>
            <a:ext cx="16124946" cy="1927002"/>
          </a:xfrm>
          <a:prstGeom prst="rect">
            <a:avLst/>
          </a:prstGeom>
        </p:spPr>
        <p:txBody>
          <a:bodyPr wrap="square">
            <a:spAutoFit/>
          </a:bodyPr>
          <a:lstStyle/>
          <a:p>
            <a:pPr indent="254000" algn="just">
              <a:lnSpc>
                <a:spcPct val="115000"/>
              </a:lnSpc>
              <a:spcAft>
                <a:spcPts val="0"/>
              </a:spcAft>
              <a:tabLst>
                <a:tab pos="761365" algn="l"/>
              </a:tabLst>
            </a:pPr>
            <a:r>
              <a:rPr lang="vi-VN" sz="5400" dirty="0">
                <a:latin typeface="Times New Roman" panose="02020603050405020304" pitchFamily="18" charset="0"/>
                <a:ea typeface="Times New Roman" panose="02020603050405020304" pitchFamily="18" charset="0"/>
                <a:cs typeface="Times New Roman" panose="02020603050405020304" pitchFamily="18" charset="0"/>
              </a:rPr>
              <a:t>Niềm</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mãnh</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liệt</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cuối</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5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0" name="Group 14"/>
          <p:cNvGrpSpPr/>
          <p:nvPr/>
        </p:nvGrpSpPr>
        <p:grpSpPr>
          <a:xfrm>
            <a:off x="1241290" y="5143500"/>
            <a:ext cx="706930" cy="706930"/>
            <a:chOff x="0" y="0"/>
            <a:chExt cx="812800" cy="812800"/>
          </a:xfrm>
        </p:grpSpPr>
        <p:sp>
          <p:nvSpPr>
            <p:cNvPr id="21"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22" name="TextBox 1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2" name="Rectangle 1"/>
          <p:cNvSpPr/>
          <p:nvPr/>
        </p:nvSpPr>
        <p:spPr>
          <a:xfrm>
            <a:off x="533400" y="7148224"/>
            <a:ext cx="17373600" cy="2585323"/>
          </a:xfrm>
          <a:prstGeom prst="rect">
            <a:avLst/>
          </a:prstGeom>
          <a:solidFill>
            <a:schemeClr val="bg1"/>
          </a:solidFill>
        </p:spPr>
        <p:txBody>
          <a:bodyPr wrap="square">
            <a:spAutoFit/>
          </a:bodyPr>
          <a:lstStyle/>
          <a:p>
            <a:pPr algn="just"/>
            <a:r>
              <a:rPr lang="en-US" sz="5400" b="1" dirty="0" err="1">
                <a:solidFill>
                  <a:srgbClr val="FF0000"/>
                </a:solidFill>
                <a:latin typeface="Times New Roman" panose="02020603050405020304" pitchFamily="18" charset="0"/>
                <a:ea typeface="Calibri" panose="020F0502020204030204" pitchFamily="34" charset="0"/>
              </a:rPr>
              <a:t>Ngợi</a:t>
            </a:r>
            <a:r>
              <a:rPr lang="en-US" sz="5400" b="1" dirty="0">
                <a:solidFill>
                  <a:srgbClr val="FF0000"/>
                </a:solidFill>
                <a:latin typeface="Times New Roman" panose="02020603050405020304" pitchFamily="18" charset="0"/>
                <a:ea typeface="Calibri" panose="020F0502020204030204" pitchFamily="34" charset="0"/>
              </a:rPr>
              <a:t> ca </a:t>
            </a:r>
            <a:r>
              <a:rPr lang="en-US" sz="5400" b="1" dirty="0" err="1">
                <a:solidFill>
                  <a:srgbClr val="FF0000"/>
                </a:solidFill>
                <a:latin typeface="Times New Roman" panose="02020603050405020304" pitchFamily="18" charset="0"/>
                <a:ea typeface="Calibri" panose="020F0502020204030204" pitchFamily="34" charset="0"/>
              </a:rPr>
              <a:t>tinh</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thần</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yêu</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nước</a:t>
            </a:r>
            <a:r>
              <a:rPr lang="en-US" sz="5400" b="1">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đóng</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góp</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lớn</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lao</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của</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những</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người</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anh</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hùng</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chưa</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biết</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tên</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đã</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làm</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nên</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chiến</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thắng</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cho</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Tổ</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quốc</a:t>
            </a:r>
            <a:r>
              <a:rPr lang="en-US" sz="5400" b="1" dirty="0">
                <a:solidFill>
                  <a:srgbClr val="FF0000"/>
                </a:solidFill>
                <a:latin typeface="Times New Roman" panose="02020603050405020304" pitchFamily="18" charset="0"/>
                <a:ea typeface="Calibri" panose="020F0502020204030204" pitchFamily="34" charset="0"/>
              </a:rPr>
              <a:t>.</a:t>
            </a:r>
            <a:endParaRPr lang="en-GB" sz="5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9"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81000" y="377227"/>
            <a:ext cx="17678400" cy="7550604"/>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Times New Roman" panose="02020603050405020304" pitchFamily="18" charset="0"/>
                <a:cs typeface="Times New Roman" panose="02020603050405020304" pitchFamily="18" charset="0"/>
              </a:endParaRPr>
            </a:p>
          </p:txBody>
        </p:sp>
      </p:grpSp>
      <p:sp>
        <p:nvSpPr>
          <p:cNvPr id="6" name="TextBox 6"/>
          <p:cNvSpPr txBox="1"/>
          <p:nvPr/>
        </p:nvSpPr>
        <p:spPr>
          <a:xfrm>
            <a:off x="5225940" y="582942"/>
            <a:ext cx="8713482" cy="923330"/>
          </a:xfrm>
          <a:prstGeom prst="rect">
            <a:avLst/>
          </a:prstGeom>
        </p:spPr>
        <p:txBody>
          <a:bodyPr wrap="square" lIns="0" tIns="0" rIns="0" bIns="0" rtlCol="0" anchor="t">
            <a:spAutoFit/>
          </a:bodyPr>
          <a:lstStyle/>
          <a:p>
            <a:r>
              <a:rPr lang="pt-BR" sz="6000" b="1" dirty="0">
                <a:latin typeface="Times New Roman" panose="02020603050405020304" pitchFamily="18" charset="0"/>
                <a:cs typeface="Times New Roman" panose="02020603050405020304" pitchFamily="18" charset="0"/>
              </a:rPr>
              <a:t>* Ý nghĩa nhan đề </a:t>
            </a:r>
            <a:r>
              <a:rPr lang="pt-BR" sz="6000" b="1" i="1" dirty="0">
                <a:latin typeface="Times New Roman" panose="02020603050405020304" pitchFamily="18" charset="0"/>
                <a:cs typeface="Times New Roman" panose="02020603050405020304" pitchFamily="18" charset="0"/>
              </a:rPr>
              <a:t>Lá đỏ</a:t>
            </a:r>
            <a:endParaRPr lang="en-GB" sz="6000" dirty="0">
              <a:latin typeface="Times New Roman" panose="02020603050405020304" pitchFamily="18" charset="0"/>
              <a:cs typeface="Times New Roman" panose="02020603050405020304" pitchFamily="18" charset="0"/>
            </a:endParaRPr>
          </a:p>
        </p:txBody>
      </p:sp>
      <p:sp>
        <p:nvSpPr>
          <p:cNvPr id="7" name="TextBox 7"/>
          <p:cNvSpPr txBox="1"/>
          <p:nvPr/>
        </p:nvSpPr>
        <p:spPr>
          <a:xfrm>
            <a:off x="870918" y="1814618"/>
            <a:ext cx="17226300" cy="1513235"/>
          </a:xfrm>
          <a:prstGeom prst="rect">
            <a:avLst/>
          </a:prstGeom>
        </p:spPr>
        <p:txBody>
          <a:bodyPr wrap="square" lIns="0" tIns="0" rIns="0" bIns="0" rtlCol="0" anchor="t">
            <a:spAutoFit/>
          </a:bodyPr>
          <a:lstStyle/>
          <a:p>
            <a:pPr algn="just">
              <a:lnSpc>
                <a:spcPts val="5949"/>
              </a:lnSpc>
            </a:pP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Mỗi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chiếc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gợi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liên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tưởng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rừng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đỏ</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gợi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ảnh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hùng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tộc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nước</a:t>
            </a:r>
            <a:r>
              <a:rPr lang="en-US" sz="5400" dirty="0">
                <a:latin typeface="Times New Roman" panose="02020603050405020304" pitchFamily="18" charset="0"/>
                <a:cs typeface="Times New Roman" panose="02020603050405020304" pitchFamily="18" charset="0"/>
              </a:rPr>
              <a:t>. </a:t>
            </a:r>
            <a:endParaRPr lang="en-US" sz="5400"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97255" y="3636200"/>
            <a:ext cx="17177088" cy="2882649"/>
          </a:xfrm>
          <a:prstGeom prst="rect">
            <a:avLst/>
          </a:prstGeom>
        </p:spPr>
        <p:txBody>
          <a:bodyPr wrap="square">
            <a:spAutoFit/>
          </a:bodyPr>
          <a:lstStyle/>
          <a:p>
            <a:pPr indent="254000" algn="just">
              <a:lnSpc>
                <a:spcPct val="115000"/>
              </a:lnSpc>
              <a:spcAft>
                <a:spcPts val="0"/>
              </a:spcAft>
              <a:tabLst>
                <a:tab pos="511810" algn="l"/>
              </a:tabLst>
            </a:pP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Tô</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lá</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đỏ</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nhấn</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mạnh</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ý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góp</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vĩ</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GB" sz="54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5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779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59289" r="-59289"/>
            </a:stretch>
          </a:blipFill>
        </p:spPr>
      </p:sp>
      <p:sp>
        <p:nvSpPr>
          <p:cNvPr id="3" name="Freeform 3"/>
          <p:cNvSpPr/>
          <p:nvPr/>
        </p:nvSpPr>
        <p:spPr>
          <a:xfrm rot="2990110">
            <a:off x="9596792" y="5852644"/>
            <a:ext cx="1011546" cy="665091"/>
          </a:xfrm>
          <a:custGeom>
            <a:avLst/>
            <a:gdLst/>
            <a:ahLst/>
            <a:cxnLst/>
            <a:rect l="l" t="t" r="r" b="b"/>
            <a:pathLst>
              <a:path w="1011546" h="665091">
                <a:moveTo>
                  <a:pt x="0" y="0"/>
                </a:moveTo>
                <a:lnTo>
                  <a:pt x="1011546" y="0"/>
                </a:lnTo>
                <a:lnTo>
                  <a:pt x="1011546" y="665091"/>
                </a:lnTo>
                <a:lnTo>
                  <a:pt x="0" y="665091"/>
                </a:lnTo>
                <a:lnTo>
                  <a:pt x="0" y="0"/>
                </a:lnTo>
                <a:close/>
              </a:path>
            </a:pathLst>
          </a:custGeom>
          <a:blipFill>
            <a:blip r:embed="rId3"/>
            <a:stretch>
              <a:fillRect/>
            </a:stretch>
          </a:blipFill>
        </p:spPr>
      </p:sp>
      <p:grpSp>
        <p:nvGrpSpPr>
          <p:cNvPr id="4" name="Group 4"/>
          <p:cNvGrpSpPr/>
          <p:nvPr/>
        </p:nvGrpSpPr>
        <p:grpSpPr>
          <a:xfrm>
            <a:off x="533400" y="-200009"/>
            <a:ext cx="17005149" cy="5277137"/>
            <a:chOff x="0" y="0"/>
            <a:chExt cx="22673532" cy="7036183"/>
          </a:xfrm>
        </p:grpSpPr>
        <p:sp>
          <p:nvSpPr>
            <p:cNvPr id="5" name="Freeform 5"/>
            <p:cNvSpPr/>
            <p:nvPr/>
          </p:nvSpPr>
          <p:spPr>
            <a:xfrm rot="-10800000">
              <a:off x="10645869" y="0"/>
              <a:ext cx="12027664" cy="7036183"/>
            </a:xfrm>
            <a:custGeom>
              <a:avLst/>
              <a:gdLst/>
              <a:ahLst/>
              <a:cxnLst/>
              <a:rect l="l" t="t" r="r" b="b"/>
              <a:pathLst>
                <a:path w="12027664" h="7036183">
                  <a:moveTo>
                    <a:pt x="0" y="0"/>
                  </a:moveTo>
                  <a:lnTo>
                    <a:pt x="12027663" y="0"/>
                  </a:lnTo>
                  <a:lnTo>
                    <a:pt x="12027663" y="7036183"/>
                  </a:lnTo>
                  <a:lnTo>
                    <a:pt x="0" y="7036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800000">
              <a:off x="0" y="0"/>
              <a:ext cx="12027664" cy="2345939"/>
            </a:xfrm>
            <a:custGeom>
              <a:avLst/>
              <a:gdLst/>
              <a:ahLst/>
              <a:cxnLst/>
              <a:rect l="l" t="t" r="r" b="b"/>
              <a:pathLst>
                <a:path w="12027664" h="2345939">
                  <a:moveTo>
                    <a:pt x="0" y="0"/>
                  </a:moveTo>
                  <a:lnTo>
                    <a:pt x="12027664" y="0"/>
                  </a:lnTo>
                  <a:lnTo>
                    <a:pt x="12027664" y="2345939"/>
                  </a:lnTo>
                  <a:lnTo>
                    <a:pt x="0" y="2345939"/>
                  </a:lnTo>
                  <a:lnTo>
                    <a:pt x="0" y="0"/>
                  </a:lnTo>
                  <a:close/>
                </a:path>
              </a:pathLst>
            </a:custGeom>
            <a:blipFill>
              <a:blip r:embed="rId4">
                <a:extLst>
                  <a:ext uri="{96DAC541-7B7A-43D3-8B79-37D633B846F1}">
                    <asvg:svgBlip xmlns:asvg="http://schemas.microsoft.com/office/drawing/2016/SVG/main" r:embed="rId5"/>
                  </a:ext>
                </a:extLst>
              </a:blip>
              <a:stretch>
                <a:fillRect t="-199930"/>
              </a:stretch>
            </a:blipFill>
          </p:spPr>
        </p:sp>
      </p:grpSp>
      <p:sp>
        <p:nvSpPr>
          <p:cNvPr id="7" name="Freeform 7"/>
          <p:cNvSpPr/>
          <p:nvPr/>
        </p:nvSpPr>
        <p:spPr>
          <a:xfrm flipH="1">
            <a:off x="5029201" y="2041047"/>
            <a:ext cx="1124077" cy="1108621"/>
          </a:xfrm>
          <a:custGeom>
            <a:avLst/>
            <a:gdLst/>
            <a:ahLst/>
            <a:cxnLst/>
            <a:rect l="l" t="t" r="r" b="b"/>
            <a:pathLst>
              <a:path w="1124077" h="1108621">
                <a:moveTo>
                  <a:pt x="1124077" y="0"/>
                </a:moveTo>
                <a:lnTo>
                  <a:pt x="0" y="0"/>
                </a:lnTo>
                <a:lnTo>
                  <a:pt x="0" y="1108622"/>
                </a:lnTo>
                <a:lnTo>
                  <a:pt x="1124077" y="1108622"/>
                </a:lnTo>
                <a:lnTo>
                  <a:pt x="1124077" y="0"/>
                </a:lnTo>
                <a:close/>
              </a:path>
            </a:pathLst>
          </a:custGeom>
          <a:blipFill>
            <a:blip r:embed="rId6"/>
            <a:stretch>
              <a:fillRect/>
            </a:stretch>
          </a:blipFill>
        </p:spPr>
      </p:sp>
      <p:sp>
        <p:nvSpPr>
          <p:cNvPr id="8" name="Freeform 8"/>
          <p:cNvSpPr/>
          <p:nvPr/>
        </p:nvSpPr>
        <p:spPr>
          <a:xfrm rot="7670754">
            <a:off x="12665696" y="5056942"/>
            <a:ext cx="914330" cy="763466"/>
          </a:xfrm>
          <a:custGeom>
            <a:avLst/>
            <a:gdLst/>
            <a:ahLst/>
            <a:cxnLst/>
            <a:rect l="l" t="t" r="r" b="b"/>
            <a:pathLst>
              <a:path w="914330" h="763466">
                <a:moveTo>
                  <a:pt x="0" y="0"/>
                </a:moveTo>
                <a:lnTo>
                  <a:pt x="914331" y="0"/>
                </a:lnTo>
                <a:lnTo>
                  <a:pt x="914331" y="763466"/>
                </a:lnTo>
                <a:lnTo>
                  <a:pt x="0" y="763466"/>
                </a:lnTo>
                <a:lnTo>
                  <a:pt x="0" y="0"/>
                </a:lnTo>
                <a:close/>
              </a:path>
            </a:pathLst>
          </a:custGeom>
          <a:blipFill>
            <a:blip r:embed="rId7"/>
            <a:stretch>
              <a:fillRect/>
            </a:stretch>
          </a:blipFill>
        </p:spPr>
      </p:sp>
      <p:sp>
        <p:nvSpPr>
          <p:cNvPr id="9" name="Freeform 9"/>
          <p:cNvSpPr/>
          <p:nvPr/>
        </p:nvSpPr>
        <p:spPr>
          <a:xfrm rot="-1223638">
            <a:off x="12595188" y="6984811"/>
            <a:ext cx="846750" cy="795945"/>
          </a:xfrm>
          <a:custGeom>
            <a:avLst/>
            <a:gdLst/>
            <a:ahLst/>
            <a:cxnLst/>
            <a:rect l="l" t="t" r="r" b="b"/>
            <a:pathLst>
              <a:path w="846750" h="795945">
                <a:moveTo>
                  <a:pt x="0" y="0"/>
                </a:moveTo>
                <a:lnTo>
                  <a:pt x="846749" y="0"/>
                </a:lnTo>
                <a:lnTo>
                  <a:pt x="846749" y="795944"/>
                </a:lnTo>
                <a:lnTo>
                  <a:pt x="0" y="795944"/>
                </a:lnTo>
                <a:lnTo>
                  <a:pt x="0" y="0"/>
                </a:lnTo>
                <a:close/>
              </a:path>
            </a:pathLst>
          </a:custGeom>
          <a:blipFill>
            <a:blip r:embed="rId8"/>
            <a:stretch>
              <a:fillRect/>
            </a:stretch>
          </a:blipFill>
        </p:spPr>
      </p:sp>
      <p:sp>
        <p:nvSpPr>
          <p:cNvPr id="10" name="Freeform 10"/>
          <p:cNvSpPr/>
          <p:nvPr/>
        </p:nvSpPr>
        <p:spPr>
          <a:xfrm>
            <a:off x="4937222" y="4022047"/>
            <a:ext cx="480475" cy="576282"/>
          </a:xfrm>
          <a:custGeom>
            <a:avLst/>
            <a:gdLst/>
            <a:ahLst/>
            <a:cxnLst/>
            <a:rect l="l" t="t" r="r" b="b"/>
            <a:pathLst>
              <a:path w="480475" h="576282">
                <a:moveTo>
                  <a:pt x="0" y="0"/>
                </a:moveTo>
                <a:lnTo>
                  <a:pt x="480475" y="0"/>
                </a:lnTo>
                <a:lnTo>
                  <a:pt x="480475" y="576281"/>
                </a:lnTo>
                <a:lnTo>
                  <a:pt x="0" y="576281"/>
                </a:lnTo>
                <a:lnTo>
                  <a:pt x="0" y="0"/>
                </a:lnTo>
                <a:close/>
              </a:path>
            </a:pathLst>
          </a:custGeom>
          <a:blipFill>
            <a:blip r:embed="rId9"/>
            <a:stretch>
              <a:fillRect/>
            </a:stretch>
          </a:blipFill>
        </p:spPr>
      </p:sp>
      <p:sp>
        <p:nvSpPr>
          <p:cNvPr id="11" name="Freeform 11"/>
          <p:cNvSpPr/>
          <p:nvPr/>
        </p:nvSpPr>
        <p:spPr>
          <a:xfrm rot="8311317">
            <a:off x="4344162" y="5365804"/>
            <a:ext cx="1242326" cy="1508134"/>
          </a:xfrm>
          <a:custGeom>
            <a:avLst/>
            <a:gdLst/>
            <a:ahLst/>
            <a:cxnLst/>
            <a:rect l="l" t="t" r="r" b="b"/>
            <a:pathLst>
              <a:path w="1242326" h="1508134">
                <a:moveTo>
                  <a:pt x="0" y="0"/>
                </a:moveTo>
                <a:lnTo>
                  <a:pt x="1242326" y="0"/>
                </a:lnTo>
                <a:lnTo>
                  <a:pt x="1242326" y="1508134"/>
                </a:lnTo>
                <a:lnTo>
                  <a:pt x="0" y="15081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4034437">
            <a:off x="3589855" y="1148507"/>
            <a:ext cx="2090829" cy="2753735"/>
          </a:xfrm>
          <a:custGeom>
            <a:avLst/>
            <a:gdLst/>
            <a:ahLst/>
            <a:cxnLst/>
            <a:rect l="l" t="t" r="r" b="b"/>
            <a:pathLst>
              <a:path w="2090829" h="2753735">
                <a:moveTo>
                  <a:pt x="0" y="0"/>
                </a:moveTo>
                <a:lnTo>
                  <a:pt x="2090829" y="0"/>
                </a:lnTo>
                <a:lnTo>
                  <a:pt x="2090829" y="2753735"/>
                </a:lnTo>
                <a:lnTo>
                  <a:pt x="0" y="2753735"/>
                </a:lnTo>
                <a:lnTo>
                  <a:pt x="0" y="0"/>
                </a:lnTo>
                <a:close/>
              </a:path>
            </a:pathLst>
          </a:custGeom>
          <a:blipFill>
            <a:blip r:embed="rId12">
              <a:alphaModFix amt="73000"/>
            </a:blip>
            <a:stretch>
              <a:fillRect/>
            </a:stretch>
          </a:blipFill>
        </p:spPr>
      </p:sp>
      <p:sp>
        <p:nvSpPr>
          <p:cNvPr id="13" name="Freeform 13"/>
          <p:cNvSpPr/>
          <p:nvPr/>
        </p:nvSpPr>
        <p:spPr>
          <a:xfrm>
            <a:off x="7430707" y="6713486"/>
            <a:ext cx="895987" cy="913107"/>
          </a:xfrm>
          <a:custGeom>
            <a:avLst/>
            <a:gdLst/>
            <a:ahLst/>
            <a:cxnLst/>
            <a:rect l="l" t="t" r="r" b="b"/>
            <a:pathLst>
              <a:path w="895987" h="913107">
                <a:moveTo>
                  <a:pt x="0" y="0"/>
                </a:moveTo>
                <a:lnTo>
                  <a:pt x="895986" y="0"/>
                </a:lnTo>
                <a:lnTo>
                  <a:pt x="895986" y="913108"/>
                </a:lnTo>
                <a:lnTo>
                  <a:pt x="0" y="913108"/>
                </a:lnTo>
                <a:lnTo>
                  <a:pt x="0" y="0"/>
                </a:lnTo>
                <a:close/>
              </a:path>
            </a:pathLst>
          </a:custGeom>
          <a:blipFill>
            <a:blip r:embed="rId13"/>
            <a:stretch>
              <a:fillRect/>
            </a:stretch>
          </a:blipFill>
        </p:spPr>
      </p:sp>
      <p:sp>
        <p:nvSpPr>
          <p:cNvPr id="14" name="TextBox 14"/>
          <p:cNvSpPr txBox="1"/>
          <p:nvPr/>
        </p:nvSpPr>
        <p:spPr>
          <a:xfrm>
            <a:off x="6025156" y="2197207"/>
            <a:ext cx="7072305" cy="2415726"/>
          </a:xfrm>
          <a:prstGeom prst="rect">
            <a:avLst/>
          </a:prstGeom>
        </p:spPr>
        <p:txBody>
          <a:bodyPr wrap="square" lIns="0" tIns="0" rIns="0" bIns="0" rtlCol="0" anchor="t">
            <a:spAutoFit/>
          </a:bodyPr>
          <a:lstStyle/>
          <a:p>
            <a:pPr algn="ctr">
              <a:lnSpc>
                <a:spcPts val="9802"/>
              </a:lnSpc>
            </a:pPr>
            <a:r>
              <a:rPr lang="de-DE"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3 LUYỆN TẬP</a:t>
            </a:r>
            <a:endParaRPr lang="en-US" sz="7001" spc="847">
              <a:solidFill>
                <a:srgbClr val="9A4B14"/>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6" name="Freeform 16"/>
          <p:cNvSpPr/>
          <p:nvPr/>
        </p:nvSpPr>
        <p:spPr>
          <a:xfrm rot="-479026">
            <a:off x="7262074" y="5461462"/>
            <a:ext cx="4228458" cy="280135"/>
          </a:xfrm>
          <a:custGeom>
            <a:avLst/>
            <a:gdLst/>
            <a:ahLst/>
            <a:cxnLst/>
            <a:rect l="l" t="t" r="r" b="b"/>
            <a:pathLst>
              <a:path w="4228458" h="280135">
                <a:moveTo>
                  <a:pt x="0" y="0"/>
                </a:moveTo>
                <a:lnTo>
                  <a:pt x="4228458" y="0"/>
                </a:lnTo>
                <a:lnTo>
                  <a:pt x="4228458" y="280135"/>
                </a:lnTo>
                <a:lnTo>
                  <a:pt x="0" y="2801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9962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152400" y="6181418"/>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11506200" y="-323200"/>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2518538" y="2209327"/>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392370" y="2281476"/>
            <a:ext cx="7619999" cy="6155531"/>
          </a:xfrm>
          <a:prstGeom prst="rect">
            <a:avLst/>
          </a:prstGeom>
        </p:spPr>
        <p:txBody>
          <a:bodyPr wrap="square" lIns="0" tIns="0" rIns="0" bIns="0" rtlCol="0" anchor="t">
            <a:spAutoFit/>
          </a:bodyPr>
          <a:lstStyle/>
          <a:p>
            <a:pPr algn="just"/>
            <a:r>
              <a:rPr lang="it-IT" sz="8000" b="1" u="sng">
                <a:latin typeface="Times New Roman" panose="02020603050405020304" pitchFamily="18" charset="0"/>
                <a:cs typeface="Times New Roman" panose="02020603050405020304" pitchFamily="18" charset="0"/>
              </a:rPr>
              <a:t>Bài tập 1</a:t>
            </a:r>
            <a:r>
              <a:rPr lang="it-IT" sz="8000">
                <a:latin typeface="Times New Roman" panose="02020603050405020304" pitchFamily="18" charset="0"/>
                <a:cs typeface="Times New Roman" panose="02020603050405020304" pitchFamily="18" charset="0"/>
              </a:rPr>
              <a:t>. HS vẽ sơ đồ tư duy thể hiện các hình ảnh chính trong bài thơ </a:t>
            </a:r>
            <a:r>
              <a:rPr lang="it-IT" sz="8000" i="1">
                <a:latin typeface="Times New Roman" panose="02020603050405020304" pitchFamily="18" charset="0"/>
                <a:cs typeface="Times New Roman" panose="02020603050405020304" pitchFamily="18" charset="0"/>
              </a:rPr>
              <a:t>Lá đỏ.</a:t>
            </a:r>
            <a:endParaRPr lang="en-GB" sz="8000">
              <a:latin typeface="Times New Roman" panose="02020603050405020304" pitchFamily="18" charset="0"/>
              <a:cs typeface="Times New Roman" panose="02020603050405020304" pitchFamily="18" charset="0"/>
            </a:endParaRPr>
          </a:p>
        </p:txBody>
      </p:sp>
      <p:sp>
        <p:nvSpPr>
          <p:cNvPr id="6" name="Freeform 6"/>
          <p:cNvSpPr/>
          <p:nvPr/>
        </p:nvSpPr>
        <p:spPr>
          <a:xfrm flipV="1">
            <a:off x="0" y="0"/>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28779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152400" y="6181418"/>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11506200" y="-323200"/>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2518538" y="2209327"/>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819401" y="2334211"/>
            <a:ext cx="9829800" cy="2954655"/>
          </a:xfrm>
          <a:prstGeom prst="rect">
            <a:avLst/>
          </a:prstGeom>
        </p:spPr>
        <p:txBody>
          <a:bodyPr wrap="square" lIns="0" tIns="0" rIns="0" bIns="0" rtlCol="0" anchor="t">
            <a:spAutoFit/>
          </a:bodyPr>
          <a:lstStyle/>
          <a:p>
            <a:pPr algn="ct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1 KHỞI ĐỘNG </a:t>
            </a:r>
            <a:endParaRPr lang="en-US" sz="11744">
              <a:solidFill>
                <a:srgbClr val="0000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flipV="1">
            <a:off x="0" y="0"/>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0562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43" y="0"/>
            <a:ext cx="18234247"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1234" t="-11728" b="-25598"/>
            </a:stretch>
          </a:blipFill>
        </p:spPr>
      </p:sp>
      <p:sp>
        <p:nvSpPr>
          <p:cNvPr id="3" name="Freeform 3"/>
          <p:cNvSpPr/>
          <p:nvPr/>
        </p:nvSpPr>
        <p:spPr>
          <a:xfrm rot="-10800000">
            <a:off x="3846504" y="-112871"/>
            <a:ext cx="7116817" cy="2917895"/>
          </a:xfrm>
          <a:custGeom>
            <a:avLst/>
            <a:gdLst/>
            <a:ahLst/>
            <a:cxnLst/>
            <a:rect l="l" t="t" r="r" b="b"/>
            <a:pathLst>
              <a:path w="7116817" h="2917895">
                <a:moveTo>
                  <a:pt x="0" y="0"/>
                </a:moveTo>
                <a:lnTo>
                  <a:pt x="7116816" y="0"/>
                </a:lnTo>
                <a:lnTo>
                  <a:pt x="7116816" y="2917895"/>
                </a:lnTo>
                <a:lnTo>
                  <a:pt x="0" y="2917895"/>
                </a:lnTo>
                <a:lnTo>
                  <a:pt x="0" y="0"/>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4514" y="-1313719"/>
            <a:ext cx="9209961" cy="4800692"/>
          </a:xfrm>
          <a:custGeom>
            <a:avLst/>
            <a:gdLst/>
            <a:ahLst/>
            <a:cxnLst/>
            <a:rect l="l" t="t" r="r" b="b"/>
            <a:pathLst>
              <a:path w="9209961" h="4800692">
                <a:moveTo>
                  <a:pt x="9209961" y="0"/>
                </a:moveTo>
                <a:lnTo>
                  <a:pt x="0" y="0"/>
                </a:lnTo>
                <a:lnTo>
                  <a:pt x="0" y="4800693"/>
                </a:lnTo>
                <a:lnTo>
                  <a:pt x="9209961" y="4800693"/>
                </a:lnTo>
                <a:lnTo>
                  <a:pt x="9209961" y="0"/>
                </a:lnTo>
                <a:close/>
              </a:path>
            </a:pathLst>
          </a:custGeom>
          <a:blipFill>
            <a:blip r:embed="rId5"/>
            <a:stretch>
              <a:fillRect/>
            </a:stretch>
          </a:blipFill>
        </p:spPr>
      </p:sp>
      <p:sp>
        <p:nvSpPr>
          <p:cNvPr id="5" name="Freeform 5"/>
          <p:cNvSpPr/>
          <p:nvPr/>
        </p:nvSpPr>
        <p:spPr>
          <a:xfrm rot="2212946">
            <a:off x="3638080" y="4082914"/>
            <a:ext cx="1504353" cy="2818461"/>
          </a:xfrm>
          <a:custGeom>
            <a:avLst/>
            <a:gdLst/>
            <a:ahLst/>
            <a:cxnLst/>
            <a:rect l="l" t="t" r="r" b="b"/>
            <a:pathLst>
              <a:path w="1504353" h="2818461">
                <a:moveTo>
                  <a:pt x="0" y="0"/>
                </a:moveTo>
                <a:lnTo>
                  <a:pt x="1504353" y="0"/>
                </a:lnTo>
                <a:lnTo>
                  <a:pt x="1504353" y="2818461"/>
                </a:lnTo>
                <a:lnTo>
                  <a:pt x="0" y="2818461"/>
                </a:lnTo>
                <a:lnTo>
                  <a:pt x="0" y="0"/>
                </a:lnTo>
                <a:close/>
              </a:path>
            </a:pathLst>
          </a:custGeom>
          <a:blipFill>
            <a:blip r:embed="rId6"/>
            <a:stretch>
              <a:fillRect/>
            </a:stretch>
          </a:blipFill>
        </p:spPr>
      </p:sp>
      <p:sp>
        <p:nvSpPr>
          <p:cNvPr id="6" name="Freeform 6"/>
          <p:cNvSpPr/>
          <p:nvPr/>
        </p:nvSpPr>
        <p:spPr>
          <a:xfrm rot="-1405124">
            <a:off x="12854869" y="2028906"/>
            <a:ext cx="842088" cy="1552237"/>
          </a:xfrm>
          <a:custGeom>
            <a:avLst/>
            <a:gdLst/>
            <a:ahLst/>
            <a:cxnLst/>
            <a:rect l="l" t="t" r="r" b="b"/>
            <a:pathLst>
              <a:path w="842088" h="1552237">
                <a:moveTo>
                  <a:pt x="0" y="0"/>
                </a:moveTo>
                <a:lnTo>
                  <a:pt x="842088" y="0"/>
                </a:lnTo>
                <a:lnTo>
                  <a:pt x="842088" y="1552237"/>
                </a:lnTo>
                <a:lnTo>
                  <a:pt x="0" y="1552237"/>
                </a:lnTo>
                <a:lnTo>
                  <a:pt x="0" y="0"/>
                </a:lnTo>
                <a:close/>
              </a:path>
            </a:pathLst>
          </a:custGeom>
          <a:blipFill>
            <a:blip r:embed="rId7"/>
            <a:stretch>
              <a:fillRect/>
            </a:stretch>
          </a:blipFill>
        </p:spPr>
      </p:sp>
      <p:sp>
        <p:nvSpPr>
          <p:cNvPr id="7" name="Freeform 7"/>
          <p:cNvSpPr/>
          <p:nvPr/>
        </p:nvSpPr>
        <p:spPr>
          <a:xfrm>
            <a:off x="5029201" y="7299382"/>
            <a:ext cx="1439691" cy="1423495"/>
          </a:xfrm>
          <a:custGeom>
            <a:avLst/>
            <a:gdLst/>
            <a:ahLst/>
            <a:cxnLst/>
            <a:rect l="l" t="t" r="r" b="b"/>
            <a:pathLst>
              <a:path w="1439691" h="1423495">
                <a:moveTo>
                  <a:pt x="0" y="0"/>
                </a:moveTo>
                <a:lnTo>
                  <a:pt x="1439691" y="0"/>
                </a:lnTo>
                <a:lnTo>
                  <a:pt x="1439691" y="1423494"/>
                </a:lnTo>
                <a:lnTo>
                  <a:pt x="0" y="1423494"/>
                </a:lnTo>
                <a:lnTo>
                  <a:pt x="0" y="0"/>
                </a:lnTo>
                <a:close/>
              </a:path>
            </a:pathLst>
          </a:custGeom>
          <a:blipFill>
            <a:blip r:embed="rId8"/>
            <a:stretch>
              <a:fillRect/>
            </a:stretch>
          </a:blipFill>
        </p:spPr>
      </p:sp>
      <p:sp>
        <p:nvSpPr>
          <p:cNvPr id="8" name="Freeform 8"/>
          <p:cNvSpPr/>
          <p:nvPr/>
        </p:nvSpPr>
        <p:spPr>
          <a:xfrm>
            <a:off x="11780646" y="1284208"/>
            <a:ext cx="800440" cy="779429"/>
          </a:xfrm>
          <a:custGeom>
            <a:avLst/>
            <a:gdLst/>
            <a:ahLst/>
            <a:cxnLst/>
            <a:rect l="l" t="t" r="r" b="b"/>
            <a:pathLst>
              <a:path w="800440" h="779429">
                <a:moveTo>
                  <a:pt x="0" y="0"/>
                </a:moveTo>
                <a:lnTo>
                  <a:pt x="800440" y="0"/>
                </a:lnTo>
                <a:lnTo>
                  <a:pt x="800440" y="779428"/>
                </a:lnTo>
                <a:lnTo>
                  <a:pt x="0" y="779428"/>
                </a:lnTo>
                <a:lnTo>
                  <a:pt x="0" y="0"/>
                </a:lnTo>
                <a:close/>
              </a:path>
            </a:pathLst>
          </a:custGeom>
          <a:blipFill>
            <a:blip r:embed="rId9"/>
            <a:stretch>
              <a:fillRect/>
            </a:stretch>
          </a:blipFill>
        </p:spPr>
      </p:sp>
      <p:sp>
        <p:nvSpPr>
          <p:cNvPr id="9" name="TextBox 9"/>
          <p:cNvSpPr txBox="1"/>
          <p:nvPr/>
        </p:nvSpPr>
        <p:spPr>
          <a:xfrm>
            <a:off x="6687694" y="3601273"/>
            <a:ext cx="9314306" cy="4062651"/>
          </a:xfrm>
          <a:prstGeom prst="rect">
            <a:avLst/>
          </a:prstGeom>
        </p:spPr>
        <p:txBody>
          <a:bodyPr wrap="square" lIns="0" tIns="0" rIns="0" bIns="0" rtlCol="0" anchor="t">
            <a:spAutoFit/>
          </a:bodyPr>
          <a:lstStyle/>
          <a:p>
            <a:pPr algn="just"/>
            <a:r>
              <a:rPr lang="it-IT" sz="6600" b="1" u="sng">
                <a:latin typeface="Times New Roman" panose="02020603050405020304" pitchFamily="18" charset="0"/>
                <a:cs typeface="Times New Roman" panose="02020603050405020304" pitchFamily="18" charset="0"/>
              </a:rPr>
              <a:t>Bài tập 2.</a:t>
            </a:r>
            <a:r>
              <a:rPr lang="it-IT" sz="6600">
                <a:latin typeface="Times New Roman" panose="02020603050405020304" pitchFamily="18" charset="0"/>
                <a:cs typeface="Times New Roman" panose="02020603050405020304" pitchFamily="18" charset="0"/>
              </a:rPr>
              <a:t> Viết đoạn văn (7 – 9 câu) trình bày suy nghĩ về hình ảnh “em gái tiền phương” trong bài thơ.</a:t>
            </a:r>
            <a:endParaRPr lang="en-GB" sz="6600">
              <a:latin typeface="Times New Roman" panose="02020603050405020304" pitchFamily="18" charset="0"/>
              <a:cs typeface="Times New Roman" panose="02020603050405020304" pitchFamily="18" charset="0"/>
            </a:endParaRPr>
          </a:p>
        </p:txBody>
      </p:sp>
      <p:sp>
        <p:nvSpPr>
          <p:cNvPr id="10" name="Freeform 10"/>
          <p:cNvSpPr/>
          <p:nvPr/>
        </p:nvSpPr>
        <p:spPr>
          <a:xfrm>
            <a:off x="6687694" y="6086523"/>
            <a:ext cx="1150911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r:embed="rId11"/>
                </a:ext>
              </a:extLst>
            </a:blip>
            <a:stretch>
              <a:fillRect/>
            </a:stretch>
          </a:blipFill>
        </p:spPr>
      </p:sp>
      <p:sp>
        <p:nvSpPr>
          <p:cNvPr id="12" name="Freeform 10"/>
          <p:cNvSpPr/>
          <p:nvPr/>
        </p:nvSpPr>
        <p:spPr>
          <a:xfrm flipH="1">
            <a:off x="-37443" y="6086523"/>
            <a:ext cx="792189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2130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675634" y="2940203"/>
            <a:ext cx="12936732" cy="4406594"/>
            <a:chOff x="0" y="0"/>
            <a:chExt cx="3407205" cy="1160585"/>
          </a:xfrm>
        </p:grpSpPr>
        <p:sp>
          <p:nvSpPr>
            <p:cNvPr id="3" name="Freeform 3"/>
            <p:cNvSpPr/>
            <p:nvPr/>
          </p:nvSpPr>
          <p:spPr>
            <a:xfrm>
              <a:off x="0" y="0"/>
              <a:ext cx="3407205" cy="1160584"/>
            </a:xfrm>
            <a:custGeom>
              <a:avLst/>
              <a:gdLst/>
              <a:ahLst/>
              <a:cxnLst/>
              <a:rect l="l" t="t" r="r" b="b"/>
              <a:pathLst>
                <a:path w="3407205" h="1160584">
                  <a:moveTo>
                    <a:pt x="30521" y="0"/>
                  </a:moveTo>
                  <a:lnTo>
                    <a:pt x="3376685" y="0"/>
                  </a:lnTo>
                  <a:cubicBezTo>
                    <a:pt x="3393541" y="0"/>
                    <a:pt x="3407205" y="13665"/>
                    <a:pt x="3407205" y="30521"/>
                  </a:cubicBezTo>
                  <a:lnTo>
                    <a:pt x="3407205" y="1130064"/>
                  </a:lnTo>
                  <a:cubicBezTo>
                    <a:pt x="3407205" y="1146920"/>
                    <a:pt x="3393541" y="1160584"/>
                    <a:pt x="3376685" y="1160584"/>
                  </a:cubicBezTo>
                  <a:lnTo>
                    <a:pt x="30521" y="1160584"/>
                  </a:lnTo>
                  <a:cubicBezTo>
                    <a:pt x="13665" y="1160584"/>
                    <a:pt x="0" y="1146920"/>
                    <a:pt x="0" y="1130064"/>
                  </a:cubicBezTo>
                  <a:lnTo>
                    <a:pt x="0" y="30521"/>
                  </a:lnTo>
                  <a:cubicBezTo>
                    <a:pt x="0" y="13665"/>
                    <a:pt x="13665" y="0"/>
                    <a:pt x="30521" y="0"/>
                  </a:cubicBezTo>
                  <a:close/>
                </a:path>
              </a:pathLst>
            </a:custGeom>
            <a:solidFill>
              <a:srgbClr val="F39721"/>
            </a:solidFill>
          </p:spPr>
        </p:sp>
        <p:sp>
          <p:nvSpPr>
            <p:cNvPr id="4" name="TextBox 4"/>
            <p:cNvSpPr txBox="1"/>
            <p:nvPr/>
          </p:nvSpPr>
          <p:spPr>
            <a:xfrm>
              <a:off x="0" y="-38100"/>
              <a:ext cx="3407205" cy="119868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2478099" y="3738510"/>
            <a:ext cx="13331802" cy="2954655"/>
          </a:xfrm>
          <a:prstGeom prst="rect">
            <a:avLst/>
          </a:prstGeom>
        </p:spPr>
        <p:txBody>
          <a:bodyPr lIns="0" tIns="0" rIns="0" bIns="0" rtlCol="0" anchor="t">
            <a:spAutoFit/>
          </a:bodyPr>
          <a:lstStyle/>
          <a:p>
            <a:pPr algn="ctr"/>
            <a:r>
              <a:rPr lang="vi-VN" sz="9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4</a:t>
            </a:r>
          </a:p>
          <a:p>
            <a:pPr algn="ctr"/>
            <a:r>
              <a:rPr lang="vi-VN" sz="9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VẬN DỤNG</a:t>
            </a:r>
            <a:endParaRPr lang="en-US" sz="14695">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9350850">
            <a:off x="15028821" y="-248253"/>
            <a:ext cx="4460958" cy="4925296"/>
          </a:xfrm>
          <a:custGeom>
            <a:avLst/>
            <a:gdLst/>
            <a:ahLst/>
            <a:cxnLst/>
            <a:rect l="l" t="t" r="r" b="b"/>
            <a:pathLst>
              <a:path w="4460958" h="4925296">
                <a:moveTo>
                  <a:pt x="0" y="0"/>
                </a:moveTo>
                <a:lnTo>
                  <a:pt x="4460958" y="0"/>
                </a:lnTo>
                <a:lnTo>
                  <a:pt x="4460958" y="4925295"/>
                </a:lnTo>
                <a:lnTo>
                  <a:pt x="0" y="49252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16163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42266" t="-16125" r="-35920" b="-3482"/>
            </a:stretch>
          </a:blipFill>
        </p:spPr>
      </p:sp>
      <p:sp>
        <p:nvSpPr>
          <p:cNvPr id="4" name="Rectangle 3"/>
          <p:cNvSpPr/>
          <p:nvPr/>
        </p:nvSpPr>
        <p:spPr>
          <a:xfrm>
            <a:off x="4191000" y="2933700"/>
            <a:ext cx="11750333" cy="1166730"/>
          </a:xfrm>
          <a:prstGeom prst="rect">
            <a:avLst/>
          </a:prstGeom>
        </p:spPr>
        <p:txBody>
          <a:bodyPr wrap="none">
            <a:spAutoFit/>
          </a:bodyPr>
          <a:lstStyle/>
          <a:p>
            <a:pPr>
              <a:lnSpc>
                <a:spcPct val="115000"/>
              </a:lnSpc>
              <a:spcAft>
                <a:spcPts val="0"/>
              </a:spcAft>
            </a:pPr>
            <a:r>
              <a:rPr lang="en-US" sz="6600" b="1">
                <a:solidFill>
                  <a:schemeClr val="tx1">
                    <a:lumMod val="95000"/>
                    <a:lumOff val="5000"/>
                  </a:schemeClr>
                </a:solidFill>
                <a:latin typeface="Times New Roman" panose="02020603050405020304" pitchFamily="18" charset="0"/>
                <a:ea typeface="Calibri" panose="020F0502020204030204" pitchFamily="34" charset="0"/>
              </a:rPr>
              <a:t>I. ĐỌC – KHÁM PHÁ CHUNG</a:t>
            </a:r>
            <a:endParaRPr lang="en-GB" sz="7200">
              <a:solidFill>
                <a:schemeClr val="tx1">
                  <a:lumMod val="95000"/>
                  <a:lumOff val="5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6858000" y="4381500"/>
            <a:ext cx="5546711" cy="1166730"/>
          </a:xfrm>
          <a:prstGeom prst="rect">
            <a:avLst/>
          </a:prstGeom>
        </p:spPr>
        <p:txBody>
          <a:bodyPr wrap="none">
            <a:spAutoFit/>
          </a:bodyPr>
          <a:lstStyle/>
          <a:p>
            <a:pPr algn="just">
              <a:lnSpc>
                <a:spcPct val="115000"/>
              </a:lnSpc>
              <a:spcAft>
                <a:spcPts val="0"/>
              </a:spcAft>
              <a:tabLst>
                <a:tab pos="1386840" algn="l"/>
              </a:tabLst>
            </a:pPr>
            <a:r>
              <a:rPr lang="en-US" sz="6600" b="1">
                <a:solidFill>
                  <a:schemeClr val="tx1">
                    <a:lumMod val="95000"/>
                    <a:lumOff val="5000"/>
                  </a:schemeClr>
                </a:solidFill>
                <a:latin typeface="Times New Roman" panose="02020603050405020304" pitchFamily="18" charset="0"/>
                <a:ea typeface="Calibri" panose="020F0502020204030204" pitchFamily="34" charset="0"/>
              </a:rPr>
              <a:t>1. Đọc văn bản</a:t>
            </a:r>
            <a:endParaRPr lang="en-GB" sz="7200">
              <a:solidFill>
                <a:schemeClr val="tx1">
                  <a:lumMod val="95000"/>
                  <a:lumOff val="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959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1" y="957842"/>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02569" y="-5249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stretch>
              <a:fillRect/>
            </a:stretch>
          </a:blipFill>
        </p:spPr>
      </p:sp>
      <p:sp>
        <p:nvSpPr>
          <p:cNvPr id="11" name="Rectangle 10"/>
          <p:cNvSpPr/>
          <p:nvPr/>
        </p:nvSpPr>
        <p:spPr>
          <a:xfrm>
            <a:off x="4191000" y="1609629"/>
            <a:ext cx="9220216" cy="1069075"/>
          </a:xfrm>
          <a:prstGeom prst="rect">
            <a:avLst/>
          </a:prstGeom>
        </p:spPr>
        <p:txBody>
          <a:bodyPr wrap="none">
            <a:spAutoFit/>
          </a:bodyPr>
          <a:lstStyle/>
          <a:p>
            <a:pPr algn="just">
              <a:lnSpc>
                <a:spcPct val="115000"/>
              </a:lnSpc>
              <a:spcAft>
                <a:spcPts val="0"/>
              </a:spcAft>
            </a:pPr>
            <a:r>
              <a:rPr lang="en-US" sz="6000" b="1">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2. Tác giả Nguyễn Đình Thi</a:t>
            </a:r>
            <a:endParaRPr lang="en-GB" sz="6600">
              <a:effectLst>
                <a:glow rad="139700">
                  <a:schemeClr val="accent2">
                    <a:satMod val="175000"/>
                    <a:alpha val="40000"/>
                  </a:schemeClr>
                </a:glow>
              </a:effectLst>
              <a:latin typeface="Times New Roman" panose="02020603050405020304" pitchFamily="18" charset="0"/>
              <a:ea typeface="Calibri" panose="020F0502020204030204" pitchFamily="34" charset="0"/>
            </a:endParaRPr>
          </a:p>
        </p:txBody>
      </p:sp>
      <p:pic>
        <p:nvPicPr>
          <p:cNvPr id="1026"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000500"/>
            <a:ext cx="399171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3928948"/>
            <a:ext cx="3975894" cy="397589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58600" y="4025502"/>
            <a:ext cx="4379803" cy="3879340"/>
          </a:xfrm>
          <a:prstGeom prst="rect">
            <a:avLst/>
          </a:prstGeom>
        </p:spPr>
      </p:pic>
    </p:spTree>
    <p:extLst>
      <p:ext uri="{BB962C8B-B14F-4D97-AF65-F5344CB8AC3E}">
        <p14:creationId xmlns:p14="http://schemas.microsoft.com/office/powerpoint/2010/main" val="409932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954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4045823">
            <a:off x="15186771" y="855269"/>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stretch>
              <a:fillRect/>
            </a:stretch>
          </a:blipFill>
        </p:spPr>
      </p:sp>
      <p:sp>
        <p:nvSpPr>
          <p:cNvPr id="11" name="Rectangle 10"/>
          <p:cNvSpPr/>
          <p:nvPr/>
        </p:nvSpPr>
        <p:spPr>
          <a:xfrm>
            <a:off x="1676400" y="0"/>
            <a:ext cx="6724918" cy="971356"/>
          </a:xfrm>
          <a:prstGeom prst="rect">
            <a:avLst/>
          </a:prstGeom>
        </p:spPr>
        <p:txBody>
          <a:bodyPr wrap="none">
            <a:spAutoFit/>
          </a:bodyPr>
          <a:lstStyle/>
          <a:p>
            <a:pPr algn="just">
              <a:lnSpc>
                <a:spcPct val="115000"/>
              </a:lnSpc>
              <a:spcAft>
                <a:spcPts val="0"/>
              </a:spcAft>
            </a:pPr>
            <a:r>
              <a:rPr lang="en-US" sz="5400" b="1" dirty="0">
                <a:solidFill>
                  <a:srgbClr val="0D0D0D"/>
                </a:solidFill>
                <a:latin typeface="Times New Roman" panose="02020603050405020304" pitchFamily="18" charset="0"/>
                <a:ea typeface="Times New Roman" panose="02020603050405020304" pitchFamily="18" charset="0"/>
              </a:rPr>
              <a:t>- </a:t>
            </a:r>
            <a:r>
              <a:rPr lang="en-US" sz="5400" b="1" dirty="0" err="1">
                <a:solidFill>
                  <a:srgbClr val="0D0D0D"/>
                </a:solidFill>
                <a:latin typeface="Times New Roman" panose="02020603050405020304" pitchFamily="18" charset="0"/>
                <a:ea typeface="Times New Roman" panose="02020603050405020304" pitchFamily="18" charset="0"/>
              </a:rPr>
              <a:t>Các</a:t>
            </a:r>
            <a:r>
              <a:rPr lang="en-US" sz="5400" b="1" dirty="0">
                <a:solidFill>
                  <a:srgbClr val="0D0D0D"/>
                </a:solidFill>
                <a:latin typeface="Times New Roman" panose="02020603050405020304" pitchFamily="18" charset="0"/>
                <a:ea typeface="Times New Roman" panose="02020603050405020304" pitchFamily="18" charset="0"/>
              </a:rPr>
              <a:t> </a:t>
            </a:r>
            <a:r>
              <a:rPr lang="en-US" sz="5400" b="1" dirty="0" err="1">
                <a:solidFill>
                  <a:srgbClr val="0D0D0D"/>
                </a:solidFill>
                <a:latin typeface="Times New Roman" panose="02020603050405020304" pitchFamily="18" charset="0"/>
                <a:ea typeface="Times New Roman" panose="02020603050405020304" pitchFamily="18" charset="0"/>
              </a:rPr>
              <a:t>tác</a:t>
            </a:r>
            <a:r>
              <a:rPr lang="en-US" sz="5400" b="1" dirty="0">
                <a:solidFill>
                  <a:srgbClr val="0D0D0D"/>
                </a:solidFill>
                <a:latin typeface="Times New Roman" panose="02020603050405020304" pitchFamily="18" charset="0"/>
                <a:ea typeface="Times New Roman" panose="02020603050405020304" pitchFamily="18" charset="0"/>
              </a:rPr>
              <a:t> </a:t>
            </a:r>
            <a:r>
              <a:rPr lang="en-US" sz="5400" b="1" dirty="0" err="1">
                <a:solidFill>
                  <a:srgbClr val="0D0D0D"/>
                </a:solidFill>
                <a:latin typeface="Times New Roman" panose="02020603050405020304" pitchFamily="18" charset="0"/>
                <a:ea typeface="Times New Roman" panose="02020603050405020304" pitchFamily="18" charset="0"/>
              </a:rPr>
              <a:t>phẩm</a:t>
            </a:r>
            <a:r>
              <a:rPr lang="en-US" sz="5400" b="1" dirty="0">
                <a:solidFill>
                  <a:srgbClr val="0D0D0D"/>
                </a:solidFill>
                <a:latin typeface="Times New Roman" panose="02020603050405020304" pitchFamily="18" charset="0"/>
                <a:ea typeface="Times New Roman" panose="02020603050405020304" pitchFamily="18" charset="0"/>
              </a:rPr>
              <a:t> </a:t>
            </a:r>
            <a:r>
              <a:rPr lang="en-US" sz="5400" b="1" dirty="0" err="1">
                <a:solidFill>
                  <a:srgbClr val="0D0D0D"/>
                </a:solidFill>
                <a:latin typeface="Times New Roman" panose="02020603050405020304" pitchFamily="18" charset="0"/>
                <a:ea typeface="Times New Roman" panose="02020603050405020304" pitchFamily="18" charset="0"/>
              </a:rPr>
              <a:t>chính</a:t>
            </a:r>
            <a:r>
              <a:rPr lang="en-US" sz="5400" b="1" dirty="0">
                <a:solidFill>
                  <a:srgbClr val="0D0D0D"/>
                </a:solidFill>
                <a:latin typeface="Times New Roman" panose="02020603050405020304" pitchFamily="18" charset="0"/>
                <a:ea typeface="Times New Roman" panose="02020603050405020304" pitchFamily="18" charset="0"/>
              </a:rPr>
              <a:t>:</a:t>
            </a:r>
            <a:endParaRPr lang="en-GB" sz="5400" b="1"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77402" y="933703"/>
            <a:ext cx="17881998" cy="8748549"/>
          </a:xfrm>
          <a:prstGeom prst="rect">
            <a:avLst/>
          </a:prstGeom>
          <a:solidFill>
            <a:schemeClr val="bg1"/>
          </a:solidFill>
        </p:spPr>
        <p:txBody>
          <a:bodyPr wrap="square">
            <a:spAutoFit/>
          </a:bodyPr>
          <a:lstStyle/>
          <a:p>
            <a:pPr marL="521970" indent="-124460" algn="just">
              <a:spcBef>
                <a:spcPts val="870"/>
              </a:spcBef>
              <a:spcAft>
                <a:spcPts val="0"/>
              </a:spcAft>
            </a:pPr>
            <a:r>
              <a:rPr lang="vi-VN" sz="5400" i="1" dirty="0">
                <a:solidFill>
                  <a:srgbClr val="0D0D0D"/>
                </a:solidFill>
                <a:latin typeface="Times New Roman" panose="02020603050405020304" pitchFamily="18" charset="0"/>
                <a:ea typeface="Times New Roman" panose="02020603050405020304" pitchFamily="18" charset="0"/>
              </a:rPr>
              <a:t>+ </a:t>
            </a:r>
            <a:r>
              <a:rPr lang="vi-VN" sz="5400" b="1" dirty="0">
                <a:solidFill>
                  <a:srgbClr val="0D0D0D"/>
                </a:solidFill>
                <a:latin typeface="Times New Roman" panose="02020603050405020304" pitchFamily="18" charset="0"/>
                <a:ea typeface="Times New Roman" panose="02020603050405020304" pitchFamily="18" charset="0"/>
              </a:rPr>
              <a:t>Truyện, văn xuôi</a:t>
            </a:r>
            <a:r>
              <a:rPr lang="vi-VN" sz="5400" dirty="0">
                <a:solidFill>
                  <a:srgbClr val="0D0D0D"/>
                </a:solidFill>
                <a:latin typeface="Times New Roman" panose="02020603050405020304" pitchFamily="18" charset="0"/>
                <a:ea typeface="Times New Roman" panose="02020603050405020304" pitchFamily="18" charset="0"/>
              </a:rPr>
              <a:t>:</a:t>
            </a:r>
            <a:r>
              <a:rPr lang="vi-VN" sz="5400" i="1" dirty="0">
                <a:solidFill>
                  <a:srgbClr val="0D0D0D"/>
                </a:solidFill>
                <a:latin typeface="Times New Roman" panose="02020603050405020304" pitchFamily="18" charset="0"/>
                <a:ea typeface="Times New Roman" panose="02020603050405020304" pitchFamily="18" charset="0"/>
              </a:rPr>
              <a:t> Xung kích</a:t>
            </a:r>
            <a:r>
              <a:rPr lang="vi-VN" sz="5400" dirty="0">
                <a:solidFill>
                  <a:srgbClr val="0D0D0D"/>
                </a:solidFill>
                <a:latin typeface="Times New Roman" panose="02020603050405020304" pitchFamily="18" charset="0"/>
                <a:ea typeface="Times New Roman" panose="02020603050405020304" pitchFamily="18" charset="0"/>
              </a:rPr>
              <a:t> (1951); </a:t>
            </a:r>
            <a:r>
              <a:rPr lang="vi-VN" sz="5400" i="1" dirty="0">
                <a:solidFill>
                  <a:srgbClr val="0D0D0D"/>
                </a:solidFill>
                <a:latin typeface="Times New Roman" panose="02020603050405020304" pitchFamily="18" charset="0"/>
                <a:ea typeface="Times New Roman" panose="02020603050405020304" pitchFamily="18" charset="0"/>
              </a:rPr>
              <a:t>Thu đông năm nào</a:t>
            </a:r>
            <a:r>
              <a:rPr lang="vi-VN" sz="5400" dirty="0">
                <a:solidFill>
                  <a:srgbClr val="0D0D0D"/>
                </a:solidFill>
                <a:latin typeface="Times New Roman" panose="02020603050405020304" pitchFamily="18" charset="0"/>
                <a:ea typeface="Times New Roman" panose="02020603050405020304" pitchFamily="18" charset="0"/>
              </a:rPr>
              <a:t> (1954); </a:t>
            </a:r>
            <a:r>
              <a:rPr lang="vi-VN" sz="5400" i="1" dirty="0">
                <a:solidFill>
                  <a:srgbClr val="0D0D0D"/>
                </a:solidFill>
                <a:latin typeface="Times New Roman" panose="02020603050405020304" pitchFamily="18" charset="0"/>
                <a:ea typeface="Times New Roman" panose="02020603050405020304" pitchFamily="18" charset="0"/>
              </a:rPr>
              <a:t>Bên bờ sông Thao</a:t>
            </a:r>
            <a:r>
              <a:rPr lang="vi-VN" sz="5400" dirty="0">
                <a:solidFill>
                  <a:srgbClr val="0D0D0D"/>
                </a:solidFill>
                <a:latin typeface="Times New Roman" panose="02020603050405020304" pitchFamily="18" charset="0"/>
                <a:ea typeface="Times New Roman" panose="02020603050405020304" pitchFamily="18" charset="0"/>
              </a:rPr>
              <a:t> (tập truyện ngắn, 1957); </a:t>
            </a:r>
            <a:r>
              <a:rPr lang="vi-VN" sz="5400" i="1" dirty="0">
                <a:solidFill>
                  <a:srgbClr val="0D0D0D"/>
                </a:solidFill>
                <a:latin typeface="Times New Roman" panose="02020603050405020304" pitchFamily="18" charset="0"/>
                <a:ea typeface="Times New Roman" panose="02020603050405020304" pitchFamily="18" charset="0"/>
              </a:rPr>
              <a:t>Cái Tết của mèo con</a:t>
            </a:r>
            <a:r>
              <a:rPr lang="vi-VN" sz="5400" dirty="0">
                <a:solidFill>
                  <a:srgbClr val="0D0D0D"/>
                </a:solidFill>
                <a:latin typeface="Times New Roman" panose="02020603050405020304" pitchFamily="18" charset="0"/>
                <a:ea typeface="Times New Roman" panose="02020603050405020304" pitchFamily="18" charset="0"/>
              </a:rPr>
              <a:t> (truyện thiếu nhi, 1961);…</a:t>
            </a:r>
            <a:endParaRPr lang="en-GB" sz="5400" b="1" i="1" dirty="0">
              <a:latin typeface="Times New Roman" panose="02020603050405020304" pitchFamily="18" charset="0"/>
              <a:ea typeface="Times New Roman" panose="02020603050405020304" pitchFamily="18" charset="0"/>
            </a:endParaRPr>
          </a:p>
          <a:p>
            <a:pPr marL="521970" indent="-124460" algn="just">
              <a:spcBef>
                <a:spcPts val="870"/>
              </a:spcBef>
              <a:spcAft>
                <a:spcPts val="0"/>
              </a:spcAft>
            </a:pPr>
            <a:r>
              <a:rPr lang="vi-VN" sz="5400" dirty="0">
                <a:solidFill>
                  <a:srgbClr val="0D0D0D"/>
                </a:solidFill>
                <a:latin typeface="Times New Roman" panose="02020603050405020304" pitchFamily="18" charset="0"/>
                <a:ea typeface="Times New Roman" panose="02020603050405020304" pitchFamily="18" charset="0"/>
              </a:rPr>
              <a:t>+ </a:t>
            </a:r>
            <a:r>
              <a:rPr lang="vi-VN" sz="5400" b="1" dirty="0">
                <a:solidFill>
                  <a:srgbClr val="0D0D0D"/>
                </a:solidFill>
                <a:latin typeface="Times New Roman" panose="02020603050405020304" pitchFamily="18" charset="0"/>
                <a:ea typeface="Times New Roman" panose="02020603050405020304" pitchFamily="18" charset="0"/>
              </a:rPr>
              <a:t>Tiểu luận</a:t>
            </a:r>
            <a:r>
              <a:rPr lang="vi-VN" sz="5400" dirty="0">
                <a:solidFill>
                  <a:srgbClr val="0D0D0D"/>
                </a:solidFill>
                <a:latin typeface="Times New Roman" panose="02020603050405020304" pitchFamily="18" charset="0"/>
                <a:ea typeface="Times New Roman" panose="02020603050405020304" pitchFamily="18" charset="0"/>
              </a:rPr>
              <a:t>: </a:t>
            </a:r>
            <a:r>
              <a:rPr lang="vi-VN" sz="5400" i="1" dirty="0">
                <a:solidFill>
                  <a:srgbClr val="0D0D0D"/>
                </a:solidFill>
                <a:latin typeface="Times New Roman" panose="02020603050405020304" pitchFamily="18" charset="0"/>
                <a:ea typeface="Times New Roman" panose="02020603050405020304" pitchFamily="18" charset="0"/>
              </a:rPr>
              <a:t>Mấy vấn đề văn học</a:t>
            </a:r>
            <a:r>
              <a:rPr lang="vi-VN" sz="5400" dirty="0">
                <a:solidFill>
                  <a:srgbClr val="0D0D0D"/>
                </a:solidFill>
                <a:latin typeface="Times New Roman" panose="02020603050405020304" pitchFamily="18" charset="0"/>
                <a:ea typeface="Times New Roman" panose="02020603050405020304" pitchFamily="18" charset="0"/>
              </a:rPr>
              <a:t> (1956); </a:t>
            </a:r>
            <a:r>
              <a:rPr lang="vi-VN" sz="5400" i="1" dirty="0">
                <a:solidFill>
                  <a:srgbClr val="0D0D0D"/>
                </a:solidFill>
                <a:latin typeface="Times New Roman" panose="02020603050405020304" pitchFamily="18" charset="0"/>
                <a:ea typeface="Times New Roman" panose="02020603050405020304" pitchFamily="18" charset="0"/>
              </a:rPr>
              <a:t>Công việc của người viết tiểu thuyết</a:t>
            </a:r>
            <a:r>
              <a:rPr lang="vi-VN" sz="5400" dirty="0">
                <a:solidFill>
                  <a:srgbClr val="0D0D0D"/>
                </a:solidFill>
                <a:latin typeface="Times New Roman" panose="02020603050405020304" pitchFamily="18" charset="0"/>
                <a:ea typeface="Times New Roman" panose="02020603050405020304" pitchFamily="18" charset="0"/>
              </a:rPr>
              <a:t> (1964)</a:t>
            </a:r>
            <a:endParaRPr lang="en-GB" sz="5400" b="1" i="1" dirty="0">
              <a:latin typeface="Times New Roman" panose="02020603050405020304" pitchFamily="18" charset="0"/>
              <a:ea typeface="Times New Roman" panose="02020603050405020304" pitchFamily="18" charset="0"/>
            </a:endParaRPr>
          </a:p>
          <a:p>
            <a:pPr marL="521970" indent="-124460" algn="just">
              <a:spcBef>
                <a:spcPts val="870"/>
              </a:spcBef>
              <a:spcAft>
                <a:spcPts val="0"/>
              </a:spcAft>
            </a:pPr>
            <a:r>
              <a:rPr lang="vi-VN" sz="5400" dirty="0">
                <a:solidFill>
                  <a:srgbClr val="0D0D0D"/>
                </a:solidFill>
                <a:latin typeface="Times New Roman" panose="02020603050405020304" pitchFamily="18" charset="0"/>
                <a:ea typeface="Times New Roman" panose="02020603050405020304" pitchFamily="18" charset="0"/>
              </a:rPr>
              <a:t>+ </a:t>
            </a:r>
            <a:r>
              <a:rPr lang="vi-VN" sz="5400" b="1" dirty="0">
                <a:solidFill>
                  <a:srgbClr val="0D0D0D"/>
                </a:solidFill>
                <a:latin typeface="Times New Roman" panose="02020603050405020304" pitchFamily="18" charset="0"/>
                <a:ea typeface="Times New Roman" panose="02020603050405020304" pitchFamily="18" charset="0"/>
              </a:rPr>
              <a:t>Thơ</a:t>
            </a:r>
            <a:r>
              <a:rPr lang="vi-VN" sz="5400" dirty="0">
                <a:solidFill>
                  <a:srgbClr val="0D0D0D"/>
                </a:solidFill>
                <a:latin typeface="Times New Roman" panose="02020603050405020304" pitchFamily="18" charset="0"/>
                <a:ea typeface="Times New Roman" panose="02020603050405020304" pitchFamily="18" charset="0"/>
              </a:rPr>
              <a:t>: </a:t>
            </a:r>
            <a:r>
              <a:rPr lang="vi-VN" sz="5400" i="1" dirty="0">
                <a:solidFill>
                  <a:srgbClr val="0D0D0D"/>
                </a:solidFill>
                <a:latin typeface="Times New Roman" panose="02020603050405020304" pitchFamily="18" charset="0"/>
                <a:ea typeface="Times New Roman" panose="02020603050405020304" pitchFamily="18" charset="0"/>
              </a:rPr>
              <a:t>Người chiến sĩ</a:t>
            </a:r>
            <a:r>
              <a:rPr lang="vi-VN" sz="5400" dirty="0">
                <a:solidFill>
                  <a:srgbClr val="0D0D0D"/>
                </a:solidFill>
                <a:latin typeface="Times New Roman" panose="02020603050405020304" pitchFamily="18" charset="0"/>
                <a:ea typeface="Times New Roman" panose="02020603050405020304" pitchFamily="18" charset="0"/>
              </a:rPr>
              <a:t> (1958); </a:t>
            </a:r>
            <a:r>
              <a:rPr lang="vi-VN" sz="5400" i="1" dirty="0">
                <a:solidFill>
                  <a:srgbClr val="0D0D0D"/>
                </a:solidFill>
                <a:latin typeface="Times New Roman" panose="02020603050405020304" pitchFamily="18" charset="0"/>
                <a:ea typeface="Times New Roman" panose="02020603050405020304" pitchFamily="18" charset="0"/>
              </a:rPr>
              <a:t>Bài thơ Hắc Long</a:t>
            </a:r>
            <a:r>
              <a:rPr lang="vi-VN" sz="5400" dirty="0">
                <a:solidFill>
                  <a:srgbClr val="0D0D0D"/>
                </a:solidFill>
                <a:latin typeface="Times New Roman" panose="02020603050405020304" pitchFamily="18" charset="0"/>
                <a:ea typeface="Times New Roman" panose="02020603050405020304" pitchFamily="18" charset="0"/>
              </a:rPr>
              <a:t> (1958); </a:t>
            </a:r>
            <a:r>
              <a:rPr lang="vi-VN" sz="5400" i="1" dirty="0">
                <a:solidFill>
                  <a:srgbClr val="0D0D0D"/>
                </a:solidFill>
                <a:latin typeface="Times New Roman" panose="02020603050405020304" pitchFamily="18" charset="0"/>
                <a:ea typeface="Times New Roman" panose="02020603050405020304" pitchFamily="18" charset="0"/>
              </a:rPr>
              <a:t>Dòng sông trong xanh</a:t>
            </a:r>
            <a:r>
              <a:rPr lang="vi-VN" sz="5400" dirty="0">
                <a:solidFill>
                  <a:srgbClr val="0D0D0D"/>
                </a:solidFill>
                <a:latin typeface="Times New Roman" panose="02020603050405020304" pitchFamily="18" charset="0"/>
                <a:ea typeface="Times New Roman" panose="02020603050405020304" pitchFamily="18" charset="0"/>
              </a:rPr>
              <a:t> (1974); </a:t>
            </a:r>
            <a:r>
              <a:rPr lang="vi-VN" sz="5400" i="1" dirty="0">
                <a:solidFill>
                  <a:srgbClr val="0D0D0D"/>
                </a:solidFill>
                <a:latin typeface="Times New Roman" panose="02020603050405020304" pitchFamily="18" charset="0"/>
                <a:ea typeface="Times New Roman" panose="02020603050405020304" pitchFamily="18" charset="0"/>
              </a:rPr>
              <a:t>Đất nước </a:t>
            </a:r>
            <a:r>
              <a:rPr lang="vi-VN" sz="5400" dirty="0">
                <a:solidFill>
                  <a:srgbClr val="0D0D0D"/>
                </a:solidFill>
                <a:latin typeface="Times New Roman" panose="02020603050405020304" pitchFamily="18" charset="0"/>
                <a:ea typeface="Times New Roman" panose="02020603050405020304" pitchFamily="18" charset="0"/>
              </a:rPr>
              <a:t>(1948 - 1955); </a:t>
            </a:r>
            <a:r>
              <a:rPr lang="vi-VN" sz="5400" i="1" dirty="0">
                <a:solidFill>
                  <a:srgbClr val="0D0D0D"/>
                </a:solidFill>
                <a:latin typeface="Times New Roman" panose="02020603050405020304" pitchFamily="18" charset="0"/>
                <a:ea typeface="Times New Roman" panose="02020603050405020304" pitchFamily="18" charset="0"/>
              </a:rPr>
              <a:t>Việt Nam quê hương ta</a:t>
            </a:r>
            <a:r>
              <a:rPr lang="en-US" sz="5400" i="1" dirty="0">
                <a:solidFill>
                  <a:srgbClr val="0D0D0D"/>
                </a:solidFill>
                <a:latin typeface="Times New Roman" panose="02020603050405020304" pitchFamily="18" charset="0"/>
                <a:ea typeface="Times New Roman" panose="02020603050405020304" pitchFamily="18" charset="0"/>
              </a:rPr>
              <a:t>;</a:t>
            </a:r>
            <a:endParaRPr lang="en-GB" sz="5400" b="1" i="1" dirty="0">
              <a:latin typeface="Times New Roman" panose="02020603050405020304" pitchFamily="18" charset="0"/>
              <a:ea typeface="Times New Roman" panose="02020603050405020304" pitchFamily="18" charset="0"/>
            </a:endParaRPr>
          </a:p>
          <a:p>
            <a:pPr marL="521970" indent="-124460" algn="just">
              <a:spcBef>
                <a:spcPts val="870"/>
              </a:spcBef>
              <a:spcAft>
                <a:spcPts val="0"/>
              </a:spcAft>
            </a:pPr>
            <a:r>
              <a:rPr lang="vi-VN" sz="5400" dirty="0">
                <a:solidFill>
                  <a:srgbClr val="0D0D0D"/>
                </a:solidFill>
                <a:latin typeface="Times New Roman" panose="02020603050405020304" pitchFamily="18" charset="0"/>
                <a:ea typeface="Times New Roman" panose="02020603050405020304" pitchFamily="18" charset="0"/>
              </a:rPr>
              <a:t>+ </a:t>
            </a:r>
            <a:r>
              <a:rPr lang="vi-VN" sz="5400" b="1" dirty="0">
                <a:solidFill>
                  <a:srgbClr val="0D0D0D"/>
                </a:solidFill>
                <a:latin typeface="Times New Roman" panose="02020603050405020304" pitchFamily="18" charset="0"/>
                <a:ea typeface="Times New Roman" panose="02020603050405020304" pitchFamily="18" charset="0"/>
              </a:rPr>
              <a:t>Kịch: </a:t>
            </a:r>
            <a:r>
              <a:rPr lang="vi-VN" sz="5400" i="1" dirty="0">
                <a:solidFill>
                  <a:srgbClr val="0D0D0D"/>
                </a:solidFill>
                <a:latin typeface="Times New Roman" panose="02020603050405020304" pitchFamily="18" charset="0"/>
                <a:ea typeface="Times New Roman" panose="02020603050405020304" pitchFamily="18" charset="0"/>
              </a:rPr>
              <a:t>Con nai đen</a:t>
            </a:r>
            <a:r>
              <a:rPr lang="vi-VN" sz="5400" dirty="0">
                <a:solidFill>
                  <a:srgbClr val="0D0D0D"/>
                </a:solidFill>
                <a:latin typeface="Times New Roman" panose="02020603050405020304" pitchFamily="18" charset="0"/>
                <a:ea typeface="Times New Roman" panose="02020603050405020304" pitchFamily="18" charset="0"/>
              </a:rPr>
              <a:t> (1961); </a:t>
            </a:r>
            <a:r>
              <a:rPr lang="vi-VN" sz="5400" i="1" dirty="0">
                <a:solidFill>
                  <a:srgbClr val="0D0D0D"/>
                </a:solidFill>
                <a:latin typeface="Times New Roman" panose="02020603050405020304" pitchFamily="18" charset="0"/>
                <a:ea typeface="Times New Roman" panose="02020603050405020304" pitchFamily="18" charset="0"/>
              </a:rPr>
              <a:t>Nguyễn Trãi ở Đông Quan </a:t>
            </a:r>
            <a:r>
              <a:rPr lang="vi-VN" sz="5400" dirty="0">
                <a:solidFill>
                  <a:srgbClr val="0D0D0D"/>
                </a:solidFill>
                <a:latin typeface="Times New Roman" panose="02020603050405020304" pitchFamily="18" charset="0"/>
                <a:ea typeface="Times New Roman" panose="02020603050405020304" pitchFamily="18" charset="0"/>
              </a:rPr>
              <a:t>(1979); </a:t>
            </a:r>
            <a:r>
              <a:rPr lang="vi-VN" sz="5400" i="1" dirty="0">
                <a:solidFill>
                  <a:srgbClr val="0D0D0D"/>
                </a:solidFill>
                <a:latin typeface="Times New Roman" panose="02020603050405020304" pitchFamily="18" charset="0"/>
                <a:ea typeface="Times New Roman" panose="02020603050405020304" pitchFamily="18" charset="0"/>
              </a:rPr>
              <a:t>Người đàn bà hóa đá (1980);… </a:t>
            </a:r>
            <a:endParaRPr lang="en-GB" sz="54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31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304495" y="1783896"/>
            <a:ext cx="11679011"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rot="2863163">
            <a:off x="3857675" y="2408798"/>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stretch>
              <a:fillRect/>
            </a:stretch>
          </a:blipFill>
        </p:spPr>
      </p:sp>
      <p:sp>
        <p:nvSpPr>
          <p:cNvPr id="8" name="Freeform 8"/>
          <p:cNvSpPr/>
          <p:nvPr/>
        </p:nvSpPr>
        <p:spPr>
          <a:xfrm rot="-3249642">
            <a:off x="12972348" y="1939154"/>
            <a:ext cx="1944165" cy="2355266"/>
          </a:xfrm>
          <a:custGeom>
            <a:avLst/>
            <a:gdLst/>
            <a:ahLst/>
            <a:cxnLst/>
            <a:rect l="l" t="t" r="r" b="b"/>
            <a:pathLst>
              <a:path w="1944165" h="2355266">
                <a:moveTo>
                  <a:pt x="0" y="0"/>
                </a:moveTo>
                <a:lnTo>
                  <a:pt x="1944166" y="0"/>
                </a:lnTo>
                <a:lnTo>
                  <a:pt x="1944166" y="2355267"/>
                </a:lnTo>
                <a:lnTo>
                  <a:pt x="0" y="2355267"/>
                </a:lnTo>
                <a:lnTo>
                  <a:pt x="0" y="0"/>
                </a:lnTo>
                <a:close/>
              </a:path>
            </a:pathLst>
          </a:custGeom>
          <a:blipFill>
            <a:blip r:embed="rId4"/>
            <a:stretch>
              <a:fillRect/>
            </a:stretch>
          </a:blipFill>
        </p:spPr>
      </p:sp>
      <p:sp>
        <p:nvSpPr>
          <p:cNvPr id="9" name="Rectangle 8"/>
          <p:cNvSpPr/>
          <p:nvPr/>
        </p:nvSpPr>
        <p:spPr>
          <a:xfrm>
            <a:off x="4215705" y="4413827"/>
            <a:ext cx="10344210" cy="2882649"/>
          </a:xfrm>
          <a:prstGeom prst="rect">
            <a:avLst/>
          </a:prstGeom>
        </p:spPr>
        <p:txBody>
          <a:bodyPr wrap="square">
            <a:spAutoFit/>
          </a:bodyPr>
          <a:lstStyle/>
          <a:p>
            <a:pPr marL="114300" indent="179705" algn="just">
              <a:lnSpc>
                <a:spcPct val="115000"/>
              </a:lnSpc>
              <a:spcAft>
                <a:spcPts val="0"/>
              </a:spcAft>
              <a:tabLst>
                <a:tab pos="135255" algn="l"/>
              </a:tabLst>
            </a:pPr>
            <a:r>
              <a:rPr lang="vi-VN" sz="5400" dirty="0">
                <a:solidFill>
                  <a:srgbClr val="0D0D0D"/>
                </a:solidFill>
                <a:latin typeface="Times New Roman" panose="02020603050405020304" pitchFamily="18" charset="0"/>
                <a:ea typeface="Times New Roman" panose="02020603050405020304" pitchFamily="18" charset="0"/>
              </a:rPr>
              <a:t>- Được nhà nước phong tặng Giải thưởng Hồ Chí Minh về văn học nghệ thuật đợt I năm 1996</a:t>
            </a:r>
            <a:endParaRPr lang="en-GB" sz="5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249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2678" y="1059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7" name="Freeform 7"/>
          <p:cNvSpPr/>
          <p:nvPr/>
        </p:nvSpPr>
        <p:spPr>
          <a:xfrm rot="-7268269">
            <a:off x="16021152" y="1281939"/>
            <a:ext cx="1869530" cy="2264849"/>
          </a:xfrm>
          <a:custGeom>
            <a:avLst/>
            <a:gdLst/>
            <a:ahLst/>
            <a:cxnLst/>
            <a:rect l="l" t="t" r="r" b="b"/>
            <a:pathLst>
              <a:path w="1869530" h="2264849">
                <a:moveTo>
                  <a:pt x="0" y="0"/>
                </a:moveTo>
                <a:lnTo>
                  <a:pt x="1869529" y="0"/>
                </a:lnTo>
                <a:lnTo>
                  <a:pt x="1869529" y="2264849"/>
                </a:lnTo>
                <a:lnTo>
                  <a:pt x="0" y="2264849"/>
                </a:lnTo>
                <a:lnTo>
                  <a:pt x="0" y="0"/>
                </a:lnTo>
                <a:close/>
              </a:path>
            </a:pathLst>
          </a:custGeom>
          <a:blipFill>
            <a:blip r:embed="rId3"/>
            <a:stretch>
              <a:fillRect/>
            </a:stretch>
          </a:blipFill>
        </p:spPr>
      </p:sp>
      <p:grpSp>
        <p:nvGrpSpPr>
          <p:cNvPr id="9" name="Group 3"/>
          <p:cNvGrpSpPr/>
          <p:nvPr/>
        </p:nvGrpSpPr>
        <p:grpSpPr>
          <a:xfrm>
            <a:off x="3908354" y="3238573"/>
            <a:ext cx="12849905" cy="6719207"/>
            <a:chOff x="0" y="0"/>
            <a:chExt cx="3075953" cy="1769668"/>
          </a:xfrm>
        </p:grpSpPr>
        <p:sp>
          <p:nvSpPr>
            <p:cNvPr id="10"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11"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Rectangle 11"/>
          <p:cNvSpPr/>
          <p:nvPr/>
        </p:nvSpPr>
        <p:spPr>
          <a:xfrm>
            <a:off x="533400" y="105903"/>
            <a:ext cx="10280378" cy="971356"/>
          </a:xfrm>
          <a:prstGeom prst="rect">
            <a:avLst/>
          </a:prstGeom>
        </p:spPr>
        <p:txBody>
          <a:bodyPr wrap="none">
            <a:spAutoFit/>
          </a:bodyPr>
          <a:lstStyle/>
          <a:p>
            <a:pPr algn="just">
              <a:lnSpc>
                <a:spcPct val="115000"/>
              </a:lnSpc>
              <a:spcAft>
                <a:spcPts val="0"/>
              </a:spcAft>
            </a:pPr>
            <a:r>
              <a:rPr lang="de-DE" sz="5400" b="1" dirty="0">
                <a:solidFill>
                  <a:srgbClr val="0D0D0D"/>
                </a:solidFill>
                <a:latin typeface="Times New Roman" panose="02020603050405020304" pitchFamily="18" charset="0"/>
                <a:ea typeface="Calibri" panose="020F0502020204030204" pitchFamily="34" charset="0"/>
              </a:rPr>
              <a:t>b. Đặc điểm về thể thơ của bài thơ</a:t>
            </a:r>
            <a:endParaRPr lang="en-GB" sz="5400" dirty="0">
              <a:effectLst/>
              <a:latin typeface="Times New Roman" panose="02020603050405020304" pitchFamily="18" charset="0"/>
              <a:ea typeface="Calibri" panose="020F0502020204030204" pitchFamily="34" charset="0"/>
            </a:endParaRPr>
          </a:p>
        </p:txBody>
      </p:sp>
      <p:sp>
        <p:nvSpPr>
          <p:cNvPr id="13" name="Rectangle 12"/>
          <p:cNvSpPr/>
          <p:nvPr/>
        </p:nvSpPr>
        <p:spPr>
          <a:xfrm>
            <a:off x="390065" y="1057457"/>
            <a:ext cx="5034392" cy="971356"/>
          </a:xfrm>
          <a:prstGeom prst="rect">
            <a:avLst/>
          </a:prstGeom>
        </p:spPr>
        <p:txBody>
          <a:bodyPr wrap="none">
            <a:spAutoFit/>
          </a:bodyPr>
          <a:lstStyle/>
          <a:p>
            <a:pPr algn="just">
              <a:lnSpc>
                <a:spcPct val="115000"/>
              </a:lnSpc>
              <a:spcAft>
                <a:spcPts val="0"/>
              </a:spcAft>
            </a:pPr>
            <a:r>
              <a:rPr lang="de-DE" sz="5400" b="1" dirty="0">
                <a:solidFill>
                  <a:srgbClr val="0D0D0D"/>
                </a:solidFill>
                <a:latin typeface="Times New Roman" panose="02020603050405020304" pitchFamily="18" charset="0"/>
                <a:ea typeface="Calibri" panose="020F0502020204030204" pitchFamily="34" charset="0"/>
              </a:rPr>
              <a:t>* Thể thơ</a:t>
            </a:r>
            <a:r>
              <a:rPr lang="de-DE" sz="5400" dirty="0">
                <a:solidFill>
                  <a:srgbClr val="0D0D0D"/>
                </a:solidFill>
                <a:latin typeface="Times New Roman" panose="02020603050405020304" pitchFamily="18" charset="0"/>
                <a:ea typeface="Calibri" panose="020F0502020204030204" pitchFamily="34" charset="0"/>
              </a:rPr>
              <a:t>: Tự do</a:t>
            </a:r>
            <a:endParaRPr lang="en-GB" sz="5400" dirty="0">
              <a:effectLst/>
              <a:latin typeface="Times New Roman" panose="02020603050405020304" pitchFamily="18" charset="0"/>
              <a:ea typeface="Calibri" panose="020F0502020204030204" pitchFamily="34" charset="0"/>
            </a:endParaRPr>
          </a:p>
        </p:txBody>
      </p:sp>
      <p:sp>
        <p:nvSpPr>
          <p:cNvPr id="14" name="Rectangle 13"/>
          <p:cNvSpPr/>
          <p:nvPr/>
        </p:nvSpPr>
        <p:spPr>
          <a:xfrm>
            <a:off x="3307228" y="2109134"/>
            <a:ext cx="13446310" cy="808619"/>
          </a:xfrm>
          <a:prstGeom prst="rect">
            <a:avLst/>
          </a:prstGeom>
        </p:spPr>
        <p:txBody>
          <a:bodyPr wrap="none">
            <a:spAutoFit/>
          </a:bodyPr>
          <a:lstStyle/>
          <a:p>
            <a:pPr algn="just">
              <a:lnSpc>
                <a:spcPct val="115000"/>
              </a:lnSpc>
              <a:spcAft>
                <a:spcPts val="0"/>
              </a:spcAft>
            </a:pPr>
            <a:r>
              <a:rPr lang="de-DE" sz="4400" b="1" dirty="0">
                <a:solidFill>
                  <a:srgbClr val="0D0D0D"/>
                </a:solidFill>
                <a:latin typeface="Times New Roman" panose="02020603050405020304" pitchFamily="18" charset="0"/>
                <a:ea typeface="Calibri" panose="020F0502020204030204" pitchFamily="34" charset="0"/>
              </a:rPr>
              <a:t>* Đặc điểm của thể thơ tự do được thể hiện qua bài thơ</a:t>
            </a:r>
            <a:endParaRPr lang="en-GB" sz="4800" b="1" dirty="0">
              <a:effectLst/>
              <a:latin typeface="Times New Roman" panose="02020603050405020304" pitchFamily="18" charset="0"/>
              <a:ea typeface="Calibri" panose="020F0502020204030204" pitchFamily="34" charset="0"/>
            </a:endParaRPr>
          </a:p>
        </p:txBody>
      </p:sp>
      <p:sp>
        <p:nvSpPr>
          <p:cNvPr id="15" name="Rectangle 14"/>
          <p:cNvSpPr/>
          <p:nvPr/>
        </p:nvSpPr>
        <p:spPr>
          <a:xfrm>
            <a:off x="-120556" y="2699368"/>
            <a:ext cx="18103755" cy="7571303"/>
          </a:xfrm>
          <a:prstGeom prst="rect">
            <a:avLst/>
          </a:prstGeom>
          <a:solidFill>
            <a:schemeClr val="bg1"/>
          </a:solidFill>
        </p:spPr>
        <p:txBody>
          <a:bodyPr wrap="square">
            <a:spAutoFit/>
          </a:bodyPr>
          <a:lstStyle/>
          <a:p>
            <a:pPr indent="254000" algn="just">
              <a:spcAft>
                <a:spcPts val="0"/>
              </a:spcAft>
              <a:tabLst>
                <a:tab pos="761365" algn="l"/>
              </a:tabLst>
            </a:pP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Số</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tiếng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trong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một</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dòng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tự</a:t>
            </a:r>
            <a:r>
              <a:rPr lang="en-GB" sz="5400" dirty="0">
                <a:latin typeface="Times New Roman" panose="02020603050405020304" pitchFamily="18" charset="0"/>
                <a:ea typeface="Times New Roman" panose="02020603050405020304" pitchFamily="18" charset="0"/>
              </a:rPr>
              <a:t> do, </a:t>
            </a:r>
            <a:r>
              <a:rPr lang="en-GB" sz="5400" dirty="0" err="1">
                <a:latin typeface="Times New Roman" panose="02020603050405020304" pitchFamily="18" charset="0"/>
                <a:ea typeface="Times New Roman" panose="02020603050405020304" pitchFamily="18" charset="0"/>
              </a:rPr>
              <a:t>linh</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hoạt</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dòng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sáu</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tiếng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dòng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bảy</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tiếng</a:t>
            </a:r>
            <a:endParaRPr lang="en-GB" sz="5400" dirty="0">
              <a:latin typeface="Times New Roman" panose="02020603050405020304" pitchFamily="18" charset="0"/>
              <a:ea typeface="Times New Roman" panose="02020603050405020304" pitchFamily="18" charset="0"/>
            </a:endParaRPr>
          </a:p>
          <a:p>
            <a:pPr indent="254000" algn="just">
              <a:spcAft>
                <a:spcPts val="0"/>
              </a:spcAft>
              <a:tabLst>
                <a:tab pos="511175" algn="l"/>
              </a:tabLst>
            </a:pP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Số</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dòng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trong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mỗi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khổ</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Bốn</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khổ</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số</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dòng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linh</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hoạt</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trong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mỗi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khổ</a:t>
            </a:r>
            <a:r>
              <a:rPr lang="en-GB" sz="5400" dirty="0">
                <a:latin typeface="Times New Roman" panose="02020603050405020304" pitchFamily="18" charset="0"/>
                <a:ea typeface="Times New Roman" panose="02020603050405020304" pitchFamily="18" charset="0"/>
              </a:rPr>
              <a:t>.</a:t>
            </a:r>
          </a:p>
          <a:p>
            <a:pPr indent="254000" algn="just">
              <a:spcAft>
                <a:spcPts val="0"/>
              </a:spcAft>
              <a:tabLst>
                <a:tab pos="511175" algn="l"/>
              </a:tabLst>
            </a:pP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Gieo</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vần</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hai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khổ</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đầu</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gieo</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vần</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chân</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và</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vần</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liền</a:t>
            </a:r>
            <a:r>
              <a:rPr lang="en-GB" sz="5400" dirty="0">
                <a:latin typeface="Times New Roman" panose="02020603050405020304" pitchFamily="18" charset="0"/>
                <a:ea typeface="Times New Roman" panose="02020603050405020304" pitchFamily="18" charset="0"/>
              </a:rPr>
              <a:t> </a:t>
            </a:r>
            <a:r>
              <a:rPr lang="en-GB" sz="5400" i="1" dirty="0">
                <a:latin typeface="Times New Roman" panose="02020603050405020304" pitchFamily="18" charset="0"/>
                <a:ea typeface="Times New Roman" panose="02020603050405020304" pitchFamily="18" charset="0"/>
              </a:rPr>
              <a:t>(</a:t>
            </a:r>
            <a:r>
              <a:rPr lang="en-GB" sz="5400" i="1" dirty="0" err="1">
                <a:latin typeface="Times New Roman" panose="02020603050405020304" pitchFamily="18" charset="0"/>
                <a:ea typeface="Times New Roman" panose="02020603050405020304" pitchFamily="18" charset="0"/>
              </a:rPr>
              <a:t>gió</a:t>
            </a:r>
            <a:r>
              <a:rPr lang="en-GB" sz="5400" i="1" dirty="0">
                <a:latin typeface="Times New Roman" panose="02020603050405020304" pitchFamily="18" charset="0"/>
                <a:ea typeface="Times New Roman" panose="02020603050405020304" pitchFamily="18" charset="0"/>
              </a:rPr>
              <a:t> - </a:t>
            </a:r>
            <a:r>
              <a:rPr lang="en-GB" sz="5400" i="1" dirty="0" err="1">
                <a:latin typeface="Times New Roman" panose="02020603050405020304" pitchFamily="18" charset="0"/>
                <a:ea typeface="Times New Roman" panose="02020603050405020304" pitchFamily="18" charset="0"/>
              </a:rPr>
              <a:t>đỏ</a:t>
            </a:r>
            <a:r>
              <a:rPr lang="en-GB" sz="5400" i="1" dirty="0">
                <a:latin typeface="Times New Roman" panose="02020603050405020304" pitchFamily="18" charset="0"/>
                <a:ea typeface="Times New Roman" panose="02020603050405020304" pitchFamily="18" charset="0"/>
              </a:rPr>
              <a:t>, </a:t>
            </a:r>
            <a:r>
              <a:rPr lang="en-GB" sz="5400" i="1" dirty="0" err="1">
                <a:latin typeface="Times New Roman" panose="02020603050405020304" pitchFamily="18" charset="0"/>
                <a:ea typeface="Times New Roman" panose="02020603050405020304" pitchFamily="18" charset="0"/>
              </a:rPr>
              <a:t>đường</a:t>
            </a:r>
            <a:r>
              <a:rPr lang="en-GB" sz="5400" i="1" dirty="0">
                <a:latin typeface="Times New Roman" panose="02020603050405020304" pitchFamily="18" charset="0"/>
                <a:ea typeface="Times New Roman" panose="02020603050405020304" pitchFamily="18" charset="0"/>
              </a:rPr>
              <a:t> - </a:t>
            </a:r>
            <a:r>
              <a:rPr lang="en-GB" sz="5400" i="1" dirty="0" err="1">
                <a:latin typeface="Times New Roman" panose="02020603050405020304" pitchFamily="18" charset="0"/>
                <a:ea typeface="Times New Roman" panose="02020603050405020304" pitchFamily="18" charset="0"/>
              </a:rPr>
              <a:t>hương</a:t>
            </a:r>
            <a:r>
              <a:rPr lang="en-GB" sz="5400" i="1" dirty="0">
                <a:latin typeface="Times New Roman" panose="02020603050405020304" pitchFamily="18" charset="0"/>
                <a:ea typeface="Times New Roman" panose="02020603050405020304" pitchFamily="18" charset="0"/>
              </a:rPr>
              <a:t> - </a:t>
            </a:r>
            <a:r>
              <a:rPr lang="en-GB" sz="5400" i="1" dirty="0" err="1">
                <a:latin typeface="Times New Roman" panose="02020603050405020304" pitchFamily="18" charset="0"/>
                <a:ea typeface="Times New Roman" panose="02020603050405020304" pitchFamily="18" charset="0"/>
              </a:rPr>
              <a:t>trường</a:t>
            </a:r>
            <a:r>
              <a:rPr lang="en-GB" sz="5400" i="1" dirty="0">
                <a:latin typeface="Times New Roman" panose="02020603050405020304" pitchFamily="18" charset="0"/>
                <a:ea typeface="Times New Roman" panose="02020603050405020304" pitchFamily="18" charset="0"/>
              </a:rPr>
              <a:t>);</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hai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khổ</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cuối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không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gieo</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vần</a:t>
            </a:r>
            <a:r>
              <a:rPr lang="en-GB" sz="5400" dirty="0">
                <a:latin typeface="Times New Roman" panose="02020603050405020304" pitchFamily="18" charset="0"/>
                <a:ea typeface="Times New Roman" panose="02020603050405020304" pitchFamily="18" charset="0"/>
              </a:rPr>
              <a:t>.</a:t>
            </a:r>
          </a:p>
          <a:p>
            <a:pPr indent="254000" algn="just">
              <a:spcAft>
                <a:spcPts val="0"/>
              </a:spcAft>
            </a:pP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Nhịp</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thơ</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Nhịp</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thơ</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linh</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hoạt</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phù</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hợp</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với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cảm</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xúc</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của</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nhà</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thơ</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cũng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như</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đối</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tượng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miêu</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tả</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dòng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ngắt</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nhịp</a:t>
            </a:r>
            <a:r>
              <a:rPr lang="en-GB" sz="5400" dirty="0">
                <a:latin typeface="Times New Roman" panose="02020603050405020304" pitchFamily="18" charset="0"/>
                <a:ea typeface="Times New Roman" panose="02020603050405020304" pitchFamily="18" charset="0"/>
              </a:rPr>
              <a:t> 2/2/2, </a:t>
            </a:r>
            <a:r>
              <a:rPr lang="en-GB" sz="5400" dirty="0" err="1">
                <a:latin typeface="Times New Roman" panose="02020603050405020304" pitchFamily="18" charset="0"/>
                <a:ea typeface="Times New Roman" panose="02020603050405020304" pitchFamily="18" charset="0"/>
              </a:rPr>
              <a:t>dòng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ngắt</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nhịp</a:t>
            </a:r>
            <a:r>
              <a:rPr lang="en-GB" sz="5400" dirty="0">
                <a:latin typeface="Times New Roman" panose="02020603050405020304" pitchFamily="18" charset="0"/>
                <a:ea typeface="Times New Roman" panose="02020603050405020304" pitchFamily="18" charset="0"/>
              </a:rPr>
              <a:t> 4/3, </a:t>
            </a:r>
            <a:r>
              <a:rPr lang="en-GB" sz="5400" dirty="0" err="1">
                <a:latin typeface="Times New Roman" panose="02020603050405020304" pitchFamily="18" charset="0"/>
                <a:ea typeface="Times New Roman" panose="02020603050405020304" pitchFamily="18" charset="0"/>
              </a:rPr>
              <a:t>dòng</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ngắt</a:t>
            </a:r>
            <a:r>
              <a:rPr lang="en-GB" sz="5400" dirty="0">
                <a:latin typeface="Times New Roman" panose="02020603050405020304" pitchFamily="18" charset="0"/>
                <a:ea typeface="Times New Roman" panose="02020603050405020304" pitchFamily="18" charset="0"/>
              </a:rPr>
              <a:t> </a:t>
            </a:r>
            <a:r>
              <a:rPr lang="en-GB" sz="5400" dirty="0" err="1">
                <a:latin typeface="Times New Roman" panose="02020603050405020304" pitchFamily="18" charset="0"/>
                <a:ea typeface="Times New Roman" panose="02020603050405020304" pitchFamily="18" charset="0"/>
              </a:rPr>
              <a:t>nhịp</a:t>
            </a:r>
            <a:r>
              <a:rPr lang="en-GB" sz="5400" dirty="0">
                <a:latin typeface="Times New Roman" panose="02020603050405020304" pitchFamily="18" charset="0"/>
                <a:ea typeface="Times New Roman" panose="02020603050405020304" pitchFamily="18" charset="0"/>
              </a:rPr>
              <a:t> 3/3,...</a:t>
            </a:r>
            <a:endParaRPr lang="en-GB" sz="5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468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514" y="-1995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829800" y="1763939"/>
            <a:ext cx="7058706"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2863163">
            <a:off x="400780" y="-9061"/>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stretch>
              <a:fillRect/>
            </a:stretch>
          </a:blipFill>
        </p:spPr>
      </p:sp>
      <p:grpSp>
        <p:nvGrpSpPr>
          <p:cNvPr id="9" name="Group 3"/>
          <p:cNvGrpSpPr/>
          <p:nvPr/>
        </p:nvGrpSpPr>
        <p:grpSpPr>
          <a:xfrm>
            <a:off x="2085294" y="2400300"/>
            <a:ext cx="7058706" cy="7086599"/>
            <a:chOff x="0" y="0"/>
            <a:chExt cx="3075953" cy="1769668"/>
          </a:xfrm>
        </p:grpSpPr>
        <p:sp>
          <p:nvSpPr>
            <p:cNvPr id="10"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11"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Rectangle 11"/>
          <p:cNvSpPr/>
          <p:nvPr/>
        </p:nvSpPr>
        <p:spPr>
          <a:xfrm>
            <a:off x="1886235" y="936900"/>
            <a:ext cx="7560083" cy="1166730"/>
          </a:xfrm>
          <a:prstGeom prst="rect">
            <a:avLst/>
          </a:prstGeom>
        </p:spPr>
        <p:txBody>
          <a:bodyPr wrap="none">
            <a:spAutoFit/>
          </a:bodyPr>
          <a:lstStyle/>
          <a:p>
            <a:pPr algn="just">
              <a:lnSpc>
                <a:spcPct val="115000"/>
              </a:lnSpc>
              <a:spcAft>
                <a:spcPts val="0"/>
              </a:spcAft>
            </a:pPr>
            <a:r>
              <a:rPr lang="en-US" sz="6600" b="1">
                <a:solidFill>
                  <a:srgbClr val="0D0D0D"/>
                </a:solidFill>
                <a:latin typeface="Times New Roman" panose="02020603050405020304" pitchFamily="18" charset="0"/>
                <a:ea typeface="Calibri" panose="020F0502020204030204" pitchFamily="34" charset="0"/>
              </a:rPr>
              <a:t>c. Nhân vật trữ tình </a:t>
            </a:r>
            <a:endParaRPr lang="en-GB" sz="7200">
              <a:effectLst/>
              <a:latin typeface="Times New Roman" panose="02020603050405020304" pitchFamily="18" charset="0"/>
              <a:ea typeface="Calibri" panose="020F0502020204030204" pitchFamily="34" charset="0"/>
            </a:endParaRPr>
          </a:p>
        </p:txBody>
      </p:sp>
      <p:sp>
        <p:nvSpPr>
          <p:cNvPr id="13" name="Rectangle 12"/>
          <p:cNvSpPr/>
          <p:nvPr/>
        </p:nvSpPr>
        <p:spPr>
          <a:xfrm>
            <a:off x="1" y="2693973"/>
            <a:ext cx="8839200" cy="3046988"/>
          </a:xfrm>
          <a:prstGeom prst="rect">
            <a:avLst/>
          </a:prstGeom>
          <a:solidFill>
            <a:schemeClr val="bg1"/>
          </a:solidFill>
        </p:spPr>
        <p:txBody>
          <a:bodyPr wrap="square">
            <a:spAutoFit/>
          </a:bodyPr>
          <a:lstStyle/>
          <a:p>
            <a:pPr algn="just"/>
            <a:r>
              <a:rPr lang="en-US" sz="4800" dirty="0" err="1">
                <a:solidFill>
                  <a:srgbClr val="0D0D0D"/>
                </a:solidFill>
                <a:latin typeface="Times New Roman" panose="02020603050405020304" pitchFamily="18" charset="0"/>
                <a:ea typeface="Calibri" panose="020F0502020204030204" pitchFamily="34" charset="0"/>
              </a:rPr>
              <a:t>Nhân</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vật</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trữ</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tình</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là</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một</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người</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lính</a:t>
            </a: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t</a:t>
            </a:r>
            <a:r>
              <a:rPr lang="en-US" sz="4800" dirty="0" err="1">
                <a:latin typeface="Times New Roman" panose="02020603050405020304" pitchFamily="18" charset="0"/>
                <a:ea typeface="Calibri" panose="020F0502020204030204" pitchFamily="34" charset="0"/>
              </a:rPr>
              <a:t>rên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đường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hành</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quân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thần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tốc</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vào</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chiến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trường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chuẩn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bị</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cho</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chiến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dịch</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mùa</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xuân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năm</a:t>
            </a:r>
            <a:r>
              <a:rPr lang="en-US" sz="4800" dirty="0">
                <a:latin typeface="Times New Roman" panose="02020603050405020304" pitchFamily="18" charset="0"/>
                <a:ea typeface="Calibri" panose="020F0502020204030204" pitchFamily="34" charset="0"/>
              </a:rPr>
              <a:t> 1975.</a:t>
            </a:r>
            <a:endParaRPr lang="en-GB" sz="4800" dirty="0"/>
          </a:p>
        </p:txBody>
      </p:sp>
      <p:sp>
        <p:nvSpPr>
          <p:cNvPr id="14" name="Rectangle 13"/>
          <p:cNvSpPr/>
          <p:nvPr/>
        </p:nvSpPr>
        <p:spPr>
          <a:xfrm>
            <a:off x="7258" y="5936944"/>
            <a:ext cx="8839200" cy="3046988"/>
          </a:xfrm>
          <a:prstGeom prst="rect">
            <a:avLst/>
          </a:prstGeom>
          <a:solidFill>
            <a:schemeClr val="bg1"/>
          </a:solidFill>
        </p:spPr>
        <p:txBody>
          <a:bodyPr wrap="square">
            <a:spAutoFit/>
          </a:bodyPr>
          <a:lstStyle/>
          <a:p>
            <a:pPr algn="just"/>
            <a:r>
              <a:rPr lang="en-US" sz="4800" dirty="0" err="1">
                <a:latin typeface="Times New Roman" panose="02020603050405020304" pitchFamily="18" charset="0"/>
                <a:ea typeface="Calibri" panose="020F0502020204030204" pitchFamily="34" charset="0"/>
              </a:rPr>
              <a:t>Bài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thơ</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kể</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lại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cuộc</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gặp</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gỡ</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giữa</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người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lính</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với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một</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cô</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thanh</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niên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xung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phong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đang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làm</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nhiệm</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vụ</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trên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tuyến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đường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Trường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Sơn</a:t>
            </a:r>
            <a:r>
              <a:rPr lang="en-US" sz="4800" dirty="0">
                <a:latin typeface="Times New Roman" panose="02020603050405020304" pitchFamily="18" charset="0"/>
                <a:ea typeface="Calibri" panose="020F0502020204030204" pitchFamily="34" charset="0"/>
              </a:rPr>
              <a:t>.</a:t>
            </a:r>
            <a:endParaRPr lang="en-GB" sz="4800" dirty="0"/>
          </a:p>
        </p:txBody>
      </p:sp>
      <p:sp>
        <p:nvSpPr>
          <p:cNvPr id="15" name="Rectangle 14"/>
          <p:cNvSpPr/>
          <p:nvPr/>
        </p:nvSpPr>
        <p:spPr>
          <a:xfrm>
            <a:off x="11718738" y="462020"/>
            <a:ext cx="3499676" cy="1107996"/>
          </a:xfrm>
          <a:prstGeom prst="rect">
            <a:avLst/>
          </a:prstGeom>
        </p:spPr>
        <p:txBody>
          <a:bodyPr wrap="none">
            <a:spAutoFit/>
          </a:bodyPr>
          <a:lstStyle/>
          <a:p>
            <a:r>
              <a:rPr lang="en-US" sz="6600" b="1">
                <a:solidFill>
                  <a:srgbClr val="0D0D0D"/>
                </a:solidFill>
                <a:latin typeface="Times New Roman" panose="02020603050405020304" pitchFamily="18" charset="0"/>
                <a:ea typeface="Calibri" panose="020F0502020204030204" pitchFamily="34" charset="0"/>
              </a:rPr>
              <a:t>d. Bố cục</a:t>
            </a:r>
            <a:endParaRPr lang="en-GB" sz="8800"/>
          </a:p>
        </p:txBody>
      </p:sp>
      <p:sp>
        <p:nvSpPr>
          <p:cNvPr id="16" name="Rectangle 15"/>
          <p:cNvSpPr/>
          <p:nvPr/>
        </p:nvSpPr>
        <p:spPr>
          <a:xfrm>
            <a:off x="10210800" y="2680043"/>
            <a:ext cx="6248400" cy="4856714"/>
          </a:xfrm>
          <a:prstGeom prst="rect">
            <a:avLst/>
          </a:prstGeom>
        </p:spPr>
        <p:txBody>
          <a:bodyPr wrap="square">
            <a:spAutoFit/>
          </a:bodyPr>
          <a:lstStyle/>
          <a:p>
            <a:pPr algn="just">
              <a:lnSpc>
                <a:spcPct val="115000"/>
              </a:lnSpc>
              <a:spcAft>
                <a:spcPts val="0"/>
              </a:spcAft>
            </a:pPr>
            <a:r>
              <a:rPr lang="en-US" sz="4800" b="1">
                <a:solidFill>
                  <a:srgbClr val="0D0D0D"/>
                </a:solidFill>
                <a:latin typeface="Times New Roman" panose="02020603050405020304" pitchFamily="18" charset="0"/>
                <a:ea typeface="Calibri" panose="020F0502020204030204" pitchFamily="34" charset="0"/>
              </a:rPr>
              <a:t>- Bốn câu đầu</a:t>
            </a:r>
            <a:r>
              <a:rPr lang="en-US" sz="4800">
                <a:solidFill>
                  <a:srgbClr val="0D0D0D"/>
                </a:solidFill>
                <a:latin typeface="Times New Roman" panose="02020603050405020304" pitchFamily="18" charset="0"/>
                <a:ea typeface="Calibri" panose="020F0502020204030204" pitchFamily="34" charset="0"/>
              </a:rPr>
              <a:t>: Cuộc gặp gỡ trên đỉnh Trường Sơn</a:t>
            </a:r>
            <a:endParaRPr lang="en-GB" sz="4800">
              <a:latin typeface="Times New Roman" panose="02020603050405020304" pitchFamily="18" charset="0"/>
              <a:ea typeface="Calibri" panose="020F0502020204030204" pitchFamily="34" charset="0"/>
            </a:endParaRPr>
          </a:p>
          <a:p>
            <a:pPr algn="just"/>
            <a:r>
              <a:rPr lang="en-US" sz="4800">
                <a:solidFill>
                  <a:srgbClr val="0D0D0D"/>
                </a:solidFill>
                <a:latin typeface="Times New Roman" panose="02020603050405020304" pitchFamily="18" charset="0"/>
                <a:ea typeface="Calibri" panose="020F0502020204030204" pitchFamily="34" charset="0"/>
              </a:rPr>
              <a:t>- </a:t>
            </a:r>
            <a:r>
              <a:rPr lang="en-US" sz="4800" b="1">
                <a:solidFill>
                  <a:srgbClr val="0D0D0D"/>
                </a:solidFill>
                <a:latin typeface="Times New Roman" panose="02020603050405020304" pitchFamily="18" charset="0"/>
                <a:ea typeface="Calibri" panose="020F0502020204030204" pitchFamily="34" charset="0"/>
              </a:rPr>
              <a:t>Bốn câu sau</a:t>
            </a:r>
            <a:r>
              <a:rPr lang="en-US" sz="4800">
                <a:solidFill>
                  <a:srgbClr val="0D0D0D"/>
                </a:solidFill>
                <a:latin typeface="Times New Roman" panose="02020603050405020304" pitchFamily="18" charset="0"/>
                <a:ea typeface="Calibri" panose="020F0502020204030204" pitchFamily="34" charset="0"/>
              </a:rPr>
              <a:t>: Cuộc chia tay trên đỉnh Trường Sơn</a:t>
            </a:r>
            <a:endParaRPr lang="en-GB" sz="4800"/>
          </a:p>
        </p:txBody>
      </p:sp>
    </p:spTree>
    <p:extLst>
      <p:ext uri="{BB962C8B-B14F-4D97-AF65-F5344CB8AC3E}">
        <p14:creationId xmlns:p14="http://schemas.microsoft.com/office/powerpoint/2010/main" val="32944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5442"/>
            <a:ext cx="18262600" cy="10395857"/>
          </a:xfrm>
          <a:prstGeom prst="rect">
            <a:avLst/>
          </a:prstGeom>
        </p:spPr>
      </p:pic>
      <p:sp>
        <p:nvSpPr>
          <p:cNvPr id="3" name="Rounded Rectangle 2"/>
          <p:cNvSpPr/>
          <p:nvPr/>
        </p:nvSpPr>
        <p:spPr>
          <a:xfrm>
            <a:off x="762000" y="342900"/>
            <a:ext cx="9601200" cy="3048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808412" y="574143"/>
            <a:ext cx="7334187" cy="873701"/>
          </a:xfrm>
          <a:prstGeom prst="rect">
            <a:avLst/>
          </a:prstGeom>
        </p:spPr>
        <p:txBody>
          <a:bodyPr wrap="none">
            <a:spAutoFit/>
          </a:bodyPr>
          <a:lstStyle/>
          <a:p>
            <a:pPr>
              <a:lnSpc>
                <a:spcPct val="115000"/>
              </a:lnSpc>
              <a:spcAft>
                <a:spcPts val="0"/>
              </a:spcAft>
            </a:pPr>
            <a:r>
              <a:rPr lang="de-DE" sz="4800" b="1">
                <a:latin typeface="Times New Roman" panose="02020603050405020304" pitchFamily="18" charset="0"/>
                <a:ea typeface="Calibri" panose="020F0502020204030204" pitchFamily="34" charset="0"/>
              </a:rPr>
              <a:t>II. KHÁM PHÁ VĂN BẢN</a:t>
            </a:r>
            <a:endParaRPr lang="en-GB" sz="5400">
              <a:effectLst/>
              <a:latin typeface="Times New Roman" panose="02020603050405020304" pitchFamily="18" charset="0"/>
              <a:ea typeface="Calibri" panose="020F0502020204030204" pitchFamily="34" charset="0"/>
            </a:endParaRPr>
          </a:p>
        </p:txBody>
      </p:sp>
      <p:sp>
        <p:nvSpPr>
          <p:cNvPr id="5" name="Rectangle 4"/>
          <p:cNvSpPr/>
          <p:nvPr/>
        </p:nvSpPr>
        <p:spPr>
          <a:xfrm>
            <a:off x="2279088" y="1510804"/>
            <a:ext cx="15399312" cy="1927002"/>
          </a:xfrm>
          <a:prstGeom prst="rect">
            <a:avLst/>
          </a:prstGeom>
          <a:solidFill>
            <a:schemeClr val="bg1"/>
          </a:solidFill>
        </p:spPr>
        <p:txBody>
          <a:bodyPr wrap="square">
            <a:spAutoFit/>
          </a:bodyPr>
          <a:lstStyle/>
          <a:p>
            <a:pPr marL="914400" indent="-914400" algn="ctr">
              <a:lnSpc>
                <a:spcPct val="115000"/>
              </a:lnSpc>
              <a:spcAft>
                <a:spcPts val="0"/>
              </a:spcAft>
              <a:buAutoNum type="arabicPeriod"/>
            </a:pPr>
            <a:r>
              <a:rPr lang="de-DE" sz="5400" b="1" dirty="0">
                <a:solidFill>
                  <a:srgbClr val="FF0000"/>
                </a:solidFill>
                <a:latin typeface="Times New Roman" panose="02020603050405020304" pitchFamily="18" charset="0"/>
                <a:ea typeface="Calibri" panose="020F0502020204030204" pitchFamily="34" charset="0"/>
              </a:rPr>
              <a:t>Mạch cảm xúc</a:t>
            </a:r>
          </a:p>
          <a:p>
            <a:pPr algn="ctr">
              <a:lnSpc>
                <a:spcPct val="115000"/>
              </a:lnSpc>
              <a:spcAft>
                <a:spcPts val="0"/>
              </a:spcAft>
            </a:pPr>
            <a:r>
              <a:rPr lang="de-DE" sz="5400" b="1" dirty="0">
                <a:latin typeface="Times New Roman" panose="02020603050405020304" pitchFamily="18" charset="0"/>
                <a:ea typeface="Calibri" panose="020F0502020204030204" pitchFamily="34" charset="0"/>
              </a:rPr>
              <a:t>a. Cuộc gặp gỡ và chia tay trên đỉnh Trường Sơn</a:t>
            </a:r>
            <a:endParaRPr lang="en-GB" sz="5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855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1189</Words>
  <Application>Microsoft Office PowerPoint</Application>
  <PresentationFormat>Custom</PresentationFormat>
  <Paragraphs>70</Paragraphs>
  <Slides>21</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Brown Autumn Vibes Thesis Defense Presentation</dc:title>
  <cp:lastModifiedBy>phamngands76@gmail.com</cp:lastModifiedBy>
  <cp:revision>112</cp:revision>
  <dcterms:created xsi:type="dcterms:W3CDTF">2006-08-16T00:00:00Z</dcterms:created>
  <dcterms:modified xsi:type="dcterms:W3CDTF">2024-05-20T02:17:31Z</dcterms:modified>
  <dc:identifier>DAF1L6uR_mo</dc:identifier>
</cp:coreProperties>
</file>