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4"/>
  </p:notesMasterIdLst>
  <p:sldIdLst>
    <p:sldId id="256" r:id="rId2"/>
    <p:sldId id="266" r:id="rId3"/>
    <p:sldId id="257" r:id="rId4"/>
    <p:sldId id="258" r:id="rId5"/>
    <p:sldId id="317" r:id="rId6"/>
    <p:sldId id="259" r:id="rId7"/>
    <p:sldId id="260" r:id="rId8"/>
    <p:sldId id="267" r:id="rId9"/>
    <p:sldId id="268" r:id="rId10"/>
    <p:sldId id="271" r:id="rId11"/>
    <p:sldId id="319" r:id="rId12"/>
    <p:sldId id="318" r:id="rId13"/>
    <p:sldId id="269" r:id="rId14"/>
    <p:sldId id="320" r:id="rId15"/>
    <p:sldId id="273" r:id="rId16"/>
    <p:sldId id="321" r:id="rId17"/>
    <p:sldId id="275" r:id="rId18"/>
    <p:sldId id="278" r:id="rId19"/>
    <p:sldId id="289" r:id="rId20"/>
    <p:sldId id="322" r:id="rId21"/>
    <p:sldId id="280" r:id="rId22"/>
    <p:sldId id="323" r:id="rId23"/>
    <p:sldId id="297" r:id="rId24"/>
    <p:sldId id="261" r:id="rId25"/>
    <p:sldId id="298" r:id="rId26"/>
    <p:sldId id="299" r:id="rId27"/>
    <p:sldId id="300" r:id="rId28"/>
    <p:sldId id="301" r:id="rId29"/>
    <p:sldId id="303" r:id="rId30"/>
    <p:sldId id="306" r:id="rId31"/>
    <p:sldId id="310" r:id="rId32"/>
    <p:sldId id="325" r:id="rId33"/>
    <p:sldId id="311" r:id="rId34"/>
    <p:sldId id="312" r:id="rId35"/>
    <p:sldId id="326" r:id="rId36"/>
    <p:sldId id="327" r:id="rId37"/>
    <p:sldId id="329" r:id="rId38"/>
    <p:sldId id="330" r:id="rId39"/>
    <p:sldId id="331" r:id="rId40"/>
    <p:sldId id="332" r:id="rId41"/>
    <p:sldId id="262" r:id="rId42"/>
    <p:sldId id="265" r:id="rId43"/>
  </p:sldIdLst>
  <p:sldSz cx="18288000" cy="10287000"/>
  <p:notesSz cx="6858000" cy="9144000"/>
  <p:embeddedFontLst>
    <p:embeddedFont>
      <p:font typeface="Calibri" panose="020F0502020204030204" pitchFamily="34" charset="0"/>
      <p:regular r:id="rId45"/>
      <p:bold r:id="rId46"/>
      <p:italic r:id="rId47"/>
      <p:boldItalic r:id="rId48"/>
    </p:embeddedFont>
    <p:embeddedFont>
      <p:font typeface="Calibri Light" panose="020F0302020204030204" pitchFamily="34" charset="0"/>
      <p:regular r:id="rId49"/>
      <p:italic r:id="rId50"/>
    </p:embeddedFont>
    <p:embeddedFont>
      <p:font typeface="Cambria Math" panose="02040503050406030204" pitchFamily="18" charset="0"/>
      <p:regular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A8D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0" d="100"/>
          <a:sy n="40" d="100"/>
        </p:scale>
        <p:origin x="1084"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B15C6-4F23-40DE-8FF2-C89334E4E1CF}" type="datetimeFigureOut">
              <a:rPr lang="en-US" smtClean="0"/>
              <a:t>5/20/2024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B982E4-5674-41B9-B9B1-C619AE80F542}" type="slidenum">
              <a:rPr lang="en-US" smtClean="0"/>
              <a:t>‹#›</a:t>
            </a:fld>
            <a:endParaRPr lang="en-US"/>
          </a:p>
        </p:txBody>
      </p:sp>
    </p:spTree>
    <p:extLst>
      <p:ext uri="{BB962C8B-B14F-4D97-AF65-F5344CB8AC3E}">
        <p14:creationId xmlns:p14="http://schemas.microsoft.com/office/powerpoint/2010/main" val="547390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B982E4-5674-41B9-B9B1-C619AE80F542}" type="slidenum">
              <a:rPr lang="en-US" smtClean="0"/>
              <a:t>14</a:t>
            </a:fld>
            <a:endParaRPr lang="en-US"/>
          </a:p>
        </p:txBody>
      </p:sp>
    </p:spTree>
    <p:extLst>
      <p:ext uri="{BB962C8B-B14F-4D97-AF65-F5344CB8AC3E}">
        <p14:creationId xmlns:p14="http://schemas.microsoft.com/office/powerpoint/2010/main" val="41333020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13" Type="http://schemas.openxmlformats.org/officeDocument/2006/relationships/image" Target="../media/image5.png"/><Relationship Id="rId3" Type="http://schemas.openxmlformats.org/officeDocument/2006/relationships/image" Target="../media/image23.svg"/><Relationship Id="rId12" Type="http://schemas.openxmlformats.org/officeDocument/2006/relationships/image" Target="../media/image46.png"/><Relationship Id="rId17" Type="http://schemas.openxmlformats.org/officeDocument/2006/relationships/image" Target="../media/image14.svg"/><Relationship Id="rId2" Type="http://schemas.openxmlformats.org/officeDocument/2006/relationships/image" Target="../media/image22.png"/><Relationship Id="rId16" Type="http://schemas.openxmlformats.org/officeDocument/2006/relationships/image" Target="../media/image47.png"/><Relationship Id="rId1" Type="http://schemas.openxmlformats.org/officeDocument/2006/relationships/slideLayout" Target="../slideLayouts/slideLayout7.xml"/><Relationship Id="rId11" Type="http://schemas.openxmlformats.org/officeDocument/2006/relationships/image" Target="../media/image37.svg"/><Relationship Id="rId5" Type="http://schemas.openxmlformats.org/officeDocument/2006/relationships/image" Target="../media/image33.svg"/><Relationship Id="rId15" Type="http://schemas.openxmlformats.org/officeDocument/2006/relationships/image" Target="../media/image410.png"/><Relationship Id="rId10" Type="http://schemas.openxmlformats.org/officeDocument/2006/relationships/image" Target="../media/image45.png"/><Relationship Id="rId4" Type="http://schemas.openxmlformats.org/officeDocument/2006/relationships/image" Target="../media/image32.png"/><Relationship Id="rId9" Type="http://schemas.openxmlformats.org/officeDocument/2006/relationships/image" Target="../media/image380.png"/><Relationship Id="rId14" Type="http://schemas.openxmlformats.org/officeDocument/2006/relationships/image" Target="../media/image6.svg"/></Relationships>
</file>

<file path=ppt/slides/_rels/slide11.xml.rels><?xml version="1.0" encoding="UTF-8" standalone="yes"?>
<Relationships xmlns="http://schemas.openxmlformats.org/package/2006/relationships"><Relationship Id="rId13" Type="http://schemas.openxmlformats.org/officeDocument/2006/relationships/image" Target="../media/image16.svg"/><Relationship Id="rId3" Type="http://schemas.openxmlformats.org/officeDocument/2006/relationships/image" Target="../media/image23.svg"/><Relationship Id="rId12"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Layout" Target="../slideLayouts/slideLayout7.xml"/><Relationship Id="rId11" Type="http://schemas.openxmlformats.org/officeDocument/2006/relationships/image" Target="../media/image6.svg"/><Relationship Id="rId58" Type="http://schemas.openxmlformats.org/officeDocument/2006/relationships/image" Target="../media/image470.png"/><Relationship Id="rId5" Type="http://schemas.openxmlformats.org/officeDocument/2006/relationships/image" Target="../media/image33.svg"/><Relationship Id="rId15" Type="http://schemas.openxmlformats.org/officeDocument/2006/relationships/image" Target="../media/image49.svg"/><Relationship Id="rId57" Type="http://schemas.openxmlformats.org/officeDocument/2006/relationships/image" Target="../media/image460.png"/><Relationship Id="rId10" Type="http://schemas.openxmlformats.org/officeDocument/2006/relationships/image" Target="../media/image5.png"/><Relationship Id="rId4" Type="http://schemas.openxmlformats.org/officeDocument/2006/relationships/image" Target="../media/image32.png"/><Relationship Id="rId9" Type="http://schemas.openxmlformats.org/officeDocument/2006/relationships/image" Target="../media/image430.png"/><Relationship Id="rId14" Type="http://schemas.openxmlformats.org/officeDocument/2006/relationships/image" Target="../media/image48.png"/><Relationship Id="rId56" Type="http://schemas.openxmlformats.org/officeDocument/2006/relationships/image" Target="../media/image450.png"/></Relationships>
</file>

<file path=ppt/slides/_rels/slide12.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0.svg"/><Relationship Id="rId7" Type="http://schemas.openxmlformats.org/officeDocument/2006/relationships/image" Target="../media/image32.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23.sv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50.png"/><Relationship Id="rId18" Type="http://schemas.openxmlformats.org/officeDocument/2006/relationships/image" Target="../media/image49.png"/><Relationship Id="rId3" Type="http://schemas.openxmlformats.org/officeDocument/2006/relationships/image" Target="../media/image20.svg"/><Relationship Id="rId21" Type="http://schemas.openxmlformats.org/officeDocument/2006/relationships/image" Target="../media/image52.png"/><Relationship Id="rId7" Type="http://schemas.openxmlformats.org/officeDocument/2006/relationships/image" Target="../media/image2.svg"/><Relationship Id="rId2" Type="http://schemas.openxmlformats.org/officeDocument/2006/relationships/image" Target="../media/image19.png"/><Relationship Id="rId20"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30.png"/><Relationship Id="rId24" Type="http://schemas.openxmlformats.org/officeDocument/2006/relationships/image" Target="../media/image6.svg"/><Relationship Id="rId5" Type="http://schemas.openxmlformats.org/officeDocument/2006/relationships/image" Target="../media/image40.svg"/><Relationship Id="rId23" Type="http://schemas.openxmlformats.org/officeDocument/2006/relationships/image" Target="../media/image5.png"/><Relationship Id="rId19" Type="http://schemas.openxmlformats.org/officeDocument/2006/relationships/image" Target="../media/image500.png"/><Relationship Id="rId4" Type="http://schemas.openxmlformats.org/officeDocument/2006/relationships/image" Target="../media/image39.png"/><Relationship Id="rId9" Type="http://schemas.openxmlformats.org/officeDocument/2006/relationships/image" Target="../media/image51.svg"/><Relationship Id="rId22" Type="http://schemas.openxmlformats.org/officeDocument/2006/relationships/image" Target="../media/image53.png"/></Relationships>
</file>

<file path=ppt/slides/_rels/slide14.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18.svg"/><Relationship Id="rId3" Type="http://schemas.openxmlformats.org/officeDocument/2006/relationships/image" Target="../media/image19.png"/><Relationship Id="rId7" Type="http://schemas.openxmlformats.org/officeDocument/2006/relationships/image" Target="../media/image32.png"/><Relationship Id="rId12"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54.png"/><Relationship Id="rId5" Type="http://schemas.openxmlformats.org/officeDocument/2006/relationships/image" Target="../media/image7.png"/><Relationship Id="rId10" Type="http://schemas.openxmlformats.org/officeDocument/2006/relationships/image" Target="../media/image14.svg"/><Relationship Id="rId4" Type="http://schemas.openxmlformats.org/officeDocument/2006/relationships/image" Target="../media/image20.svg"/><Relationship Id="rId9" Type="http://schemas.openxmlformats.org/officeDocument/2006/relationships/image" Target="../media/image13.png"/><Relationship Id="rId14" Type="http://schemas.openxmlformats.org/officeDocument/2006/relationships/image" Target="../media/image44.png"/></Relationships>
</file>

<file path=ppt/slides/_rels/slide15.xml.rels><?xml version="1.0" encoding="UTF-8" standalone="yes"?>
<Relationships xmlns="http://schemas.openxmlformats.org/package/2006/relationships"><Relationship Id="rId13" Type="http://schemas.openxmlformats.org/officeDocument/2006/relationships/image" Target="../media/image5.png"/><Relationship Id="rId3" Type="http://schemas.openxmlformats.org/officeDocument/2006/relationships/image" Target="../media/image23.svg"/><Relationship Id="rId12" Type="http://schemas.openxmlformats.org/officeDocument/2006/relationships/image" Target="../media/image56.png"/><Relationship Id="rId2" Type="http://schemas.openxmlformats.org/officeDocument/2006/relationships/image" Target="../media/image22.png"/><Relationship Id="rId1" Type="http://schemas.openxmlformats.org/officeDocument/2006/relationships/slideLayout" Target="../slideLayouts/slideLayout7.xml"/><Relationship Id="rId11" Type="http://schemas.openxmlformats.org/officeDocument/2006/relationships/image" Target="../media/image37.svg"/><Relationship Id="rId5" Type="http://schemas.openxmlformats.org/officeDocument/2006/relationships/image" Target="../media/image33.svg"/><Relationship Id="rId10" Type="http://schemas.openxmlformats.org/officeDocument/2006/relationships/image" Target="../media/image45.png"/><Relationship Id="rId4" Type="http://schemas.openxmlformats.org/officeDocument/2006/relationships/image" Target="../media/image32.png"/><Relationship Id="rId9" Type="http://schemas.openxmlformats.org/officeDocument/2006/relationships/image" Target="../media/image55.png"/><Relationship Id="rId14" Type="http://schemas.openxmlformats.org/officeDocument/2006/relationships/image" Target="../media/image6.svg"/></Relationships>
</file>

<file path=ppt/slides/_rels/slide16.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0.svg"/><Relationship Id="rId7" Type="http://schemas.openxmlformats.org/officeDocument/2006/relationships/image" Target="../media/image32.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23.sv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18" Type="http://schemas.openxmlformats.org/officeDocument/2006/relationships/image" Target="../media/image57.png"/><Relationship Id="rId3" Type="http://schemas.openxmlformats.org/officeDocument/2006/relationships/image" Target="../media/image23.svg"/><Relationship Id="rId21" Type="http://schemas.openxmlformats.org/officeDocument/2006/relationships/image" Target="../media/image44.png"/><Relationship Id="rId2" Type="http://schemas.openxmlformats.org/officeDocument/2006/relationships/image" Target="../media/image22.png"/><Relationship Id="rId20" Type="http://schemas.microsoft.com/office/2007/relationships/hdphoto" Target="../media/hdphoto3.wdp"/><Relationship Id="rId1" Type="http://schemas.openxmlformats.org/officeDocument/2006/relationships/slideLayout" Target="../slideLayouts/slideLayout7.xml"/><Relationship Id="rId5" Type="http://schemas.openxmlformats.org/officeDocument/2006/relationships/image" Target="../media/image14.svg"/><Relationship Id="rId19" Type="http://schemas.openxmlformats.org/officeDocument/2006/relationships/image" Target="../media/image58.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40.svg"/><Relationship Id="rId21" Type="http://schemas.openxmlformats.org/officeDocument/2006/relationships/image" Target="../media/image61.png"/><Relationship Id="rId7" Type="http://schemas.openxmlformats.org/officeDocument/2006/relationships/image" Target="../media/image41.png"/><Relationship Id="rId2" Type="http://schemas.openxmlformats.org/officeDocument/2006/relationships/image" Target="../media/image39.png"/><Relationship Id="rId20"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59.png"/><Relationship Id="rId23" Type="http://schemas.openxmlformats.org/officeDocument/2006/relationships/image" Target="../media/image62.png"/><Relationship Id="rId22" Type="http://schemas.openxmlformats.org/officeDocument/2006/relationships/image" Target="../media/image51.svg"/></Relationships>
</file>

<file path=ppt/slides/_rels/slide19.xml.rels><?xml version="1.0" encoding="UTF-8" standalone="yes"?>
<Relationships xmlns="http://schemas.openxmlformats.org/package/2006/relationships"><Relationship Id="rId13" Type="http://schemas.openxmlformats.org/officeDocument/2006/relationships/image" Target="../media/image16.svg"/><Relationship Id="rId3" Type="http://schemas.openxmlformats.org/officeDocument/2006/relationships/image" Target="../media/image23.svg"/><Relationship Id="rId21" Type="http://schemas.openxmlformats.org/officeDocument/2006/relationships/image" Target="../media/image65.png"/><Relationship Id="rId12" Type="http://schemas.openxmlformats.org/officeDocument/2006/relationships/image" Target="../media/image15.png"/><Relationship Id="rId2" Type="http://schemas.openxmlformats.org/officeDocument/2006/relationships/image" Target="../media/image22.png"/><Relationship Id="rId20" Type="http://schemas.openxmlformats.org/officeDocument/2006/relationships/image" Target="../media/image64.png"/><Relationship Id="rId1" Type="http://schemas.openxmlformats.org/officeDocument/2006/relationships/slideLayout" Target="../slideLayouts/slideLayout7.xml"/><Relationship Id="rId11" Type="http://schemas.openxmlformats.org/officeDocument/2006/relationships/image" Target="../media/image6.svg"/><Relationship Id="rId5" Type="http://schemas.openxmlformats.org/officeDocument/2006/relationships/image" Target="../media/image33.svg"/><Relationship Id="rId10" Type="http://schemas.openxmlformats.org/officeDocument/2006/relationships/image" Target="../media/image5.png"/><Relationship Id="rId4" Type="http://schemas.openxmlformats.org/officeDocument/2006/relationships/image" Target="../media/image32.png"/><Relationship Id="rId9" Type="http://schemas.openxmlformats.org/officeDocument/2006/relationships/image" Target="../media/image63.png"/></Relationships>
</file>

<file path=ppt/slides/_rels/slide2.xml.rels><?xml version="1.0" encoding="UTF-8" standalone="yes"?>
<Relationships xmlns="http://schemas.openxmlformats.org/package/2006/relationships"><Relationship Id="rId18" Type="http://schemas.openxmlformats.org/officeDocument/2006/relationships/image" Target="../media/image25.png"/><Relationship Id="rId3" Type="http://schemas.openxmlformats.org/officeDocument/2006/relationships/image" Target="../media/image20.svg"/><Relationship Id="rId7" Type="http://schemas.openxmlformats.org/officeDocument/2006/relationships/image" Target="../media/image23.svg"/><Relationship Id="rId17" Type="http://schemas.openxmlformats.org/officeDocument/2006/relationships/image" Target="../media/image10.svg"/><Relationship Id="rId2" Type="http://schemas.openxmlformats.org/officeDocument/2006/relationships/image" Target="../media/image19.png"/><Relationship Id="rId16" Type="http://schemas.openxmlformats.org/officeDocument/2006/relationships/image" Target="../media/image24.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18.svg"/><Relationship Id="rId15" Type="http://schemas.openxmlformats.org/officeDocument/2006/relationships/image" Target="../media/image130.png"/><Relationship Id="rId19" Type="http://schemas.openxmlformats.org/officeDocument/2006/relationships/image" Target="../media/image26.png"/><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14.svg"/><Relationship Id="rId21" Type="http://schemas.openxmlformats.org/officeDocument/2006/relationships/image" Target="../media/image67.pn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66.png"/><Relationship Id="rId24" Type="http://schemas.openxmlformats.org/officeDocument/2006/relationships/image" Target="../media/image68.png"/><Relationship Id="rId5" Type="http://schemas.openxmlformats.org/officeDocument/2006/relationships/image" Target="../media/image2.svg"/><Relationship Id="rId23" Type="http://schemas.openxmlformats.org/officeDocument/2006/relationships/image" Target="../media/image33.svg"/><Relationship Id="rId4" Type="http://schemas.openxmlformats.org/officeDocument/2006/relationships/image" Target="../media/image30.png"/><Relationship Id="rId22" Type="http://schemas.openxmlformats.org/officeDocument/2006/relationships/image" Target="../media/image32.png"/></Relationships>
</file>

<file path=ppt/slides/_rels/slide21.xml.rels><?xml version="1.0" encoding="UTF-8" standalone="yes"?>
<Relationships xmlns="http://schemas.openxmlformats.org/package/2006/relationships"><Relationship Id="rId18" Type="http://schemas.openxmlformats.org/officeDocument/2006/relationships/image" Target="../media/image69.png"/><Relationship Id="rId26" Type="http://schemas.openxmlformats.org/officeDocument/2006/relationships/image" Target="../media/image16.svg"/><Relationship Id="rId3" Type="http://schemas.openxmlformats.org/officeDocument/2006/relationships/image" Target="../media/image33.svg"/><Relationship Id="rId21" Type="http://schemas.openxmlformats.org/officeDocument/2006/relationships/image" Target="../media/image71.png"/><Relationship Id="rId25" Type="http://schemas.openxmlformats.org/officeDocument/2006/relationships/image" Target="../media/image74.png"/><Relationship Id="rId2" Type="http://schemas.openxmlformats.org/officeDocument/2006/relationships/image" Target="../media/image32.png"/><Relationship Id="rId20" Type="http://schemas.openxmlformats.org/officeDocument/2006/relationships/image" Target="../media/image27.png"/><Relationship Id="rId1" Type="http://schemas.openxmlformats.org/officeDocument/2006/relationships/slideLayout" Target="../slideLayouts/slideLayout7.xml"/><Relationship Id="rId24" Type="http://schemas.microsoft.com/office/2007/relationships/hdphoto" Target="../media/hdphoto4.wdp"/><Relationship Id="rId5" Type="http://schemas.openxmlformats.org/officeDocument/2006/relationships/image" Target="../media/image14.svg"/><Relationship Id="rId23" Type="http://schemas.openxmlformats.org/officeDocument/2006/relationships/image" Target="../media/image73.png"/><Relationship Id="rId19" Type="http://schemas.openxmlformats.org/officeDocument/2006/relationships/image" Target="../media/image70.png"/><Relationship Id="rId4" Type="http://schemas.openxmlformats.org/officeDocument/2006/relationships/image" Target="../media/image13.png"/><Relationship Id="rId22" Type="http://schemas.openxmlformats.org/officeDocument/2006/relationships/image" Target="../media/image72.png"/></Relationships>
</file>

<file path=ppt/slides/_rels/slide22.xml.rels><?xml version="1.0" encoding="UTF-8" standalone="yes"?>
<Relationships xmlns="http://schemas.openxmlformats.org/package/2006/relationships"><Relationship Id="rId3" Type="http://schemas.openxmlformats.org/officeDocument/2006/relationships/image" Target="../media/image14.svg"/><Relationship Id="rId21" Type="http://schemas.openxmlformats.org/officeDocument/2006/relationships/image" Target="../media/image76.png"/><Relationship Id="rId2" Type="http://schemas.openxmlformats.org/officeDocument/2006/relationships/image" Target="../media/image13.png"/><Relationship Id="rId20" Type="http://schemas.openxmlformats.org/officeDocument/2006/relationships/image" Target="../media/image75.png"/><Relationship Id="rId1" Type="http://schemas.openxmlformats.org/officeDocument/2006/relationships/slideLayout" Target="../slideLayouts/slideLayout7.xml"/><Relationship Id="rId5" Type="http://schemas.openxmlformats.org/officeDocument/2006/relationships/image" Target="../media/image27.png"/><Relationship Id="rId23" Type="http://schemas.openxmlformats.org/officeDocument/2006/relationships/image" Target="../media/image16.svg"/><Relationship Id="rId4" Type="http://schemas.openxmlformats.org/officeDocument/2006/relationships/image" Target="../media/image70.png"/><Relationship Id="rId22" Type="http://schemas.openxmlformats.org/officeDocument/2006/relationships/image" Target="../media/image74.png"/></Relationships>
</file>

<file path=ppt/slides/_rels/slide2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4.svg"/><Relationship Id="rId3" Type="http://schemas.openxmlformats.org/officeDocument/2006/relationships/image" Target="../media/image20.svg"/><Relationship Id="rId7" Type="http://schemas.openxmlformats.org/officeDocument/2006/relationships/image" Target="../media/image2.svg"/><Relationship Id="rId12" Type="http://schemas.openxmlformats.org/officeDocument/2006/relationships/image" Target="../media/image13.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10.svg"/><Relationship Id="rId5" Type="http://schemas.openxmlformats.org/officeDocument/2006/relationships/image" Target="../media/image23.svg"/><Relationship Id="rId10" Type="http://schemas.openxmlformats.org/officeDocument/2006/relationships/image" Target="../media/image9.png"/><Relationship Id="rId4" Type="http://schemas.openxmlformats.org/officeDocument/2006/relationships/image" Target="../media/image22.png"/><Relationship Id="rId9" Type="http://schemas.openxmlformats.org/officeDocument/2006/relationships/image" Target="../media/image6.svg"/></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0.svg"/><Relationship Id="rId7" Type="http://schemas.openxmlformats.org/officeDocument/2006/relationships/image" Target="../media/image6.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10.svg"/></Relationships>
</file>

<file path=ppt/slides/_rels/slide2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0.svg"/><Relationship Id="rId7" Type="http://schemas.openxmlformats.org/officeDocument/2006/relationships/image" Target="../media/image6.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10.svg"/></Relationships>
</file>

<file path=ppt/slides/_rels/slide2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0.svg"/><Relationship Id="rId7" Type="http://schemas.openxmlformats.org/officeDocument/2006/relationships/image" Target="../media/image6.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10.svg"/></Relationships>
</file>

<file path=ppt/slides/_rels/slide2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0.svg"/><Relationship Id="rId7" Type="http://schemas.openxmlformats.org/officeDocument/2006/relationships/image" Target="../media/image6.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10.svg"/></Relationships>
</file>

<file path=ppt/slides/_rels/slide2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0.svg"/><Relationship Id="rId7" Type="http://schemas.openxmlformats.org/officeDocument/2006/relationships/image" Target="../media/image6.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10.svg"/></Relationships>
</file>

<file path=ppt/slides/_rels/slide2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3.svg"/><Relationship Id="rId21" Type="http://schemas.openxmlformats.org/officeDocument/2006/relationships/image" Target="../media/image81.png"/><Relationship Id="rId7" Type="http://schemas.openxmlformats.org/officeDocument/2006/relationships/image" Target="../media/image6.svg"/><Relationship Id="rId2" Type="http://schemas.openxmlformats.org/officeDocument/2006/relationships/image" Target="../media/image22.png"/><Relationship Id="rId20"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16.sv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9.svg"/><Relationship Id="rId7" Type="http://schemas.openxmlformats.org/officeDocument/2006/relationships/image" Target="../media/image4.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2.svg"/><Relationship Id="rId10" Type="http://schemas.openxmlformats.org/officeDocument/2006/relationships/image" Target="../media/image9.png"/><Relationship Id="rId4" Type="http://schemas.openxmlformats.org/officeDocument/2006/relationships/image" Target="../media/image30.png"/><Relationship Id="rId9" Type="http://schemas.openxmlformats.org/officeDocument/2006/relationships/image" Target="../media/image6.svg"/></Relationships>
</file>

<file path=ppt/slides/_rels/slide30.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4.png"/><Relationship Id="rId3" Type="http://schemas.openxmlformats.org/officeDocument/2006/relationships/image" Target="../media/image20.svg"/><Relationship Id="rId7" Type="http://schemas.openxmlformats.org/officeDocument/2006/relationships/image" Target="../media/image40.svg"/><Relationship Id="rId17" Type="http://schemas.openxmlformats.org/officeDocument/2006/relationships/image" Target="../media/image88.png"/><Relationship Id="rId2" Type="http://schemas.openxmlformats.org/officeDocument/2006/relationships/image" Target="../media/image19.png"/><Relationship Id="rId16"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4.svg"/><Relationship Id="rId15" Type="http://schemas.openxmlformats.org/officeDocument/2006/relationships/image" Target="../media/image86.png"/><Relationship Id="rId10" Type="http://schemas.openxmlformats.org/officeDocument/2006/relationships/image" Target="../media/image2.svg"/><Relationship Id="rId4" Type="http://schemas.openxmlformats.org/officeDocument/2006/relationships/image" Target="../media/image3.png"/><Relationship Id="rId9" Type="http://schemas.openxmlformats.org/officeDocument/2006/relationships/image" Target="../media/image83.png"/><Relationship Id="rId14" Type="http://schemas.openxmlformats.org/officeDocument/2006/relationships/image" Target="../media/image85.png"/></Relationships>
</file>

<file path=ppt/slides/_rels/slide31.xml.rels><?xml version="1.0" encoding="UTF-8" standalone="yes"?>
<Relationships xmlns="http://schemas.openxmlformats.org/package/2006/relationships"><Relationship Id="rId8" Type="http://schemas.openxmlformats.org/officeDocument/2006/relationships/image" Target="../media/image32.png"/><Relationship Id="rId18" Type="http://schemas.openxmlformats.org/officeDocument/2006/relationships/image" Target="../media/image92.png"/><Relationship Id="rId3" Type="http://schemas.openxmlformats.org/officeDocument/2006/relationships/image" Target="../media/image20.svg"/><Relationship Id="rId7" Type="http://schemas.openxmlformats.org/officeDocument/2006/relationships/image" Target="../media/image10.svg"/><Relationship Id="rId17" Type="http://schemas.openxmlformats.org/officeDocument/2006/relationships/image" Target="../media/image91.png"/><Relationship Id="rId2" Type="http://schemas.openxmlformats.org/officeDocument/2006/relationships/image" Target="../media/image19.png"/><Relationship Id="rId16" Type="http://schemas.openxmlformats.org/officeDocument/2006/relationships/image" Target="../media/image90.png"/><Relationship Id="rId20"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6.svg"/><Relationship Id="rId19" Type="http://schemas.openxmlformats.org/officeDocument/2006/relationships/image" Target="../media/image93.png"/><Relationship Id="rId4" Type="http://schemas.openxmlformats.org/officeDocument/2006/relationships/image" Target="../media/image5.png"/><Relationship Id="rId9" Type="http://schemas.openxmlformats.org/officeDocument/2006/relationships/image" Target="../media/image33.svg"/></Relationships>
</file>

<file path=ppt/slides/_rels/slide32.xml.rels><?xml version="1.0" encoding="UTF-8" standalone="yes"?>
<Relationships xmlns="http://schemas.openxmlformats.org/package/2006/relationships"><Relationship Id="rId8" Type="http://schemas.openxmlformats.org/officeDocument/2006/relationships/image" Target="../media/image32.png"/><Relationship Id="rId18" Type="http://schemas.openxmlformats.org/officeDocument/2006/relationships/image" Target="../media/image95.png"/><Relationship Id="rId3" Type="http://schemas.openxmlformats.org/officeDocument/2006/relationships/image" Target="../media/image20.svg"/><Relationship Id="rId7" Type="http://schemas.openxmlformats.org/officeDocument/2006/relationships/image" Target="../media/image10.svg"/><Relationship Id="rId17" Type="http://schemas.openxmlformats.org/officeDocument/2006/relationships/image" Target="../media/image94.png"/><Relationship Id="rId2" Type="http://schemas.openxmlformats.org/officeDocument/2006/relationships/image" Target="../media/image19.png"/><Relationship Id="rId16"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33.svg"/></Relationships>
</file>

<file path=ppt/slides/_rels/slide3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4.svg"/><Relationship Id="rId3" Type="http://schemas.openxmlformats.org/officeDocument/2006/relationships/image" Target="../media/image20.svg"/><Relationship Id="rId7" Type="http://schemas.openxmlformats.org/officeDocument/2006/relationships/image" Target="../media/image2.svg"/><Relationship Id="rId12" Type="http://schemas.openxmlformats.org/officeDocument/2006/relationships/image" Target="../media/image13.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10.svg"/><Relationship Id="rId5" Type="http://schemas.openxmlformats.org/officeDocument/2006/relationships/image" Target="../media/image23.svg"/><Relationship Id="rId10" Type="http://schemas.openxmlformats.org/officeDocument/2006/relationships/image" Target="../media/image9.png"/><Relationship Id="rId4" Type="http://schemas.openxmlformats.org/officeDocument/2006/relationships/image" Target="../media/image22.png"/><Relationship Id="rId9" Type="http://schemas.openxmlformats.org/officeDocument/2006/relationships/image" Target="../media/image6.svg"/></Relationships>
</file>

<file path=ppt/slides/_rels/slide34.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0.svg"/><Relationship Id="rId21" Type="http://schemas.openxmlformats.org/officeDocument/2006/relationships/image" Target="../media/image99.png"/><Relationship Id="rId7" Type="http://schemas.openxmlformats.org/officeDocument/2006/relationships/image" Target="../media/image32.png"/><Relationship Id="rId12" Type="http://schemas.microsoft.com/office/2007/relationships/hdphoto" Target="../media/hdphoto5.wdp"/><Relationship Id="rId2" Type="http://schemas.openxmlformats.org/officeDocument/2006/relationships/image" Target="../media/image19.png"/><Relationship Id="rId20"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97.png"/><Relationship Id="rId5" Type="http://schemas.openxmlformats.org/officeDocument/2006/relationships/image" Target="../media/image5.png"/><Relationship Id="rId10" Type="http://schemas.openxmlformats.org/officeDocument/2006/relationships/image" Target="../media/image14.svg"/><Relationship Id="rId4" Type="http://schemas.openxmlformats.org/officeDocument/2006/relationships/image" Target="../media/image96.png"/><Relationship Id="rId9" Type="http://schemas.openxmlformats.org/officeDocument/2006/relationships/image" Target="../media/image13.png"/></Relationships>
</file>

<file path=ppt/slides/_rels/slide35.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20.svg"/><Relationship Id="rId7" Type="http://schemas.openxmlformats.org/officeDocument/2006/relationships/image" Target="../media/image13.png"/><Relationship Id="rId2" Type="http://schemas.openxmlformats.org/officeDocument/2006/relationships/image" Target="../media/image19.png"/><Relationship Id="rId20" Type="http://schemas.openxmlformats.org/officeDocument/2006/relationships/image" Target="../media/image101.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10" Type="http://schemas.microsoft.com/office/2007/relationships/hdphoto" Target="../media/hdphoto5.wdp"/><Relationship Id="rId4" Type="http://schemas.openxmlformats.org/officeDocument/2006/relationships/image" Target="../media/image96.png"/><Relationship Id="rId9" Type="http://schemas.openxmlformats.org/officeDocument/2006/relationships/image" Target="../media/image100.png"/></Relationships>
</file>

<file path=ppt/slides/_rels/slide36.xml.rels><?xml version="1.0" encoding="UTF-8" standalone="yes"?>
<Relationships xmlns="http://schemas.openxmlformats.org/package/2006/relationships"><Relationship Id="rId18" Type="http://schemas.openxmlformats.org/officeDocument/2006/relationships/image" Target="../media/image102.png"/><Relationship Id="rId3" Type="http://schemas.openxmlformats.org/officeDocument/2006/relationships/image" Target="../media/image23.svg"/><Relationship Id="rId2" Type="http://schemas.openxmlformats.org/officeDocument/2006/relationships/image" Target="../media/image22.png"/><Relationship Id="rId20" Type="http://schemas.openxmlformats.org/officeDocument/2006/relationships/image" Target="../media/image65.png"/><Relationship Id="rId1" Type="http://schemas.openxmlformats.org/officeDocument/2006/relationships/slideLayout" Target="../slideLayouts/slideLayout7.xml"/><Relationship Id="rId5" Type="http://schemas.openxmlformats.org/officeDocument/2006/relationships/image" Target="../media/image14.svg"/><Relationship Id="rId19" Type="http://schemas.openxmlformats.org/officeDocument/2006/relationships/image" Target="../media/image103.png"/><Relationship Id="rId4" Type="http://schemas.openxmlformats.org/officeDocument/2006/relationships/image" Target="../media/image13.png"/></Relationships>
</file>

<file path=ppt/slides/_rels/slide37.xml.rels><?xml version="1.0" encoding="UTF-8" standalone="yes"?>
<Relationships xmlns="http://schemas.openxmlformats.org/package/2006/relationships"><Relationship Id="rId18" Type="http://schemas.openxmlformats.org/officeDocument/2006/relationships/image" Target="../media/image102.png"/><Relationship Id="rId3" Type="http://schemas.openxmlformats.org/officeDocument/2006/relationships/image" Target="../media/image23.svg"/><Relationship Id="rId2" Type="http://schemas.openxmlformats.org/officeDocument/2006/relationships/image" Target="../media/image22.png"/><Relationship Id="rId20" Type="http://schemas.openxmlformats.org/officeDocument/2006/relationships/image" Target="../media/image65.png"/><Relationship Id="rId1" Type="http://schemas.openxmlformats.org/officeDocument/2006/relationships/slideLayout" Target="../slideLayouts/slideLayout7.xml"/><Relationship Id="rId5" Type="http://schemas.openxmlformats.org/officeDocument/2006/relationships/image" Target="../media/image14.svg"/><Relationship Id="rId19" Type="http://schemas.openxmlformats.org/officeDocument/2006/relationships/image" Target="../media/image104.png"/><Relationship Id="rId4" Type="http://schemas.openxmlformats.org/officeDocument/2006/relationships/image" Target="../media/image13.png"/></Relationships>
</file>

<file path=ppt/slides/_rels/slide38.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6.svg"/><Relationship Id="rId2" Type="http://schemas.openxmlformats.org/officeDocument/2006/relationships/image" Target="../media/image22.png"/><Relationship Id="rId16"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7.svg"/><Relationship Id="rId15" Type="http://schemas.openxmlformats.org/officeDocument/2006/relationships/image" Target="../media/image105.png"/><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23.svg"/><Relationship Id="rId12" Type="http://schemas.openxmlformats.org/officeDocument/2006/relationships/image" Target="../media/image37.svg"/><Relationship Id="rId2" Type="http://schemas.openxmlformats.org/officeDocument/2006/relationships/image" Target="../media/image22.png"/><Relationship Id="rId1" Type="http://schemas.openxmlformats.org/officeDocument/2006/relationships/slideLayout" Target="../slideLayouts/slideLayout7.xml"/><Relationship Id="rId11" Type="http://schemas.openxmlformats.org/officeDocument/2006/relationships/image" Target="../media/image45.png"/><Relationship Id="rId10" Type="http://schemas.openxmlformats.org/officeDocument/2006/relationships/image" Target="../media/image6.sv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0.svg"/><Relationship Id="rId7" Type="http://schemas.openxmlformats.org/officeDocument/2006/relationships/image" Target="../media/image2.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3.svg"/><Relationship Id="rId10" Type="http://schemas.openxmlformats.org/officeDocument/2006/relationships/image" Target="../media/image31.png"/><Relationship Id="rId4" Type="http://schemas.openxmlformats.org/officeDocument/2006/relationships/image" Target="../media/image22.png"/><Relationship Id="rId9" Type="http://schemas.openxmlformats.org/officeDocument/2006/relationships/image" Target="../media/image10.svg"/></Relationships>
</file>

<file path=ppt/slides/_rels/slide40.xml.rels><?xml version="1.0" encoding="UTF-8" standalone="yes"?>
<Relationships xmlns="http://schemas.openxmlformats.org/package/2006/relationships"><Relationship Id="rId13" Type="http://schemas.openxmlformats.org/officeDocument/2006/relationships/image" Target="../media/image108.png"/><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svg"/><Relationship Id="rId5" Type="http://schemas.openxmlformats.org/officeDocument/2006/relationships/image" Target="../media/image83.png"/><Relationship Id="rId15" Type="http://schemas.openxmlformats.org/officeDocument/2006/relationships/image" Target="../media/image110.png"/><Relationship Id="rId4" Type="http://schemas.openxmlformats.org/officeDocument/2006/relationships/image" Target="../media/image82.png"/><Relationship Id="rId14" Type="http://schemas.openxmlformats.org/officeDocument/2006/relationships/image" Target="../media/image109.png"/></Relationships>
</file>

<file path=ppt/slides/_rels/slide41.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20.svg"/><Relationship Id="rId7" Type="http://schemas.openxmlformats.org/officeDocument/2006/relationships/image" Target="../media/image12.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23.svg"/><Relationship Id="rId10" Type="http://schemas.openxmlformats.org/officeDocument/2006/relationships/image" Target="../media/image2.svg"/><Relationship Id="rId4" Type="http://schemas.openxmlformats.org/officeDocument/2006/relationships/image" Target="../media/image22.png"/><Relationship Id="rId9" Type="http://schemas.openxmlformats.org/officeDocument/2006/relationships/image" Target="../media/image83.png"/></Relationships>
</file>

<file path=ppt/slides/_rels/slide42.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svg"/><Relationship Id="rId7" Type="http://schemas.openxmlformats.org/officeDocument/2006/relationships/image" Target="../media/image16.svg"/><Relationship Id="rId2" Type="http://schemas.openxmlformats.org/officeDocument/2006/relationships/image" Target="../media/image112.png"/><Relationship Id="rId1" Type="http://schemas.openxmlformats.org/officeDocument/2006/relationships/slideLayout" Target="../slideLayouts/slideLayout7.xml"/><Relationship Id="rId6" Type="http://schemas.openxmlformats.org/officeDocument/2006/relationships/image" Target="../media/image113.png"/><Relationship Id="rId11" Type="http://schemas.openxmlformats.org/officeDocument/2006/relationships/image" Target="../media/image8.svg"/><Relationship Id="rId5" Type="http://schemas.openxmlformats.org/officeDocument/2006/relationships/image" Target="../media/image12.svg"/><Relationship Id="rId10" Type="http://schemas.openxmlformats.org/officeDocument/2006/relationships/image" Target="../media/image7.png"/><Relationship Id="rId4" Type="http://schemas.openxmlformats.org/officeDocument/2006/relationships/image" Target="../media/image11.png"/><Relationship Id="rId9" Type="http://schemas.openxmlformats.org/officeDocument/2006/relationships/image" Target="../media/image14.svg"/></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0.svg"/><Relationship Id="rId7" Type="http://schemas.openxmlformats.org/officeDocument/2006/relationships/image" Target="../media/image33.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23.sv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13" Type="http://schemas.openxmlformats.org/officeDocument/2006/relationships/image" Target="../media/image36.png"/><Relationship Id="rId3" Type="http://schemas.openxmlformats.org/officeDocument/2006/relationships/image" Target="../media/image23.svg"/><Relationship Id="rId12" Type="http://schemas.openxmlformats.org/officeDocument/2006/relationships/image" Target="../media/image14.svg"/><Relationship Id="rId2" Type="http://schemas.openxmlformats.org/officeDocument/2006/relationships/image" Target="../media/image22.png"/><Relationship Id="rId20" Type="http://schemas.openxmlformats.org/officeDocument/2006/relationships/image" Target="../media/image260.png"/><Relationship Id="rId1" Type="http://schemas.openxmlformats.org/officeDocument/2006/relationships/slideLayout" Target="../slideLayouts/slideLayout7.xml"/><Relationship Id="rId11" Type="http://schemas.openxmlformats.org/officeDocument/2006/relationships/image" Target="../media/image13.png"/><Relationship Id="rId5" Type="http://schemas.microsoft.com/office/2007/relationships/hdphoto" Target="../media/hdphoto1.wdp"/><Relationship Id="rId10" Type="http://schemas.openxmlformats.org/officeDocument/2006/relationships/image" Target="../media/image240.png"/><Relationship Id="rId4" Type="http://schemas.openxmlformats.org/officeDocument/2006/relationships/image" Target="../media/image35.png"/><Relationship Id="rId14" Type="http://schemas.openxmlformats.org/officeDocument/2006/relationships/image" Target="../media/image37.sv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8.svg"/><Relationship Id="rId7" Type="http://schemas.openxmlformats.org/officeDocument/2006/relationships/image" Target="../media/image6.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9.svg"/><Relationship Id="rId10" Type="http://schemas.openxmlformats.org/officeDocument/2006/relationships/image" Target="../media/image38.png"/><Relationship Id="rId4" Type="http://schemas.openxmlformats.org/officeDocument/2006/relationships/image" Target="../media/image28.png"/><Relationship Id="rId9" Type="http://schemas.openxmlformats.org/officeDocument/2006/relationships/image" Target="../media/image2.svg"/></Relationships>
</file>

<file path=ppt/slides/_rels/slide8.xml.rels><?xml version="1.0" encoding="UTF-8" standalone="yes"?>
<Relationships xmlns="http://schemas.openxmlformats.org/package/2006/relationships"><Relationship Id="rId8" Type="http://schemas.openxmlformats.org/officeDocument/2006/relationships/image" Target="../media/image12.svg"/><Relationship Id="rId18" Type="http://schemas.openxmlformats.org/officeDocument/2006/relationships/image" Target="../media/image16.svg"/><Relationship Id="rId3" Type="http://schemas.openxmlformats.org/officeDocument/2006/relationships/image" Target="../media/image20.svg"/><Relationship Id="rId7" Type="http://schemas.openxmlformats.org/officeDocument/2006/relationships/image" Target="../media/image11.png"/><Relationship Id="rId17" Type="http://schemas.openxmlformats.org/officeDocument/2006/relationships/image" Target="../media/image41.png"/><Relationship Id="rId2" Type="http://schemas.openxmlformats.org/officeDocument/2006/relationships/image" Target="../media/image19.png"/><Relationship Id="rId16" Type="http://schemas.openxmlformats.org/officeDocument/2006/relationships/image" Target="../media/image300.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40.svg"/><Relationship Id="rId19" Type="http://schemas.openxmlformats.org/officeDocument/2006/relationships/image" Target="../media/image42.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18" Type="http://schemas.openxmlformats.org/officeDocument/2006/relationships/image" Target="../media/image44.png"/><Relationship Id="rId3" Type="http://schemas.openxmlformats.org/officeDocument/2006/relationships/image" Target="../media/image40.svg"/><Relationship Id="rId7" Type="http://schemas.openxmlformats.org/officeDocument/2006/relationships/image" Target="../media/image43.png"/><Relationship Id="rId17" Type="http://schemas.openxmlformats.org/officeDocument/2006/relationships/image" Target="../media/image360.png"/><Relationship Id="rId2" Type="http://schemas.openxmlformats.org/officeDocument/2006/relationships/image" Target="../media/image39.png"/><Relationship Id="rId16" Type="http://schemas.openxmlformats.org/officeDocument/2006/relationships/image" Target="../media/image350.png"/><Relationship Id="rId1" Type="http://schemas.openxmlformats.org/officeDocument/2006/relationships/slideLayout" Target="../slideLayouts/slideLayout7.xml"/><Relationship Id="rId6"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9CE60"/>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04353">
            <a:off x="2300911" y="-154440"/>
            <a:ext cx="2168417" cy="2366280"/>
          </a:xfrm>
          <a:prstGeom prst="rect">
            <a:avLst/>
          </a:prstGeom>
        </p:spPr>
      </p:pic>
      <p:pic>
        <p:nvPicPr>
          <p:cNvPr id="4" name="Picture 4"/>
          <p:cNvPicPr>
            <a:picLocks noChangeAspect="1"/>
          </p:cNvPicPr>
          <p:nvPr/>
        </p:nvPicPr>
        <p:blipFill>
          <a:blip r:embed="rId4">
            <a:alphaModFix amt="7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01581">
            <a:off x="6583946" y="8417271"/>
            <a:ext cx="2560054" cy="841029"/>
          </a:xfrm>
          <a:prstGeom prst="rect">
            <a:avLst/>
          </a:prstGeom>
        </p:spPr>
      </p:pic>
      <p:pic>
        <p:nvPicPr>
          <p:cNvPr id="5" name="Picture 5"/>
          <p:cNvPicPr>
            <a:picLocks noChangeAspect="1"/>
          </p:cNvPicPr>
          <p:nvPr/>
        </p:nvPicPr>
        <p:blipFill>
          <a:blip r:embed="rId6">
            <a:alphaModFix amt="7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00806">
            <a:off x="11843984" y="7658791"/>
            <a:ext cx="2357989" cy="2357989"/>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581400" y="2444918"/>
            <a:ext cx="20544560" cy="4956375"/>
          </a:xfrm>
          <a:prstGeom prst="rect">
            <a:avLst/>
          </a:prstGeom>
        </p:spPr>
      </p:pic>
      <p:pic>
        <p:nvPicPr>
          <p:cNvPr id="8" name="Picture 8"/>
          <p:cNvPicPr>
            <a:picLocks noChangeAspect="1"/>
          </p:cNvPicPr>
          <p:nvPr/>
        </p:nvPicPr>
        <p:blipFill>
          <a:blip r:embed="rId10"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060088">
            <a:off x="1611388" y="8453933"/>
            <a:ext cx="2411310" cy="1608734"/>
          </a:xfrm>
          <a:prstGeom prst="rect">
            <a:avLst/>
          </a:prstGeom>
        </p:spPr>
      </p:pic>
      <p:pic>
        <p:nvPicPr>
          <p:cNvPr id="9" name="Picture 9"/>
          <p:cNvPicPr>
            <a:picLocks noChangeAspect="1"/>
          </p:cNvPicPr>
          <p:nvPr/>
        </p:nvPicPr>
        <p:blipFill>
          <a:blip r:embed="rId12">
            <a:alphaModFix amt="70000"/>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066437">
            <a:off x="13264286" y="466089"/>
            <a:ext cx="2303915" cy="2115413"/>
          </a:xfrm>
          <a:prstGeom prst="rect">
            <a:avLst/>
          </a:prstGeom>
        </p:spPr>
      </p:pic>
      <p:pic>
        <p:nvPicPr>
          <p:cNvPr id="10" name="Picture 10"/>
          <p:cNvPicPr>
            <a:picLocks noChangeAspect="1"/>
          </p:cNvPicPr>
          <p:nvPr/>
        </p:nvPicPr>
        <p:blipFill>
          <a:blip r:embed="rId14"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465462">
            <a:off x="16211832" y="7945985"/>
            <a:ext cx="1964781" cy="1783602"/>
          </a:xfrm>
          <a:prstGeom prst="rect">
            <a:avLst/>
          </a:prstGeom>
        </p:spPr>
      </p:pic>
      <p:pic>
        <p:nvPicPr>
          <p:cNvPr id="11" name="Picture 11"/>
          <p:cNvPicPr>
            <a:picLocks noChangeAspect="1"/>
          </p:cNvPicPr>
          <p:nvPr/>
        </p:nvPicPr>
        <p:blipFill>
          <a:blip r:embed="rId16"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8012537" y="-223282"/>
            <a:ext cx="2387978" cy="2374244"/>
          </a:xfrm>
          <a:prstGeom prst="rect">
            <a:avLst/>
          </a:prstGeom>
        </p:spPr>
      </p:pic>
      <p:pic>
        <p:nvPicPr>
          <p:cNvPr id="12" name="Picture 2"/>
          <p:cNvPicPr>
            <a:picLocks noChangeAspect="1"/>
          </p:cNvPicPr>
          <p:nvPr/>
        </p:nvPicPr>
        <p:blipFill>
          <a:blip r:embed="rId18"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228600" y="3997431"/>
            <a:ext cx="2091666" cy="2080257"/>
          </a:xfrm>
          <a:prstGeom prst="rect">
            <a:avLst/>
          </a:prstGeom>
        </p:spPr>
      </p:pic>
      <p:sp>
        <p:nvSpPr>
          <p:cNvPr id="13" name="Google Shape;7484;p29"/>
          <p:cNvSpPr txBox="1">
            <a:spLocks/>
          </p:cNvSpPr>
          <p:nvPr/>
        </p:nvSpPr>
        <p:spPr>
          <a:xfrm>
            <a:off x="2438400" y="3205434"/>
            <a:ext cx="13495690" cy="3464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Kavoon"/>
              <a:buNone/>
              <a:defRPr sz="7466"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9pPr>
          </a:lstStyle>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tabLst/>
              <a:defRPr/>
            </a:pPr>
            <a:r>
              <a:rPr kumimoji="0" lang="en-US" sz="7500" b="1" i="0" u="none" strike="noStrike" kern="0" cap="none" spc="0" normalizeH="0" baseline="0" noProof="0" dirty="0">
                <a:ln w="0"/>
                <a:solidFill>
                  <a:schemeClr val="tx2"/>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CHÀO</a:t>
            </a:r>
            <a:r>
              <a:rPr kumimoji="0" lang="en-US" sz="7500" b="1" i="0" u="none" strike="noStrike" kern="0" cap="none" spc="0" normalizeH="0" noProof="0" dirty="0">
                <a:ln w="0"/>
                <a:solidFill>
                  <a:schemeClr val="tx2"/>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 MỪNG CÁC EM ĐẾN VỚI </a:t>
            </a:r>
            <a:r>
              <a:rPr kumimoji="0" lang="en-US" sz="7500" b="1" i="0" u="none" strike="noStrike" kern="0" cap="none" spc="0" normalizeH="0" noProof="0">
                <a:ln w="0"/>
                <a:solidFill>
                  <a:schemeClr val="tx2"/>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BUỔI HỌC HÔM </a:t>
            </a:r>
            <a:r>
              <a:rPr kumimoji="0" lang="en-US" sz="7500" b="1" i="0" u="none" strike="noStrike" kern="0" cap="none" spc="0" normalizeH="0" noProof="0" dirty="0">
                <a:ln w="0"/>
                <a:solidFill>
                  <a:schemeClr val="tx2"/>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NAY</a:t>
            </a:r>
            <a:r>
              <a:rPr kumimoji="0" lang="vi-VN" sz="7500" b="1" i="0" u="none" strike="noStrike" kern="0" cap="none" spc="0" normalizeH="0" baseline="0" noProof="0" dirty="0">
                <a:ln w="0"/>
                <a:solidFill>
                  <a:schemeClr val="tx2"/>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a:t>
            </a: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A8D76"/>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925800" y="428579"/>
            <a:ext cx="5790798" cy="832427"/>
          </a:xfrm>
          <a:prstGeom prst="rect">
            <a:avLst/>
          </a:prstGeom>
        </p:spPr>
      </p:pic>
      <p:grpSp>
        <p:nvGrpSpPr>
          <p:cNvPr id="24" name="Group 23"/>
          <p:cNvGrpSpPr/>
          <p:nvPr/>
        </p:nvGrpSpPr>
        <p:grpSpPr>
          <a:xfrm>
            <a:off x="2790406" y="721824"/>
            <a:ext cx="10773194" cy="1203330"/>
            <a:chOff x="3663045" y="869613"/>
            <a:chExt cx="10773194" cy="120333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663045" y="869613"/>
              <a:ext cx="5553212" cy="1203330"/>
            </a:xfrm>
            <a:prstGeom prst="rect">
              <a:avLst/>
            </a:prstGeom>
          </p:spPr>
        </p:pic>
        <p:sp>
          <p:nvSpPr>
            <p:cNvPr id="23" name="Rectangle 22"/>
            <p:cNvSpPr/>
            <p:nvPr/>
          </p:nvSpPr>
          <p:spPr>
            <a:xfrm>
              <a:off x="4882245" y="869613"/>
              <a:ext cx="9553994" cy="100271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5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LUYỆN</a:t>
              </a:r>
              <a:r>
                <a:rPr kumimoji="0" lang="nl-NL" sz="4500" b="1" i="0" u="none" strike="noStrike" kern="1200" cap="none" spc="0" normalizeH="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TẬP 1</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42" name="Rectangle 41"/>
              <p:cNvSpPr/>
              <p:nvPr/>
            </p:nvSpPr>
            <p:spPr>
              <a:xfrm>
                <a:off x="2971800" y="2245824"/>
                <a:ext cx="15697200" cy="2762936"/>
              </a:xfrm>
              <a:prstGeom prst="rect">
                <a:avLst/>
              </a:prstGeom>
            </p:spPr>
            <p:txBody>
              <a:bodyPr wrap="square">
                <a:spAutoFit/>
              </a:bodyPr>
              <a:lstStyle/>
              <a:p>
                <a:pPr>
                  <a:lnSpc>
                    <a:spcPct val="150000"/>
                  </a:lnSpc>
                </a:pPr>
                <a:r>
                  <a:rPr lang="en-US" sz="4000">
                    <a:solidFill>
                      <a:schemeClr val="bg1"/>
                    </a:solidFill>
                    <a:latin typeface="OpenSans"/>
                  </a:rPr>
                  <a:t>Phân tích các đa thức sau thành nhân tử:</a:t>
                </a:r>
              </a:p>
              <a:p>
                <a:pPr>
                  <a:lnSpc>
                    <a:spcPct val="150000"/>
                  </a:lnSpc>
                </a:pPr>
                <a:r>
                  <a:rPr lang="en-US" sz="4000">
                    <a:solidFill>
                      <a:schemeClr val="bg1"/>
                    </a:solidFill>
                    <a:latin typeface="OpenSans"/>
                  </a:rPr>
                  <a:t>a)     </a:t>
                </a:r>
                <a14:m>
                  <m:oMath xmlns:m="http://schemas.openxmlformats.org/officeDocument/2006/math">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6</m:t>
                    </m:r>
                    <m:sSup>
                      <m:sSupPr>
                        <m:ctrlPr>
                          <a:rPr lang="en-US" sz="4000" i="1">
                            <a:solidFill>
                              <a:schemeClr val="bg1"/>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y</m:t>
                        </m:r>
                      </m:e>
                      <m:sup>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3</m:t>
                        </m:r>
                      </m:sup>
                    </m:sSup>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y</m:t>
                    </m:r>
                  </m:oMath>
                </a14:m>
                <a:endParaRPr lang="en-US" sz="4000">
                  <a:solidFill>
                    <a:schemeClr val="bg1"/>
                  </a:solidFill>
                  <a:latin typeface="OpenSans"/>
                </a:endParaRPr>
              </a:p>
              <a:p>
                <a:pPr>
                  <a:lnSpc>
                    <a:spcPct val="150000"/>
                  </a:lnSpc>
                </a:pPr>
                <a:r>
                  <a:rPr lang="en-US" sz="4000">
                    <a:solidFill>
                      <a:schemeClr val="bg1"/>
                    </a:solidFill>
                    <a:latin typeface="OpenSans"/>
                  </a:rPr>
                  <a:t>b)     </a:t>
                </a:r>
                <a14:m>
                  <m:oMath xmlns:m="http://schemas.openxmlformats.org/officeDocument/2006/math">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4</m:t>
                    </m:r>
                    <m:d>
                      <m:dPr>
                        <m:ctrlPr>
                          <a:rPr lang="en-US" sz="4000" i="1">
                            <a:solidFill>
                              <a:schemeClr val="bg1"/>
                            </a:solidFill>
                            <a:latin typeface="Cambria Math" panose="02040503050406030204" pitchFamily="18" charset="0"/>
                            <a:ea typeface="Arial" panose="020B0604020202020204" pitchFamily="34" charset="0"/>
                            <a:cs typeface="Times New Roman" panose="02020603050405020304" pitchFamily="18" charset="0"/>
                          </a:rPr>
                        </m:ctrlPr>
                      </m:dPr>
                      <m:e>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x</m:t>
                        </m:r>
                        <m:r>
                          <a:rPr lang="en-US" sz="4000" i="1">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y</m:t>
                        </m:r>
                      </m:e>
                    </m:d>
                    <m:r>
                      <a:rPr lang="en-US" sz="4000" i="1">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3</m:t>
                    </m:r>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x</m:t>
                    </m:r>
                    <m:d>
                      <m:dPr>
                        <m:ctrlPr>
                          <a:rPr lang="en-US" sz="4000" i="1">
                            <a:solidFill>
                              <a:schemeClr val="bg1"/>
                            </a:solidFill>
                            <a:latin typeface="Cambria Math" panose="02040503050406030204" pitchFamily="18" charset="0"/>
                            <a:ea typeface="Arial" panose="020B0604020202020204" pitchFamily="34" charset="0"/>
                            <a:cs typeface="Times New Roman" panose="02020603050405020304" pitchFamily="18" charset="0"/>
                          </a:rPr>
                        </m:ctrlPr>
                      </m:dPr>
                      <m:e>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x</m:t>
                        </m:r>
                        <m:r>
                          <a:rPr lang="en-US" sz="4000" i="1">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y</m:t>
                        </m:r>
                      </m:e>
                    </m:d>
                  </m:oMath>
                </a14:m>
                <a:endParaRPr kumimoji="0" lang="en-US" sz="3800" b="0"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2" name="Rectangle 41"/>
              <p:cNvSpPr>
                <a:spLocks noRot="1" noChangeAspect="1" noMove="1" noResize="1" noEditPoints="1" noAdjustHandles="1" noChangeArrowheads="1" noChangeShapeType="1" noTextEdit="1"/>
              </p:cNvSpPr>
              <p:nvPr/>
            </p:nvSpPr>
            <p:spPr>
              <a:xfrm>
                <a:off x="2971800" y="2245824"/>
                <a:ext cx="15697200" cy="2762936"/>
              </a:xfrm>
              <a:prstGeom prst="rect">
                <a:avLst/>
              </a:prstGeom>
              <a:blipFill>
                <a:blip r:embed="rId9"/>
                <a:stretch>
                  <a:fillRect l="-1398" b="-7930"/>
                </a:stretch>
              </a:blipFill>
            </p:spPr>
            <p:txBody>
              <a:bodyPr/>
              <a:lstStyle/>
              <a:p>
                <a:r>
                  <a:rPr lang="en-US">
                    <a:noFill/>
                  </a:rPr>
                  <a:t> </a:t>
                </a:r>
              </a:p>
            </p:txBody>
          </p:sp>
        </mc:Fallback>
      </mc:AlternateContent>
      <p:pic>
        <p:nvPicPr>
          <p:cNvPr id="44" name="Picture 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271487" y="793636"/>
            <a:ext cx="2268301" cy="2130659"/>
          </a:xfrm>
          <a:prstGeom prst="rect">
            <a:avLst/>
          </a:prstGeom>
        </p:spPr>
      </p:pic>
      <p:pic>
        <p:nvPicPr>
          <p:cNvPr id="47" name="Picture 2"/>
          <p:cNvPicPr>
            <a:picLocks noChangeAspect="1"/>
          </p:cNvPicPr>
          <p:nvPr/>
        </p:nvPicPr>
        <p:blipFill>
          <a:blip r:embed="rId12"/>
          <a:srcRect/>
          <a:stretch>
            <a:fillRect/>
          </a:stretch>
        </p:blipFill>
        <p:spPr>
          <a:xfrm>
            <a:off x="16755481" y="8226483"/>
            <a:ext cx="1568614" cy="2211911"/>
          </a:xfrm>
          <a:prstGeom prst="rect">
            <a:avLst/>
          </a:prstGeom>
        </p:spPr>
      </p:pic>
      <p:sp>
        <p:nvSpPr>
          <p:cNvPr id="49" name="Oval Callout 48"/>
          <p:cNvSpPr/>
          <p:nvPr/>
        </p:nvSpPr>
        <p:spPr>
          <a:xfrm>
            <a:off x="8574023" y="5446224"/>
            <a:ext cx="1712977" cy="914400"/>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50" name="Picture 5"/>
          <p:cNvPicPr>
            <a:picLocks noChangeAspect="1"/>
          </p:cNvPicPr>
          <p:nvPr/>
        </p:nvPicPr>
        <p:blipFill>
          <a:blip r:embed="rId13" cstate="print">
            <a:alphaModFix amt="70000"/>
            <a:lum bright="70000" contrast="-70000"/>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700806">
            <a:off x="-628167" y="8506632"/>
            <a:ext cx="2068478" cy="2068478"/>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2971800" y="6894024"/>
                <a:ext cx="11277600" cy="2440476"/>
              </a:xfrm>
              <a:prstGeom prst="rect">
                <a:avLst/>
              </a:prstGeom>
            </p:spPr>
            <p:txBody>
              <a:bodyPr wrap="square">
                <a:spAutoFit/>
              </a:bodyPr>
              <a:lstStyle/>
              <a:p>
                <a:pPr algn="just" fontAlgn="base">
                  <a:lnSpc>
                    <a:spcPct val="150000"/>
                  </a:lnSpc>
                  <a:spcBef>
                    <a:spcPts val="2400"/>
                  </a:spcBef>
                  <a:spcAft>
                    <a:spcPts val="2400"/>
                  </a:spcAft>
                </a:pPr>
                <a:r>
                  <a:rPr lang="en-US" sz="4000">
                    <a:solidFill>
                      <a:schemeClr val="bg1"/>
                    </a:solidFill>
                    <a:latin typeface="Arial" panose="020B0604020202020204" pitchFamily="34" charset="0"/>
                    <a:ea typeface="Arial" panose="020B0604020202020204" pitchFamily="34" charset="0"/>
                    <a:cs typeface="Arial" panose="020B0604020202020204" pitchFamily="34" charset="0"/>
                  </a:rPr>
                  <a:t>a) </a:t>
                </a:r>
                <a14:m>
                  <m:oMath xmlns:m="http://schemas.openxmlformats.org/officeDocument/2006/math">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6</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e>
                      <m: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3</m:t>
                        </m:r>
                      </m:sup>
                    </m:s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(3</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e>
                      <m: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+1)</m:t>
                    </m:r>
                  </m:oMath>
                </a14:m>
                <a:endPar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endParaRPr>
              </a:p>
              <a:p>
                <a:pPr algn="just" fontAlgn="base">
                  <a:lnSpc>
                    <a:spcPct val="150000"/>
                  </a:lnSpc>
                  <a:spcBef>
                    <a:spcPts val="2400"/>
                  </a:spcBef>
                  <a:spcAft>
                    <a:spcPts val="2400"/>
                  </a:spcAft>
                </a:pPr>
                <a:r>
                  <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rPr>
                  <a:t>b) </a:t>
                </a:r>
                <a14:m>
                  <m:oMath xmlns:m="http://schemas.openxmlformats.org/officeDocument/2006/math">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4</m:t>
                    </m:r>
                    <m:d>
                      <m:d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dPr>
                      <m:e>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e>
                    </m:d>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3</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d>
                      <m:d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dPr>
                      <m:e>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e>
                    </m:d>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)(4</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3</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4000">
                    <a:solidFill>
                      <a:schemeClr val="bg1"/>
                    </a:solidFill>
                    <a:effectLst/>
                    <a:latin typeface="Arial" panose="020B0604020202020204" pitchFamily="34" charset="0"/>
                    <a:ea typeface="Dotum" panose="020B0600000101010101" pitchFamily="34" charset="-127"/>
                    <a:cs typeface="Arial" panose="020B0604020202020204" pitchFamily="34" charset="0"/>
                  </a:rPr>
                  <a:t> </a:t>
                </a:r>
                <a:endParaRPr lang="en-US" sz="4000">
                  <a:solidFill>
                    <a:schemeClr val="bg1"/>
                  </a:solidFill>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971800" y="6894024"/>
                <a:ext cx="11277600" cy="2440476"/>
              </a:xfrm>
              <a:prstGeom prst="rect">
                <a:avLst/>
              </a:prstGeom>
              <a:blipFill>
                <a:blip r:embed="rId15"/>
                <a:stretch>
                  <a:fillRect l="-1946" b="-10000"/>
                </a:stretch>
              </a:blipFill>
            </p:spPr>
            <p:txBody>
              <a:bodyPr/>
              <a:lstStyle/>
              <a:p>
                <a:r>
                  <a:rPr lang="en-US">
                    <a:noFill/>
                  </a:rPr>
                  <a:t> </a:t>
                </a:r>
              </a:p>
            </p:txBody>
          </p:sp>
        </mc:Fallback>
      </mc:AlternateContent>
      <p:pic>
        <p:nvPicPr>
          <p:cNvPr id="13" name="Picture 10"/>
          <p:cNvPicPr>
            <a:picLocks noChangeAspect="1"/>
          </p:cNvPicPr>
          <p:nvPr/>
        </p:nvPicPr>
        <p:blipFill>
          <a:blip r:embed="rId16" cstate="print">
            <a:alphaModFix amt="70000"/>
            <a:biLevel thresh="50000"/>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465462" flipH="1">
            <a:off x="-573408" y="943324"/>
            <a:ext cx="1555656" cy="1412204"/>
          </a:xfrm>
          <a:prstGeom prst="rect">
            <a:avLst/>
          </a:prstGeom>
        </p:spPr>
      </p:pic>
    </p:spTree>
    <p:extLst>
      <p:ext uri="{BB962C8B-B14F-4D97-AF65-F5344CB8AC3E}">
        <p14:creationId xmlns:p14="http://schemas.microsoft.com/office/powerpoint/2010/main" val="2043028848"/>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wipe(left)">
                                      <p:cBhvr>
                                        <p:cTn id="16" dur="500"/>
                                        <p:tgtEl>
                                          <p:spTgt spid="4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5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A8D76"/>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535802" y="428579"/>
            <a:ext cx="5790798" cy="832427"/>
          </a:xfrm>
          <a:prstGeom prst="rect">
            <a:avLst/>
          </a:prstGeom>
        </p:spPr>
      </p:pic>
      <p:grpSp>
        <p:nvGrpSpPr>
          <p:cNvPr id="24" name="Group 23"/>
          <p:cNvGrpSpPr/>
          <p:nvPr/>
        </p:nvGrpSpPr>
        <p:grpSpPr>
          <a:xfrm>
            <a:off x="5867400" y="983010"/>
            <a:ext cx="10849394" cy="1203330"/>
            <a:chOff x="3663045" y="869613"/>
            <a:chExt cx="10849394" cy="120333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663045" y="869613"/>
              <a:ext cx="5553212" cy="1203330"/>
            </a:xfrm>
            <a:prstGeom prst="rect">
              <a:avLst/>
            </a:prstGeom>
          </p:spPr>
        </p:pic>
        <p:sp>
          <p:nvSpPr>
            <p:cNvPr id="23" name="Rectangle 22"/>
            <p:cNvSpPr/>
            <p:nvPr/>
          </p:nvSpPr>
          <p:spPr>
            <a:xfrm>
              <a:off x="4958445" y="869613"/>
              <a:ext cx="9553994" cy="100271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5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VẬN</a:t>
              </a:r>
              <a:r>
                <a:rPr kumimoji="0" lang="nl-NL" sz="4500" b="1" i="0" u="none" strike="noStrike" kern="1200" cap="none" spc="0" normalizeH="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DỤNG </a:t>
              </a:r>
              <a:r>
                <a:rPr kumimoji="0" lang="nl-NL" sz="45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1</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42" name="Rectangle 41"/>
              <p:cNvSpPr/>
              <p:nvPr/>
            </p:nvSpPr>
            <p:spPr>
              <a:xfrm>
                <a:off x="1371600" y="2673478"/>
                <a:ext cx="15697200" cy="1015663"/>
              </a:xfrm>
              <a:prstGeom prst="rect">
                <a:avLst/>
              </a:prstGeom>
            </p:spPr>
            <p:txBody>
              <a:bodyPr wrap="square">
                <a:spAutoFit/>
              </a:bodyPr>
              <a:lstStyle/>
              <a:p>
                <a:pPr lvl="0" algn="just">
                  <a:lnSpc>
                    <a:spcPct val="150000"/>
                  </a:lnSpc>
                </a:pPr>
                <a:r>
                  <a:rPr lang="en-US" sz="4000">
                    <a:solidFill>
                      <a:schemeClr val="bg1"/>
                    </a:solidFill>
                    <a:latin typeface="OpenSans"/>
                  </a:rPr>
                  <a:t>Giải bài toán mở đâu bằng cách phân tích</a:t>
                </a:r>
                <a:r>
                  <a:rPr lang="nl-NL" sz="4000">
                    <a:solidFill>
                      <a:schemeClr val="bg1"/>
                    </a:solidFill>
                    <a:ea typeface="Calibri" panose="020F0502020204030204" pitchFamily="34" charset="0"/>
                    <a:cs typeface="Times New Roman" panose="02020603050405020304" pitchFamily="18" charset="0"/>
                  </a:rPr>
                  <a:t> </a:t>
                </a:r>
                <a14:m>
                  <m:oMath xmlns:m="http://schemas.openxmlformats.org/officeDocument/2006/math">
                    <m:r>
                      <a:rPr lang="nl-NL" sz="4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𝑥</m:t>
                        </m:r>
                      </m:e>
                      <m:sup>
                        <m:r>
                          <a:rPr lang="nl-NL" sz="4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2</m:t>
                        </m:r>
                      </m:sup>
                    </m:sSup>
                    <m:r>
                      <a:rPr lang="nl-NL" sz="4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𝑥</m:t>
                    </m:r>
                  </m:oMath>
                </a14:m>
                <a:r>
                  <a:rPr lang="en-US" sz="4000">
                    <a:solidFill>
                      <a:schemeClr val="bg1"/>
                    </a:solidFill>
                    <a:latin typeface="OpenSans"/>
                  </a:rPr>
                  <a:t> thành nhân tử.</a:t>
                </a:r>
                <a:endParaRPr kumimoji="0" lang="vi-VN" sz="38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42" name="Rectangle 41"/>
              <p:cNvSpPr>
                <a:spLocks noRot="1" noChangeAspect="1" noMove="1" noResize="1" noEditPoints="1" noAdjustHandles="1" noChangeArrowheads="1" noChangeShapeType="1" noTextEdit="1"/>
              </p:cNvSpPr>
              <p:nvPr/>
            </p:nvSpPr>
            <p:spPr>
              <a:xfrm>
                <a:off x="1371600" y="2673478"/>
                <a:ext cx="15697200" cy="1015663"/>
              </a:xfrm>
              <a:prstGeom prst="rect">
                <a:avLst/>
              </a:prstGeom>
              <a:blipFill>
                <a:blip r:embed="rId9"/>
                <a:stretch>
                  <a:fillRect l="-1359" b="-14458"/>
                </a:stretch>
              </a:blipFill>
            </p:spPr>
            <p:txBody>
              <a:bodyPr/>
              <a:lstStyle/>
              <a:p>
                <a:r>
                  <a:rPr lang="en-US">
                    <a:noFill/>
                  </a:rPr>
                  <a:t> </a:t>
                </a:r>
              </a:p>
            </p:txBody>
          </p:sp>
        </mc:Fallback>
      </mc:AlternateContent>
      <p:pic>
        <p:nvPicPr>
          <p:cNvPr id="50" name="Picture 5"/>
          <p:cNvPicPr>
            <a:picLocks noChangeAspect="1"/>
          </p:cNvPicPr>
          <p:nvPr/>
        </p:nvPicPr>
        <p:blipFill>
          <a:blip r:embed="rId10" cstate="print">
            <a:alphaModFix amt="70000"/>
            <a:lum bright="70000" contrast="-70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00806">
            <a:off x="-385901" y="-307337"/>
            <a:ext cx="2068478" cy="2068478"/>
          </a:xfrm>
          <a:prstGeom prst="rect">
            <a:avLst/>
          </a:prstGeom>
        </p:spPr>
      </p:pic>
      <p:pic>
        <p:nvPicPr>
          <p:cNvPr id="12" name="Picture 11"/>
          <p:cNvPicPr>
            <a:picLocks noChangeAspect="1"/>
          </p:cNvPicPr>
          <p:nvPr/>
        </p:nvPicPr>
        <p:blipFill>
          <a:blip r:embed="rId12" cstate="print">
            <a:alphaModFix amt="70000"/>
            <a:lum bright="70000" contrast="-70000"/>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73864" y="8877300"/>
            <a:ext cx="1960598" cy="1949322"/>
          </a:xfrm>
          <a:prstGeom prst="rect">
            <a:avLst/>
          </a:prstGeom>
        </p:spPr>
      </p:pic>
      <p:pic>
        <p:nvPicPr>
          <p:cNvPr id="14" name="Picture 2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5508198" y="7656345"/>
            <a:ext cx="2141336" cy="2429884"/>
          </a:xfrm>
          <a:prstGeom prst="rect">
            <a:avLst/>
          </a:prstGeom>
        </p:spPr>
      </p:pic>
      <p:sp>
        <p:nvSpPr>
          <p:cNvPr id="11" name="Oval Callout 10"/>
          <p:cNvSpPr/>
          <p:nvPr/>
        </p:nvSpPr>
        <p:spPr>
          <a:xfrm>
            <a:off x="7787517" y="4229100"/>
            <a:ext cx="1712977" cy="914400"/>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 name="Rectangle 2"/>
              <p:cNvSpPr/>
              <p:nvPr/>
            </p:nvSpPr>
            <p:spPr>
              <a:xfrm>
                <a:off x="5181600" y="6052502"/>
                <a:ext cx="6674036" cy="70788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nl-NL" sz="4000" i="1" smtClean="0">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white"/>
                              </a:solidFill>
                              <a:latin typeface="Cambria Math" panose="02040503050406030204" pitchFamily="18" charset="0"/>
                              <a:ea typeface="Calibri" panose="020F0502020204030204" pitchFamily="34" charset="0"/>
                              <a:cs typeface="Times New Roman" panose="02020603050405020304" pitchFamily="18" charset="0"/>
                            </a:rPr>
                            <m:t>𝑥</m:t>
                          </m:r>
                        </m:e>
                        <m:sup>
                          <m:r>
                            <a:rPr lang="nl-NL" sz="4000" i="1">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sup>
                      </m:sSup>
                      <m:r>
                        <a:rPr lang="nl-NL" sz="4000" i="1">
                          <a:solidFill>
                            <a:prstClr val="white"/>
                          </a:solidFill>
                          <a:latin typeface="Cambria Math" panose="02040503050406030204" pitchFamily="18" charset="0"/>
                          <a:ea typeface="Calibri" panose="020F0502020204030204" pitchFamily="34" charset="0"/>
                          <a:cs typeface="Times New Roman" panose="02020603050405020304" pitchFamily="18" charset="0"/>
                        </a:rPr>
                        <m:t>+</m:t>
                      </m:r>
                      <m:r>
                        <a:rPr lang="en-US" sz="4000" i="1">
                          <a:solidFill>
                            <a:prstClr val="white"/>
                          </a:solidFill>
                          <a:latin typeface="Cambria Math" panose="02040503050406030204" pitchFamily="18" charset="0"/>
                          <a:ea typeface="Calibri" panose="020F0502020204030204" pitchFamily="34" charset="0"/>
                          <a:cs typeface="Times New Roman" panose="02020603050405020304" pitchFamily="18" charset="0"/>
                        </a:rPr>
                        <m:t>𝑥</m:t>
                      </m:r>
                      <m:r>
                        <a:rPr lang="en-US" sz="4000" b="0" i="1" smtClean="0">
                          <a:solidFill>
                            <a:prstClr val="white"/>
                          </a:solidFill>
                          <a:latin typeface="Cambria Math" panose="02040503050406030204" pitchFamily="18" charset="0"/>
                          <a:ea typeface="Calibri" panose="020F0502020204030204" pitchFamily="34" charset="0"/>
                          <a:cs typeface="Times New Roman" panose="02020603050405020304" pitchFamily="18" charset="0"/>
                        </a:rPr>
                        <m:t>=</m:t>
                      </m:r>
                      <m:r>
                        <a:rPr lang="en-US" sz="4000" b="0" i="1" smtClean="0">
                          <a:solidFill>
                            <a:prstClr val="white"/>
                          </a:solidFill>
                          <a:latin typeface="Cambria Math" panose="02040503050406030204" pitchFamily="18" charset="0"/>
                          <a:ea typeface="Calibri" panose="020F0502020204030204" pitchFamily="34" charset="0"/>
                          <a:cs typeface="Times New Roman" panose="02020603050405020304" pitchFamily="18" charset="0"/>
                        </a:rPr>
                        <m:t>𝑥</m:t>
                      </m:r>
                      <m:d>
                        <m:dPr>
                          <m:ctrlPr>
                            <a:rPr lang="en-US" sz="4000" b="0" i="1" smtClean="0">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dPr>
                        <m:e>
                          <m:r>
                            <a:rPr lang="en-US" sz="4000" b="0" i="1" smtClean="0">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r>
                            <a:rPr lang="en-US" sz="4000" b="0" i="1" smtClean="0">
                              <a:solidFill>
                                <a:prstClr val="white"/>
                              </a:solidFill>
                              <a:latin typeface="Cambria Math" panose="02040503050406030204" pitchFamily="18" charset="0"/>
                              <a:ea typeface="Calibri" panose="020F0502020204030204" pitchFamily="34" charset="0"/>
                              <a:cs typeface="Times New Roman" panose="02020603050405020304" pitchFamily="18" charset="0"/>
                            </a:rPr>
                            <m:t>𝑥</m:t>
                          </m:r>
                          <m:r>
                            <a:rPr lang="en-US" sz="4000" b="0" i="1" smtClean="0">
                              <a:solidFill>
                                <a:prstClr val="white"/>
                              </a:solidFill>
                              <a:latin typeface="Cambria Math" panose="02040503050406030204" pitchFamily="18" charset="0"/>
                              <a:ea typeface="Calibri" panose="020F0502020204030204" pitchFamily="34" charset="0"/>
                              <a:cs typeface="Times New Roman" panose="02020603050405020304" pitchFamily="18" charset="0"/>
                            </a:rPr>
                            <m:t>+1</m:t>
                          </m:r>
                        </m:e>
                      </m:d>
                    </m:oMath>
                  </m:oMathPara>
                </a14:m>
                <a:endParaRPr lang="en-US" i="1"/>
              </a:p>
            </p:txBody>
          </p:sp>
        </mc:Choice>
        <mc:Fallback xmlns="">
          <p:sp>
            <p:nvSpPr>
              <p:cNvPr id="3" name="Rectangle 2"/>
              <p:cNvSpPr>
                <a:spLocks noRot="1" noChangeAspect="1" noMove="1" noResize="1" noEditPoints="1" noAdjustHandles="1" noChangeArrowheads="1" noChangeShapeType="1" noTextEdit="1"/>
              </p:cNvSpPr>
              <p:nvPr/>
            </p:nvSpPr>
            <p:spPr>
              <a:xfrm>
                <a:off x="5181600" y="6052502"/>
                <a:ext cx="6674036" cy="707886"/>
              </a:xfrm>
              <a:prstGeom prst="rect">
                <a:avLst/>
              </a:prstGeom>
              <a:blipFill>
                <a:blip r:embed="rId5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3200400" y="7656345"/>
                <a:ext cx="6674036" cy="707886"/>
              </a:xfrm>
              <a:prstGeom prst="rect">
                <a:avLst/>
              </a:prstGeom>
            </p:spPr>
            <p:txBody>
              <a:bodyPr wrap="square">
                <a:spAutoFit/>
              </a:bodyPr>
              <a:lstStyle/>
              <a:p>
                <a:r>
                  <a:rPr lang="en-US" sz="4000" b="0">
                    <a:solidFill>
                      <a:prstClr val="white"/>
                    </a:solidFill>
                    <a:latin typeface="Arial" panose="020B0604020202020204" pitchFamily="34" charset="0"/>
                    <a:ea typeface="Calibri" panose="020F0502020204030204" pitchFamily="34" charset="0"/>
                    <a:cs typeface="Arial" panose="020B0604020202020204" pitchFamily="34" charset="0"/>
                  </a:rPr>
                  <a:t>Có: </a:t>
                </a:r>
                <a14:m>
                  <m:oMath xmlns:m="http://schemas.openxmlformats.org/officeDocument/2006/math">
                    <m:r>
                      <a:rPr lang="en-US" sz="4000" b="0" i="1" smtClean="0">
                        <a:solidFill>
                          <a:prstClr val="white"/>
                        </a:solidFill>
                        <a:latin typeface="Cambria Math" panose="02040503050406030204" pitchFamily="18" charset="0"/>
                        <a:ea typeface="Calibri" panose="020F0502020204030204" pitchFamily="34" charset="0"/>
                        <a:cs typeface="Times New Roman" panose="02020603050405020304" pitchFamily="18" charset="0"/>
                      </a:rPr>
                      <m:t>𝑥</m:t>
                    </m:r>
                    <m:d>
                      <m:dPr>
                        <m:ctrlPr>
                          <a:rPr lang="en-US" sz="4000" b="0" i="1" smtClean="0">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dPr>
                      <m:e>
                        <m:r>
                          <a:rPr lang="en-US" sz="4000" b="0" i="1" smtClean="0">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r>
                          <a:rPr lang="en-US" sz="4000" b="0" i="1" smtClean="0">
                            <a:solidFill>
                              <a:prstClr val="white"/>
                            </a:solidFill>
                            <a:latin typeface="Cambria Math" panose="02040503050406030204" pitchFamily="18" charset="0"/>
                            <a:ea typeface="Calibri" panose="020F0502020204030204" pitchFamily="34" charset="0"/>
                            <a:cs typeface="Times New Roman" panose="02020603050405020304" pitchFamily="18" charset="0"/>
                          </a:rPr>
                          <m:t>𝑥</m:t>
                        </m:r>
                        <m:r>
                          <a:rPr lang="en-US" sz="4000" b="0" i="1" smtClean="0">
                            <a:solidFill>
                              <a:prstClr val="white"/>
                            </a:solidFill>
                            <a:latin typeface="Cambria Math" panose="02040503050406030204" pitchFamily="18" charset="0"/>
                            <a:ea typeface="Calibri" panose="020F0502020204030204" pitchFamily="34" charset="0"/>
                            <a:cs typeface="Times New Roman" panose="02020603050405020304" pitchFamily="18" charset="0"/>
                          </a:rPr>
                          <m:t>+1</m:t>
                        </m:r>
                      </m:e>
                    </m:d>
                    <m:r>
                      <a:rPr lang="en-US" sz="4000" b="0" i="1" smtClean="0">
                        <a:solidFill>
                          <a:prstClr val="white"/>
                        </a:solidFill>
                        <a:latin typeface="Cambria Math" panose="02040503050406030204" pitchFamily="18" charset="0"/>
                        <a:ea typeface="Calibri" panose="020F0502020204030204" pitchFamily="34" charset="0"/>
                        <a:cs typeface="Times New Roman" panose="02020603050405020304" pitchFamily="18" charset="0"/>
                      </a:rPr>
                      <m:t>=0</m:t>
                    </m:r>
                  </m:oMath>
                </a14:m>
                <a:endParaRPr lang="en-US" i="1"/>
              </a:p>
            </p:txBody>
          </p:sp>
        </mc:Choice>
        <mc:Fallback xmlns="">
          <p:sp>
            <p:nvSpPr>
              <p:cNvPr id="13" name="Rectangle 12"/>
              <p:cNvSpPr>
                <a:spLocks noRot="1" noChangeAspect="1" noMove="1" noResize="1" noEditPoints="1" noAdjustHandles="1" noChangeArrowheads="1" noChangeShapeType="1" noTextEdit="1"/>
              </p:cNvSpPr>
              <p:nvPr/>
            </p:nvSpPr>
            <p:spPr>
              <a:xfrm>
                <a:off x="3200400" y="7656345"/>
                <a:ext cx="6674036" cy="707886"/>
              </a:xfrm>
              <a:prstGeom prst="rect">
                <a:avLst/>
              </a:prstGeom>
              <a:blipFill>
                <a:blip r:embed="rId57"/>
                <a:stretch>
                  <a:fillRect l="-3196" t="-17241" b="-344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7296773" y="6980934"/>
                <a:ext cx="6321795" cy="204876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smtClean="0">
                          <a:solidFill>
                            <a:schemeClr val="bg1"/>
                          </a:solidFill>
                          <a:latin typeface="Cambria Math" panose="02040503050406030204" pitchFamily="18" charset="0"/>
                        </a:rPr>
                        <m:t>⇔</m:t>
                      </m:r>
                      <m:d>
                        <m:dPr>
                          <m:begChr m:val="["/>
                          <m:endChr m:val=""/>
                          <m:ctrlPr>
                            <a:rPr lang="en-US" sz="4000" i="1">
                              <a:solidFill>
                                <a:schemeClr val="bg1"/>
                              </a:solidFill>
                              <a:latin typeface="Cambria Math" panose="02040503050406030204" pitchFamily="18" charset="0"/>
                            </a:rPr>
                          </m:ctrlPr>
                        </m:dPr>
                        <m:e>
                          <m:m>
                            <m:mPr>
                              <m:mcs>
                                <m:mc>
                                  <m:mcPr>
                                    <m:count m:val="1"/>
                                    <m:mcJc m:val="center"/>
                                  </m:mcPr>
                                </m:mc>
                              </m:mcs>
                              <m:ctrlPr>
                                <a:rPr lang="en-US" sz="4000" i="1">
                                  <a:solidFill>
                                    <a:schemeClr val="bg1"/>
                                  </a:solidFill>
                                  <a:latin typeface="Cambria Math" panose="02040503050406030204" pitchFamily="18" charset="0"/>
                                </a:rPr>
                              </m:ctrlPr>
                            </m:mPr>
                            <m:mr>
                              <m:e>
                                <m:r>
                                  <a:rPr lang="en-US" sz="4000" i="1">
                                    <a:solidFill>
                                      <a:schemeClr val="bg1"/>
                                    </a:solidFill>
                                    <a:latin typeface="Cambria Math" panose="02040503050406030204" pitchFamily="18" charset="0"/>
                                  </a:rPr>
                                  <m:t>𝑥</m:t>
                                </m:r>
                                <m:r>
                                  <a:rPr lang="en-US" sz="4000" i="0">
                                    <a:solidFill>
                                      <a:schemeClr val="bg1"/>
                                    </a:solidFill>
                                    <a:latin typeface="Cambria Math" panose="02040503050406030204" pitchFamily="18" charset="0"/>
                                  </a:rPr>
                                  <m:t>=0</m:t>
                                </m:r>
                              </m:e>
                            </m:mr>
                            <m:mr>
                              <m:e>
                                <m:r>
                                  <a:rPr lang="en-US" sz="4000" i="0">
                                    <a:solidFill>
                                      <a:schemeClr val="bg1"/>
                                    </a:solidFill>
                                    <a:latin typeface="Cambria Math" panose="02040503050406030204" pitchFamily="18" charset="0"/>
                                  </a:rPr>
                                  <m:t>2</m:t>
                                </m:r>
                                <m:r>
                                  <a:rPr lang="en-US" sz="4000" i="1">
                                    <a:solidFill>
                                      <a:schemeClr val="bg1"/>
                                    </a:solidFill>
                                    <a:latin typeface="Cambria Math" panose="02040503050406030204" pitchFamily="18" charset="0"/>
                                  </a:rPr>
                                  <m:t>𝑥</m:t>
                                </m:r>
                                <m:r>
                                  <a:rPr lang="en-US" sz="4000" i="0">
                                    <a:solidFill>
                                      <a:schemeClr val="bg1"/>
                                    </a:solidFill>
                                    <a:latin typeface="Cambria Math" panose="02040503050406030204" pitchFamily="18" charset="0"/>
                                  </a:rPr>
                                  <m:t>+1=0</m:t>
                                </m:r>
                              </m:e>
                            </m:mr>
                          </m:m>
                        </m:e>
                      </m:d>
                      <m:r>
                        <a:rPr lang="en-US" sz="4000" i="0">
                          <a:solidFill>
                            <a:schemeClr val="bg1"/>
                          </a:solidFill>
                          <a:latin typeface="Cambria Math" panose="02040503050406030204" pitchFamily="18" charset="0"/>
                        </a:rPr>
                        <m:t>⇔</m:t>
                      </m:r>
                      <m:d>
                        <m:dPr>
                          <m:begChr m:val="["/>
                          <m:endChr m:val=""/>
                          <m:ctrlPr>
                            <a:rPr lang="en-US" sz="4000" i="1">
                              <a:solidFill>
                                <a:schemeClr val="bg1"/>
                              </a:solidFill>
                              <a:latin typeface="Cambria Math" panose="02040503050406030204" pitchFamily="18" charset="0"/>
                            </a:rPr>
                          </m:ctrlPr>
                        </m:dPr>
                        <m:e>
                          <m:m>
                            <m:mPr>
                              <m:mcs>
                                <m:mc>
                                  <m:mcPr>
                                    <m:count m:val="1"/>
                                    <m:mcJc m:val="center"/>
                                  </m:mcPr>
                                </m:mc>
                              </m:mcs>
                              <m:ctrlPr>
                                <a:rPr lang="en-US" sz="4000" i="1">
                                  <a:solidFill>
                                    <a:schemeClr val="bg1"/>
                                  </a:solidFill>
                                  <a:latin typeface="Cambria Math" panose="02040503050406030204" pitchFamily="18" charset="0"/>
                                </a:rPr>
                              </m:ctrlPr>
                            </m:mPr>
                            <m:mr>
                              <m:e>
                                <m:r>
                                  <a:rPr lang="en-US" sz="4000" i="1">
                                    <a:solidFill>
                                      <a:schemeClr val="bg1"/>
                                    </a:solidFill>
                                    <a:latin typeface="Cambria Math" panose="02040503050406030204" pitchFamily="18" charset="0"/>
                                  </a:rPr>
                                  <m:t>𝑥</m:t>
                                </m:r>
                                <m:r>
                                  <a:rPr lang="en-US" sz="4000" i="0">
                                    <a:solidFill>
                                      <a:schemeClr val="bg1"/>
                                    </a:solidFill>
                                    <a:latin typeface="Cambria Math" panose="02040503050406030204" pitchFamily="18" charset="0"/>
                                  </a:rPr>
                                  <m:t>=0</m:t>
                                </m:r>
                              </m:e>
                            </m:mr>
                            <m:mr>
                              <m:e>
                                <m:r>
                                  <a:rPr lang="en-US" sz="4000" i="1">
                                    <a:solidFill>
                                      <a:schemeClr val="bg1"/>
                                    </a:solidFill>
                                    <a:latin typeface="Cambria Math" panose="02040503050406030204" pitchFamily="18" charset="0"/>
                                  </a:rPr>
                                  <m:t>𝑥</m:t>
                                </m:r>
                                <m:r>
                                  <a:rPr lang="en-US" sz="4000" i="0">
                                    <a:solidFill>
                                      <a:schemeClr val="bg1"/>
                                    </a:solidFill>
                                    <a:latin typeface="Cambria Math" panose="02040503050406030204" pitchFamily="18" charset="0"/>
                                  </a:rPr>
                                  <m:t>=−</m:t>
                                </m:r>
                                <m:f>
                                  <m:fPr>
                                    <m:ctrlPr>
                                      <a:rPr lang="en-US" sz="4000" i="1">
                                        <a:solidFill>
                                          <a:schemeClr val="bg1"/>
                                        </a:solidFill>
                                        <a:latin typeface="Cambria Math" panose="02040503050406030204" pitchFamily="18" charset="0"/>
                                      </a:rPr>
                                    </m:ctrlPr>
                                  </m:fPr>
                                  <m:num>
                                    <m:r>
                                      <a:rPr lang="en-US" sz="4000" i="0">
                                        <a:solidFill>
                                          <a:schemeClr val="bg1"/>
                                        </a:solidFill>
                                        <a:latin typeface="Cambria Math" panose="02040503050406030204" pitchFamily="18" charset="0"/>
                                      </a:rPr>
                                      <m:t>1</m:t>
                                    </m:r>
                                  </m:num>
                                  <m:den>
                                    <m:r>
                                      <a:rPr lang="en-US" sz="4000" i="0">
                                        <a:solidFill>
                                          <a:schemeClr val="bg1"/>
                                        </a:solidFill>
                                        <a:latin typeface="Cambria Math" panose="02040503050406030204" pitchFamily="18" charset="0"/>
                                      </a:rPr>
                                      <m:t>2</m:t>
                                    </m:r>
                                  </m:den>
                                </m:f>
                              </m:e>
                            </m:mr>
                          </m:m>
                        </m:e>
                      </m:d>
                    </m:oMath>
                  </m:oMathPara>
                </a14:m>
                <a:endParaRPr lang="en-US" sz="4000">
                  <a:solidFill>
                    <a:schemeClr val="bg1"/>
                  </a:solidFill>
                </a:endParaRPr>
              </a:p>
            </p:txBody>
          </p:sp>
        </mc:Choice>
        <mc:Fallback xmlns="">
          <p:sp>
            <p:nvSpPr>
              <p:cNvPr id="4" name="Rectangle 3"/>
              <p:cNvSpPr>
                <a:spLocks noRot="1" noChangeAspect="1" noMove="1" noResize="1" noEditPoints="1" noAdjustHandles="1" noChangeArrowheads="1" noChangeShapeType="1" noTextEdit="1"/>
              </p:cNvSpPr>
              <p:nvPr/>
            </p:nvSpPr>
            <p:spPr>
              <a:xfrm>
                <a:off x="7296773" y="6980934"/>
                <a:ext cx="6321795" cy="2048766"/>
              </a:xfrm>
              <a:prstGeom prst="rect">
                <a:avLst/>
              </a:prstGeom>
              <a:blipFill>
                <a:blip r:embed="rId5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218008800"/>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par>
                          <p:cTn id="27" fill="hold">
                            <p:stCondLst>
                              <p:cond delay="1000"/>
                            </p:stCondLst>
                            <p:childTnLst>
                              <p:par>
                                <p:cTn id="28" presetID="14" presetClass="entr" presetSubtype="10"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randombar(horizontal)">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1" grpId="0" animBg="1"/>
      <p:bldP spid="3" grpId="0"/>
      <p:bldP spid="1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5A8D76"/>
        </a:solidFill>
        <a:effectLst/>
      </p:bgPr>
    </p:bg>
    <p:spTree>
      <p:nvGrpSpPr>
        <p:cNvPr id="1" name=""/>
        <p:cNvGrpSpPr/>
        <p:nvPr/>
      </p:nvGrpSpPr>
      <p:grpSpPr>
        <a:xfrm>
          <a:off x="0" y="0"/>
          <a:ext cx="0" cy="0"/>
          <a:chOff x="0" y="0"/>
          <a:chExt cx="0" cy="0"/>
        </a:xfrm>
      </p:grpSpPr>
      <p:grpSp>
        <p:nvGrpSpPr>
          <p:cNvPr id="29" name="Group 2"/>
          <p:cNvGrpSpPr/>
          <p:nvPr/>
        </p:nvGrpSpPr>
        <p:grpSpPr>
          <a:xfrm>
            <a:off x="-966510" y="-1333500"/>
            <a:ext cx="23116619" cy="15040267"/>
            <a:chOff x="0" y="0"/>
            <a:chExt cx="30822159" cy="20053690"/>
          </a:xfrm>
        </p:grpSpPr>
        <p:pic>
          <p:nvPicPr>
            <p:cNvPr id="30"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31"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32"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33"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34"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35"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92600" y="3771900"/>
            <a:ext cx="5790798" cy="832427"/>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92600" y="4852018"/>
            <a:ext cx="5790798" cy="832427"/>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92600" y="5934713"/>
            <a:ext cx="5790798" cy="832427"/>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92600" y="7017408"/>
            <a:ext cx="5790798" cy="832427"/>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92600" y="8100103"/>
            <a:ext cx="5790798" cy="832427"/>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92600" y="9182798"/>
            <a:ext cx="5790798" cy="832427"/>
          </a:xfrm>
          <a:prstGeom prst="rect">
            <a:avLst/>
          </a:prstGeom>
        </p:spPr>
      </p:pic>
      <p:pic>
        <p:nvPicPr>
          <p:cNvPr id="40" name="Picture 7"/>
          <p:cNvPicPr>
            <a:picLocks noChangeAspect="1"/>
          </p:cNvPicPr>
          <p:nvPr/>
        </p:nvPicPr>
        <p:blipFill>
          <a:blip r:embed="rId6"/>
          <a:srcRect/>
          <a:stretch>
            <a:fillRect/>
          </a:stretch>
        </p:blipFill>
        <p:spPr>
          <a:xfrm>
            <a:off x="14935200" y="5553929"/>
            <a:ext cx="3283900" cy="4542571"/>
          </a:xfrm>
          <a:prstGeom prst="rect">
            <a:avLst/>
          </a:prstGeom>
        </p:spPr>
      </p:pic>
      <p:pic>
        <p:nvPicPr>
          <p:cNvPr id="42" name="Picture 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041120" y="1769277"/>
            <a:ext cx="13427480" cy="6879423"/>
          </a:xfrm>
          <a:prstGeom prst="rect">
            <a:avLst/>
          </a:prstGeom>
        </p:spPr>
      </p:pic>
      <p:sp>
        <p:nvSpPr>
          <p:cNvPr id="4" name="Rectangle 3"/>
          <p:cNvSpPr/>
          <p:nvPr/>
        </p:nvSpPr>
        <p:spPr>
          <a:xfrm>
            <a:off x="4403483" y="3299832"/>
            <a:ext cx="10684117" cy="3901068"/>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55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2. PHÂN THỨC ĐA THỨC THÀNH NHÂN TỬ BẰNG CÁCH SỬ</a:t>
            </a:r>
            <a:r>
              <a:rPr kumimoji="0" lang="nl-NL" sz="5500" b="1" i="0" u="none" strike="noStrike" kern="1200" cap="none" spc="0" normalizeH="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 DỤNG HẰNG ĐẲNG THỨC</a:t>
            </a:r>
            <a:endParaRPr kumimoji="0" lang="en-US" sz="55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880942195"/>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1018" y="-828967"/>
            <a:ext cx="23116619" cy="15040267"/>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sp>
        <p:nvSpPr>
          <p:cNvPr id="25" name="Rounded Rectangle 24"/>
          <p:cNvSpPr/>
          <p:nvPr/>
        </p:nvSpPr>
        <p:spPr>
          <a:xfrm>
            <a:off x="838200" y="756615"/>
            <a:ext cx="16764000" cy="9077196"/>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p:cNvGrpSpPr/>
          <p:nvPr/>
        </p:nvGrpSpPr>
        <p:grpSpPr>
          <a:xfrm>
            <a:off x="482272" y="647700"/>
            <a:ext cx="3861128" cy="1279214"/>
            <a:chOff x="482272" y="679784"/>
            <a:chExt cx="3861128" cy="1279214"/>
          </a:xfrm>
        </p:grpSpPr>
        <p:pic>
          <p:nvPicPr>
            <p:cNvPr id="27"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82272" y="679784"/>
              <a:ext cx="3861128" cy="1279214"/>
            </a:xfrm>
            <a:prstGeom prst="rect">
              <a:avLst/>
            </a:prstGeom>
          </p:spPr>
        </p:pic>
        <p:sp>
          <p:nvSpPr>
            <p:cNvPr id="28" name="Rectangle 27"/>
            <p:cNvSpPr/>
            <p:nvPr/>
          </p:nvSpPr>
          <p:spPr>
            <a:xfrm>
              <a:off x="1871436" y="788699"/>
              <a:ext cx="2036135" cy="1015663"/>
            </a:xfrm>
            <a:prstGeom prst="rect">
              <a:avLst/>
            </a:prstGeom>
          </p:spPr>
          <p:txBody>
            <a:bodyPr wrap="none">
              <a:spAutoFit/>
            </a:bodyPr>
            <a:lstStyle/>
            <a:p>
              <a:pPr lvl="0">
                <a:lnSpc>
                  <a:spcPct val="150000"/>
                </a:lnSpc>
              </a:pPr>
              <a:r>
                <a:rPr lang="nl-NL" sz="4000" b="1" dirty="0">
                  <a:solidFill>
                    <a:srgbClr val="000000"/>
                  </a:solidFill>
                  <a:latin typeface="Arial" panose="020B0604020202020204" pitchFamily="34" charset="0"/>
                  <a:ea typeface="Calibri" panose="020F0502020204030204" pitchFamily="34" charset="0"/>
                  <a:cs typeface="Arial" panose="020B0604020202020204" pitchFamily="34" charset="0"/>
                </a:rPr>
                <a:t>Ví dụ 2:</a:t>
              </a:r>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grpSp>
      <p:sp>
        <p:nvSpPr>
          <p:cNvPr id="29" name="Rectangle 28"/>
          <p:cNvSpPr/>
          <p:nvPr/>
        </p:nvSpPr>
        <p:spPr>
          <a:xfrm>
            <a:off x="4495800" y="776525"/>
            <a:ext cx="9944123" cy="1015663"/>
          </a:xfrm>
          <a:prstGeom prst="rect">
            <a:avLst/>
          </a:prstGeom>
        </p:spPr>
        <p:txBody>
          <a:bodyPr wrap="square">
            <a:spAutoFit/>
          </a:bodyPr>
          <a:lstStyle/>
          <a:p>
            <a:pPr algn="just">
              <a:lnSpc>
                <a:spcPct val="150000"/>
              </a:lnSpc>
              <a:spcAft>
                <a:spcPts val="1200"/>
              </a:spcAft>
            </a:pPr>
            <a:r>
              <a:rPr lang="en-US" sz="4000">
                <a:latin typeface="Arial" panose="020B0604020202020204" pitchFamily="34" charset="0"/>
                <a:ea typeface="Times New Roman" panose="02020603050405020304" pitchFamily="18" charset="0"/>
                <a:cs typeface="Arial" panose="020B0604020202020204" pitchFamily="34" charset="0"/>
              </a:rPr>
              <a:t>Phân tích các đa thức sau thành nhân tử:</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9" name="Picture 3"/>
          <p:cNvPicPr>
            <a:picLocks noChangeAspect="1"/>
          </p:cNvPicPr>
          <p:nvPr/>
        </p:nvPicPr>
        <p:blipFill>
          <a:blip r:embed="rId6"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802622">
            <a:off x="15585871" y="7678680"/>
            <a:ext cx="2392860" cy="2611202"/>
          </a:xfrm>
          <a:prstGeom prst="rect">
            <a:avLst/>
          </a:prstGeom>
        </p:spPr>
      </p:pic>
      <p:pic>
        <p:nvPicPr>
          <p:cNvPr id="20" name="Picture 13">
            <a:extLst>
              <a:ext uri="{FF2B5EF4-FFF2-40B4-BE49-F238E27FC236}">
                <a16:creationId xmlns:a16="http://schemas.microsoft.com/office/drawing/2014/main" id="{26C8D2C3-54BE-421E-5E1F-0555C6AC680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318831" y="488909"/>
            <a:ext cx="1283369" cy="1283369"/>
          </a:xfrm>
          <a:prstGeom prst="rect">
            <a:avLst/>
          </a:prstGeom>
        </p:spPr>
      </p:pic>
      <mc:AlternateContent xmlns:mc="http://schemas.openxmlformats.org/markup-compatibility/2006" xmlns:a14="http://schemas.microsoft.com/office/drawing/2010/main">
        <mc:Choice Requires="a14">
          <p:sp>
            <p:nvSpPr>
              <p:cNvPr id="10" name="TextBox 9"/>
              <p:cNvSpPr txBox="1"/>
              <p:nvPr/>
            </p:nvSpPr>
            <p:spPr>
              <a:xfrm>
                <a:off x="1219200" y="2247900"/>
                <a:ext cx="16166276" cy="707886"/>
              </a:xfrm>
              <a:prstGeom prst="rect">
                <a:avLst/>
              </a:prstGeom>
              <a:noFill/>
            </p:spPr>
            <p:txBody>
              <a:bodyPr wrap="square" rtlCol="0">
                <a:spAutoFit/>
              </a:bodyPr>
              <a:lstStyle/>
              <a:p>
                <a:r>
                  <a:rPr lang="en-US" sz="4000">
                    <a:latin typeface="Arial" panose="020B0604020202020204" pitchFamily="34" charset="0"/>
                    <a:cs typeface="Arial" panose="020B0604020202020204" pitchFamily="34" charset="0"/>
                  </a:rPr>
                  <a:t>a) </a:t>
                </a:r>
                <a14:m>
                  <m:oMath xmlns:m="http://schemas.openxmlformats.org/officeDocument/2006/math">
                    <m:sSup>
                      <m:sSupPr>
                        <m:ctrlPr>
                          <a:rPr lang="en-US" sz="4000" i="1" smtClean="0">
                            <a:latin typeface="Cambria Math" panose="02040503050406030204" pitchFamily="18" charset="0"/>
                            <a:cs typeface="Arial" panose="020B0604020202020204" pitchFamily="34" charset="0"/>
                          </a:rPr>
                        </m:ctrlPr>
                      </m:sSupPr>
                      <m:e>
                        <m:r>
                          <a:rPr lang="en-US" sz="4000" b="0" i="1" smtClean="0">
                            <a:latin typeface="Cambria Math" panose="02040503050406030204" pitchFamily="18" charset="0"/>
                            <a:cs typeface="Arial" panose="020B0604020202020204" pitchFamily="34" charset="0"/>
                          </a:rPr>
                          <m:t>𝑥</m:t>
                        </m:r>
                      </m:e>
                      <m:sup>
                        <m:r>
                          <a:rPr lang="en-US" sz="4000" b="0" i="1" smtClean="0">
                            <a:latin typeface="Cambria Math" panose="02040503050406030204" pitchFamily="18" charset="0"/>
                            <a:cs typeface="Arial" panose="020B0604020202020204" pitchFamily="34" charset="0"/>
                          </a:rPr>
                          <m:t>2</m:t>
                        </m:r>
                      </m:sup>
                    </m:sSup>
                    <m:r>
                      <a:rPr lang="en-US" sz="4000" b="0" i="1" smtClean="0">
                        <a:latin typeface="Cambria Math" panose="02040503050406030204" pitchFamily="18" charset="0"/>
                        <a:cs typeface="Arial" panose="020B0604020202020204" pitchFamily="34" charset="0"/>
                      </a:rPr>
                      <m:t>−8</m:t>
                    </m:r>
                    <m:r>
                      <a:rPr lang="en-US" sz="4000" b="0" i="1" smtClean="0">
                        <a:latin typeface="Cambria Math" panose="02040503050406030204" pitchFamily="18" charset="0"/>
                        <a:cs typeface="Arial" panose="020B0604020202020204" pitchFamily="34" charset="0"/>
                      </a:rPr>
                      <m:t>𝑥</m:t>
                    </m:r>
                    <m:r>
                      <a:rPr lang="en-US" sz="4000" b="0" i="1" smtClean="0">
                        <a:latin typeface="Cambria Math" panose="02040503050406030204" pitchFamily="18" charset="0"/>
                        <a:cs typeface="Arial" panose="020B0604020202020204" pitchFamily="34" charset="0"/>
                      </a:rPr>
                      <m:t>+16</m:t>
                    </m:r>
                  </m:oMath>
                </a14:m>
                <a:r>
                  <a:rPr lang="en-US" sz="4000">
                    <a:latin typeface="Arial" panose="020B0604020202020204" pitchFamily="34" charset="0"/>
                    <a:cs typeface="Arial" panose="020B0604020202020204" pitchFamily="34" charset="0"/>
                  </a:rPr>
                  <a:t>;       b) </a:t>
                </a:r>
                <a14:m>
                  <m:oMath xmlns:m="http://schemas.openxmlformats.org/officeDocument/2006/math">
                    <m:sSup>
                      <m:sSupPr>
                        <m:ctrlPr>
                          <a:rPr lang="en-US" sz="4000" i="1" smtClean="0">
                            <a:latin typeface="Cambria Math" panose="02040503050406030204" pitchFamily="18" charset="0"/>
                            <a:cs typeface="Arial" panose="020B0604020202020204" pitchFamily="34" charset="0"/>
                          </a:rPr>
                        </m:ctrlPr>
                      </m:sSupPr>
                      <m:e>
                        <m:r>
                          <a:rPr lang="en-US" sz="4000" b="0" i="1" smtClean="0">
                            <a:latin typeface="Cambria Math" panose="02040503050406030204" pitchFamily="18" charset="0"/>
                            <a:cs typeface="Arial" panose="020B0604020202020204" pitchFamily="34" charset="0"/>
                          </a:rPr>
                          <m:t>𝑥</m:t>
                        </m:r>
                      </m:e>
                      <m:sup>
                        <m:r>
                          <a:rPr lang="en-US" sz="4000" b="0" i="1" smtClean="0">
                            <a:latin typeface="Cambria Math" panose="02040503050406030204" pitchFamily="18" charset="0"/>
                            <a:cs typeface="Arial" panose="020B0604020202020204" pitchFamily="34" charset="0"/>
                          </a:rPr>
                          <m:t>2</m:t>
                        </m:r>
                      </m:sup>
                    </m:sSup>
                    <m:r>
                      <a:rPr lang="en-US" sz="4000" b="0" i="1" smtClean="0">
                        <a:latin typeface="Cambria Math" panose="02040503050406030204" pitchFamily="18" charset="0"/>
                        <a:cs typeface="Arial" panose="020B0604020202020204" pitchFamily="34" charset="0"/>
                      </a:rPr>
                      <m:t>−3</m:t>
                    </m:r>
                  </m:oMath>
                </a14:m>
                <a:r>
                  <a:rPr lang="en-US" sz="4000">
                    <a:latin typeface="Arial" panose="020B0604020202020204" pitchFamily="34" charset="0"/>
                    <a:cs typeface="Arial" panose="020B0604020202020204" pitchFamily="34" charset="0"/>
                  </a:rPr>
                  <a:t>;           c) </a:t>
                </a:r>
                <a14:m>
                  <m:oMath xmlns:m="http://schemas.openxmlformats.org/officeDocument/2006/math">
                    <m:r>
                      <a:rPr lang="en-US" sz="4000" b="0" i="1" smtClean="0">
                        <a:latin typeface="Cambria Math" panose="02040503050406030204" pitchFamily="18" charset="0"/>
                        <a:cs typeface="Arial" panose="020B0604020202020204" pitchFamily="34" charset="0"/>
                      </a:rPr>
                      <m:t>9</m:t>
                    </m:r>
                    <m:sSup>
                      <m:sSupPr>
                        <m:ctrlPr>
                          <a:rPr lang="en-US" sz="4000" b="0" i="1" smtClean="0">
                            <a:latin typeface="Cambria Math" panose="02040503050406030204" pitchFamily="18" charset="0"/>
                            <a:cs typeface="Arial" panose="020B0604020202020204" pitchFamily="34" charset="0"/>
                          </a:rPr>
                        </m:ctrlPr>
                      </m:sSupPr>
                      <m:e>
                        <m:r>
                          <a:rPr lang="en-US" sz="4000" b="0" i="1" smtClean="0">
                            <a:latin typeface="Cambria Math" panose="02040503050406030204" pitchFamily="18" charset="0"/>
                            <a:cs typeface="Arial" panose="020B0604020202020204" pitchFamily="34" charset="0"/>
                          </a:rPr>
                          <m:t>𝑥</m:t>
                        </m:r>
                      </m:e>
                      <m:sup>
                        <m:r>
                          <a:rPr lang="en-US" sz="4000" b="0" i="1" smtClean="0">
                            <a:latin typeface="Cambria Math" panose="02040503050406030204" pitchFamily="18" charset="0"/>
                            <a:cs typeface="Arial" panose="020B0604020202020204" pitchFamily="34" charset="0"/>
                          </a:rPr>
                          <m:t>2</m:t>
                        </m:r>
                      </m:sup>
                    </m:sSup>
                    <m:r>
                      <a:rPr lang="en-US" sz="4000" b="0" i="1" smtClean="0">
                        <a:latin typeface="Cambria Math" panose="02040503050406030204" pitchFamily="18" charset="0"/>
                        <a:cs typeface="Arial" panose="020B0604020202020204" pitchFamily="34" charset="0"/>
                      </a:rPr>
                      <m:t>+12</m:t>
                    </m:r>
                    <m:r>
                      <a:rPr lang="en-US" sz="4000" b="0" i="1" smtClean="0">
                        <a:latin typeface="Cambria Math" panose="02040503050406030204" pitchFamily="18" charset="0"/>
                        <a:cs typeface="Arial" panose="020B0604020202020204" pitchFamily="34" charset="0"/>
                      </a:rPr>
                      <m:t>𝑥</m:t>
                    </m:r>
                    <m:r>
                      <a:rPr lang="en-US" sz="4000" b="0" i="1" smtClean="0">
                        <a:latin typeface="Cambria Math" panose="02040503050406030204" pitchFamily="18" charset="0"/>
                        <a:cs typeface="Arial" panose="020B0604020202020204" pitchFamily="34" charset="0"/>
                      </a:rPr>
                      <m:t>+4</m:t>
                    </m:r>
                  </m:oMath>
                </a14:m>
                <a:r>
                  <a:rPr lang="en-US" sz="4000">
                    <a:latin typeface="Arial" panose="020B0604020202020204" pitchFamily="34" charset="0"/>
                    <a:cs typeface="Arial" panose="020B0604020202020204" pitchFamily="34" charset="0"/>
                  </a:rPr>
                  <a:t>;        d) </a:t>
                </a:r>
                <a14:m>
                  <m:oMath xmlns:m="http://schemas.openxmlformats.org/officeDocument/2006/math">
                    <m:r>
                      <a:rPr lang="en-US" sz="4000" b="0" i="1" smtClean="0">
                        <a:latin typeface="Cambria Math" panose="02040503050406030204" pitchFamily="18" charset="0"/>
                        <a:cs typeface="Arial" panose="020B0604020202020204" pitchFamily="34" charset="0"/>
                      </a:rPr>
                      <m:t>8</m:t>
                    </m:r>
                    <m:sSup>
                      <m:sSupPr>
                        <m:ctrlPr>
                          <a:rPr lang="en-US" sz="4000" b="0" i="1" smtClean="0">
                            <a:latin typeface="Cambria Math" panose="02040503050406030204" pitchFamily="18" charset="0"/>
                            <a:cs typeface="Arial" panose="020B0604020202020204" pitchFamily="34" charset="0"/>
                          </a:rPr>
                        </m:ctrlPr>
                      </m:sSupPr>
                      <m:e>
                        <m:r>
                          <a:rPr lang="en-US" sz="4000" b="0" i="1" smtClean="0">
                            <a:latin typeface="Cambria Math" panose="02040503050406030204" pitchFamily="18" charset="0"/>
                            <a:cs typeface="Arial" panose="020B0604020202020204" pitchFamily="34" charset="0"/>
                          </a:rPr>
                          <m:t>𝑥</m:t>
                        </m:r>
                      </m:e>
                      <m:sup>
                        <m:r>
                          <a:rPr lang="en-US" sz="4000" b="0" i="1" smtClean="0">
                            <a:latin typeface="Cambria Math" panose="02040503050406030204" pitchFamily="18" charset="0"/>
                            <a:cs typeface="Arial" panose="020B0604020202020204" pitchFamily="34" charset="0"/>
                          </a:rPr>
                          <m:t>3</m:t>
                        </m:r>
                      </m:sup>
                    </m:sSup>
                    <m:r>
                      <a:rPr lang="en-US" sz="4000" b="0" i="1" smtClean="0">
                        <a:latin typeface="Cambria Math" panose="02040503050406030204" pitchFamily="18" charset="0"/>
                        <a:cs typeface="Arial" panose="020B0604020202020204" pitchFamily="34" charset="0"/>
                      </a:rPr>
                      <m:t>−27</m:t>
                    </m:r>
                  </m:oMath>
                </a14:m>
                <a:endParaRPr lang="en-US" sz="4000">
                  <a:latin typeface="Arial" panose="020B0604020202020204" pitchFamily="34" charset="0"/>
                  <a:cs typeface="Arial" panose="020B0604020202020204" pitchFamily="34"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1219200" y="2247900"/>
                <a:ext cx="16166276" cy="707886"/>
              </a:xfrm>
              <a:prstGeom prst="rect">
                <a:avLst/>
              </a:prstGeom>
              <a:blipFill>
                <a:blip r:embed="rId18"/>
                <a:stretch>
                  <a:fillRect l="-1320" t="-15517" b="-36207"/>
                </a:stretch>
              </a:blipFill>
            </p:spPr>
            <p:txBody>
              <a:bodyPr/>
              <a:lstStyle/>
              <a:p>
                <a:r>
                  <a:rPr lang="en-US">
                    <a:noFill/>
                  </a:rPr>
                  <a:t> </a:t>
                </a:r>
              </a:p>
            </p:txBody>
          </p:sp>
        </mc:Fallback>
      </mc:AlternateContent>
      <p:sp>
        <p:nvSpPr>
          <p:cNvPr id="55" name="Oval Callout 54"/>
          <p:cNvSpPr/>
          <p:nvPr/>
        </p:nvSpPr>
        <p:spPr>
          <a:xfrm>
            <a:off x="8343900" y="3390900"/>
            <a:ext cx="1752600" cy="1002587"/>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1" name="Rectangle 10"/>
              <p:cNvSpPr/>
              <p:nvPr/>
            </p:nvSpPr>
            <p:spPr>
              <a:xfrm>
                <a:off x="2739248" y="4991100"/>
                <a:ext cx="10386305" cy="707886"/>
              </a:xfrm>
              <a:prstGeom prst="rect">
                <a:avLst/>
              </a:prstGeom>
            </p:spPr>
            <p:txBody>
              <a:bodyPr wrap="none">
                <a:spAutoFit/>
              </a:bodyPr>
              <a:lstStyle/>
              <a:p>
                <a:r>
                  <a:rPr lang="en-US" sz="4000">
                    <a:solidFill>
                      <a:prstClr val="black"/>
                    </a:solidFill>
                    <a:latin typeface="Arial" panose="020B0604020202020204" pitchFamily="34" charset="0"/>
                    <a:cs typeface="Arial" panose="020B0604020202020204" pitchFamily="34" charset="0"/>
                  </a:rPr>
                  <a:t>a) </a:t>
                </a:r>
                <a14:m>
                  <m:oMath xmlns:m="http://schemas.openxmlformats.org/officeDocument/2006/math">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i="1">
                            <a:solidFill>
                              <a:prstClr val="black"/>
                            </a:solidFill>
                            <a:latin typeface="Cambria Math" panose="02040503050406030204" pitchFamily="18" charset="0"/>
                            <a:cs typeface="Arial" panose="020B0604020202020204" pitchFamily="34" charset="0"/>
                          </a:rPr>
                          <m:t>𝑥</m:t>
                        </m:r>
                      </m:e>
                      <m:sup>
                        <m:r>
                          <a:rPr lang="en-US" sz="4000" i="1">
                            <a:solidFill>
                              <a:prstClr val="black"/>
                            </a:solidFill>
                            <a:latin typeface="Cambria Math" panose="02040503050406030204" pitchFamily="18" charset="0"/>
                            <a:cs typeface="Arial" panose="020B0604020202020204" pitchFamily="34" charset="0"/>
                          </a:rPr>
                          <m:t>2</m:t>
                        </m:r>
                      </m:sup>
                    </m:sSup>
                    <m:r>
                      <a:rPr lang="en-US" sz="4000" i="1">
                        <a:solidFill>
                          <a:prstClr val="black"/>
                        </a:solidFill>
                        <a:latin typeface="Cambria Math" panose="02040503050406030204" pitchFamily="18" charset="0"/>
                        <a:cs typeface="Arial" panose="020B0604020202020204" pitchFamily="34" charset="0"/>
                      </a:rPr>
                      <m:t>−8</m:t>
                    </m:r>
                    <m:r>
                      <a:rPr lang="en-US" sz="4000" i="1">
                        <a:solidFill>
                          <a:prstClr val="black"/>
                        </a:solidFill>
                        <a:latin typeface="Cambria Math" panose="02040503050406030204" pitchFamily="18" charset="0"/>
                        <a:cs typeface="Arial" panose="020B0604020202020204" pitchFamily="34" charset="0"/>
                      </a:rPr>
                      <m:t>𝑥</m:t>
                    </m:r>
                    <m:r>
                      <a:rPr lang="en-US" sz="4000" i="1">
                        <a:solidFill>
                          <a:prstClr val="black"/>
                        </a:solidFill>
                        <a:latin typeface="Cambria Math" panose="02040503050406030204" pitchFamily="18" charset="0"/>
                        <a:cs typeface="Arial" panose="020B0604020202020204" pitchFamily="34" charset="0"/>
                      </a:rPr>
                      <m:t>+16</m:t>
                    </m:r>
                    <m:r>
                      <a:rPr lang="en-US" sz="4000" b="0" i="0" smtClean="0">
                        <a:solidFill>
                          <a:prstClr val="black"/>
                        </a:solidFill>
                        <a:latin typeface="Cambria Math" panose="02040503050406030204" pitchFamily="18" charset="0"/>
                        <a:cs typeface="Arial" panose="020B0604020202020204" pitchFamily="34" charset="0"/>
                      </a:rPr>
                      <m:t>=</m:t>
                    </m:r>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i="1">
                            <a:solidFill>
                              <a:prstClr val="black"/>
                            </a:solidFill>
                            <a:latin typeface="Cambria Math" panose="02040503050406030204" pitchFamily="18" charset="0"/>
                            <a:cs typeface="Arial" panose="020B0604020202020204" pitchFamily="34" charset="0"/>
                          </a:rPr>
                          <m:t>𝑥</m:t>
                        </m:r>
                      </m:e>
                      <m:sup>
                        <m:r>
                          <a:rPr lang="en-US" sz="4000" i="1">
                            <a:solidFill>
                              <a:prstClr val="black"/>
                            </a:solidFill>
                            <a:latin typeface="Cambria Math" panose="02040503050406030204" pitchFamily="18" charset="0"/>
                            <a:cs typeface="Arial" panose="020B0604020202020204" pitchFamily="34" charset="0"/>
                          </a:rPr>
                          <m:t>2</m:t>
                        </m:r>
                      </m:sup>
                    </m:sSup>
                    <m:r>
                      <a:rPr lang="en-US" sz="4000" i="1">
                        <a:solidFill>
                          <a:prstClr val="black"/>
                        </a:solidFill>
                        <a:latin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cs typeface="Arial" panose="020B0604020202020204" pitchFamily="34" charset="0"/>
                      </a:rPr>
                      <m:t>2.</m:t>
                    </m:r>
                    <m:r>
                      <a:rPr lang="en-US" sz="4000" b="0" i="1" smtClean="0">
                        <a:solidFill>
                          <a:prstClr val="black"/>
                        </a:solidFill>
                        <a:latin typeface="Cambria Math" panose="02040503050406030204" pitchFamily="18" charset="0"/>
                        <a:cs typeface="Arial" panose="020B0604020202020204" pitchFamily="34" charset="0"/>
                      </a:rPr>
                      <m:t>𝑥</m:t>
                    </m:r>
                    <m:r>
                      <a:rPr lang="en-US" sz="4000" b="0" i="1" smtClean="0">
                        <a:solidFill>
                          <a:prstClr val="black"/>
                        </a:solidFill>
                        <a:latin typeface="Cambria Math" panose="02040503050406030204" pitchFamily="18" charset="0"/>
                        <a:cs typeface="Arial" panose="020B0604020202020204" pitchFamily="34" charset="0"/>
                      </a:rPr>
                      <m:t>.4+</m:t>
                    </m:r>
                    <m:sSup>
                      <m:sSupPr>
                        <m:ctrlPr>
                          <a:rPr lang="en-US" sz="4000" i="1" smtClean="0">
                            <a:solidFill>
                              <a:prstClr val="black"/>
                            </a:solidFill>
                            <a:latin typeface="Cambria Math" panose="02040503050406030204" pitchFamily="18" charset="0"/>
                            <a:cs typeface="Arial" panose="020B0604020202020204" pitchFamily="34" charset="0"/>
                          </a:rPr>
                        </m:ctrlPr>
                      </m:sSupPr>
                      <m:e>
                        <m:r>
                          <a:rPr lang="en-US" sz="4000" b="0" i="1" smtClean="0">
                            <a:solidFill>
                              <a:prstClr val="black"/>
                            </a:solidFill>
                            <a:latin typeface="Cambria Math" panose="02040503050406030204" pitchFamily="18" charset="0"/>
                            <a:cs typeface="Arial" panose="020B0604020202020204" pitchFamily="34" charset="0"/>
                          </a:rPr>
                          <m:t>4</m:t>
                        </m:r>
                      </m:e>
                      <m:sup>
                        <m:r>
                          <a:rPr lang="en-US" sz="4000" b="0" i="1" smtClean="0">
                            <a:solidFill>
                              <a:prstClr val="black"/>
                            </a:solidFill>
                            <a:latin typeface="Cambria Math" panose="02040503050406030204" pitchFamily="18" charset="0"/>
                            <a:cs typeface="Arial" panose="020B0604020202020204" pitchFamily="34" charset="0"/>
                          </a:rPr>
                          <m:t>2</m:t>
                        </m:r>
                      </m:sup>
                    </m:sSup>
                    <m:r>
                      <a:rPr lang="en-US" sz="4000" b="0" i="1" smtClean="0">
                        <a:solidFill>
                          <a:prstClr val="black"/>
                        </a:solidFill>
                        <a:latin typeface="Cambria Math" panose="02040503050406030204" pitchFamily="18" charset="0"/>
                        <a:cs typeface="Arial" panose="020B0604020202020204" pitchFamily="34" charset="0"/>
                      </a:rPr>
                      <m:t>=</m:t>
                    </m:r>
                    <m:sSup>
                      <m:sSupPr>
                        <m:ctrlPr>
                          <a:rPr lang="en-US" sz="4000" b="0" i="1" smtClean="0">
                            <a:solidFill>
                              <a:prstClr val="black"/>
                            </a:solidFill>
                            <a:latin typeface="Cambria Math" panose="02040503050406030204" pitchFamily="18" charset="0"/>
                            <a:cs typeface="Arial" panose="020B0604020202020204" pitchFamily="34" charset="0"/>
                          </a:rPr>
                        </m:ctrlPr>
                      </m:sSupPr>
                      <m:e>
                        <m:d>
                          <m:dPr>
                            <m:ctrlPr>
                              <a:rPr lang="en-US" sz="4000" b="0" i="1" smtClean="0">
                                <a:solidFill>
                                  <a:prstClr val="black"/>
                                </a:solidFill>
                                <a:latin typeface="Cambria Math" panose="02040503050406030204" pitchFamily="18" charset="0"/>
                                <a:cs typeface="Arial" panose="020B0604020202020204" pitchFamily="34" charset="0"/>
                              </a:rPr>
                            </m:ctrlPr>
                          </m:dPr>
                          <m:e>
                            <m:r>
                              <a:rPr lang="en-US" sz="4000" b="0" i="1" smtClean="0">
                                <a:solidFill>
                                  <a:prstClr val="black"/>
                                </a:solidFill>
                                <a:latin typeface="Cambria Math" panose="02040503050406030204" pitchFamily="18" charset="0"/>
                                <a:cs typeface="Arial" panose="020B0604020202020204" pitchFamily="34" charset="0"/>
                              </a:rPr>
                              <m:t>𝑥</m:t>
                            </m:r>
                            <m:r>
                              <a:rPr lang="en-US" sz="4000" b="0" i="1" smtClean="0">
                                <a:solidFill>
                                  <a:prstClr val="black"/>
                                </a:solidFill>
                                <a:latin typeface="Cambria Math" panose="02040503050406030204" pitchFamily="18" charset="0"/>
                                <a:cs typeface="Arial" panose="020B0604020202020204" pitchFamily="34" charset="0"/>
                              </a:rPr>
                              <m:t>−4</m:t>
                            </m:r>
                          </m:e>
                        </m:d>
                      </m:e>
                      <m:sup>
                        <m:r>
                          <a:rPr lang="en-US" sz="4000" b="0" i="1" smtClean="0">
                            <a:solidFill>
                              <a:prstClr val="black"/>
                            </a:solidFill>
                            <a:latin typeface="Cambria Math" panose="02040503050406030204" pitchFamily="18" charset="0"/>
                            <a:cs typeface="Arial" panose="020B0604020202020204" pitchFamily="34" charset="0"/>
                          </a:rPr>
                          <m:t>2</m:t>
                        </m:r>
                      </m:sup>
                    </m:sSup>
                  </m:oMath>
                </a14:m>
                <a:endParaRPr lang="en-US"/>
              </a:p>
            </p:txBody>
          </p:sp>
        </mc:Choice>
        <mc:Fallback xmlns="">
          <p:sp>
            <p:nvSpPr>
              <p:cNvPr id="11" name="Rectangle 10"/>
              <p:cNvSpPr>
                <a:spLocks noRot="1" noChangeAspect="1" noMove="1" noResize="1" noEditPoints="1" noAdjustHandles="1" noChangeArrowheads="1" noChangeShapeType="1" noTextEdit="1"/>
              </p:cNvSpPr>
              <p:nvPr/>
            </p:nvSpPr>
            <p:spPr>
              <a:xfrm>
                <a:off x="2739248" y="4991100"/>
                <a:ext cx="10386305" cy="707886"/>
              </a:xfrm>
              <a:prstGeom prst="rect">
                <a:avLst/>
              </a:prstGeom>
              <a:blipFill>
                <a:blip r:embed="rId19"/>
                <a:stretch>
                  <a:fillRect l="-2054" t="-17241" b="-344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Rectangle 56"/>
              <p:cNvSpPr/>
              <p:nvPr/>
            </p:nvSpPr>
            <p:spPr>
              <a:xfrm>
                <a:off x="2726048" y="6012169"/>
                <a:ext cx="9983310" cy="936860"/>
              </a:xfrm>
              <a:prstGeom prst="rect">
                <a:avLst/>
              </a:prstGeom>
            </p:spPr>
            <p:txBody>
              <a:bodyPr wrap="none">
                <a:spAutoFit/>
              </a:bodyPr>
              <a:lstStyle/>
              <a:p>
                <a:r>
                  <a:rPr lang="en-US" sz="4000">
                    <a:solidFill>
                      <a:prstClr val="black"/>
                    </a:solidFill>
                    <a:latin typeface="Arial" panose="020B0604020202020204" pitchFamily="34" charset="0"/>
                    <a:cs typeface="Arial" panose="020B0604020202020204" pitchFamily="34" charset="0"/>
                  </a:rPr>
                  <a:t>b) </a:t>
                </a:r>
                <a14:m>
                  <m:oMath xmlns:m="http://schemas.openxmlformats.org/officeDocument/2006/math">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i="1">
                            <a:solidFill>
                              <a:prstClr val="black"/>
                            </a:solidFill>
                            <a:latin typeface="Cambria Math" panose="02040503050406030204" pitchFamily="18" charset="0"/>
                            <a:cs typeface="Arial" panose="020B0604020202020204" pitchFamily="34" charset="0"/>
                          </a:rPr>
                          <m:t>𝑥</m:t>
                        </m:r>
                      </m:e>
                      <m:sup>
                        <m:r>
                          <a:rPr lang="en-US" sz="4000" i="1">
                            <a:solidFill>
                              <a:prstClr val="black"/>
                            </a:solidFill>
                            <a:latin typeface="Cambria Math" panose="02040503050406030204" pitchFamily="18" charset="0"/>
                            <a:cs typeface="Arial" panose="020B0604020202020204" pitchFamily="34" charset="0"/>
                          </a:rPr>
                          <m:t>2</m:t>
                        </m:r>
                      </m:sup>
                    </m:sSup>
                    <m:r>
                      <a:rPr lang="en-US" sz="4000" i="1">
                        <a:solidFill>
                          <a:prstClr val="black"/>
                        </a:solidFill>
                        <a:latin typeface="Cambria Math" panose="02040503050406030204" pitchFamily="18" charset="0"/>
                        <a:cs typeface="Arial" panose="020B0604020202020204" pitchFamily="34" charset="0"/>
                      </a:rPr>
                      <m:t>−3</m:t>
                    </m:r>
                    <m:r>
                      <a:rPr lang="en-US" sz="4000" b="0" i="1" smtClean="0">
                        <a:solidFill>
                          <a:prstClr val="black"/>
                        </a:solidFill>
                        <a:latin typeface="Cambria Math" panose="02040503050406030204" pitchFamily="18" charset="0"/>
                        <a:cs typeface="Arial" panose="020B0604020202020204" pitchFamily="34" charset="0"/>
                      </a:rPr>
                      <m:t>=</m:t>
                    </m:r>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i="1">
                            <a:solidFill>
                              <a:prstClr val="black"/>
                            </a:solidFill>
                            <a:latin typeface="Cambria Math" panose="02040503050406030204" pitchFamily="18" charset="0"/>
                            <a:cs typeface="Arial" panose="020B0604020202020204" pitchFamily="34" charset="0"/>
                          </a:rPr>
                          <m:t>𝑥</m:t>
                        </m:r>
                      </m:e>
                      <m:sup>
                        <m:r>
                          <a:rPr lang="en-US" sz="4000" i="1">
                            <a:solidFill>
                              <a:prstClr val="black"/>
                            </a:solidFill>
                            <a:latin typeface="Cambria Math" panose="02040503050406030204" pitchFamily="18" charset="0"/>
                            <a:cs typeface="Arial" panose="020B0604020202020204" pitchFamily="34" charset="0"/>
                          </a:rPr>
                          <m:t>2</m:t>
                        </m:r>
                      </m:sup>
                    </m:sSup>
                    <m:r>
                      <a:rPr lang="en-US" sz="4000" b="0" i="1" smtClean="0">
                        <a:solidFill>
                          <a:prstClr val="black"/>
                        </a:solidFill>
                        <a:latin typeface="Cambria Math" panose="02040503050406030204" pitchFamily="18" charset="0"/>
                        <a:cs typeface="Arial" panose="020B0604020202020204" pitchFamily="34" charset="0"/>
                      </a:rPr>
                      <m:t>−</m:t>
                    </m:r>
                    <m:sSup>
                      <m:sSupPr>
                        <m:ctrlPr>
                          <a:rPr lang="en-US" sz="4000" b="0" i="1" smtClean="0">
                            <a:solidFill>
                              <a:prstClr val="black"/>
                            </a:solidFill>
                            <a:latin typeface="Cambria Math" panose="02040503050406030204" pitchFamily="18" charset="0"/>
                            <a:cs typeface="Arial" panose="020B0604020202020204" pitchFamily="34" charset="0"/>
                          </a:rPr>
                        </m:ctrlPr>
                      </m:sSupPr>
                      <m:e>
                        <m:d>
                          <m:dPr>
                            <m:ctrlPr>
                              <a:rPr lang="en-US" sz="4000" b="0" i="1" smtClean="0">
                                <a:solidFill>
                                  <a:prstClr val="black"/>
                                </a:solidFill>
                                <a:latin typeface="Cambria Math" panose="02040503050406030204" pitchFamily="18" charset="0"/>
                                <a:cs typeface="Arial" panose="020B0604020202020204" pitchFamily="34" charset="0"/>
                              </a:rPr>
                            </m:ctrlPr>
                          </m:dPr>
                          <m:e>
                            <m:rad>
                              <m:radPr>
                                <m:degHide m:val="on"/>
                                <m:ctrlPr>
                                  <a:rPr lang="en-US" sz="4000" b="0" i="1" smtClean="0">
                                    <a:solidFill>
                                      <a:prstClr val="black"/>
                                    </a:solidFill>
                                    <a:latin typeface="Cambria Math" panose="02040503050406030204" pitchFamily="18" charset="0"/>
                                    <a:cs typeface="Arial" panose="020B0604020202020204" pitchFamily="34" charset="0"/>
                                  </a:rPr>
                                </m:ctrlPr>
                              </m:radPr>
                              <m:deg/>
                              <m:e>
                                <m:r>
                                  <a:rPr lang="en-US" sz="4000" b="0" i="1" smtClean="0">
                                    <a:solidFill>
                                      <a:prstClr val="black"/>
                                    </a:solidFill>
                                    <a:latin typeface="Cambria Math" panose="02040503050406030204" pitchFamily="18" charset="0"/>
                                    <a:cs typeface="Arial" panose="020B0604020202020204" pitchFamily="34" charset="0"/>
                                  </a:rPr>
                                  <m:t>3</m:t>
                                </m:r>
                              </m:e>
                            </m:rad>
                          </m:e>
                        </m:d>
                      </m:e>
                      <m:sup>
                        <m:r>
                          <a:rPr lang="en-US" sz="4000" b="0" i="1" smtClean="0">
                            <a:solidFill>
                              <a:prstClr val="black"/>
                            </a:solidFill>
                            <a:latin typeface="Cambria Math" panose="02040503050406030204" pitchFamily="18" charset="0"/>
                            <a:cs typeface="Arial" panose="020B0604020202020204" pitchFamily="34" charset="0"/>
                          </a:rPr>
                          <m:t>2</m:t>
                        </m:r>
                      </m:sup>
                    </m:sSup>
                    <m:r>
                      <a:rPr lang="en-US" sz="4000" b="0" i="1" smtClean="0">
                        <a:solidFill>
                          <a:prstClr val="black"/>
                        </a:solidFill>
                        <a:latin typeface="Cambria Math" panose="02040503050406030204" pitchFamily="18" charset="0"/>
                        <a:cs typeface="Arial" panose="020B0604020202020204" pitchFamily="34" charset="0"/>
                      </a:rPr>
                      <m:t>=</m:t>
                    </m:r>
                    <m:d>
                      <m:dPr>
                        <m:ctrlPr>
                          <a:rPr lang="en-US" sz="4000" b="0" i="1" smtClean="0">
                            <a:solidFill>
                              <a:prstClr val="black"/>
                            </a:solidFill>
                            <a:latin typeface="Cambria Math" panose="02040503050406030204" pitchFamily="18" charset="0"/>
                            <a:cs typeface="Arial" panose="020B0604020202020204" pitchFamily="34" charset="0"/>
                          </a:rPr>
                        </m:ctrlPr>
                      </m:dPr>
                      <m:e>
                        <m:r>
                          <a:rPr lang="en-US" sz="4000" b="0" i="1" smtClean="0">
                            <a:solidFill>
                              <a:prstClr val="black"/>
                            </a:solidFill>
                            <a:latin typeface="Cambria Math" panose="02040503050406030204" pitchFamily="18" charset="0"/>
                            <a:cs typeface="Arial" panose="020B0604020202020204" pitchFamily="34" charset="0"/>
                          </a:rPr>
                          <m:t>𝑥</m:t>
                        </m:r>
                        <m:r>
                          <a:rPr lang="en-US" sz="4000" b="0" i="1" smtClean="0">
                            <a:solidFill>
                              <a:prstClr val="black"/>
                            </a:solidFill>
                            <a:latin typeface="Cambria Math" panose="02040503050406030204" pitchFamily="18" charset="0"/>
                            <a:cs typeface="Arial" panose="020B0604020202020204" pitchFamily="34" charset="0"/>
                          </a:rPr>
                          <m:t>−</m:t>
                        </m:r>
                        <m:rad>
                          <m:radPr>
                            <m:degHide m:val="on"/>
                            <m:ctrlPr>
                              <a:rPr lang="en-US" sz="4000" i="1">
                                <a:solidFill>
                                  <a:prstClr val="black"/>
                                </a:solidFill>
                                <a:latin typeface="Cambria Math" panose="02040503050406030204" pitchFamily="18" charset="0"/>
                                <a:cs typeface="Arial" panose="020B0604020202020204" pitchFamily="34" charset="0"/>
                              </a:rPr>
                            </m:ctrlPr>
                          </m:radPr>
                          <m:deg/>
                          <m:e>
                            <m:r>
                              <a:rPr lang="en-US" sz="4000" i="1">
                                <a:solidFill>
                                  <a:prstClr val="black"/>
                                </a:solidFill>
                                <a:latin typeface="Cambria Math" panose="02040503050406030204" pitchFamily="18" charset="0"/>
                                <a:cs typeface="Arial" panose="020B0604020202020204" pitchFamily="34" charset="0"/>
                              </a:rPr>
                              <m:t>3</m:t>
                            </m:r>
                          </m:e>
                        </m:rad>
                      </m:e>
                    </m:d>
                    <m:d>
                      <m:dPr>
                        <m:ctrlPr>
                          <a:rPr lang="en-US" sz="4000" i="1">
                            <a:solidFill>
                              <a:prstClr val="black"/>
                            </a:solidFill>
                            <a:latin typeface="Cambria Math" panose="02040503050406030204" pitchFamily="18" charset="0"/>
                            <a:cs typeface="Arial" panose="020B0604020202020204" pitchFamily="34" charset="0"/>
                          </a:rPr>
                        </m:ctrlPr>
                      </m:dPr>
                      <m:e>
                        <m:r>
                          <a:rPr lang="en-US" sz="4000" i="1">
                            <a:solidFill>
                              <a:prstClr val="black"/>
                            </a:solidFill>
                            <a:latin typeface="Cambria Math" panose="02040503050406030204" pitchFamily="18" charset="0"/>
                            <a:cs typeface="Arial" panose="020B0604020202020204" pitchFamily="34" charset="0"/>
                          </a:rPr>
                          <m:t>𝑥</m:t>
                        </m:r>
                        <m:r>
                          <a:rPr lang="en-US" sz="4000" b="0" i="1" smtClean="0">
                            <a:solidFill>
                              <a:prstClr val="black"/>
                            </a:solidFill>
                            <a:latin typeface="Cambria Math" panose="02040503050406030204" pitchFamily="18" charset="0"/>
                            <a:cs typeface="Arial" panose="020B0604020202020204" pitchFamily="34" charset="0"/>
                          </a:rPr>
                          <m:t>+</m:t>
                        </m:r>
                        <m:rad>
                          <m:radPr>
                            <m:degHide m:val="on"/>
                            <m:ctrlPr>
                              <a:rPr lang="en-US" sz="4000" i="1">
                                <a:solidFill>
                                  <a:prstClr val="black"/>
                                </a:solidFill>
                                <a:latin typeface="Cambria Math" panose="02040503050406030204" pitchFamily="18" charset="0"/>
                                <a:cs typeface="Arial" panose="020B0604020202020204" pitchFamily="34" charset="0"/>
                              </a:rPr>
                            </m:ctrlPr>
                          </m:radPr>
                          <m:deg/>
                          <m:e>
                            <m:r>
                              <a:rPr lang="en-US" sz="4000" i="1">
                                <a:solidFill>
                                  <a:prstClr val="black"/>
                                </a:solidFill>
                                <a:latin typeface="Cambria Math" panose="02040503050406030204" pitchFamily="18" charset="0"/>
                                <a:cs typeface="Arial" panose="020B0604020202020204" pitchFamily="34" charset="0"/>
                              </a:rPr>
                              <m:t>3</m:t>
                            </m:r>
                          </m:e>
                        </m:rad>
                      </m:e>
                    </m:d>
                  </m:oMath>
                </a14:m>
                <a:endParaRPr lang="en-US"/>
              </a:p>
            </p:txBody>
          </p:sp>
        </mc:Choice>
        <mc:Fallback xmlns="">
          <p:sp>
            <p:nvSpPr>
              <p:cNvPr id="57" name="Rectangle 56"/>
              <p:cNvSpPr>
                <a:spLocks noRot="1" noChangeAspect="1" noMove="1" noResize="1" noEditPoints="1" noAdjustHandles="1" noChangeArrowheads="1" noChangeShapeType="1" noTextEdit="1"/>
              </p:cNvSpPr>
              <p:nvPr/>
            </p:nvSpPr>
            <p:spPr>
              <a:xfrm>
                <a:off x="2726048" y="6012169"/>
                <a:ext cx="9983310" cy="936860"/>
              </a:xfrm>
              <a:prstGeom prst="rect">
                <a:avLst/>
              </a:prstGeom>
              <a:blipFill>
                <a:blip r:embed="rId20"/>
                <a:stretch>
                  <a:fillRect l="-2137" b="-220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Rectangle 58"/>
              <p:cNvSpPr/>
              <p:nvPr/>
            </p:nvSpPr>
            <p:spPr>
              <a:xfrm>
                <a:off x="2700751" y="7451586"/>
                <a:ext cx="11820159" cy="707886"/>
              </a:xfrm>
              <a:prstGeom prst="rect">
                <a:avLst/>
              </a:prstGeom>
            </p:spPr>
            <p:txBody>
              <a:bodyPr wrap="none">
                <a:spAutoFit/>
              </a:bodyPr>
              <a:lstStyle/>
              <a:p>
                <a:r>
                  <a:rPr lang="en-US" sz="4000">
                    <a:solidFill>
                      <a:prstClr val="black"/>
                    </a:solidFill>
                    <a:latin typeface="Arial" panose="020B0604020202020204" pitchFamily="34" charset="0"/>
                    <a:cs typeface="Arial" panose="020B0604020202020204" pitchFamily="34" charset="0"/>
                  </a:rPr>
                  <a:t>c) </a:t>
                </a:r>
                <a14:m>
                  <m:oMath xmlns:m="http://schemas.openxmlformats.org/officeDocument/2006/math">
                    <m:r>
                      <a:rPr lang="en-US" sz="4000" i="1">
                        <a:solidFill>
                          <a:prstClr val="black"/>
                        </a:solidFill>
                        <a:latin typeface="Cambria Math" panose="02040503050406030204" pitchFamily="18" charset="0"/>
                        <a:cs typeface="Arial" panose="020B0604020202020204" pitchFamily="34" charset="0"/>
                      </a:rPr>
                      <m:t>9</m:t>
                    </m:r>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i="1">
                            <a:solidFill>
                              <a:prstClr val="black"/>
                            </a:solidFill>
                            <a:latin typeface="Cambria Math" panose="02040503050406030204" pitchFamily="18" charset="0"/>
                            <a:cs typeface="Arial" panose="020B0604020202020204" pitchFamily="34" charset="0"/>
                          </a:rPr>
                          <m:t>𝑥</m:t>
                        </m:r>
                      </m:e>
                      <m:sup>
                        <m:r>
                          <a:rPr lang="en-US" sz="4000" i="1">
                            <a:solidFill>
                              <a:prstClr val="black"/>
                            </a:solidFill>
                            <a:latin typeface="Cambria Math" panose="02040503050406030204" pitchFamily="18" charset="0"/>
                            <a:cs typeface="Arial" panose="020B0604020202020204" pitchFamily="34" charset="0"/>
                          </a:rPr>
                          <m:t>2</m:t>
                        </m:r>
                      </m:sup>
                    </m:sSup>
                    <m:r>
                      <a:rPr lang="en-US" sz="4000" i="1">
                        <a:solidFill>
                          <a:prstClr val="black"/>
                        </a:solidFill>
                        <a:latin typeface="Cambria Math" panose="02040503050406030204" pitchFamily="18" charset="0"/>
                        <a:cs typeface="Arial" panose="020B0604020202020204" pitchFamily="34" charset="0"/>
                      </a:rPr>
                      <m:t>+12</m:t>
                    </m:r>
                    <m:r>
                      <a:rPr lang="en-US" sz="4000" i="1">
                        <a:solidFill>
                          <a:prstClr val="black"/>
                        </a:solidFill>
                        <a:latin typeface="Cambria Math" panose="02040503050406030204" pitchFamily="18" charset="0"/>
                        <a:cs typeface="Arial" panose="020B0604020202020204" pitchFamily="34" charset="0"/>
                      </a:rPr>
                      <m:t>𝑥</m:t>
                    </m:r>
                    <m:r>
                      <a:rPr lang="en-US" sz="4000" i="1">
                        <a:solidFill>
                          <a:prstClr val="black"/>
                        </a:solidFill>
                        <a:latin typeface="Cambria Math" panose="02040503050406030204" pitchFamily="18" charset="0"/>
                        <a:cs typeface="Arial" panose="020B0604020202020204" pitchFamily="34" charset="0"/>
                      </a:rPr>
                      <m:t>+4=</m:t>
                    </m:r>
                    <m:sSup>
                      <m:sSupPr>
                        <m:ctrlPr>
                          <a:rPr lang="en-US" sz="4000" b="0" i="1" smtClean="0">
                            <a:solidFill>
                              <a:prstClr val="black"/>
                            </a:solidFill>
                            <a:latin typeface="Cambria Math" panose="02040503050406030204" pitchFamily="18" charset="0"/>
                            <a:cs typeface="Arial" panose="020B0604020202020204" pitchFamily="34" charset="0"/>
                          </a:rPr>
                        </m:ctrlPr>
                      </m:sSupPr>
                      <m:e>
                        <m:d>
                          <m:dPr>
                            <m:ctrlPr>
                              <a:rPr lang="en-US" sz="4000" b="0" i="1" smtClean="0">
                                <a:solidFill>
                                  <a:prstClr val="black"/>
                                </a:solidFill>
                                <a:latin typeface="Cambria Math" panose="02040503050406030204" pitchFamily="18" charset="0"/>
                                <a:cs typeface="Arial" panose="020B0604020202020204" pitchFamily="34" charset="0"/>
                              </a:rPr>
                            </m:ctrlPr>
                          </m:dPr>
                          <m:e>
                            <m:r>
                              <a:rPr lang="en-US" sz="4000" b="0" i="1" smtClean="0">
                                <a:solidFill>
                                  <a:prstClr val="black"/>
                                </a:solidFill>
                                <a:latin typeface="Cambria Math" panose="02040503050406030204" pitchFamily="18" charset="0"/>
                                <a:cs typeface="Arial" panose="020B0604020202020204" pitchFamily="34" charset="0"/>
                              </a:rPr>
                              <m:t>3</m:t>
                            </m:r>
                            <m:r>
                              <a:rPr lang="en-US" sz="4000" b="0" i="1" smtClean="0">
                                <a:solidFill>
                                  <a:prstClr val="black"/>
                                </a:solidFill>
                                <a:latin typeface="Cambria Math" panose="02040503050406030204" pitchFamily="18" charset="0"/>
                                <a:cs typeface="Arial" panose="020B0604020202020204" pitchFamily="34" charset="0"/>
                              </a:rPr>
                              <m:t>𝑥</m:t>
                            </m:r>
                          </m:e>
                        </m:d>
                      </m:e>
                      <m:sup>
                        <m:r>
                          <a:rPr lang="en-US" sz="4000" b="0" i="1" smtClean="0">
                            <a:solidFill>
                              <a:prstClr val="black"/>
                            </a:solidFill>
                            <a:latin typeface="Cambria Math" panose="02040503050406030204" pitchFamily="18" charset="0"/>
                            <a:cs typeface="Arial" panose="020B0604020202020204" pitchFamily="34" charset="0"/>
                          </a:rPr>
                          <m:t>2</m:t>
                        </m:r>
                      </m:sup>
                    </m:sSup>
                    <m:r>
                      <a:rPr lang="en-US" sz="4000" b="0" i="1" smtClean="0">
                        <a:solidFill>
                          <a:prstClr val="black"/>
                        </a:solidFill>
                        <a:latin typeface="Cambria Math" panose="02040503050406030204" pitchFamily="18" charset="0"/>
                        <a:cs typeface="Arial" panose="020B0604020202020204" pitchFamily="34" charset="0"/>
                      </a:rPr>
                      <m:t>+2.3</m:t>
                    </m:r>
                    <m:r>
                      <a:rPr lang="en-US" sz="4000" b="0" i="1" smtClean="0">
                        <a:solidFill>
                          <a:prstClr val="black"/>
                        </a:solidFill>
                        <a:latin typeface="Cambria Math" panose="02040503050406030204" pitchFamily="18" charset="0"/>
                        <a:cs typeface="Arial" panose="020B0604020202020204" pitchFamily="34" charset="0"/>
                      </a:rPr>
                      <m:t>𝑥</m:t>
                    </m:r>
                    <m:r>
                      <a:rPr lang="en-US" sz="4000" b="0" i="1" smtClean="0">
                        <a:solidFill>
                          <a:prstClr val="black"/>
                        </a:solidFill>
                        <a:latin typeface="Cambria Math" panose="02040503050406030204" pitchFamily="18" charset="0"/>
                        <a:cs typeface="Arial" panose="020B0604020202020204" pitchFamily="34" charset="0"/>
                      </a:rPr>
                      <m:t>.2+</m:t>
                    </m:r>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i="1">
                            <a:solidFill>
                              <a:prstClr val="black"/>
                            </a:solidFill>
                            <a:latin typeface="Cambria Math" panose="02040503050406030204" pitchFamily="18" charset="0"/>
                            <a:cs typeface="Arial" panose="020B0604020202020204" pitchFamily="34" charset="0"/>
                          </a:rPr>
                          <m:t>2</m:t>
                        </m:r>
                      </m:e>
                      <m:sup>
                        <m:r>
                          <a:rPr lang="en-US" sz="4000" i="1">
                            <a:solidFill>
                              <a:prstClr val="black"/>
                            </a:solidFill>
                            <a:latin typeface="Cambria Math" panose="02040503050406030204" pitchFamily="18" charset="0"/>
                            <a:cs typeface="Arial" panose="020B0604020202020204" pitchFamily="34" charset="0"/>
                          </a:rPr>
                          <m:t>2</m:t>
                        </m:r>
                      </m:sup>
                    </m:sSup>
                    <m:r>
                      <a:rPr lang="en-US" sz="4000" b="0" i="1" smtClean="0">
                        <a:solidFill>
                          <a:prstClr val="black"/>
                        </a:solidFill>
                        <a:latin typeface="Cambria Math" panose="02040503050406030204" pitchFamily="18" charset="0"/>
                        <a:cs typeface="Arial" panose="020B0604020202020204" pitchFamily="34" charset="0"/>
                      </a:rPr>
                      <m:t>=</m:t>
                    </m:r>
                    <m:sSup>
                      <m:sSupPr>
                        <m:ctrlPr>
                          <a:rPr lang="en-US" sz="4000" i="1">
                            <a:solidFill>
                              <a:prstClr val="black"/>
                            </a:solidFill>
                            <a:latin typeface="Cambria Math" panose="02040503050406030204" pitchFamily="18" charset="0"/>
                            <a:cs typeface="Arial" panose="020B0604020202020204" pitchFamily="34" charset="0"/>
                          </a:rPr>
                        </m:ctrlPr>
                      </m:sSupPr>
                      <m:e>
                        <m:d>
                          <m:dPr>
                            <m:ctrlPr>
                              <a:rPr lang="en-US" sz="4000" i="1">
                                <a:solidFill>
                                  <a:prstClr val="black"/>
                                </a:solidFill>
                                <a:latin typeface="Cambria Math" panose="02040503050406030204" pitchFamily="18" charset="0"/>
                                <a:cs typeface="Arial" panose="020B0604020202020204" pitchFamily="34" charset="0"/>
                              </a:rPr>
                            </m:ctrlPr>
                          </m:dPr>
                          <m:e>
                            <m:r>
                              <a:rPr lang="en-US" sz="4000" b="0" i="1" smtClean="0">
                                <a:solidFill>
                                  <a:prstClr val="black"/>
                                </a:solidFill>
                                <a:latin typeface="Cambria Math" panose="02040503050406030204" pitchFamily="18" charset="0"/>
                                <a:cs typeface="Arial" panose="020B0604020202020204" pitchFamily="34" charset="0"/>
                              </a:rPr>
                              <m:t>3</m:t>
                            </m:r>
                            <m:r>
                              <a:rPr lang="en-US" sz="4000" i="1">
                                <a:solidFill>
                                  <a:prstClr val="black"/>
                                </a:solidFill>
                                <a:latin typeface="Cambria Math" panose="02040503050406030204" pitchFamily="18" charset="0"/>
                                <a:cs typeface="Arial" panose="020B0604020202020204" pitchFamily="34" charset="0"/>
                              </a:rPr>
                              <m:t>𝑥</m:t>
                            </m:r>
                            <m:r>
                              <a:rPr lang="en-US" sz="4000" b="0" i="1" smtClean="0">
                                <a:solidFill>
                                  <a:prstClr val="black"/>
                                </a:solidFill>
                                <a:latin typeface="Cambria Math" panose="02040503050406030204" pitchFamily="18" charset="0"/>
                                <a:cs typeface="Arial" panose="020B0604020202020204" pitchFamily="34" charset="0"/>
                              </a:rPr>
                              <m:t>+2</m:t>
                            </m:r>
                          </m:e>
                        </m:d>
                      </m:e>
                      <m:sup>
                        <m:r>
                          <a:rPr lang="en-US" sz="4000" i="1">
                            <a:solidFill>
                              <a:prstClr val="black"/>
                            </a:solidFill>
                            <a:latin typeface="Cambria Math" panose="02040503050406030204" pitchFamily="18" charset="0"/>
                            <a:cs typeface="Arial" panose="020B0604020202020204" pitchFamily="34" charset="0"/>
                          </a:rPr>
                          <m:t>2</m:t>
                        </m:r>
                      </m:sup>
                    </m:sSup>
                  </m:oMath>
                </a14:m>
                <a:endParaRPr lang="en-US" sz="4000"/>
              </a:p>
            </p:txBody>
          </p:sp>
        </mc:Choice>
        <mc:Fallback xmlns="">
          <p:sp>
            <p:nvSpPr>
              <p:cNvPr id="59" name="Rectangle 58"/>
              <p:cNvSpPr>
                <a:spLocks noRot="1" noChangeAspect="1" noMove="1" noResize="1" noEditPoints="1" noAdjustHandles="1" noChangeArrowheads="1" noChangeShapeType="1" noTextEdit="1"/>
              </p:cNvSpPr>
              <p:nvPr/>
            </p:nvSpPr>
            <p:spPr>
              <a:xfrm>
                <a:off x="2700751" y="7451586"/>
                <a:ext cx="11820159" cy="707886"/>
              </a:xfrm>
              <a:prstGeom prst="rect">
                <a:avLst/>
              </a:prstGeom>
              <a:blipFill>
                <a:blip r:embed="rId21"/>
                <a:stretch>
                  <a:fillRect l="-1805" t="-17241" b="-344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Rectangle 59"/>
              <p:cNvSpPr/>
              <p:nvPr/>
            </p:nvSpPr>
            <p:spPr>
              <a:xfrm>
                <a:off x="2723206" y="8702814"/>
                <a:ext cx="11990205" cy="707886"/>
              </a:xfrm>
              <a:prstGeom prst="rect">
                <a:avLst/>
              </a:prstGeom>
            </p:spPr>
            <p:txBody>
              <a:bodyPr wrap="none">
                <a:spAutoFit/>
              </a:bodyPr>
              <a:lstStyle/>
              <a:p>
                <a:r>
                  <a:rPr lang="en-US" sz="4000">
                    <a:solidFill>
                      <a:prstClr val="black"/>
                    </a:solidFill>
                    <a:latin typeface="Arial" panose="020B0604020202020204" pitchFamily="34" charset="0"/>
                    <a:cs typeface="Arial" panose="020B0604020202020204" pitchFamily="34" charset="0"/>
                  </a:rPr>
                  <a:t>d) </a:t>
                </a:r>
                <a14:m>
                  <m:oMath xmlns:m="http://schemas.openxmlformats.org/officeDocument/2006/math">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b="0" i="1" smtClean="0">
                            <a:solidFill>
                              <a:prstClr val="black"/>
                            </a:solidFill>
                            <a:latin typeface="Cambria Math" panose="02040503050406030204" pitchFamily="18" charset="0"/>
                            <a:cs typeface="Arial" panose="020B0604020202020204" pitchFamily="34" charset="0"/>
                          </a:rPr>
                          <m:t>8</m:t>
                        </m:r>
                        <m:r>
                          <a:rPr lang="en-US" sz="4000" i="1">
                            <a:solidFill>
                              <a:prstClr val="black"/>
                            </a:solidFill>
                            <a:latin typeface="Cambria Math" panose="02040503050406030204" pitchFamily="18" charset="0"/>
                            <a:cs typeface="Arial" panose="020B0604020202020204" pitchFamily="34" charset="0"/>
                          </a:rPr>
                          <m:t>𝑥</m:t>
                        </m:r>
                      </m:e>
                      <m:sup>
                        <m:r>
                          <a:rPr lang="en-US" sz="4000" b="0" i="1" smtClean="0">
                            <a:solidFill>
                              <a:prstClr val="black"/>
                            </a:solidFill>
                            <a:latin typeface="Cambria Math" panose="02040503050406030204" pitchFamily="18" charset="0"/>
                            <a:cs typeface="Arial" panose="020B0604020202020204" pitchFamily="34" charset="0"/>
                          </a:rPr>
                          <m:t>3</m:t>
                        </m:r>
                      </m:sup>
                    </m:sSup>
                    <m:r>
                      <a:rPr lang="en-US" sz="4000" i="1">
                        <a:solidFill>
                          <a:prstClr val="black"/>
                        </a:solidFill>
                        <a:latin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cs typeface="Arial" panose="020B0604020202020204" pitchFamily="34" charset="0"/>
                      </a:rPr>
                      <m:t>27=</m:t>
                    </m:r>
                    <m:sSup>
                      <m:sSupPr>
                        <m:ctrlPr>
                          <a:rPr lang="en-US" sz="4000" b="0" i="1" smtClean="0">
                            <a:solidFill>
                              <a:prstClr val="black"/>
                            </a:solidFill>
                            <a:latin typeface="Cambria Math" panose="02040503050406030204" pitchFamily="18" charset="0"/>
                            <a:cs typeface="Arial" panose="020B0604020202020204" pitchFamily="34" charset="0"/>
                          </a:rPr>
                        </m:ctrlPr>
                      </m:sSupPr>
                      <m:e>
                        <m:d>
                          <m:dPr>
                            <m:ctrlPr>
                              <a:rPr lang="en-US" sz="4000" b="0" i="1" smtClean="0">
                                <a:solidFill>
                                  <a:prstClr val="black"/>
                                </a:solidFill>
                                <a:latin typeface="Cambria Math" panose="02040503050406030204" pitchFamily="18" charset="0"/>
                                <a:cs typeface="Arial" panose="020B0604020202020204" pitchFamily="34" charset="0"/>
                              </a:rPr>
                            </m:ctrlPr>
                          </m:dPr>
                          <m:e>
                            <m:r>
                              <a:rPr lang="en-US" sz="4000" b="0" i="1" smtClean="0">
                                <a:solidFill>
                                  <a:prstClr val="black"/>
                                </a:solidFill>
                                <a:latin typeface="Cambria Math" panose="02040503050406030204" pitchFamily="18" charset="0"/>
                                <a:cs typeface="Arial" panose="020B0604020202020204" pitchFamily="34" charset="0"/>
                              </a:rPr>
                              <m:t>2</m:t>
                            </m:r>
                            <m:r>
                              <a:rPr lang="en-US" sz="4000" b="0" i="1" smtClean="0">
                                <a:solidFill>
                                  <a:prstClr val="black"/>
                                </a:solidFill>
                                <a:latin typeface="Cambria Math" panose="02040503050406030204" pitchFamily="18" charset="0"/>
                                <a:cs typeface="Arial" panose="020B0604020202020204" pitchFamily="34" charset="0"/>
                              </a:rPr>
                              <m:t>𝑥</m:t>
                            </m:r>
                          </m:e>
                        </m:d>
                      </m:e>
                      <m:sup>
                        <m:r>
                          <a:rPr lang="en-US" sz="4000" b="0" i="1" smtClean="0">
                            <a:solidFill>
                              <a:prstClr val="black"/>
                            </a:solidFill>
                            <a:latin typeface="Cambria Math" panose="02040503050406030204" pitchFamily="18" charset="0"/>
                            <a:cs typeface="Arial" panose="020B0604020202020204" pitchFamily="34" charset="0"/>
                          </a:rPr>
                          <m:t>3</m:t>
                        </m:r>
                      </m:sup>
                    </m:sSup>
                    <m:r>
                      <a:rPr lang="en-US" sz="4000" b="0" i="1" smtClean="0">
                        <a:solidFill>
                          <a:prstClr val="black"/>
                        </a:solidFill>
                        <a:latin typeface="Cambria Math" panose="02040503050406030204" pitchFamily="18" charset="0"/>
                        <a:cs typeface="Arial" panose="020B0604020202020204" pitchFamily="34" charset="0"/>
                      </a:rPr>
                      <m:t>−</m:t>
                    </m:r>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i="1">
                            <a:solidFill>
                              <a:prstClr val="black"/>
                            </a:solidFill>
                            <a:latin typeface="Cambria Math" panose="02040503050406030204" pitchFamily="18" charset="0"/>
                            <a:cs typeface="Arial" panose="020B0604020202020204" pitchFamily="34" charset="0"/>
                          </a:rPr>
                          <m:t>3</m:t>
                        </m:r>
                      </m:e>
                      <m:sup>
                        <m:r>
                          <a:rPr lang="en-US" sz="4000" i="1">
                            <a:solidFill>
                              <a:prstClr val="black"/>
                            </a:solidFill>
                            <a:latin typeface="Cambria Math" panose="02040503050406030204" pitchFamily="18" charset="0"/>
                            <a:cs typeface="Arial" panose="020B0604020202020204" pitchFamily="34" charset="0"/>
                          </a:rPr>
                          <m:t>3</m:t>
                        </m:r>
                      </m:sup>
                    </m:sSup>
                    <m:r>
                      <a:rPr lang="en-US" sz="4000" b="0" i="1" smtClean="0">
                        <a:solidFill>
                          <a:prstClr val="black"/>
                        </a:solidFill>
                        <a:latin typeface="Cambria Math" panose="02040503050406030204" pitchFamily="18" charset="0"/>
                        <a:cs typeface="Arial" panose="020B0604020202020204" pitchFamily="34" charset="0"/>
                      </a:rPr>
                      <m:t>=</m:t>
                    </m:r>
                    <m:d>
                      <m:dPr>
                        <m:ctrlPr>
                          <a:rPr lang="en-US" sz="4000" b="0" i="1" smtClean="0">
                            <a:solidFill>
                              <a:prstClr val="black"/>
                            </a:solidFill>
                            <a:latin typeface="Cambria Math" panose="02040503050406030204" pitchFamily="18" charset="0"/>
                            <a:cs typeface="Arial" panose="020B0604020202020204" pitchFamily="34" charset="0"/>
                          </a:rPr>
                        </m:ctrlPr>
                      </m:dPr>
                      <m:e>
                        <m:r>
                          <a:rPr lang="en-US" sz="4000" b="0" i="1" smtClean="0">
                            <a:solidFill>
                              <a:prstClr val="black"/>
                            </a:solidFill>
                            <a:latin typeface="Cambria Math" panose="02040503050406030204" pitchFamily="18" charset="0"/>
                            <a:cs typeface="Arial" panose="020B0604020202020204" pitchFamily="34" charset="0"/>
                          </a:rPr>
                          <m:t>2</m:t>
                        </m:r>
                        <m:r>
                          <a:rPr lang="en-US" sz="4000" b="0" i="1" smtClean="0">
                            <a:solidFill>
                              <a:prstClr val="black"/>
                            </a:solidFill>
                            <a:latin typeface="Cambria Math" panose="02040503050406030204" pitchFamily="18" charset="0"/>
                            <a:cs typeface="Arial" panose="020B0604020202020204" pitchFamily="34" charset="0"/>
                          </a:rPr>
                          <m:t>𝑥</m:t>
                        </m:r>
                        <m:r>
                          <a:rPr lang="en-US" sz="4000" b="0" i="1" smtClean="0">
                            <a:solidFill>
                              <a:prstClr val="black"/>
                            </a:solidFill>
                            <a:latin typeface="Cambria Math" panose="02040503050406030204" pitchFamily="18" charset="0"/>
                            <a:cs typeface="Arial" panose="020B0604020202020204" pitchFamily="34" charset="0"/>
                          </a:rPr>
                          <m:t>−3</m:t>
                        </m:r>
                      </m:e>
                    </m:d>
                    <m:d>
                      <m:dPr>
                        <m:ctrlPr>
                          <a:rPr lang="en-US" sz="4000" i="1">
                            <a:solidFill>
                              <a:prstClr val="black"/>
                            </a:solidFill>
                            <a:latin typeface="Cambria Math" panose="02040503050406030204" pitchFamily="18" charset="0"/>
                            <a:cs typeface="Arial" panose="020B0604020202020204" pitchFamily="34" charset="0"/>
                          </a:rPr>
                        </m:ctrlPr>
                      </m:dPr>
                      <m:e>
                        <m:r>
                          <a:rPr lang="en-US" sz="4000" b="0" i="1" smtClean="0">
                            <a:solidFill>
                              <a:prstClr val="black"/>
                            </a:solidFill>
                            <a:latin typeface="Cambria Math" panose="02040503050406030204" pitchFamily="18" charset="0"/>
                            <a:cs typeface="Arial" panose="020B0604020202020204" pitchFamily="34" charset="0"/>
                          </a:rPr>
                          <m:t>4</m:t>
                        </m:r>
                        <m:sSup>
                          <m:sSupPr>
                            <m:ctrlPr>
                              <a:rPr lang="en-US" sz="4000" i="1" smtClean="0">
                                <a:solidFill>
                                  <a:prstClr val="black"/>
                                </a:solidFill>
                                <a:latin typeface="Cambria Math" panose="02040503050406030204" pitchFamily="18" charset="0"/>
                                <a:cs typeface="Arial" panose="020B0604020202020204" pitchFamily="34" charset="0"/>
                              </a:rPr>
                            </m:ctrlPr>
                          </m:sSupPr>
                          <m:e>
                            <m:r>
                              <a:rPr lang="en-US" sz="4000" i="1">
                                <a:solidFill>
                                  <a:prstClr val="black"/>
                                </a:solidFill>
                                <a:latin typeface="Cambria Math" panose="02040503050406030204" pitchFamily="18" charset="0"/>
                                <a:cs typeface="Arial" panose="020B0604020202020204" pitchFamily="34" charset="0"/>
                              </a:rPr>
                              <m:t>𝑥</m:t>
                            </m:r>
                          </m:e>
                          <m:sup>
                            <m:r>
                              <a:rPr lang="en-US" sz="4000" i="1">
                                <a:solidFill>
                                  <a:prstClr val="black"/>
                                </a:solidFill>
                                <a:latin typeface="Cambria Math" panose="02040503050406030204" pitchFamily="18" charset="0"/>
                                <a:cs typeface="Arial" panose="020B0604020202020204" pitchFamily="34" charset="0"/>
                              </a:rPr>
                              <m:t>2</m:t>
                            </m:r>
                          </m:sup>
                        </m:sSup>
                        <m:r>
                          <a:rPr lang="en-US" sz="4000" i="1">
                            <a:solidFill>
                              <a:prstClr val="black"/>
                            </a:solidFill>
                            <a:latin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cs typeface="Arial" panose="020B0604020202020204" pitchFamily="34" charset="0"/>
                          </a:rPr>
                          <m:t>6</m:t>
                        </m:r>
                        <m:r>
                          <a:rPr lang="en-US" sz="4000" i="1">
                            <a:solidFill>
                              <a:prstClr val="black"/>
                            </a:solidFill>
                            <a:latin typeface="Cambria Math" panose="02040503050406030204" pitchFamily="18" charset="0"/>
                            <a:cs typeface="Arial" panose="020B0604020202020204" pitchFamily="34" charset="0"/>
                          </a:rPr>
                          <m:t>𝑥</m:t>
                        </m:r>
                        <m:r>
                          <a:rPr lang="en-US" sz="4000" i="1">
                            <a:solidFill>
                              <a:prstClr val="black"/>
                            </a:solidFill>
                            <a:latin typeface="Cambria Math" panose="02040503050406030204" pitchFamily="18" charset="0"/>
                            <a:cs typeface="Arial" panose="020B0604020202020204" pitchFamily="34" charset="0"/>
                          </a:rPr>
                          <m:t>+9</m:t>
                        </m:r>
                      </m:e>
                    </m:d>
                  </m:oMath>
                </a14:m>
                <a:endParaRPr lang="en-US"/>
              </a:p>
            </p:txBody>
          </p:sp>
        </mc:Choice>
        <mc:Fallback xmlns="">
          <p:sp>
            <p:nvSpPr>
              <p:cNvPr id="60" name="Rectangle 59"/>
              <p:cNvSpPr>
                <a:spLocks noRot="1" noChangeAspect="1" noMove="1" noResize="1" noEditPoints="1" noAdjustHandles="1" noChangeArrowheads="1" noChangeShapeType="1" noTextEdit="1"/>
              </p:cNvSpPr>
              <p:nvPr/>
            </p:nvSpPr>
            <p:spPr>
              <a:xfrm>
                <a:off x="2723206" y="8702814"/>
                <a:ext cx="11990205" cy="707886"/>
              </a:xfrm>
              <a:prstGeom prst="rect">
                <a:avLst/>
              </a:prstGeom>
              <a:blipFill>
                <a:blip r:embed="rId22"/>
                <a:stretch>
                  <a:fillRect l="-1830" t="-17241" b="-34483"/>
                </a:stretch>
              </a:blipFill>
            </p:spPr>
            <p:txBody>
              <a:bodyPr/>
              <a:lstStyle/>
              <a:p>
                <a:r>
                  <a:rPr lang="en-US">
                    <a:noFill/>
                  </a:rPr>
                  <a:t> </a:t>
                </a:r>
              </a:p>
            </p:txBody>
          </p:sp>
        </mc:Fallback>
      </mc:AlternateContent>
      <p:pic>
        <p:nvPicPr>
          <p:cNvPr id="61" name="Picture 5"/>
          <p:cNvPicPr>
            <a:picLocks noChangeAspect="1"/>
          </p:cNvPicPr>
          <p:nvPr/>
        </p:nvPicPr>
        <p:blipFill>
          <a:blip r:embed="rId23" cstate="print">
            <a:alphaModFix amt="70000"/>
            <a:lum bright="70000" contrast="-70000"/>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700806">
            <a:off x="-196040" y="4887872"/>
            <a:ext cx="2068478" cy="2068478"/>
          </a:xfrm>
          <a:prstGeom prst="rect">
            <a:avLst/>
          </a:prstGeom>
        </p:spPr>
      </p:pic>
    </p:spTree>
    <p:extLst>
      <p:ext uri="{BB962C8B-B14F-4D97-AF65-F5344CB8AC3E}">
        <p14:creationId xmlns:p14="http://schemas.microsoft.com/office/powerpoint/2010/main" val="258752539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fade">
                                      <p:cBhvr>
                                        <p:cTn id="21" dur="500"/>
                                        <p:tgtEl>
                                          <p:spTgt spid="5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par>
                          <p:cTn id="27" fill="hold">
                            <p:stCondLst>
                              <p:cond delay="500"/>
                            </p:stCondLst>
                            <p:childTnLst>
                              <p:par>
                                <p:cTn id="28" presetID="14" presetClass="entr" presetSubtype="10" fill="hold" grpId="0" nodeType="after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randombar(horizontal)">
                                      <p:cBhvr>
                                        <p:cTn id="30" dur="500"/>
                                        <p:tgtEl>
                                          <p:spTgt spid="57"/>
                                        </p:tgtEl>
                                      </p:cBhvr>
                                    </p:animEffect>
                                  </p:childTnLst>
                                </p:cTn>
                              </p:par>
                            </p:childTnLst>
                          </p:cTn>
                        </p:par>
                        <p:par>
                          <p:cTn id="31" fill="hold">
                            <p:stCondLst>
                              <p:cond delay="1000"/>
                            </p:stCondLst>
                            <p:childTnLst>
                              <p:par>
                                <p:cTn id="32" presetID="16" presetClass="entr" presetSubtype="21" fill="hold" grpId="0" nodeType="after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barn(inVertical)">
                                      <p:cBhvr>
                                        <p:cTn id="34" dur="500"/>
                                        <p:tgtEl>
                                          <p:spTgt spid="59"/>
                                        </p:tgtEl>
                                      </p:cBhvr>
                                    </p:animEffect>
                                  </p:childTnLst>
                                </p:cTn>
                              </p:par>
                            </p:childTnLst>
                          </p:cTn>
                        </p:par>
                        <p:par>
                          <p:cTn id="35" fill="hold">
                            <p:stCondLst>
                              <p:cond delay="1500"/>
                            </p:stCondLst>
                            <p:childTnLst>
                              <p:par>
                                <p:cTn id="36" presetID="42" presetClass="entr" presetSubtype="0" fill="hold" grpId="0" nodeType="afterEffect">
                                  <p:stCondLst>
                                    <p:cond delay="0"/>
                                  </p:stCondLst>
                                  <p:childTnLst>
                                    <p:set>
                                      <p:cBhvr>
                                        <p:cTn id="37" dur="1" fill="hold">
                                          <p:stCondLst>
                                            <p:cond delay="0"/>
                                          </p:stCondLst>
                                        </p:cTn>
                                        <p:tgtEl>
                                          <p:spTgt spid="60"/>
                                        </p:tgtEl>
                                        <p:attrNameLst>
                                          <p:attrName>style.visibility</p:attrName>
                                        </p:attrNameLst>
                                      </p:cBhvr>
                                      <p:to>
                                        <p:strVal val="visible"/>
                                      </p:to>
                                    </p:set>
                                    <p:animEffect transition="in" filter="fade">
                                      <p:cBhvr>
                                        <p:cTn id="38" dur="500"/>
                                        <p:tgtEl>
                                          <p:spTgt spid="60"/>
                                        </p:tgtEl>
                                      </p:cBhvr>
                                    </p:animEffect>
                                    <p:anim calcmode="lin" valueType="num">
                                      <p:cBhvr>
                                        <p:cTn id="39" dur="500" fill="hold"/>
                                        <p:tgtEl>
                                          <p:spTgt spid="60"/>
                                        </p:tgtEl>
                                        <p:attrNameLst>
                                          <p:attrName>ppt_x</p:attrName>
                                        </p:attrNameLst>
                                      </p:cBhvr>
                                      <p:tavLst>
                                        <p:tav tm="0">
                                          <p:val>
                                            <p:strVal val="#ppt_x"/>
                                          </p:val>
                                        </p:tav>
                                        <p:tav tm="100000">
                                          <p:val>
                                            <p:strVal val="#ppt_x"/>
                                          </p:val>
                                        </p:tav>
                                      </p:tavLst>
                                    </p:anim>
                                    <p:anim calcmode="lin" valueType="num">
                                      <p:cBhvr>
                                        <p:cTn id="40" dur="5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0" grpId="0"/>
      <p:bldP spid="55" grpId="0" animBg="1"/>
      <p:bldP spid="11" grpId="0"/>
      <p:bldP spid="57" grpId="0"/>
      <p:bldP spid="59" grpId="0"/>
      <p:bldP spid="6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A8D76"/>
        </a:solidFill>
        <a:effectLst/>
      </p:bgPr>
    </p:bg>
    <p:spTree>
      <p:nvGrpSpPr>
        <p:cNvPr id="1" name=""/>
        <p:cNvGrpSpPr/>
        <p:nvPr/>
      </p:nvGrpSpPr>
      <p:grpSpPr>
        <a:xfrm>
          <a:off x="0" y="0"/>
          <a:ext cx="0" cy="0"/>
          <a:chOff x="0" y="0"/>
          <a:chExt cx="0" cy="0"/>
        </a:xfrm>
      </p:grpSpPr>
      <p:grpSp>
        <p:nvGrpSpPr>
          <p:cNvPr id="29" name="Group 2"/>
          <p:cNvGrpSpPr/>
          <p:nvPr/>
        </p:nvGrpSpPr>
        <p:grpSpPr>
          <a:xfrm>
            <a:off x="-966510" y="-1333500"/>
            <a:ext cx="23116619" cy="15040267"/>
            <a:chOff x="0" y="0"/>
            <a:chExt cx="30822159" cy="20053690"/>
          </a:xfrm>
        </p:grpSpPr>
        <p:pic>
          <p:nvPicPr>
            <p:cNvPr id="30"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9216201" cy="9274164"/>
            </a:xfrm>
            <a:prstGeom prst="rect">
              <a:avLst/>
            </a:prstGeom>
          </p:spPr>
        </p:pic>
        <p:pic>
          <p:nvPicPr>
            <p:cNvPr id="31"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726057" y="0"/>
              <a:ext cx="9216201" cy="9274164"/>
            </a:xfrm>
            <a:prstGeom prst="rect">
              <a:avLst/>
            </a:prstGeom>
          </p:spPr>
        </p:pic>
        <p:pic>
          <p:nvPicPr>
            <p:cNvPr id="32"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605958" y="0"/>
              <a:ext cx="9216201" cy="9274164"/>
            </a:xfrm>
            <a:prstGeom prst="rect">
              <a:avLst/>
            </a:prstGeom>
          </p:spPr>
        </p:pic>
        <p:pic>
          <p:nvPicPr>
            <p:cNvPr id="33"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0779525"/>
              <a:ext cx="9216201" cy="9274164"/>
            </a:xfrm>
            <a:prstGeom prst="rect">
              <a:avLst/>
            </a:prstGeom>
          </p:spPr>
        </p:pic>
        <p:pic>
          <p:nvPicPr>
            <p:cNvPr id="34"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726057" y="10779525"/>
              <a:ext cx="9216201" cy="9274164"/>
            </a:xfrm>
            <a:prstGeom prst="rect">
              <a:avLst/>
            </a:prstGeom>
          </p:spPr>
        </p:pic>
        <p:pic>
          <p:nvPicPr>
            <p:cNvPr id="35"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605958" y="10779525"/>
              <a:ext cx="9216201" cy="9274164"/>
            </a:xfrm>
            <a:prstGeom prst="rect">
              <a:avLst/>
            </a:prstGeom>
          </p:spPr>
        </p:pic>
      </p:grpSp>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2939716" y="2705100"/>
            <a:ext cx="30828916" cy="7156792"/>
          </a:xfrm>
          <a:prstGeom prst="rect">
            <a:avLst/>
          </a:prstGeom>
        </p:spPr>
      </p:pic>
      <p:grpSp>
        <p:nvGrpSpPr>
          <p:cNvPr id="24" name="Group 23"/>
          <p:cNvGrpSpPr/>
          <p:nvPr/>
        </p:nvGrpSpPr>
        <p:grpSpPr>
          <a:xfrm>
            <a:off x="4795687" y="647700"/>
            <a:ext cx="6450867" cy="1509211"/>
            <a:chOff x="3308178" y="817856"/>
            <a:chExt cx="6450867" cy="1509211"/>
          </a:xfrm>
        </p:grpSpPr>
        <p:pic>
          <p:nvPicPr>
            <p:cNvPr id="2" name="Picture 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308178" y="817856"/>
              <a:ext cx="5079267" cy="1509211"/>
            </a:xfrm>
            <a:prstGeom prst="rect">
              <a:avLst/>
            </a:prstGeom>
          </p:spPr>
        </p:pic>
        <p:sp>
          <p:nvSpPr>
            <p:cNvPr id="23" name="Rectangle 22"/>
            <p:cNvSpPr/>
            <p:nvPr/>
          </p:nvSpPr>
          <p:spPr>
            <a:xfrm>
              <a:off x="4958445" y="869613"/>
              <a:ext cx="4800600" cy="136191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55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LƯU</a:t>
              </a:r>
              <a:r>
                <a:rPr kumimoji="0" lang="nl-NL" sz="5500" b="1" i="0" u="none" strike="noStrike" kern="1200" cap="none" spc="0" normalizeH="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Ý</a:t>
              </a:r>
              <a:endParaRPr kumimoji="0" lang="en-US" sz="5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36" name="Picture 10"/>
          <p:cNvPicPr>
            <a:picLocks noChangeAspect="1"/>
          </p:cNvPicPr>
          <p:nvPr/>
        </p:nvPicPr>
        <p:blipFill>
          <a:blip r:embed="rId9" cstate="print">
            <a:alphaModFix amt="70000"/>
            <a:biLevel thresh="50000"/>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465462">
            <a:off x="-473081" y="-210355"/>
            <a:ext cx="1964781" cy="1783602"/>
          </a:xfrm>
          <a:prstGeom prst="rect">
            <a:avLst/>
          </a:prstGeom>
        </p:spPr>
      </p:pic>
      <p:pic>
        <p:nvPicPr>
          <p:cNvPr id="46" name="Picture 18"/>
          <p:cNvPicPr>
            <a:picLocks noChangeAspect="1"/>
          </p:cNvPicPr>
          <p:nvPr/>
        </p:nvPicPr>
        <p:blipFill>
          <a:blip r:embed="rId11"/>
          <a:srcRect/>
          <a:stretch>
            <a:fillRect/>
          </a:stretch>
        </p:blipFill>
        <p:spPr>
          <a:xfrm>
            <a:off x="7189404" y="7560219"/>
            <a:ext cx="4373725" cy="2301673"/>
          </a:xfrm>
          <a:prstGeom prst="rect">
            <a:avLst/>
          </a:prstGeom>
        </p:spPr>
      </p:pic>
      <p:pic>
        <p:nvPicPr>
          <p:cNvPr id="48" name="Picture 2"/>
          <p:cNvPicPr>
            <a:picLocks noChangeAspect="1"/>
          </p:cNvPicPr>
          <p:nvPr/>
        </p:nvPicPr>
        <p:blipFill>
          <a:blip r:embed="rId12"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578304" y="7926891"/>
            <a:ext cx="2091666" cy="2080257"/>
          </a:xfrm>
          <a:prstGeom prst="rect">
            <a:avLst/>
          </a:prstGeom>
        </p:spPr>
      </p:pic>
      <p:sp>
        <p:nvSpPr>
          <p:cNvPr id="4" name="Rectangle 3"/>
          <p:cNvSpPr/>
          <p:nvPr/>
        </p:nvSpPr>
        <p:spPr>
          <a:xfrm>
            <a:off x="661709" y="3695700"/>
            <a:ext cx="16864291" cy="2041456"/>
          </a:xfrm>
          <a:prstGeom prst="rect">
            <a:avLst/>
          </a:prstGeom>
        </p:spPr>
        <p:txBody>
          <a:bodyPr wrap="square">
            <a:spAutoFit/>
          </a:bodyPr>
          <a:lstStyle/>
          <a:p>
            <a:pPr algn="just">
              <a:lnSpc>
                <a:spcPct val="150000"/>
              </a:lnSpc>
              <a:spcAft>
                <a:spcPts val="800"/>
              </a:spcAft>
            </a:pPr>
            <a:r>
              <a:rPr lang="en-US" sz="4500" b="1">
                <a:latin typeface="Arial" panose="020B0604020202020204" pitchFamily="34" charset="0"/>
                <a:ea typeface="Arial" panose="020B0604020202020204" pitchFamily="34" charset="0"/>
                <a:cs typeface="Arial" panose="020B0604020202020204" pitchFamily="34" charset="0"/>
              </a:rPr>
              <a:t>Cách thực hiện như ví dụ trên gọi là phân tích đa thức thành nhân tử bằng sử cách sử dụng hằng đẳng thức.</a:t>
            </a:r>
            <a:endParaRPr lang="en-US" sz="4500" b="1">
              <a:effectLst/>
              <a:latin typeface="Arial" panose="020B0604020202020204" pitchFamily="34" charset="0"/>
              <a:ea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14"/>
          <a:stretch>
            <a:fillRect/>
          </a:stretch>
        </p:blipFill>
        <p:spPr>
          <a:xfrm>
            <a:off x="11322754" y="797788"/>
            <a:ext cx="1511933" cy="1165248"/>
          </a:xfrm>
          <a:prstGeom prst="rect">
            <a:avLst/>
          </a:prstGeom>
        </p:spPr>
      </p:pic>
    </p:spTree>
    <p:extLst>
      <p:ext uri="{BB962C8B-B14F-4D97-AF65-F5344CB8AC3E}">
        <p14:creationId xmlns:p14="http://schemas.microsoft.com/office/powerpoint/2010/main" val="268516098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A8D76"/>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925800" y="428579"/>
            <a:ext cx="5790798" cy="832427"/>
          </a:xfrm>
          <a:prstGeom prst="rect">
            <a:avLst/>
          </a:prstGeom>
        </p:spPr>
      </p:pic>
      <p:grpSp>
        <p:nvGrpSpPr>
          <p:cNvPr id="24" name="Group 23"/>
          <p:cNvGrpSpPr/>
          <p:nvPr/>
        </p:nvGrpSpPr>
        <p:grpSpPr>
          <a:xfrm>
            <a:off x="633663" y="587370"/>
            <a:ext cx="10849394" cy="1203330"/>
            <a:chOff x="3663045" y="869613"/>
            <a:chExt cx="10849394" cy="120333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663045" y="869613"/>
              <a:ext cx="5553212" cy="1203330"/>
            </a:xfrm>
            <a:prstGeom prst="rect">
              <a:avLst/>
            </a:prstGeom>
          </p:spPr>
        </p:pic>
        <p:sp>
          <p:nvSpPr>
            <p:cNvPr id="23" name="Rectangle 22"/>
            <p:cNvSpPr/>
            <p:nvPr/>
          </p:nvSpPr>
          <p:spPr>
            <a:xfrm>
              <a:off x="4958445" y="869613"/>
              <a:ext cx="9553994" cy="100271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5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LUYỆN</a:t>
              </a:r>
              <a:r>
                <a:rPr kumimoji="0" lang="nl-NL" sz="4500" b="1" i="0" u="none" strike="noStrike" kern="1200" cap="none" spc="0" normalizeH="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TẬP </a:t>
              </a:r>
              <a:r>
                <a:rPr lang="nl-NL" sz="4500" b="1">
                  <a:solidFill>
                    <a:prstClr val="black"/>
                  </a:solidFill>
                  <a:latin typeface="Arial" panose="020B0604020202020204" pitchFamily="34" charset="0"/>
                  <a:ea typeface="Calibri" panose="020F0502020204030204" pitchFamily="34" charset="0"/>
                  <a:cs typeface="Arial" panose="020B0604020202020204" pitchFamily="34" charset="0"/>
                </a:rPr>
                <a:t>2</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42" name="Rectangle 41"/>
              <p:cNvSpPr/>
              <p:nvPr/>
            </p:nvSpPr>
            <p:spPr>
              <a:xfrm>
                <a:off x="862262" y="2095500"/>
                <a:ext cx="16587537" cy="1978619"/>
              </a:xfrm>
              <a:prstGeom prst="rect">
                <a:avLst/>
              </a:prstGeom>
            </p:spPr>
            <p:txBody>
              <a:bodyPr wrap="square">
                <a:spAutoFit/>
              </a:bodyPr>
              <a:lstStyle/>
              <a:p>
                <a:pPr>
                  <a:lnSpc>
                    <a:spcPct val="150000"/>
                  </a:lnSpc>
                  <a:spcBef>
                    <a:spcPts val="600"/>
                  </a:spcBef>
                  <a:spcAft>
                    <a:spcPts val="600"/>
                  </a:spcAft>
                </a:pPr>
                <a:r>
                  <a:rPr lang="en-US" sz="4000">
                    <a:solidFill>
                      <a:schemeClr val="bg1"/>
                    </a:solidFill>
                    <a:latin typeface="Arial" panose="020B0604020202020204" pitchFamily="34" charset="0"/>
                    <a:cs typeface="Arial" panose="020B0604020202020204" pitchFamily="34" charset="0"/>
                  </a:rPr>
                  <a:t>Phân tích các đa thức sau thành nhân tử</a:t>
                </a:r>
              </a:p>
              <a:p>
                <a:pPr>
                  <a:lnSpc>
                    <a:spcPct val="150000"/>
                  </a:lnSpc>
                  <a:spcBef>
                    <a:spcPts val="600"/>
                  </a:spcBef>
                  <a:spcAft>
                    <a:spcPts val="600"/>
                  </a:spcAft>
                </a:pPr>
                <a:r>
                  <a:rPr lang="en-US" sz="4000">
                    <a:solidFill>
                      <a:schemeClr val="bg1"/>
                    </a:solidFill>
                    <a:latin typeface="Arial" panose="020B0604020202020204" pitchFamily="34" charset="0"/>
                    <a:cs typeface="Arial" panose="020B0604020202020204" pitchFamily="34" charset="0"/>
                  </a:rPr>
                  <a:t>a) </a:t>
                </a:r>
                <a14:m>
                  <m:oMath xmlns:m="http://schemas.openxmlformats.org/officeDocument/2006/math">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x</m:t>
                    </m:r>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solidFill>
                              <a:schemeClr val="bg1"/>
                            </a:solidFill>
                            <a:latin typeface="Cambria Math" panose="02040503050406030204" pitchFamily="18" charset="0"/>
                            <a:ea typeface="Arial" panose="020B0604020202020204" pitchFamily="34" charset="0"/>
                            <a:cs typeface="Times New Roman" panose="02020603050405020304" pitchFamily="18" charset="0"/>
                          </a:rPr>
                        </m:ctrlPr>
                      </m:sSupPr>
                      <m:e>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1)</m:t>
                        </m:r>
                      </m:e>
                      <m:sup>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2</m:t>
                        </m:r>
                      </m:sup>
                    </m:sSup>
                    <m:r>
                      <a:rPr lang="en-US" sz="4000" i="1">
                        <a:solidFill>
                          <a:schemeClr val="bg1"/>
                        </a:solidFill>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solidFill>
                              <a:schemeClr val="bg1"/>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y</m:t>
                        </m:r>
                      </m:e>
                      <m:sup>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2</m:t>
                        </m:r>
                      </m:sup>
                    </m:sSup>
                  </m:oMath>
                </a14:m>
                <a:r>
                  <a:rPr lang="en-US" sz="4000">
                    <a:solidFill>
                      <a:schemeClr val="bg1"/>
                    </a:solidFill>
                    <a:latin typeface="Arial" panose="020B0604020202020204" pitchFamily="34" charset="0"/>
                    <a:cs typeface="Arial" panose="020B0604020202020204" pitchFamily="34" charset="0"/>
                  </a:rPr>
                  <a:t>            b) </a:t>
                </a:r>
                <a14:m>
                  <m:oMath xmlns:m="http://schemas.openxmlformats.org/officeDocument/2006/math">
                    <m:sSup>
                      <m:sSupPr>
                        <m:ctrlPr>
                          <a:rPr lang="en-US" sz="4000" i="1">
                            <a:solidFill>
                              <a:schemeClr val="bg1"/>
                            </a:solidFill>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000">
                            <a:solidFill>
                              <a:schemeClr val="bg1"/>
                            </a:solidFill>
                            <a:latin typeface="Cambria Math" panose="02040503050406030204" pitchFamily="18" charset="0"/>
                            <a:ea typeface="Dotum" panose="020B0600000101010101" pitchFamily="34" charset="-127"/>
                            <a:cs typeface="Times New Roman" panose="02020603050405020304" pitchFamily="18" charset="0"/>
                          </a:rPr>
                          <m:t>x</m:t>
                        </m:r>
                      </m:e>
                      <m:sup>
                        <m:r>
                          <a:rPr lang="en-US" sz="4000">
                            <a:solidFill>
                              <a:schemeClr val="bg1"/>
                            </a:solidFill>
                            <a:latin typeface="Cambria Math" panose="02040503050406030204" pitchFamily="18" charset="0"/>
                            <a:ea typeface="Dotum" panose="020B0600000101010101" pitchFamily="34" charset="-127"/>
                            <a:cs typeface="Times New Roman" panose="02020603050405020304" pitchFamily="18" charset="0"/>
                          </a:rPr>
                          <m:t>3</m:t>
                        </m:r>
                      </m:sup>
                    </m:sSup>
                    <m:r>
                      <a:rPr lang="en-US" sz="4000">
                        <a:solidFill>
                          <a:schemeClr val="bg1"/>
                        </a:solidFill>
                        <a:latin typeface="Cambria Math" panose="02040503050406030204" pitchFamily="18" charset="0"/>
                        <a:ea typeface="Dotum" panose="020B0600000101010101" pitchFamily="34" charset="-127"/>
                        <a:cs typeface="Times New Roman" panose="02020603050405020304" pitchFamily="18" charset="0"/>
                      </a:rPr>
                      <m:t>+3</m:t>
                    </m:r>
                    <m:sSup>
                      <m:sSupPr>
                        <m:ctrlPr>
                          <a:rPr lang="en-US" sz="4000" i="1">
                            <a:solidFill>
                              <a:schemeClr val="bg1"/>
                            </a:solidFill>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000">
                            <a:solidFill>
                              <a:schemeClr val="bg1"/>
                            </a:solidFill>
                            <a:latin typeface="Cambria Math" panose="02040503050406030204" pitchFamily="18" charset="0"/>
                            <a:ea typeface="Dotum" panose="020B0600000101010101" pitchFamily="34" charset="-127"/>
                            <a:cs typeface="Times New Roman" panose="02020603050405020304" pitchFamily="18" charset="0"/>
                          </a:rPr>
                          <m:t>x</m:t>
                        </m:r>
                      </m:e>
                      <m:sup>
                        <m:r>
                          <a:rPr lang="en-US" sz="4000">
                            <a:solidFill>
                              <a:schemeClr val="bg1"/>
                            </a:solidFill>
                            <a:latin typeface="Cambria Math" panose="02040503050406030204" pitchFamily="18" charset="0"/>
                            <a:ea typeface="Dotum" panose="020B0600000101010101" pitchFamily="34" charset="-127"/>
                            <a:cs typeface="Times New Roman" panose="02020603050405020304" pitchFamily="18" charset="0"/>
                          </a:rPr>
                          <m:t>2</m:t>
                        </m:r>
                      </m:sup>
                    </m:sSup>
                    <m:r>
                      <a:rPr lang="en-US" sz="4000">
                        <a:solidFill>
                          <a:schemeClr val="bg1"/>
                        </a:solidFill>
                        <a:latin typeface="Cambria Math" panose="02040503050406030204" pitchFamily="18" charset="0"/>
                        <a:ea typeface="Dotum" panose="020B0600000101010101" pitchFamily="34" charset="-127"/>
                        <a:cs typeface="Times New Roman" panose="02020603050405020304" pitchFamily="18" charset="0"/>
                      </a:rPr>
                      <m:t>+3</m:t>
                    </m:r>
                    <m:r>
                      <m:rPr>
                        <m:sty m:val="p"/>
                      </m:rPr>
                      <a:rPr lang="en-US" sz="4000">
                        <a:solidFill>
                          <a:schemeClr val="bg1"/>
                        </a:solidFill>
                        <a:latin typeface="Cambria Math" panose="02040503050406030204" pitchFamily="18" charset="0"/>
                        <a:ea typeface="Dotum" panose="020B0600000101010101" pitchFamily="34" charset="-127"/>
                        <a:cs typeface="Times New Roman" panose="02020603050405020304" pitchFamily="18" charset="0"/>
                      </a:rPr>
                      <m:t>x</m:t>
                    </m:r>
                    <m:r>
                      <a:rPr lang="en-US" sz="4000">
                        <a:solidFill>
                          <a:schemeClr val="bg1"/>
                        </a:solidFill>
                        <a:latin typeface="Cambria Math" panose="02040503050406030204" pitchFamily="18" charset="0"/>
                        <a:ea typeface="Dotum" panose="020B0600000101010101" pitchFamily="34" charset="-127"/>
                        <a:cs typeface="Times New Roman" panose="02020603050405020304" pitchFamily="18" charset="0"/>
                      </a:rPr>
                      <m:t>+1</m:t>
                    </m:r>
                  </m:oMath>
                </a14:m>
                <a:r>
                  <a:rPr lang="en-US" sz="4000">
                    <a:solidFill>
                      <a:schemeClr val="bg1"/>
                    </a:solidFill>
                    <a:latin typeface="Arial" panose="020B0604020202020204" pitchFamily="34" charset="0"/>
                    <a:cs typeface="Arial" panose="020B0604020202020204" pitchFamily="34" charset="0"/>
                  </a:rPr>
                  <a:t>           c) </a:t>
                </a:r>
                <a14:m>
                  <m:oMath xmlns:m="http://schemas.openxmlformats.org/officeDocument/2006/math">
                    <m:r>
                      <a:rPr lang="en-US" sz="4000">
                        <a:solidFill>
                          <a:schemeClr val="bg1"/>
                        </a:solidFill>
                        <a:latin typeface="Cambria Math" panose="02040503050406030204" pitchFamily="18" charset="0"/>
                        <a:ea typeface="Dotum" panose="020B0600000101010101" pitchFamily="34" charset="-127"/>
                        <a:cs typeface="Times New Roman" panose="02020603050405020304" pitchFamily="18" charset="0"/>
                      </a:rPr>
                      <m:t>8</m:t>
                    </m:r>
                    <m:sSup>
                      <m:sSupPr>
                        <m:ctrlPr>
                          <a:rPr lang="en-US" sz="4000" i="1">
                            <a:solidFill>
                              <a:schemeClr val="bg1"/>
                            </a:solidFill>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000">
                            <a:solidFill>
                              <a:schemeClr val="bg1"/>
                            </a:solidFill>
                            <a:latin typeface="Cambria Math" panose="02040503050406030204" pitchFamily="18" charset="0"/>
                            <a:ea typeface="Dotum" panose="020B0600000101010101" pitchFamily="34" charset="-127"/>
                            <a:cs typeface="Times New Roman" panose="02020603050405020304" pitchFamily="18" charset="0"/>
                          </a:rPr>
                          <m:t>x</m:t>
                        </m:r>
                      </m:e>
                      <m:sup>
                        <m:r>
                          <a:rPr lang="en-US" sz="4000">
                            <a:solidFill>
                              <a:schemeClr val="bg1"/>
                            </a:solidFill>
                            <a:latin typeface="Cambria Math" panose="02040503050406030204" pitchFamily="18" charset="0"/>
                            <a:ea typeface="Dotum" panose="020B0600000101010101" pitchFamily="34" charset="-127"/>
                            <a:cs typeface="Times New Roman" panose="02020603050405020304" pitchFamily="18" charset="0"/>
                          </a:rPr>
                          <m:t>3</m:t>
                        </m:r>
                      </m:sup>
                    </m:sSup>
                    <m:r>
                      <a:rPr lang="en-US" sz="4000" i="1">
                        <a:solidFill>
                          <a:schemeClr val="bg1"/>
                        </a:solidFill>
                        <a:latin typeface="Cambria Math" panose="02040503050406030204" pitchFamily="18" charset="0"/>
                        <a:ea typeface="Dotum" panose="020B0600000101010101" pitchFamily="34" charset="-127"/>
                        <a:cs typeface="Times New Roman" panose="02020603050405020304" pitchFamily="18" charset="0"/>
                      </a:rPr>
                      <m:t>−</m:t>
                    </m:r>
                    <m:r>
                      <a:rPr lang="en-US" sz="4000">
                        <a:solidFill>
                          <a:schemeClr val="bg1"/>
                        </a:solidFill>
                        <a:latin typeface="Cambria Math" panose="02040503050406030204" pitchFamily="18" charset="0"/>
                        <a:ea typeface="Dotum" panose="020B0600000101010101" pitchFamily="34" charset="-127"/>
                        <a:cs typeface="Times New Roman" panose="02020603050405020304" pitchFamily="18" charset="0"/>
                      </a:rPr>
                      <m:t>12</m:t>
                    </m:r>
                    <m:sSup>
                      <m:sSupPr>
                        <m:ctrlPr>
                          <a:rPr lang="en-US" sz="4000" i="1">
                            <a:solidFill>
                              <a:schemeClr val="bg1"/>
                            </a:solidFill>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000">
                            <a:solidFill>
                              <a:schemeClr val="bg1"/>
                            </a:solidFill>
                            <a:latin typeface="Cambria Math" panose="02040503050406030204" pitchFamily="18" charset="0"/>
                            <a:ea typeface="Dotum" panose="020B0600000101010101" pitchFamily="34" charset="-127"/>
                            <a:cs typeface="Times New Roman" panose="02020603050405020304" pitchFamily="18" charset="0"/>
                          </a:rPr>
                          <m:t>x</m:t>
                        </m:r>
                      </m:e>
                      <m:sup>
                        <m:r>
                          <a:rPr lang="en-US" sz="4000">
                            <a:solidFill>
                              <a:schemeClr val="bg1"/>
                            </a:solidFill>
                            <a:latin typeface="Cambria Math" panose="02040503050406030204" pitchFamily="18" charset="0"/>
                            <a:ea typeface="Dotum" panose="020B0600000101010101" pitchFamily="34" charset="-127"/>
                            <a:cs typeface="Times New Roman" panose="02020603050405020304" pitchFamily="18" charset="0"/>
                          </a:rPr>
                          <m:t>2</m:t>
                        </m:r>
                      </m:sup>
                    </m:sSup>
                    <m:r>
                      <a:rPr lang="en-US" sz="4000">
                        <a:solidFill>
                          <a:schemeClr val="bg1"/>
                        </a:solidFill>
                        <a:latin typeface="Cambria Math" panose="02040503050406030204" pitchFamily="18" charset="0"/>
                        <a:ea typeface="Dotum" panose="020B0600000101010101" pitchFamily="34" charset="-127"/>
                        <a:cs typeface="Times New Roman" panose="02020603050405020304" pitchFamily="18" charset="0"/>
                      </a:rPr>
                      <m:t>+6</m:t>
                    </m:r>
                    <m:r>
                      <m:rPr>
                        <m:sty m:val="p"/>
                      </m:rPr>
                      <a:rPr lang="en-US" sz="4000">
                        <a:solidFill>
                          <a:schemeClr val="bg1"/>
                        </a:solidFill>
                        <a:latin typeface="Cambria Math" panose="02040503050406030204" pitchFamily="18" charset="0"/>
                        <a:ea typeface="Dotum" panose="020B0600000101010101" pitchFamily="34" charset="-127"/>
                        <a:cs typeface="Times New Roman" panose="02020603050405020304" pitchFamily="18" charset="0"/>
                      </a:rPr>
                      <m:t>x</m:t>
                    </m:r>
                    <m:r>
                      <a:rPr lang="en-US" sz="4000" i="1">
                        <a:solidFill>
                          <a:schemeClr val="bg1"/>
                        </a:solidFill>
                        <a:latin typeface="Cambria Math" panose="02040503050406030204" pitchFamily="18" charset="0"/>
                        <a:ea typeface="Dotum" panose="020B0600000101010101" pitchFamily="34" charset="-127"/>
                        <a:cs typeface="Times New Roman" panose="02020603050405020304" pitchFamily="18" charset="0"/>
                      </a:rPr>
                      <m:t>−</m:t>
                    </m:r>
                    <m:r>
                      <a:rPr lang="en-US" sz="4000">
                        <a:solidFill>
                          <a:schemeClr val="bg1"/>
                        </a:solidFill>
                        <a:latin typeface="Cambria Math" panose="02040503050406030204" pitchFamily="18" charset="0"/>
                        <a:ea typeface="Dotum" panose="020B0600000101010101" pitchFamily="34" charset="-127"/>
                        <a:cs typeface="Times New Roman" panose="02020603050405020304" pitchFamily="18" charset="0"/>
                      </a:rPr>
                      <m:t>1</m:t>
                    </m:r>
                  </m:oMath>
                </a14:m>
                <a:endParaRPr lang="en-US" sz="4000">
                  <a:solidFill>
                    <a:schemeClr val="bg1"/>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2" name="Rectangle 41"/>
              <p:cNvSpPr>
                <a:spLocks noRot="1" noChangeAspect="1" noMove="1" noResize="1" noEditPoints="1" noAdjustHandles="1" noChangeArrowheads="1" noChangeShapeType="1" noTextEdit="1"/>
              </p:cNvSpPr>
              <p:nvPr/>
            </p:nvSpPr>
            <p:spPr>
              <a:xfrm>
                <a:off x="862262" y="2095500"/>
                <a:ext cx="16587537" cy="1978619"/>
              </a:xfrm>
              <a:prstGeom prst="rect">
                <a:avLst/>
              </a:prstGeom>
              <a:blipFill>
                <a:blip r:embed="rId9"/>
                <a:stretch>
                  <a:fillRect l="-1286" b="-12654"/>
                </a:stretch>
              </a:blipFill>
            </p:spPr>
            <p:txBody>
              <a:bodyPr/>
              <a:lstStyle/>
              <a:p>
                <a:r>
                  <a:rPr lang="en-US">
                    <a:noFill/>
                  </a:rPr>
                  <a:t> </a:t>
                </a:r>
              </a:p>
            </p:txBody>
          </p:sp>
        </mc:Fallback>
      </mc:AlternateContent>
      <p:pic>
        <p:nvPicPr>
          <p:cNvPr id="44" name="Picture 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316200" y="495300"/>
            <a:ext cx="1676400" cy="1574675"/>
          </a:xfrm>
          <a:prstGeom prst="rect">
            <a:avLst/>
          </a:prstGeom>
        </p:spPr>
      </p:pic>
      <p:sp>
        <p:nvSpPr>
          <p:cNvPr id="46" name="Oval Callout 45"/>
          <p:cNvSpPr/>
          <p:nvPr/>
        </p:nvSpPr>
        <p:spPr>
          <a:xfrm>
            <a:off x="8357452" y="4674795"/>
            <a:ext cx="1700947" cy="1078305"/>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5" name="Rectangle 4"/>
              <p:cNvSpPr/>
              <p:nvPr/>
            </p:nvSpPr>
            <p:spPr>
              <a:xfrm>
                <a:off x="866273" y="6225879"/>
                <a:ext cx="17068800" cy="3261021"/>
              </a:xfrm>
              <a:prstGeom prst="rect">
                <a:avLst/>
              </a:prstGeom>
            </p:spPr>
            <p:txBody>
              <a:bodyPr wrap="square">
                <a:spAutoFit/>
              </a:bodyPr>
              <a:lstStyle/>
              <a:p>
                <a:pPr algn="just">
                  <a:lnSpc>
                    <a:spcPct val="150000"/>
                  </a:lnSpc>
                  <a:spcBef>
                    <a:spcPts val="1200"/>
                  </a:spcBef>
                  <a:spcAft>
                    <a:spcPts val="800"/>
                  </a:spcAft>
                </a:pPr>
                <a:r>
                  <a:rPr lang="en-US" sz="4000">
                    <a:solidFill>
                      <a:schemeClr val="bg1"/>
                    </a:solidFill>
                    <a:latin typeface="Arial" panose="020B0604020202020204" pitchFamily="34" charset="0"/>
                    <a:ea typeface="Arial" panose="020B0604020202020204" pitchFamily="34" charset="0"/>
                    <a:cs typeface="Arial" panose="020B0604020202020204" pitchFamily="34" charset="0"/>
                  </a:rPr>
                  <a:t>a) </a:t>
                </a:r>
                <a14:m>
                  <m:oMath xmlns:m="http://schemas.openxmlformats.org/officeDocument/2006/math">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1)</m:t>
                        </m:r>
                      </m:e>
                      <m: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e>
                      <m: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+1</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+1+</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4000">
                    <a:solidFill>
                      <a:schemeClr val="bg1"/>
                    </a:solidFill>
                    <a:effectLst/>
                    <a:latin typeface="Arial" panose="020B0604020202020204" pitchFamily="34" charset="0"/>
                    <a:ea typeface="Dotum" panose="020B0600000101010101" pitchFamily="34" charset="-127"/>
                    <a:cs typeface="Arial" panose="020B0604020202020204" pitchFamily="34" charset="0"/>
                  </a:rPr>
                  <a:t> </a:t>
                </a:r>
                <a:endPar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200"/>
                  </a:spcBef>
                  <a:spcAft>
                    <a:spcPts val="800"/>
                  </a:spcAft>
                </a:pPr>
                <a:r>
                  <a:rPr lang="en-US" sz="4000">
                    <a:solidFill>
                      <a:schemeClr val="bg1"/>
                    </a:solidFill>
                    <a:effectLst/>
                    <a:latin typeface="Arial" panose="020B0604020202020204" pitchFamily="34" charset="0"/>
                    <a:ea typeface="Dotum" panose="020B0600000101010101" pitchFamily="34" charset="-127"/>
                    <a:cs typeface="Arial" panose="020B0604020202020204" pitchFamily="34" charset="0"/>
                  </a:rPr>
                  <a:t>b) </a:t>
                </a:r>
                <a14:m>
                  <m:oMath xmlns:m="http://schemas.openxmlformats.org/officeDocument/2006/math">
                    <m:sSup>
                      <m:sSupPr>
                        <m:ctrlPr>
                          <a:rPr lang="en-US"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e>
                      <m:sup>
                        <m: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3</m:t>
                        </m:r>
                      </m:sup>
                    </m:sSup>
                    <m: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+3</m:t>
                    </m:r>
                    <m:sSup>
                      <m:sSupPr>
                        <m:ctrlPr>
                          <a:rPr lang="en-US"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e>
                      <m:sup>
                        <m: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+3</m:t>
                    </m:r>
                    <m:r>
                      <m:rPr>
                        <m:sty m:val="p"/>
                      </m:rP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+1=</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e>
                      <m: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3</m:t>
                        </m:r>
                      </m:sup>
                    </m:s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+3</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e>
                      <m: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.1</m:t>
                    </m:r>
                    <m: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+3.</m:t>
                    </m:r>
                    <m:r>
                      <m:rPr>
                        <m:sty m:val="p"/>
                      </m:rP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1</m:t>
                        </m:r>
                      </m:e>
                      <m:sup>
                        <m: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1</m:t>
                        </m:r>
                      </m:e>
                      <m:sup>
                        <m: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3</m:t>
                        </m:r>
                      </m:sup>
                    </m:s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1)</m:t>
                        </m:r>
                      </m:e>
                      <m: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3</m:t>
                        </m:r>
                      </m:sup>
                    </m:sSup>
                  </m:oMath>
                </a14:m>
                <a:endPar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200"/>
                  </a:spcBef>
                  <a:spcAft>
                    <a:spcPts val="800"/>
                  </a:spcAft>
                </a:pPr>
                <a:r>
                  <a:rPr lang="en-US" sz="4000">
                    <a:solidFill>
                      <a:schemeClr val="bg1"/>
                    </a:solidFill>
                    <a:effectLst/>
                    <a:latin typeface="Arial" panose="020B0604020202020204" pitchFamily="34" charset="0"/>
                    <a:ea typeface="Dotum" panose="020B0600000101010101" pitchFamily="34" charset="-127"/>
                    <a:cs typeface="Arial" panose="020B0604020202020204" pitchFamily="34" charset="0"/>
                  </a:rPr>
                  <a:t>c) </a:t>
                </a:r>
                <a14:m>
                  <m:oMath xmlns:m="http://schemas.openxmlformats.org/officeDocument/2006/math">
                    <m: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8</m:t>
                    </m:r>
                    <m:sSup>
                      <m:sSupPr>
                        <m:ctrlPr>
                          <a:rPr lang="en-US"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e>
                      <m:sup>
                        <m: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3</m:t>
                        </m:r>
                      </m:sup>
                    </m:sSup>
                    <m:r>
                      <a:rPr lang="en-US"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12</m:t>
                    </m:r>
                    <m:sSup>
                      <m:sSupPr>
                        <m:ctrlPr>
                          <a:rPr lang="en-US"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e>
                      <m:sup>
                        <m: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+6</m:t>
                    </m:r>
                    <m:r>
                      <m:rPr>
                        <m:sty m:val="p"/>
                      </m:rP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x</m:t>
                    </m:r>
                    <m:r>
                      <a:rPr lang="en-US" sz="4000" i="1">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m:t>
                    </m:r>
                    <m: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1</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d>
                          <m:d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e>
                        </m:d>
                      </m:e>
                      <m: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3</m:t>
                        </m:r>
                      </m:sup>
                    </m:sSup>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3.</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d>
                          <m:d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e>
                        </m:d>
                      </m:e>
                      <m: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.1+3.2</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1</m:t>
                        </m:r>
                      </m:e>
                      <m: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1</m:t>
                        </m:r>
                      </m:e>
                      <m: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3</m:t>
                        </m:r>
                      </m:sup>
                    </m:s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d>
                          <m:d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1</m:t>
                            </m:r>
                          </m:e>
                        </m:d>
                      </m:e>
                      <m: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3</m:t>
                        </m:r>
                      </m:sup>
                    </m:sSup>
                  </m:oMath>
                </a14:m>
                <a:endPar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866273" y="6225879"/>
                <a:ext cx="17068800" cy="3261021"/>
              </a:xfrm>
              <a:prstGeom prst="rect">
                <a:avLst/>
              </a:prstGeom>
              <a:blipFill>
                <a:blip r:embed="rId12"/>
                <a:stretch>
                  <a:fillRect l="-1250" b="-7103"/>
                </a:stretch>
              </a:blipFill>
            </p:spPr>
            <p:txBody>
              <a:bodyPr/>
              <a:lstStyle/>
              <a:p>
                <a:r>
                  <a:rPr lang="en-US">
                    <a:noFill/>
                  </a:rPr>
                  <a:t> </a:t>
                </a:r>
              </a:p>
            </p:txBody>
          </p:sp>
        </mc:Fallback>
      </mc:AlternateContent>
      <p:pic>
        <p:nvPicPr>
          <p:cNvPr id="12" name="Picture 5"/>
          <p:cNvPicPr>
            <a:picLocks noChangeAspect="1"/>
          </p:cNvPicPr>
          <p:nvPr/>
        </p:nvPicPr>
        <p:blipFill>
          <a:blip r:embed="rId13" cstate="print">
            <a:alphaModFix amt="70000"/>
            <a:lum bright="70000" contrast="-70000"/>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700806">
            <a:off x="17074442" y="9113656"/>
            <a:ext cx="1739202" cy="1739202"/>
          </a:xfrm>
          <a:prstGeom prst="rect">
            <a:avLst/>
          </a:prstGeom>
        </p:spPr>
      </p:pic>
    </p:spTree>
    <p:extLst>
      <p:ext uri="{BB962C8B-B14F-4D97-AF65-F5344CB8AC3E}">
        <p14:creationId xmlns:p14="http://schemas.microsoft.com/office/powerpoint/2010/main" val="4084968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barn(inVertical)">
                                      <p:cBhvr>
                                        <p:cTn id="16" dur="500"/>
                                        <p:tgtEl>
                                          <p:spTgt spid="4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500"/>
                                        <p:tgtEl>
                                          <p:spTgt spid="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6" dur="500"/>
                                        <p:tgtEl>
                                          <p:spTgt spid="5">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Effect transition="in" filter="wipe(down)">
                                      <p:cBhvr>
                                        <p:cTn id="31"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5A8D76"/>
        </a:solidFill>
        <a:effectLst/>
      </p:bgPr>
    </p:bg>
    <p:spTree>
      <p:nvGrpSpPr>
        <p:cNvPr id="1" name=""/>
        <p:cNvGrpSpPr/>
        <p:nvPr/>
      </p:nvGrpSpPr>
      <p:grpSpPr>
        <a:xfrm>
          <a:off x="0" y="0"/>
          <a:ext cx="0" cy="0"/>
          <a:chOff x="0" y="0"/>
          <a:chExt cx="0" cy="0"/>
        </a:xfrm>
      </p:grpSpPr>
      <p:grpSp>
        <p:nvGrpSpPr>
          <p:cNvPr id="29" name="Group 2"/>
          <p:cNvGrpSpPr/>
          <p:nvPr/>
        </p:nvGrpSpPr>
        <p:grpSpPr>
          <a:xfrm>
            <a:off x="-966510" y="-1333500"/>
            <a:ext cx="23116619" cy="15040267"/>
            <a:chOff x="0" y="0"/>
            <a:chExt cx="30822159" cy="20053690"/>
          </a:xfrm>
        </p:grpSpPr>
        <p:pic>
          <p:nvPicPr>
            <p:cNvPr id="30"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31"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32"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33"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34"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35"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92600" y="3771900"/>
            <a:ext cx="5790798" cy="832427"/>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92600" y="4852018"/>
            <a:ext cx="5790798" cy="832427"/>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92600" y="5934713"/>
            <a:ext cx="5790798" cy="832427"/>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92600" y="7017408"/>
            <a:ext cx="5790798" cy="832427"/>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92600" y="8100103"/>
            <a:ext cx="5790798" cy="832427"/>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92600" y="9182798"/>
            <a:ext cx="5790798" cy="832427"/>
          </a:xfrm>
          <a:prstGeom prst="rect">
            <a:avLst/>
          </a:prstGeom>
        </p:spPr>
      </p:pic>
      <p:pic>
        <p:nvPicPr>
          <p:cNvPr id="40" name="Picture 7"/>
          <p:cNvPicPr>
            <a:picLocks noChangeAspect="1"/>
          </p:cNvPicPr>
          <p:nvPr/>
        </p:nvPicPr>
        <p:blipFill>
          <a:blip r:embed="rId6"/>
          <a:srcRect/>
          <a:stretch>
            <a:fillRect/>
          </a:stretch>
        </p:blipFill>
        <p:spPr>
          <a:xfrm>
            <a:off x="14935200" y="5553929"/>
            <a:ext cx="3283900" cy="4542571"/>
          </a:xfrm>
          <a:prstGeom prst="rect">
            <a:avLst/>
          </a:prstGeom>
        </p:spPr>
      </p:pic>
      <p:pic>
        <p:nvPicPr>
          <p:cNvPr id="42" name="Picture 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041120" y="1769277"/>
            <a:ext cx="13427480" cy="6879423"/>
          </a:xfrm>
          <a:prstGeom prst="rect">
            <a:avLst/>
          </a:prstGeom>
        </p:spPr>
      </p:pic>
      <p:sp>
        <p:nvSpPr>
          <p:cNvPr id="4" name="Rectangle 3"/>
          <p:cNvSpPr/>
          <p:nvPr/>
        </p:nvSpPr>
        <p:spPr>
          <a:xfrm>
            <a:off x="4403483" y="3299832"/>
            <a:ext cx="10684117" cy="3901068"/>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55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3. PHÂN THỨC ĐA THỨC THÀNH NHÂN TỬ BẰNG CÁCH NHÓM CÁC HẠNG TỬ</a:t>
            </a:r>
            <a:endParaRPr kumimoji="0" lang="en-US" sz="55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77656692"/>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5A8D76"/>
        </a:solidFill>
        <a:effectLst/>
      </p:bgPr>
    </p:bg>
    <p:spTree>
      <p:nvGrpSpPr>
        <p:cNvPr id="1" name=""/>
        <p:cNvGrpSpPr/>
        <p:nvPr/>
      </p:nvGrpSpPr>
      <p:grpSpPr>
        <a:xfrm>
          <a:off x="0" y="0"/>
          <a:ext cx="0" cy="0"/>
          <a:chOff x="0" y="0"/>
          <a:chExt cx="0" cy="0"/>
        </a:xfrm>
      </p:grpSpPr>
      <p:sp>
        <p:nvSpPr>
          <p:cNvPr id="67" name="Rounded Rectangle 66"/>
          <p:cNvSpPr/>
          <p:nvPr/>
        </p:nvSpPr>
        <p:spPr>
          <a:xfrm>
            <a:off x="457200" y="222584"/>
            <a:ext cx="17348528" cy="9829800"/>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154400" y="1485900"/>
            <a:ext cx="5790798" cy="832427"/>
          </a:xfrm>
          <a:prstGeom prst="rect">
            <a:avLst/>
          </a:prstGeom>
        </p:spPr>
      </p:pic>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221200" y="9182797"/>
            <a:ext cx="5790798" cy="832427"/>
          </a:xfrm>
          <a:prstGeom prst="rect">
            <a:avLst/>
          </a:prstGeom>
        </p:spPr>
      </p:pic>
      <p:pic>
        <p:nvPicPr>
          <p:cNvPr id="36" name="Picture 10"/>
          <p:cNvPicPr>
            <a:picLocks noChangeAspect="1"/>
          </p:cNvPicPr>
          <p:nvPr/>
        </p:nvPicPr>
        <p:blipFill>
          <a:blip r:embed="rId4" cstate="print">
            <a:alphaModFix amt="70000"/>
            <a:biLevel thresh="5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65462">
            <a:off x="-363452" y="3266257"/>
            <a:ext cx="1641303" cy="1489953"/>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2566737" y="508299"/>
                <a:ext cx="12214434" cy="901401"/>
              </a:xfrm>
              <a:prstGeom prst="rect">
                <a:avLst/>
              </a:prstGeom>
            </p:spPr>
            <p:txBody>
              <a:bodyPr wrap="none">
                <a:spAutoFit/>
              </a:bodyPr>
              <a:lstStyle/>
              <a:p>
                <a:pPr marL="571500" indent="-571500" algn="just" fontAlgn="base">
                  <a:lnSpc>
                    <a:spcPct val="150000"/>
                  </a:lnSpc>
                  <a:spcAft>
                    <a:spcPts val="800"/>
                  </a:spcAft>
                  <a:buFont typeface="Arial" panose="020B0604020202020204" pitchFamily="34" charset="0"/>
                  <a:buChar char="•"/>
                </a:pPr>
                <a:r>
                  <a:rPr lang="nl-NL" sz="4000">
                    <a:solidFill>
                      <a:schemeClr val="tx1"/>
                    </a:solidFill>
                    <a:latin typeface="Arial" panose="020B0604020202020204" pitchFamily="34" charset="0"/>
                    <a:ea typeface="Times New Roman" panose="02020603050405020304" pitchFamily="18" charset="0"/>
                    <a:cs typeface="Arial" panose="020B0604020202020204" pitchFamily="34" charset="0"/>
                  </a:rPr>
                  <a:t>Phân tích đa thức </a:t>
                </a:r>
                <a14:m>
                  <m:oMath xmlns:m="http://schemas.openxmlformats.org/officeDocument/2006/math">
                    <m:sSup>
                      <m:sSupPr>
                        <m:ctrlPr>
                          <a:rPr lang="en-US" sz="40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nl-NL" sz="40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nl-NL" sz="40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nl-NL" sz="40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nl-NL" sz="40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xy</m:t>
                    </m:r>
                    <m:r>
                      <a:rPr lang="nl-NL" sz="40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nl-NL" sz="40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nl-NL" sz="40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y</m:t>
                    </m:r>
                    <m:r>
                      <a:rPr lang="nl-NL" sz="40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nl-NL" sz="40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x</m:t>
                    </m:r>
                  </m:oMath>
                </a14:m>
                <a:r>
                  <a:rPr lang="nl-NL"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thành nhân tử</a:t>
                </a:r>
                <a:endParaRPr lang="en-US" sz="4000">
                  <a:solidFill>
                    <a:schemeClr val="tx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566737" y="508299"/>
                <a:ext cx="12214434" cy="901401"/>
              </a:xfrm>
              <a:prstGeom prst="rect">
                <a:avLst/>
              </a:prstGeom>
              <a:blipFill>
                <a:blip r:embed="rId18"/>
                <a:stretch>
                  <a:fillRect l="-1597" r="-848" b="-28378"/>
                </a:stretch>
              </a:blipFill>
            </p:spPr>
            <p:txBody>
              <a:bodyPr/>
              <a:lstStyle/>
              <a:p>
                <a:r>
                  <a:rPr lang="en-US">
                    <a:noFill/>
                  </a:rPr>
                  <a:t> </a:t>
                </a:r>
              </a:p>
            </p:txBody>
          </p:sp>
        </mc:Fallback>
      </mc:AlternateContent>
      <p:pic>
        <p:nvPicPr>
          <p:cNvPr id="3" name="Picture 2"/>
          <p:cNvPicPr>
            <a:picLocks noChangeAspect="1"/>
          </p:cNvPicPr>
          <p:nvPr/>
        </p:nvPicPr>
        <p:blipFill>
          <a:blip r:embed="rId19">
            <a:extLst>
              <a:ext uri="{BEBA8EAE-BF5A-486C-A8C5-ECC9F3942E4B}">
                <a14:imgProps xmlns:a14="http://schemas.microsoft.com/office/drawing/2010/main">
                  <a14:imgLayer r:embed="rId20">
                    <a14:imgEffect>
                      <a14:sharpenSoften amount="500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590800" y="1774273"/>
            <a:ext cx="13247584" cy="4207427"/>
          </a:xfrm>
          <a:prstGeom prst="rect">
            <a:avLst/>
          </a:prstGeom>
        </p:spPr>
      </p:pic>
      <p:sp>
        <p:nvSpPr>
          <p:cNvPr id="5" name="Rectangle 4"/>
          <p:cNvSpPr/>
          <p:nvPr/>
        </p:nvSpPr>
        <p:spPr>
          <a:xfrm>
            <a:off x="867976" y="5981700"/>
            <a:ext cx="16658024" cy="3785652"/>
          </a:xfrm>
          <a:prstGeom prst="rect">
            <a:avLst/>
          </a:prstGeom>
        </p:spPr>
        <p:txBody>
          <a:bodyPr wrap="square">
            <a:spAutoFit/>
          </a:bodyPr>
          <a:lstStyle/>
          <a:p>
            <a:pPr algn="just" fontAlgn="base">
              <a:lnSpc>
                <a:spcPct val="150000"/>
              </a:lnSpc>
            </a:pPr>
            <a:r>
              <a:rPr lang="nl-NL" sz="4000" b="1" i="1" u="sng">
                <a:solidFill>
                  <a:srgbClr val="C00000"/>
                </a:solidFill>
                <a:latin typeface="Arial" panose="020B0604020202020204" pitchFamily="34" charset="0"/>
                <a:ea typeface="Times New Roman" panose="02020603050405020304" pitchFamily="18" charset="0"/>
                <a:cs typeface="Arial" panose="020B0604020202020204" pitchFamily="34" charset="0"/>
              </a:rPr>
              <a:t>Chú ý:</a:t>
            </a:r>
            <a:endParaRPr lang="en-US" sz="4000" b="1" i="1" u="sng">
              <a:solidFill>
                <a:srgbClr val="C00000"/>
              </a:solidFill>
              <a:latin typeface="Arial" panose="020B0604020202020204" pitchFamily="34" charset="0"/>
              <a:ea typeface="Arial" panose="020B0604020202020204" pitchFamily="34" charset="0"/>
              <a:cs typeface="Arial" panose="020B0604020202020204" pitchFamily="34" charset="0"/>
            </a:endParaRPr>
          </a:p>
          <a:p>
            <a:pPr algn="just" fontAlgn="base">
              <a:lnSpc>
                <a:spcPct val="150000"/>
              </a:lnSpc>
            </a:pPr>
            <a:r>
              <a:rPr lang="nl-NL" sz="4000">
                <a:latin typeface="Arial" panose="020B0604020202020204" pitchFamily="34" charset="0"/>
                <a:ea typeface="Times New Roman" panose="02020603050405020304" pitchFamily="18" charset="0"/>
                <a:cs typeface="Arial" panose="020B0604020202020204" pitchFamily="34" charset="0"/>
              </a:rPr>
              <a:t>Cách làm như trên của hai bạn Nam và Hà được gọi là phân tích đa thức thành nhân tử bằng cahs nhóm hạng tử. Đối với một đa thức có thể có nhiều cách nhóm những hạng tử thích hợp.</a:t>
            </a:r>
            <a:endParaRPr lang="en-US" sz="4000">
              <a:effectLst/>
              <a:latin typeface="Arial" panose="020B0604020202020204" pitchFamily="34" charset="0"/>
              <a:ea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1"/>
          <a:stretch>
            <a:fillRect/>
          </a:stretch>
        </p:blipFill>
        <p:spPr>
          <a:xfrm>
            <a:off x="16674795" y="9183630"/>
            <a:ext cx="1130933" cy="847636"/>
          </a:xfrm>
          <a:prstGeom prst="rect">
            <a:avLst/>
          </a:prstGeom>
        </p:spPr>
      </p:pic>
    </p:spTree>
    <p:extLst>
      <p:ext uri="{BB962C8B-B14F-4D97-AF65-F5344CB8AC3E}">
        <p14:creationId xmlns:p14="http://schemas.microsoft.com/office/powerpoint/2010/main" val="1759285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5A8D76"/>
        </a:solidFill>
        <a:effectLst/>
      </p:bgPr>
    </p:bg>
    <p:spTree>
      <p:nvGrpSpPr>
        <p:cNvPr id="1" name=""/>
        <p:cNvGrpSpPr/>
        <p:nvPr/>
      </p:nvGrpSpPr>
      <p:grpSpPr>
        <a:xfrm>
          <a:off x="0" y="0"/>
          <a:ext cx="0" cy="0"/>
          <a:chOff x="0" y="0"/>
          <a:chExt cx="0" cy="0"/>
        </a:xfrm>
      </p:grpSpPr>
      <p:sp>
        <p:nvSpPr>
          <p:cNvPr id="25" name="Rounded Rectangle 24"/>
          <p:cNvSpPr/>
          <p:nvPr/>
        </p:nvSpPr>
        <p:spPr>
          <a:xfrm>
            <a:off x="304800" y="298784"/>
            <a:ext cx="17679671" cy="9645316"/>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6" name="Group 25"/>
          <p:cNvGrpSpPr/>
          <p:nvPr/>
        </p:nvGrpSpPr>
        <p:grpSpPr>
          <a:xfrm>
            <a:off x="976595" y="495300"/>
            <a:ext cx="3480128" cy="1140179"/>
            <a:chOff x="425547" y="679784"/>
            <a:chExt cx="3861128" cy="1279214"/>
          </a:xfrm>
        </p:grpSpPr>
        <p:pic>
          <p:nvPicPr>
            <p:cNvPr id="27"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25547" y="679784"/>
              <a:ext cx="3861128" cy="1279214"/>
            </a:xfrm>
            <a:prstGeom prst="rect">
              <a:avLst/>
            </a:prstGeom>
          </p:spPr>
        </p:pic>
        <p:sp>
          <p:nvSpPr>
            <p:cNvPr id="28" name="Rectangle 27"/>
            <p:cNvSpPr/>
            <p:nvPr/>
          </p:nvSpPr>
          <p:spPr>
            <a:xfrm>
              <a:off x="1871436" y="714198"/>
              <a:ext cx="2036135" cy="101566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dụ 3:</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29" name="Rectangle 28"/>
          <p:cNvSpPr/>
          <p:nvPr/>
        </p:nvSpPr>
        <p:spPr>
          <a:xfrm>
            <a:off x="1981200" y="1549331"/>
            <a:ext cx="15623132" cy="911019"/>
          </a:xfrm>
          <a:prstGeom prst="rect">
            <a:avLst/>
          </a:prstGeom>
        </p:spPr>
        <p:txBody>
          <a:bodyPr wrap="square">
            <a:spAutoFit/>
          </a:bodyPr>
          <a:lstStyle/>
          <a:p>
            <a:pPr lvl="0" algn="just">
              <a:lnSpc>
                <a:spcPct val="150000"/>
              </a:lnSpc>
            </a:pPr>
            <a:r>
              <a:rPr lang="en-US" sz="4000">
                <a:solidFill>
                  <a:prstClr val="black"/>
                </a:solidFill>
                <a:ea typeface="Times New Roman" panose="02020603050405020304" pitchFamily="18" charset="0"/>
              </a:rPr>
              <a:t>                             </a:t>
            </a: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Phân tích đa thức xy + 3z + xz + 3y</a:t>
            </a:r>
            <a:endParaRPr lang="vi-VN"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34" name="Oval Callout 33"/>
          <p:cNvSpPr/>
          <p:nvPr/>
        </p:nvSpPr>
        <p:spPr>
          <a:xfrm>
            <a:off x="8319015" y="2768531"/>
            <a:ext cx="1651239" cy="990600"/>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5" name="Rectangle 34"/>
              <p:cNvSpPr/>
              <p:nvPr/>
            </p:nvSpPr>
            <p:spPr>
              <a:xfrm>
                <a:off x="912910" y="4140131"/>
                <a:ext cx="16536890" cy="1917769"/>
              </a:xfrm>
              <a:prstGeom prst="rect">
                <a:avLst/>
              </a:prstGeom>
            </p:spPr>
            <p:txBody>
              <a:bodyPr wrap="square">
                <a:spAutoFit/>
              </a:bodyPr>
              <a:lstStyle/>
              <a:p>
                <a:pPr lvl="0">
                  <a:lnSpc>
                    <a:spcPct val="150000"/>
                  </a:lnSpc>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𝑥𝑦</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 + 3</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𝑧</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 + </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𝑥𝑧</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 + 3</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𝑦</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d>
                        <m:dPr>
                          <m:ctrlPr>
                            <a:rPr lang="en-US" sz="4000" i="1">
                              <a:solidFill>
                                <a:prstClr val="black"/>
                              </a:solidFill>
                              <a:latin typeface="Cambria Math" panose="02040503050406030204" pitchFamily="18" charset="0"/>
                              <a:cs typeface="Arial" panose="020B0604020202020204" pitchFamily="34" charset="0"/>
                            </a:rPr>
                          </m:ctrlPr>
                        </m:dPr>
                        <m:e>
                          <m:r>
                            <a:rPr lang="en-US" sz="4000" i="1">
                              <a:solidFill>
                                <a:prstClr val="black"/>
                              </a:solidFill>
                              <a:latin typeface="Cambria Math" panose="02040503050406030204" pitchFamily="18" charset="0"/>
                              <a:cs typeface="Arial" panose="020B0604020202020204" pitchFamily="34" charset="0"/>
                            </a:rPr>
                            <m:t>𝑥𝑦</m:t>
                          </m:r>
                          <m:r>
                            <a:rPr lang="en-US" sz="4000" i="1">
                              <a:solidFill>
                                <a:prstClr val="black"/>
                              </a:solidFill>
                              <a:latin typeface="Cambria Math" panose="02040503050406030204" pitchFamily="18" charset="0"/>
                              <a:cs typeface="Arial" panose="020B0604020202020204" pitchFamily="34" charset="0"/>
                            </a:rPr>
                            <m:t>+</m:t>
                          </m:r>
                          <m:r>
                            <a:rPr lang="en-US" sz="4000" i="1">
                              <a:solidFill>
                                <a:prstClr val="black"/>
                              </a:solidFill>
                              <a:latin typeface="Cambria Math" panose="02040503050406030204" pitchFamily="18" charset="0"/>
                              <a:cs typeface="Arial" panose="020B0604020202020204" pitchFamily="34" charset="0"/>
                            </a:rPr>
                            <m:t>𝑥𝑧</m:t>
                          </m:r>
                        </m:e>
                      </m:d>
                      <m:r>
                        <a:rPr lang="en-US" sz="4000" i="1">
                          <a:solidFill>
                            <a:prstClr val="black"/>
                          </a:solidFill>
                          <a:latin typeface="Cambria Math" panose="02040503050406030204" pitchFamily="18" charset="0"/>
                          <a:cs typeface="Arial" panose="020B0604020202020204" pitchFamily="34" charset="0"/>
                        </a:rPr>
                        <m:t>+</m:t>
                      </m:r>
                      <m:d>
                        <m:dPr>
                          <m:ctrlPr>
                            <a:rPr lang="en-US" sz="4000" i="1">
                              <a:solidFill>
                                <a:prstClr val="black"/>
                              </a:solidFill>
                              <a:latin typeface="Cambria Math" panose="02040503050406030204" pitchFamily="18" charset="0"/>
                              <a:cs typeface="Arial" panose="020B0604020202020204" pitchFamily="34" charset="0"/>
                            </a:rPr>
                          </m:ctrlPr>
                        </m:dPr>
                        <m:e>
                          <m:r>
                            <a:rPr lang="en-US" sz="4000" i="1">
                              <a:solidFill>
                                <a:prstClr val="black"/>
                              </a:solidFill>
                              <a:latin typeface="Cambria Math" panose="02040503050406030204" pitchFamily="18" charset="0"/>
                              <a:cs typeface="Arial" panose="020B0604020202020204" pitchFamily="34" charset="0"/>
                            </a:rPr>
                            <m:t>3</m:t>
                          </m:r>
                          <m:r>
                            <a:rPr lang="en-US" sz="4000" i="1">
                              <a:solidFill>
                                <a:prstClr val="black"/>
                              </a:solidFill>
                              <a:latin typeface="Cambria Math" panose="02040503050406030204" pitchFamily="18" charset="0"/>
                              <a:cs typeface="Arial" panose="020B0604020202020204" pitchFamily="34" charset="0"/>
                            </a:rPr>
                            <m:t>𝑧</m:t>
                          </m:r>
                          <m:r>
                            <a:rPr lang="en-US" sz="4000" i="1">
                              <a:solidFill>
                                <a:prstClr val="black"/>
                              </a:solidFill>
                              <a:latin typeface="Cambria Math" panose="02040503050406030204" pitchFamily="18" charset="0"/>
                              <a:cs typeface="Arial" panose="020B0604020202020204" pitchFamily="34" charset="0"/>
                            </a:rPr>
                            <m:t>+3</m:t>
                          </m:r>
                          <m:r>
                            <a:rPr lang="en-US" sz="4000" i="1">
                              <a:solidFill>
                                <a:prstClr val="black"/>
                              </a:solidFill>
                              <a:latin typeface="Cambria Math" panose="02040503050406030204" pitchFamily="18" charset="0"/>
                              <a:cs typeface="Arial" panose="020B0604020202020204" pitchFamily="34" charset="0"/>
                            </a:rPr>
                            <m:t>𝑦</m:t>
                          </m:r>
                        </m:e>
                      </m:d>
                      <m:r>
                        <a:rPr lang="en-US" sz="4000" i="1">
                          <a:solidFill>
                            <a:prstClr val="black"/>
                          </a:solidFill>
                          <a:latin typeface="Cambria Math" panose="02040503050406030204" pitchFamily="18" charset="0"/>
                          <a:cs typeface="Arial" panose="020B0604020202020204" pitchFamily="34" charset="0"/>
                        </a:rPr>
                        <m:t>=</m:t>
                      </m:r>
                      <m:r>
                        <a:rPr lang="en-US" sz="4000" i="1">
                          <a:solidFill>
                            <a:prstClr val="black"/>
                          </a:solidFill>
                          <a:latin typeface="Cambria Math" panose="02040503050406030204" pitchFamily="18" charset="0"/>
                          <a:cs typeface="Arial" panose="020B0604020202020204" pitchFamily="34" charset="0"/>
                        </a:rPr>
                        <m:t>𝑥</m:t>
                      </m:r>
                      <m:d>
                        <m:dPr>
                          <m:ctrlPr>
                            <a:rPr lang="en-US" sz="4000" i="1">
                              <a:solidFill>
                                <a:prstClr val="black"/>
                              </a:solidFill>
                              <a:latin typeface="Cambria Math" panose="02040503050406030204" pitchFamily="18" charset="0"/>
                              <a:cs typeface="Arial" panose="020B0604020202020204" pitchFamily="34" charset="0"/>
                            </a:rPr>
                          </m:ctrlPr>
                        </m:dPr>
                        <m:e>
                          <m:r>
                            <a:rPr lang="en-US" sz="4000" i="1">
                              <a:solidFill>
                                <a:prstClr val="black"/>
                              </a:solidFill>
                              <a:latin typeface="Cambria Math" panose="02040503050406030204" pitchFamily="18" charset="0"/>
                              <a:cs typeface="Arial" panose="020B0604020202020204" pitchFamily="34" charset="0"/>
                            </a:rPr>
                            <m:t>𝑦</m:t>
                          </m:r>
                          <m:r>
                            <a:rPr lang="en-US" sz="4000" i="1">
                              <a:solidFill>
                                <a:prstClr val="black"/>
                              </a:solidFill>
                              <a:latin typeface="Cambria Math" panose="02040503050406030204" pitchFamily="18" charset="0"/>
                              <a:cs typeface="Arial" panose="020B0604020202020204" pitchFamily="34" charset="0"/>
                            </a:rPr>
                            <m:t>+</m:t>
                          </m:r>
                          <m:r>
                            <a:rPr lang="en-US" sz="4000" i="1">
                              <a:solidFill>
                                <a:prstClr val="black"/>
                              </a:solidFill>
                              <a:latin typeface="Cambria Math" panose="02040503050406030204" pitchFamily="18" charset="0"/>
                              <a:cs typeface="Arial" panose="020B0604020202020204" pitchFamily="34" charset="0"/>
                            </a:rPr>
                            <m:t>𝑧</m:t>
                          </m:r>
                        </m:e>
                      </m:d>
                      <m:r>
                        <a:rPr lang="en-US" sz="4000" i="1">
                          <a:solidFill>
                            <a:prstClr val="black"/>
                          </a:solidFill>
                          <a:latin typeface="Cambria Math" panose="02040503050406030204" pitchFamily="18" charset="0"/>
                          <a:cs typeface="Arial" panose="020B0604020202020204" pitchFamily="34" charset="0"/>
                        </a:rPr>
                        <m:t>+3</m:t>
                      </m:r>
                      <m:d>
                        <m:dPr>
                          <m:ctrlPr>
                            <a:rPr lang="en-US" sz="4000" i="1">
                              <a:solidFill>
                                <a:prstClr val="black"/>
                              </a:solidFill>
                              <a:latin typeface="Cambria Math" panose="02040503050406030204" pitchFamily="18" charset="0"/>
                              <a:cs typeface="Arial" panose="020B0604020202020204" pitchFamily="34" charset="0"/>
                            </a:rPr>
                          </m:ctrlPr>
                        </m:dPr>
                        <m:e>
                          <m:r>
                            <a:rPr lang="en-US" sz="4000" i="1">
                              <a:solidFill>
                                <a:prstClr val="black"/>
                              </a:solidFill>
                              <a:latin typeface="Cambria Math" panose="02040503050406030204" pitchFamily="18" charset="0"/>
                              <a:cs typeface="Arial" panose="020B0604020202020204" pitchFamily="34" charset="0"/>
                            </a:rPr>
                            <m:t>𝑧</m:t>
                          </m:r>
                          <m:r>
                            <a:rPr lang="en-US" sz="4000" i="1">
                              <a:solidFill>
                                <a:prstClr val="black"/>
                              </a:solidFill>
                              <a:latin typeface="Cambria Math" panose="02040503050406030204" pitchFamily="18" charset="0"/>
                              <a:cs typeface="Arial" panose="020B0604020202020204" pitchFamily="34" charset="0"/>
                            </a:rPr>
                            <m:t>+</m:t>
                          </m:r>
                          <m:r>
                            <a:rPr lang="en-US" sz="4000" i="1">
                              <a:solidFill>
                                <a:prstClr val="black"/>
                              </a:solidFill>
                              <a:latin typeface="Cambria Math" panose="02040503050406030204" pitchFamily="18" charset="0"/>
                              <a:cs typeface="Arial" panose="020B0604020202020204" pitchFamily="34" charset="0"/>
                            </a:rPr>
                            <m:t>𝑦</m:t>
                          </m:r>
                        </m:e>
                      </m:d>
                      <m:r>
                        <a:rPr lang="en-US" sz="4000" i="1">
                          <a:solidFill>
                            <a:prstClr val="black"/>
                          </a:solidFill>
                          <a:latin typeface="Cambria Math" panose="02040503050406030204" pitchFamily="18" charset="0"/>
                          <a:cs typeface="Arial" panose="020B0604020202020204" pitchFamily="34" charset="0"/>
                        </a:rPr>
                        <m:t>=</m:t>
                      </m:r>
                      <m:d>
                        <m:dPr>
                          <m:ctrlPr>
                            <a:rPr lang="en-US" sz="4000" i="1">
                              <a:solidFill>
                                <a:prstClr val="black"/>
                              </a:solidFill>
                              <a:latin typeface="Cambria Math" panose="02040503050406030204" pitchFamily="18" charset="0"/>
                              <a:cs typeface="Arial" panose="020B0604020202020204" pitchFamily="34" charset="0"/>
                            </a:rPr>
                          </m:ctrlPr>
                        </m:dPr>
                        <m:e>
                          <m:r>
                            <a:rPr lang="en-US" sz="4000" i="1">
                              <a:solidFill>
                                <a:prstClr val="black"/>
                              </a:solidFill>
                              <a:latin typeface="Cambria Math" panose="02040503050406030204" pitchFamily="18" charset="0"/>
                              <a:cs typeface="Arial" panose="020B0604020202020204" pitchFamily="34" charset="0"/>
                            </a:rPr>
                            <m:t>𝑥</m:t>
                          </m:r>
                          <m:r>
                            <a:rPr lang="en-US" sz="4000" i="1">
                              <a:solidFill>
                                <a:prstClr val="black"/>
                              </a:solidFill>
                              <a:latin typeface="Cambria Math" panose="02040503050406030204" pitchFamily="18" charset="0"/>
                              <a:cs typeface="Arial" panose="020B0604020202020204" pitchFamily="34" charset="0"/>
                            </a:rPr>
                            <m:t>+3</m:t>
                          </m:r>
                        </m:e>
                      </m:d>
                      <m:d>
                        <m:dPr>
                          <m:ctrlPr>
                            <a:rPr lang="en-US" sz="4000" i="1">
                              <a:solidFill>
                                <a:prstClr val="black"/>
                              </a:solidFill>
                              <a:latin typeface="Cambria Math" panose="02040503050406030204" pitchFamily="18" charset="0"/>
                              <a:cs typeface="Arial" panose="020B0604020202020204" pitchFamily="34" charset="0"/>
                            </a:rPr>
                          </m:ctrlPr>
                        </m:dPr>
                        <m:e>
                          <m:r>
                            <a:rPr lang="en-US" sz="4000" i="1">
                              <a:solidFill>
                                <a:prstClr val="black"/>
                              </a:solidFill>
                              <a:latin typeface="Cambria Math" panose="02040503050406030204" pitchFamily="18" charset="0"/>
                              <a:cs typeface="Arial" panose="020B0604020202020204" pitchFamily="34" charset="0"/>
                            </a:rPr>
                            <m:t>𝑦</m:t>
                          </m:r>
                          <m:r>
                            <a:rPr lang="en-US" sz="4000" i="1">
                              <a:solidFill>
                                <a:prstClr val="black"/>
                              </a:solidFill>
                              <a:latin typeface="Cambria Math" panose="02040503050406030204" pitchFamily="18" charset="0"/>
                              <a:cs typeface="Arial" panose="020B0604020202020204" pitchFamily="34" charset="0"/>
                            </a:rPr>
                            <m:t>+</m:t>
                          </m:r>
                          <m:r>
                            <a:rPr lang="en-US" sz="4000" i="1">
                              <a:solidFill>
                                <a:prstClr val="black"/>
                              </a:solidFill>
                              <a:latin typeface="Cambria Math" panose="02040503050406030204" pitchFamily="18" charset="0"/>
                              <a:cs typeface="Arial" panose="020B0604020202020204" pitchFamily="34" charset="0"/>
                            </a:rPr>
                            <m:t>𝑧</m:t>
                          </m:r>
                        </m:e>
                      </m:d>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oMath>
                  </m:oMathPara>
                </a14:m>
                <a:endParaRPr lang="vi-VN" sz="4000" dirty="0">
                  <a:solidFill>
                    <a:prstClr val="black"/>
                  </a:solidFill>
                  <a:ea typeface="Times New Roman" panose="02020603050405020304" pitchFamily="18" charset="0"/>
                  <a:cs typeface="Arial" panose="020B0604020202020204" pitchFamily="34" charset="0"/>
                </a:endParaRPr>
              </a:p>
            </p:txBody>
          </p:sp>
        </mc:Choice>
        <mc:Fallback xmlns="">
          <p:sp>
            <p:nvSpPr>
              <p:cNvPr id="35" name="Rectangle 34"/>
              <p:cNvSpPr>
                <a:spLocks noRot="1" noChangeAspect="1" noMove="1" noResize="1" noEditPoints="1" noAdjustHandles="1" noChangeArrowheads="1" noChangeShapeType="1" noTextEdit="1"/>
              </p:cNvSpPr>
              <p:nvPr/>
            </p:nvSpPr>
            <p:spPr>
              <a:xfrm>
                <a:off x="912910" y="4140131"/>
                <a:ext cx="16536890" cy="1917769"/>
              </a:xfrm>
              <a:prstGeom prst="rect">
                <a:avLst/>
              </a:prstGeom>
              <a:blipFill>
                <a:blip r:embed="rId6"/>
                <a:stretch>
                  <a:fillRect/>
                </a:stretch>
              </a:blipFill>
            </p:spPr>
            <p:txBody>
              <a:bodyPr/>
              <a:lstStyle/>
              <a:p>
                <a:r>
                  <a:rPr lang="en-US">
                    <a:noFill/>
                  </a:rPr>
                  <a:t> </a:t>
                </a:r>
              </a:p>
            </p:txBody>
          </p:sp>
        </mc:Fallback>
      </mc:AlternateContent>
      <p:pic>
        <p:nvPicPr>
          <p:cNvPr id="36" name="Picture 11"/>
          <p:cNvPicPr>
            <a:picLocks noChangeAspect="1"/>
          </p:cNvPicPr>
          <p:nvPr/>
        </p:nvPicPr>
        <p:blipFill>
          <a:blip r:embed="rId7"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950000">
            <a:off x="16562008" y="693360"/>
            <a:ext cx="1721845" cy="1711942"/>
          </a:xfrm>
          <a:prstGeom prst="rect">
            <a:avLst/>
          </a:prstGeom>
        </p:spPr>
      </p:pic>
      <mc:AlternateContent xmlns:mc="http://schemas.openxmlformats.org/markup-compatibility/2006" xmlns:a14="http://schemas.microsoft.com/office/drawing/2010/main">
        <mc:Choice Requires="a14">
          <p:sp>
            <p:nvSpPr>
              <p:cNvPr id="10" name="Rectangle 9"/>
              <p:cNvSpPr/>
              <p:nvPr/>
            </p:nvSpPr>
            <p:spPr>
              <a:xfrm>
                <a:off x="762000" y="7822794"/>
                <a:ext cx="16777050" cy="1917769"/>
              </a:xfrm>
              <a:prstGeom prst="rect">
                <a:avLst/>
              </a:prstGeom>
            </p:spPr>
            <p:txBody>
              <a:bodyPr wrap="square">
                <a:spAutoFit/>
              </a:bodyPr>
              <a:lstStyle/>
              <a:p>
                <a:pPr lvl="0">
                  <a:lnSpc>
                    <a:spcPct val="150000"/>
                  </a:lnSpc>
                </a:pPr>
                <a14:m>
                  <m:oMathPara xmlns:m="http://schemas.openxmlformats.org/officeDocument/2006/math">
                    <m:oMathParaPr>
                      <m:jc m:val="centerGroup"/>
                    </m:oMathParaPr>
                    <m:oMath xmlns:m="http://schemas.openxmlformats.org/officeDocument/2006/math">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𝑥𝑦</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+ 3</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𝑧</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 </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𝑥𝑧</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+ 3</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𝑦</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d>
                        <m:dPr>
                          <m:ctrlPr>
                            <a:rPr lang="en-US" sz="4000" i="1">
                              <a:solidFill>
                                <a:prstClr val="black"/>
                              </a:solidFill>
                              <a:latin typeface="Cambria Math" panose="02040503050406030204" pitchFamily="18" charset="0"/>
                              <a:cs typeface="Arial" panose="020B0604020202020204" pitchFamily="34" charset="0"/>
                            </a:rPr>
                          </m:ctrlPr>
                        </m:dPr>
                        <m:e>
                          <m:r>
                            <a:rPr lang="en-US" sz="4000" i="1">
                              <a:solidFill>
                                <a:prstClr val="black"/>
                              </a:solidFill>
                              <a:latin typeface="Cambria Math" panose="02040503050406030204" pitchFamily="18" charset="0"/>
                              <a:cs typeface="Arial" panose="020B0604020202020204" pitchFamily="34" charset="0"/>
                            </a:rPr>
                            <m:t>𝑥𝑦</m:t>
                          </m:r>
                          <m:r>
                            <a:rPr lang="en-US" sz="4000" i="1">
                              <a:solidFill>
                                <a:prstClr val="black"/>
                              </a:solidFill>
                              <a:latin typeface="Cambria Math" panose="02040503050406030204" pitchFamily="18" charset="0"/>
                              <a:cs typeface="Arial" panose="020B0604020202020204" pitchFamily="34" charset="0"/>
                            </a:rPr>
                            <m:t>+3</m:t>
                          </m:r>
                          <m:r>
                            <a:rPr lang="en-US" sz="4000" b="0" i="1" smtClean="0">
                              <a:solidFill>
                                <a:prstClr val="black"/>
                              </a:solidFill>
                              <a:latin typeface="Cambria Math" panose="02040503050406030204" pitchFamily="18" charset="0"/>
                              <a:cs typeface="Arial" panose="020B0604020202020204" pitchFamily="34" charset="0"/>
                            </a:rPr>
                            <m:t>𝑦</m:t>
                          </m:r>
                        </m:e>
                      </m:d>
                      <m:r>
                        <a:rPr lang="en-US" sz="4000" i="1">
                          <a:solidFill>
                            <a:prstClr val="black"/>
                          </a:solidFill>
                          <a:latin typeface="Cambria Math" panose="02040503050406030204" pitchFamily="18" charset="0"/>
                          <a:cs typeface="Arial" panose="020B0604020202020204" pitchFamily="34" charset="0"/>
                        </a:rPr>
                        <m:t>+</m:t>
                      </m:r>
                      <m:d>
                        <m:dPr>
                          <m:ctrlPr>
                            <a:rPr lang="en-US" sz="4000" i="1">
                              <a:solidFill>
                                <a:prstClr val="black"/>
                              </a:solidFill>
                              <a:latin typeface="Cambria Math" panose="02040503050406030204" pitchFamily="18" charset="0"/>
                              <a:cs typeface="Arial" panose="020B0604020202020204" pitchFamily="34" charset="0"/>
                            </a:rPr>
                          </m:ctrlPr>
                        </m:dPr>
                        <m:e>
                          <m:r>
                            <a:rPr lang="en-US" sz="4000" i="1">
                              <a:solidFill>
                                <a:prstClr val="black"/>
                              </a:solidFill>
                              <a:latin typeface="Cambria Math" panose="02040503050406030204" pitchFamily="18" charset="0"/>
                              <a:cs typeface="Arial" panose="020B0604020202020204" pitchFamily="34" charset="0"/>
                            </a:rPr>
                            <m:t>3</m:t>
                          </m:r>
                          <m:r>
                            <a:rPr lang="en-US" sz="4000" i="1">
                              <a:solidFill>
                                <a:prstClr val="black"/>
                              </a:solidFill>
                              <a:latin typeface="Cambria Math" panose="02040503050406030204" pitchFamily="18" charset="0"/>
                              <a:cs typeface="Arial" panose="020B0604020202020204" pitchFamily="34" charset="0"/>
                            </a:rPr>
                            <m:t>𝑧</m:t>
                          </m:r>
                          <m:r>
                            <a:rPr lang="en-US" sz="4000" i="1">
                              <a:solidFill>
                                <a:prstClr val="black"/>
                              </a:solidFill>
                              <a:latin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cs typeface="Arial" panose="020B0604020202020204" pitchFamily="34" charset="0"/>
                            </a:rPr>
                            <m:t>𝑥𝑧</m:t>
                          </m:r>
                        </m:e>
                      </m:d>
                      <m:r>
                        <a:rPr lang="en-US" sz="4000" i="1">
                          <a:solidFill>
                            <a:prstClr val="black"/>
                          </a:solidFill>
                          <a:latin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cs typeface="Arial" panose="020B0604020202020204" pitchFamily="34" charset="0"/>
                        </a:rPr>
                        <m:t>𝑦</m:t>
                      </m:r>
                      <m:d>
                        <m:dPr>
                          <m:ctrlPr>
                            <a:rPr lang="en-US" sz="4000" i="1">
                              <a:solidFill>
                                <a:prstClr val="black"/>
                              </a:solidFill>
                              <a:latin typeface="Cambria Math" panose="02040503050406030204" pitchFamily="18" charset="0"/>
                              <a:cs typeface="Arial" panose="020B0604020202020204" pitchFamily="34" charset="0"/>
                            </a:rPr>
                          </m:ctrlPr>
                        </m:dPr>
                        <m:e>
                          <m:r>
                            <a:rPr lang="en-US" sz="4000" b="0" i="1" smtClean="0">
                              <a:solidFill>
                                <a:prstClr val="black"/>
                              </a:solidFill>
                              <a:latin typeface="Cambria Math" panose="02040503050406030204" pitchFamily="18" charset="0"/>
                              <a:cs typeface="Arial" panose="020B0604020202020204" pitchFamily="34" charset="0"/>
                            </a:rPr>
                            <m:t>𝑥</m:t>
                          </m:r>
                          <m:r>
                            <a:rPr lang="en-US" sz="4000" i="1">
                              <a:solidFill>
                                <a:prstClr val="black"/>
                              </a:solidFill>
                              <a:latin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cs typeface="Arial" panose="020B0604020202020204" pitchFamily="34" charset="0"/>
                            </a:rPr>
                            <m:t>3</m:t>
                          </m:r>
                        </m:e>
                      </m:d>
                      <m:r>
                        <a:rPr lang="en-US" sz="4000" i="1">
                          <a:solidFill>
                            <a:prstClr val="black"/>
                          </a:solidFill>
                          <a:latin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cs typeface="Arial" panose="020B0604020202020204" pitchFamily="34" charset="0"/>
                        </a:rPr>
                        <m:t>𝑧</m:t>
                      </m:r>
                      <m:d>
                        <m:dPr>
                          <m:ctrlPr>
                            <a:rPr lang="en-US" sz="4000" i="1">
                              <a:solidFill>
                                <a:prstClr val="black"/>
                              </a:solidFill>
                              <a:latin typeface="Cambria Math" panose="02040503050406030204" pitchFamily="18" charset="0"/>
                              <a:cs typeface="Arial" panose="020B0604020202020204" pitchFamily="34" charset="0"/>
                            </a:rPr>
                          </m:ctrlPr>
                        </m:dPr>
                        <m:e>
                          <m:r>
                            <a:rPr lang="en-US" sz="4000" b="0" i="1" smtClean="0">
                              <a:solidFill>
                                <a:prstClr val="black"/>
                              </a:solidFill>
                              <a:latin typeface="Cambria Math" panose="02040503050406030204" pitchFamily="18" charset="0"/>
                              <a:cs typeface="Arial" panose="020B0604020202020204" pitchFamily="34" charset="0"/>
                            </a:rPr>
                            <m:t>3</m:t>
                          </m:r>
                          <m:r>
                            <a:rPr lang="en-US" sz="4000" i="1">
                              <a:solidFill>
                                <a:prstClr val="black"/>
                              </a:solidFill>
                              <a:latin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cs typeface="Arial" panose="020B0604020202020204" pitchFamily="34" charset="0"/>
                            </a:rPr>
                            <m:t>𝑥</m:t>
                          </m:r>
                        </m:e>
                      </m:d>
                      <m:r>
                        <a:rPr lang="en-US" sz="4000" i="1">
                          <a:solidFill>
                            <a:prstClr val="black"/>
                          </a:solidFill>
                          <a:latin typeface="Cambria Math" panose="02040503050406030204" pitchFamily="18" charset="0"/>
                          <a:cs typeface="Arial" panose="020B0604020202020204" pitchFamily="34" charset="0"/>
                        </a:rPr>
                        <m:t>=</m:t>
                      </m:r>
                      <m:d>
                        <m:dPr>
                          <m:ctrlPr>
                            <a:rPr lang="en-US" sz="4000" i="1">
                              <a:solidFill>
                                <a:prstClr val="black"/>
                              </a:solidFill>
                              <a:latin typeface="Cambria Math" panose="02040503050406030204" pitchFamily="18" charset="0"/>
                              <a:cs typeface="Arial" panose="020B0604020202020204" pitchFamily="34" charset="0"/>
                            </a:rPr>
                          </m:ctrlPr>
                        </m:dPr>
                        <m:e>
                          <m:r>
                            <a:rPr lang="en-US" sz="4000" i="1">
                              <a:solidFill>
                                <a:prstClr val="black"/>
                              </a:solidFill>
                              <a:latin typeface="Cambria Math" panose="02040503050406030204" pitchFamily="18" charset="0"/>
                              <a:cs typeface="Arial" panose="020B0604020202020204" pitchFamily="34" charset="0"/>
                            </a:rPr>
                            <m:t>𝑥</m:t>
                          </m:r>
                          <m:r>
                            <a:rPr lang="en-US" sz="4000" i="1">
                              <a:solidFill>
                                <a:prstClr val="black"/>
                              </a:solidFill>
                              <a:latin typeface="Cambria Math" panose="02040503050406030204" pitchFamily="18" charset="0"/>
                              <a:cs typeface="Arial" panose="020B0604020202020204" pitchFamily="34" charset="0"/>
                            </a:rPr>
                            <m:t>+3</m:t>
                          </m:r>
                        </m:e>
                      </m:d>
                      <m:d>
                        <m:dPr>
                          <m:ctrlPr>
                            <a:rPr lang="en-US" sz="4000" i="1">
                              <a:solidFill>
                                <a:prstClr val="black"/>
                              </a:solidFill>
                              <a:latin typeface="Cambria Math" panose="02040503050406030204" pitchFamily="18" charset="0"/>
                              <a:cs typeface="Arial" panose="020B0604020202020204" pitchFamily="34" charset="0"/>
                            </a:rPr>
                          </m:ctrlPr>
                        </m:dPr>
                        <m:e>
                          <m:r>
                            <a:rPr lang="en-US" sz="4000" i="1">
                              <a:solidFill>
                                <a:prstClr val="black"/>
                              </a:solidFill>
                              <a:latin typeface="Cambria Math" panose="02040503050406030204" pitchFamily="18" charset="0"/>
                              <a:cs typeface="Arial" panose="020B0604020202020204" pitchFamily="34" charset="0"/>
                            </a:rPr>
                            <m:t>𝑦</m:t>
                          </m:r>
                          <m:r>
                            <a:rPr lang="en-US" sz="4000" i="1">
                              <a:solidFill>
                                <a:prstClr val="black"/>
                              </a:solidFill>
                              <a:latin typeface="Cambria Math" panose="02040503050406030204" pitchFamily="18" charset="0"/>
                              <a:cs typeface="Arial" panose="020B0604020202020204" pitchFamily="34" charset="0"/>
                            </a:rPr>
                            <m:t>+</m:t>
                          </m:r>
                          <m:r>
                            <a:rPr lang="en-US" sz="4000" i="1">
                              <a:solidFill>
                                <a:prstClr val="black"/>
                              </a:solidFill>
                              <a:latin typeface="Cambria Math" panose="02040503050406030204" pitchFamily="18" charset="0"/>
                              <a:cs typeface="Arial" panose="020B0604020202020204" pitchFamily="34" charset="0"/>
                            </a:rPr>
                            <m:t>𝑧</m:t>
                          </m:r>
                        </m:e>
                      </m:d>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oMath>
                  </m:oMathPara>
                </a14:m>
                <a:endParaRPr lang="vi-VN" sz="4000" dirty="0">
                  <a:solidFill>
                    <a:prstClr val="black"/>
                  </a:solidFill>
                  <a:ea typeface="Times New Roman" panose="02020603050405020304" pitchFamily="18"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762000" y="7822794"/>
                <a:ext cx="16777050" cy="1917769"/>
              </a:xfrm>
              <a:prstGeom prst="rect">
                <a:avLst/>
              </a:prstGeom>
              <a:blipFill>
                <a:blip r:embed="rId20"/>
                <a:stretch>
                  <a:fillRect/>
                </a:stretch>
              </a:blipFill>
            </p:spPr>
            <p:txBody>
              <a:bodyPr/>
              <a:lstStyle/>
              <a:p>
                <a:r>
                  <a:rPr lang="en-US">
                    <a:noFill/>
                  </a:rPr>
                  <a:t> </a:t>
                </a:r>
              </a:p>
            </p:txBody>
          </p:sp>
        </mc:Fallback>
      </mc:AlternateContent>
      <p:sp>
        <p:nvSpPr>
          <p:cNvPr id="12" name="Rectangle 11"/>
          <p:cNvSpPr/>
          <p:nvPr/>
        </p:nvSpPr>
        <p:spPr>
          <a:xfrm>
            <a:off x="1290154" y="6743700"/>
            <a:ext cx="1779654" cy="1015663"/>
          </a:xfrm>
          <a:prstGeom prst="rect">
            <a:avLst/>
          </a:prstGeom>
        </p:spPr>
        <p:txBody>
          <a:bodyPr wrap="none">
            <a:spAutoFit/>
          </a:bodyPr>
          <a:lstStyle/>
          <a:p>
            <a:pPr lvl="0" algn="just" fontAlgn="base">
              <a:lnSpc>
                <a:spcPct val="150000"/>
              </a:lnSpc>
            </a:pPr>
            <a:r>
              <a:rPr lang="nl-NL" sz="4000" b="1" i="1" u="sng">
                <a:solidFill>
                  <a:srgbClr val="C00000"/>
                </a:solidFill>
                <a:latin typeface="Arial" panose="020B0604020202020204" pitchFamily="34" charset="0"/>
                <a:ea typeface="Times New Roman" panose="02020603050405020304" pitchFamily="18" charset="0"/>
                <a:cs typeface="Arial" panose="020B0604020202020204" pitchFamily="34" charset="0"/>
              </a:rPr>
              <a:t>Chú ý:</a:t>
            </a:r>
            <a:endParaRPr lang="en-US" sz="4000" b="1" i="1" u="sng">
              <a:solidFill>
                <a:srgbClr val="C00000"/>
              </a:solidFill>
              <a:latin typeface="Arial" panose="020B0604020202020204" pitchFamily="34" charset="0"/>
              <a:ea typeface="Arial" panose="020B0604020202020204" pitchFamily="34" charset="0"/>
              <a:cs typeface="Arial" panose="020B0604020202020204" pitchFamily="34" charset="0"/>
            </a:endParaRPr>
          </a:p>
        </p:txBody>
      </p:sp>
      <p:pic>
        <p:nvPicPr>
          <p:cNvPr id="44" name="Picture 13">
            <a:extLst>
              <a:ext uri="{FF2B5EF4-FFF2-40B4-BE49-F238E27FC236}">
                <a16:creationId xmlns:a16="http://schemas.microsoft.com/office/drawing/2014/main" id="{26C8D2C3-54BE-421E-5E1F-0555C6AC6808}"/>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55058" y="2906402"/>
            <a:ext cx="987942" cy="987942"/>
          </a:xfrm>
          <a:prstGeom prst="rect">
            <a:avLst/>
          </a:prstGeom>
        </p:spPr>
      </p:pic>
      <p:pic>
        <p:nvPicPr>
          <p:cNvPr id="13" name="Picture 12"/>
          <p:cNvPicPr>
            <a:picLocks noChangeAspect="1"/>
          </p:cNvPicPr>
          <p:nvPr/>
        </p:nvPicPr>
        <p:blipFill>
          <a:blip r:embed="rId23"/>
          <a:stretch>
            <a:fillRect/>
          </a:stretch>
        </p:blipFill>
        <p:spPr>
          <a:xfrm>
            <a:off x="16664248" y="6438900"/>
            <a:ext cx="870791" cy="1285099"/>
          </a:xfrm>
          <a:prstGeom prst="rect">
            <a:avLst/>
          </a:prstGeom>
        </p:spPr>
      </p:pic>
    </p:spTree>
    <p:extLst>
      <p:ext uri="{BB962C8B-B14F-4D97-AF65-F5344CB8AC3E}">
        <p14:creationId xmlns:p14="http://schemas.microsoft.com/office/powerpoint/2010/main" val="146203475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wipe(left)">
                                      <p:cBhvr>
                                        <p:cTn id="16" dur="500"/>
                                        <p:tgtEl>
                                          <p:spTgt spid="3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5">
                                            <p:txEl>
                                              <p:pRg st="0" end="0"/>
                                            </p:txEl>
                                          </p:spTgt>
                                        </p:tgtEl>
                                        <p:attrNameLst>
                                          <p:attrName>style.visibility</p:attrName>
                                        </p:attrNameLst>
                                      </p:cBhvr>
                                      <p:to>
                                        <p:strVal val="visible"/>
                                      </p:to>
                                    </p:set>
                                    <p:animEffect transition="in" filter="fade">
                                      <p:cBhvr>
                                        <p:cTn id="21" dur="500"/>
                                        <p:tgtEl>
                                          <p:spTgt spid="3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anim calcmode="lin" valueType="num">
                                      <p:cBhvr>
                                        <p:cTn id="27" dur="500" fill="hold"/>
                                        <p:tgtEl>
                                          <p:spTgt spid="12"/>
                                        </p:tgtEl>
                                        <p:attrNameLst>
                                          <p:attrName>ppt_x</p:attrName>
                                        </p:attrNameLst>
                                      </p:cBhvr>
                                      <p:tavLst>
                                        <p:tav tm="0">
                                          <p:val>
                                            <p:strVal val="#ppt_x"/>
                                          </p:val>
                                        </p:tav>
                                        <p:tav tm="100000">
                                          <p:val>
                                            <p:strVal val="#ppt_x"/>
                                          </p:val>
                                        </p:tav>
                                      </p:tavLst>
                                    </p:anim>
                                    <p:anim calcmode="lin" valueType="num">
                                      <p:cBhvr>
                                        <p:cTn id="28" dur="500" fill="hold"/>
                                        <p:tgtEl>
                                          <p:spTgt spid="12"/>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anim calcmode="lin" valueType="num">
                                      <p:cBhvr>
                                        <p:cTn id="32" dur="500" fill="hold"/>
                                        <p:tgtEl>
                                          <p:spTgt spid="10"/>
                                        </p:tgtEl>
                                        <p:attrNameLst>
                                          <p:attrName>ppt_x</p:attrName>
                                        </p:attrNameLst>
                                      </p:cBhvr>
                                      <p:tavLst>
                                        <p:tav tm="0">
                                          <p:val>
                                            <p:strVal val="#ppt_x"/>
                                          </p:val>
                                        </p:tav>
                                        <p:tav tm="100000">
                                          <p:val>
                                            <p:strVal val="#ppt_x"/>
                                          </p:val>
                                        </p:tav>
                                      </p:tavLst>
                                    </p:anim>
                                    <p:anim calcmode="lin" valueType="num">
                                      <p:cBhvr>
                                        <p:cTn id="33" dur="5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anim calcmode="lin" valueType="num">
                                      <p:cBhvr>
                                        <p:cTn id="37" dur="500" fill="hold"/>
                                        <p:tgtEl>
                                          <p:spTgt spid="13"/>
                                        </p:tgtEl>
                                        <p:attrNameLst>
                                          <p:attrName>ppt_x</p:attrName>
                                        </p:attrNameLst>
                                      </p:cBhvr>
                                      <p:tavLst>
                                        <p:tav tm="0">
                                          <p:val>
                                            <p:strVal val="#ppt_x"/>
                                          </p:val>
                                        </p:tav>
                                        <p:tav tm="100000">
                                          <p:val>
                                            <p:strVal val="#ppt_x"/>
                                          </p:val>
                                        </p:tav>
                                      </p:tavLst>
                                    </p:anim>
                                    <p:anim calcmode="lin" valueType="num">
                                      <p:cBhvr>
                                        <p:cTn id="38"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4" grpId="0" animBg="1"/>
      <p:bldP spid="10"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5A8D76"/>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925800" y="428579"/>
            <a:ext cx="5790798" cy="832427"/>
          </a:xfrm>
          <a:prstGeom prst="rect">
            <a:avLst/>
          </a:prstGeom>
        </p:spPr>
      </p:pic>
      <p:grpSp>
        <p:nvGrpSpPr>
          <p:cNvPr id="24" name="Group 23"/>
          <p:cNvGrpSpPr/>
          <p:nvPr/>
        </p:nvGrpSpPr>
        <p:grpSpPr>
          <a:xfrm>
            <a:off x="6096000" y="1075564"/>
            <a:ext cx="10849394" cy="1203330"/>
            <a:chOff x="3663045" y="869613"/>
            <a:chExt cx="10849394" cy="120333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663045" y="869613"/>
              <a:ext cx="5553212" cy="1203330"/>
            </a:xfrm>
            <a:prstGeom prst="rect">
              <a:avLst/>
            </a:prstGeom>
          </p:spPr>
        </p:pic>
        <p:sp>
          <p:nvSpPr>
            <p:cNvPr id="23" name="Rectangle 22"/>
            <p:cNvSpPr/>
            <p:nvPr/>
          </p:nvSpPr>
          <p:spPr>
            <a:xfrm>
              <a:off x="4958445" y="869613"/>
              <a:ext cx="9553994" cy="100271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5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LUYỆN</a:t>
              </a:r>
              <a:r>
                <a:rPr kumimoji="0" lang="nl-NL" sz="4500" b="1" i="0" u="none" strike="noStrike" kern="1200" cap="none" spc="0" normalizeH="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TẬP </a:t>
              </a:r>
              <a:r>
                <a:rPr lang="nl-NL" sz="4500" b="1" noProof="0">
                  <a:solidFill>
                    <a:prstClr val="black"/>
                  </a:solidFill>
                  <a:latin typeface="Arial" panose="020B0604020202020204" pitchFamily="34" charset="0"/>
                  <a:ea typeface="Calibri" panose="020F0502020204030204" pitchFamily="34" charset="0"/>
                  <a:cs typeface="Arial" panose="020B0604020202020204" pitchFamily="34" charset="0"/>
                </a:rPr>
                <a:t>3</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42" name="Rectangle 41"/>
              <p:cNvSpPr/>
              <p:nvPr/>
            </p:nvSpPr>
            <p:spPr>
              <a:xfrm>
                <a:off x="6553200" y="5935801"/>
                <a:ext cx="6524763" cy="3170099"/>
              </a:xfrm>
              <a:prstGeom prst="rect">
                <a:avLst/>
              </a:prstGeom>
            </p:spPr>
            <p:txBody>
              <a:bodyPr wrap="square">
                <a:spAutoFit/>
              </a:bodyPr>
              <a:lstStyle/>
              <a:p>
                <a:pPr>
                  <a:lnSpc>
                    <a:spcPct val="150000"/>
                  </a:lnSpc>
                  <a:spcAft>
                    <a:spcPts val="800"/>
                  </a:spcAft>
                </a:pPr>
                <a14:m>
                  <m:oMath xmlns:m="http://schemas.openxmlformats.org/officeDocument/2006/math">
                    <m:r>
                      <a:rPr lang="en-US" sz="4000"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2</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e>
                      <m: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4</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xy</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oMath>
                </a14:m>
                <a:r>
                  <a:rPr lang="en-US" sz="4000">
                    <a:solidFill>
                      <a:schemeClr val="bg1"/>
                    </a:solidFill>
                    <a:effectLst/>
                    <a:latin typeface="Times New Roman" panose="02020603050405020304" pitchFamily="18" charset="0"/>
                    <a:ea typeface="Dotum" panose="020B0600000101010101" pitchFamily="34" charset="-127"/>
                    <a:cs typeface="Times New Roman" panose="02020603050405020304" pitchFamily="18" charset="0"/>
                  </a:rPr>
                  <a:t> </a:t>
                </a:r>
                <a:endParaRPr lang="en-US" sz="40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left"/>
                    </m:oMathParaPr>
                    <m:oMath xmlns:m="http://schemas.openxmlformats.org/officeDocument/2006/math">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d>
                        <m:d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dPr>
                        <m:e>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e>
                      </m:d>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oMath>
                  </m:oMathPara>
                </a14:m>
                <a:endParaRPr lang="en-US" sz="40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left"/>
                    </m:oMathParaPr>
                    <m:oMath xmlns:m="http://schemas.openxmlformats.org/officeDocument/2006/math">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1)</m:t>
                      </m:r>
                    </m:oMath>
                  </m:oMathPara>
                </a14:m>
                <a:endParaRPr lang="en-US" sz="40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42" name="Rectangle 41"/>
              <p:cNvSpPr>
                <a:spLocks noRot="1" noChangeAspect="1" noMove="1" noResize="1" noEditPoints="1" noAdjustHandles="1" noChangeArrowheads="1" noChangeShapeType="1" noTextEdit="1"/>
              </p:cNvSpPr>
              <p:nvPr/>
            </p:nvSpPr>
            <p:spPr>
              <a:xfrm>
                <a:off x="6553200" y="5935801"/>
                <a:ext cx="6524763" cy="3170099"/>
              </a:xfrm>
              <a:prstGeom prst="rect">
                <a:avLst/>
              </a:prstGeom>
              <a:blipFill>
                <a:blip r:embed="rId9"/>
                <a:stretch>
                  <a:fillRect/>
                </a:stretch>
              </a:blipFill>
            </p:spPr>
            <p:txBody>
              <a:bodyPr/>
              <a:lstStyle/>
              <a:p>
                <a:r>
                  <a:rPr lang="en-US">
                    <a:noFill/>
                  </a:rPr>
                  <a:t> </a:t>
                </a:r>
              </a:p>
            </p:txBody>
          </p:sp>
        </mc:Fallback>
      </mc:AlternateContent>
      <p:pic>
        <p:nvPicPr>
          <p:cNvPr id="50" name="Picture 5"/>
          <p:cNvPicPr>
            <a:picLocks noChangeAspect="1"/>
          </p:cNvPicPr>
          <p:nvPr/>
        </p:nvPicPr>
        <p:blipFill>
          <a:blip r:embed="rId10" cstate="print">
            <a:alphaModFix amt="70000"/>
            <a:lum bright="70000" contrast="-70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00806">
            <a:off x="-385901" y="-323379"/>
            <a:ext cx="2068478" cy="2068478"/>
          </a:xfrm>
          <a:prstGeom prst="rect">
            <a:avLst/>
          </a:prstGeom>
        </p:spPr>
      </p:pic>
      <p:pic>
        <p:nvPicPr>
          <p:cNvPr id="12" name="Picture 11"/>
          <p:cNvPicPr>
            <a:picLocks noChangeAspect="1"/>
          </p:cNvPicPr>
          <p:nvPr/>
        </p:nvPicPr>
        <p:blipFill>
          <a:blip r:embed="rId12" cstate="print">
            <a:alphaModFix amt="70000"/>
            <a:lum bright="70000" contrast="-70000"/>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31961" y="8648029"/>
            <a:ext cx="1960598" cy="1949322"/>
          </a:xfrm>
          <a:prstGeom prst="rect">
            <a:avLst/>
          </a:prstGeom>
        </p:spPr>
      </p:pic>
      <mc:AlternateContent xmlns:mc="http://schemas.openxmlformats.org/markup-compatibility/2006" xmlns:a14="http://schemas.microsoft.com/office/drawing/2010/main">
        <mc:Choice Requires="a14">
          <p:sp>
            <p:nvSpPr>
              <p:cNvPr id="3" name="TextBox 2"/>
              <p:cNvSpPr txBox="1"/>
              <p:nvPr/>
            </p:nvSpPr>
            <p:spPr>
              <a:xfrm>
                <a:off x="2971799" y="2976254"/>
                <a:ext cx="12420600" cy="707886"/>
              </a:xfrm>
              <a:prstGeom prst="rect">
                <a:avLst/>
              </a:prstGeom>
              <a:noFill/>
            </p:spPr>
            <p:txBody>
              <a:bodyPr wrap="square" rtlCol="0">
                <a:spAutoFit/>
              </a:bodyPr>
              <a:lstStyle/>
              <a:p>
                <a:r>
                  <a:rPr lang="en-US" sz="4000">
                    <a:solidFill>
                      <a:schemeClr val="bg1"/>
                    </a:solidFill>
                    <a:latin typeface="Arial" panose="020B0604020202020204" pitchFamily="34" charset="0"/>
                    <a:cs typeface="Arial" panose="020B0604020202020204" pitchFamily="34" charset="0"/>
                  </a:rPr>
                  <a:t>Phân tích đa thức </a:t>
                </a:r>
                <a14:m>
                  <m:oMath xmlns:m="http://schemas.openxmlformats.org/officeDocument/2006/math">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2</m:t>
                    </m:r>
                    <m:sSup>
                      <m:sSupPr>
                        <m:ctrlPr>
                          <a:rPr lang="en-US" sz="4000" i="1">
                            <a:solidFill>
                              <a:schemeClr val="bg1"/>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x</m:t>
                        </m:r>
                      </m:e>
                      <m:sup>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2</m:t>
                        </m:r>
                      </m:sup>
                    </m:sSup>
                    <m:r>
                      <a:rPr lang="en-US" sz="4000" i="1">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4</m:t>
                    </m:r>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xy</m:t>
                    </m:r>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y</m:t>
                    </m:r>
                    <m:r>
                      <a:rPr lang="en-US" sz="4000" i="1">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x</m:t>
                    </m:r>
                  </m:oMath>
                </a14:m>
                <a:r>
                  <a:rPr lang="en-US" sz="4000">
                    <a:solidFill>
                      <a:schemeClr val="bg1"/>
                    </a:solidFill>
                    <a:latin typeface="Times New Roman" panose="02020603050405020304" pitchFamily="18" charset="0"/>
                    <a:ea typeface="Dotum" panose="020B0600000101010101" pitchFamily="34" charset="-127"/>
                    <a:cs typeface="Times New Roman" panose="02020603050405020304" pitchFamily="18" charset="0"/>
                  </a:rPr>
                  <a:t> </a:t>
                </a:r>
                <a:r>
                  <a:rPr lang="en-US" sz="4000">
                    <a:solidFill>
                      <a:schemeClr val="bg1"/>
                    </a:solidFill>
                    <a:latin typeface="Arial" panose="020B0604020202020204" pitchFamily="34" charset="0"/>
                    <a:cs typeface="Arial" panose="020B0604020202020204" pitchFamily="34" charset="0"/>
                  </a:rPr>
                  <a:t>thành nhân tử.</a:t>
                </a:r>
              </a:p>
            </p:txBody>
          </p:sp>
        </mc:Choice>
        <mc:Fallback xmlns="">
          <p:sp>
            <p:nvSpPr>
              <p:cNvPr id="3" name="TextBox 2"/>
              <p:cNvSpPr txBox="1">
                <a:spLocks noRot="1" noChangeAspect="1" noMove="1" noResize="1" noEditPoints="1" noAdjustHandles="1" noChangeArrowheads="1" noChangeShapeType="1" noTextEdit="1"/>
              </p:cNvSpPr>
              <p:nvPr/>
            </p:nvSpPr>
            <p:spPr>
              <a:xfrm>
                <a:off x="2971799" y="2976254"/>
                <a:ext cx="12420600" cy="707886"/>
              </a:xfrm>
              <a:prstGeom prst="rect">
                <a:avLst/>
              </a:prstGeom>
              <a:blipFill>
                <a:blip r:embed="rId20"/>
                <a:stretch>
                  <a:fillRect l="-1717" t="-15517" b="-36207"/>
                </a:stretch>
              </a:blipFill>
            </p:spPr>
            <p:txBody>
              <a:bodyPr/>
              <a:lstStyle/>
              <a:p>
                <a:r>
                  <a:rPr lang="en-US">
                    <a:noFill/>
                  </a:rPr>
                  <a:t> </a:t>
                </a:r>
              </a:p>
            </p:txBody>
          </p:sp>
        </mc:Fallback>
      </mc:AlternateContent>
      <p:sp>
        <p:nvSpPr>
          <p:cNvPr id="13" name="Oval Callout 12"/>
          <p:cNvSpPr/>
          <p:nvPr/>
        </p:nvSpPr>
        <p:spPr>
          <a:xfrm>
            <a:off x="8229600" y="4457700"/>
            <a:ext cx="1651239" cy="990600"/>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p:cNvPicPr>
            <a:picLocks noChangeAspect="1"/>
          </p:cNvPicPr>
          <p:nvPr/>
        </p:nvPicPr>
        <p:blipFill>
          <a:blip r:embed="rId21"/>
          <a:stretch>
            <a:fillRect/>
          </a:stretch>
        </p:blipFill>
        <p:spPr>
          <a:xfrm flipH="1">
            <a:off x="16158229" y="7277100"/>
            <a:ext cx="1596371" cy="2741858"/>
          </a:xfrm>
          <a:prstGeom prst="rect">
            <a:avLst/>
          </a:prstGeom>
        </p:spPr>
      </p:pic>
    </p:spTree>
    <p:extLst>
      <p:ext uri="{BB962C8B-B14F-4D97-AF65-F5344CB8AC3E}">
        <p14:creationId xmlns:p14="http://schemas.microsoft.com/office/powerpoint/2010/main" val="118709492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3" grpId="0"/>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1018" y="-899528"/>
            <a:ext cx="23116619" cy="15040267"/>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sp>
        <p:nvSpPr>
          <p:cNvPr id="35" name="Rectangle 34"/>
          <p:cNvSpPr/>
          <p:nvPr/>
        </p:nvSpPr>
        <p:spPr>
          <a:xfrm>
            <a:off x="659994" y="1257301"/>
            <a:ext cx="16764000" cy="883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251491" y="7163057"/>
            <a:ext cx="1620020" cy="1611183"/>
          </a:xfrm>
          <a:prstGeom prst="rect">
            <a:avLst/>
          </a:prstGeom>
        </p:spPr>
      </p:pic>
      <p:grpSp>
        <p:nvGrpSpPr>
          <p:cNvPr id="40" name="Group 39"/>
          <p:cNvGrpSpPr/>
          <p:nvPr/>
        </p:nvGrpSpPr>
        <p:grpSpPr>
          <a:xfrm>
            <a:off x="141619" y="419100"/>
            <a:ext cx="10272000" cy="1697635"/>
            <a:chOff x="3824468" y="573118"/>
            <a:chExt cx="10272000" cy="1903382"/>
          </a:xfrm>
        </p:grpSpPr>
        <p:pic>
          <p:nvPicPr>
            <p:cNvPr id="41"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724400" y="573118"/>
              <a:ext cx="7543800" cy="1903382"/>
            </a:xfrm>
            <a:prstGeom prst="rect">
              <a:avLst/>
            </a:prstGeom>
          </p:spPr>
        </p:pic>
        <p:sp>
          <p:nvSpPr>
            <p:cNvPr id="42" name="Google Shape;7771;p33"/>
            <p:cNvSpPr txBox="1">
              <a:spLocks/>
            </p:cNvSpPr>
            <p:nvPr/>
          </p:nvSpPr>
          <p:spPr>
            <a:xfrm>
              <a:off x="3824468" y="1109538"/>
              <a:ext cx="10272000" cy="89529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vi-VN" sz="6000" b="1" kern="0" dirty="0">
                  <a:solidFill>
                    <a:schemeClr val="tx1"/>
                  </a:solidFill>
                  <a:latin typeface="Arial" panose="020B0604020202020204" pitchFamily="34" charset="0"/>
                </a:rPr>
                <a:t>KHỞI ĐỘNG</a:t>
              </a:r>
            </a:p>
          </p:txBody>
        </p:sp>
      </p:grpSp>
      <mc:AlternateContent xmlns:mc="http://schemas.openxmlformats.org/markup-compatibility/2006" xmlns:a14="http://schemas.microsoft.com/office/drawing/2010/main">
        <mc:Choice Requires="a14">
          <p:sp>
            <p:nvSpPr>
              <p:cNvPr id="43" name="Rectangle 42"/>
              <p:cNvSpPr/>
              <p:nvPr/>
            </p:nvSpPr>
            <p:spPr>
              <a:xfrm>
                <a:off x="1344701" y="2377621"/>
                <a:ext cx="15724099" cy="3785652"/>
              </a:xfrm>
              <a:prstGeom prst="rect">
                <a:avLst/>
              </a:prstGeom>
            </p:spPr>
            <p:txBody>
              <a:bodyPr wrap="square">
                <a:spAutoFit/>
              </a:bodyPr>
              <a:lstStyle/>
              <a:p>
                <a:pPr algn="just">
                  <a:lnSpc>
                    <a:spcPct val="150000"/>
                  </a:lnSpc>
                </a:pPr>
                <a:r>
                  <a:rPr lang="nl-NL" sz="4000">
                    <a:latin typeface="Arial" panose="020B0604020202020204" pitchFamily="34" charset="0"/>
                    <a:ea typeface="Calibri" panose="020F0502020204030204" pitchFamily="34" charset="0"/>
                    <a:cs typeface="Arial" panose="020B0604020202020204" pitchFamily="34" charset="0"/>
                  </a:rPr>
                  <a:t>Trong một buổi giao lưu Toán học, Vuông và Tròn cùng tham gia. Tròn phát biểu ý kiến rằng cậu ta có thể tìm được tất cả số x để biểu thức </a:t>
                </a:r>
                <a14:m>
                  <m:oMath xmlns:m="http://schemas.openxmlformats.org/officeDocument/2006/math">
                    <m:r>
                      <a:rPr lang="nl-NL" sz="4000" i="0">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x</m:t>
                        </m:r>
                      </m:e>
                      <m:sup>
                        <m:r>
                          <a:rPr lang="nl-NL" sz="4000" i="0">
                            <a:effectLst/>
                            <a:latin typeface="Cambria Math" panose="02040503050406030204" pitchFamily="18" charset="0"/>
                            <a:ea typeface="Calibri" panose="020F0502020204030204" pitchFamily="34" charset="0"/>
                            <a:cs typeface="Times New Roman" panose="02020603050405020304" pitchFamily="18" charset="0"/>
                          </a:rPr>
                          <m:t>2</m:t>
                        </m:r>
                      </m:sup>
                    </m:sSup>
                    <m:r>
                      <a:rPr lang="nl-NL" sz="40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x</m:t>
                    </m:r>
                    <m:r>
                      <a:rPr lang="nl-NL" sz="4000" i="0">
                        <a:effectLst/>
                        <a:latin typeface="Cambria Math" panose="02040503050406030204" pitchFamily="18" charset="0"/>
                        <a:ea typeface="Calibri" panose="020F0502020204030204" pitchFamily="34" charset="0"/>
                        <a:cs typeface="Times New Roman" panose="02020603050405020304" pitchFamily="18" charset="0"/>
                      </a:rPr>
                      <m:t>=0</m:t>
                    </m:r>
                  </m:oMath>
                </a14:m>
                <a:r>
                  <a:rPr lang="nl-NL" sz="4000">
                    <a:effectLst/>
                    <a:latin typeface="Arial" panose="020B0604020202020204" pitchFamily="34" charset="0"/>
                    <a:ea typeface="Calibri" panose="020F0502020204030204" pitchFamily="34" charset="0"/>
                    <a:cs typeface="Arial" panose="020B0604020202020204" pitchFamily="34" charset="0"/>
                  </a:rPr>
                  <a:t>. Vuông nghe vậy và không biết làm cách nào mà Tròn có thể làm được. </a:t>
                </a:r>
                <a:r>
                  <a:rPr lang="en-US" sz="4000">
                    <a:effectLst/>
                    <a:latin typeface="Arial" panose="020B0604020202020204" pitchFamily="34" charset="0"/>
                    <a:ea typeface="Calibri" panose="020F0502020204030204" pitchFamily="34" charset="0"/>
                    <a:cs typeface="Arial" panose="020B0604020202020204" pitchFamily="34" charset="0"/>
                  </a:rPr>
                  <a:t>Bạn hãy giúp Vuông trong trường hợp này</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3" name="Rectangle 42"/>
              <p:cNvSpPr>
                <a:spLocks noRot="1" noChangeAspect="1" noMove="1" noResize="1" noEditPoints="1" noAdjustHandles="1" noChangeArrowheads="1" noChangeShapeType="1" noTextEdit="1"/>
              </p:cNvSpPr>
              <p:nvPr/>
            </p:nvSpPr>
            <p:spPr>
              <a:xfrm>
                <a:off x="1344701" y="2377621"/>
                <a:ext cx="15724099" cy="3785652"/>
              </a:xfrm>
              <a:prstGeom prst="rect">
                <a:avLst/>
              </a:prstGeom>
              <a:blipFill>
                <a:blip r:embed="rId15"/>
                <a:stretch>
                  <a:fillRect l="-1396" r="-1357" b="-3060"/>
                </a:stretch>
              </a:blipFill>
            </p:spPr>
            <p:txBody>
              <a:bodyPr/>
              <a:lstStyle/>
              <a:p>
                <a:r>
                  <a:rPr lang="en-US">
                    <a:noFill/>
                  </a:rPr>
                  <a:t> </a:t>
                </a:r>
              </a:p>
            </p:txBody>
          </p:sp>
        </mc:Fallback>
      </mc:AlternateContent>
      <p:pic>
        <p:nvPicPr>
          <p:cNvPr id="47" name="Picture 8"/>
          <p:cNvPicPr>
            <a:picLocks noChangeAspect="1"/>
          </p:cNvPicPr>
          <p:nvPr/>
        </p:nvPicPr>
        <p:blipFill>
          <a:blip r:embed="rId16"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2060088">
            <a:off x="-327304" y="8830854"/>
            <a:ext cx="1933503" cy="1289959"/>
          </a:xfrm>
          <a:prstGeom prst="rect">
            <a:avLst/>
          </a:prstGeom>
        </p:spPr>
      </p:pic>
      <p:pic>
        <p:nvPicPr>
          <p:cNvPr id="51" name="Picture 34"/>
          <p:cNvPicPr>
            <a:picLocks noChangeAspect="1"/>
          </p:cNvPicPr>
          <p:nvPr/>
        </p:nvPicPr>
        <p:blipFill>
          <a:blip r:embed="rId18"/>
          <a:srcRect/>
          <a:stretch>
            <a:fillRect/>
          </a:stretch>
        </p:blipFill>
        <p:spPr>
          <a:xfrm>
            <a:off x="16325178" y="670222"/>
            <a:ext cx="1361725" cy="1066685"/>
          </a:xfrm>
          <a:prstGeom prst="rect">
            <a:avLst/>
          </a:prstGeom>
        </p:spPr>
      </p:pic>
      <p:pic>
        <p:nvPicPr>
          <p:cNvPr id="20" name="Picture 1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586958" y="5742134"/>
            <a:ext cx="3052842" cy="3571249"/>
          </a:xfrm>
          <a:prstGeom prst="rect">
            <a:avLst/>
          </a:prstGeom>
        </p:spPr>
      </p:pic>
      <p:pic>
        <p:nvPicPr>
          <p:cNvPr id="21" name="Picture 20"/>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745464" y="7036995"/>
            <a:ext cx="2438400" cy="2721935"/>
          </a:xfrm>
          <a:prstGeom prst="rect">
            <a:avLst/>
          </a:prstGeom>
        </p:spPr>
      </p:pic>
    </p:spTree>
    <p:extLst>
      <p:ext uri="{BB962C8B-B14F-4D97-AF65-F5344CB8AC3E}">
        <p14:creationId xmlns:p14="http://schemas.microsoft.com/office/powerpoint/2010/main" val="394232565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anim calcmode="lin" valueType="num">
                                      <p:cBhvr>
                                        <p:cTn id="13" dur="500" fill="hold"/>
                                        <p:tgtEl>
                                          <p:spTgt spid="43"/>
                                        </p:tgtEl>
                                        <p:attrNameLst>
                                          <p:attrName>ppt_x</p:attrName>
                                        </p:attrNameLst>
                                      </p:cBhvr>
                                      <p:tavLst>
                                        <p:tav tm="0">
                                          <p:val>
                                            <p:strVal val="#ppt_x"/>
                                          </p:val>
                                        </p:tav>
                                        <p:tav tm="100000">
                                          <p:val>
                                            <p:strVal val="#ppt_x"/>
                                          </p:val>
                                        </p:tav>
                                      </p:tavLst>
                                    </p:anim>
                                    <p:anim calcmode="lin" valueType="num">
                                      <p:cBhvr>
                                        <p:cTn id="14" dur="500" fill="hold"/>
                                        <p:tgtEl>
                                          <p:spTgt spid="4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5A8D76"/>
        </a:solidFill>
        <a:effectLst/>
      </p:bgPr>
    </p:bg>
    <p:spTree>
      <p:nvGrpSpPr>
        <p:cNvPr id="1" name=""/>
        <p:cNvGrpSpPr/>
        <p:nvPr/>
      </p:nvGrpSpPr>
      <p:grpSpPr>
        <a:xfrm>
          <a:off x="0" y="0"/>
          <a:ext cx="0" cy="0"/>
          <a:chOff x="0" y="0"/>
          <a:chExt cx="0" cy="0"/>
        </a:xfrm>
      </p:grpSpPr>
      <p:pic>
        <p:nvPicPr>
          <p:cNvPr id="36" name="Picture 10"/>
          <p:cNvPicPr>
            <a:picLocks noChangeAspect="1"/>
          </p:cNvPicPr>
          <p:nvPr/>
        </p:nvPicPr>
        <p:blipFill>
          <a:blip r:embed="rId2" cstate="print">
            <a:alphaModFix amt="70000"/>
            <a:biLevel thresh="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65462">
            <a:off x="16729722" y="-381407"/>
            <a:ext cx="1964781" cy="1783602"/>
          </a:xfrm>
          <a:prstGeom prst="rect">
            <a:avLst/>
          </a:prstGeom>
        </p:spPr>
      </p:pic>
      <p:pic>
        <p:nvPicPr>
          <p:cNvPr id="40" name="Picture 3"/>
          <p:cNvPicPr>
            <a:picLocks noChangeAspect="1"/>
          </p:cNvPicPr>
          <p:nvPr/>
        </p:nvPicPr>
        <p:blipFill>
          <a:blip r:embed="rId4" cstate="print">
            <a:alphaModFix amt="70000"/>
            <a:biLevel thresh="2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04353">
            <a:off x="-291379" y="-234346"/>
            <a:ext cx="1602835" cy="2027250"/>
          </a:xfrm>
          <a:prstGeom prst="rect">
            <a:avLst/>
          </a:prstGeom>
        </p:spPr>
      </p:pic>
      <p:pic>
        <p:nvPicPr>
          <p:cNvPr id="48" name="Picture 2"/>
          <p:cNvPicPr>
            <a:picLocks noChangeAspect="1"/>
          </p:cNvPicPr>
          <p:nvPr/>
        </p:nvPicPr>
        <p:blipFill>
          <a:blip r:embed="rId6" cstate="print">
            <a:alphaModFix amt="70000"/>
            <a:biLevel thresh="5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992600" y="9114212"/>
            <a:ext cx="1524000" cy="1515687"/>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444075" y="2490825"/>
                <a:ext cx="17819862" cy="1015663"/>
              </a:xfrm>
              <a:prstGeom prst="rect">
                <a:avLst/>
              </a:prstGeom>
            </p:spPr>
            <p:txBody>
              <a:bodyPr wrap="square">
                <a:spAutoFit/>
              </a:bodyPr>
              <a:lstStyle/>
              <a:p>
                <a:pPr>
                  <a:lnSpc>
                    <a:spcPct val="150000"/>
                  </a:lnSpc>
                </a:pP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rPr>
                  <a:t>Tính</a:t>
                </a:r>
                <a:r>
                  <a:rPr kumimoji="0" lang="en-US" sz="4000" b="0" i="0" u="none" strike="noStrike" kern="1200" cap="none" spc="0" normalizeH="0" noProof="0">
                    <a:ln>
                      <a:noFill/>
                    </a:ln>
                    <a:solidFill>
                      <a:prstClr val="white"/>
                    </a:solidFill>
                    <a:effectLst/>
                    <a:uLnTx/>
                    <a:uFillTx/>
                    <a:latin typeface="Arial" panose="020B0604020202020204" pitchFamily="34" charset="0"/>
                    <a:ea typeface="Times New Roman" panose="02020603050405020304" pitchFamily="18" charset="0"/>
                  </a:rPr>
                  <a:t> nhanh giá trị của biểu thức </a:t>
                </a:r>
                <a14:m>
                  <m:oMath xmlns:m="http://schemas.openxmlformats.org/officeDocument/2006/math">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A</m:t>
                    </m:r>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solidFill>
                              <a:schemeClr val="bg1"/>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x</m:t>
                        </m:r>
                      </m:e>
                      <m:sup>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2</m:t>
                        </m:r>
                      </m:sup>
                    </m:sSup>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y</m:t>
                    </m:r>
                    <m:r>
                      <a:rPr lang="en-US" sz="4000" i="1">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x</m:t>
                    </m:r>
                    <m:r>
                      <a:rPr lang="en-US" sz="4000" i="1">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latin typeface="Cambria Math" panose="02040503050406030204" pitchFamily="18" charset="0"/>
                        <a:ea typeface="Arial" panose="020B0604020202020204" pitchFamily="34" charset="0"/>
                        <a:cs typeface="Times New Roman" panose="02020603050405020304" pitchFamily="18" charset="0"/>
                      </a:rPr>
                      <m:t>xy</m:t>
                    </m:r>
                  </m:oMath>
                </a14:m>
                <a:r>
                  <a:rPr lang="en-US" sz="4000">
                    <a:solidFill>
                      <a:schemeClr val="bg1"/>
                    </a:solidFill>
                    <a:latin typeface="Arial" panose="020B0604020202020204" pitchFamily="34" charset="0"/>
                    <a:ea typeface="Arial" panose="020B0604020202020204" pitchFamily="34" charset="0"/>
                    <a:cs typeface="Arial" panose="020B0604020202020204" pitchFamily="34" charset="0"/>
                  </a:rPr>
                  <a:t> tại x = 2022, y = 2020.</a:t>
                </a:r>
              </a:p>
            </p:txBody>
          </p:sp>
        </mc:Choice>
        <mc:Fallback xmlns="">
          <p:sp>
            <p:nvSpPr>
              <p:cNvPr id="4" name="Rectangle 3"/>
              <p:cNvSpPr>
                <a:spLocks noRot="1" noChangeAspect="1" noMove="1" noResize="1" noEditPoints="1" noAdjustHandles="1" noChangeArrowheads="1" noChangeShapeType="1" noTextEdit="1"/>
              </p:cNvSpPr>
              <p:nvPr/>
            </p:nvSpPr>
            <p:spPr>
              <a:xfrm>
                <a:off x="444075" y="2490825"/>
                <a:ext cx="17819862" cy="1015663"/>
              </a:xfrm>
              <a:prstGeom prst="rect">
                <a:avLst/>
              </a:prstGeom>
              <a:blipFill>
                <a:blip r:embed="rId21"/>
                <a:stretch>
                  <a:fillRect l="-1232" b="-14458"/>
                </a:stretch>
              </a:blipFill>
            </p:spPr>
            <p:txBody>
              <a:bodyPr/>
              <a:lstStyle/>
              <a:p>
                <a:r>
                  <a:rPr lang="en-US">
                    <a:noFill/>
                  </a:rPr>
                  <a:t> </a:t>
                </a:r>
              </a:p>
            </p:txBody>
          </p:sp>
        </mc:Fallback>
      </mc:AlternateContent>
      <p:sp>
        <p:nvSpPr>
          <p:cNvPr id="25" name="Oval Callout 24"/>
          <p:cNvSpPr/>
          <p:nvPr/>
        </p:nvSpPr>
        <p:spPr>
          <a:xfrm>
            <a:off x="8327936" y="4014136"/>
            <a:ext cx="1698940" cy="955024"/>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1" name="Group 10"/>
          <p:cNvGrpSpPr/>
          <p:nvPr/>
        </p:nvGrpSpPr>
        <p:grpSpPr>
          <a:xfrm>
            <a:off x="6400800" y="934455"/>
            <a:ext cx="10849394" cy="1203330"/>
            <a:chOff x="3663045" y="869613"/>
            <a:chExt cx="10849394" cy="1203330"/>
          </a:xfrm>
        </p:grpSpPr>
        <p:pic>
          <p:nvPicPr>
            <p:cNvPr id="12" name="Picture 2"/>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3663045" y="869613"/>
              <a:ext cx="5553212" cy="1203330"/>
            </a:xfrm>
            <a:prstGeom prst="rect">
              <a:avLst/>
            </a:prstGeom>
          </p:spPr>
        </p:pic>
        <p:sp>
          <p:nvSpPr>
            <p:cNvPr id="13" name="Rectangle 12"/>
            <p:cNvSpPr/>
            <p:nvPr/>
          </p:nvSpPr>
          <p:spPr>
            <a:xfrm>
              <a:off x="4958445" y="869613"/>
              <a:ext cx="9553994" cy="113107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5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VẬN</a:t>
              </a:r>
              <a:r>
                <a:rPr kumimoji="0" lang="nl-NL" sz="4500" b="1" i="0" u="none" strike="noStrike" kern="1200" cap="none" spc="0" normalizeH="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DỤNG </a:t>
              </a:r>
              <a:r>
                <a:rPr kumimoji="0" lang="nl-NL" sz="45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2</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3" name="Rectangle 2"/>
              <p:cNvSpPr/>
              <p:nvPr/>
            </p:nvSpPr>
            <p:spPr>
              <a:xfrm>
                <a:off x="609600" y="5524500"/>
                <a:ext cx="17297400" cy="4090735"/>
              </a:xfrm>
              <a:prstGeom prst="rect">
                <a:avLst/>
              </a:prstGeom>
            </p:spPr>
            <p:txBody>
              <a:bodyPr wrap="square">
                <a:spAutoFit/>
              </a:bodyPr>
              <a:lstStyle/>
              <a:p>
                <a:pPr algn="just">
                  <a:lnSpc>
                    <a:spcPct val="150000"/>
                  </a:lnSpc>
                  <a:spcAft>
                    <a:spcPts val="800"/>
                  </a:spcAft>
                </a:pPr>
                <a14:m>
                  <m:oMathPara xmlns:m="http://schemas.openxmlformats.org/officeDocument/2006/math">
                    <m:oMathParaPr>
                      <m:jc m:val="left"/>
                    </m:oMathParaPr>
                    <m:oMath xmlns:m="http://schemas.openxmlformats.org/officeDocument/2006/math">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A</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e>
                        <m: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m:rPr>
                          <m:sty m:val="p"/>
                        </m:rPr>
                        <a:rPr lang="en-US" sz="4000" smtClean="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dPr>
                        <m:e>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e>
                            <m: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xy</m:t>
                          </m:r>
                        </m:e>
                      </m:d>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d>
                        <m:d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dPr>
                        <m:e>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e>
                      </m:d>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y</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oMath>
                  </m:oMathPara>
                </a14:m>
                <a:endPar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800"/>
                  </a:spcAft>
                </a:pPr>
                <a:r>
                  <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rPr>
                  <a:t>Thay </a:t>
                </a:r>
                <a14:m>
                  <m:oMath xmlns:m="http://schemas.openxmlformats.org/officeDocument/2006/math">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=2022;</m:t>
                    </m:r>
                    <m:r>
                      <m:rPr>
                        <m:sty m:val="p"/>
                      </m:rP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y</m:t>
                    </m:r>
                    <m:r>
                      <a:rPr lang="en-US" sz="4000">
                        <a:solidFill>
                          <a:schemeClr val="bg1"/>
                        </a:solidFill>
                        <a:effectLst/>
                        <a:latin typeface="Cambria Math" panose="02040503050406030204" pitchFamily="18" charset="0"/>
                        <a:ea typeface="Dotum" panose="020B0600000101010101" pitchFamily="34" charset="-127"/>
                        <a:cs typeface="Times New Roman" panose="02020603050405020304" pitchFamily="18" charset="0"/>
                      </a:rPr>
                      <m:t>=2020</m:t>
                    </m:r>
                  </m:oMath>
                </a14:m>
                <a:r>
                  <a:rPr lang="en-US" sz="4000">
                    <a:solidFill>
                      <a:schemeClr val="bg1"/>
                    </a:solidFill>
                    <a:effectLst/>
                    <a:latin typeface="Arial" panose="020B0604020202020204" pitchFamily="34" charset="0"/>
                    <a:ea typeface="Dotum" panose="020B0600000101010101" pitchFamily="34" charset="-127"/>
                    <a:cs typeface="Arial" panose="020B0604020202020204" pitchFamily="34" charset="0"/>
                  </a:rPr>
                  <a:t> vào A, ta có:</a:t>
                </a:r>
                <a:endPar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A</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=(2022</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2020)(2022</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2)=2.2020=4040</m:t>
                      </m:r>
                    </m:oMath>
                  </m:oMathPara>
                </a14:m>
                <a:endParaRPr lang="en-US" sz="4000">
                  <a:solidFill>
                    <a:schemeClr val="bg1"/>
                  </a:solidFill>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609600" y="5524500"/>
                <a:ext cx="17297400" cy="4090735"/>
              </a:xfrm>
              <a:prstGeom prst="rect">
                <a:avLst/>
              </a:prstGeom>
              <a:blipFill>
                <a:blip r:embed="rId24"/>
                <a:stretch>
                  <a:fillRect l="-1233"/>
                </a:stretch>
              </a:blipFill>
            </p:spPr>
            <p:txBody>
              <a:bodyPr/>
              <a:lstStyle/>
              <a:p>
                <a:r>
                  <a:rPr lang="en-US">
                    <a:noFill/>
                  </a:rPr>
                  <a:t> </a:t>
                </a:r>
              </a:p>
            </p:txBody>
          </p:sp>
        </mc:Fallback>
      </mc:AlternateContent>
    </p:spTree>
    <p:extLst>
      <p:ext uri="{BB962C8B-B14F-4D97-AF65-F5344CB8AC3E}">
        <p14:creationId xmlns:p14="http://schemas.microsoft.com/office/powerpoint/2010/main" val="305994066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left)">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500"/>
                                        <p:tgtEl>
                                          <p:spTgt spid="3">
                                            <p:txEl>
                                              <p:pRg st="0" end="0"/>
                                            </p:txEl>
                                          </p:spTgt>
                                        </p:tgtEl>
                                      </p:cBhvr>
                                    </p:animEffect>
                                  </p:childTnLst>
                                </p:cTn>
                              </p:par>
                            </p:childTnLst>
                          </p:cTn>
                        </p:par>
                        <p:par>
                          <p:cTn id="22" fill="hold">
                            <p:stCondLst>
                              <p:cond delay="500"/>
                            </p:stCondLst>
                            <p:childTnLst>
                              <p:par>
                                <p:cTn id="23" presetID="14" presetClass="entr" presetSubtype="10" fill="hold" nodeType="after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5" dur="500"/>
                                        <p:tgtEl>
                                          <p:spTgt spid="3">
                                            <p:txEl>
                                              <p:pRg st="1" end="1"/>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5A8D76"/>
        </a:solidFill>
        <a:effectLst/>
      </p:bgPr>
    </p:bg>
    <p:spTree>
      <p:nvGrpSpPr>
        <p:cNvPr id="1" name=""/>
        <p:cNvGrpSpPr/>
        <p:nvPr/>
      </p:nvGrpSpPr>
      <p:grpSpPr>
        <a:xfrm>
          <a:off x="0" y="0"/>
          <a:ext cx="0" cy="0"/>
          <a:chOff x="0" y="0"/>
          <a:chExt cx="0" cy="0"/>
        </a:xfrm>
      </p:grpSpPr>
      <p:grpSp>
        <p:nvGrpSpPr>
          <p:cNvPr id="24" name="Group 23"/>
          <p:cNvGrpSpPr/>
          <p:nvPr/>
        </p:nvGrpSpPr>
        <p:grpSpPr>
          <a:xfrm>
            <a:off x="4876800" y="681446"/>
            <a:ext cx="8915400" cy="1509211"/>
            <a:chOff x="3129645" y="817856"/>
            <a:chExt cx="8915400" cy="1509211"/>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129645" y="817856"/>
              <a:ext cx="8915400" cy="1509211"/>
            </a:xfrm>
            <a:prstGeom prst="rect">
              <a:avLst/>
            </a:prstGeom>
          </p:spPr>
        </p:pic>
        <p:sp>
          <p:nvSpPr>
            <p:cNvPr id="23" name="Rectangle 22"/>
            <p:cNvSpPr/>
            <p:nvPr/>
          </p:nvSpPr>
          <p:spPr>
            <a:xfrm>
              <a:off x="5568045" y="832377"/>
              <a:ext cx="5257800" cy="136191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55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TRANH LUẬN</a:t>
              </a:r>
              <a:endParaRPr kumimoji="0" lang="en-US" sz="5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36" name="Picture 10"/>
          <p:cNvPicPr>
            <a:picLocks noChangeAspect="1"/>
          </p:cNvPicPr>
          <p:nvPr/>
        </p:nvPicPr>
        <p:blipFill>
          <a:blip r:embed="rId4" cstate="print">
            <a:alphaModFix amt="70000"/>
            <a:biLevel thresh="5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65462">
            <a:off x="-473081" y="-210355"/>
            <a:ext cx="1964781" cy="1783602"/>
          </a:xfrm>
          <a:prstGeom prst="rect">
            <a:avLst/>
          </a:prstGeom>
        </p:spPr>
      </p:pic>
      <mc:AlternateContent xmlns:mc="http://schemas.openxmlformats.org/markup-compatibility/2006" xmlns:a14="http://schemas.microsoft.com/office/drawing/2010/main">
        <mc:Choice Requires="a14">
          <p:sp>
            <p:nvSpPr>
              <p:cNvPr id="6" name="TextBox 5"/>
              <p:cNvSpPr txBox="1"/>
              <p:nvPr/>
            </p:nvSpPr>
            <p:spPr>
              <a:xfrm>
                <a:off x="4762500" y="2737128"/>
                <a:ext cx="9144000" cy="707886"/>
              </a:xfrm>
              <a:prstGeom prst="rect">
                <a:avLst/>
              </a:prstGeom>
              <a:noFill/>
            </p:spPr>
            <p:txBody>
              <a:bodyPr wrap="square" rtlCol="0">
                <a:spAutoFit/>
              </a:bodyPr>
              <a:lstStyle/>
              <a:p>
                <a:r>
                  <a:rPr lang="en-US" sz="4000">
                    <a:solidFill>
                      <a:schemeClr val="bg1"/>
                    </a:solidFill>
                    <a:latin typeface="Arial" panose="020B0604020202020204" pitchFamily="34" charset="0"/>
                    <a:cs typeface="Arial" panose="020B0604020202020204" pitchFamily="34" charset="0"/>
                  </a:rPr>
                  <a:t>Phân tích đa thức </a:t>
                </a:r>
                <a14:m>
                  <m:oMath xmlns:m="http://schemas.openxmlformats.org/officeDocument/2006/math">
                    <m:sSup>
                      <m:sSupPr>
                        <m:ctrlPr>
                          <a:rPr lang="en-US" sz="4000" i="1" smtClean="0">
                            <a:solidFill>
                              <a:schemeClr val="bg1"/>
                            </a:solidFill>
                            <a:latin typeface="Cambria Math" panose="02040503050406030204" pitchFamily="18" charset="0"/>
                            <a:cs typeface="Arial" panose="020B0604020202020204" pitchFamily="34" charset="0"/>
                          </a:rPr>
                        </m:ctrlPr>
                      </m:sSupPr>
                      <m:e>
                        <m:r>
                          <a:rPr lang="en-US" sz="4000" b="0" i="1" smtClean="0">
                            <a:solidFill>
                              <a:schemeClr val="bg1"/>
                            </a:solidFill>
                            <a:latin typeface="Cambria Math" panose="02040503050406030204" pitchFamily="18" charset="0"/>
                            <a:cs typeface="Arial" panose="020B0604020202020204" pitchFamily="34" charset="0"/>
                          </a:rPr>
                          <m:t>𝑥</m:t>
                        </m:r>
                      </m:e>
                      <m:sup>
                        <m:r>
                          <a:rPr lang="en-US" sz="4000" b="0" i="1" smtClean="0">
                            <a:solidFill>
                              <a:schemeClr val="bg1"/>
                            </a:solidFill>
                            <a:latin typeface="Cambria Math" panose="02040503050406030204" pitchFamily="18" charset="0"/>
                            <a:cs typeface="Arial" panose="020B0604020202020204" pitchFamily="34" charset="0"/>
                          </a:rPr>
                          <m:t>3</m:t>
                        </m:r>
                      </m:sup>
                    </m:sSup>
                    <m:r>
                      <a:rPr lang="en-US" sz="4000" b="0" i="1" smtClean="0">
                        <a:solidFill>
                          <a:schemeClr val="bg1"/>
                        </a:solidFill>
                        <a:latin typeface="Cambria Math" panose="02040503050406030204" pitchFamily="18" charset="0"/>
                        <a:cs typeface="Arial" panose="020B0604020202020204" pitchFamily="34" charset="0"/>
                      </a:rPr>
                      <m:t>−</m:t>
                    </m:r>
                    <m:r>
                      <a:rPr lang="en-US" sz="4000" b="0" i="1" smtClean="0">
                        <a:solidFill>
                          <a:schemeClr val="bg1"/>
                        </a:solidFill>
                        <a:latin typeface="Cambria Math" panose="02040503050406030204" pitchFamily="18" charset="0"/>
                        <a:cs typeface="Arial" panose="020B0604020202020204" pitchFamily="34" charset="0"/>
                      </a:rPr>
                      <m:t>𝑥</m:t>
                    </m:r>
                  </m:oMath>
                </a14:m>
                <a:r>
                  <a:rPr lang="en-US" sz="4000">
                    <a:solidFill>
                      <a:schemeClr val="bg1"/>
                    </a:solidFill>
                    <a:latin typeface="Arial" panose="020B0604020202020204" pitchFamily="34" charset="0"/>
                    <a:cs typeface="Arial" panose="020B0604020202020204" pitchFamily="34" charset="0"/>
                  </a:rPr>
                  <a:t> thành nhân tử</a:t>
                </a:r>
              </a:p>
            </p:txBody>
          </p:sp>
        </mc:Choice>
        <mc:Fallback xmlns="">
          <p:sp>
            <p:nvSpPr>
              <p:cNvPr id="6" name="TextBox 5"/>
              <p:cNvSpPr txBox="1">
                <a:spLocks noRot="1" noChangeAspect="1" noMove="1" noResize="1" noEditPoints="1" noAdjustHandles="1" noChangeArrowheads="1" noChangeShapeType="1" noTextEdit="1"/>
              </p:cNvSpPr>
              <p:nvPr/>
            </p:nvSpPr>
            <p:spPr>
              <a:xfrm>
                <a:off x="4762500" y="2737128"/>
                <a:ext cx="9144000" cy="707886"/>
              </a:xfrm>
              <a:prstGeom prst="rect">
                <a:avLst/>
              </a:prstGeom>
              <a:blipFill>
                <a:blip r:embed="rId18"/>
                <a:stretch>
                  <a:fillRect l="-2333" t="-15517" r="-1600" b="-36207"/>
                </a:stretch>
              </a:blipFill>
            </p:spPr>
            <p:txBody>
              <a:bodyPr/>
              <a:lstStyle/>
              <a:p>
                <a:r>
                  <a:rPr lang="en-US">
                    <a:noFill/>
                  </a:rPr>
                  <a:t> </a:t>
                </a:r>
              </a:p>
            </p:txBody>
          </p:sp>
        </mc:Fallback>
      </mc:AlternateContent>
      <p:pic>
        <p:nvPicPr>
          <p:cNvPr id="25" name="Picture 24"/>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flipH="1">
            <a:off x="1295400" y="5197614"/>
            <a:ext cx="2461720" cy="2879748"/>
          </a:xfrm>
          <a:prstGeom prst="rect">
            <a:avLst/>
          </a:prstGeom>
        </p:spPr>
      </p:pic>
      <p:pic>
        <p:nvPicPr>
          <p:cNvPr id="26" name="Picture 25"/>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flipH="1">
            <a:off x="11548858" y="6204248"/>
            <a:ext cx="2304727" cy="2572719"/>
          </a:xfrm>
          <a:prstGeom prst="rect">
            <a:avLst/>
          </a:prstGeom>
        </p:spPr>
      </p:pic>
      <p:grpSp>
        <p:nvGrpSpPr>
          <p:cNvPr id="39" name="Group 38"/>
          <p:cNvGrpSpPr/>
          <p:nvPr/>
        </p:nvGrpSpPr>
        <p:grpSpPr>
          <a:xfrm>
            <a:off x="1827503" y="4060811"/>
            <a:ext cx="5271472" cy="1247574"/>
            <a:chOff x="1134381" y="1058936"/>
            <a:chExt cx="8331121" cy="1247574"/>
          </a:xfrm>
        </p:grpSpPr>
        <p:sp>
          <p:nvSpPr>
            <p:cNvPr id="40" name="Google Shape;136;p4"/>
            <p:cNvSpPr/>
            <p:nvPr/>
          </p:nvSpPr>
          <p:spPr>
            <a:xfrm>
              <a:off x="1134381" y="1058936"/>
              <a:ext cx="8331121" cy="1247574"/>
            </a:xfrm>
            <a:prstGeom prst="wedgeRoundRectCallout">
              <a:avLst>
                <a:gd name="adj1" fmla="val -32669"/>
                <a:gd name="adj2" fmla="val 64073"/>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lvl="0" algn="ctr">
                <a:lnSpc>
                  <a:spcPct val="150000"/>
                </a:lnSpc>
              </a:pPr>
              <a:endParaRPr sz="4200" b="0" i="0" u="none" strike="noStrike" cap="none" dirty="0">
                <a:solidFill>
                  <a:schemeClr val="dk1"/>
                </a:solidFill>
                <a:latin typeface="+mn-lt"/>
                <a:ea typeface="Calibri"/>
                <a:cs typeface="Calibri"/>
                <a:sym typeface="Calibri"/>
              </a:endParaRPr>
            </a:p>
          </p:txBody>
        </p:sp>
        <mc:AlternateContent xmlns:mc="http://schemas.openxmlformats.org/markup-compatibility/2006" xmlns:a14="http://schemas.microsoft.com/office/drawing/2010/main">
          <mc:Choice Requires="a14">
            <p:sp>
              <p:nvSpPr>
                <p:cNvPr id="47" name="Rectangle 46"/>
                <p:cNvSpPr/>
                <p:nvPr/>
              </p:nvSpPr>
              <p:spPr>
                <a:xfrm>
                  <a:off x="1760373" y="1335422"/>
                  <a:ext cx="4552401"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3</m:t>
                            </m:r>
                          </m:sup>
                        </m:sSup>
                        <m:r>
                          <a:rPr lang="en-US" sz="4000" b="0" i="1" smtClean="0">
                            <a:latin typeface="Cambria Math" panose="02040503050406030204" pitchFamily="18" charset="0"/>
                          </a:rPr>
                          <m:t>−</m:t>
                        </m:r>
                        <m:r>
                          <a:rPr lang="en-US" sz="4000" b="0" i="1" smtClean="0">
                            <a:latin typeface="Cambria Math" panose="02040503050406030204" pitchFamily="18" charset="0"/>
                          </a:rPr>
                          <m:t>𝑥</m:t>
                        </m:r>
                        <m:r>
                          <a:rPr lang="en-US" sz="4000" b="0" i="1" smtClean="0">
                            <a:latin typeface="Cambria Math" panose="02040503050406030204" pitchFamily="18" charset="0"/>
                          </a:rPr>
                          <m:t>=</m:t>
                        </m:r>
                        <m:r>
                          <a:rPr lang="en-US" sz="4000" b="0" i="1" smtClean="0">
                            <a:latin typeface="Cambria Math" panose="02040503050406030204" pitchFamily="18" charset="0"/>
                          </a:rPr>
                          <m:t>𝑥</m:t>
                        </m:r>
                        <m:d>
                          <m:dPr>
                            <m:ctrlPr>
                              <a:rPr lang="en-US" sz="4000" b="0" i="1" smtClean="0">
                                <a:latin typeface="Cambria Math" panose="02040503050406030204" pitchFamily="18" charset="0"/>
                              </a:rPr>
                            </m:ctrlPr>
                          </m:dPr>
                          <m:e>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−1</m:t>
                            </m:r>
                          </m:e>
                        </m:d>
                      </m:oMath>
                    </m:oMathPara>
                  </a14:m>
                  <a:endParaRPr lang="en-US" sz="4000" dirty="0"/>
                </a:p>
              </p:txBody>
            </p:sp>
          </mc:Choice>
          <mc:Fallback xmlns="">
            <p:sp>
              <p:nvSpPr>
                <p:cNvPr id="47" name="Rectangle 46"/>
                <p:cNvSpPr>
                  <a:spLocks noRot="1" noChangeAspect="1" noMove="1" noResize="1" noEditPoints="1" noAdjustHandles="1" noChangeArrowheads="1" noChangeShapeType="1" noTextEdit="1"/>
                </p:cNvSpPr>
                <p:nvPr/>
              </p:nvSpPr>
              <p:spPr>
                <a:xfrm>
                  <a:off x="1760373" y="1335422"/>
                  <a:ext cx="4552401" cy="707886"/>
                </a:xfrm>
                <a:prstGeom prst="rect">
                  <a:avLst/>
                </a:prstGeom>
                <a:blipFill>
                  <a:blip r:embed="rId21"/>
                  <a:stretch>
                    <a:fillRect r="-47881"/>
                  </a:stretch>
                </a:blipFill>
              </p:spPr>
              <p:txBody>
                <a:bodyPr/>
                <a:lstStyle/>
                <a:p>
                  <a:r>
                    <a:rPr lang="en-US">
                      <a:noFill/>
                    </a:rPr>
                    <a:t> </a:t>
                  </a:r>
                </a:p>
              </p:txBody>
            </p:sp>
          </mc:Fallback>
        </mc:AlternateContent>
      </p:grpSp>
      <p:grpSp>
        <p:nvGrpSpPr>
          <p:cNvPr id="7" name="Group 6"/>
          <p:cNvGrpSpPr/>
          <p:nvPr/>
        </p:nvGrpSpPr>
        <p:grpSpPr>
          <a:xfrm>
            <a:off x="9525000" y="4958957"/>
            <a:ext cx="6975053" cy="1192978"/>
            <a:chOff x="8232386" y="6696636"/>
            <a:chExt cx="6975053" cy="1192978"/>
          </a:xfrm>
        </p:grpSpPr>
        <p:sp>
          <p:nvSpPr>
            <p:cNvPr id="28" name="Google Shape;136;p4"/>
            <p:cNvSpPr/>
            <p:nvPr/>
          </p:nvSpPr>
          <p:spPr>
            <a:xfrm>
              <a:off x="8232386" y="6696636"/>
              <a:ext cx="6975053" cy="1192978"/>
            </a:xfrm>
            <a:prstGeom prst="wedgeRoundRectCallout">
              <a:avLst>
                <a:gd name="adj1" fmla="val -22285"/>
                <a:gd name="adj2" fmla="val 69824"/>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lvl="0" algn="ctr">
                <a:lnSpc>
                  <a:spcPct val="150000"/>
                </a:lnSpc>
              </a:pPr>
              <a:endParaRPr sz="4200" b="0" i="0" u="none" strike="noStrike" cap="none" dirty="0">
                <a:solidFill>
                  <a:schemeClr val="dk1"/>
                </a:solidFill>
                <a:latin typeface="+mn-lt"/>
                <a:ea typeface="Calibri"/>
                <a:cs typeface="Calibri"/>
                <a:sym typeface="Calibri"/>
              </a:endParaRPr>
            </a:p>
          </p:txBody>
        </p:sp>
        <mc:AlternateContent xmlns:mc="http://schemas.openxmlformats.org/markup-compatibility/2006" xmlns:a14="http://schemas.microsoft.com/office/drawing/2010/main">
          <mc:Choice Requires="a14">
            <p:sp>
              <p:nvSpPr>
                <p:cNvPr id="50" name="Rectangle 49"/>
                <p:cNvSpPr/>
                <p:nvPr/>
              </p:nvSpPr>
              <p:spPr>
                <a:xfrm>
                  <a:off x="8764487" y="6938712"/>
                  <a:ext cx="5910849"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3</m:t>
                            </m:r>
                          </m:sup>
                        </m:sSup>
                        <m:r>
                          <a:rPr lang="en-US" sz="4000" b="0" i="1" smtClean="0">
                            <a:latin typeface="Cambria Math" panose="02040503050406030204" pitchFamily="18" charset="0"/>
                          </a:rPr>
                          <m:t>−</m:t>
                        </m:r>
                        <m:r>
                          <a:rPr lang="en-US" sz="4000" b="0" i="1" smtClean="0">
                            <a:latin typeface="Cambria Math" panose="02040503050406030204" pitchFamily="18" charset="0"/>
                          </a:rPr>
                          <m:t>𝑥</m:t>
                        </m:r>
                        <m:r>
                          <a:rPr lang="en-US" sz="4000" b="0" i="1" smtClean="0">
                            <a:latin typeface="Cambria Math" panose="02040503050406030204" pitchFamily="18" charset="0"/>
                          </a:rPr>
                          <m:t>=</m:t>
                        </m:r>
                        <m:r>
                          <a:rPr lang="en-US" sz="4000" b="0" i="1" smtClean="0">
                            <a:latin typeface="Cambria Math" panose="02040503050406030204" pitchFamily="18" charset="0"/>
                          </a:rPr>
                          <m:t>𝑥</m:t>
                        </m:r>
                        <m:d>
                          <m:dPr>
                            <m:ctrlPr>
                              <a:rPr lang="en-US" sz="4000" b="0" i="1" smtClean="0">
                                <a:latin typeface="Cambria Math" panose="02040503050406030204" pitchFamily="18" charset="0"/>
                              </a:rPr>
                            </m:ctrlPr>
                          </m:dPr>
                          <m:e>
                            <m:r>
                              <a:rPr lang="en-US" sz="4000" b="0" i="1" smtClean="0">
                                <a:latin typeface="Cambria Math" panose="02040503050406030204" pitchFamily="18" charset="0"/>
                              </a:rPr>
                              <m:t>𝑥</m:t>
                            </m:r>
                            <m:r>
                              <a:rPr lang="en-US" sz="4000" b="0" i="1" smtClean="0">
                                <a:latin typeface="Cambria Math" panose="02040503050406030204" pitchFamily="18" charset="0"/>
                              </a:rPr>
                              <m:t>−1</m:t>
                            </m:r>
                          </m:e>
                        </m:d>
                        <m:d>
                          <m:dPr>
                            <m:ctrlPr>
                              <a:rPr lang="en-US" sz="4000" b="0" i="1" smtClean="0">
                                <a:latin typeface="Cambria Math" panose="02040503050406030204" pitchFamily="18" charset="0"/>
                              </a:rPr>
                            </m:ctrlPr>
                          </m:dPr>
                          <m:e>
                            <m:r>
                              <a:rPr lang="en-US" sz="4000" b="0" i="1" smtClean="0">
                                <a:latin typeface="Cambria Math" panose="02040503050406030204" pitchFamily="18" charset="0"/>
                              </a:rPr>
                              <m:t>𝑥</m:t>
                            </m:r>
                            <m:r>
                              <a:rPr lang="en-US" sz="4000" b="0" i="1" smtClean="0">
                                <a:latin typeface="Cambria Math" panose="02040503050406030204" pitchFamily="18" charset="0"/>
                              </a:rPr>
                              <m:t>+1</m:t>
                            </m:r>
                          </m:e>
                        </m:d>
                      </m:oMath>
                    </m:oMathPara>
                  </a14:m>
                  <a:endParaRPr lang="en-US" sz="4000" dirty="0"/>
                </a:p>
              </p:txBody>
            </p:sp>
          </mc:Choice>
          <mc:Fallback xmlns="">
            <p:sp>
              <p:nvSpPr>
                <p:cNvPr id="50" name="Rectangle 49"/>
                <p:cNvSpPr>
                  <a:spLocks noRot="1" noChangeAspect="1" noMove="1" noResize="1" noEditPoints="1" noAdjustHandles="1" noChangeArrowheads="1" noChangeShapeType="1" noTextEdit="1"/>
                </p:cNvSpPr>
                <p:nvPr/>
              </p:nvSpPr>
              <p:spPr>
                <a:xfrm>
                  <a:off x="8764487" y="6938712"/>
                  <a:ext cx="5910849" cy="707886"/>
                </a:xfrm>
                <a:prstGeom prst="rect">
                  <a:avLst/>
                </a:prstGeom>
                <a:blipFill>
                  <a:blip r:embed="rId22"/>
                  <a:stretch>
                    <a:fillRect/>
                  </a:stretch>
                </a:blipFill>
              </p:spPr>
              <p:txBody>
                <a:bodyPr/>
                <a:lstStyle/>
                <a:p>
                  <a:r>
                    <a:rPr lang="en-US">
                      <a:noFill/>
                    </a:rPr>
                    <a:t> </a:t>
                  </a:r>
                </a:p>
              </p:txBody>
            </p:sp>
          </mc:Fallback>
        </mc:AlternateContent>
      </p:grpSp>
      <p:sp>
        <p:nvSpPr>
          <p:cNvPr id="51" name="TextBox 50"/>
          <p:cNvSpPr txBox="1"/>
          <p:nvPr/>
        </p:nvSpPr>
        <p:spPr>
          <a:xfrm>
            <a:off x="2594850" y="9083814"/>
            <a:ext cx="13485395" cy="707886"/>
          </a:xfrm>
          <a:prstGeom prst="rect">
            <a:avLst/>
          </a:prstGeom>
          <a:noFill/>
        </p:spPr>
        <p:txBody>
          <a:bodyPr wrap="square" rtlCol="0">
            <a:spAutoFit/>
          </a:bodyPr>
          <a:lstStyle/>
          <a:p>
            <a:r>
              <a:rPr lang="en-US" sz="4000">
                <a:solidFill>
                  <a:schemeClr val="bg1"/>
                </a:solidFill>
                <a:latin typeface="Arial" panose="020B0604020202020204" pitchFamily="34" charset="0"/>
                <a:cs typeface="Arial" panose="020B0604020202020204" pitchFamily="34" charset="0"/>
              </a:rPr>
              <a:t>Em hãy nêu ý kiến của em về lời giải của Tròn và Vuông?</a:t>
            </a:r>
          </a:p>
        </p:txBody>
      </p:sp>
      <p:pic>
        <p:nvPicPr>
          <p:cNvPr id="8" name="Picture 7"/>
          <p:cNvPicPr>
            <a:picLocks noChangeAspect="1"/>
          </p:cNvPicPr>
          <p:nvPr/>
        </p:nvPicPr>
        <p:blipFill>
          <a:blip r:embed="rId23">
            <a:extLst>
              <a:ext uri="{BEBA8EAE-BF5A-486C-A8C5-ECC9F3942E4B}">
                <a14:imgProps xmlns:a14="http://schemas.microsoft.com/office/drawing/2010/main">
                  <a14:imgLayer r:embed="rId24">
                    <a14:imgEffect>
                      <a14:brightnessContrast bright="40000" contrast="-20000"/>
                    </a14:imgEffect>
                  </a14:imgLayer>
                </a14:imgProps>
              </a:ext>
            </a:extLst>
          </a:blip>
          <a:stretch>
            <a:fillRect/>
          </a:stretch>
        </p:blipFill>
        <p:spPr>
          <a:xfrm>
            <a:off x="15967950" y="752063"/>
            <a:ext cx="1847904" cy="1050304"/>
          </a:xfrm>
          <a:prstGeom prst="rect">
            <a:avLst/>
          </a:prstGeom>
        </p:spPr>
      </p:pic>
      <p:pic>
        <p:nvPicPr>
          <p:cNvPr id="52" name="Picture 11"/>
          <p:cNvPicPr>
            <a:picLocks noChangeAspect="1"/>
          </p:cNvPicPr>
          <p:nvPr/>
        </p:nvPicPr>
        <p:blipFill>
          <a:blip r:embed="rId25"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a:off x="-182617" y="9029700"/>
            <a:ext cx="1383851" cy="1375892"/>
          </a:xfrm>
          <a:prstGeom prst="rect">
            <a:avLst/>
          </a:prstGeom>
        </p:spPr>
      </p:pic>
    </p:spTree>
    <p:extLst>
      <p:ext uri="{BB962C8B-B14F-4D97-AF65-F5344CB8AC3E}">
        <p14:creationId xmlns:p14="http://schemas.microsoft.com/office/powerpoint/2010/main" val="34804176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500" fill="hold"/>
                                        <p:tgtEl>
                                          <p:spTgt spid="39"/>
                                        </p:tgtEl>
                                        <p:attrNameLst>
                                          <p:attrName>ppt_x</p:attrName>
                                        </p:attrNameLst>
                                      </p:cBhvr>
                                      <p:tavLst>
                                        <p:tav tm="0">
                                          <p:val>
                                            <p:strVal val="#ppt_x"/>
                                          </p:val>
                                        </p:tav>
                                        <p:tav tm="100000">
                                          <p:val>
                                            <p:strVal val="#ppt_x"/>
                                          </p:val>
                                        </p:tav>
                                      </p:tavLst>
                                    </p:anim>
                                    <p:anim calcmode="lin" valueType="num">
                                      <p:cBhvr additive="base">
                                        <p:cTn id="20" dur="500" fill="hold"/>
                                        <p:tgtEl>
                                          <p:spTgt spid="3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1"/>
                                        </p:tgtEl>
                                        <p:attrNameLst>
                                          <p:attrName>style.visibility</p:attrName>
                                        </p:attrNameLst>
                                      </p:cBhvr>
                                      <p:to>
                                        <p:strVal val="visible"/>
                                      </p:to>
                                    </p:set>
                                    <p:anim calcmode="lin" valueType="num">
                                      <p:cBhvr additive="base">
                                        <p:cTn id="31" dur="500" fill="hold"/>
                                        <p:tgtEl>
                                          <p:spTgt spid="51"/>
                                        </p:tgtEl>
                                        <p:attrNameLst>
                                          <p:attrName>ppt_x</p:attrName>
                                        </p:attrNameLst>
                                      </p:cBhvr>
                                      <p:tavLst>
                                        <p:tav tm="0">
                                          <p:val>
                                            <p:strVal val="#ppt_x"/>
                                          </p:val>
                                        </p:tav>
                                        <p:tav tm="100000">
                                          <p:val>
                                            <p:strVal val="#ppt_x"/>
                                          </p:val>
                                        </p:tav>
                                      </p:tavLst>
                                    </p:anim>
                                    <p:anim calcmode="lin" valueType="num">
                                      <p:cBhvr additive="base">
                                        <p:cTn id="32"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5A8D76"/>
        </a:solidFill>
        <a:effectLst/>
      </p:bgPr>
    </p:bg>
    <p:spTree>
      <p:nvGrpSpPr>
        <p:cNvPr id="1" name=""/>
        <p:cNvGrpSpPr/>
        <p:nvPr/>
      </p:nvGrpSpPr>
      <p:grpSpPr>
        <a:xfrm>
          <a:off x="0" y="0"/>
          <a:ext cx="0" cy="0"/>
          <a:chOff x="0" y="0"/>
          <a:chExt cx="0" cy="0"/>
        </a:xfrm>
      </p:grpSpPr>
      <p:pic>
        <p:nvPicPr>
          <p:cNvPr id="36" name="Picture 10"/>
          <p:cNvPicPr>
            <a:picLocks noChangeAspect="1"/>
          </p:cNvPicPr>
          <p:nvPr/>
        </p:nvPicPr>
        <p:blipFill>
          <a:blip r:embed="rId2" cstate="print">
            <a:alphaModFix amt="70000"/>
            <a:biLevel thresh="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65462">
            <a:off x="-473081" y="-210355"/>
            <a:ext cx="1964781" cy="1783602"/>
          </a:xfrm>
          <a:prstGeom prst="rect">
            <a:avLst/>
          </a:prstGeom>
        </p:spPr>
      </p:pic>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971800" y="3101952"/>
            <a:ext cx="2461720" cy="2879748"/>
          </a:xfrm>
          <a:prstGeom prst="rect">
            <a:avLst/>
          </a:prstGeom>
        </p:spPr>
      </p:pic>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1701258" y="3553137"/>
            <a:ext cx="2304727" cy="2572719"/>
          </a:xfrm>
          <a:prstGeom prst="rect">
            <a:avLst/>
          </a:prstGeom>
        </p:spPr>
      </p:pic>
      <p:grpSp>
        <p:nvGrpSpPr>
          <p:cNvPr id="39" name="Group 38"/>
          <p:cNvGrpSpPr/>
          <p:nvPr/>
        </p:nvGrpSpPr>
        <p:grpSpPr>
          <a:xfrm>
            <a:off x="1979903" y="1790700"/>
            <a:ext cx="5271472" cy="1247574"/>
            <a:chOff x="1134381" y="1058936"/>
            <a:chExt cx="8331121" cy="1247574"/>
          </a:xfrm>
        </p:grpSpPr>
        <p:sp>
          <p:nvSpPr>
            <p:cNvPr id="40" name="Google Shape;136;p4"/>
            <p:cNvSpPr/>
            <p:nvPr/>
          </p:nvSpPr>
          <p:spPr>
            <a:xfrm>
              <a:off x="1134381" y="1058936"/>
              <a:ext cx="8331121" cy="1247574"/>
            </a:xfrm>
            <a:prstGeom prst="wedgeRoundRectCallout">
              <a:avLst>
                <a:gd name="adj1" fmla="val -9541"/>
                <a:gd name="adj2" fmla="val 79503"/>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sz="42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47" name="Rectangle 46"/>
                <p:cNvSpPr/>
                <p:nvPr/>
              </p:nvSpPr>
              <p:spPr>
                <a:xfrm>
                  <a:off x="1760373" y="1335422"/>
                  <a:ext cx="4552401"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sup>
                        </m:s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d>
                          <m:d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sSup>
                              <m:sSup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e>
                        </m:d>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47" name="Rectangle 46"/>
                <p:cNvSpPr>
                  <a:spLocks noRot="1" noChangeAspect="1" noMove="1" noResize="1" noEditPoints="1" noAdjustHandles="1" noChangeArrowheads="1" noChangeShapeType="1" noTextEdit="1"/>
                </p:cNvSpPr>
                <p:nvPr/>
              </p:nvSpPr>
              <p:spPr>
                <a:xfrm>
                  <a:off x="1760373" y="1335422"/>
                  <a:ext cx="4552401" cy="707886"/>
                </a:xfrm>
                <a:prstGeom prst="rect">
                  <a:avLst/>
                </a:prstGeom>
                <a:blipFill>
                  <a:blip r:embed="rId20"/>
                  <a:stretch>
                    <a:fillRect r="-47881"/>
                  </a:stretch>
                </a:blipFill>
              </p:spPr>
              <p:txBody>
                <a:bodyPr/>
                <a:lstStyle/>
                <a:p>
                  <a:r>
                    <a:rPr lang="en-US">
                      <a:noFill/>
                    </a:rPr>
                    <a:t> </a:t>
                  </a:r>
                </a:p>
              </p:txBody>
            </p:sp>
          </mc:Fallback>
        </mc:AlternateContent>
      </p:grpSp>
      <p:grpSp>
        <p:nvGrpSpPr>
          <p:cNvPr id="7" name="Group 6"/>
          <p:cNvGrpSpPr/>
          <p:nvPr/>
        </p:nvGrpSpPr>
        <p:grpSpPr>
          <a:xfrm>
            <a:off x="9677400" y="2307846"/>
            <a:ext cx="6975053" cy="1192978"/>
            <a:chOff x="8232386" y="6696636"/>
            <a:chExt cx="6975053" cy="1192978"/>
          </a:xfrm>
        </p:grpSpPr>
        <p:sp>
          <p:nvSpPr>
            <p:cNvPr id="28" name="Google Shape;136;p4"/>
            <p:cNvSpPr/>
            <p:nvPr/>
          </p:nvSpPr>
          <p:spPr>
            <a:xfrm>
              <a:off x="8232386" y="6696636"/>
              <a:ext cx="6975053" cy="1192978"/>
            </a:xfrm>
            <a:prstGeom prst="wedgeRoundRectCallout">
              <a:avLst>
                <a:gd name="adj1" fmla="val -22285"/>
                <a:gd name="adj2" fmla="val 69824"/>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sz="42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50" name="Rectangle 49"/>
                <p:cNvSpPr/>
                <p:nvPr/>
              </p:nvSpPr>
              <p:spPr>
                <a:xfrm>
                  <a:off x="8764487" y="6938712"/>
                  <a:ext cx="5910849"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sup>
                        </m:s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d>
                          <m:d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e>
                        </m:d>
                        <m:d>
                          <m:d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e>
                        </m:d>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50" name="Rectangle 49"/>
                <p:cNvSpPr>
                  <a:spLocks noRot="1" noChangeAspect="1" noMove="1" noResize="1" noEditPoints="1" noAdjustHandles="1" noChangeArrowheads="1" noChangeShapeType="1" noTextEdit="1"/>
                </p:cNvSpPr>
                <p:nvPr/>
              </p:nvSpPr>
              <p:spPr>
                <a:xfrm>
                  <a:off x="8764487" y="6938712"/>
                  <a:ext cx="5910849" cy="707886"/>
                </a:xfrm>
                <a:prstGeom prst="rect">
                  <a:avLst/>
                </a:prstGeom>
                <a:blipFill>
                  <a:blip r:embed="rId21"/>
                  <a:stretch>
                    <a:fillRect/>
                  </a:stretch>
                </a:blipFill>
              </p:spPr>
              <p:txBody>
                <a:bodyPr/>
                <a:lstStyle/>
                <a:p>
                  <a:r>
                    <a:rPr lang="en-US">
                      <a:noFill/>
                    </a:rPr>
                    <a:t> </a:t>
                  </a:r>
                </a:p>
              </p:txBody>
            </p:sp>
          </mc:Fallback>
        </mc:AlternateContent>
      </p:grpSp>
      <p:sp>
        <p:nvSpPr>
          <p:cNvPr id="51" name="TextBox 50"/>
          <p:cNvSpPr txBox="1"/>
          <p:nvPr/>
        </p:nvSpPr>
        <p:spPr>
          <a:xfrm>
            <a:off x="989304" y="6158448"/>
            <a:ext cx="15663150" cy="3785652"/>
          </a:xfrm>
          <a:prstGeom prst="rect">
            <a:avLst/>
          </a:prstGeom>
          <a:noFill/>
        </p:spPr>
        <p:txBody>
          <a:bodyPr wrap="square" rtlCol="0">
            <a:spAutoFit/>
          </a:bodyPr>
          <a:lstStyle/>
          <a:p>
            <a:pPr marL="571500" lvl="0" indent="-571500" algn="just">
              <a:lnSpc>
                <a:spcPct val="150000"/>
              </a:lnSpc>
              <a:buFont typeface="Arial" panose="020B0604020202020204" pitchFamily="34" charset="0"/>
              <a:buChar char="•"/>
            </a:pPr>
            <a:r>
              <a:rPr lang="en-US" sz="4000">
                <a:solidFill>
                  <a:prstClr val="white"/>
                </a:solidFill>
                <a:latin typeface="Arial" panose="020B0604020202020204" pitchFamily="34" charset="0"/>
                <a:cs typeface="Arial" panose="020B0604020202020204" pitchFamily="34" charset="0"/>
              </a:rPr>
              <a:t>Vuông: </a:t>
            </a:r>
            <a:r>
              <a:rPr lang="vi-VN" sz="4000">
                <a:solidFill>
                  <a:prstClr val="white"/>
                </a:solidFill>
                <a:latin typeface="Arial" panose="020B0604020202020204" pitchFamily="34" charset="0"/>
                <a:cs typeface="Arial" panose="020B0604020202020204" pitchFamily="34" charset="0"/>
              </a:rPr>
              <a:t>Mới </a:t>
            </a:r>
            <a:r>
              <a:rPr lang="vi-VN" sz="4000">
                <a:solidFill>
                  <a:prstClr val="white"/>
                </a:solidFill>
                <a:cs typeface="Arial" panose="020B0604020202020204" pitchFamily="34" charset="0"/>
              </a:rPr>
              <a:t>chỉ dừng lại ở bước đặt nhân tử chung để phân tích đa thức thành nhân tử.</a:t>
            </a:r>
          </a:p>
          <a:p>
            <a:pPr marL="571500" lvl="0" indent="-571500" algn="just">
              <a:lnSpc>
                <a:spcPct val="150000"/>
              </a:lnSpc>
              <a:buFont typeface="Arial" panose="020B0604020202020204" pitchFamily="34" charset="0"/>
              <a:buChar char="•"/>
            </a:pPr>
            <a:r>
              <a:rPr lang="en-US" sz="4000">
                <a:solidFill>
                  <a:prstClr val="white"/>
                </a:solidFill>
                <a:latin typeface="Arial" panose="020B0604020202020204" pitchFamily="34" charset="0"/>
                <a:cs typeface="Arial" panose="020B0604020202020204" pitchFamily="34" charset="0"/>
              </a:rPr>
              <a:t>Tròn:</a:t>
            </a:r>
            <a:r>
              <a:rPr lang="vi-VN" sz="4000">
                <a:solidFill>
                  <a:prstClr val="white"/>
                </a:solidFill>
                <a:latin typeface="Arial" panose="020B0604020202020204" pitchFamily="34" charset="0"/>
                <a:cs typeface="Arial" panose="020B0604020202020204" pitchFamily="34" charset="0"/>
              </a:rPr>
              <a:t> </a:t>
            </a:r>
            <a:r>
              <a:rPr lang="en-US" sz="4000">
                <a:solidFill>
                  <a:prstClr val="white"/>
                </a:solidFill>
                <a:latin typeface="Arial" panose="020B0604020202020204" pitchFamily="34" charset="0"/>
                <a:cs typeface="Arial" panose="020B0604020202020204" pitchFamily="34" charset="0"/>
              </a:rPr>
              <a:t>Đ</a:t>
            </a:r>
            <a:r>
              <a:rPr lang="vi-VN" sz="4000">
                <a:solidFill>
                  <a:prstClr val="white"/>
                </a:solidFill>
                <a:cs typeface="Arial" panose="020B0604020202020204" pitchFamily="34" charset="0"/>
              </a:rPr>
              <a:t>ã sử dụng được phương pháp đặt nhân tử chung và hằng đẳng thức để phân tích đa thức thành nhân tử.</a:t>
            </a:r>
          </a:p>
        </p:txBody>
      </p:sp>
      <p:pic>
        <p:nvPicPr>
          <p:cNvPr id="52" name="Picture 11"/>
          <p:cNvPicPr>
            <a:picLocks noChangeAspect="1"/>
          </p:cNvPicPr>
          <p:nvPr/>
        </p:nvPicPr>
        <p:blipFill>
          <a:blip r:embed="rId22"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7297400" y="4533900"/>
            <a:ext cx="1383851" cy="1375892"/>
          </a:xfrm>
          <a:prstGeom prst="rect">
            <a:avLst/>
          </a:prstGeom>
        </p:spPr>
      </p:pic>
      <p:sp>
        <p:nvSpPr>
          <p:cNvPr id="18" name="Oval Callout 17"/>
          <p:cNvSpPr/>
          <p:nvPr/>
        </p:nvSpPr>
        <p:spPr>
          <a:xfrm>
            <a:off x="8006534" y="571500"/>
            <a:ext cx="1698940" cy="853893"/>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2099101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anim calcmode="lin" valueType="num">
                                      <p:cBhvr>
                                        <p:cTn id="12" dur="500" fill="hold"/>
                                        <p:tgtEl>
                                          <p:spTgt spid="26"/>
                                        </p:tgtEl>
                                        <p:attrNameLst>
                                          <p:attrName>ppt_x</p:attrName>
                                        </p:attrNameLst>
                                      </p:cBhvr>
                                      <p:tavLst>
                                        <p:tav tm="0">
                                          <p:val>
                                            <p:strVal val="#ppt_x"/>
                                          </p:val>
                                        </p:tav>
                                        <p:tav tm="100000">
                                          <p:val>
                                            <p:strVal val="#ppt_x"/>
                                          </p:val>
                                        </p:tav>
                                      </p:tavLst>
                                    </p:anim>
                                    <p:anim calcmode="lin" valueType="num">
                                      <p:cBhvr>
                                        <p:cTn id="13" dur="500" fill="hold"/>
                                        <p:tgtEl>
                                          <p:spTgt spid="26"/>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anim calcmode="lin" valueType="num">
                                      <p:cBhvr>
                                        <p:cTn id="17" dur="500" fill="hold"/>
                                        <p:tgtEl>
                                          <p:spTgt spid="25"/>
                                        </p:tgtEl>
                                        <p:attrNameLst>
                                          <p:attrName>ppt_x</p:attrName>
                                        </p:attrNameLst>
                                      </p:cBhvr>
                                      <p:tavLst>
                                        <p:tav tm="0">
                                          <p:val>
                                            <p:strVal val="#ppt_x"/>
                                          </p:val>
                                        </p:tav>
                                        <p:tav tm="100000">
                                          <p:val>
                                            <p:strVal val="#ppt_x"/>
                                          </p:val>
                                        </p:tav>
                                      </p:tavLst>
                                    </p:anim>
                                    <p:anim calcmode="lin" valueType="num">
                                      <p:cBhvr>
                                        <p:cTn id="18" dur="500" fill="hold"/>
                                        <p:tgtEl>
                                          <p:spTgt spid="25"/>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anim calcmode="lin" valueType="num">
                                      <p:cBhvr>
                                        <p:cTn id="22" dur="500" fill="hold"/>
                                        <p:tgtEl>
                                          <p:spTgt spid="39"/>
                                        </p:tgtEl>
                                        <p:attrNameLst>
                                          <p:attrName>ppt_x</p:attrName>
                                        </p:attrNameLst>
                                      </p:cBhvr>
                                      <p:tavLst>
                                        <p:tav tm="0">
                                          <p:val>
                                            <p:strVal val="#ppt_x"/>
                                          </p:val>
                                        </p:tav>
                                        <p:tav tm="100000">
                                          <p:val>
                                            <p:strVal val="#ppt_x"/>
                                          </p:val>
                                        </p:tav>
                                      </p:tavLst>
                                    </p:anim>
                                    <p:anim calcmode="lin" valueType="num">
                                      <p:cBhvr>
                                        <p:cTn id="23" dur="500" fill="hold"/>
                                        <p:tgtEl>
                                          <p:spTgt spid="39"/>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anim calcmode="lin" valueType="num">
                                      <p:cBhvr>
                                        <p:cTn id="27" dur="500" fill="hold"/>
                                        <p:tgtEl>
                                          <p:spTgt spid="7"/>
                                        </p:tgtEl>
                                        <p:attrNameLst>
                                          <p:attrName>ppt_x</p:attrName>
                                        </p:attrNameLst>
                                      </p:cBhvr>
                                      <p:tavLst>
                                        <p:tav tm="0">
                                          <p:val>
                                            <p:strVal val="#ppt_x"/>
                                          </p:val>
                                        </p:tav>
                                        <p:tav tm="100000">
                                          <p:val>
                                            <p:strVal val="#ppt_x"/>
                                          </p:val>
                                        </p:tav>
                                      </p:tavLst>
                                    </p:anim>
                                    <p:anim calcmode="lin" valueType="num">
                                      <p:cBhvr>
                                        <p:cTn id="28"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1">
                                            <p:txEl>
                                              <p:pRg st="0" end="0"/>
                                            </p:txEl>
                                          </p:spTgt>
                                        </p:tgtEl>
                                        <p:attrNameLst>
                                          <p:attrName>style.visibility</p:attrName>
                                        </p:attrNameLst>
                                      </p:cBhvr>
                                      <p:to>
                                        <p:strVal val="visible"/>
                                      </p:to>
                                    </p:set>
                                    <p:animEffect transition="in" filter="fade">
                                      <p:cBhvr>
                                        <p:cTn id="33" dur="500"/>
                                        <p:tgtEl>
                                          <p:spTgt spid="51">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51">
                                            <p:txEl>
                                              <p:pRg st="1" end="1"/>
                                            </p:txEl>
                                          </p:spTgt>
                                        </p:tgtEl>
                                        <p:attrNameLst>
                                          <p:attrName>style.visibility</p:attrName>
                                        </p:attrNameLst>
                                      </p:cBhvr>
                                      <p:to>
                                        <p:strVal val="visible"/>
                                      </p:to>
                                    </p:set>
                                    <p:animEffect transition="in" filter="randombar(horizontal)">
                                      <p:cBhvr>
                                        <p:cTn id="38" dur="500"/>
                                        <p:tgtEl>
                                          <p:spTgt spid="5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1034716" y="-804110"/>
            <a:ext cx="23116619" cy="15040267"/>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grpSp>
        <p:nvGrpSpPr>
          <p:cNvPr id="36" name="Group 35"/>
          <p:cNvGrpSpPr/>
          <p:nvPr/>
        </p:nvGrpSpPr>
        <p:grpSpPr>
          <a:xfrm>
            <a:off x="2959989" y="3162300"/>
            <a:ext cx="11477592" cy="3352800"/>
            <a:chOff x="4724400" y="573118"/>
            <a:chExt cx="11477592" cy="2203916"/>
          </a:xfrm>
        </p:grpSpPr>
        <p:pic>
          <p:nvPicPr>
            <p:cNvPr id="37"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724400" y="573118"/>
              <a:ext cx="11477592" cy="2203916"/>
            </a:xfrm>
            <a:prstGeom prst="rect">
              <a:avLst/>
            </a:prstGeom>
          </p:spPr>
        </p:pic>
        <p:sp>
          <p:nvSpPr>
            <p:cNvPr id="38" name="Google Shape;7771;p33"/>
            <p:cNvSpPr txBox="1">
              <a:spLocks/>
            </p:cNvSpPr>
            <p:nvPr/>
          </p:nvSpPr>
          <p:spPr>
            <a:xfrm>
              <a:off x="5917960" y="1227427"/>
              <a:ext cx="10272000" cy="89529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04596F"/>
                </a:buClr>
                <a:buSzPts val="3500"/>
                <a:buFont typeface="Kavoon"/>
                <a:buNone/>
                <a:tabLst/>
                <a:defRPr/>
              </a:pPr>
              <a:r>
                <a:rPr kumimoji="0" lang="en-US" sz="7500" b="1" i="0" u="none" strike="noStrike" kern="0" cap="none" spc="0" normalizeH="0" baseline="0" noProof="0" dirty="0">
                  <a:ln>
                    <a:noFill/>
                  </a:ln>
                  <a:solidFill>
                    <a:prstClr val="black"/>
                  </a:solidFill>
                  <a:effectLst/>
                  <a:uLnTx/>
                  <a:uFillTx/>
                  <a:latin typeface="Arial" panose="020B0604020202020204" pitchFamily="34" charset="0"/>
                  <a:sym typeface="Kavoon"/>
                </a:rPr>
                <a:t>LUYỆN</a:t>
              </a:r>
              <a:r>
                <a:rPr kumimoji="0" lang="en-US" sz="7500" b="1" i="0" u="none" strike="noStrike" kern="0" cap="none" spc="0" normalizeH="0" noProof="0" dirty="0">
                  <a:ln>
                    <a:noFill/>
                  </a:ln>
                  <a:solidFill>
                    <a:prstClr val="black"/>
                  </a:solidFill>
                  <a:effectLst/>
                  <a:uLnTx/>
                  <a:uFillTx/>
                  <a:latin typeface="Arial" panose="020B0604020202020204" pitchFamily="34" charset="0"/>
                  <a:sym typeface="Kavoon"/>
                </a:rPr>
                <a:t> TẬP</a:t>
              </a:r>
              <a:endParaRPr kumimoji="0" lang="vi-VN" sz="7500" b="1" i="0" u="none" strike="noStrike" kern="0" cap="none" spc="0" normalizeH="0" baseline="0" noProof="0" dirty="0">
                <a:ln>
                  <a:noFill/>
                </a:ln>
                <a:solidFill>
                  <a:prstClr val="black"/>
                </a:solidFill>
                <a:effectLst/>
                <a:uLnTx/>
                <a:uFillTx/>
                <a:latin typeface="Arial" panose="020B0604020202020204" pitchFamily="34" charset="0"/>
                <a:sym typeface="Kavoon"/>
              </a:endParaRPr>
            </a:p>
          </p:txBody>
        </p:sp>
      </p:grpSp>
      <p:pic>
        <p:nvPicPr>
          <p:cNvPr id="46" name="Picture 3"/>
          <p:cNvPicPr>
            <a:picLocks noChangeAspect="1"/>
          </p:cNvPicPr>
          <p:nvPr/>
        </p:nvPicPr>
        <p:blipFill>
          <a:blip r:embed="rId6"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04353">
            <a:off x="-1807" y="-143145"/>
            <a:ext cx="1639439" cy="1789034"/>
          </a:xfrm>
          <a:prstGeom prst="rect">
            <a:avLst/>
          </a:prstGeom>
        </p:spPr>
      </p:pic>
      <p:pic>
        <p:nvPicPr>
          <p:cNvPr id="47" name="Picture 5"/>
          <p:cNvPicPr>
            <a:picLocks noChangeAspect="1"/>
          </p:cNvPicPr>
          <p:nvPr/>
        </p:nvPicPr>
        <p:blipFill>
          <a:blip r:embed="rId8">
            <a:alphaModFix amt="7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00806">
            <a:off x="-90530" y="7567571"/>
            <a:ext cx="2357989" cy="2357989"/>
          </a:xfrm>
          <a:prstGeom prst="rect">
            <a:avLst/>
          </a:prstGeom>
        </p:spPr>
      </p:pic>
      <p:pic>
        <p:nvPicPr>
          <p:cNvPr id="48" name="Picture 8"/>
          <p:cNvPicPr>
            <a:picLocks noChangeAspect="1"/>
          </p:cNvPicPr>
          <p:nvPr/>
        </p:nvPicPr>
        <p:blipFill>
          <a:blip r:embed="rId10"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1224430">
            <a:off x="16234915" y="462380"/>
            <a:ext cx="2411310" cy="1608734"/>
          </a:xfrm>
          <a:prstGeom prst="rect">
            <a:avLst/>
          </a:prstGeom>
        </p:spPr>
      </p:pic>
      <p:pic>
        <p:nvPicPr>
          <p:cNvPr id="22" name="Picture 10"/>
          <p:cNvPicPr>
            <a:picLocks noChangeAspect="1"/>
          </p:cNvPicPr>
          <p:nvPr/>
        </p:nvPicPr>
        <p:blipFill>
          <a:blip r:embed="rId12"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465462">
            <a:off x="16037188" y="8189423"/>
            <a:ext cx="1964781" cy="1783602"/>
          </a:xfrm>
          <a:prstGeom prst="rect">
            <a:avLst/>
          </a:prstGeom>
        </p:spPr>
      </p:pic>
    </p:spTree>
    <p:extLst>
      <p:ext uri="{BB962C8B-B14F-4D97-AF65-F5344CB8AC3E}">
        <p14:creationId xmlns:p14="http://schemas.microsoft.com/office/powerpoint/2010/main" val="249592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798098" y="-10272964"/>
            <a:ext cx="23116619" cy="15040267"/>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933923" y="682255"/>
            <a:ext cx="16592077" cy="1108445"/>
          </a:xfrm>
          <a:prstGeom prst="rect">
            <a:avLst/>
          </a:prstGeom>
        </p:spPr>
        <p:txBody>
          <a:bodyPr wrap="square" lIns="0" tIns="0" rIns="0" bIns="0" rtlCol="0" anchor="t">
            <a:spAutoFit/>
          </a:bodyPr>
          <a:lstStyle/>
          <a:p>
            <a:pPr algn="ctr">
              <a:lnSpc>
                <a:spcPts val="9372"/>
              </a:lnSpc>
            </a:pPr>
            <a:r>
              <a:rPr lang="en-US" sz="7000" b="1" spc="323" dirty="0">
                <a:solidFill>
                  <a:srgbClr val="5A8D76"/>
                </a:solidFill>
                <a:latin typeface="Arial" panose="020B0604020202020204" pitchFamily="34" charset="0"/>
                <a:cs typeface="Arial" panose="020B0604020202020204" pitchFamily="34" charset="0"/>
              </a:rPr>
              <a:t>BÀI TẬP TRẮC NGHIỆM</a:t>
            </a:r>
          </a:p>
        </p:txBody>
      </p:sp>
      <p:grpSp>
        <p:nvGrpSpPr>
          <p:cNvPr id="29" name="Group 28"/>
          <p:cNvGrpSpPr/>
          <p:nvPr/>
        </p:nvGrpSpPr>
        <p:grpSpPr>
          <a:xfrm>
            <a:off x="838200" y="2289457"/>
            <a:ext cx="16687800" cy="2662769"/>
            <a:chOff x="804145" y="2112709"/>
            <a:chExt cx="16687800" cy="2662769"/>
          </a:xfrm>
        </p:grpSpPr>
        <p:sp>
          <p:nvSpPr>
            <p:cNvPr id="26" name="Freeform 5"/>
            <p:cNvSpPr/>
            <p:nvPr/>
          </p:nvSpPr>
          <p:spPr>
            <a:xfrm>
              <a:off x="804145" y="2112709"/>
              <a:ext cx="16614631" cy="2662769"/>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2"/>
            </a:solidFill>
          </p:spPr>
        </p:sp>
        <p:sp>
          <p:nvSpPr>
            <p:cNvPr id="28" name="Rectangle 27"/>
            <p:cNvSpPr/>
            <p:nvPr/>
          </p:nvSpPr>
          <p:spPr>
            <a:xfrm>
              <a:off x="1413745" y="2894036"/>
              <a:ext cx="16078200" cy="1005916"/>
            </a:xfrm>
            <a:prstGeom prst="rect">
              <a:avLst/>
            </a:prstGeom>
          </p:spPr>
          <p:txBody>
            <a:bodyPr wrap="square">
              <a:spAutoFit/>
            </a:bodyPr>
            <a:lstStyle/>
            <a:p>
              <a:pPr algn="just">
                <a:lnSpc>
                  <a:spcPct val="150000"/>
                </a:lnSpc>
                <a:spcAft>
                  <a:spcPts val="0"/>
                </a:spcAft>
              </a:pPr>
              <a:r>
                <a:rPr lang="en-US" sz="45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Câu</a:t>
              </a:r>
              <a:r>
                <a:rPr lang="en-US" sz="4500" b="1" dirty="0">
                  <a:solidFill>
                    <a:srgbClr val="000000"/>
                  </a:solidFill>
                  <a:latin typeface="Arial" panose="020B0604020202020204" pitchFamily="34" charset="0"/>
                  <a:ea typeface="Times New Roman" panose="02020603050405020304" pitchFamily="18" charset="0"/>
                  <a:cs typeface="Arial" panose="020B0604020202020204" pitchFamily="34" charset="0"/>
                </a:rPr>
                <a:t> 1</a:t>
              </a:r>
              <a:r>
                <a:rPr lang="en-US" sz="4500" b="1">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500">
                  <a:latin typeface="Arial" panose="020B0604020202020204" pitchFamily="34" charset="0"/>
                  <a:ea typeface="Arial" panose="020B0604020202020204" pitchFamily="34" charset="0"/>
                  <a:cs typeface="Arial" panose="020B0604020202020204" pitchFamily="34" charset="0"/>
                </a:rPr>
                <a:t>Phân tích đa thức x</a:t>
              </a:r>
              <a:r>
                <a:rPr lang="fr-FR" sz="4500" baseline="30000">
                  <a:latin typeface="Arial" panose="020B0604020202020204" pitchFamily="34" charset="0"/>
                  <a:ea typeface="Arial" panose="020B0604020202020204" pitchFamily="34" charset="0"/>
                  <a:cs typeface="Arial" panose="020B0604020202020204" pitchFamily="34" charset="0"/>
                </a:rPr>
                <a:t>2</a:t>
              </a:r>
              <a:r>
                <a:rPr lang="fr-FR" sz="4500">
                  <a:latin typeface="Arial" panose="020B0604020202020204" pitchFamily="34" charset="0"/>
                  <a:ea typeface="Arial" panose="020B0604020202020204" pitchFamily="34" charset="0"/>
                  <a:cs typeface="Arial" panose="020B0604020202020204" pitchFamily="34" charset="0"/>
                </a:rPr>
                <a:t> – 6x + 8 thành nhân tử ta được</a:t>
              </a:r>
              <a:endParaRPr lang="en-US" sz="4500">
                <a:effectLst/>
                <a:latin typeface="Arial" panose="020B0604020202020204" pitchFamily="34" charset="0"/>
                <a:ea typeface="Arial" panose="020B0604020202020204" pitchFamily="34" charset="0"/>
                <a:cs typeface="Arial" panose="020B0604020202020204" pitchFamily="34" charset="0"/>
              </a:endParaRPr>
            </a:p>
          </p:txBody>
        </p:sp>
      </p:grpSp>
      <p:pic>
        <p:nvPicPr>
          <p:cNvPr id="33" name="Picture 32"/>
          <p:cNvPicPr>
            <a:picLocks noChangeAspect="1"/>
          </p:cNvPicPr>
          <p:nvPr/>
        </p:nvPicPr>
        <p:blipFill>
          <a:blip r:embed="rId4"/>
          <a:stretch>
            <a:fillRect/>
          </a:stretch>
        </p:blipFill>
        <p:spPr>
          <a:xfrm rot="685175">
            <a:off x="16099016" y="682694"/>
            <a:ext cx="1971905" cy="994835"/>
          </a:xfrm>
          <a:prstGeom prst="rect">
            <a:avLst/>
          </a:prstGeom>
        </p:spPr>
      </p:pic>
      <p:pic>
        <p:nvPicPr>
          <p:cNvPr id="34" name="Picture 33"/>
          <p:cNvPicPr>
            <a:picLocks noChangeAspect="1"/>
          </p:cNvPicPr>
          <p:nvPr/>
        </p:nvPicPr>
        <p:blipFill>
          <a:blip r:embed="rId5"/>
          <a:stretch>
            <a:fillRect/>
          </a:stretch>
        </p:blipFill>
        <p:spPr>
          <a:xfrm>
            <a:off x="7158583" y="8801100"/>
            <a:ext cx="3962743" cy="1444877"/>
          </a:xfrm>
          <a:prstGeom prst="rect">
            <a:avLst/>
          </a:prstGeom>
        </p:spPr>
      </p:pic>
      <p:pic>
        <p:nvPicPr>
          <p:cNvPr id="35" name="Picture 5"/>
          <p:cNvPicPr>
            <a:picLocks noChangeAspect="1"/>
          </p:cNvPicPr>
          <p:nvPr/>
        </p:nvPicPr>
        <p:blipFill>
          <a:blip r:embed="rId6">
            <a:alphaModFix amt="7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138331">
            <a:off x="16705995" y="8344543"/>
            <a:ext cx="2357989" cy="2357989"/>
          </a:xfrm>
          <a:prstGeom prst="rect">
            <a:avLst/>
          </a:prstGeom>
        </p:spPr>
      </p:pic>
      <p:pic>
        <p:nvPicPr>
          <p:cNvPr id="36" name="Picture 8"/>
          <p:cNvPicPr>
            <a:picLocks noChangeAspect="1"/>
          </p:cNvPicPr>
          <p:nvPr/>
        </p:nvPicPr>
        <p:blipFill>
          <a:blip r:embed="rId8"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233339">
            <a:off x="-271733" y="9070018"/>
            <a:ext cx="2411310" cy="1608734"/>
          </a:xfrm>
          <a:prstGeom prst="rect">
            <a:avLst/>
          </a:prstGeom>
        </p:spPr>
      </p:pic>
      <p:sp>
        <p:nvSpPr>
          <p:cNvPr id="9" name="Rectangle 8"/>
          <p:cNvSpPr/>
          <p:nvPr/>
        </p:nvSpPr>
        <p:spPr>
          <a:xfrm>
            <a:off x="3810000" y="4762500"/>
            <a:ext cx="12344400" cy="3400931"/>
          </a:xfrm>
          <a:prstGeom prst="rect">
            <a:avLst/>
          </a:prstGeom>
        </p:spPr>
        <p:txBody>
          <a:bodyPr wrap="square">
            <a:spAutoFit/>
          </a:bodyPr>
          <a:lstStyle/>
          <a:p>
            <a:pPr marR="30480">
              <a:lnSpc>
                <a:spcPct val="250000"/>
              </a:lnSpc>
              <a:spcAft>
                <a:spcPts val="0"/>
              </a:spcAft>
            </a:pPr>
            <a:r>
              <a:rPr lang="fr-FR" sz="4300">
                <a:latin typeface="Arial" panose="020B0604020202020204" pitchFamily="34" charset="0"/>
                <a:ea typeface="Times New Roman" panose="02020603050405020304" pitchFamily="18" charset="0"/>
                <a:cs typeface="Arial" panose="020B0604020202020204" pitchFamily="34" charset="0"/>
              </a:rPr>
              <a:t>A. (x – 4)(x – 2)    			B. (x – 4)(x + 2)    </a:t>
            </a:r>
            <a:endParaRPr lang="en-US" sz="4300">
              <a:latin typeface="Arial" panose="020B0604020202020204" pitchFamily="34" charset="0"/>
              <a:ea typeface="Times New Roman" panose="02020603050405020304" pitchFamily="18" charset="0"/>
              <a:cs typeface="Arial" panose="020B0604020202020204" pitchFamily="34" charset="0"/>
            </a:endParaRPr>
          </a:p>
          <a:p>
            <a:pPr marR="30480">
              <a:lnSpc>
                <a:spcPct val="250000"/>
              </a:lnSpc>
              <a:spcAft>
                <a:spcPts val="0"/>
              </a:spcAft>
            </a:pPr>
            <a:r>
              <a:rPr lang="fr-FR" sz="4300">
                <a:latin typeface="Arial" panose="020B0604020202020204" pitchFamily="34" charset="0"/>
                <a:ea typeface="Times New Roman" panose="02020603050405020304" pitchFamily="18" charset="0"/>
                <a:cs typeface="Arial" panose="020B0604020202020204" pitchFamily="34" charset="0"/>
              </a:rPr>
              <a:t>C. (x + 4)(x – 2)    			D. (x – 4)(2 – x)</a:t>
            </a:r>
            <a:endParaRPr lang="en-US" sz="4300">
              <a:effectLst/>
              <a:latin typeface="Arial" panose="020B0604020202020204" pitchFamily="34" charset="0"/>
              <a:ea typeface="Times New Roman" panose="02020603050405020304" pitchFamily="18" charset="0"/>
              <a:cs typeface="Arial" panose="020B0604020202020204" pitchFamily="34" charset="0"/>
            </a:endParaRPr>
          </a:p>
        </p:txBody>
      </p:sp>
      <p:sp>
        <p:nvSpPr>
          <p:cNvPr id="20" name="Rounded Rectangle 19"/>
          <p:cNvSpPr/>
          <p:nvPr/>
        </p:nvSpPr>
        <p:spPr>
          <a:xfrm>
            <a:off x="3429000" y="5238438"/>
            <a:ext cx="4495800" cy="1151401"/>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barn(inVertical)">
                                      <p:cBhvr>
                                        <p:cTn id="10" dur="500"/>
                                        <p:tgtEl>
                                          <p:spTgt spid="33"/>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500"/>
                                        <p:tgtEl>
                                          <p:spTgt spid="29"/>
                                        </p:tgtEl>
                                      </p:cBhvr>
                                    </p:animEffect>
                                    <p:anim calcmode="lin" valueType="num">
                                      <p:cBhvr>
                                        <p:cTn id="15" dur="500" fill="hold"/>
                                        <p:tgtEl>
                                          <p:spTgt spid="29"/>
                                        </p:tgtEl>
                                        <p:attrNameLst>
                                          <p:attrName>ppt_x</p:attrName>
                                        </p:attrNameLst>
                                      </p:cBhvr>
                                      <p:tavLst>
                                        <p:tav tm="0">
                                          <p:val>
                                            <p:strVal val="#ppt_x"/>
                                          </p:val>
                                        </p:tav>
                                        <p:tav tm="100000">
                                          <p:val>
                                            <p:strVal val="#ppt_x"/>
                                          </p:val>
                                        </p:tav>
                                      </p:tavLst>
                                    </p:anim>
                                    <p:anim calcmode="lin" valueType="num">
                                      <p:cBhvr>
                                        <p:cTn id="16" dur="500" fill="hold"/>
                                        <p:tgtEl>
                                          <p:spTgt spid="2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anim calcmode="lin" valueType="num">
                                      <p:cBhvr>
                                        <p:cTn id="20" dur="500" fill="hold"/>
                                        <p:tgtEl>
                                          <p:spTgt spid="9"/>
                                        </p:tgtEl>
                                        <p:attrNameLst>
                                          <p:attrName>ppt_x</p:attrName>
                                        </p:attrNameLst>
                                      </p:cBhvr>
                                      <p:tavLst>
                                        <p:tav tm="0">
                                          <p:val>
                                            <p:strVal val="#ppt_x"/>
                                          </p:val>
                                        </p:tav>
                                        <p:tav tm="100000">
                                          <p:val>
                                            <p:strVal val="#ppt_x"/>
                                          </p:val>
                                        </p:tav>
                                      </p:tavLst>
                                    </p:anim>
                                    <p:anim calcmode="lin" valueType="num">
                                      <p:cBhvr>
                                        <p:cTn id="21"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798098" y="-10272964"/>
            <a:ext cx="23116619" cy="15040267"/>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933923" y="682255"/>
            <a:ext cx="16592077" cy="1108445"/>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7000" b="1" i="0" u="none" strike="noStrike" kern="1200" cap="none" spc="323" normalizeH="0" baseline="0" noProof="0" dirty="0">
                <a:ln>
                  <a:noFill/>
                </a:ln>
                <a:solidFill>
                  <a:srgbClr val="5A8D76"/>
                </a:solidFill>
                <a:effectLst/>
                <a:uLnTx/>
                <a:uFillTx/>
                <a:latin typeface="Arial" panose="020B0604020202020204" pitchFamily="34" charset="0"/>
                <a:ea typeface="+mn-ea"/>
                <a:cs typeface="Arial" panose="020B0604020202020204" pitchFamily="34" charset="0"/>
              </a:rPr>
              <a:t>BÀI TẬP TRẮC NGHIỆM</a:t>
            </a:r>
          </a:p>
        </p:txBody>
      </p:sp>
      <p:grpSp>
        <p:nvGrpSpPr>
          <p:cNvPr id="29" name="Group 28"/>
          <p:cNvGrpSpPr/>
          <p:nvPr/>
        </p:nvGrpSpPr>
        <p:grpSpPr>
          <a:xfrm>
            <a:off x="911369" y="2437110"/>
            <a:ext cx="16614631" cy="3113035"/>
            <a:chOff x="804145" y="1994952"/>
            <a:chExt cx="16614631" cy="3113035"/>
          </a:xfrm>
        </p:grpSpPr>
        <p:sp>
          <p:nvSpPr>
            <p:cNvPr id="26" name="Freeform 5"/>
            <p:cNvSpPr/>
            <p:nvPr/>
          </p:nvSpPr>
          <p:spPr>
            <a:xfrm>
              <a:off x="804145" y="1994952"/>
              <a:ext cx="16614631" cy="3113035"/>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2"/>
            </a:solidFill>
          </p:spPr>
        </p:sp>
        <p:sp>
          <p:nvSpPr>
            <p:cNvPr id="28" name="Rectangle 27"/>
            <p:cNvSpPr/>
            <p:nvPr/>
          </p:nvSpPr>
          <p:spPr>
            <a:xfrm>
              <a:off x="1340576" y="3009626"/>
              <a:ext cx="16078200" cy="1005916"/>
            </a:xfrm>
            <a:prstGeom prst="rect">
              <a:avLst/>
            </a:prstGeom>
          </p:spPr>
          <p:txBody>
            <a:bodyPr wrap="square">
              <a:spAutoFit/>
            </a:bodyPr>
            <a:lstStyle/>
            <a:p>
              <a:pPr marR="30480">
                <a:lnSpc>
                  <a:spcPct val="150000"/>
                </a:lnSpc>
                <a:spcAft>
                  <a:spcPts val="0"/>
                </a:spcAft>
              </a:pPr>
              <a:r>
                <a:rPr kumimoji="0" lang="en-US" sz="45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Câu</a:t>
              </a:r>
              <a:r>
                <a:rPr kumimoji="0" lang="en-US" sz="45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500" b="1" dirty="0">
                  <a:solidFill>
                    <a:srgbClr val="000000"/>
                  </a:solidFill>
                  <a:latin typeface="Arial" panose="020B0604020202020204" pitchFamily="34" charset="0"/>
                  <a:ea typeface="Times New Roman" panose="02020603050405020304" pitchFamily="18" charset="0"/>
                  <a:cs typeface="Arial" panose="020B0604020202020204" pitchFamily="34" charset="0"/>
                </a:rPr>
                <a:t>2</a:t>
              </a:r>
              <a:r>
                <a:rPr lang="en-US" sz="4500" b="1">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vi-VN" sz="45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4500">
                  <a:latin typeface="Arial" panose="020B0604020202020204" pitchFamily="34" charset="0"/>
                  <a:ea typeface="Times New Roman" panose="02020603050405020304" pitchFamily="18" charset="0"/>
                  <a:cs typeface="Arial" panose="020B0604020202020204" pitchFamily="34" charset="0"/>
                </a:rPr>
                <a:t>Có bao nhiêu giá trị x thỏa mãn 2(x + 3) – x</a:t>
              </a:r>
              <a:r>
                <a:rPr lang="fr-FR" sz="4500" baseline="30000">
                  <a:latin typeface="Arial" panose="020B0604020202020204" pitchFamily="34" charset="0"/>
                  <a:ea typeface="Times New Roman" panose="02020603050405020304" pitchFamily="18" charset="0"/>
                  <a:cs typeface="Arial" panose="020B0604020202020204" pitchFamily="34" charset="0"/>
                </a:rPr>
                <a:t>2</a:t>
              </a:r>
              <a:r>
                <a:rPr lang="fr-FR" sz="4500">
                  <a:latin typeface="Arial" panose="020B0604020202020204" pitchFamily="34" charset="0"/>
                  <a:ea typeface="Times New Roman" panose="02020603050405020304" pitchFamily="18" charset="0"/>
                  <a:cs typeface="Arial" panose="020B0604020202020204" pitchFamily="34" charset="0"/>
                </a:rPr>
                <a:t> – 3x = 0</a:t>
              </a:r>
              <a:endParaRPr lang="en-US" sz="450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33" name="Picture 32"/>
          <p:cNvPicPr>
            <a:picLocks noChangeAspect="1"/>
          </p:cNvPicPr>
          <p:nvPr/>
        </p:nvPicPr>
        <p:blipFill>
          <a:blip r:embed="rId4"/>
          <a:stretch>
            <a:fillRect/>
          </a:stretch>
        </p:blipFill>
        <p:spPr>
          <a:xfrm rot="685175">
            <a:off x="16099016" y="682694"/>
            <a:ext cx="1971905" cy="994835"/>
          </a:xfrm>
          <a:prstGeom prst="rect">
            <a:avLst/>
          </a:prstGeom>
        </p:spPr>
      </p:pic>
      <p:pic>
        <p:nvPicPr>
          <p:cNvPr id="34" name="Picture 33"/>
          <p:cNvPicPr>
            <a:picLocks noChangeAspect="1"/>
          </p:cNvPicPr>
          <p:nvPr/>
        </p:nvPicPr>
        <p:blipFill>
          <a:blip r:embed="rId5"/>
          <a:stretch>
            <a:fillRect/>
          </a:stretch>
        </p:blipFill>
        <p:spPr>
          <a:xfrm>
            <a:off x="7158583" y="8801100"/>
            <a:ext cx="3962743" cy="1444877"/>
          </a:xfrm>
          <a:prstGeom prst="rect">
            <a:avLst/>
          </a:prstGeom>
        </p:spPr>
      </p:pic>
      <p:pic>
        <p:nvPicPr>
          <p:cNvPr id="35" name="Picture 5"/>
          <p:cNvPicPr>
            <a:picLocks noChangeAspect="1"/>
          </p:cNvPicPr>
          <p:nvPr/>
        </p:nvPicPr>
        <p:blipFill>
          <a:blip r:embed="rId6">
            <a:alphaModFix amt="7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138331">
            <a:off x="16705995" y="8344543"/>
            <a:ext cx="2357989" cy="2357989"/>
          </a:xfrm>
          <a:prstGeom prst="rect">
            <a:avLst/>
          </a:prstGeom>
        </p:spPr>
      </p:pic>
      <p:pic>
        <p:nvPicPr>
          <p:cNvPr id="36" name="Picture 8"/>
          <p:cNvPicPr>
            <a:picLocks noChangeAspect="1"/>
          </p:cNvPicPr>
          <p:nvPr/>
        </p:nvPicPr>
        <p:blipFill>
          <a:blip r:embed="rId8"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233339">
            <a:off x="-271733" y="9070018"/>
            <a:ext cx="2411310" cy="1608734"/>
          </a:xfrm>
          <a:prstGeom prst="rect">
            <a:avLst/>
          </a:prstGeom>
        </p:spPr>
      </p:pic>
      <p:sp>
        <p:nvSpPr>
          <p:cNvPr id="9" name="Rectangle 8"/>
          <p:cNvSpPr/>
          <p:nvPr/>
        </p:nvSpPr>
        <p:spPr>
          <a:xfrm>
            <a:off x="1752600" y="6134100"/>
            <a:ext cx="15240000" cy="1084912"/>
          </a:xfrm>
          <a:prstGeom prst="rect">
            <a:avLst/>
          </a:prstGeom>
        </p:spPr>
        <p:txBody>
          <a:bodyPr wrap="square">
            <a:spAutoFit/>
          </a:bodyPr>
          <a:lstStyle/>
          <a:p>
            <a:pPr marR="30480">
              <a:lnSpc>
                <a:spcPct val="150000"/>
              </a:lnSpc>
              <a:spcAft>
                <a:spcPts val="0"/>
              </a:spcAft>
            </a:pPr>
            <a:r>
              <a:rPr lang="fr-FR" sz="4300">
                <a:latin typeface="Arial" panose="020B0604020202020204" pitchFamily="34" charset="0"/>
                <a:ea typeface="Times New Roman" panose="02020603050405020304" pitchFamily="18" charset="0"/>
                <a:cs typeface="Arial" panose="020B0604020202020204" pitchFamily="34" charset="0"/>
              </a:rPr>
              <a:t>A. 0                       B. 2                       C. 1                       D. 3</a:t>
            </a:r>
            <a:endParaRPr lang="en-US" sz="4300">
              <a:effectLst/>
              <a:latin typeface="Arial" panose="020B0604020202020204" pitchFamily="34" charset="0"/>
              <a:ea typeface="Times New Roman" panose="02020603050405020304" pitchFamily="18" charset="0"/>
              <a:cs typeface="Arial" panose="020B0604020202020204" pitchFamily="34" charset="0"/>
            </a:endParaRPr>
          </a:p>
        </p:txBody>
      </p:sp>
      <p:sp>
        <p:nvSpPr>
          <p:cNvPr id="20" name="Rounded Rectangle 19"/>
          <p:cNvSpPr/>
          <p:nvPr/>
        </p:nvSpPr>
        <p:spPr>
          <a:xfrm>
            <a:off x="5867400" y="6067611"/>
            <a:ext cx="1981200" cy="1151401"/>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129080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798098" y="-10272964"/>
            <a:ext cx="23116619" cy="15040267"/>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933923" y="682255"/>
            <a:ext cx="16592077" cy="1108445"/>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7000" b="1" i="0" u="none" strike="noStrike" kern="1200" cap="none" spc="323" normalizeH="0" baseline="0" noProof="0" dirty="0">
                <a:ln>
                  <a:noFill/>
                </a:ln>
                <a:solidFill>
                  <a:srgbClr val="5A8D76"/>
                </a:solidFill>
                <a:effectLst/>
                <a:uLnTx/>
                <a:uFillTx/>
                <a:latin typeface="Arial" panose="020B0604020202020204" pitchFamily="34" charset="0"/>
                <a:ea typeface="+mn-ea"/>
                <a:cs typeface="Arial" panose="020B0604020202020204" pitchFamily="34" charset="0"/>
              </a:rPr>
              <a:t>BÀI TẬP TRẮC NGHIỆM</a:t>
            </a:r>
          </a:p>
        </p:txBody>
      </p:sp>
      <p:grpSp>
        <p:nvGrpSpPr>
          <p:cNvPr id="29" name="Group 28"/>
          <p:cNvGrpSpPr/>
          <p:nvPr/>
        </p:nvGrpSpPr>
        <p:grpSpPr>
          <a:xfrm>
            <a:off x="911369" y="2394499"/>
            <a:ext cx="16614631" cy="2749001"/>
            <a:chOff x="804145" y="1952341"/>
            <a:chExt cx="16614631" cy="2749001"/>
          </a:xfrm>
        </p:grpSpPr>
        <p:sp>
          <p:nvSpPr>
            <p:cNvPr id="26" name="Freeform 5"/>
            <p:cNvSpPr/>
            <p:nvPr/>
          </p:nvSpPr>
          <p:spPr>
            <a:xfrm>
              <a:off x="804145" y="1952341"/>
              <a:ext cx="16614631" cy="2749001"/>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2"/>
            </a:solidFill>
          </p:spPr>
        </p:sp>
        <p:sp>
          <p:nvSpPr>
            <p:cNvPr id="28" name="Rectangle 27"/>
            <p:cNvSpPr/>
            <p:nvPr/>
          </p:nvSpPr>
          <p:spPr>
            <a:xfrm>
              <a:off x="1143000" y="2226717"/>
              <a:ext cx="15894776" cy="2169825"/>
            </a:xfrm>
            <a:prstGeom prst="rect">
              <a:avLst/>
            </a:prstGeom>
          </p:spPr>
          <p:txBody>
            <a:bodyPr wrap="square">
              <a:spAutoFit/>
            </a:bodyPr>
            <a:lstStyle/>
            <a:p>
              <a:pPr marL="30480" marR="30480" algn="just">
                <a:lnSpc>
                  <a:spcPct val="150000"/>
                </a:lnSpc>
                <a:spcAft>
                  <a:spcPts val="0"/>
                </a:spcAft>
              </a:pPr>
              <a:r>
                <a:rPr kumimoji="0" lang="en-US" sz="45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Câu</a:t>
              </a:r>
              <a:r>
                <a:rPr kumimoji="0" lang="en-US" sz="45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500" b="1" dirty="0">
                  <a:solidFill>
                    <a:srgbClr val="000000"/>
                  </a:solidFill>
                  <a:latin typeface="Arial" panose="020B0604020202020204" pitchFamily="34" charset="0"/>
                  <a:ea typeface="Times New Roman" panose="02020603050405020304" pitchFamily="18" charset="0"/>
                  <a:cs typeface="Arial" panose="020B0604020202020204" pitchFamily="34" charset="0"/>
                </a:rPr>
                <a:t>3</a:t>
              </a:r>
              <a:r>
                <a:rPr kumimoji="0" lang="en-US" sz="4500" b="1"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r>
                <a:rPr lang="vi-VN" sz="45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4500">
                  <a:latin typeface="Arial" panose="020B0604020202020204" pitchFamily="34" charset="0"/>
                  <a:ea typeface="Times New Roman" panose="02020603050405020304" pitchFamily="18" charset="0"/>
                  <a:cs typeface="Arial" panose="020B0604020202020204" pitchFamily="34" charset="0"/>
                </a:rPr>
                <a:t>Giá trị của biểu thức: A = x</a:t>
              </a:r>
              <a:r>
                <a:rPr lang="fr-FR" sz="4500" baseline="30000">
                  <a:latin typeface="Arial" panose="020B0604020202020204" pitchFamily="34" charset="0"/>
                  <a:ea typeface="Times New Roman" panose="02020603050405020304" pitchFamily="18" charset="0"/>
                  <a:cs typeface="Arial" panose="020B0604020202020204" pitchFamily="34" charset="0"/>
                </a:rPr>
                <a:t>2</a:t>
              </a:r>
              <a:r>
                <a:rPr lang="fr-FR" sz="4500">
                  <a:latin typeface="Arial" panose="020B0604020202020204" pitchFamily="34" charset="0"/>
                  <a:ea typeface="Times New Roman" panose="02020603050405020304" pitchFamily="18" charset="0"/>
                  <a:cs typeface="Arial" panose="020B0604020202020204" pitchFamily="34" charset="0"/>
                </a:rPr>
                <a:t> – 4y</a:t>
              </a:r>
              <a:r>
                <a:rPr lang="fr-FR" sz="4500" baseline="30000">
                  <a:latin typeface="Arial" panose="020B0604020202020204" pitchFamily="34" charset="0"/>
                  <a:ea typeface="Times New Roman" panose="02020603050405020304" pitchFamily="18" charset="0"/>
                  <a:cs typeface="Arial" panose="020B0604020202020204" pitchFamily="34" charset="0"/>
                </a:rPr>
                <a:t>2</a:t>
              </a:r>
              <a:r>
                <a:rPr lang="fr-FR" sz="4500">
                  <a:latin typeface="Arial" panose="020B0604020202020204" pitchFamily="34" charset="0"/>
                  <a:ea typeface="Times New Roman" panose="02020603050405020304" pitchFamily="18" charset="0"/>
                  <a:cs typeface="Arial" panose="020B0604020202020204" pitchFamily="34" charset="0"/>
                </a:rPr>
                <a:t> + 4x + 4, tại x = 62, y = -18 là</a:t>
              </a:r>
              <a:endParaRPr lang="en-US" sz="4500">
                <a:effectLst/>
                <a:latin typeface="Arial" panose="020B0604020202020204" pitchFamily="34" charset="0"/>
                <a:ea typeface="Times New Roman" panose="02020603050405020304" pitchFamily="18" charset="0"/>
                <a:cs typeface="Arial" panose="020B0604020202020204" pitchFamily="34" charset="0"/>
              </a:endParaRPr>
            </a:p>
          </p:txBody>
        </p:sp>
      </p:grpSp>
      <p:sp>
        <p:nvSpPr>
          <p:cNvPr id="31" name="Rectangle 30"/>
          <p:cNvSpPr/>
          <p:nvPr/>
        </p:nvSpPr>
        <p:spPr>
          <a:xfrm>
            <a:off x="1159995" y="5956637"/>
            <a:ext cx="16075234" cy="1015663"/>
          </a:xfrm>
          <a:prstGeom prst="rect">
            <a:avLst/>
          </a:prstGeom>
        </p:spPr>
        <p:txBody>
          <a:bodyPr wrap="none">
            <a:spAutoFit/>
          </a:bodyPr>
          <a:lstStyle/>
          <a:p>
            <a:pPr lvl="0">
              <a:lnSpc>
                <a:spcPct val="150000"/>
              </a:lnSpc>
            </a:pPr>
            <a:r>
              <a:rPr lang="en-US" sz="4000">
                <a:solidFill>
                  <a:srgbClr val="000000"/>
                </a:solidFill>
                <a:latin typeface="Arial" panose="020B0604020202020204" pitchFamily="34" charset="0"/>
                <a:ea typeface="Times New Roman" panose="02020603050405020304" pitchFamily="18" charset="0"/>
              </a:rPr>
              <a:t>A. 2800                  B. 1400                     C. -2800                    D. -1400</a:t>
            </a:r>
          </a:p>
        </p:txBody>
      </p:sp>
      <p:pic>
        <p:nvPicPr>
          <p:cNvPr id="33" name="Picture 32"/>
          <p:cNvPicPr>
            <a:picLocks noChangeAspect="1"/>
          </p:cNvPicPr>
          <p:nvPr/>
        </p:nvPicPr>
        <p:blipFill>
          <a:blip r:embed="rId4"/>
          <a:stretch>
            <a:fillRect/>
          </a:stretch>
        </p:blipFill>
        <p:spPr>
          <a:xfrm rot="685175">
            <a:off x="16099016" y="682694"/>
            <a:ext cx="1971905" cy="994835"/>
          </a:xfrm>
          <a:prstGeom prst="rect">
            <a:avLst/>
          </a:prstGeom>
        </p:spPr>
      </p:pic>
      <p:pic>
        <p:nvPicPr>
          <p:cNvPr id="34" name="Picture 33"/>
          <p:cNvPicPr>
            <a:picLocks noChangeAspect="1"/>
          </p:cNvPicPr>
          <p:nvPr/>
        </p:nvPicPr>
        <p:blipFill>
          <a:blip r:embed="rId5"/>
          <a:stretch>
            <a:fillRect/>
          </a:stretch>
        </p:blipFill>
        <p:spPr>
          <a:xfrm>
            <a:off x="7158583" y="8801100"/>
            <a:ext cx="3962743" cy="1444877"/>
          </a:xfrm>
          <a:prstGeom prst="rect">
            <a:avLst/>
          </a:prstGeom>
        </p:spPr>
      </p:pic>
      <p:pic>
        <p:nvPicPr>
          <p:cNvPr id="35" name="Picture 5"/>
          <p:cNvPicPr>
            <a:picLocks noChangeAspect="1"/>
          </p:cNvPicPr>
          <p:nvPr/>
        </p:nvPicPr>
        <p:blipFill>
          <a:blip r:embed="rId6">
            <a:alphaModFix amt="7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138331">
            <a:off x="16705995" y="8344543"/>
            <a:ext cx="2357989" cy="2357989"/>
          </a:xfrm>
          <a:prstGeom prst="rect">
            <a:avLst/>
          </a:prstGeom>
        </p:spPr>
      </p:pic>
      <p:pic>
        <p:nvPicPr>
          <p:cNvPr id="36" name="Picture 8"/>
          <p:cNvPicPr>
            <a:picLocks noChangeAspect="1"/>
          </p:cNvPicPr>
          <p:nvPr/>
        </p:nvPicPr>
        <p:blipFill>
          <a:blip r:embed="rId8"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233339">
            <a:off x="-271733" y="9070018"/>
            <a:ext cx="2411310" cy="1608734"/>
          </a:xfrm>
          <a:prstGeom prst="rect">
            <a:avLst/>
          </a:prstGeom>
        </p:spPr>
      </p:pic>
      <p:sp>
        <p:nvSpPr>
          <p:cNvPr id="19" name="Rounded Rectangle 18"/>
          <p:cNvSpPr/>
          <p:nvPr/>
        </p:nvSpPr>
        <p:spPr>
          <a:xfrm>
            <a:off x="933922" y="5897099"/>
            <a:ext cx="2342678" cy="1151401"/>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26349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798098" y="-10272964"/>
            <a:ext cx="23116619" cy="15040267"/>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933923" y="682255"/>
            <a:ext cx="16592077" cy="1108445"/>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7000" b="1" i="0" u="none" strike="noStrike" kern="1200" cap="none" spc="323" normalizeH="0" baseline="0" noProof="0" dirty="0">
                <a:ln>
                  <a:noFill/>
                </a:ln>
                <a:solidFill>
                  <a:srgbClr val="5A8D76"/>
                </a:solidFill>
                <a:effectLst/>
                <a:uLnTx/>
                <a:uFillTx/>
                <a:latin typeface="Arial" panose="020B0604020202020204" pitchFamily="34" charset="0"/>
                <a:ea typeface="+mn-ea"/>
                <a:cs typeface="Arial" panose="020B0604020202020204" pitchFamily="34" charset="0"/>
              </a:rPr>
              <a:t>BÀI TẬP TRẮC NGHIỆM</a:t>
            </a:r>
          </a:p>
        </p:txBody>
      </p:sp>
      <p:grpSp>
        <p:nvGrpSpPr>
          <p:cNvPr id="29" name="Group 28"/>
          <p:cNvGrpSpPr/>
          <p:nvPr/>
        </p:nvGrpSpPr>
        <p:grpSpPr>
          <a:xfrm>
            <a:off x="895914" y="2513855"/>
            <a:ext cx="17163486" cy="2096245"/>
            <a:chOff x="836229" y="2075646"/>
            <a:chExt cx="17163486" cy="2096245"/>
          </a:xfrm>
        </p:grpSpPr>
        <p:sp>
          <p:nvSpPr>
            <p:cNvPr id="26" name="Freeform 5"/>
            <p:cNvSpPr/>
            <p:nvPr/>
          </p:nvSpPr>
          <p:spPr>
            <a:xfrm>
              <a:off x="836229" y="2075646"/>
              <a:ext cx="16614631" cy="2096245"/>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2"/>
            </a:solidFill>
          </p:spPr>
        </p:sp>
        <p:sp>
          <p:nvSpPr>
            <p:cNvPr id="28" name="Rectangle 27"/>
            <p:cNvSpPr/>
            <p:nvPr/>
          </p:nvSpPr>
          <p:spPr>
            <a:xfrm>
              <a:off x="1921515" y="2571691"/>
              <a:ext cx="16078200" cy="901593"/>
            </a:xfrm>
            <a:prstGeom prst="rect">
              <a:avLst/>
            </a:prstGeom>
          </p:spPr>
          <p:txBody>
            <a:bodyPr wrap="square">
              <a:spAutoFit/>
            </a:bodyPr>
            <a:lstStyle/>
            <a:p>
              <a:pPr lvl="0" algn="just">
                <a:lnSpc>
                  <a:spcPct val="150000"/>
                </a:lnSpc>
              </a:pPr>
              <a:r>
                <a:rPr kumimoji="0" lang="en-US" sz="40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Câu</a:t>
              </a:r>
              <a:r>
                <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4</a:t>
              </a:r>
              <a:r>
                <a:rPr kumimoji="0" lang="en-US" sz="4000" b="1"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fr-FR" sz="4000">
                  <a:latin typeface="Arial" panose="020B0604020202020204" pitchFamily="34" charset="0"/>
                  <a:ea typeface="Arial" panose="020B0604020202020204" pitchFamily="34" charset="0"/>
                  <a:cs typeface="Arial" panose="020B0604020202020204" pitchFamily="34" charset="0"/>
                </a:rPr>
                <a:t>Phân tích đa thức x</a:t>
              </a:r>
              <a:r>
                <a:rPr lang="fr-FR" sz="4000" baseline="30000">
                  <a:latin typeface="Arial" panose="020B0604020202020204" pitchFamily="34" charset="0"/>
                  <a:ea typeface="Arial" panose="020B0604020202020204" pitchFamily="34" charset="0"/>
                  <a:cs typeface="Arial" panose="020B0604020202020204" pitchFamily="34" charset="0"/>
                </a:rPr>
                <a:t>2</a:t>
              </a:r>
              <a:r>
                <a:rPr lang="fr-FR" sz="4000">
                  <a:latin typeface="Arial" panose="020B0604020202020204" pitchFamily="34" charset="0"/>
                  <a:ea typeface="Arial" panose="020B0604020202020204" pitchFamily="34" charset="0"/>
                  <a:cs typeface="Arial" panose="020B0604020202020204" pitchFamily="34" charset="0"/>
                </a:rPr>
                <a:t> – 7x + 10 thành nhân tử ta được</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31" name="Rectangle 30"/>
          <p:cNvSpPr/>
          <p:nvPr/>
        </p:nvSpPr>
        <p:spPr>
          <a:xfrm>
            <a:off x="3150345" y="4792801"/>
            <a:ext cx="11708655" cy="3170099"/>
          </a:xfrm>
          <a:prstGeom prst="rect">
            <a:avLst/>
          </a:prstGeom>
        </p:spPr>
        <p:txBody>
          <a:bodyPr wrap="none">
            <a:spAutoFit/>
          </a:bodyPr>
          <a:lstStyle/>
          <a:p>
            <a:pPr lvl="0">
              <a:lnSpc>
                <a:spcPct val="250000"/>
              </a:lnSpc>
            </a:pPr>
            <a:r>
              <a:rPr lang="en-US" sz="4000">
                <a:solidFill>
                  <a:srgbClr val="000000"/>
                </a:solidFill>
                <a:latin typeface="Arial" panose="020B0604020202020204" pitchFamily="34" charset="0"/>
                <a:ea typeface="Times New Roman" panose="02020603050405020304" pitchFamily="18" charset="0"/>
              </a:rPr>
              <a:t>A. (x – 5)(x + 2)    				B. (x – 5)(x - 2)     </a:t>
            </a:r>
          </a:p>
          <a:p>
            <a:pPr lvl="0">
              <a:lnSpc>
                <a:spcPct val="250000"/>
              </a:lnSpc>
            </a:pPr>
            <a:r>
              <a:rPr lang="en-US" sz="4000">
                <a:solidFill>
                  <a:srgbClr val="000000"/>
                </a:solidFill>
                <a:latin typeface="Arial" panose="020B0604020202020204" pitchFamily="34" charset="0"/>
                <a:ea typeface="Times New Roman" panose="02020603050405020304" pitchFamily="18" charset="0"/>
              </a:rPr>
              <a:t>C. (x + 5)(x + 2)    				D. (x – 5)(2 – x)</a:t>
            </a:r>
          </a:p>
        </p:txBody>
      </p:sp>
      <p:pic>
        <p:nvPicPr>
          <p:cNvPr id="33" name="Picture 32"/>
          <p:cNvPicPr>
            <a:picLocks noChangeAspect="1"/>
          </p:cNvPicPr>
          <p:nvPr/>
        </p:nvPicPr>
        <p:blipFill>
          <a:blip r:embed="rId4"/>
          <a:stretch>
            <a:fillRect/>
          </a:stretch>
        </p:blipFill>
        <p:spPr>
          <a:xfrm rot="685175">
            <a:off x="16099016" y="682694"/>
            <a:ext cx="1971905" cy="994835"/>
          </a:xfrm>
          <a:prstGeom prst="rect">
            <a:avLst/>
          </a:prstGeom>
        </p:spPr>
      </p:pic>
      <p:pic>
        <p:nvPicPr>
          <p:cNvPr id="34" name="Picture 33"/>
          <p:cNvPicPr>
            <a:picLocks noChangeAspect="1"/>
          </p:cNvPicPr>
          <p:nvPr/>
        </p:nvPicPr>
        <p:blipFill>
          <a:blip r:embed="rId5"/>
          <a:stretch>
            <a:fillRect/>
          </a:stretch>
        </p:blipFill>
        <p:spPr>
          <a:xfrm>
            <a:off x="7158583" y="8801100"/>
            <a:ext cx="3962743" cy="1444877"/>
          </a:xfrm>
          <a:prstGeom prst="rect">
            <a:avLst/>
          </a:prstGeom>
        </p:spPr>
      </p:pic>
      <p:pic>
        <p:nvPicPr>
          <p:cNvPr id="35" name="Picture 5"/>
          <p:cNvPicPr>
            <a:picLocks noChangeAspect="1"/>
          </p:cNvPicPr>
          <p:nvPr/>
        </p:nvPicPr>
        <p:blipFill>
          <a:blip r:embed="rId6">
            <a:alphaModFix amt="7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138331">
            <a:off x="16705995" y="8344543"/>
            <a:ext cx="2357989" cy="2357989"/>
          </a:xfrm>
          <a:prstGeom prst="rect">
            <a:avLst/>
          </a:prstGeom>
        </p:spPr>
      </p:pic>
      <p:pic>
        <p:nvPicPr>
          <p:cNvPr id="36" name="Picture 8"/>
          <p:cNvPicPr>
            <a:picLocks noChangeAspect="1"/>
          </p:cNvPicPr>
          <p:nvPr/>
        </p:nvPicPr>
        <p:blipFill>
          <a:blip r:embed="rId8"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233339">
            <a:off x="-271733" y="9070018"/>
            <a:ext cx="2411310" cy="1608734"/>
          </a:xfrm>
          <a:prstGeom prst="rect">
            <a:avLst/>
          </a:prstGeom>
        </p:spPr>
      </p:pic>
      <p:sp>
        <p:nvSpPr>
          <p:cNvPr id="19" name="Rounded Rectangle 18"/>
          <p:cNvSpPr/>
          <p:nvPr/>
        </p:nvSpPr>
        <p:spPr>
          <a:xfrm>
            <a:off x="10130726" y="5214595"/>
            <a:ext cx="4027870" cy="1151401"/>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13473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798098" y="-10272964"/>
            <a:ext cx="23116619" cy="15040267"/>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933923" y="682255"/>
            <a:ext cx="16592077" cy="1108445"/>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7000" b="1" i="0" u="none" strike="noStrike" kern="1200" cap="none" spc="323" normalizeH="0" baseline="0" noProof="0" dirty="0">
                <a:ln>
                  <a:noFill/>
                </a:ln>
                <a:solidFill>
                  <a:srgbClr val="5A8D76"/>
                </a:solidFill>
                <a:effectLst/>
                <a:uLnTx/>
                <a:uFillTx/>
                <a:latin typeface="Arial" panose="020B0604020202020204" pitchFamily="34" charset="0"/>
                <a:ea typeface="+mn-ea"/>
                <a:cs typeface="Arial" panose="020B0604020202020204" pitchFamily="34" charset="0"/>
              </a:rPr>
              <a:t>BÀI TẬP TRẮC NGHIỆM</a:t>
            </a:r>
          </a:p>
        </p:txBody>
      </p:sp>
      <p:grpSp>
        <p:nvGrpSpPr>
          <p:cNvPr id="29" name="Group 28"/>
          <p:cNvGrpSpPr/>
          <p:nvPr/>
        </p:nvGrpSpPr>
        <p:grpSpPr>
          <a:xfrm>
            <a:off x="895914" y="2364268"/>
            <a:ext cx="16614631" cy="2587960"/>
            <a:chOff x="836229" y="1926059"/>
            <a:chExt cx="16614631" cy="2587960"/>
          </a:xfrm>
        </p:grpSpPr>
        <p:sp>
          <p:nvSpPr>
            <p:cNvPr id="26" name="Freeform 5"/>
            <p:cNvSpPr/>
            <p:nvPr/>
          </p:nvSpPr>
          <p:spPr>
            <a:xfrm>
              <a:off x="836229" y="1926059"/>
              <a:ext cx="16614631" cy="258796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2"/>
            </a:solidFill>
          </p:spPr>
        </p:sp>
        <p:sp>
          <p:nvSpPr>
            <p:cNvPr id="28" name="Rectangle 27"/>
            <p:cNvSpPr/>
            <p:nvPr/>
          </p:nvSpPr>
          <p:spPr>
            <a:xfrm>
              <a:off x="1500646" y="2154466"/>
              <a:ext cx="15279869" cy="2169825"/>
            </a:xfrm>
            <a:prstGeom prst="rect">
              <a:avLst/>
            </a:prstGeom>
          </p:spPr>
          <p:txBody>
            <a:bodyPr wrap="square">
              <a:spAutoFit/>
            </a:bodyPr>
            <a:lstStyle/>
            <a:p>
              <a:pPr marR="30480" algn="just">
                <a:lnSpc>
                  <a:spcPct val="150000"/>
                </a:lnSpc>
                <a:spcAft>
                  <a:spcPts val="0"/>
                </a:spcAft>
              </a:pPr>
              <a:r>
                <a:rPr kumimoji="0" lang="en-US" sz="45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Câu</a:t>
              </a:r>
              <a:r>
                <a:rPr kumimoji="0" lang="en-US" sz="45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5</a:t>
              </a:r>
              <a:r>
                <a:rPr kumimoji="0" lang="en-US" sz="4500" b="1"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r>
                <a:rPr lang="vi-VN" sz="45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4500">
                  <a:latin typeface="Arial" panose="020B0604020202020204" pitchFamily="34" charset="0"/>
                  <a:ea typeface="Times New Roman" panose="02020603050405020304" pitchFamily="18" charset="0"/>
                  <a:cs typeface="Arial" panose="020B0604020202020204" pitchFamily="34" charset="0"/>
                </a:rPr>
                <a:t>Phân tích đa thức m.n</a:t>
              </a:r>
              <a:r>
                <a:rPr lang="fr-FR" sz="4500" baseline="30000">
                  <a:latin typeface="Arial" panose="020B0604020202020204" pitchFamily="34" charset="0"/>
                  <a:ea typeface="Times New Roman" panose="02020603050405020304" pitchFamily="18" charset="0"/>
                  <a:cs typeface="Arial" panose="020B0604020202020204" pitchFamily="34" charset="0"/>
                </a:rPr>
                <a:t>3</a:t>
              </a:r>
              <a:r>
                <a:rPr lang="fr-FR" sz="4500">
                  <a:latin typeface="Arial" panose="020B0604020202020204" pitchFamily="34" charset="0"/>
                  <a:ea typeface="Times New Roman" panose="02020603050405020304" pitchFamily="18" charset="0"/>
                  <a:cs typeface="Arial" panose="020B0604020202020204" pitchFamily="34" charset="0"/>
                </a:rPr>
                <a:t> – 1 + m – n</a:t>
              </a:r>
              <a:r>
                <a:rPr lang="fr-FR" sz="4500" baseline="30000">
                  <a:latin typeface="Arial" panose="020B0604020202020204" pitchFamily="34" charset="0"/>
                  <a:ea typeface="Times New Roman" panose="02020603050405020304" pitchFamily="18" charset="0"/>
                  <a:cs typeface="Arial" panose="020B0604020202020204" pitchFamily="34" charset="0"/>
                </a:rPr>
                <a:t>3</a:t>
              </a:r>
              <a:r>
                <a:rPr lang="fr-FR" sz="4500">
                  <a:latin typeface="Arial" panose="020B0604020202020204" pitchFamily="34" charset="0"/>
                  <a:ea typeface="Times New Roman" panose="02020603050405020304" pitchFamily="18" charset="0"/>
                  <a:cs typeface="Arial" panose="020B0604020202020204" pitchFamily="34" charset="0"/>
                </a:rPr>
                <a:t> thành nhân tử, ta được:</a:t>
              </a:r>
              <a:endParaRPr lang="en-US" sz="4500">
                <a:effectLst/>
                <a:latin typeface="Arial" panose="020B0604020202020204" pitchFamily="34" charset="0"/>
                <a:ea typeface="Times New Roman" panose="02020603050405020304" pitchFamily="18" charset="0"/>
                <a:cs typeface="Arial" panose="020B0604020202020204" pitchFamily="34" charset="0"/>
              </a:endParaRPr>
            </a:p>
          </p:txBody>
        </p:sp>
      </p:grpSp>
      <p:sp>
        <p:nvSpPr>
          <p:cNvPr id="31" name="Rectangle 30"/>
          <p:cNvSpPr/>
          <p:nvPr/>
        </p:nvSpPr>
        <p:spPr>
          <a:xfrm>
            <a:off x="2074360" y="5019913"/>
            <a:ext cx="13637388" cy="3323987"/>
          </a:xfrm>
          <a:prstGeom prst="rect">
            <a:avLst/>
          </a:prstGeom>
        </p:spPr>
        <p:txBody>
          <a:bodyPr wrap="none">
            <a:spAutoFit/>
          </a:bodyPr>
          <a:lstStyle/>
          <a:p>
            <a:pPr marR="30480">
              <a:lnSpc>
                <a:spcPct val="250000"/>
              </a:lnSpc>
              <a:spcAft>
                <a:spcPts val="0"/>
              </a:spcAft>
            </a:pPr>
            <a:r>
              <a:rPr lang="en-US" sz="4200">
                <a:latin typeface="Arial" panose="020B0604020202020204" pitchFamily="34" charset="0"/>
                <a:ea typeface="Times New Roman" panose="02020603050405020304" pitchFamily="18" charset="0"/>
                <a:cs typeface="Arial" panose="020B0604020202020204" pitchFamily="34" charset="0"/>
              </a:rPr>
              <a:t>A. (m – 1)(n</a:t>
            </a:r>
            <a:r>
              <a:rPr lang="en-US" sz="4200" baseline="30000">
                <a:latin typeface="Arial" panose="020B0604020202020204" pitchFamily="34" charset="0"/>
                <a:ea typeface="Times New Roman" panose="02020603050405020304" pitchFamily="18" charset="0"/>
                <a:cs typeface="Arial" panose="020B0604020202020204" pitchFamily="34" charset="0"/>
              </a:rPr>
              <a:t>2</a:t>
            </a:r>
            <a:r>
              <a:rPr lang="en-US" sz="4200">
                <a:latin typeface="Arial" panose="020B0604020202020204" pitchFamily="34" charset="0"/>
                <a:ea typeface="Times New Roman" panose="02020603050405020304" pitchFamily="18" charset="0"/>
                <a:cs typeface="Arial" panose="020B0604020202020204" pitchFamily="34" charset="0"/>
              </a:rPr>
              <a:t> – n + 1) (n + 1)               B. n</a:t>
            </a:r>
            <a:r>
              <a:rPr lang="en-US" sz="4200" baseline="30000">
                <a:latin typeface="Arial" panose="020B0604020202020204" pitchFamily="34" charset="0"/>
                <a:ea typeface="Times New Roman" panose="02020603050405020304" pitchFamily="18" charset="0"/>
                <a:cs typeface="Arial" panose="020B0604020202020204" pitchFamily="34" charset="0"/>
              </a:rPr>
              <a:t>2</a:t>
            </a:r>
            <a:r>
              <a:rPr lang="en-US" sz="4200">
                <a:latin typeface="Arial" panose="020B0604020202020204" pitchFamily="34" charset="0"/>
                <a:ea typeface="Times New Roman" panose="02020603050405020304" pitchFamily="18" charset="0"/>
                <a:cs typeface="Arial" panose="020B0604020202020204" pitchFamily="34" charset="0"/>
              </a:rPr>
              <a:t>(n + 1)(m – 1)</a:t>
            </a:r>
          </a:p>
          <a:p>
            <a:pPr marR="30480">
              <a:lnSpc>
                <a:spcPct val="250000"/>
              </a:lnSpc>
              <a:spcAft>
                <a:spcPts val="0"/>
              </a:spcAft>
            </a:pPr>
            <a:r>
              <a:rPr lang="en-US" sz="4200">
                <a:latin typeface="Arial" panose="020B0604020202020204" pitchFamily="34" charset="0"/>
                <a:ea typeface="Times New Roman" panose="02020603050405020304" pitchFamily="18" charset="0"/>
                <a:cs typeface="Arial" panose="020B0604020202020204" pitchFamily="34" charset="0"/>
              </a:rPr>
              <a:t>C. (m + 1)(n</a:t>
            </a:r>
            <a:r>
              <a:rPr lang="en-US" sz="4200" baseline="30000">
                <a:latin typeface="Arial" panose="020B0604020202020204" pitchFamily="34" charset="0"/>
                <a:ea typeface="Times New Roman" panose="02020603050405020304" pitchFamily="18" charset="0"/>
                <a:cs typeface="Arial" panose="020B0604020202020204" pitchFamily="34" charset="0"/>
              </a:rPr>
              <a:t>2</a:t>
            </a:r>
            <a:r>
              <a:rPr lang="en-US" sz="4200">
                <a:latin typeface="Arial" panose="020B0604020202020204" pitchFamily="34" charset="0"/>
                <a:ea typeface="Times New Roman" panose="02020603050405020304" pitchFamily="18" charset="0"/>
                <a:cs typeface="Arial" panose="020B0604020202020204" pitchFamily="34" charset="0"/>
              </a:rPr>
              <a:t> + 1)                                D. (n</a:t>
            </a:r>
            <a:r>
              <a:rPr lang="en-US" sz="4200" baseline="30000">
                <a:latin typeface="Arial" panose="020B0604020202020204" pitchFamily="34" charset="0"/>
                <a:ea typeface="Times New Roman" panose="02020603050405020304" pitchFamily="18" charset="0"/>
                <a:cs typeface="Arial" panose="020B0604020202020204" pitchFamily="34" charset="0"/>
              </a:rPr>
              <a:t>3</a:t>
            </a:r>
            <a:r>
              <a:rPr lang="en-US" sz="4200">
                <a:latin typeface="Arial" panose="020B0604020202020204" pitchFamily="34" charset="0"/>
                <a:ea typeface="Times New Roman" panose="02020603050405020304" pitchFamily="18" charset="0"/>
                <a:cs typeface="Arial" panose="020B0604020202020204" pitchFamily="34" charset="0"/>
              </a:rPr>
              <a:t> + 1)(m – 1)</a:t>
            </a:r>
            <a:endParaRPr lang="en-US" sz="42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33" name="Picture 32"/>
          <p:cNvPicPr>
            <a:picLocks noChangeAspect="1"/>
          </p:cNvPicPr>
          <p:nvPr/>
        </p:nvPicPr>
        <p:blipFill>
          <a:blip r:embed="rId4"/>
          <a:stretch>
            <a:fillRect/>
          </a:stretch>
        </p:blipFill>
        <p:spPr>
          <a:xfrm rot="685175">
            <a:off x="16099016" y="682694"/>
            <a:ext cx="1971905" cy="994835"/>
          </a:xfrm>
          <a:prstGeom prst="rect">
            <a:avLst/>
          </a:prstGeom>
        </p:spPr>
      </p:pic>
      <p:pic>
        <p:nvPicPr>
          <p:cNvPr id="34" name="Picture 33"/>
          <p:cNvPicPr>
            <a:picLocks noChangeAspect="1"/>
          </p:cNvPicPr>
          <p:nvPr/>
        </p:nvPicPr>
        <p:blipFill>
          <a:blip r:embed="rId5"/>
          <a:stretch>
            <a:fillRect/>
          </a:stretch>
        </p:blipFill>
        <p:spPr>
          <a:xfrm>
            <a:off x="7158583" y="8801100"/>
            <a:ext cx="3962743" cy="1444877"/>
          </a:xfrm>
          <a:prstGeom prst="rect">
            <a:avLst/>
          </a:prstGeom>
        </p:spPr>
      </p:pic>
      <p:pic>
        <p:nvPicPr>
          <p:cNvPr id="35" name="Picture 5"/>
          <p:cNvPicPr>
            <a:picLocks noChangeAspect="1"/>
          </p:cNvPicPr>
          <p:nvPr/>
        </p:nvPicPr>
        <p:blipFill>
          <a:blip r:embed="rId6">
            <a:alphaModFix amt="7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138331">
            <a:off x="16705995" y="8344543"/>
            <a:ext cx="2357989" cy="2357989"/>
          </a:xfrm>
          <a:prstGeom prst="rect">
            <a:avLst/>
          </a:prstGeom>
        </p:spPr>
      </p:pic>
      <p:pic>
        <p:nvPicPr>
          <p:cNvPr id="36" name="Picture 8"/>
          <p:cNvPicPr>
            <a:picLocks noChangeAspect="1"/>
          </p:cNvPicPr>
          <p:nvPr/>
        </p:nvPicPr>
        <p:blipFill>
          <a:blip r:embed="rId8"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233339">
            <a:off x="-271733" y="9070018"/>
            <a:ext cx="2411310" cy="1608734"/>
          </a:xfrm>
          <a:prstGeom prst="rect">
            <a:avLst/>
          </a:prstGeom>
        </p:spPr>
      </p:pic>
      <p:sp>
        <p:nvSpPr>
          <p:cNvPr id="20" name="Rounded Rectangle 19"/>
          <p:cNvSpPr/>
          <p:nvPr/>
        </p:nvSpPr>
        <p:spPr>
          <a:xfrm>
            <a:off x="1667376" y="5516099"/>
            <a:ext cx="7552823" cy="1151401"/>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439806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5A8D76"/>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078200" y="9236611"/>
            <a:ext cx="5790798" cy="832427"/>
          </a:xfrm>
          <a:prstGeom prst="rect">
            <a:avLst/>
          </a:prstGeom>
        </p:spPr>
      </p:pic>
      <p:grpSp>
        <p:nvGrpSpPr>
          <p:cNvPr id="15" name="Group 14"/>
          <p:cNvGrpSpPr/>
          <p:nvPr/>
        </p:nvGrpSpPr>
        <p:grpSpPr>
          <a:xfrm>
            <a:off x="457200" y="835144"/>
            <a:ext cx="11082715" cy="1107956"/>
            <a:chOff x="3429724" y="869613"/>
            <a:chExt cx="11082715" cy="1107956"/>
          </a:xfrm>
        </p:grpSpPr>
        <p:pic>
          <p:nvPicPr>
            <p:cNvPr id="16"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429724" y="869613"/>
              <a:ext cx="7657462" cy="1107956"/>
            </a:xfrm>
            <a:prstGeom prst="rect">
              <a:avLst/>
            </a:prstGeom>
          </p:spPr>
        </p:pic>
        <p:sp>
          <p:nvSpPr>
            <p:cNvPr id="17" name="Rectangle 16"/>
            <p:cNvSpPr/>
            <p:nvPr/>
          </p:nvSpPr>
          <p:spPr>
            <a:xfrm>
              <a:off x="4958445" y="869613"/>
              <a:ext cx="9553994"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Bài</a:t>
              </a:r>
              <a:r>
                <a:rPr kumimoji="0" lang="nl-NL" sz="4000" b="1"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nl-NL" sz="4000" b="1" i="0" u="none" strike="noStrike" kern="1200" cap="none" spc="0" normalizeH="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tập 2.22 (SGK-tr44</a:t>
              </a:r>
              <a:r>
                <a:rPr kumimoji="0" lang="nl-NL" sz="4000" b="1"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5"/>
          <p:cNvPicPr>
            <a:picLocks noChangeAspect="1"/>
          </p:cNvPicPr>
          <p:nvPr/>
        </p:nvPicPr>
        <p:blipFill>
          <a:blip r:embed="rId6" cstate="print">
            <a:alphaModFix amt="70000"/>
            <a:lum bright="70000" contrast="-7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00806">
            <a:off x="-716063" y="-286793"/>
            <a:ext cx="1432125" cy="1222563"/>
          </a:xfrm>
          <a:prstGeom prst="rect">
            <a:avLst/>
          </a:prstGeom>
        </p:spPr>
      </p:pic>
      <p:pic>
        <p:nvPicPr>
          <p:cNvPr id="19" name="Picture 18"/>
          <p:cNvPicPr>
            <a:picLocks noChangeAspect="1"/>
          </p:cNvPicPr>
          <p:nvPr/>
        </p:nvPicPr>
        <p:blipFill>
          <a:blip r:embed="rId8" cstate="print">
            <a:alphaModFix amt="70000"/>
            <a:lum bright="70000" contrast="-7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85800" y="8678163"/>
            <a:ext cx="1960598" cy="1949322"/>
          </a:xfrm>
          <a:prstGeom prst="rect">
            <a:avLst/>
          </a:prstGeom>
        </p:spPr>
      </p:pic>
      <p:sp>
        <p:nvSpPr>
          <p:cNvPr id="2" name="Rectangle 1"/>
          <p:cNvSpPr/>
          <p:nvPr/>
        </p:nvSpPr>
        <p:spPr>
          <a:xfrm>
            <a:off x="8229600" y="810081"/>
            <a:ext cx="10210800" cy="1015663"/>
          </a:xfrm>
          <a:prstGeom prst="rect">
            <a:avLst/>
          </a:prstGeom>
        </p:spPr>
        <p:txBody>
          <a:bodyPr wrap="square">
            <a:spAutoFit/>
          </a:bodyPr>
          <a:lstStyle/>
          <a:p>
            <a:pPr marL="30480" marR="30480" algn="just">
              <a:lnSpc>
                <a:spcPct val="150000"/>
              </a:lnSpc>
            </a:pPr>
            <a:r>
              <a:rPr lang="en-US" sz="4000">
                <a:solidFill>
                  <a:schemeClr val="bg1"/>
                </a:solidFill>
                <a:latin typeface="Arial" panose="020B0604020202020204" pitchFamily="34" charset="0"/>
                <a:ea typeface="Times New Roman" panose="02020603050405020304" pitchFamily="18" charset="0"/>
              </a:rPr>
              <a:t>Phân tích các đa thức sau thành nhân tử:</a:t>
            </a:r>
            <a:endParaRPr lang="en-US" sz="4000" dirty="0">
              <a:solidFill>
                <a:schemeClr val="bg1"/>
              </a:solidFill>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Rectangle 4"/>
              <p:cNvSpPr/>
              <p:nvPr/>
            </p:nvSpPr>
            <p:spPr>
              <a:xfrm>
                <a:off x="1953836" y="4914900"/>
                <a:ext cx="14276763" cy="4594719"/>
              </a:xfrm>
              <a:prstGeom prst="rect">
                <a:avLst/>
              </a:prstGeom>
            </p:spPr>
            <p:txBody>
              <a:bodyPr wrap="square">
                <a:spAutoFit/>
              </a:bodyPr>
              <a:lstStyle/>
              <a:p>
                <a:pPr algn="just">
                  <a:lnSpc>
                    <a:spcPct val="150000"/>
                  </a:lnSpc>
                  <a:spcBef>
                    <a:spcPts val="1200"/>
                  </a:spcBef>
                  <a:spcAft>
                    <a:spcPts val="1200"/>
                  </a:spcAft>
                </a:pPr>
                <a:r>
                  <a:rPr lang="fr-FR" sz="4000">
                    <a:solidFill>
                      <a:schemeClr val="bg1"/>
                    </a:solidFill>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sSup>
                      <m:sSup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xy</m:t>
                    </m:r>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y</m:t>
                    </m:r>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200"/>
                  </a:spcBef>
                  <a:spcAft>
                    <a:spcPts val="1200"/>
                  </a:spcAft>
                </a:pPr>
                <a:r>
                  <a:rPr lang="fr-FR" sz="4000">
                    <a:solidFill>
                      <a:schemeClr val="bg1"/>
                    </a:solidFill>
                    <a:effectLst/>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6</m:t>
                    </m:r>
                    <m:sSup>
                      <m:sSup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a</m:t>
                        </m:r>
                      </m:e>
                      <m:sup>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b</m:t>
                    </m:r>
                    <m:r>
                      <a:rPr lang="fr-FR"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18</m:t>
                    </m:r>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ab</m:t>
                    </m:r>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=6</m:t>
                    </m:r>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ab</m:t>
                    </m:r>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a</m:t>
                    </m:r>
                    <m:r>
                      <a:rPr lang="fr-FR"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oMath>
                </a14:m>
                <a:endPar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200"/>
                  </a:spcBef>
                  <a:spcAft>
                    <a:spcPts val="1200"/>
                  </a:spcAft>
                </a:pPr>
                <a:r>
                  <a:rPr lang="fr-FR" sz="4000">
                    <a:solidFill>
                      <a:schemeClr val="bg1"/>
                    </a:solidFill>
                    <a:effectLst/>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sSup>
                      <m:sSup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sup>
                    </m:sSup>
                    <m:r>
                      <a:rPr lang="fr-FR"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4</m:t>
                    </m:r>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d>
                      <m:d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4</m:t>
                        </m:r>
                      </m:e>
                    </m:d>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oMath>
                </a14:m>
                <a:endPar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200"/>
                  </a:spcBef>
                  <a:spcAft>
                    <a:spcPts val="1200"/>
                  </a:spcAft>
                </a:pPr>
                <a:r>
                  <a:rPr lang="fr-FR" sz="4000">
                    <a:solidFill>
                      <a:schemeClr val="bg1"/>
                    </a:solidFill>
                    <a:effectLst/>
                    <a:latin typeface="Arial" panose="020B0604020202020204" pitchFamily="34" charset="0"/>
                    <a:ea typeface="Calibri" panose="020F0502020204030204" pitchFamily="34" charset="0"/>
                    <a:cs typeface="Arial" panose="020B0604020202020204" pitchFamily="34" charset="0"/>
                  </a:rPr>
                  <a:t>d) </a:t>
                </a:r>
                <a14:m>
                  <m:oMath xmlns:m="http://schemas.openxmlformats.org/officeDocument/2006/math">
                    <m:sSup>
                      <m:sSup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4</m:t>
                        </m:r>
                      </m:sup>
                    </m:sSup>
                    <m:r>
                      <a:rPr lang="fr-FR"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8</m:t>
                    </m:r>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d>
                      <m:d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sup>
                        </m:sSup>
                        <m:r>
                          <a:rPr lang="fr-FR"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8</m:t>
                        </m:r>
                      </m:e>
                    </m:d>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+4)</m:t>
                    </m:r>
                  </m:oMath>
                </a14:m>
                <a:endPar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953836" y="4914900"/>
                <a:ext cx="14276763" cy="4594719"/>
              </a:xfrm>
              <a:prstGeom prst="rect">
                <a:avLst/>
              </a:prstGeom>
              <a:blipFill>
                <a:blip r:embed="rId20"/>
                <a:stretch>
                  <a:fillRect l="-1538" b="-47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1985921" y="2299037"/>
                <a:ext cx="14689847" cy="1015663"/>
              </a:xfrm>
              <a:prstGeom prst="rect">
                <a:avLst/>
              </a:prstGeom>
            </p:spPr>
            <p:txBody>
              <a:bodyPr wrap="square">
                <a:spAutoFit/>
              </a:bodyPr>
              <a:lstStyle/>
              <a:p>
                <a:pPr algn="just">
                  <a:lnSpc>
                    <a:spcPct val="150000"/>
                  </a:lnSpc>
                  <a:spcAft>
                    <a:spcPts val="0"/>
                  </a:spcAft>
                </a:pPr>
                <a:r>
                  <a:rPr lang="fr-FR" sz="4000">
                    <a:solidFill>
                      <a:schemeClr val="bg1"/>
                    </a:solidFill>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sSup>
                      <m:sSup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xy</m:t>
                    </m:r>
                  </m:oMath>
                </a14:m>
                <a:r>
                  <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rPr>
                  <a:t>;</a:t>
                </a:r>
                <a:r>
                  <a:rPr lang="en-US" sz="4000">
                    <a:solidFill>
                      <a:schemeClr val="bg1"/>
                    </a:solidFill>
                    <a:latin typeface="Arial" panose="020B0604020202020204" pitchFamily="34" charset="0"/>
                    <a:ea typeface="Arial" panose="020B0604020202020204" pitchFamily="34" charset="0"/>
                    <a:cs typeface="Arial" panose="020B0604020202020204" pitchFamily="34" charset="0"/>
                  </a:rPr>
                  <a:t>    	</a:t>
                </a:r>
                <a:r>
                  <a:rPr lang="fr-FR" sz="4000">
                    <a:solidFill>
                      <a:schemeClr val="bg1"/>
                    </a:solidFill>
                    <a:effectLst/>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6</m:t>
                    </m:r>
                    <m:sSup>
                      <m:sSup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a</m:t>
                        </m:r>
                      </m:e>
                      <m:sup>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b</m:t>
                    </m:r>
                    <m:r>
                      <a:rPr lang="fr-FR"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18</m:t>
                    </m:r>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ab</m:t>
                    </m:r>
                  </m:oMath>
                </a14:m>
                <a:r>
                  <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rPr>
                  <a:t>;</a:t>
                </a:r>
                <a:r>
                  <a:rPr lang="en-US" sz="4000">
                    <a:solidFill>
                      <a:schemeClr val="bg1"/>
                    </a:solidFill>
                    <a:latin typeface="Arial" panose="020B0604020202020204" pitchFamily="34" charset="0"/>
                    <a:ea typeface="Arial" panose="020B0604020202020204" pitchFamily="34" charset="0"/>
                    <a:cs typeface="Arial" panose="020B0604020202020204" pitchFamily="34" charset="0"/>
                  </a:rPr>
                  <a:t>   	</a:t>
                </a:r>
                <a:r>
                  <a:rPr lang="fr-FR" sz="4000">
                    <a:solidFill>
                      <a:schemeClr val="bg1"/>
                    </a:solidFill>
                    <a:effectLst/>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sSup>
                      <m:sSup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sup>
                    </m:sSup>
                    <m:r>
                      <a:rPr lang="fr-FR"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4</m:t>
                    </m:r>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en-US" sz="4000" b="0" i="0" smtClea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fr-FR" sz="4000">
                    <a:solidFill>
                      <a:schemeClr val="bg1"/>
                    </a:solidFill>
                    <a:effectLst/>
                    <a:latin typeface="Arial" panose="020B0604020202020204" pitchFamily="34" charset="0"/>
                    <a:ea typeface="Calibri" panose="020F0502020204030204" pitchFamily="34" charset="0"/>
                    <a:cs typeface="Arial" panose="020B0604020202020204" pitchFamily="34" charset="0"/>
                  </a:rPr>
                  <a:t>   	d) </a:t>
                </a:r>
                <a14:m>
                  <m:oMath xmlns:m="http://schemas.openxmlformats.org/officeDocument/2006/math">
                    <m:sSup>
                      <m:sSup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4</m:t>
                        </m:r>
                      </m:sup>
                    </m:sSup>
                    <m:r>
                      <a:rPr lang="fr-FR"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8</m:t>
                    </m:r>
                    <m:r>
                      <m:rPr>
                        <m:sty m:val="p"/>
                      </m:rPr>
                      <a:rPr lang="fr-FR"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oMath>
                </a14:m>
                <a:r>
                  <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rPr>
                  <a:t>.</a:t>
                </a:r>
              </a:p>
            </p:txBody>
          </p:sp>
        </mc:Choice>
        <mc:Fallback xmlns="">
          <p:sp>
            <p:nvSpPr>
              <p:cNvPr id="13" name="Rectangle 12"/>
              <p:cNvSpPr>
                <a:spLocks noRot="1" noChangeAspect="1" noMove="1" noResize="1" noEditPoints="1" noAdjustHandles="1" noChangeArrowheads="1" noChangeShapeType="1" noTextEdit="1"/>
              </p:cNvSpPr>
              <p:nvPr/>
            </p:nvSpPr>
            <p:spPr>
              <a:xfrm>
                <a:off x="1985921" y="2299037"/>
                <a:ext cx="14689847" cy="1015663"/>
              </a:xfrm>
              <a:prstGeom prst="rect">
                <a:avLst/>
              </a:prstGeom>
              <a:blipFill>
                <a:blip r:embed="rId21"/>
                <a:stretch>
                  <a:fillRect l="-1494" b="-13772"/>
                </a:stretch>
              </a:blipFill>
            </p:spPr>
            <p:txBody>
              <a:bodyPr/>
              <a:lstStyle/>
              <a:p>
                <a:r>
                  <a:rPr lang="en-US">
                    <a:noFill/>
                  </a:rPr>
                  <a:t> </a:t>
                </a:r>
              </a:p>
            </p:txBody>
          </p:sp>
        </mc:Fallback>
      </mc:AlternateContent>
      <p:sp>
        <p:nvSpPr>
          <p:cNvPr id="14" name="Oval Callout 13"/>
          <p:cNvSpPr/>
          <p:nvPr/>
        </p:nvSpPr>
        <p:spPr>
          <a:xfrm>
            <a:off x="8511375" y="3860563"/>
            <a:ext cx="1638938" cy="825737"/>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975186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wipe(down)">
                                      <p:cBhvr>
                                        <p:cTn id="24" dur="500"/>
                                        <p:tgtEl>
                                          <p:spTgt spid="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9" dur="500"/>
                                        <p:tgtEl>
                                          <p:spTgt spid="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
                                            <p:txEl>
                                              <p:pRg st="2" end="2"/>
                                            </p:txEl>
                                          </p:spTgt>
                                        </p:tgtEl>
                                        <p:attrNameLst>
                                          <p:attrName>style.visibility</p:attrName>
                                        </p:attrNameLst>
                                      </p:cBhvr>
                                      <p:to>
                                        <p:strVal val="visible"/>
                                      </p:to>
                                    </p:set>
                                    <p:animEffect transition="in" filter="fade">
                                      <p:cBhvr>
                                        <p:cTn id="34" dur="500"/>
                                        <p:tgtEl>
                                          <p:spTgt spid="5">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5">
                                            <p:txEl>
                                              <p:pRg st="3" end="3"/>
                                            </p:txEl>
                                          </p:spTgt>
                                        </p:tgtEl>
                                        <p:attrNameLst>
                                          <p:attrName>style.visibility</p:attrName>
                                        </p:attrNameLst>
                                      </p:cBhvr>
                                      <p:to>
                                        <p:strVal val="visible"/>
                                      </p:to>
                                    </p:set>
                                    <p:animEffect transition="in" filter="fade">
                                      <p:cBhvr>
                                        <p:cTn id="39" dur="500"/>
                                        <p:tgtEl>
                                          <p:spTgt spid="5">
                                            <p:txEl>
                                              <p:pRg st="3" end="3"/>
                                            </p:txEl>
                                          </p:spTgt>
                                        </p:tgtEl>
                                      </p:cBhvr>
                                    </p:animEffect>
                                    <p:anim calcmode="lin" valueType="num">
                                      <p:cBhvr>
                                        <p:cTn id="40"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41" dur="5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9CE6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267200" y="381000"/>
            <a:ext cx="22400384" cy="9639300"/>
          </a:xfrm>
          <a:prstGeom prst="rect">
            <a:avLst/>
          </a:prstGeom>
        </p:spPr>
      </p:pic>
      <p:sp>
        <p:nvSpPr>
          <p:cNvPr id="5" name="TextBox 5"/>
          <p:cNvSpPr txBox="1"/>
          <p:nvPr/>
        </p:nvSpPr>
        <p:spPr>
          <a:xfrm>
            <a:off x="1143000" y="1513854"/>
            <a:ext cx="15925800" cy="3248646"/>
          </a:xfrm>
          <a:prstGeom prst="rect">
            <a:avLst/>
          </a:prstGeom>
        </p:spPr>
        <p:txBody>
          <a:bodyPr wrap="square" lIns="0" tIns="0" rIns="0" bIns="0" rtlCol="0" anchor="t">
            <a:spAutoFit/>
          </a:bodyPr>
          <a:lstStyle/>
          <a:p>
            <a:pPr algn="ctr">
              <a:lnSpc>
                <a:spcPct val="150000"/>
              </a:lnSpc>
            </a:pPr>
            <a:r>
              <a:rPr lang="vi-VN" sz="7500" b="1" spc="278">
                <a:solidFill>
                  <a:srgbClr val="5A8D76"/>
                </a:solidFill>
              </a:rPr>
              <a:t>CHƯƠNG II. HẰNG ĐẲNG THỨC ĐÁNG NHỚ VÀ ỨNG DỤNG</a:t>
            </a:r>
            <a:endParaRPr lang="vi-VN" sz="7500" b="1" spc="278" dirty="0">
              <a:solidFill>
                <a:srgbClr val="5A8D76"/>
              </a:solidFill>
            </a:endParaRPr>
          </a:p>
        </p:txBody>
      </p:sp>
      <p:sp>
        <p:nvSpPr>
          <p:cNvPr id="8" name="Rectangle 7"/>
          <p:cNvSpPr/>
          <p:nvPr/>
        </p:nvSpPr>
        <p:spPr>
          <a:xfrm>
            <a:off x="690452" y="1462037"/>
            <a:ext cx="16530748" cy="1115113"/>
          </a:xfrm>
          <a:prstGeom prst="rect">
            <a:avLst/>
          </a:prstGeom>
        </p:spPr>
        <p:txBody>
          <a:bodyPr wrap="square">
            <a:spAutoFit/>
          </a:bodyPr>
          <a:lstStyle/>
          <a:p>
            <a:pPr algn="ctr">
              <a:lnSpc>
                <a:spcPct val="107000"/>
              </a:lnSpc>
              <a:spcBef>
                <a:spcPts val="600"/>
              </a:spcBef>
              <a:spcAft>
                <a:spcPts val="0"/>
              </a:spcAft>
            </a:pPr>
            <a:endParaRPr lang="en-US" sz="6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2549933" y="5117670"/>
            <a:ext cx="13111934" cy="3150030"/>
          </a:xfrm>
          <a:prstGeom prst="rect">
            <a:avLst/>
          </a:prstGeom>
        </p:spPr>
        <p:txBody>
          <a:bodyPr wrap="square">
            <a:spAutoFit/>
          </a:bodyPr>
          <a:lstStyle/>
          <a:p>
            <a:pPr algn="ctr">
              <a:lnSpc>
                <a:spcPct val="150000"/>
              </a:lnSpc>
              <a:spcBef>
                <a:spcPts val="1200"/>
              </a:spcBef>
              <a:spcAft>
                <a:spcPts val="0"/>
              </a:spcAft>
            </a:pPr>
            <a:r>
              <a:rPr lang="en-US" sz="7000" b="1" kern="0" cap="all">
                <a:solidFill>
                  <a:srgbClr val="FF0000"/>
                </a:solidFill>
                <a:latin typeface="Arial" panose="020B0604020202020204" pitchFamily="34" charset="0"/>
                <a:ea typeface="Times New Roman" panose="02020603050405020304" pitchFamily="18" charset="0"/>
                <a:cs typeface="Times New Roman" panose="02020603050405020304" pitchFamily="18" charset="0"/>
              </a:rPr>
              <a:t>BÀI 9. PHÂN TÍCH ĐA THỨC THÀNH NHÂN TỬ</a:t>
            </a:r>
            <a:endParaRPr lang="en-US" sz="7000" b="1" kern="0" dirty="0">
              <a:solidFill>
                <a:srgbClr val="FF0000"/>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pic>
        <p:nvPicPr>
          <p:cNvPr id="10" name="Picture 3"/>
          <p:cNvPicPr>
            <a:picLocks noChangeAspect="1"/>
          </p:cNvPicPr>
          <p:nvPr/>
        </p:nvPicPr>
        <p:blipFill>
          <a:blip r:embed="rId4"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04353">
            <a:off x="17063100" y="2931027"/>
            <a:ext cx="1639439" cy="1789034"/>
          </a:xfrm>
          <a:prstGeom prst="rect">
            <a:avLst/>
          </a:prstGeom>
        </p:spPr>
      </p:pic>
      <p:pic>
        <p:nvPicPr>
          <p:cNvPr id="11" name="Picture 4"/>
          <p:cNvPicPr>
            <a:picLocks noChangeAspect="1"/>
          </p:cNvPicPr>
          <p:nvPr/>
        </p:nvPicPr>
        <p:blipFill>
          <a:blip r:embed="rId6">
            <a:alphaModFix amt="7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01581">
            <a:off x="1813780" y="8545965"/>
            <a:ext cx="2504934" cy="822921"/>
          </a:xfrm>
          <a:prstGeom prst="rect">
            <a:avLst/>
          </a:prstGeom>
        </p:spPr>
      </p:pic>
      <p:pic>
        <p:nvPicPr>
          <p:cNvPr id="12" name="Picture 5"/>
          <p:cNvPicPr>
            <a:picLocks noChangeAspect="1"/>
          </p:cNvPicPr>
          <p:nvPr/>
        </p:nvPicPr>
        <p:blipFill>
          <a:blip r:embed="rId8"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00806">
            <a:off x="14206390" y="8133334"/>
            <a:ext cx="1875567" cy="1875567"/>
          </a:xfrm>
          <a:prstGeom prst="rect">
            <a:avLst/>
          </a:prstGeom>
        </p:spPr>
      </p:pic>
      <p:pic>
        <p:nvPicPr>
          <p:cNvPr id="13" name="Picture 8"/>
          <p:cNvPicPr>
            <a:picLocks noChangeAspect="1"/>
          </p:cNvPicPr>
          <p:nvPr/>
        </p:nvPicPr>
        <p:blipFill>
          <a:blip r:embed="rId10"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060088">
            <a:off x="-2499593" y="389899"/>
            <a:ext cx="2411310" cy="160873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14:flythrough/>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90600" y="-828967"/>
            <a:ext cx="23116619" cy="15040267"/>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sp>
        <p:nvSpPr>
          <p:cNvPr id="25" name="Rounded Rectangle 24"/>
          <p:cNvSpPr/>
          <p:nvPr/>
        </p:nvSpPr>
        <p:spPr>
          <a:xfrm>
            <a:off x="609600" y="800100"/>
            <a:ext cx="17145000" cy="8991600"/>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8" name="Picture 4"/>
          <p:cNvPicPr>
            <a:picLocks noChangeAspect="1"/>
          </p:cNvPicPr>
          <p:nvPr/>
        </p:nvPicPr>
        <p:blipFill>
          <a:blip r:embed="rId4"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92477">
            <a:off x="380055" y="8965623"/>
            <a:ext cx="1949774" cy="640540"/>
          </a:xfrm>
          <a:prstGeom prst="rect">
            <a:avLst/>
          </a:prstGeom>
        </p:spPr>
      </p:pic>
      <p:sp>
        <p:nvSpPr>
          <p:cNvPr id="11" name="Rectangle 10"/>
          <p:cNvSpPr/>
          <p:nvPr/>
        </p:nvSpPr>
        <p:spPr>
          <a:xfrm>
            <a:off x="1204448" y="2019300"/>
            <a:ext cx="15791197" cy="901593"/>
          </a:xfrm>
          <a:prstGeom prst="rect">
            <a:avLst/>
          </a:prstGeom>
        </p:spPr>
        <p:txBody>
          <a:bodyPr wrap="square">
            <a:spAutoFit/>
          </a:bodyPr>
          <a:lstStyle/>
          <a:p>
            <a:pPr lvl="0" algn="just">
              <a:lnSpc>
                <a:spcPct val="150000"/>
              </a:lnSpc>
            </a:pPr>
            <a:r>
              <a:rPr lang="vi-VN" sz="4000">
                <a:solidFill>
                  <a:prstClr val="black"/>
                </a:solidFill>
                <a:ea typeface="Times New Roman" panose="02020603050405020304" pitchFamily="18" charset="0"/>
                <a:cs typeface="Arial" panose="020B0604020202020204" pitchFamily="34" charset="0"/>
              </a:rPr>
              <a:t>Phân tích các đa thức sau thành nhân tử:</a:t>
            </a:r>
          </a:p>
        </p:txBody>
      </p:sp>
      <p:grpSp>
        <p:nvGrpSpPr>
          <p:cNvPr id="12" name="Group 11"/>
          <p:cNvGrpSpPr/>
          <p:nvPr/>
        </p:nvGrpSpPr>
        <p:grpSpPr>
          <a:xfrm>
            <a:off x="152400" y="647700"/>
            <a:ext cx="12164890" cy="1107956"/>
            <a:chOff x="360904" y="3465981"/>
            <a:chExt cx="12164890" cy="1107956"/>
          </a:xfrm>
        </p:grpSpPr>
        <p:pic>
          <p:nvPicPr>
            <p:cNvPr id="27"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60904" y="3465981"/>
              <a:ext cx="8603958" cy="1107956"/>
            </a:xfrm>
            <a:prstGeom prst="rect">
              <a:avLst/>
            </a:prstGeom>
          </p:spPr>
        </p:pic>
        <p:sp>
          <p:nvSpPr>
            <p:cNvPr id="24" name="Rectangle 23"/>
            <p:cNvSpPr/>
            <p:nvPr/>
          </p:nvSpPr>
          <p:spPr>
            <a:xfrm>
              <a:off x="2971800" y="3489216"/>
              <a:ext cx="9553994" cy="901593"/>
            </a:xfrm>
            <a:prstGeom prst="rect">
              <a:avLst/>
            </a:prstGeom>
          </p:spPr>
          <p:txBody>
            <a:bodyPr wrap="square">
              <a:spAutoFit/>
            </a:bodyPr>
            <a:lstStyle/>
            <a:p>
              <a:pPr lvl="0" algn="just">
                <a:lnSpc>
                  <a:spcPct val="150000"/>
                </a:lnSpc>
                <a:tabLst>
                  <a:tab pos="360045" algn="l"/>
                  <a:tab pos="720090" algn="l"/>
                </a:tabLst>
                <a:defRPr/>
              </a:pPr>
              <a:r>
                <a:rPr lang="nl-NL" sz="4000" b="1">
                  <a:solidFill>
                    <a:prstClr val="black"/>
                  </a:solidFill>
                  <a:latin typeface="Arial" panose="020B0604020202020204" pitchFamily="34" charset="0"/>
                  <a:ea typeface="Calibri" panose="020F0502020204030204" pitchFamily="34" charset="0"/>
                  <a:cs typeface="Arial" panose="020B0604020202020204" pitchFamily="34" charset="0"/>
                </a:rPr>
                <a:t>Bài tập 2.23 (SGK-tr44)</a:t>
              </a:r>
              <a:endParaRPr lang="nl-NL" sz="4000" b="1"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grpSp>
      <p:pic>
        <p:nvPicPr>
          <p:cNvPr id="30" name="Picture 29" descr="A picture containing text, toy, doll&#10;&#10;Description automatically generated">
            <a:extLst>
              <a:ext uri="{FF2B5EF4-FFF2-40B4-BE49-F238E27FC236}">
                <a16:creationId xmlns:a16="http://schemas.microsoft.com/office/drawing/2014/main" id="{1EFC702F-B233-C0D6-3634-BE4D571AB7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4946754" y="7048500"/>
            <a:ext cx="3036446" cy="2799259"/>
          </a:xfrm>
          <a:prstGeom prst="rect">
            <a:avLst/>
          </a:prstGeom>
        </p:spPr>
      </p:pic>
      <p:pic>
        <p:nvPicPr>
          <p:cNvPr id="31" name="Picture 3"/>
          <p:cNvPicPr>
            <a:picLocks noChangeAspect="1"/>
          </p:cNvPicPr>
          <p:nvPr/>
        </p:nvPicPr>
        <p:blipFill>
          <a:blip r:embed="rId9"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04353">
            <a:off x="16084946" y="579898"/>
            <a:ext cx="1563757" cy="1759125"/>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1295400" y="3162300"/>
                <a:ext cx="12877800" cy="1015663"/>
              </a:xfrm>
              <a:prstGeom prst="rect">
                <a:avLst/>
              </a:prstGeom>
            </p:spPr>
            <p:txBody>
              <a:bodyPr wrap="square">
                <a:spAutoFit/>
              </a:bodyPr>
              <a:lstStyle/>
              <a:p>
                <a:pPr algn="just">
                  <a:lnSpc>
                    <a:spcPct val="150000"/>
                  </a:lnSpc>
                  <a:spcAft>
                    <a:spcPts val="0"/>
                  </a:spcAft>
                </a:pPr>
                <a:r>
                  <a:rPr lang="fr-FR" sz="4000">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x</m:t>
                        </m:r>
                      </m:e>
                      <m:sup>
                        <m:r>
                          <a:rPr lang="fr-FR" sz="4000">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r>
                      <a:rPr lang="fr-FR" sz="4000">
                        <a:effectLst/>
                        <a:latin typeface="Cambria Math" panose="02040503050406030204" pitchFamily="18" charset="0"/>
                        <a:ea typeface="Calibri" panose="020F0502020204030204" pitchFamily="34" charset="0"/>
                        <a:cs typeface="Times New Roman" panose="02020603050405020304" pitchFamily="18" charset="0"/>
                      </a:rPr>
                      <m:t>9+</m:t>
                    </m:r>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xy</m:t>
                    </m:r>
                    <m:r>
                      <a:rPr lang="fr-FR" sz="4000">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y</m:t>
                    </m:r>
                  </m:oMath>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295400" y="3162300"/>
                <a:ext cx="12877800" cy="1015663"/>
              </a:xfrm>
              <a:prstGeom prst="rect">
                <a:avLst/>
              </a:prstGeom>
              <a:blipFill>
                <a:blip r:embed="rId13"/>
                <a:stretch>
                  <a:fillRect l="-1705" b="-144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1328057" y="6493401"/>
                <a:ext cx="5453743" cy="1015663"/>
              </a:xfrm>
              <a:prstGeom prst="rect">
                <a:avLst/>
              </a:prstGeom>
            </p:spPr>
            <p:txBody>
              <a:bodyPr wrap="square">
                <a:spAutoFit/>
              </a:bodyPr>
              <a:lstStyle/>
              <a:p>
                <a:pPr lvl="0" algn="just">
                  <a:lnSpc>
                    <a:spcPct val="150000"/>
                  </a:lnSpc>
                </a:pPr>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xy</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oMath>
                </a14:m>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1328057" y="6493401"/>
                <a:ext cx="5453743" cy="1015663"/>
              </a:xfrm>
              <a:prstGeom prst="rect">
                <a:avLst/>
              </a:prstGeom>
              <a:blipFill>
                <a:blip r:embed="rId14"/>
                <a:stretch>
                  <a:fillRect l="-4022" b="-137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5741078" y="4118908"/>
                <a:ext cx="9144000" cy="1938992"/>
              </a:xfrm>
              <a:prstGeom prst="rect">
                <a:avLst/>
              </a:prstGeom>
            </p:spPr>
            <p:txBody>
              <a:bodyPr>
                <a:spAutoFit/>
              </a:bodyPr>
              <a:lstStyle/>
              <a:p>
                <a:pPr lvl="0" algn="just">
                  <a:lnSpc>
                    <a:spcPct val="150000"/>
                  </a:lnSpc>
                </a:pPr>
                <a14:m>
                  <m:oMathPara xmlns:m="http://schemas.openxmlformats.org/officeDocument/2006/math">
                    <m:oMathParaPr>
                      <m:jc m:val="left"/>
                    </m:oMathParaPr>
                    <m:oMath xmlns:m="http://schemas.openxmlformats.org/officeDocument/2006/math">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d>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d>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d>
                    </m:oMath>
                  </m:oMathPara>
                </a14:m>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pPr>
                <a14:m>
                  <m:oMathPara xmlns:m="http://schemas.openxmlformats.org/officeDocument/2006/math">
                    <m:oMathParaPr>
                      <m:jc m:val="left"/>
                    </m:oMathParaPr>
                    <m:oMath xmlns:m="http://schemas.openxmlformats.org/officeDocument/2006/math">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5741078" y="4118908"/>
                <a:ext cx="9144000" cy="1938992"/>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5633512" y="3190329"/>
                <a:ext cx="5376792" cy="1015663"/>
              </a:xfrm>
              <a:prstGeom prst="rect">
                <a:avLst/>
              </a:prstGeom>
            </p:spPr>
            <p:txBody>
              <a:bodyPr wrap="none">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9</m:t>
                          </m:r>
                        </m:e>
                      </m:d>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xy</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5633512" y="3190329"/>
                <a:ext cx="5376792" cy="1015663"/>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6096000" y="6493401"/>
                <a:ext cx="9144000" cy="2841099"/>
              </a:xfrm>
              <a:prstGeom prst="rect">
                <a:avLst/>
              </a:prstGeom>
            </p:spPr>
            <p:txBody>
              <a:bodyPr>
                <a:spAutoFit/>
              </a:bodyPr>
              <a:lstStyle/>
              <a:p>
                <a:pPr lvl="0" algn="just">
                  <a:lnSpc>
                    <a:spcPct val="150000"/>
                  </a:lnSpc>
                </a:pPr>
                <a14:m>
                  <m:oMathPara xmlns:m="http://schemas.openxmlformats.org/officeDocument/2006/math">
                    <m:oMathParaPr>
                      <m:jc m:val="left"/>
                    </m:oMathParaPr>
                    <m:oMath xmlns:m="http://schemas.openxmlformats.org/officeDocument/2006/math">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xy</m:t>
                          </m:r>
                        </m:e>
                      </m:d>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pPr>
                <a14:m>
                  <m:oMathPara xmlns:m="http://schemas.openxmlformats.org/officeDocument/2006/math">
                    <m:oMathParaPr>
                      <m:jc m:val="left"/>
                    </m:oMathParaPr>
                    <m:oMath xmlns:m="http://schemas.openxmlformats.org/officeDocument/2006/math">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xy</m:t>
                      </m:r>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e>
                      </m:d>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e>
                      </m:d>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e>
                      </m:d>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xy</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6096000" y="6493401"/>
                <a:ext cx="9144000" cy="2841099"/>
              </a:xfrm>
              <a:prstGeom prst="rect">
                <a:avLst/>
              </a:prstGeom>
              <a:blipFill>
                <a:blip r:embed="rId1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664008621"/>
      </p:ext>
    </p:extLst>
  </p:cSld>
  <p:clrMapOvr>
    <a:masterClrMapping/>
  </p:clrMapOvr>
  <mc:AlternateContent xmlns:mc="http://schemas.openxmlformats.org/markup-compatibility/2006" xmlns:p14="http://schemas.microsoft.com/office/powerpoint/2010/main">
    <mc:Choice Requires="p14">
      <p:transition spd="med" p14:dur="700">
        <p:push dir="d"/>
      </p:transition>
    </mc:Choice>
    <mc:Fallback xmlns="">
      <p:transition spd="med">
        <p:push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randombar(horizontal)">
                                      <p:cBhvr>
                                        <p:cTn id="24" dur="500"/>
                                        <p:tgtEl>
                                          <p:spTgt spid="15"/>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randombar(horizont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P spid="10" grpId="0"/>
      <p:bldP spid="14" grpId="0"/>
      <p:bldP spid="15" grpId="0"/>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798098" y="-10782300"/>
            <a:ext cx="23116619" cy="15040267"/>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grpSp>
        <p:nvGrpSpPr>
          <p:cNvPr id="29" name="Group 28"/>
          <p:cNvGrpSpPr/>
          <p:nvPr/>
        </p:nvGrpSpPr>
        <p:grpSpPr>
          <a:xfrm>
            <a:off x="838200" y="1790700"/>
            <a:ext cx="16614631" cy="8814852"/>
            <a:chOff x="804145" y="2019300"/>
            <a:chExt cx="16614631" cy="8814852"/>
          </a:xfrm>
        </p:grpSpPr>
        <p:sp>
          <p:nvSpPr>
            <p:cNvPr id="26" name="Freeform 5"/>
            <p:cNvSpPr/>
            <p:nvPr/>
          </p:nvSpPr>
          <p:spPr>
            <a:xfrm>
              <a:off x="804145" y="2019300"/>
              <a:ext cx="16614631" cy="8814852"/>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2"/>
            </a:solidFill>
          </p:spPr>
        </p:sp>
        <p:sp>
          <p:nvSpPr>
            <p:cNvPr id="28" name="Rectangle 27"/>
            <p:cNvSpPr/>
            <p:nvPr/>
          </p:nvSpPr>
          <p:spPr>
            <a:xfrm>
              <a:off x="3166345" y="2192804"/>
              <a:ext cx="11201400" cy="969496"/>
            </a:xfrm>
            <a:prstGeom prst="rect">
              <a:avLst/>
            </a:prstGeom>
          </p:spPr>
          <p:txBody>
            <a:bodyPr wrap="square">
              <a:spAutoFit/>
            </a:bodyPr>
            <a:lstStyle/>
            <a:p>
              <a:pPr lvl="0" algn="just">
                <a:lnSpc>
                  <a:spcPct val="150000"/>
                </a:lnSpc>
              </a:pPr>
              <a:r>
                <a:rPr lang="vi-VN" sz="3800">
                  <a:solidFill>
                    <a:prstClr val="black"/>
                  </a:solidFill>
                  <a:ea typeface="Times New Roman" panose="02020603050405020304" pitchFamily="18" charset="0"/>
                  <a:cs typeface="Arial" panose="020B0604020202020204" pitchFamily="34" charset="0"/>
                </a:rPr>
                <a:t>Tìm x biết:</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35" name="Picture 5"/>
          <p:cNvPicPr>
            <a:picLocks noChangeAspect="1"/>
          </p:cNvPicPr>
          <p:nvPr/>
        </p:nvPicPr>
        <p:blipFill>
          <a:blip r:embed="rId4"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138331">
            <a:off x="16490134" y="832891"/>
            <a:ext cx="1760849" cy="1760849"/>
          </a:xfrm>
          <a:prstGeom prst="rect">
            <a:avLst/>
          </a:prstGeom>
        </p:spPr>
      </p:pic>
      <p:pic>
        <p:nvPicPr>
          <p:cNvPr id="36" name="Picture 8"/>
          <p:cNvPicPr>
            <a:picLocks noChangeAspect="1"/>
          </p:cNvPicPr>
          <p:nvPr/>
        </p:nvPicPr>
        <p:blipFill>
          <a:blip r:embed="rId6"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957204">
            <a:off x="-595351" y="9391006"/>
            <a:ext cx="1857065" cy="1238963"/>
          </a:xfrm>
          <a:prstGeom prst="rect">
            <a:avLst/>
          </a:prstGeom>
        </p:spPr>
      </p:pic>
      <p:grpSp>
        <p:nvGrpSpPr>
          <p:cNvPr id="19" name="Group 18"/>
          <p:cNvGrpSpPr/>
          <p:nvPr/>
        </p:nvGrpSpPr>
        <p:grpSpPr>
          <a:xfrm>
            <a:off x="806116" y="377944"/>
            <a:ext cx="11004884" cy="1107956"/>
            <a:chOff x="3620862" y="869613"/>
            <a:chExt cx="11004884" cy="1107956"/>
          </a:xfrm>
        </p:grpSpPr>
        <p:pic>
          <p:nvPicPr>
            <p:cNvPr id="20" name="Picture 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620862" y="869613"/>
              <a:ext cx="7535262" cy="1107956"/>
            </a:xfrm>
            <a:prstGeom prst="rect">
              <a:avLst/>
            </a:prstGeom>
          </p:spPr>
        </p:pic>
        <p:sp>
          <p:nvSpPr>
            <p:cNvPr id="21" name="Rectangle 20"/>
            <p:cNvSpPr/>
            <p:nvPr/>
          </p:nvSpPr>
          <p:spPr>
            <a:xfrm>
              <a:off x="5071752" y="869613"/>
              <a:ext cx="9553994" cy="901593"/>
            </a:xfrm>
            <a:prstGeom prst="rect">
              <a:avLst/>
            </a:prstGeom>
          </p:spPr>
          <p:txBody>
            <a:bodyPr wrap="square">
              <a:spAutoFit/>
            </a:bodyPr>
            <a:lstStyle/>
            <a:p>
              <a:pPr lvl="0" algn="just">
                <a:lnSpc>
                  <a:spcPct val="150000"/>
                </a:lnSpc>
                <a:tabLst>
                  <a:tab pos="360045" algn="l"/>
                  <a:tab pos="720090" algn="l"/>
                </a:tabLst>
                <a:defRPr/>
              </a:pPr>
              <a:r>
                <a:rPr lang="nl-NL" sz="4000" b="1">
                  <a:solidFill>
                    <a:prstClr val="black"/>
                  </a:solidFill>
                  <a:latin typeface="Arial" panose="020B0604020202020204" pitchFamily="34" charset="0"/>
                  <a:ea typeface="Calibri" panose="020F0502020204030204" pitchFamily="34" charset="0"/>
                  <a:cs typeface="Arial" panose="020B0604020202020204" pitchFamily="34" charset="0"/>
                </a:rPr>
                <a:t>Bài tập 2.24 (SGK-tr44)</a:t>
              </a:r>
              <a:endParaRPr lang="nl-NL" sz="4000" b="1"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grpSp>
      <p:sp>
        <p:nvSpPr>
          <p:cNvPr id="22" name="Oval Callout 21"/>
          <p:cNvSpPr/>
          <p:nvPr/>
        </p:nvSpPr>
        <p:spPr>
          <a:xfrm>
            <a:off x="8325104" y="3326459"/>
            <a:ext cx="1640822" cy="902641"/>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0" name="Rectangle 9"/>
              <p:cNvSpPr/>
              <p:nvPr/>
            </p:nvSpPr>
            <p:spPr>
              <a:xfrm>
                <a:off x="5731042" y="1898984"/>
                <a:ext cx="8225713" cy="1015663"/>
              </a:xfrm>
              <a:prstGeom prst="rect">
                <a:avLst/>
              </a:prstGeom>
            </p:spPr>
            <p:txBody>
              <a:bodyPr wrap="none">
                <a:spAutoFit/>
              </a:bodyPr>
              <a:lstStyle/>
              <a:p>
                <a:pPr algn="just">
                  <a:lnSpc>
                    <a:spcPct val="150000"/>
                  </a:lnSpc>
                </a:pPr>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=0</m:t>
                    </m:r>
                  </m:oMath>
                </a14:m>
                <a:r>
                  <a:rPr lang="en-US" sz="4000">
                    <a:solidFill>
                      <a:prstClr val="black"/>
                    </a:solidFill>
                    <a:latin typeface="Arial" panose="020B0604020202020204" pitchFamily="34" charset="0"/>
                    <a:ea typeface="Arial" panose="020B0604020202020204" pitchFamily="34" charset="0"/>
                    <a:cs typeface="Arial" panose="020B0604020202020204" pitchFamily="34" charset="0"/>
                  </a:rPr>
                  <a:t>;        </a:t>
                </a:r>
                <a:r>
                  <a:rPr lang="fr-FR" sz="4000">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a:rPr lang="fr-FR" sz="4000" i="1">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latin typeface="Cambria Math" panose="02040503050406030204" pitchFamily="18" charset="0"/>
                            <a:ea typeface="Calibri" panose="020F0502020204030204" pitchFamily="34" charset="0"/>
                            <a:cs typeface="Times New Roman" panose="02020603050405020304" pitchFamily="18" charset="0"/>
                          </a:rPr>
                        </m:ctrlPr>
                      </m:sSupPr>
                      <m:e>
                        <m:r>
                          <a:rPr lang="fr-FR" sz="4000" i="1">
                            <a:latin typeface="Cambria Math" panose="02040503050406030204" pitchFamily="18" charset="0"/>
                            <a:ea typeface="Calibri" panose="020F0502020204030204" pitchFamily="34" charset="0"/>
                            <a:cs typeface="Times New Roman" panose="02020603050405020304" pitchFamily="18" charset="0"/>
                          </a:rPr>
                          <m:t>𝑥</m:t>
                        </m:r>
                      </m:e>
                      <m:sup>
                        <m:r>
                          <a:rPr lang="fr-FR" sz="4000" i="1">
                            <a:latin typeface="Cambria Math" panose="02040503050406030204" pitchFamily="18" charset="0"/>
                            <a:ea typeface="Calibri" panose="020F0502020204030204" pitchFamily="34" charset="0"/>
                            <a:cs typeface="Times New Roman" panose="02020603050405020304" pitchFamily="18" charset="0"/>
                          </a:rPr>
                          <m:t>3</m:t>
                        </m:r>
                      </m:sup>
                    </m:sSup>
                    <m:r>
                      <a:rPr lang="fr-FR" sz="4000" i="1">
                        <a:latin typeface="Cambria Math" panose="02040503050406030204" pitchFamily="18" charset="0"/>
                        <a:ea typeface="Calibri" panose="020F0502020204030204" pitchFamily="34" charset="0"/>
                        <a:cs typeface="Times New Roman" panose="02020603050405020304" pitchFamily="18" charset="0"/>
                      </a:rPr>
                      <m:t>−2</m:t>
                    </m:r>
                    <m:r>
                      <a:rPr lang="fr-FR" sz="4000" i="1">
                        <a:latin typeface="Cambria Math" panose="02040503050406030204" pitchFamily="18" charset="0"/>
                        <a:ea typeface="Calibri" panose="020F0502020204030204" pitchFamily="34" charset="0"/>
                        <a:cs typeface="Times New Roman" panose="02020603050405020304" pitchFamily="18" charset="0"/>
                      </a:rPr>
                      <m:t>𝑥</m:t>
                    </m:r>
                    <m:r>
                      <a:rPr lang="fr-FR" sz="4000" i="1">
                        <a:latin typeface="Cambria Math" panose="02040503050406030204" pitchFamily="18" charset="0"/>
                        <a:ea typeface="Calibri" panose="020F0502020204030204" pitchFamily="34" charset="0"/>
                        <a:cs typeface="Times New Roman" panose="02020603050405020304" pitchFamily="18" charset="0"/>
                      </a:rPr>
                      <m:t>=0</m:t>
                    </m:r>
                  </m:oMath>
                </a14:m>
                <a:endParaRPr lang="en-US" sz="4000">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5731042" y="1898984"/>
                <a:ext cx="8225713" cy="1015663"/>
              </a:xfrm>
              <a:prstGeom prst="rect">
                <a:avLst/>
              </a:prstGeom>
              <a:blipFill>
                <a:blip r:embed="rId16"/>
                <a:stretch>
                  <a:fillRect l="-2595" b="-14458"/>
                </a:stretch>
              </a:blipFill>
            </p:spPr>
            <p:txBody>
              <a:bodyPr/>
              <a:lstStyle/>
              <a:p>
                <a:r>
                  <a:rPr lang="en-US">
                    <a:noFill/>
                  </a:rPr>
                  <a:t> </a:t>
                </a:r>
              </a:p>
            </p:txBody>
          </p:sp>
        </mc:Fallback>
      </mc:AlternateContent>
      <p:grpSp>
        <p:nvGrpSpPr>
          <p:cNvPr id="12" name="Group 11"/>
          <p:cNvGrpSpPr/>
          <p:nvPr/>
        </p:nvGrpSpPr>
        <p:grpSpPr>
          <a:xfrm>
            <a:off x="2504060" y="4076700"/>
            <a:ext cx="16196545" cy="3026982"/>
            <a:chOff x="1100854" y="4688532"/>
            <a:chExt cx="16196545" cy="3026982"/>
          </a:xfrm>
        </p:grpSpPr>
        <mc:AlternateContent xmlns:mc="http://schemas.openxmlformats.org/markup-compatibility/2006" xmlns:a14="http://schemas.microsoft.com/office/drawing/2010/main">
          <mc:Choice Requires="a14">
            <p:sp>
              <p:nvSpPr>
                <p:cNvPr id="9" name="Rectangle 8"/>
                <p:cNvSpPr/>
                <p:nvPr/>
              </p:nvSpPr>
              <p:spPr>
                <a:xfrm>
                  <a:off x="1100854" y="4688532"/>
                  <a:ext cx="16196545" cy="3026982"/>
                </a:xfrm>
                <a:prstGeom prst="rect">
                  <a:avLst/>
                </a:prstGeom>
              </p:spPr>
              <p:txBody>
                <a:bodyPr wrap="square">
                  <a:spAutoFit/>
                </a:bodyPr>
                <a:lstStyle/>
                <a:p>
                  <a:pPr algn="just">
                    <a:lnSpc>
                      <a:spcPct val="150000"/>
                    </a:lnSpc>
                    <a:spcAft>
                      <a:spcPts val="0"/>
                    </a:spcAft>
                  </a:pPr>
                  <a:r>
                    <a:rPr lang="fr-FR" sz="4000">
                      <a:latin typeface="Times New Roman" panose="02020603050405020304" pitchFamily="18" charset="0"/>
                      <a:ea typeface="Calibri" panose="020F0502020204030204" pitchFamily="34" charset="0"/>
                      <a:cs typeface="Times New Roman" panose="02020603050405020304" pitchFamily="18" charset="0"/>
                    </a:rPr>
                    <a:t>a) </a:t>
                  </a:r>
                  <a14:m>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x</m:t>
                          </m:r>
                        </m:e>
                        <m:sup>
                          <m:r>
                            <a:rPr lang="fr-FR" sz="4000">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r>
                        <a:rPr lang="fr-FR" sz="4000">
                          <a:effectLst/>
                          <a:latin typeface="Cambria Math" panose="02040503050406030204" pitchFamily="18" charset="0"/>
                          <a:ea typeface="Calibri" panose="020F0502020204030204" pitchFamily="34" charset="0"/>
                          <a:cs typeface="Times New Roman" panose="02020603050405020304" pitchFamily="18" charset="0"/>
                        </a:rPr>
                        <m:t>4</m:t>
                      </m:r>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x</m:t>
                      </m:r>
                      <m:r>
                        <a:rPr lang="fr-FR" sz="4000">
                          <a:effectLst/>
                          <a:latin typeface="Cambria Math" panose="02040503050406030204" pitchFamily="18" charset="0"/>
                          <a:ea typeface="Calibri" panose="020F0502020204030204" pitchFamily="34" charset="0"/>
                          <a:cs typeface="Times New Roman" panose="02020603050405020304" pitchFamily="18" charset="0"/>
                        </a:rPr>
                        <m:t>=0→</m:t>
                      </m:r>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x</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x</m:t>
                          </m:r>
                          <m:r>
                            <a:rPr lang="fr-FR" sz="4000" i="1">
                              <a:effectLst/>
                              <a:latin typeface="Cambria Math" panose="02040503050406030204" pitchFamily="18" charset="0"/>
                              <a:ea typeface="Calibri" panose="020F0502020204030204" pitchFamily="34" charset="0"/>
                              <a:cs typeface="Times New Roman" panose="02020603050405020304" pitchFamily="18" charset="0"/>
                            </a:rPr>
                            <m:t>−</m:t>
                          </m:r>
                          <m:r>
                            <a:rPr lang="fr-FR" sz="4000">
                              <a:effectLst/>
                              <a:latin typeface="Cambria Math" panose="02040503050406030204" pitchFamily="18" charset="0"/>
                              <a:ea typeface="Calibri" panose="020F0502020204030204" pitchFamily="34" charset="0"/>
                              <a:cs typeface="Times New Roman" panose="02020603050405020304" pitchFamily="18" charset="0"/>
                            </a:rPr>
                            <m:t>4</m:t>
                          </m:r>
                        </m:e>
                      </m:d>
                      <m:r>
                        <a:rPr lang="fr-FR" sz="4000">
                          <a:effectLst/>
                          <a:latin typeface="Cambria Math" panose="02040503050406030204" pitchFamily="18" charset="0"/>
                          <a:ea typeface="Calibri" panose="020F0502020204030204" pitchFamily="34" charset="0"/>
                          <a:cs typeface="Times New Roman" panose="02020603050405020304" pitchFamily="18" charset="0"/>
                        </a:rPr>
                        <m:t>=0→</m:t>
                      </m:r>
                    </m:oMath>
                  </a14:m>
                  <a:r>
                    <a:rPr lang="fr-FR" sz="4000">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d>
                        <m:dPr>
                          <m:begChr m:val="["/>
                          <m:endChr m:val=""/>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dPr>
                        <m:e>
                          <m:d>
                            <m:dPr>
                              <m:begChr m:val=""/>
                              <m:endChr m:val=""/>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dPr>
                            <m:e>
                              <m:eqArr>
                                <m:eqArr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eqArrPr>
                                <m:e>
                                  <m:r>
                                    <m:rPr>
                                      <m:sty m:val="p"/>
                                    </m:rPr>
                                    <a:rPr lang="fr-FR" sz="4000">
                                      <a:effectLst/>
                                      <a:latin typeface="Cambria Math" panose="02040503050406030204" pitchFamily="18" charset="0"/>
                                      <a:ea typeface="Dotum" panose="020B0600000101010101" pitchFamily="34" charset="-127"/>
                                      <a:cs typeface="Times New Roman" panose="02020603050405020304" pitchFamily="18" charset="0"/>
                                    </a:rPr>
                                    <m:t>x</m:t>
                                  </m:r>
                                  <m:r>
                                    <a:rPr lang="fr-FR" sz="4000">
                                      <a:effectLst/>
                                      <a:latin typeface="Cambria Math" panose="02040503050406030204" pitchFamily="18" charset="0"/>
                                      <a:ea typeface="Dotum" panose="020B0600000101010101" pitchFamily="34" charset="-127"/>
                                      <a:cs typeface="Times New Roman" panose="02020603050405020304" pitchFamily="18" charset="0"/>
                                    </a:rPr>
                                    <m:t>=0        </m:t>
                                  </m:r>
                                </m:e>
                                <m:e/>
                                <m:e>
                                  <m:r>
                                    <m:rPr>
                                      <m:sty m:val="p"/>
                                    </m:rPr>
                                    <a:rPr lang="fr-FR" sz="4000">
                                      <a:effectLst/>
                                      <a:latin typeface="Cambria Math" panose="02040503050406030204" pitchFamily="18" charset="0"/>
                                      <a:ea typeface="Cambria Math" panose="02040503050406030204" pitchFamily="18" charset="0"/>
                                      <a:cs typeface="Cambria Math" panose="02040503050406030204" pitchFamily="18" charset="0"/>
                                    </a:rPr>
                                    <m:t>x</m:t>
                                  </m:r>
                                  <m:r>
                                    <a:rPr lang="fr-FR" sz="4000" i="1">
                                      <a:effectLst/>
                                      <a:latin typeface="Cambria Math" panose="02040503050406030204" pitchFamily="18" charset="0"/>
                                      <a:ea typeface="Cambria Math" panose="02040503050406030204" pitchFamily="18" charset="0"/>
                                      <a:cs typeface="Cambria Math" panose="02040503050406030204" pitchFamily="18" charset="0"/>
                                    </a:rPr>
                                    <m:t>−</m:t>
                                  </m:r>
                                  <m:r>
                                    <a:rPr lang="fr-FR" sz="4000">
                                      <a:effectLst/>
                                      <a:latin typeface="Cambria Math" panose="02040503050406030204" pitchFamily="18" charset="0"/>
                                      <a:ea typeface="Cambria Math" panose="02040503050406030204" pitchFamily="18" charset="0"/>
                                      <a:cs typeface="Cambria Math" panose="02040503050406030204" pitchFamily="18" charset="0"/>
                                    </a:rPr>
                                    <m:t>4=0</m:t>
                                  </m:r>
                                </m:e>
                              </m:eqArr>
                            </m:e>
                          </m:d>
                        </m:e>
                      </m:d>
                    </m:oMath>
                  </a14:m>
                  <a:endParaRPr lang="en-US" sz="4000" i="1">
                    <a:effectLst/>
                    <a:latin typeface="Cambria Math" panose="02040503050406030204" pitchFamily="18" charset="0"/>
                    <a:ea typeface="Cambria Math" panose="02040503050406030204" pitchFamily="18" charset="0"/>
                    <a:cs typeface="Cambria Math" panose="020405030504060302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100854" y="4688532"/>
                  <a:ext cx="16196545" cy="3026982"/>
                </a:xfrm>
                <a:prstGeom prst="rect">
                  <a:avLst/>
                </a:prstGeom>
                <a:blipFill>
                  <a:blip r:embed="rId17"/>
                  <a:stretch>
                    <a:fillRect l="-1355"/>
                  </a:stretch>
                </a:blipFill>
              </p:spPr>
              <p:txBody>
                <a:bodyPr/>
                <a:lstStyle/>
                <a:p>
                  <a:r>
                    <a:rPr lang="en-US">
                      <a:noFill/>
                    </a:rPr>
                    <a:t> </a:t>
                  </a:r>
                </a:p>
              </p:txBody>
            </p:sp>
          </mc:Fallback>
        </mc:AlternateContent>
        <p:pic>
          <p:nvPicPr>
            <p:cNvPr id="11" name="Picture 10"/>
            <p:cNvPicPr>
              <a:picLocks noChangeAspect="1"/>
            </p:cNvPicPr>
            <p:nvPr/>
          </p:nvPicPr>
          <p:blipFill>
            <a:blip r:embed="rId18"/>
            <a:stretch>
              <a:fillRect/>
            </a:stretch>
          </p:blipFill>
          <p:spPr>
            <a:xfrm>
              <a:off x="9390882" y="6392534"/>
              <a:ext cx="628655" cy="565790"/>
            </a:xfrm>
            <a:prstGeom prst="rect">
              <a:avLst/>
            </a:prstGeom>
          </p:spPr>
        </p:pic>
      </p:grpSp>
      <mc:AlternateContent xmlns:mc="http://schemas.openxmlformats.org/markup-compatibility/2006" xmlns:a14="http://schemas.microsoft.com/office/drawing/2010/main">
        <mc:Choice Requires="a14">
          <p:sp>
            <p:nvSpPr>
              <p:cNvPr id="14" name="Rectangle 13"/>
              <p:cNvSpPr/>
              <p:nvPr/>
            </p:nvSpPr>
            <p:spPr>
              <a:xfrm>
                <a:off x="9212274" y="7485787"/>
                <a:ext cx="2152192" cy="2048766"/>
              </a:xfrm>
              <a:prstGeom prst="rect">
                <a:avLst/>
              </a:prstGeom>
            </p:spPr>
            <p:txBody>
              <a:bodyPr wrap="none">
                <a:spAutoFit/>
              </a:bodyPr>
              <a:lstStyle/>
              <a:p>
                <a14:m>
                  <m:oMath xmlns:m="http://schemas.openxmlformats.org/officeDocument/2006/math">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a14:m>
                <a:r>
                  <a:rPr lang="fr-FR" sz="40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d>
                      <m:dPr>
                        <m:begChr m:val="["/>
                        <m:endChr m:val=""/>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dPr>
                      <m:e>
                        <m:d>
                          <m:dPr>
                            <m:begChr m:val=""/>
                            <m:endChr m:val=""/>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dPr>
                          <m:e>
                            <m:eqArr>
                              <m:eqArr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eqArrPr>
                              <m:e>
                                <m:r>
                                  <m:rPr>
                                    <m:sty m:val="p"/>
                                  </m:rPr>
                                  <a:rPr lang="fr-FR"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x</m:t>
                                </m:r>
                                <m:r>
                                  <a:rPr lang="fr-FR"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=0</m:t>
                                </m:r>
                              </m:e>
                              <m:e>
                                <m:r>
                                  <a:rPr lang="fr-FR"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 </m:t>
                                </m:r>
                              </m:e>
                              <m:e>
                                <m:r>
                                  <m:rPr>
                                    <m:sty m:val="p"/>
                                  </m:rPr>
                                  <a:rPr lang="fr-FR" sz="4000">
                                    <a:solidFill>
                                      <a:prstClr val="black"/>
                                    </a:solidFill>
                                    <a:latin typeface="Cambria Math" panose="02040503050406030204" pitchFamily="18" charset="0"/>
                                    <a:ea typeface="Cambria Math" panose="02040503050406030204" pitchFamily="18" charset="0"/>
                                    <a:cs typeface="Cambria Math" panose="02040503050406030204" pitchFamily="18" charset="0"/>
                                  </a:rPr>
                                  <m:t>x</m:t>
                                </m:r>
                                <m:r>
                                  <a:rPr lang="fr-FR" sz="4000">
                                    <a:solidFill>
                                      <a:prstClr val="black"/>
                                    </a:solidFill>
                                    <a:latin typeface="Cambria Math" panose="02040503050406030204" pitchFamily="18" charset="0"/>
                                    <a:ea typeface="Cambria Math" panose="02040503050406030204" pitchFamily="18" charset="0"/>
                                    <a:cs typeface="Cambria Math" panose="02040503050406030204" pitchFamily="18" charset="0"/>
                                  </a:rPr>
                                  <m:t>=4</m:t>
                                </m:r>
                              </m:e>
                            </m:eqArr>
                          </m:e>
                        </m:d>
                      </m:e>
                    </m:d>
                  </m:oMath>
                </a14:m>
                <a:endParaRPr lang="en-US"/>
              </a:p>
            </p:txBody>
          </p:sp>
        </mc:Choice>
        <mc:Fallback xmlns="">
          <p:sp>
            <p:nvSpPr>
              <p:cNvPr id="14" name="Rectangle 13"/>
              <p:cNvSpPr>
                <a:spLocks noRot="1" noChangeAspect="1" noMove="1" noResize="1" noEditPoints="1" noAdjustHandles="1" noChangeArrowheads="1" noChangeShapeType="1" noTextEdit="1"/>
              </p:cNvSpPr>
              <p:nvPr/>
            </p:nvSpPr>
            <p:spPr>
              <a:xfrm>
                <a:off x="9212274" y="7485787"/>
                <a:ext cx="2152192" cy="2048766"/>
              </a:xfrm>
              <a:prstGeom prst="rect">
                <a:avLst/>
              </a:prstGeom>
              <a:blipFill>
                <a:blip r:embed="rId19"/>
                <a:stretch>
                  <a:fillRect/>
                </a:stretch>
              </a:blipFill>
            </p:spPr>
            <p:txBody>
              <a:bodyPr/>
              <a:lstStyle/>
              <a:p>
                <a:r>
                  <a:rPr lang="en-US">
                    <a:noFill/>
                  </a:rPr>
                  <a:t> </a:t>
                </a:r>
              </a:p>
            </p:txBody>
          </p:sp>
        </mc:Fallback>
      </mc:AlternateContent>
      <p:pic>
        <p:nvPicPr>
          <p:cNvPr id="15" name="Picture 14"/>
          <p:cNvPicPr>
            <a:picLocks noChangeAspect="1"/>
          </p:cNvPicPr>
          <p:nvPr/>
        </p:nvPicPr>
        <p:blipFill>
          <a:blip r:embed="rId20"/>
          <a:stretch>
            <a:fillRect/>
          </a:stretch>
        </p:blipFill>
        <p:spPr>
          <a:xfrm>
            <a:off x="15087600" y="6526477"/>
            <a:ext cx="1939843" cy="3289935"/>
          </a:xfrm>
          <a:prstGeom prst="rect">
            <a:avLst/>
          </a:prstGeom>
        </p:spPr>
      </p:pic>
    </p:spTree>
    <p:extLst>
      <p:ext uri="{BB962C8B-B14F-4D97-AF65-F5344CB8AC3E}">
        <p14:creationId xmlns:p14="http://schemas.microsoft.com/office/powerpoint/2010/main" val="392856539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randombar(horizontal)">
                                      <p:cBhvr>
                                        <p:cTn id="11" dur="500"/>
                                        <p:tgtEl>
                                          <p:spTgt spid="29"/>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0"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798098" y="-10782300"/>
            <a:ext cx="23116619" cy="15040267"/>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grpSp>
        <p:nvGrpSpPr>
          <p:cNvPr id="29" name="Group 28"/>
          <p:cNvGrpSpPr/>
          <p:nvPr/>
        </p:nvGrpSpPr>
        <p:grpSpPr>
          <a:xfrm>
            <a:off x="838200" y="1790700"/>
            <a:ext cx="16614631" cy="8814852"/>
            <a:chOff x="804145" y="2019300"/>
            <a:chExt cx="16614631" cy="8814852"/>
          </a:xfrm>
        </p:grpSpPr>
        <p:sp>
          <p:nvSpPr>
            <p:cNvPr id="26" name="Freeform 5"/>
            <p:cNvSpPr/>
            <p:nvPr/>
          </p:nvSpPr>
          <p:spPr>
            <a:xfrm>
              <a:off x="804145" y="2019300"/>
              <a:ext cx="16614631" cy="8814852"/>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2"/>
            </a:solidFill>
          </p:spPr>
        </p:sp>
        <p:sp>
          <p:nvSpPr>
            <p:cNvPr id="28" name="Rectangle 27"/>
            <p:cNvSpPr/>
            <p:nvPr/>
          </p:nvSpPr>
          <p:spPr>
            <a:xfrm>
              <a:off x="3166345" y="2192804"/>
              <a:ext cx="11201400" cy="96949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Tìm x biết:</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35" name="Picture 5"/>
          <p:cNvPicPr>
            <a:picLocks noChangeAspect="1"/>
          </p:cNvPicPr>
          <p:nvPr/>
        </p:nvPicPr>
        <p:blipFill>
          <a:blip r:embed="rId4"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138331">
            <a:off x="16490134" y="832891"/>
            <a:ext cx="1760849" cy="1760849"/>
          </a:xfrm>
          <a:prstGeom prst="rect">
            <a:avLst/>
          </a:prstGeom>
        </p:spPr>
      </p:pic>
      <p:pic>
        <p:nvPicPr>
          <p:cNvPr id="36" name="Picture 8"/>
          <p:cNvPicPr>
            <a:picLocks noChangeAspect="1"/>
          </p:cNvPicPr>
          <p:nvPr/>
        </p:nvPicPr>
        <p:blipFill>
          <a:blip r:embed="rId6"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957204">
            <a:off x="-595351" y="9391006"/>
            <a:ext cx="1857065" cy="1238963"/>
          </a:xfrm>
          <a:prstGeom prst="rect">
            <a:avLst/>
          </a:prstGeom>
        </p:spPr>
      </p:pic>
      <p:grpSp>
        <p:nvGrpSpPr>
          <p:cNvPr id="19" name="Group 18"/>
          <p:cNvGrpSpPr/>
          <p:nvPr/>
        </p:nvGrpSpPr>
        <p:grpSpPr>
          <a:xfrm>
            <a:off x="806116" y="377944"/>
            <a:ext cx="11004884" cy="1107956"/>
            <a:chOff x="3620862" y="869613"/>
            <a:chExt cx="11004884" cy="1107956"/>
          </a:xfrm>
        </p:grpSpPr>
        <p:pic>
          <p:nvPicPr>
            <p:cNvPr id="20" name="Picture 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620862" y="869613"/>
              <a:ext cx="7535262" cy="1107956"/>
            </a:xfrm>
            <a:prstGeom prst="rect">
              <a:avLst/>
            </a:prstGeom>
          </p:spPr>
        </p:pic>
        <p:sp>
          <p:nvSpPr>
            <p:cNvPr id="21" name="Rectangle 20"/>
            <p:cNvSpPr/>
            <p:nvPr/>
          </p:nvSpPr>
          <p:spPr>
            <a:xfrm>
              <a:off x="5071752" y="869613"/>
              <a:ext cx="9553994" cy="90159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0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Bài tập 2.24 (SGK-tr44)</a:t>
              </a:r>
              <a:endParaRPr kumimoji="0" lang="nl-NL" sz="4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22" name="Oval Callout 21"/>
          <p:cNvSpPr/>
          <p:nvPr/>
        </p:nvSpPr>
        <p:spPr>
          <a:xfrm>
            <a:off x="8325104" y="3326459"/>
            <a:ext cx="1640822" cy="902641"/>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0" name="Rectangle 9"/>
              <p:cNvSpPr/>
              <p:nvPr/>
            </p:nvSpPr>
            <p:spPr>
              <a:xfrm>
                <a:off x="5731042" y="1898984"/>
                <a:ext cx="8225713"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kumimoji="0" lang="fr-FR"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x</m:t>
                        </m:r>
                      </m:e>
                      <m:sup>
                        <m:r>
                          <a:rPr kumimoji="0" lang="fr-FR"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p>
                    </m:sSup>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fr-FR"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4</m:t>
                    </m:r>
                    <m:r>
                      <m:rPr>
                        <m:sty m:val="p"/>
                      </m:rPr>
                      <a:rPr kumimoji="0" lang="fr-FR"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x</m:t>
                    </m:r>
                    <m:r>
                      <a:rPr kumimoji="0" lang="fr-FR"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fr-FR"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e>
                      <m:sup>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sup>
                    </m:sSup>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5731042" y="1898984"/>
                <a:ext cx="8225713" cy="1015663"/>
              </a:xfrm>
              <a:prstGeom prst="rect">
                <a:avLst/>
              </a:prstGeom>
              <a:blipFill>
                <a:blip r:embed="rId16"/>
                <a:stretch>
                  <a:fillRect l="-2595" b="-14458"/>
                </a:stretch>
              </a:blipFill>
            </p:spPr>
            <p:txBody>
              <a:bodyPr/>
              <a:lstStyle/>
              <a:p>
                <a:r>
                  <a:rPr lang="en-US">
                    <a:noFill/>
                  </a:rPr>
                  <a:t> </a:t>
                </a:r>
              </a:p>
            </p:txBody>
          </p:sp>
        </mc:Fallback>
      </mc:AlternateContent>
      <p:pic>
        <p:nvPicPr>
          <p:cNvPr id="15" name="Picture 14"/>
          <p:cNvPicPr>
            <a:picLocks noChangeAspect="1"/>
          </p:cNvPicPr>
          <p:nvPr/>
        </p:nvPicPr>
        <p:blipFill>
          <a:blip r:embed="rId17"/>
          <a:stretch>
            <a:fillRect/>
          </a:stretch>
        </p:blipFill>
        <p:spPr>
          <a:xfrm>
            <a:off x="15087600" y="6526477"/>
            <a:ext cx="1939843" cy="3289935"/>
          </a:xfrm>
          <a:prstGeom prst="rect">
            <a:avLst/>
          </a:prstGeom>
        </p:spPr>
      </p:pic>
      <mc:AlternateContent xmlns:mc="http://schemas.openxmlformats.org/markup-compatibility/2006" xmlns:a14="http://schemas.microsoft.com/office/drawing/2010/main">
        <mc:Choice Requires="a14">
          <p:sp>
            <p:nvSpPr>
              <p:cNvPr id="24" name="Rectangle 23"/>
              <p:cNvSpPr/>
              <p:nvPr/>
            </p:nvSpPr>
            <p:spPr>
              <a:xfrm>
                <a:off x="1790846" y="3771900"/>
                <a:ext cx="18706954" cy="596163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40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 </a:t>
                </a:r>
                <a14:m>
                  <m:oMath xmlns:m="http://schemas.openxmlformats.org/officeDocument/2006/math">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e>
                      <m:sup>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sup>
                    </m:sSup>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=0→2</m:t>
                    </m:r>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e>
                          <m:sup>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p>
                        </m:sSup>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e>
                    </m:d>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m:t>
                    </m:r>
                  </m:oMath>
                </a14:m>
                <a:r>
                  <a:rPr kumimoji="0" lang="fr-FR" sz="40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d>
                      <m:dPr>
                        <m:begChr m:val="["/>
                        <m:end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dPr>
                      <m:e>
                        <m:d>
                          <m:dPr>
                            <m:begChr m:val=""/>
                            <m:end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dPr>
                          <m:e>
                            <m:eqArr>
                              <m:eqArr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eqArrPr>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2</m:t>
                                </m:r>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𝑥</m:t>
                                </m:r>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=0       </m:t>
                                </m:r>
                              </m:e>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 </m:t>
                                </m:r>
                              </m:e>
                              <m:e>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m:ctrlPr>
                                  </m:sSupPr>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m:t>𝑥</m:t>
                                    </m:r>
                                  </m:e>
                                  <m:sup>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m:t>2</m:t>
                                    </m:r>
                                  </m:sup>
                                </m:sSup>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m:t>−1=0</m:t>
                                </m:r>
                              </m:e>
                            </m:eqArr>
                          </m:e>
                        </m:d>
                      </m:e>
                    </m:d>
                  </m:oMath>
                </a14:m>
                <a:endPar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a14:m>
                <a:r>
                  <a:rPr kumimoji="0" lang="fr-FR" sz="40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d>
                      <m:dPr>
                        <m:begChr m:val="["/>
                        <m:end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dPr>
                      <m:e>
                        <m:d>
                          <m:dPr>
                            <m:begChr m:val=""/>
                            <m:end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dPr>
                          <m:e>
                            <m:eqArr>
                              <m:eqArr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eqArrPr>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𝑥</m:t>
                                </m:r>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=0                          </m:t>
                                </m:r>
                              </m:e>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 </m:t>
                                </m:r>
                              </m:e>
                              <m:e>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m:ctrlPr>
                                  </m:dPr>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m:t>𝑥</m:t>
                                    </m:r>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m:t>−1</m:t>
                                    </m:r>
                                  </m:e>
                                </m:d>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m:ctrlPr>
                                  </m:dPr>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m:t>𝑥</m:t>
                                    </m:r>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m:t>+1</m:t>
                                    </m:r>
                                  </m:e>
                                </m:d>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m:t>=0</m:t>
                                </m:r>
                              </m:e>
                            </m:eqArr>
                          </m:e>
                        </m:d>
                      </m:e>
                    </m:d>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a14:m>
                <a:r>
                  <a:rPr kumimoji="0" lang="fr-FR" sz="40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d>
                      <m:dPr>
                        <m:begChr m:val="["/>
                        <m:end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dPr>
                      <m:e>
                        <m:d>
                          <m:dPr>
                            <m:begChr m:val=""/>
                            <m:end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dPr>
                          <m:e>
                            <m:eqArr>
                              <m:eqArr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eqArrPr>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𝑥</m:t>
                                </m:r>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=0   </m:t>
                                </m:r>
                              </m:e>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𝑥</m:t>
                                </m:r>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=1   </m:t>
                                </m:r>
                              </m:e>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m:t>𝑥</m:t>
                                </m:r>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Cambria Math" panose="02040503050406030204" pitchFamily="18" charset="0"/>
                                  </a:rPr>
                                  <m:t>=−1</m:t>
                                </m:r>
                              </m:e>
                            </m:eqArr>
                          </m:e>
                        </m:d>
                      </m:e>
                    </m:d>
                  </m:oMath>
                </a14:m>
                <a:endParaRPr kumimoji="0" lang="en-US" sz="4000" b="0" i="0" u="none" strike="noStrike" kern="1200" cap="none" spc="0" normalizeH="0" baseline="0" noProof="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24" name="Rectangle 23"/>
              <p:cNvSpPr>
                <a:spLocks noRot="1" noChangeAspect="1" noMove="1" noResize="1" noEditPoints="1" noAdjustHandles="1" noChangeArrowheads="1" noChangeShapeType="1" noTextEdit="1"/>
              </p:cNvSpPr>
              <p:nvPr/>
            </p:nvSpPr>
            <p:spPr>
              <a:xfrm>
                <a:off x="1790846" y="3771900"/>
                <a:ext cx="18706954" cy="5961632"/>
              </a:xfrm>
              <a:prstGeom prst="rect">
                <a:avLst/>
              </a:prstGeom>
              <a:blipFill>
                <a:blip r:embed="rId18"/>
                <a:stretch>
                  <a:fillRect l="-1173"/>
                </a:stretch>
              </a:blipFill>
            </p:spPr>
            <p:txBody>
              <a:bodyPr/>
              <a:lstStyle/>
              <a:p>
                <a:r>
                  <a:rPr lang="en-US">
                    <a:noFill/>
                  </a:rPr>
                  <a:t> </a:t>
                </a:r>
              </a:p>
            </p:txBody>
          </p:sp>
        </mc:Fallback>
      </mc:AlternateContent>
    </p:spTree>
    <p:extLst>
      <p:ext uri="{BB962C8B-B14F-4D97-AF65-F5344CB8AC3E}">
        <p14:creationId xmlns:p14="http://schemas.microsoft.com/office/powerpoint/2010/main" val="3902297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1034716" y="-804110"/>
            <a:ext cx="23116619" cy="15040267"/>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grpSp>
        <p:nvGrpSpPr>
          <p:cNvPr id="36" name="Group 35"/>
          <p:cNvGrpSpPr/>
          <p:nvPr/>
        </p:nvGrpSpPr>
        <p:grpSpPr>
          <a:xfrm>
            <a:off x="2959989" y="3162300"/>
            <a:ext cx="11477592" cy="3352800"/>
            <a:chOff x="4724400" y="573118"/>
            <a:chExt cx="11477592" cy="2203916"/>
          </a:xfrm>
        </p:grpSpPr>
        <p:pic>
          <p:nvPicPr>
            <p:cNvPr id="37"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724400" y="573118"/>
              <a:ext cx="11477592" cy="2203916"/>
            </a:xfrm>
            <a:prstGeom prst="rect">
              <a:avLst/>
            </a:prstGeom>
          </p:spPr>
        </p:pic>
        <p:sp>
          <p:nvSpPr>
            <p:cNvPr id="38" name="Google Shape;7771;p33"/>
            <p:cNvSpPr txBox="1">
              <a:spLocks/>
            </p:cNvSpPr>
            <p:nvPr/>
          </p:nvSpPr>
          <p:spPr>
            <a:xfrm>
              <a:off x="5917960" y="1227427"/>
              <a:ext cx="10272000" cy="89529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04596F"/>
                </a:buClr>
                <a:buSzPts val="3500"/>
                <a:buFont typeface="Kavoon"/>
                <a:buNone/>
                <a:tabLst/>
                <a:defRPr/>
              </a:pPr>
              <a:r>
                <a:rPr kumimoji="0" lang="en-US" sz="7500" b="1" i="0" u="none" strike="noStrike" kern="0" cap="none" spc="0" normalizeH="0" baseline="0" noProof="0" dirty="0">
                  <a:ln>
                    <a:noFill/>
                  </a:ln>
                  <a:solidFill>
                    <a:prstClr val="black"/>
                  </a:solidFill>
                  <a:effectLst/>
                  <a:uLnTx/>
                  <a:uFillTx/>
                  <a:latin typeface="Arial" panose="020B0604020202020204" pitchFamily="34" charset="0"/>
                  <a:sym typeface="Kavoon"/>
                </a:rPr>
                <a:t>VẬN</a:t>
              </a:r>
              <a:r>
                <a:rPr kumimoji="0" lang="en-US" sz="7500" b="1" i="0" u="none" strike="noStrike" kern="0" cap="none" spc="0" normalizeH="0" noProof="0" dirty="0">
                  <a:ln>
                    <a:noFill/>
                  </a:ln>
                  <a:solidFill>
                    <a:prstClr val="black"/>
                  </a:solidFill>
                  <a:effectLst/>
                  <a:uLnTx/>
                  <a:uFillTx/>
                  <a:latin typeface="Arial" panose="020B0604020202020204" pitchFamily="34" charset="0"/>
                  <a:sym typeface="Kavoon"/>
                </a:rPr>
                <a:t> DỤNG</a:t>
              </a:r>
              <a:endParaRPr kumimoji="0" lang="vi-VN" sz="7500" b="1" i="0" u="none" strike="noStrike" kern="0" cap="none" spc="0" normalizeH="0" baseline="0" noProof="0" dirty="0">
                <a:ln>
                  <a:noFill/>
                </a:ln>
                <a:solidFill>
                  <a:prstClr val="black"/>
                </a:solidFill>
                <a:effectLst/>
                <a:uLnTx/>
                <a:uFillTx/>
                <a:latin typeface="Arial" panose="020B0604020202020204" pitchFamily="34" charset="0"/>
                <a:sym typeface="Kavoon"/>
              </a:endParaRPr>
            </a:p>
          </p:txBody>
        </p:sp>
      </p:grpSp>
      <p:pic>
        <p:nvPicPr>
          <p:cNvPr id="46" name="Picture 3"/>
          <p:cNvPicPr>
            <a:picLocks noChangeAspect="1"/>
          </p:cNvPicPr>
          <p:nvPr/>
        </p:nvPicPr>
        <p:blipFill>
          <a:blip r:embed="rId6"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04353">
            <a:off x="-1807" y="-143145"/>
            <a:ext cx="1639439" cy="1789034"/>
          </a:xfrm>
          <a:prstGeom prst="rect">
            <a:avLst/>
          </a:prstGeom>
        </p:spPr>
      </p:pic>
      <p:pic>
        <p:nvPicPr>
          <p:cNvPr id="47" name="Picture 5"/>
          <p:cNvPicPr>
            <a:picLocks noChangeAspect="1"/>
          </p:cNvPicPr>
          <p:nvPr/>
        </p:nvPicPr>
        <p:blipFill>
          <a:blip r:embed="rId8">
            <a:alphaModFix amt="7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00806">
            <a:off x="-90530" y="7567571"/>
            <a:ext cx="2357989" cy="2357989"/>
          </a:xfrm>
          <a:prstGeom prst="rect">
            <a:avLst/>
          </a:prstGeom>
        </p:spPr>
      </p:pic>
      <p:pic>
        <p:nvPicPr>
          <p:cNvPr id="48" name="Picture 8"/>
          <p:cNvPicPr>
            <a:picLocks noChangeAspect="1"/>
          </p:cNvPicPr>
          <p:nvPr/>
        </p:nvPicPr>
        <p:blipFill>
          <a:blip r:embed="rId10"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1224430">
            <a:off x="16234915" y="462380"/>
            <a:ext cx="2411310" cy="1608734"/>
          </a:xfrm>
          <a:prstGeom prst="rect">
            <a:avLst/>
          </a:prstGeom>
        </p:spPr>
      </p:pic>
      <p:pic>
        <p:nvPicPr>
          <p:cNvPr id="22" name="Picture 10"/>
          <p:cNvPicPr>
            <a:picLocks noChangeAspect="1"/>
          </p:cNvPicPr>
          <p:nvPr/>
        </p:nvPicPr>
        <p:blipFill>
          <a:blip r:embed="rId12"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465462">
            <a:off x="16037188" y="8189423"/>
            <a:ext cx="1964781" cy="1783602"/>
          </a:xfrm>
          <a:prstGeom prst="rect">
            <a:avLst/>
          </a:prstGeom>
        </p:spPr>
      </p:pic>
    </p:spTree>
    <p:extLst>
      <p:ext uri="{BB962C8B-B14F-4D97-AF65-F5344CB8AC3E}">
        <p14:creationId xmlns:p14="http://schemas.microsoft.com/office/powerpoint/2010/main" val="34724101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1018" y="-752767"/>
            <a:ext cx="23116619" cy="15040267"/>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pic>
        <p:nvPicPr>
          <p:cNvPr id="23" name="Picture 22"/>
          <p:cNvPicPr>
            <a:picLocks noChangeAspect="1"/>
          </p:cNvPicPr>
          <p:nvPr/>
        </p:nvPicPr>
        <p:blipFill>
          <a:blip r:embed="rId4"/>
          <a:stretch>
            <a:fillRect/>
          </a:stretch>
        </p:blipFill>
        <p:spPr>
          <a:xfrm>
            <a:off x="457200" y="-223180"/>
            <a:ext cx="17373600" cy="10776879"/>
          </a:xfrm>
          <a:prstGeom prst="rect">
            <a:avLst/>
          </a:prstGeom>
        </p:spPr>
      </p:pic>
      <p:pic>
        <p:nvPicPr>
          <p:cNvPr id="30" name="Picture 5"/>
          <p:cNvPicPr>
            <a:picLocks noChangeAspect="1"/>
          </p:cNvPicPr>
          <p:nvPr/>
        </p:nvPicPr>
        <p:blipFill>
          <a:blip r:embed="rId5"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00806">
            <a:off x="16547514" y="-283328"/>
            <a:ext cx="1696352" cy="1696352"/>
          </a:xfrm>
          <a:prstGeom prst="rect">
            <a:avLst/>
          </a:prstGeom>
        </p:spPr>
      </p:pic>
      <p:sp>
        <p:nvSpPr>
          <p:cNvPr id="31" name="Rectangle 30"/>
          <p:cNvSpPr/>
          <p:nvPr/>
        </p:nvSpPr>
        <p:spPr>
          <a:xfrm>
            <a:off x="952500" y="2019300"/>
            <a:ext cx="16383000" cy="2762936"/>
          </a:xfrm>
          <a:prstGeom prst="rect">
            <a:avLst/>
          </a:prstGeom>
        </p:spPr>
        <p:txBody>
          <a:bodyPr wrap="square">
            <a:spAutoFit/>
          </a:bodyPr>
          <a:lstStyle/>
          <a:p>
            <a:pPr marL="30480" marR="30480" lvl="0" algn="just">
              <a:lnSpc>
                <a:spcPct val="150000"/>
              </a:lnSpc>
            </a:pPr>
            <a:r>
              <a:rPr lang="vi-VN" sz="4000">
                <a:solidFill>
                  <a:prstClr val="white"/>
                </a:solidFill>
                <a:ea typeface="Times New Roman" panose="02020603050405020304" pitchFamily="18" charset="0"/>
                <a:cs typeface="Arial" panose="020B0604020202020204" pitchFamily="34" charset="0"/>
              </a:rPr>
              <a:t>Một mảnh vườn hình vuông có độ dài cạnh bằng x (mét). Người ta làm đường đi xung quanh mảnh vườn, có độ rộng như nhau và bằng y (mét) (H.2.2) </a:t>
            </a:r>
            <a:endParaRPr lang="en-US" sz="4000">
              <a:solidFill>
                <a:prstClr val="white"/>
              </a:solidFill>
              <a:ea typeface="Times New Roman" panose="02020603050405020304" pitchFamily="18" charset="0"/>
              <a:cs typeface="Arial" panose="020B0604020202020204" pitchFamily="34" charset="0"/>
            </a:endParaRPr>
          </a:p>
        </p:txBody>
      </p:sp>
      <p:grpSp>
        <p:nvGrpSpPr>
          <p:cNvPr id="9" name="Group 8"/>
          <p:cNvGrpSpPr/>
          <p:nvPr/>
        </p:nvGrpSpPr>
        <p:grpSpPr>
          <a:xfrm>
            <a:off x="0" y="471530"/>
            <a:ext cx="10994849" cy="1203330"/>
            <a:chOff x="-76200" y="386666"/>
            <a:chExt cx="10994849" cy="1203330"/>
          </a:xfrm>
        </p:grpSpPr>
        <p:pic>
          <p:nvPicPr>
            <p:cNvPr id="28" name="Picture 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6200" y="386666"/>
              <a:ext cx="7467600" cy="1203330"/>
            </a:xfrm>
            <a:prstGeom prst="rect">
              <a:avLst/>
            </a:prstGeom>
          </p:spPr>
        </p:pic>
        <p:sp>
          <p:nvSpPr>
            <p:cNvPr id="17" name="Rectangle 16"/>
            <p:cNvSpPr/>
            <p:nvPr/>
          </p:nvSpPr>
          <p:spPr>
            <a:xfrm>
              <a:off x="1364655" y="443885"/>
              <a:ext cx="9553994" cy="901593"/>
            </a:xfrm>
            <a:prstGeom prst="rect">
              <a:avLst/>
            </a:prstGeom>
          </p:spPr>
          <p:txBody>
            <a:bodyPr wrap="square">
              <a:spAutoFit/>
            </a:bodyPr>
            <a:lstStyle/>
            <a:p>
              <a:pPr lvl="0" algn="just">
                <a:lnSpc>
                  <a:spcPct val="150000"/>
                </a:lnSpc>
                <a:tabLst>
                  <a:tab pos="360045" algn="l"/>
                  <a:tab pos="720090" algn="l"/>
                </a:tabLst>
                <a:defRPr/>
              </a:pPr>
              <a:r>
                <a:rPr lang="nl-NL" sz="4000" b="1">
                  <a:solidFill>
                    <a:prstClr val="black"/>
                  </a:solidFill>
                  <a:latin typeface="Arial" panose="020B0604020202020204" pitchFamily="34" charset="0"/>
                  <a:ea typeface="Calibri" panose="020F0502020204030204" pitchFamily="34" charset="0"/>
                  <a:cs typeface="Arial" panose="020B0604020202020204" pitchFamily="34" charset="0"/>
                </a:rPr>
                <a:t>Bài tập 2.25 (SGK-tr44)</a:t>
              </a:r>
              <a:endParaRPr lang="nl-NL" sz="4000" b="1"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grpSp>
      <p:pic>
        <p:nvPicPr>
          <p:cNvPr id="19" name="Picture 10"/>
          <p:cNvPicPr>
            <a:picLocks noChangeAspect="1"/>
          </p:cNvPicPr>
          <p:nvPr/>
        </p:nvPicPr>
        <p:blipFill>
          <a:blip r:embed="rId9"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465462">
            <a:off x="-796214" y="8513728"/>
            <a:ext cx="1964781" cy="1783602"/>
          </a:xfrm>
          <a:prstGeom prst="rect">
            <a:avLst/>
          </a:prstGeom>
        </p:spPr>
      </p:pic>
      <p:pic>
        <p:nvPicPr>
          <p:cNvPr id="10" name="Picture 9"/>
          <p:cNvPicPr>
            <a:picLocks noChangeAspect="1"/>
          </p:cNvPicPr>
          <p:nvPr/>
        </p:nvPicPr>
        <p:blipFill>
          <a:blip r:embed="rId11" cstate="print">
            <a:extLst>
              <a:ext uri="{BEBA8EAE-BF5A-486C-A8C5-ECC9F3942E4B}">
                <a14:imgProps xmlns:a14="http://schemas.microsoft.com/office/drawing/2010/main">
                  <a14:imgLayer r:embed="rId12">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2638387" y="4728610"/>
            <a:ext cx="4493845" cy="4860531"/>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1013563" y="4939248"/>
                <a:ext cx="10797438" cy="3785652"/>
              </a:xfrm>
              <a:prstGeom prst="rect">
                <a:avLst/>
              </a:prstGeom>
            </p:spPr>
            <p:txBody>
              <a:bodyPr wrap="square">
                <a:spAutoFit/>
              </a:bodyPr>
              <a:lstStyle/>
              <a:p>
                <a:pPr marL="30480" marR="30480" lvl="0" algn="just">
                  <a:lnSpc>
                    <a:spcPct val="150000"/>
                  </a:lnSpc>
                </a:pPr>
                <a:r>
                  <a:rPr lang="vi-VN" sz="4000">
                    <a:solidFill>
                      <a:prstClr val="white"/>
                    </a:solidFill>
                    <a:ea typeface="Times New Roman" panose="02020603050405020304" pitchFamily="18" charset="0"/>
                    <a:cs typeface="Arial" panose="020B0604020202020204" pitchFamily="34" charset="0"/>
                  </a:rPr>
                  <a:t>a)</a:t>
                </a:r>
                <a:r>
                  <a:rPr lang="en-US" sz="4000">
                    <a:solidFill>
                      <a:prstClr val="white"/>
                    </a:solidFill>
                    <a:ea typeface="Times New Roman" panose="02020603050405020304" pitchFamily="18" charset="0"/>
                    <a:cs typeface="Arial" panose="020B0604020202020204" pitchFamily="34" charset="0"/>
                  </a:rPr>
                  <a:t> </a:t>
                </a:r>
                <a:r>
                  <a:rPr lang="vi-VN" sz="4000">
                    <a:solidFill>
                      <a:prstClr val="white"/>
                    </a:solidFill>
                    <a:ea typeface="Times New Roman" panose="02020603050405020304" pitchFamily="18" charset="0"/>
                    <a:cs typeface="Arial" panose="020B0604020202020204" pitchFamily="34" charset="0"/>
                  </a:rPr>
                  <a:t>Viết biểu thức tính diện tích S của đường bao quanh mảnh vườn theo x và y.</a:t>
                </a:r>
              </a:p>
              <a:p>
                <a:pPr marL="30480" marR="30480" lvl="0" algn="just">
                  <a:lnSpc>
                    <a:spcPct val="150000"/>
                  </a:lnSpc>
                </a:pPr>
                <a:r>
                  <a:rPr lang="vi-VN" sz="4000">
                    <a:solidFill>
                      <a:prstClr val="white"/>
                    </a:solidFill>
                    <a:ea typeface="Times New Roman" panose="02020603050405020304" pitchFamily="18" charset="0"/>
                    <a:cs typeface="Arial" panose="020B0604020202020204" pitchFamily="34" charset="0"/>
                  </a:rPr>
                  <a:t>b) Phân tích S thành nhân tử rồi tính A khi </a:t>
                </a:r>
                <a14:m>
                  <m:oMath xmlns:m="http://schemas.openxmlformats.org/officeDocument/2006/math">
                    <m:r>
                      <a:rPr lang="en-US" sz="4000" b="0" i="0" smtClean="0">
                        <a:solidFill>
                          <a:prstClr val="white"/>
                        </a:solidFill>
                        <a:latin typeface="Cambria Math" panose="02040503050406030204" pitchFamily="18" charset="0"/>
                        <a:ea typeface="Times New Roman" panose="02020603050405020304" pitchFamily="18" charset="0"/>
                        <a:cs typeface="Arial" panose="020B0604020202020204" pitchFamily="34" charset="0"/>
                      </a:rPr>
                      <m:t>     </m:t>
                    </m:r>
                    <m:r>
                      <a:rPr lang="vi-VN" sz="4000" i="1">
                        <a:solidFill>
                          <a:prstClr val="white"/>
                        </a:solidFill>
                        <a:latin typeface="Cambria Math" panose="02040503050406030204" pitchFamily="18" charset="0"/>
                        <a:ea typeface="Times New Roman" panose="02020603050405020304" pitchFamily="18" charset="0"/>
                        <a:cs typeface="Arial" panose="020B0604020202020204" pitchFamily="34" charset="0"/>
                      </a:rPr>
                      <m:t>𝑥</m:t>
                    </m:r>
                    <m:r>
                      <a:rPr lang="vi-VN" sz="4000" i="1">
                        <a:solidFill>
                          <a:prstClr val="white"/>
                        </a:solidFill>
                        <a:latin typeface="Cambria Math" panose="02040503050406030204" pitchFamily="18" charset="0"/>
                        <a:ea typeface="Times New Roman" panose="02020603050405020304" pitchFamily="18" charset="0"/>
                        <a:cs typeface="Arial" panose="020B0604020202020204" pitchFamily="34" charset="0"/>
                      </a:rPr>
                      <m:t>=102 </m:t>
                    </m:r>
                    <m:r>
                      <a:rPr lang="vi-VN" sz="4000" i="1">
                        <a:solidFill>
                          <a:prstClr val="white"/>
                        </a:solidFill>
                        <a:latin typeface="Cambria Math" panose="02040503050406030204" pitchFamily="18" charset="0"/>
                        <a:ea typeface="Times New Roman" panose="02020603050405020304" pitchFamily="18" charset="0"/>
                        <a:cs typeface="Arial" panose="020B0604020202020204" pitchFamily="34" charset="0"/>
                      </a:rPr>
                      <m:t>𝑚</m:t>
                    </m:r>
                    <m:r>
                      <a:rPr lang="vi-VN" sz="4000" i="1">
                        <a:solidFill>
                          <a:prstClr val="white"/>
                        </a:solidFill>
                        <a:latin typeface="Cambria Math" panose="02040503050406030204" pitchFamily="18" charset="0"/>
                        <a:ea typeface="Times New Roman" panose="02020603050405020304" pitchFamily="18" charset="0"/>
                        <a:cs typeface="Arial" panose="020B0604020202020204" pitchFamily="34" charset="0"/>
                      </a:rPr>
                      <m:t>, </m:t>
                    </m:r>
                    <m:r>
                      <a:rPr lang="vi-VN" sz="4000" i="1">
                        <a:solidFill>
                          <a:prstClr val="white"/>
                        </a:solidFill>
                        <a:latin typeface="Cambria Math" panose="02040503050406030204" pitchFamily="18" charset="0"/>
                        <a:ea typeface="Times New Roman" panose="02020603050405020304" pitchFamily="18" charset="0"/>
                        <a:cs typeface="Arial" panose="020B0604020202020204" pitchFamily="34" charset="0"/>
                      </a:rPr>
                      <m:t>𝑦</m:t>
                    </m:r>
                    <m:r>
                      <a:rPr lang="vi-VN" sz="4000" i="1">
                        <a:solidFill>
                          <a:prstClr val="white"/>
                        </a:solidFill>
                        <a:latin typeface="Cambria Math" panose="02040503050406030204" pitchFamily="18" charset="0"/>
                        <a:ea typeface="Times New Roman" panose="02020603050405020304" pitchFamily="18" charset="0"/>
                        <a:cs typeface="Arial" panose="020B0604020202020204" pitchFamily="34" charset="0"/>
                      </a:rPr>
                      <m:t>=2 </m:t>
                    </m:r>
                    <m:r>
                      <a:rPr lang="vi-VN" sz="4000" i="1">
                        <a:solidFill>
                          <a:prstClr val="white"/>
                        </a:solidFill>
                        <a:latin typeface="Cambria Math" panose="02040503050406030204" pitchFamily="18" charset="0"/>
                        <a:ea typeface="Times New Roman" panose="02020603050405020304" pitchFamily="18" charset="0"/>
                        <a:cs typeface="Arial" panose="020B0604020202020204" pitchFamily="34" charset="0"/>
                      </a:rPr>
                      <m:t>𝑚</m:t>
                    </m:r>
                  </m:oMath>
                </a14:m>
                <a:r>
                  <a:rPr lang="vi-VN" sz="4000">
                    <a:solidFill>
                      <a:prstClr val="white"/>
                    </a:solidFill>
                    <a:ea typeface="Times New Roman" panose="02020603050405020304" pitchFamily="18" charset="0"/>
                    <a:cs typeface="Arial" panose="020B0604020202020204" pitchFamily="34" charset="0"/>
                  </a:rPr>
                  <a:t>.</a:t>
                </a:r>
              </a:p>
            </p:txBody>
          </p:sp>
        </mc:Choice>
        <mc:Fallback xmlns="">
          <p:sp>
            <p:nvSpPr>
              <p:cNvPr id="11" name="Rectangle 10"/>
              <p:cNvSpPr>
                <a:spLocks noRot="1" noChangeAspect="1" noMove="1" noResize="1" noEditPoints="1" noAdjustHandles="1" noChangeArrowheads="1" noChangeShapeType="1" noTextEdit="1"/>
              </p:cNvSpPr>
              <p:nvPr/>
            </p:nvSpPr>
            <p:spPr>
              <a:xfrm>
                <a:off x="1013563" y="4939248"/>
                <a:ext cx="10797438" cy="3785652"/>
              </a:xfrm>
              <a:prstGeom prst="rect">
                <a:avLst/>
              </a:prstGeom>
              <a:blipFill>
                <a:blip r:embed="rId20"/>
                <a:stretch>
                  <a:fillRect l="-1693" r="-1693" b="-3060"/>
                </a:stretch>
              </a:blipFill>
            </p:spPr>
            <p:txBody>
              <a:bodyPr/>
              <a:lstStyle/>
              <a:p>
                <a:r>
                  <a:rPr lang="en-US">
                    <a:noFill/>
                  </a:rPr>
                  <a:t> </a:t>
                </a:r>
              </a:p>
            </p:txBody>
          </p:sp>
        </mc:Fallback>
      </mc:AlternateContent>
      <p:pic>
        <p:nvPicPr>
          <p:cNvPr id="12" name="Picture 11"/>
          <p:cNvPicPr>
            <a:picLocks noChangeAspect="1"/>
          </p:cNvPicPr>
          <p:nvPr/>
        </p:nvPicPr>
        <p:blipFill>
          <a:blip r:embed="rId21"/>
          <a:stretch>
            <a:fillRect/>
          </a:stretch>
        </p:blipFill>
        <p:spPr>
          <a:xfrm>
            <a:off x="10942246" y="8516886"/>
            <a:ext cx="714836" cy="1072255"/>
          </a:xfrm>
          <a:prstGeom prst="rect">
            <a:avLst/>
          </a:prstGeom>
        </p:spPr>
      </p:pic>
    </p:spTree>
    <p:extLst>
      <p:ext uri="{BB962C8B-B14F-4D97-AF65-F5344CB8AC3E}">
        <p14:creationId xmlns:p14="http://schemas.microsoft.com/office/powerpoint/2010/main" val="1470094821"/>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1018" y="-752767"/>
            <a:ext cx="23116619" cy="15040267"/>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pic>
        <p:nvPicPr>
          <p:cNvPr id="23" name="Picture 22"/>
          <p:cNvPicPr>
            <a:picLocks noChangeAspect="1"/>
          </p:cNvPicPr>
          <p:nvPr/>
        </p:nvPicPr>
        <p:blipFill>
          <a:blip r:embed="rId4"/>
          <a:stretch>
            <a:fillRect/>
          </a:stretch>
        </p:blipFill>
        <p:spPr>
          <a:xfrm>
            <a:off x="457200" y="-223180"/>
            <a:ext cx="17373600" cy="10776879"/>
          </a:xfrm>
          <a:prstGeom prst="rect">
            <a:avLst/>
          </a:prstGeom>
        </p:spPr>
      </p:pic>
      <p:pic>
        <p:nvPicPr>
          <p:cNvPr id="30" name="Picture 5"/>
          <p:cNvPicPr>
            <a:picLocks noChangeAspect="1"/>
          </p:cNvPicPr>
          <p:nvPr/>
        </p:nvPicPr>
        <p:blipFill>
          <a:blip r:embed="rId5"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00806">
            <a:off x="16547514" y="-283328"/>
            <a:ext cx="1696352" cy="1696352"/>
          </a:xfrm>
          <a:prstGeom prst="rect">
            <a:avLst/>
          </a:prstGeom>
        </p:spPr>
      </p:pic>
      <p:pic>
        <p:nvPicPr>
          <p:cNvPr id="19" name="Picture 10"/>
          <p:cNvPicPr>
            <a:picLocks noChangeAspect="1"/>
          </p:cNvPicPr>
          <p:nvPr/>
        </p:nvPicPr>
        <p:blipFill>
          <a:blip r:embed="rId7"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465462">
            <a:off x="-796214" y="8513728"/>
            <a:ext cx="1964781" cy="1783602"/>
          </a:xfrm>
          <a:prstGeom prst="rect">
            <a:avLst/>
          </a:prstGeom>
        </p:spPr>
      </p:pic>
      <p:pic>
        <p:nvPicPr>
          <p:cNvPr id="10" name="Picture 9"/>
          <p:cNvPicPr>
            <a:picLocks noChangeAspect="1"/>
          </p:cNvPicPr>
          <p:nvPr/>
        </p:nvPicPr>
        <p:blipFill>
          <a:blip r:embed="rId9" cstate="print">
            <a:extLst>
              <a:ext uri="{BEBA8EAE-BF5A-486C-A8C5-ECC9F3942E4B}">
                <a14:imgProps xmlns:a14="http://schemas.microsoft.com/office/drawing/2010/main">
                  <a14:imgLayer r:embed="rId10">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056787" y="3089345"/>
            <a:ext cx="4493845" cy="4860531"/>
          </a:xfrm>
          <a:prstGeom prst="rect">
            <a:avLst/>
          </a:prstGeom>
        </p:spPr>
      </p:pic>
      <mc:AlternateContent xmlns:mc="http://schemas.openxmlformats.org/markup-compatibility/2006" xmlns:a14="http://schemas.microsoft.com/office/drawing/2010/main">
        <mc:Choice Requires="a14">
          <p:sp>
            <p:nvSpPr>
              <p:cNvPr id="13" name="Rectangle 12"/>
              <p:cNvSpPr/>
              <p:nvPr/>
            </p:nvSpPr>
            <p:spPr>
              <a:xfrm>
                <a:off x="8001000" y="2750395"/>
                <a:ext cx="9144000" cy="5441105"/>
              </a:xfrm>
              <a:prstGeom prst="rect">
                <a:avLst/>
              </a:prstGeom>
            </p:spPr>
            <p:txBody>
              <a:bodyPr>
                <a:spAutoFit/>
              </a:bodyPr>
              <a:lstStyle/>
              <a:p>
                <a:pPr algn="just">
                  <a:lnSpc>
                    <a:spcPct val="150000"/>
                  </a:lnSpc>
                  <a:spcBef>
                    <a:spcPts val="600"/>
                  </a:spcBef>
                  <a:spcAft>
                    <a:spcPts val="1200"/>
                  </a:spcAft>
                </a:pPr>
                <a:r>
                  <a:rPr lang="en-US" sz="4000">
                    <a:solidFill>
                      <a:schemeClr val="bg1"/>
                    </a:solidFill>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S</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e>
                      <m:sup>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y</m:t>
                        </m:r>
                      </m:e>
                      <m:sup>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  (</m:t>
                    </m:r>
                    <m:sSup>
                      <m:sSup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m:t>
                        </m:r>
                      </m:e>
                      <m:sup>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1200"/>
                  </a:spcAft>
                </a:pPr>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S</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e>
                      <m:sup>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y</m:t>
                        </m:r>
                      </m:e>
                      <m:sup>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y</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y</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1200"/>
                  </a:spcAft>
                </a:pPr>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Thay </a:t>
                </a:r>
                <a14:m>
                  <m:oMath xmlns:m="http://schemas.openxmlformats.org/officeDocument/2006/math">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=102</m:t>
                    </m:r>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y</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m:t>
                    </m:r>
                  </m:oMath>
                </a14:m>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 và S ta có: </a:t>
                </a:r>
              </a:p>
              <a:p>
                <a:pPr algn="just">
                  <a:lnSpc>
                    <a:spcPct val="150000"/>
                  </a:lnSpc>
                  <a:spcBef>
                    <a:spcPts val="600"/>
                  </a:spcBef>
                  <a:spcAft>
                    <a:spcPts val="1200"/>
                  </a:spcAft>
                </a:pPr>
                <a14:m>
                  <m:oMathPara xmlns:m="http://schemas.openxmlformats.org/officeDocument/2006/math">
                    <m:oMathParaPr>
                      <m:jc m:val="centerGroup"/>
                    </m:oMathParaPr>
                    <m:oMath xmlns:m="http://schemas.openxmlformats.org/officeDocument/2006/math">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S</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=(102</m:t>
                      </m:r>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2)(102+2)</m:t>
                      </m:r>
                    </m:oMath>
                  </m:oMathPara>
                </a14:m>
                <a:endPar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1200"/>
                  </a:spcAft>
                </a:pPr>
                <a14:m>
                  <m:oMath xmlns:m="http://schemas.openxmlformats.org/officeDocument/2006/math">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S</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=100.104</m:t>
                    </m:r>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10400  (</m:t>
                    </m:r>
                    <m:sSup>
                      <m:sSup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m:t>
                        </m:r>
                      </m:e>
                      <m:sup>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8001000" y="2750395"/>
                <a:ext cx="9144000" cy="5441105"/>
              </a:xfrm>
              <a:prstGeom prst="rect">
                <a:avLst/>
              </a:prstGeom>
              <a:blipFill>
                <a:blip r:embed="rId20"/>
                <a:stretch>
                  <a:fillRect l="-2400"/>
                </a:stretch>
              </a:blipFill>
            </p:spPr>
            <p:txBody>
              <a:bodyPr/>
              <a:lstStyle/>
              <a:p>
                <a:r>
                  <a:rPr lang="en-US">
                    <a:noFill/>
                  </a:rPr>
                  <a:t> </a:t>
                </a:r>
              </a:p>
            </p:txBody>
          </p:sp>
        </mc:Fallback>
      </mc:AlternateContent>
      <p:sp>
        <p:nvSpPr>
          <p:cNvPr id="20" name="Oval Callout 19"/>
          <p:cNvSpPr/>
          <p:nvPr/>
        </p:nvSpPr>
        <p:spPr>
          <a:xfrm>
            <a:off x="8323589" y="1028700"/>
            <a:ext cx="1640822" cy="902641"/>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1555398"/>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3">
                                            <p:txEl>
                                              <p:pRg st="0" end="0"/>
                                            </p:txEl>
                                          </p:spTgt>
                                        </p:tgtEl>
                                        <p:attrNameLst>
                                          <p:attrName>style.visibility</p:attrName>
                                        </p:attrNameLst>
                                      </p:cBhvr>
                                      <p:to>
                                        <p:strVal val="visible"/>
                                      </p:to>
                                    </p:set>
                                    <p:animEffect transition="in" filter="wipe(down)">
                                      <p:cBhvr>
                                        <p:cTn id="16" dur="500"/>
                                        <p:tgtEl>
                                          <p:spTgt spid="1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21" dur="500"/>
                                        <p:tgtEl>
                                          <p:spTgt spid="13">
                                            <p:txEl>
                                              <p:pRg st="1" end="1"/>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13">
                                            <p:txEl>
                                              <p:pRg st="2" end="2"/>
                                            </p:txEl>
                                          </p:spTgt>
                                        </p:tgtEl>
                                        <p:attrNameLst>
                                          <p:attrName>style.visibility</p:attrName>
                                        </p:attrNameLst>
                                      </p:cBhvr>
                                      <p:to>
                                        <p:strVal val="visible"/>
                                      </p:to>
                                    </p:set>
                                    <p:animEffect transition="in" filter="randombar(horizontal)">
                                      <p:cBhvr>
                                        <p:cTn id="24" dur="500"/>
                                        <p:tgtEl>
                                          <p:spTgt spid="13">
                                            <p:txEl>
                                              <p:pRg st="2" end="2"/>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animEffect transition="in" filter="randombar(horizontal)">
                                      <p:cBhvr>
                                        <p:cTn id="27" dur="500"/>
                                        <p:tgtEl>
                                          <p:spTgt spid="13">
                                            <p:txEl>
                                              <p:pRg st="3" end="3"/>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13">
                                            <p:txEl>
                                              <p:pRg st="4" end="4"/>
                                            </p:txEl>
                                          </p:spTgt>
                                        </p:tgtEl>
                                        <p:attrNameLst>
                                          <p:attrName>style.visibility</p:attrName>
                                        </p:attrNameLst>
                                      </p:cBhvr>
                                      <p:to>
                                        <p:strVal val="visible"/>
                                      </p:to>
                                    </p:set>
                                    <p:animEffect transition="in" filter="randombar(horizontal)">
                                      <p:cBhvr>
                                        <p:cTn id="30"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5A8D76"/>
        </a:solidFill>
        <a:effectLst/>
      </p:bgPr>
    </p:bg>
    <p:spTree>
      <p:nvGrpSpPr>
        <p:cNvPr id="1" name=""/>
        <p:cNvGrpSpPr/>
        <p:nvPr/>
      </p:nvGrpSpPr>
      <p:grpSpPr>
        <a:xfrm>
          <a:off x="0" y="0"/>
          <a:ext cx="0" cy="0"/>
          <a:chOff x="0" y="0"/>
          <a:chExt cx="0" cy="0"/>
        </a:xfrm>
      </p:grpSpPr>
      <p:sp>
        <p:nvSpPr>
          <p:cNvPr id="67" name="Rounded Rectangle 66"/>
          <p:cNvSpPr/>
          <p:nvPr/>
        </p:nvSpPr>
        <p:spPr>
          <a:xfrm>
            <a:off x="457200" y="222584"/>
            <a:ext cx="17348528" cy="9829800"/>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154400" y="1485900"/>
            <a:ext cx="5790798" cy="832427"/>
          </a:xfrm>
          <a:prstGeom prst="rect">
            <a:avLst/>
          </a:prstGeom>
        </p:spPr>
      </p:pic>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221200" y="9182797"/>
            <a:ext cx="5790798" cy="832427"/>
          </a:xfrm>
          <a:prstGeom prst="rect">
            <a:avLst/>
          </a:prstGeom>
        </p:spPr>
      </p:pic>
      <p:pic>
        <p:nvPicPr>
          <p:cNvPr id="36" name="Picture 10"/>
          <p:cNvPicPr>
            <a:picLocks noChangeAspect="1"/>
          </p:cNvPicPr>
          <p:nvPr/>
        </p:nvPicPr>
        <p:blipFill>
          <a:blip r:embed="rId4" cstate="print">
            <a:alphaModFix amt="70000"/>
            <a:biLevel thresh="5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65462">
            <a:off x="-363452" y="3266257"/>
            <a:ext cx="1641303" cy="1489953"/>
          </a:xfrm>
          <a:prstGeom prst="rect">
            <a:avLst/>
          </a:prstGeom>
        </p:spPr>
      </p:pic>
      <mc:AlternateContent xmlns:mc="http://schemas.openxmlformats.org/markup-compatibility/2006" xmlns:a14="http://schemas.microsoft.com/office/drawing/2010/main">
        <mc:Choice Requires="a14">
          <p:sp>
            <p:nvSpPr>
              <p:cNvPr id="17" name="Rectangle 16"/>
              <p:cNvSpPr/>
              <p:nvPr/>
            </p:nvSpPr>
            <p:spPr>
              <a:xfrm>
                <a:off x="2057400" y="2281178"/>
                <a:ext cx="13411200" cy="2862322"/>
              </a:xfrm>
              <a:prstGeom prst="rect">
                <a:avLst/>
              </a:prstGeom>
            </p:spPr>
            <p:txBody>
              <a:bodyPr wrap="square">
                <a:spAutoFit/>
              </a:bodyPr>
              <a:lstStyle/>
              <a:p>
                <a:pPr algn="just">
                  <a:lnSpc>
                    <a:spcPct val="150000"/>
                  </a:lnSpc>
                  <a:spcAft>
                    <a:spcPts val="0"/>
                  </a:spcAft>
                </a:pPr>
                <a:r>
                  <a:rPr lang="fr-FR" sz="4000" b="1">
                    <a:solidFill>
                      <a:srgbClr val="000000"/>
                    </a:solidFill>
                    <a:latin typeface="Arial" panose="020B0604020202020204" pitchFamily="34" charset="0"/>
                    <a:ea typeface="Calibri" panose="020F0502020204030204" pitchFamily="34" charset="0"/>
                    <a:cs typeface="Arial" panose="020B0604020202020204" pitchFamily="34" charset="0"/>
                  </a:rPr>
                  <a:t>Bài 1. </a:t>
                </a: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Chứng minh các bài toán số học </a:t>
                </a:r>
                <a:endParaRPr lang="en-US" sz="4000">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0"/>
                  </a:spcAft>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m:rPr>
                        <m:sty m:val="p"/>
                      </m:rP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A</m:t>
                    </m:r>
                    <m: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r>
                              <m:rPr>
                                <m:sty m:val="p"/>
                              </m:rP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n</m:t>
                            </m:r>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e>
                        </m:d>
                      </m:e>
                      <m:sup>
                        <m: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4</m:t>
                    </m:r>
                  </m:oMath>
                </a14:m>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chia hết cho 3 </a:t>
                </a:r>
                <a14:m>
                  <m:oMath xmlns:m="http://schemas.openxmlformats.org/officeDocument/2006/math">
                    <m: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n</m:t>
                    </m:r>
                    <m: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N</m:t>
                    </m:r>
                  </m:oMath>
                </a14:m>
                <a:endParaRPr lang="en-US" sz="4000">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0"/>
                  </a:spcAft>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m:rPr>
                        <m:sty m:val="p"/>
                      </m:rP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B</m:t>
                    </m:r>
                    <m: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=100</m:t>
                    </m:r>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7</m:t>
                            </m:r>
                            <m:r>
                              <m:rPr>
                                <m:sty m:val="p"/>
                              </m:rP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n</m:t>
                            </m:r>
                            <m: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e>
                        </m:d>
                      </m:e>
                      <m:sup>
                        <m: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oMath>
                </a14:m>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chia hết cho 7 </a:t>
                </a:r>
                <a14:m>
                  <m:oMath xmlns:m="http://schemas.openxmlformats.org/officeDocument/2006/math">
                    <m: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n</m:t>
                    </m:r>
                    <m: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N</m:t>
                    </m:r>
                  </m:oMath>
                </a14:m>
                <a:endParaRPr lang="en-US" sz="4000">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2057400" y="2281178"/>
                <a:ext cx="13411200" cy="2862322"/>
              </a:xfrm>
              <a:prstGeom prst="rect">
                <a:avLst/>
              </a:prstGeom>
              <a:blipFill>
                <a:blip r:embed="rId18"/>
                <a:stretch>
                  <a:fillRect l="-1636" b="-4255"/>
                </a:stretch>
              </a:blipFill>
            </p:spPr>
            <p:txBody>
              <a:bodyPr/>
              <a:lstStyle/>
              <a:p>
                <a:r>
                  <a:rPr lang="en-US">
                    <a:noFill/>
                  </a:rPr>
                  <a:t> </a:t>
                </a:r>
              </a:p>
            </p:txBody>
          </p:sp>
        </mc:Fallback>
      </mc:AlternateContent>
      <p:sp>
        <p:nvSpPr>
          <p:cNvPr id="18" name="Oval Callout 17"/>
          <p:cNvSpPr/>
          <p:nvPr/>
        </p:nvSpPr>
        <p:spPr>
          <a:xfrm>
            <a:off x="8143118" y="5511762"/>
            <a:ext cx="1640822" cy="902641"/>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4" name="Rectangle 3"/>
              <p:cNvSpPr/>
              <p:nvPr/>
            </p:nvSpPr>
            <p:spPr>
              <a:xfrm>
                <a:off x="2057400" y="6819900"/>
                <a:ext cx="14173200" cy="2862322"/>
              </a:xfrm>
              <a:prstGeom prst="rect">
                <a:avLst/>
              </a:prstGeom>
            </p:spPr>
            <p:txBody>
              <a:bodyPr wrap="square">
                <a:spAutoFit/>
              </a:bodyPr>
              <a:lstStyle/>
              <a:p>
                <a:pPr algn="just">
                  <a:lnSpc>
                    <a:spcPct val="150000"/>
                  </a:lnSpc>
                </a:pPr>
                <a:r>
                  <a:rPr lang="en-US" sz="4000">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A</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n</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1</m:t>
                            </m:r>
                          </m:e>
                        </m:d>
                      </m:e>
                      <m:sup>
                        <m:r>
                          <a:rPr lang="en-US" sz="40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4</m:t>
                    </m:r>
                  </m:oMath>
                </a14:m>
                <a:r>
                  <a:rPr lang="en-US" sz="4000">
                    <a:effectLst/>
                    <a:latin typeface="Arial" panose="020B0604020202020204" pitchFamily="34" charset="0"/>
                    <a:ea typeface="Calibri" panose="020F0502020204030204" pitchFamily="34" charset="0"/>
                    <a:cs typeface="Arial" panose="020B0604020202020204" pitchFamily="34" charset="0"/>
                  </a:rPr>
                  <a:t> chia hết cho 3 </a:t>
                </a: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n</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N</m:t>
                    </m:r>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en-US" sz="4000">
                    <a:effectLst/>
                    <a:ea typeface="Calibri" panose="020F0502020204030204" pitchFamily="34" charset="0"/>
                    <a:cs typeface="Times New Roman" panose="02020603050405020304" pitchFamily="18" charset="0"/>
                  </a:rPr>
                  <a:t>     </a:t>
                </a:r>
                <a14:m>
                  <m:oMath xmlns:m="http://schemas.openxmlformats.org/officeDocument/2006/math">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A</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n</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1</m:t>
                            </m:r>
                          </m:e>
                        </m:d>
                      </m:e>
                      <m:sup>
                        <m:r>
                          <a:rPr lang="en-US" sz="40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4=3(</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n</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1)(3</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n</m:t>
                    </m:r>
                    <m:r>
                      <a:rPr lang="en-US" sz="4000">
                        <a:effectLst/>
                        <a:latin typeface="Cambria Math" panose="02040503050406030204" pitchFamily="18" charset="0"/>
                        <a:ea typeface="Calibri" panose="020F0502020204030204" pitchFamily="34" charset="0"/>
                        <a:cs typeface="Times New Roman" panose="02020603050405020304" pitchFamily="18" charset="0"/>
                      </a:rPr>
                      <m:t>+1)</m:t>
                    </m:r>
                  </m:oMath>
                </a14:m>
                <a:r>
                  <a:rPr lang="en-US" sz="4000">
                    <a:effectLst/>
                    <a:latin typeface="Arial" panose="020B0604020202020204" pitchFamily="34" charset="0"/>
                    <a:ea typeface="Calibri" panose="020F0502020204030204" pitchFamily="34" charset="0"/>
                    <a:cs typeface="Arial" panose="020B0604020202020204" pitchFamily="34" charset="0"/>
                  </a:rPr>
                  <a:t>. </a:t>
                </a:r>
              </a:p>
              <a:p>
                <a:pPr algn="just">
                  <a:lnSpc>
                    <a:spcPct val="150000"/>
                  </a:lnSpc>
                </a:pPr>
                <a:r>
                  <a:rPr lang="en-US" sz="4000">
                    <a:effectLst/>
                    <a:latin typeface="Arial" panose="020B0604020202020204" pitchFamily="34" charset="0"/>
                    <a:ea typeface="Calibri" panose="020F0502020204030204" pitchFamily="34" charset="0"/>
                    <a:cs typeface="Arial" panose="020B0604020202020204" pitchFamily="34" charset="0"/>
                  </a:rPr>
                  <a:t>Ta thấy A ⁝ 3 (đpcm)</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057400" y="6819900"/>
                <a:ext cx="14173200" cy="2862322"/>
              </a:xfrm>
              <a:prstGeom prst="rect">
                <a:avLst/>
              </a:prstGeom>
              <a:blipFill>
                <a:blip r:embed="rId19"/>
                <a:stretch>
                  <a:fillRect l="-1548" b="-4478"/>
                </a:stretch>
              </a:blipFill>
            </p:spPr>
            <p:txBody>
              <a:bodyPr/>
              <a:lstStyle/>
              <a:p>
                <a:r>
                  <a:rPr lang="en-US">
                    <a:noFill/>
                  </a:rPr>
                  <a:t> </a:t>
                </a:r>
              </a:p>
            </p:txBody>
          </p:sp>
        </mc:Fallback>
      </mc:AlternateContent>
      <p:pic>
        <p:nvPicPr>
          <p:cNvPr id="7" name="Picture 6"/>
          <p:cNvPicPr>
            <a:picLocks noChangeAspect="1"/>
          </p:cNvPicPr>
          <p:nvPr/>
        </p:nvPicPr>
        <p:blipFill>
          <a:blip r:embed="rId20"/>
          <a:stretch>
            <a:fillRect/>
          </a:stretch>
        </p:blipFill>
        <p:spPr>
          <a:xfrm flipH="1">
            <a:off x="14945267" y="6617559"/>
            <a:ext cx="1819082" cy="3124378"/>
          </a:xfrm>
          <a:prstGeom prst="rect">
            <a:avLst/>
          </a:prstGeom>
        </p:spPr>
      </p:pic>
      <p:grpSp>
        <p:nvGrpSpPr>
          <p:cNvPr id="19" name="Group 18"/>
          <p:cNvGrpSpPr/>
          <p:nvPr/>
        </p:nvGrpSpPr>
        <p:grpSpPr>
          <a:xfrm>
            <a:off x="5410200" y="588341"/>
            <a:ext cx="6220329" cy="2980178"/>
            <a:chOff x="5943600" y="288505"/>
            <a:chExt cx="6220329" cy="2980178"/>
          </a:xfrm>
        </p:grpSpPr>
        <p:grpSp>
          <p:nvGrpSpPr>
            <p:cNvPr id="20" name="Group 2"/>
            <p:cNvGrpSpPr/>
            <p:nvPr/>
          </p:nvGrpSpPr>
          <p:grpSpPr>
            <a:xfrm>
              <a:off x="5943600" y="288505"/>
              <a:ext cx="6220329" cy="2980178"/>
              <a:chOff x="0" y="-28575"/>
              <a:chExt cx="2321700" cy="841375"/>
            </a:xfrm>
          </p:grpSpPr>
          <p:sp>
            <p:nvSpPr>
              <p:cNvPr id="22" name="Freeform 3"/>
              <p:cNvSpPr/>
              <p:nvPr/>
            </p:nvSpPr>
            <p:spPr>
              <a:xfrm>
                <a:off x="273935" y="9200"/>
                <a:ext cx="2047765" cy="343304"/>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23"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Rectangle 20"/>
            <p:cNvSpPr/>
            <p:nvPr/>
          </p:nvSpPr>
          <p:spPr>
            <a:xfrm>
              <a:off x="7391734" y="440391"/>
              <a:ext cx="4277902" cy="1002710"/>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nl-NL" sz="45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TẬP THÊM</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291096873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5A8D76"/>
        </a:solidFill>
        <a:effectLst/>
      </p:bgPr>
    </p:bg>
    <p:spTree>
      <p:nvGrpSpPr>
        <p:cNvPr id="1" name=""/>
        <p:cNvGrpSpPr/>
        <p:nvPr/>
      </p:nvGrpSpPr>
      <p:grpSpPr>
        <a:xfrm>
          <a:off x="0" y="0"/>
          <a:ext cx="0" cy="0"/>
          <a:chOff x="0" y="0"/>
          <a:chExt cx="0" cy="0"/>
        </a:xfrm>
      </p:grpSpPr>
      <p:sp>
        <p:nvSpPr>
          <p:cNvPr id="67" name="Rounded Rectangle 66"/>
          <p:cNvSpPr/>
          <p:nvPr/>
        </p:nvSpPr>
        <p:spPr>
          <a:xfrm>
            <a:off x="457200" y="222584"/>
            <a:ext cx="17348528" cy="9829800"/>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154400" y="1485900"/>
            <a:ext cx="5790798" cy="832427"/>
          </a:xfrm>
          <a:prstGeom prst="rect">
            <a:avLst/>
          </a:prstGeom>
        </p:spPr>
      </p:pic>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221200" y="9182797"/>
            <a:ext cx="5790798" cy="832427"/>
          </a:xfrm>
          <a:prstGeom prst="rect">
            <a:avLst/>
          </a:prstGeom>
        </p:spPr>
      </p:pic>
      <p:pic>
        <p:nvPicPr>
          <p:cNvPr id="36" name="Picture 10"/>
          <p:cNvPicPr>
            <a:picLocks noChangeAspect="1"/>
          </p:cNvPicPr>
          <p:nvPr/>
        </p:nvPicPr>
        <p:blipFill>
          <a:blip r:embed="rId4" cstate="print">
            <a:alphaModFix amt="70000"/>
            <a:biLevel thresh="5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65462">
            <a:off x="-363452" y="3266257"/>
            <a:ext cx="1641303" cy="1489953"/>
          </a:xfrm>
          <a:prstGeom prst="rect">
            <a:avLst/>
          </a:prstGeom>
        </p:spPr>
      </p:pic>
      <p:grpSp>
        <p:nvGrpSpPr>
          <p:cNvPr id="12" name="Group 11"/>
          <p:cNvGrpSpPr/>
          <p:nvPr/>
        </p:nvGrpSpPr>
        <p:grpSpPr>
          <a:xfrm>
            <a:off x="5410200" y="588341"/>
            <a:ext cx="6220329" cy="2980178"/>
            <a:chOff x="5943600" y="288505"/>
            <a:chExt cx="6220329" cy="2980178"/>
          </a:xfrm>
        </p:grpSpPr>
        <p:grpSp>
          <p:nvGrpSpPr>
            <p:cNvPr id="13" name="Group 2"/>
            <p:cNvGrpSpPr/>
            <p:nvPr/>
          </p:nvGrpSpPr>
          <p:grpSpPr>
            <a:xfrm>
              <a:off x="5943600" y="288505"/>
              <a:ext cx="6220329" cy="2980178"/>
              <a:chOff x="0" y="-28575"/>
              <a:chExt cx="2321700" cy="841375"/>
            </a:xfrm>
          </p:grpSpPr>
          <p:sp>
            <p:nvSpPr>
              <p:cNvPr id="15" name="Freeform 3"/>
              <p:cNvSpPr/>
              <p:nvPr/>
            </p:nvSpPr>
            <p:spPr>
              <a:xfrm>
                <a:off x="273935" y="9200"/>
                <a:ext cx="2047765" cy="343304"/>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6"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Rectangle 13"/>
            <p:cNvSpPr/>
            <p:nvPr/>
          </p:nvSpPr>
          <p:spPr>
            <a:xfrm>
              <a:off x="7391734" y="440391"/>
              <a:ext cx="4277902" cy="1002710"/>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nl-NL" sz="45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TẬP THÊM</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7" name="Rectangle 16"/>
              <p:cNvSpPr/>
              <p:nvPr/>
            </p:nvSpPr>
            <p:spPr>
              <a:xfrm>
                <a:off x="2057400" y="2281178"/>
                <a:ext cx="13411200" cy="286232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Bài 1. </a:t>
                </a:r>
                <a:r>
                  <a:rPr kumimoji="0" lang="fr-FR"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Chứng minh các bài toán số học </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m:rPr>
                        <m:sty m:val="p"/>
                      </m:rP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A</m:t>
                    </m:r>
                    <m: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p>
                      <m:sSup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d>
                          <m:d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r>
                              <m:rPr>
                                <m:sty m:val="p"/>
                              </m:rP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n</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e>
                        </m:d>
                      </m:e>
                      <m:sup>
                        <m: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p>
                    </m:s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4</m:t>
                    </m:r>
                  </m:oMath>
                </a14:m>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chia hết cho 3 </a:t>
                </a:r>
                <a14:m>
                  <m:oMath xmlns:m="http://schemas.openxmlformats.org/officeDocument/2006/math">
                    <m: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sty m:val="p"/>
                      </m:rP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n</m:t>
                    </m:r>
                    <m: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sty m:val="p"/>
                      </m:rP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N</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m:rPr>
                        <m:sty m:val="p"/>
                      </m:rP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B</m:t>
                    </m:r>
                    <m: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=100</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p>
                      <m:sSup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d>
                          <m:d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7</m:t>
                            </m:r>
                            <m:r>
                              <m:rPr>
                                <m:sty m:val="p"/>
                              </m:rP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n</m:t>
                            </m:r>
                            <m: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e>
                        </m:d>
                      </m:e>
                      <m:sup>
                        <m: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p>
                    </m:sSup>
                  </m:oMath>
                </a14:m>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chia hết cho 7 </a:t>
                </a:r>
                <a14:m>
                  <m:oMath xmlns:m="http://schemas.openxmlformats.org/officeDocument/2006/math">
                    <m: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sty m:val="p"/>
                      </m:rP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n</m:t>
                    </m:r>
                    <m: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sty m:val="p"/>
                      </m:rP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N</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2057400" y="2281178"/>
                <a:ext cx="13411200" cy="2862322"/>
              </a:xfrm>
              <a:prstGeom prst="rect">
                <a:avLst/>
              </a:prstGeom>
              <a:blipFill>
                <a:blip r:embed="rId18"/>
                <a:stretch>
                  <a:fillRect l="-1636" b="-4255"/>
                </a:stretch>
              </a:blipFill>
            </p:spPr>
            <p:txBody>
              <a:bodyPr/>
              <a:lstStyle/>
              <a:p>
                <a:r>
                  <a:rPr lang="en-US">
                    <a:noFill/>
                  </a:rPr>
                  <a:t> </a:t>
                </a:r>
              </a:p>
            </p:txBody>
          </p:sp>
        </mc:Fallback>
      </mc:AlternateContent>
      <p:sp>
        <p:nvSpPr>
          <p:cNvPr id="18" name="Oval Callout 17"/>
          <p:cNvSpPr/>
          <p:nvPr/>
        </p:nvSpPr>
        <p:spPr>
          <a:xfrm>
            <a:off x="8143118" y="5511762"/>
            <a:ext cx="1640822" cy="902641"/>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4" name="Rectangle 3"/>
              <p:cNvSpPr/>
              <p:nvPr/>
            </p:nvSpPr>
            <p:spPr>
              <a:xfrm>
                <a:off x="2057400" y="6819900"/>
                <a:ext cx="14173200" cy="2748253"/>
              </a:xfrm>
              <a:prstGeom prst="rect">
                <a:avLst/>
              </a:prstGeom>
            </p:spPr>
            <p:txBody>
              <a:bodyPr wrap="square">
                <a:spAutoFit/>
              </a:bodyPr>
              <a:lstStyle/>
              <a:p>
                <a:pPr lvl="0" algn="just">
                  <a:lnSpc>
                    <a:spcPct val="150000"/>
                  </a:lnSpc>
                  <a:defRPr/>
                </a:pP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=100</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7</m:t>
                            </m:r>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n</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d>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oMath>
                </a14:m>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 chia hết cho 7 </a:t>
                </a:r>
                <a14:m>
                  <m:oMath xmlns:m="http://schemas.openxmlformats.org/officeDocument/2006/math">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n</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N</m:t>
                    </m:r>
                  </m:oMath>
                </a14:m>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defRPr/>
                </a:pPr>
                <a:r>
                  <a:rPr lang="en-US" sz="4000">
                    <a:solidFill>
                      <a:prstClr val="black"/>
                    </a:solidFill>
                    <a:ea typeface="Calibri" panose="020F0502020204030204" pitchFamily="34" charset="0"/>
                    <a:cs typeface="Times New Roman" panose="02020603050405020304" pitchFamily="18" charset="0"/>
                  </a:rPr>
                  <a:t>     </a:t>
                </a:r>
                <a14:m>
                  <m:oMath xmlns:m="http://schemas.openxmlformats.org/officeDocument/2006/math">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10</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7</m:t>
                            </m:r>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n</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d>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=7(1</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n</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)(13</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7</m:t>
                    </m:r>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n</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 </a:t>
                </a:r>
              </a:p>
              <a:p>
                <a:pPr lvl="0" algn="just">
                  <a:lnSpc>
                    <a:spcPct val="150000"/>
                  </a:lnSpc>
                  <a:defRPr/>
                </a:pP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Ta thấy B ⁝ 7 (đpcm)</a:t>
                </a:r>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057400" y="6819900"/>
                <a:ext cx="14173200" cy="2748253"/>
              </a:xfrm>
              <a:prstGeom prst="rect">
                <a:avLst/>
              </a:prstGeom>
              <a:blipFill>
                <a:blip r:embed="rId19"/>
                <a:stretch>
                  <a:fillRect l="-1548" b="-8647"/>
                </a:stretch>
              </a:blipFill>
            </p:spPr>
            <p:txBody>
              <a:bodyPr/>
              <a:lstStyle/>
              <a:p>
                <a:r>
                  <a:rPr lang="en-US">
                    <a:noFill/>
                  </a:rPr>
                  <a:t> </a:t>
                </a:r>
              </a:p>
            </p:txBody>
          </p:sp>
        </mc:Fallback>
      </mc:AlternateContent>
      <p:pic>
        <p:nvPicPr>
          <p:cNvPr id="19" name="Picture 18"/>
          <p:cNvPicPr>
            <a:picLocks noChangeAspect="1"/>
          </p:cNvPicPr>
          <p:nvPr/>
        </p:nvPicPr>
        <p:blipFill>
          <a:blip r:embed="rId20"/>
          <a:stretch>
            <a:fillRect/>
          </a:stretch>
        </p:blipFill>
        <p:spPr>
          <a:xfrm flipH="1">
            <a:off x="14945267" y="6617559"/>
            <a:ext cx="1819082" cy="3124378"/>
          </a:xfrm>
          <a:prstGeom prst="rect">
            <a:avLst/>
          </a:prstGeom>
        </p:spPr>
      </p:pic>
    </p:spTree>
    <p:extLst>
      <p:ext uri="{BB962C8B-B14F-4D97-AF65-F5344CB8AC3E}">
        <p14:creationId xmlns:p14="http://schemas.microsoft.com/office/powerpoint/2010/main" val="588256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5A8D76"/>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925800" y="428579"/>
            <a:ext cx="5790798" cy="832427"/>
          </a:xfrm>
          <a:prstGeom prst="rect">
            <a:avLst/>
          </a:prstGeom>
        </p:spPr>
      </p:pic>
      <p:pic>
        <p:nvPicPr>
          <p:cNvPr id="44"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544800" y="7658100"/>
            <a:ext cx="2393289" cy="2248063"/>
          </a:xfrm>
          <a:prstGeom prst="rect">
            <a:avLst/>
          </a:prstGeom>
        </p:spPr>
      </p:pic>
      <p:sp>
        <p:nvSpPr>
          <p:cNvPr id="46" name="Oval Callout 45"/>
          <p:cNvSpPr/>
          <p:nvPr/>
        </p:nvSpPr>
        <p:spPr>
          <a:xfrm>
            <a:off x="8036855" y="5600700"/>
            <a:ext cx="1700947" cy="956811"/>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2" name="Picture 5"/>
          <p:cNvPicPr>
            <a:picLocks noChangeAspect="1"/>
          </p:cNvPicPr>
          <p:nvPr/>
        </p:nvPicPr>
        <p:blipFill>
          <a:blip r:embed="rId6" cstate="print">
            <a:alphaModFix amt="70000"/>
            <a:lum bright="70000" contrast="-7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00806">
            <a:off x="-529709" y="-136727"/>
            <a:ext cx="1739202" cy="1739202"/>
          </a:xfrm>
          <a:prstGeom prst="rect">
            <a:avLst/>
          </a:prstGeom>
        </p:spPr>
      </p:pic>
      <p:grpSp>
        <p:nvGrpSpPr>
          <p:cNvPr id="11" name="Group 10"/>
          <p:cNvGrpSpPr/>
          <p:nvPr/>
        </p:nvGrpSpPr>
        <p:grpSpPr>
          <a:xfrm>
            <a:off x="5410200" y="410722"/>
            <a:ext cx="6220329" cy="2980178"/>
            <a:chOff x="5943600" y="288505"/>
            <a:chExt cx="6220329" cy="2980178"/>
          </a:xfrm>
        </p:grpSpPr>
        <p:grpSp>
          <p:nvGrpSpPr>
            <p:cNvPr id="13" name="Group 2"/>
            <p:cNvGrpSpPr/>
            <p:nvPr/>
          </p:nvGrpSpPr>
          <p:grpSpPr>
            <a:xfrm>
              <a:off x="5943600" y="288505"/>
              <a:ext cx="6220329" cy="2980178"/>
              <a:chOff x="0" y="-28575"/>
              <a:chExt cx="2321700" cy="841375"/>
            </a:xfrm>
          </p:grpSpPr>
          <p:sp>
            <p:nvSpPr>
              <p:cNvPr id="15" name="Freeform 3"/>
              <p:cNvSpPr/>
              <p:nvPr/>
            </p:nvSpPr>
            <p:spPr>
              <a:xfrm>
                <a:off x="273935" y="9200"/>
                <a:ext cx="2047765" cy="343304"/>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6"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Rectangle 13"/>
            <p:cNvSpPr/>
            <p:nvPr/>
          </p:nvSpPr>
          <p:spPr>
            <a:xfrm>
              <a:off x="7391734" y="440391"/>
              <a:ext cx="4277902" cy="1002710"/>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nl-NL" sz="45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TẬP THÊM</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4" name="Rectangle 3"/>
              <p:cNvSpPr/>
              <p:nvPr/>
            </p:nvSpPr>
            <p:spPr>
              <a:xfrm>
                <a:off x="685800" y="1900689"/>
                <a:ext cx="15011400" cy="3242811"/>
              </a:xfrm>
              <a:prstGeom prst="rect">
                <a:avLst/>
              </a:prstGeom>
            </p:spPr>
            <p:txBody>
              <a:bodyPr wrap="square">
                <a:spAutoFit/>
              </a:bodyPr>
              <a:lstStyle/>
              <a:p>
                <a:pPr algn="just">
                  <a:lnSpc>
                    <a:spcPct val="150000"/>
                  </a:lnSpc>
                  <a:spcAft>
                    <a:spcPts val="0"/>
                  </a:spcAft>
                </a:pPr>
                <a:r>
                  <a:rPr lang="fr-FR" sz="4000" b="1">
                    <a:solidFill>
                      <a:schemeClr val="bg1"/>
                    </a:solidFill>
                    <a:latin typeface="Arial" panose="020B0604020202020204" pitchFamily="34" charset="0"/>
                    <a:ea typeface="Calibri" panose="020F0502020204030204" pitchFamily="34" charset="0"/>
                    <a:cs typeface="Arial" panose="020B0604020202020204" pitchFamily="34" charset="0"/>
                  </a:rPr>
                  <a:t>Bài 2. </a:t>
                </a:r>
                <a:r>
                  <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rPr>
                  <a:t>Tính giá trị của biểu thức</a:t>
                </a:r>
              </a:p>
              <a:p>
                <a:pPr algn="just">
                  <a:lnSpc>
                    <a:spcPct val="150000"/>
                  </a:lnSpc>
                  <a:spcAft>
                    <a:spcPts val="0"/>
                  </a:spcAft>
                </a:pPr>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E</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=4</m:t>
                    </m:r>
                    <m:d>
                      <m:d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e>
                    </m:d>
                    <m:d>
                      <m:d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m:t>
                        </m:r>
                      </m:e>
                    </m:d>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4</m:t>
                            </m:r>
                          </m:e>
                        </m:d>
                      </m:e>
                      <m:sup>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m:t>
                            </m:r>
                          </m:e>
                        </m:d>
                      </m:e>
                      <m:sup>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oMath>
                </a14:m>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 với </a:t>
                </a:r>
                <a14:m>
                  <m:oMath xmlns:m="http://schemas.openxmlformats.org/officeDocument/2006/math">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den>
                    </m:f>
                  </m:oMath>
                </a14:m>
                <a:endPar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0"/>
                  </a:spcAft>
                </a:pPr>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F</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=99</m:t>
                    </m:r>
                    <m:sSup>
                      <m:sSup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e>
                      <m:sup>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100</m:t>
                        </m:r>
                      </m:sup>
                    </m:sSup>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+99</m:t>
                    </m:r>
                    <m:sSup>
                      <m:sSup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e>
                      <m:sup>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99</m:t>
                        </m:r>
                      </m:sup>
                    </m:sSup>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+99</m:t>
                    </m:r>
                    <m:sSup>
                      <m:sSup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e>
                      <m:sup>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98</m:t>
                        </m:r>
                      </m:sup>
                    </m:sSup>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+…+99</m:t>
                    </m:r>
                    <m:sSup>
                      <m:sSupPr>
                        <m:ctrlPr>
                          <a:rPr lang="en-US" sz="4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e>
                      <m:sup>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+99</m:t>
                    </m:r>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+99</m:t>
                    </m:r>
                  </m:oMath>
                </a14:m>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 với </a:t>
                </a:r>
                <a14:m>
                  <m:oMath xmlns:m="http://schemas.openxmlformats.org/officeDocument/2006/math">
                    <m:r>
                      <m:rPr>
                        <m:sty m:val="p"/>
                      </m:rP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x</m:t>
                    </m:r>
                    <m:r>
                      <a:rPr lang="en-US" sz="40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=100</m:t>
                    </m:r>
                  </m:oMath>
                </a14:m>
                <a:endPar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85800" y="1900689"/>
                <a:ext cx="15011400" cy="3242811"/>
              </a:xfrm>
              <a:prstGeom prst="rect">
                <a:avLst/>
              </a:prstGeom>
              <a:blipFill>
                <a:blip r:embed="rId15"/>
                <a:stretch>
                  <a:fillRect l="-1462" b="-3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685800" y="6936895"/>
                <a:ext cx="16959397" cy="2321405"/>
              </a:xfrm>
              <a:prstGeom prst="rect">
                <a:avLst/>
              </a:prstGeom>
            </p:spPr>
            <p:txBody>
              <a:bodyPr wrap="square">
                <a:spAutoFit/>
              </a:bodyPr>
              <a:lstStyle/>
              <a:p>
                <a:pPr algn="just">
                  <a:lnSpc>
                    <a:spcPct val="150000"/>
                  </a:lnSpc>
                  <a:spcAft>
                    <a:spcPts val="0"/>
                  </a:spcAft>
                </a:pPr>
                <a:r>
                  <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rPr>
                  <a:t>a)</a:t>
                </a:r>
                <a:r>
                  <a:rPr lang="en-US" sz="4000">
                    <a:solidFill>
                      <a:schemeClr val="bg1"/>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E</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d>
                          <m:dPr>
                            <m:begChr m:val="["/>
                            <m:endChr m:val="]"/>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dPr>
                          <m:e>
                            <m:d>
                              <m:d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4</m:t>
                                </m:r>
                              </m:e>
                            </m:d>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dPr>
                              <m:e>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+1</m:t>
                                </m:r>
                              </m:e>
                            </m:d>
                          </m:e>
                        </m:d>
                      </m:e>
                      <m: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d>
                          <m:d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dPr>
                          <m:e>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3</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3</m:t>
                            </m:r>
                          </m:e>
                        </m:d>
                      </m:e>
                      <m: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=9</m:t>
                    </m:r>
                    <m:sSup>
                      <m:sSup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sSupPr>
                      <m:e>
                        <m:d>
                          <m:d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dPr>
                          <m:e>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1</m:t>
                            </m:r>
                          </m:e>
                        </m:d>
                      </m:e>
                      <m:sup>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sup>
                    </m:sSup>
                  </m:oMath>
                </a14:m>
                <a:r>
                  <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rPr>
                  <a:t>. </a:t>
                </a:r>
              </a:p>
              <a:p>
                <a:pPr algn="just">
                  <a:lnSpc>
                    <a:spcPct val="150000"/>
                  </a:lnSpc>
                  <a:spcAft>
                    <a:spcPts val="0"/>
                  </a:spcAft>
                </a:pPr>
                <a:r>
                  <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rPr>
                  <a:t>    Thay </a:t>
                </a:r>
                <a14:m>
                  <m:oMath xmlns:m="http://schemas.openxmlformats.org/officeDocument/2006/math">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x</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1</m:t>
                        </m:r>
                      </m:num>
                      <m:den>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2</m:t>
                        </m:r>
                      </m:den>
                    </m:f>
                  </m:oMath>
                </a14:m>
                <a:r>
                  <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rPr>
                  <a:t> vào E </a:t>
                </a:r>
                <a14:m>
                  <m:oMath xmlns:m="http://schemas.openxmlformats.org/officeDocument/2006/math">
                    <m:r>
                      <a:rPr lang="en-US" sz="4000" i="1" smtClean="0">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E</m:t>
                    </m:r>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40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ctrlPr>
                      </m:fPr>
                      <m:num>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81</m:t>
                        </m:r>
                      </m:num>
                      <m:den>
                        <m:r>
                          <a:rPr lang="en-US" sz="400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4</m:t>
                        </m:r>
                      </m:den>
                    </m:f>
                  </m:oMath>
                </a14:m>
                <a:r>
                  <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rPr>
                  <a:t> </a:t>
                </a:r>
              </a:p>
            </p:txBody>
          </p:sp>
        </mc:Choice>
        <mc:Fallback xmlns="">
          <p:sp>
            <p:nvSpPr>
              <p:cNvPr id="7" name="Rectangle 6"/>
              <p:cNvSpPr>
                <a:spLocks noRot="1" noChangeAspect="1" noMove="1" noResize="1" noEditPoints="1" noAdjustHandles="1" noChangeArrowheads="1" noChangeShapeType="1" noTextEdit="1"/>
              </p:cNvSpPr>
              <p:nvPr/>
            </p:nvSpPr>
            <p:spPr>
              <a:xfrm>
                <a:off x="685800" y="6936895"/>
                <a:ext cx="16959397" cy="2321405"/>
              </a:xfrm>
              <a:prstGeom prst="rect">
                <a:avLst/>
              </a:prstGeom>
              <a:blipFill>
                <a:blip r:embed="rId16"/>
                <a:stretch>
                  <a:fillRect l="-1294"/>
                </a:stretch>
              </a:blipFill>
            </p:spPr>
            <p:txBody>
              <a:bodyPr/>
              <a:lstStyle/>
              <a:p>
                <a:r>
                  <a:rPr lang="en-US">
                    <a:noFill/>
                  </a:rPr>
                  <a:t> </a:t>
                </a:r>
              </a:p>
            </p:txBody>
          </p:sp>
        </mc:Fallback>
      </mc:AlternateContent>
    </p:spTree>
    <p:extLst>
      <p:ext uri="{BB962C8B-B14F-4D97-AF65-F5344CB8AC3E}">
        <p14:creationId xmlns:p14="http://schemas.microsoft.com/office/powerpoint/2010/main" val="4081916764"/>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barn(inVertical)">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5A8D76"/>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925800" y="428579"/>
            <a:ext cx="5790798" cy="832427"/>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1624747" y="2476500"/>
                <a:ext cx="16154400" cy="6555834"/>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b)</a:t>
                </a:r>
                <a:r>
                  <a:rPr kumimoji="0" lang="en-US" sz="4000" b="0" i="0" u="none" strike="noStrike" kern="1200" cap="none" spc="0" normalizeH="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 Ta có:</a:t>
                </a:r>
                <a:endParaRPr kumimoji="0" lang="en-US" sz="4000" b="0"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sSup>
                        <m:sSupPr>
                          <m:ctrlP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pPr>
                        <m:e>
                          <m:r>
                            <m:rPr>
                              <m:sty m:val="p"/>
                            </m:rP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x</m:t>
                          </m:r>
                        </m:e>
                        <m:sup>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101</m:t>
                          </m:r>
                        </m:sup>
                      </m:sSup>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m:t>
                      </m:r>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1=(</m:t>
                      </m:r>
                      <m:r>
                        <m:rPr>
                          <m:sty m:val="p"/>
                        </m:rP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x</m:t>
                      </m:r>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m:t>
                      </m:r>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1)(</m:t>
                      </m:r>
                      <m:sSup>
                        <m:sSupPr>
                          <m:ctrlP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pPr>
                        <m:e>
                          <m:r>
                            <m:rPr>
                              <m:sty m:val="p"/>
                            </m:rP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x</m:t>
                          </m:r>
                        </m:e>
                        <m:sup>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100</m:t>
                          </m:r>
                        </m:sup>
                      </m:sSup>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m:t>
                      </m:r>
                      <m:sSup>
                        <m:sSupPr>
                          <m:ctrlP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pPr>
                        <m:e>
                          <m:r>
                            <m:rPr>
                              <m:sty m:val="p"/>
                            </m:rP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x</m:t>
                          </m:r>
                        </m:e>
                        <m:sup>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99</m:t>
                          </m:r>
                        </m:sup>
                      </m:sSup>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m:t>
                      </m:r>
                      <m:sSup>
                        <m:sSupPr>
                          <m:ctrlP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pPr>
                        <m:e>
                          <m:r>
                            <m:rPr>
                              <m:sty m:val="p"/>
                            </m:rP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x</m:t>
                          </m:r>
                        </m:e>
                        <m:sup>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2</m:t>
                          </m:r>
                        </m:sup>
                      </m:sSup>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m:t>
                      </m:r>
                      <m:r>
                        <m:rPr>
                          <m:sty m:val="p"/>
                        </m:rP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x</m:t>
                      </m:r>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+1)</m:t>
                      </m:r>
                    </m:oMath>
                  </m:oMathPara>
                </a14:m>
                <a:endParaRPr kumimoji="0" lang="en-US" sz="4000" b="0"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Xét:</a:t>
                </a:r>
                <a:r>
                  <a:rPr kumimoji="0" lang="en-US" sz="4000" b="0" u="none" strike="noStrike" kern="1200" cap="none" spc="0" normalizeH="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F</m:t>
                      </m:r>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=99.</m:t>
                      </m:r>
                      <m:d>
                        <m:dPr>
                          <m:ctrlP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ctrlPr>
                        </m:dPr>
                        <m:e>
                          <m:sSup>
                            <m:sSupPr>
                              <m:ctrlP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pPr>
                            <m:e>
                              <m:r>
                                <m:rPr>
                                  <m:sty m:val="p"/>
                                </m:rP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x</m:t>
                              </m:r>
                            </m:e>
                            <m:sup>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100</m:t>
                              </m:r>
                            </m:sup>
                          </m:sSup>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m:t>
                          </m:r>
                          <m:sSup>
                            <m:sSupPr>
                              <m:ctrlP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pPr>
                            <m:e>
                              <m:r>
                                <m:rPr>
                                  <m:sty m:val="p"/>
                                </m:rP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x</m:t>
                              </m:r>
                            </m:e>
                            <m:sup>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99</m:t>
                              </m:r>
                            </m:sup>
                          </m:sSup>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m:t>
                          </m:r>
                          <m:sSup>
                            <m:sSupPr>
                              <m:ctrlP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pPr>
                            <m:e>
                              <m:r>
                                <m:rPr>
                                  <m:sty m:val="p"/>
                                </m:rP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x</m:t>
                              </m:r>
                            </m:e>
                            <m:sup>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2</m:t>
                              </m:r>
                            </m:sup>
                          </m:sSup>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m:t>
                          </m:r>
                          <m:r>
                            <m:rPr>
                              <m:sty m:val="p"/>
                            </m:rP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x</m:t>
                          </m:r>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+1</m:t>
                          </m:r>
                        </m:e>
                      </m:d>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=99.</m:t>
                      </m:r>
                      <m:f>
                        <m:fPr>
                          <m:ctrlP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ctrlPr>
                        </m:fPr>
                        <m:num>
                          <m:sSup>
                            <m:sSupPr>
                              <m:ctrlP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pPr>
                            <m:e>
                              <m:r>
                                <m:rPr>
                                  <m:sty m:val="p"/>
                                </m:rP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x</m:t>
                              </m:r>
                            </m:e>
                            <m:sup>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100</m:t>
                              </m:r>
                            </m:sup>
                          </m:sSup>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m:t>
                          </m:r>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1</m:t>
                          </m:r>
                        </m:num>
                        <m:den>
                          <m:r>
                            <m:rPr>
                              <m:sty m:val="p"/>
                            </m:rP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x</m:t>
                          </m:r>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m:t>
                          </m:r>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1</m:t>
                          </m:r>
                        </m:den>
                      </m:f>
                    </m:oMath>
                  </m:oMathPara>
                </a14:m>
                <a:endParaRPr kumimoji="0" lang="en-US" sz="4000" b="0"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Thay x = 100 vào F</a:t>
                </a:r>
              </a:p>
              <a:p>
                <a:pPr marL="0" marR="0" lvl="0" indent="0" algn="ctr"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r>
                      <a:rPr kumimoji="0" lang="en-US" sz="40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m:rPr>
                        <m:sty m:val="p"/>
                      </m:rP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F</m:t>
                    </m:r>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m:t>
                    </m:r>
                    <m:sSup>
                      <m:sSupPr>
                        <m:ctrlP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pPr>
                      <m:e>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100</m:t>
                        </m:r>
                      </m:e>
                      <m:sup>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101</m:t>
                        </m:r>
                      </m:sup>
                    </m:sSup>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m:t>
                    </m:r>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rPr>
                      <m:t>1</m:t>
                    </m:r>
                  </m:oMath>
                </a14:m>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 </a:t>
                </a:r>
              </a:p>
            </p:txBody>
          </p:sp>
        </mc:Choice>
        <mc:Fallback xmlns="">
          <p:sp>
            <p:nvSpPr>
              <p:cNvPr id="7" name="Rectangle 6"/>
              <p:cNvSpPr>
                <a:spLocks noRot="1" noChangeAspect="1" noMove="1" noResize="1" noEditPoints="1" noAdjustHandles="1" noChangeArrowheads="1" noChangeShapeType="1" noTextEdit="1"/>
              </p:cNvSpPr>
              <p:nvPr/>
            </p:nvSpPr>
            <p:spPr>
              <a:xfrm>
                <a:off x="1624747" y="2476500"/>
                <a:ext cx="16154400" cy="6555834"/>
              </a:xfrm>
              <a:prstGeom prst="rect">
                <a:avLst/>
              </a:prstGeom>
              <a:blipFill>
                <a:blip r:embed="rId8"/>
                <a:stretch>
                  <a:fillRect l="-1358"/>
                </a:stretch>
              </a:blipFill>
            </p:spPr>
            <p:txBody>
              <a:bodyPr/>
              <a:lstStyle/>
              <a:p>
                <a:r>
                  <a:rPr lang="en-US">
                    <a:noFill/>
                  </a:rPr>
                  <a:t> </a:t>
                </a:r>
              </a:p>
            </p:txBody>
          </p:sp>
        </mc:Fallback>
      </mc:AlternateContent>
      <p:pic>
        <p:nvPicPr>
          <p:cNvPr id="17" name="Picture 5"/>
          <p:cNvPicPr>
            <a:picLocks noChangeAspect="1"/>
          </p:cNvPicPr>
          <p:nvPr/>
        </p:nvPicPr>
        <p:blipFill>
          <a:blip r:embed="rId9" cstate="print">
            <a:alphaModFix amt="70000"/>
            <a:lum bright="70000" contrast="-70000"/>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700806">
            <a:off x="-529709" y="-136727"/>
            <a:ext cx="1739202" cy="1739202"/>
          </a:xfrm>
          <a:prstGeom prst="rect">
            <a:avLst/>
          </a:prstGeom>
        </p:spPr>
      </p:pic>
      <p:pic>
        <p:nvPicPr>
          <p:cNvPr id="18" name="Picture 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6078200" y="8267700"/>
            <a:ext cx="1622451" cy="1524000"/>
          </a:xfrm>
          <a:prstGeom prst="rect">
            <a:avLst/>
          </a:prstGeom>
        </p:spPr>
      </p:pic>
      <p:sp>
        <p:nvSpPr>
          <p:cNvPr id="19" name="Oval Callout 18"/>
          <p:cNvSpPr/>
          <p:nvPr/>
        </p:nvSpPr>
        <p:spPr>
          <a:xfrm>
            <a:off x="8229600" y="1104900"/>
            <a:ext cx="1700947" cy="956811"/>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1046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1143000" y="-19665"/>
            <a:ext cx="23116619" cy="15040267"/>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grpSp>
        <p:nvGrpSpPr>
          <p:cNvPr id="36" name="Group 35"/>
          <p:cNvGrpSpPr/>
          <p:nvPr/>
        </p:nvGrpSpPr>
        <p:grpSpPr>
          <a:xfrm>
            <a:off x="468385" y="1540865"/>
            <a:ext cx="10896068" cy="1697635"/>
            <a:chOff x="4724400" y="573118"/>
            <a:chExt cx="10896068" cy="1903382"/>
          </a:xfrm>
        </p:grpSpPr>
        <p:pic>
          <p:nvPicPr>
            <p:cNvPr id="37"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724400" y="573118"/>
              <a:ext cx="10134068" cy="1903382"/>
            </a:xfrm>
            <a:prstGeom prst="rect">
              <a:avLst/>
            </a:prstGeom>
          </p:spPr>
        </p:pic>
        <p:sp>
          <p:nvSpPr>
            <p:cNvPr id="38" name="Google Shape;7771;p33"/>
            <p:cNvSpPr txBox="1">
              <a:spLocks/>
            </p:cNvSpPr>
            <p:nvPr/>
          </p:nvSpPr>
          <p:spPr>
            <a:xfrm>
              <a:off x="5348468" y="1109538"/>
              <a:ext cx="10272000" cy="89529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en-US" sz="6000" b="1" kern="0" dirty="0">
                  <a:solidFill>
                    <a:schemeClr val="tx1"/>
                  </a:solidFill>
                  <a:latin typeface="Arial" panose="020B0604020202020204" pitchFamily="34" charset="0"/>
                </a:rPr>
                <a:t>NỘI DUNG BÀI HỌC</a:t>
              </a:r>
              <a:endParaRPr lang="vi-VN" sz="6000" b="1" kern="0" dirty="0">
                <a:solidFill>
                  <a:schemeClr val="tx1"/>
                </a:solidFill>
                <a:latin typeface="Arial" panose="020B0604020202020204" pitchFamily="34" charset="0"/>
              </a:endParaRPr>
            </a:p>
          </p:txBody>
        </p:sp>
      </p:grpSp>
      <p:sp>
        <p:nvSpPr>
          <p:cNvPr id="42" name="Rectangle 41"/>
          <p:cNvSpPr/>
          <p:nvPr/>
        </p:nvSpPr>
        <p:spPr>
          <a:xfrm>
            <a:off x="440311" y="4054626"/>
            <a:ext cx="17467264" cy="901593"/>
          </a:xfrm>
          <a:prstGeom prst="rect">
            <a:avLst/>
          </a:prstGeom>
          <a:solidFill>
            <a:schemeClr val="bg2"/>
          </a:solidFill>
        </p:spPr>
        <p:txBody>
          <a:bodyPr wrap="square">
            <a:spAutoFit/>
          </a:bodyPr>
          <a:lstStyle/>
          <a:p>
            <a:pPr>
              <a:lnSpc>
                <a:spcPct val="150000"/>
              </a:lnSpc>
              <a:tabLst>
                <a:tab pos="360045" algn="l"/>
                <a:tab pos="720090" algn="l"/>
              </a:tabLst>
            </a:pPr>
            <a:r>
              <a:rPr lang="nl-NL" sz="4000" b="1" dirty="0">
                <a:latin typeface="Arial" panose="020B0604020202020204" pitchFamily="34" charset="0"/>
                <a:ea typeface="Calibri" panose="020F0502020204030204" pitchFamily="34" charset="0"/>
                <a:cs typeface="Arial" panose="020B0604020202020204" pitchFamily="34" charset="0"/>
              </a:rPr>
              <a:t>1</a:t>
            </a:r>
            <a:r>
              <a:rPr lang="nl-NL" sz="4000" b="1">
                <a:latin typeface="Arial" panose="020B0604020202020204" pitchFamily="34" charset="0"/>
                <a:ea typeface="Calibri" panose="020F0502020204030204" pitchFamily="34" charset="0"/>
                <a:cs typeface="Arial" panose="020B0604020202020204" pitchFamily="34" charset="0"/>
              </a:rPr>
              <a:t>. Phân tích đa thức thành nhân tử bằng cách đặt nhân tử chung</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43" name="Rectangle 42"/>
          <p:cNvSpPr/>
          <p:nvPr/>
        </p:nvSpPr>
        <p:spPr>
          <a:xfrm>
            <a:off x="432290" y="5691478"/>
            <a:ext cx="17475285" cy="901593"/>
          </a:xfrm>
          <a:prstGeom prst="rect">
            <a:avLst/>
          </a:prstGeom>
          <a:solidFill>
            <a:schemeClr val="bg2"/>
          </a:solidFill>
        </p:spPr>
        <p:txBody>
          <a:bodyPr wrap="square">
            <a:spAutoFit/>
          </a:bodyPr>
          <a:lstStyle/>
          <a:p>
            <a:pPr>
              <a:lnSpc>
                <a:spcPct val="150000"/>
              </a:lnSpc>
            </a:pPr>
            <a:r>
              <a:rPr lang="nl-NL" sz="4000" b="1">
                <a:latin typeface="Arial" panose="020B0604020202020204" pitchFamily="34" charset="0"/>
                <a:ea typeface="Calibri" panose="020F0502020204030204" pitchFamily="34" charset="0"/>
                <a:cs typeface="Arial" panose="020B0604020202020204" pitchFamily="34" charset="0"/>
              </a:rPr>
              <a:t>2. Phân tích đa thức thành nhân tử bằng cách sử dụng hằng đẳng thức</a:t>
            </a:r>
            <a:endParaRPr lang="en-US" sz="4000" dirty="0">
              <a:latin typeface="Arial" panose="020B0604020202020204" pitchFamily="34" charset="0"/>
              <a:cs typeface="Arial" panose="020B0604020202020204" pitchFamily="34" charset="0"/>
            </a:endParaRPr>
          </a:p>
        </p:txBody>
      </p:sp>
      <p:pic>
        <p:nvPicPr>
          <p:cNvPr id="46" name="Picture 3"/>
          <p:cNvPicPr>
            <a:picLocks noChangeAspect="1"/>
          </p:cNvPicPr>
          <p:nvPr/>
        </p:nvPicPr>
        <p:blipFill>
          <a:blip r:embed="rId6"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04353">
            <a:off x="-539100" y="-558797"/>
            <a:ext cx="1639439" cy="1789034"/>
          </a:xfrm>
          <a:prstGeom prst="rect">
            <a:avLst/>
          </a:prstGeom>
        </p:spPr>
      </p:pic>
      <p:pic>
        <p:nvPicPr>
          <p:cNvPr id="48" name="Picture 8"/>
          <p:cNvPicPr>
            <a:picLocks noChangeAspect="1"/>
          </p:cNvPicPr>
          <p:nvPr/>
        </p:nvPicPr>
        <p:blipFill>
          <a:blip r:embed="rId8"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1224430">
            <a:off x="16321808" y="557914"/>
            <a:ext cx="2411310" cy="1608734"/>
          </a:xfrm>
          <a:prstGeom prst="rect">
            <a:avLst/>
          </a:prstGeom>
        </p:spPr>
      </p:pic>
      <p:sp>
        <p:nvSpPr>
          <p:cNvPr id="9" name="Rectangle 8"/>
          <p:cNvSpPr/>
          <p:nvPr/>
        </p:nvSpPr>
        <p:spPr>
          <a:xfrm>
            <a:off x="468385" y="7366107"/>
            <a:ext cx="17439190" cy="901593"/>
          </a:xfrm>
          <a:prstGeom prst="rect">
            <a:avLst/>
          </a:prstGeom>
          <a:solidFill>
            <a:schemeClr val="bg2"/>
          </a:solidFill>
        </p:spPr>
        <p:txBody>
          <a:bodyPr wrap="square">
            <a:spAutoFit/>
          </a:bodyPr>
          <a:lstStyle/>
          <a:p>
            <a:pPr lvl="0">
              <a:lnSpc>
                <a:spcPct val="150000"/>
              </a:lnSpc>
            </a:pPr>
            <a:r>
              <a:rPr lang="nl-NL" sz="4000" b="1">
                <a:solidFill>
                  <a:prstClr val="black"/>
                </a:solidFill>
                <a:latin typeface="Arial" panose="020B0604020202020204" pitchFamily="34" charset="0"/>
                <a:ea typeface="Calibri" panose="020F0502020204030204" pitchFamily="34" charset="0"/>
                <a:cs typeface="Arial" panose="020B0604020202020204" pitchFamily="34" charset="0"/>
              </a:rPr>
              <a:t>3. Phân tích đa thức thành nhân tử bằng cách nhóm các hạng tử</a:t>
            </a:r>
            <a:endParaRPr lang="en-US" sz="4000">
              <a:solidFill>
                <a:prstClr val="black"/>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10"/>
          <a:stretch>
            <a:fillRect/>
          </a:stretch>
        </p:blipFill>
        <p:spPr>
          <a:xfrm>
            <a:off x="16488005" y="8779584"/>
            <a:ext cx="2078916" cy="20789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wipe(down)">
                                      <p:cBhvr>
                                        <p:cTn id="11" dur="500"/>
                                        <p:tgtEl>
                                          <p:spTgt spid="42"/>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randombar(horizontal)">
                                      <p:cBhvr>
                                        <p:cTn id="15" dur="500"/>
                                        <p:tgtEl>
                                          <p:spTgt spid="4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90600" y="-828967"/>
            <a:ext cx="23116619" cy="15040267"/>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sp>
        <p:nvSpPr>
          <p:cNvPr id="25" name="Rounded Rectangle 24"/>
          <p:cNvSpPr/>
          <p:nvPr/>
        </p:nvSpPr>
        <p:spPr>
          <a:xfrm>
            <a:off x="609600" y="391975"/>
            <a:ext cx="17145000" cy="9552125"/>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0" name="Picture 29" descr="A picture containing text, toy, doll&#10;&#10;Description automatically generated">
            <a:extLst>
              <a:ext uri="{FF2B5EF4-FFF2-40B4-BE49-F238E27FC236}">
                <a16:creationId xmlns:a16="http://schemas.microsoft.com/office/drawing/2014/main" id="{1EFC702F-B233-C0D6-3634-BE4D571AB7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4946754" y="7048500"/>
            <a:ext cx="3036446" cy="2799259"/>
          </a:xfrm>
          <a:prstGeom prst="rect">
            <a:avLst/>
          </a:prstGeom>
        </p:spPr>
      </p:pic>
      <p:pic>
        <p:nvPicPr>
          <p:cNvPr id="31" name="Picture 3"/>
          <p:cNvPicPr>
            <a:picLocks noChangeAspect="1"/>
          </p:cNvPicPr>
          <p:nvPr/>
        </p:nvPicPr>
        <p:blipFill>
          <a:blip r:embed="rId5"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04353">
            <a:off x="16084946" y="579898"/>
            <a:ext cx="1563757" cy="1759125"/>
          </a:xfrm>
          <a:prstGeom prst="rect">
            <a:avLst/>
          </a:prstGeom>
        </p:spPr>
      </p:pic>
      <p:grpSp>
        <p:nvGrpSpPr>
          <p:cNvPr id="22" name="Group 21"/>
          <p:cNvGrpSpPr/>
          <p:nvPr/>
        </p:nvGrpSpPr>
        <p:grpSpPr>
          <a:xfrm>
            <a:off x="5819271" y="146214"/>
            <a:ext cx="6220329" cy="2980178"/>
            <a:chOff x="5943600" y="288505"/>
            <a:chExt cx="6220329" cy="2980178"/>
          </a:xfrm>
        </p:grpSpPr>
        <p:grpSp>
          <p:nvGrpSpPr>
            <p:cNvPr id="23" name="Group 2"/>
            <p:cNvGrpSpPr/>
            <p:nvPr/>
          </p:nvGrpSpPr>
          <p:grpSpPr>
            <a:xfrm>
              <a:off x="5943600" y="288505"/>
              <a:ext cx="6220329" cy="2980178"/>
              <a:chOff x="0" y="-28575"/>
              <a:chExt cx="2321700" cy="841375"/>
            </a:xfrm>
          </p:grpSpPr>
          <p:sp>
            <p:nvSpPr>
              <p:cNvPr id="28" name="Freeform 3"/>
              <p:cNvSpPr/>
              <p:nvPr/>
            </p:nvSpPr>
            <p:spPr>
              <a:xfrm>
                <a:off x="273935" y="9200"/>
                <a:ext cx="2047765" cy="343304"/>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29"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6" name="Rectangle 25"/>
            <p:cNvSpPr/>
            <p:nvPr/>
          </p:nvSpPr>
          <p:spPr>
            <a:xfrm>
              <a:off x="7391734" y="440391"/>
              <a:ext cx="4277902" cy="1002710"/>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nl-NL" sz="45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TẬP THÊM</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9" name="Rectangle 18"/>
              <p:cNvSpPr/>
              <p:nvPr/>
            </p:nvSpPr>
            <p:spPr>
              <a:xfrm>
                <a:off x="1143000" y="1638300"/>
                <a:ext cx="15459468" cy="1938992"/>
              </a:xfrm>
              <a:prstGeom prst="rect">
                <a:avLst/>
              </a:prstGeom>
            </p:spPr>
            <p:txBody>
              <a:bodyPr wrap="square">
                <a:spAutoFit/>
              </a:bodyPr>
              <a:lstStyle/>
              <a:p>
                <a:pPr algn="just">
                  <a:lnSpc>
                    <a:spcPct val="150000"/>
                  </a:lnSpc>
                  <a:spcAft>
                    <a:spcPts val="0"/>
                  </a:spcAft>
                </a:pPr>
                <a:r>
                  <a:rPr lang="fr-FR" sz="4000" b="1">
                    <a:solidFill>
                      <a:srgbClr val="000000"/>
                    </a:solidFill>
                    <a:latin typeface="Arial" panose="020B0604020202020204" pitchFamily="34" charset="0"/>
                    <a:ea typeface="Calibri" panose="020F0502020204030204" pitchFamily="34" charset="0"/>
                    <a:cs typeface="Arial" panose="020B0604020202020204" pitchFamily="34" charset="0"/>
                  </a:rPr>
                  <a:t>Bài 3. </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Tìm giá trị lớn nhất của biểu thức</a:t>
                </a:r>
                <a:endParaRPr lang="en-US" sz="40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Aft>
                    <a:spcPts val="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a) </a:t>
                </a:r>
                <a14:m>
                  <m:oMath xmlns:m="http://schemas.openxmlformats.org/officeDocument/2006/math">
                    <m:r>
                      <m:rPr>
                        <m:sty m:val="p"/>
                      </m:rPr>
                      <a:rPr lang="en-US"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A</m:t>
                    </m:r>
                    <m:r>
                      <a:rPr lang="en-US"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e>
                      <m:sup>
                        <m:r>
                          <a:rPr lang="en-US"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en-US"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oMath>
                </a14:m>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a:latin typeface="Arial" panose="020B0604020202020204" pitchFamily="34" charset="0"/>
                    <a:ea typeface="Calibri" panose="020F0502020204030204" pitchFamily="34" charset="0"/>
                    <a:cs typeface="Arial" panose="020B0604020202020204" pitchFamily="34" charset="0"/>
                  </a:rPr>
                  <a:t>           </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m:rPr>
                        <m:sty m:val="p"/>
                      </m:rPr>
                      <a:rPr lang="en-US"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B</m:t>
                    </m:r>
                    <m:r>
                      <a:rPr lang="en-US"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r>
                      <m:rPr>
                        <m:sty m:val="p"/>
                      </m:rPr>
                      <a:rPr lang="en-US"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e>
                      <m:sup>
                        <m:r>
                          <a:rPr lang="en-US"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m:t>
                    </m:r>
                  </m:oMath>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1143000" y="1638300"/>
                <a:ext cx="15459468" cy="1938992"/>
              </a:xfrm>
              <a:prstGeom prst="rect">
                <a:avLst/>
              </a:prstGeom>
              <a:blipFill>
                <a:blip r:embed="rId13"/>
                <a:stretch>
                  <a:fillRect l="-1420" b="-69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1143000" y="5143500"/>
                <a:ext cx="15206429" cy="3503203"/>
              </a:xfrm>
              <a:prstGeom prst="rect">
                <a:avLst/>
              </a:prstGeom>
            </p:spPr>
            <p:txBody>
              <a:bodyPr wrap="square">
                <a:spAutoFit/>
              </a:bodyPr>
              <a:lstStyle/>
              <a:p>
                <a:pPr algn="just">
                  <a:lnSpc>
                    <a:spcPct val="150000"/>
                  </a:lnSpc>
                  <a:spcAft>
                    <a:spcPts val="0"/>
                  </a:spcAft>
                </a:pPr>
                <a:r>
                  <a:rPr lang="en-US" sz="4000">
                    <a:latin typeface="Arial" panose="020B0604020202020204" pitchFamily="34" charset="0"/>
                    <a:ea typeface="Arial" panose="020B0604020202020204" pitchFamily="34" charset="0"/>
                    <a:cs typeface="Arial" panose="020B0604020202020204" pitchFamily="34" charset="0"/>
                  </a:rPr>
                  <a:t>a) </a:t>
                </a:r>
                <a14:m>
                  <m:oMath xmlns:m="http://schemas.openxmlformats.org/officeDocument/2006/math">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A</m:t>
                    </m:r>
                    <m:r>
                      <a:rPr lang="en-US" sz="4000">
                        <a:effectLst/>
                        <a:latin typeface="Cambria Math" panose="02040503050406030204" pitchFamily="18" charset="0"/>
                        <a:ea typeface="Arial" panose="020B0604020202020204" pitchFamily="34" charset="0"/>
                        <a:cs typeface="Times New Roman" panose="02020603050405020304" pitchFamily="18" charset="0"/>
                      </a:rPr>
                      <m:t>=</m:t>
                    </m:r>
                    <m:r>
                      <a:rPr lang="en-US" sz="40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e>
                      <m:sup>
                        <m:r>
                          <a:rPr lang="en-US" sz="4000">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4000">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r>
                      <a:rPr lang="en-US" sz="4000">
                        <a:effectLst/>
                        <a:latin typeface="Cambria Math" panose="02040503050406030204" pitchFamily="18" charset="0"/>
                        <a:ea typeface="Arial" panose="020B0604020202020204" pitchFamily="34" charset="0"/>
                        <a:cs typeface="Times New Roman" panose="02020603050405020304" pitchFamily="18" charset="0"/>
                      </a:rPr>
                      <m:t>+7</m:t>
                    </m:r>
                  </m:oMath>
                </a14:m>
                <a:r>
                  <a:rPr lang="en-US" sz="4000">
                    <a:effectLst/>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Arial" panose="020B0604020202020204" pitchFamily="34" charset="0"/>
                        <a:cs typeface="Times New Roman" panose="02020603050405020304" pitchFamily="18" charset="0"/>
                      </a:rPr>
                      <m:t>= </m:t>
                    </m:r>
                    <m:r>
                      <a:rPr lang="en-US" sz="40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d>
                          <m:d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d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r>
                              <a:rPr lang="en-US" sz="4000" i="1">
                                <a:effectLst/>
                                <a:latin typeface="Cambria Math" panose="02040503050406030204" pitchFamily="18" charset="0"/>
                                <a:ea typeface="Arial" panose="020B0604020202020204" pitchFamily="34" charset="0"/>
                                <a:cs typeface="Times New Roman" panose="02020603050405020304" pitchFamily="18" charset="0"/>
                              </a:rPr>
                              <m:t>−</m:t>
                            </m:r>
                            <m:r>
                              <a:rPr lang="en-US" sz="4000">
                                <a:effectLst/>
                                <a:latin typeface="Cambria Math" panose="02040503050406030204" pitchFamily="18" charset="0"/>
                                <a:ea typeface="Arial" panose="020B0604020202020204" pitchFamily="34" charset="0"/>
                                <a:cs typeface="Times New Roman" panose="02020603050405020304" pitchFamily="18" charset="0"/>
                              </a:rPr>
                              <m:t>1</m:t>
                            </m:r>
                          </m:e>
                        </m:d>
                      </m:e>
                      <m:sup>
                        <m:r>
                          <a:rPr lang="en-US" sz="4000">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4000">
                        <a:effectLst/>
                        <a:latin typeface="Cambria Math" panose="02040503050406030204" pitchFamily="18" charset="0"/>
                        <a:ea typeface="Arial" panose="020B0604020202020204" pitchFamily="34" charset="0"/>
                        <a:cs typeface="Times New Roman" panose="02020603050405020304" pitchFamily="18" charset="0"/>
                      </a:rPr>
                      <m:t>+8≥8 ⇔</m:t>
                    </m:r>
                    <m:d>
                      <m:d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d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r>
                          <a:rPr lang="en-US" sz="4000" i="1">
                            <a:effectLst/>
                            <a:latin typeface="Cambria Math" panose="02040503050406030204" pitchFamily="18" charset="0"/>
                            <a:ea typeface="Arial" panose="020B0604020202020204" pitchFamily="34" charset="0"/>
                            <a:cs typeface="Times New Roman" panose="02020603050405020304" pitchFamily="18" charset="0"/>
                          </a:rPr>
                          <m:t>−</m:t>
                        </m:r>
                        <m:r>
                          <a:rPr lang="en-US" sz="4000">
                            <a:effectLst/>
                            <a:latin typeface="Cambria Math" panose="02040503050406030204" pitchFamily="18" charset="0"/>
                            <a:ea typeface="Arial" panose="020B0604020202020204" pitchFamily="34" charset="0"/>
                            <a:cs typeface="Times New Roman" panose="02020603050405020304" pitchFamily="18" charset="0"/>
                          </a:rPr>
                          <m:t>1</m:t>
                        </m:r>
                      </m:e>
                    </m:d>
                    <m:r>
                      <a:rPr lang="en-US" sz="4000" i="1">
                        <a:effectLst/>
                        <a:latin typeface="Cambria Math" panose="02040503050406030204" pitchFamily="18" charset="0"/>
                        <a:ea typeface="Arial" panose="020B0604020202020204" pitchFamily="34" charset="0"/>
                        <a:cs typeface="Times New Roman" panose="02020603050405020304" pitchFamily="18" charset="0"/>
                      </a:rPr>
                      <m:t>−</m:t>
                    </m:r>
                    <m:r>
                      <a:rPr lang="en-US" sz="4000">
                        <a:effectLst/>
                        <a:latin typeface="Cambria Math" panose="02040503050406030204" pitchFamily="18" charset="0"/>
                        <a:ea typeface="Arial" panose="020B0604020202020204" pitchFamily="34" charset="0"/>
                        <a:cs typeface="Times New Roman" panose="02020603050405020304" pitchFamily="18" charset="0"/>
                      </a:rPr>
                      <m:t>8≤8, ∀</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0"/>
                  </a:spcAft>
                </a:pPr>
                <a:r>
                  <a:rPr lang="en-US" sz="4000">
                    <a:effectLst/>
                    <a:latin typeface="Arial" panose="020B0604020202020204" pitchFamily="34" charset="0"/>
                    <a:ea typeface="Arial" panose="020B0604020202020204" pitchFamily="34" charset="0"/>
                    <a:cs typeface="Arial" panose="020B0604020202020204" pitchFamily="34" charset="0"/>
                  </a:rPr>
                  <a:t>Vậy </a:t>
                </a:r>
                <a14:m>
                  <m:oMath xmlns:m="http://schemas.openxmlformats.org/officeDocument/2006/math">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Ma</m:t>
                    </m:r>
                    <m:sSub>
                      <m:sSub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e>
                      <m:sub>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A</m:t>
                        </m:r>
                      </m:sub>
                    </m:sSub>
                    <m:r>
                      <a:rPr lang="en-US" sz="4000">
                        <a:effectLst/>
                        <a:latin typeface="Cambria Math" panose="02040503050406030204" pitchFamily="18" charset="0"/>
                        <a:ea typeface="Arial" panose="020B0604020202020204" pitchFamily="34" charset="0"/>
                        <a:cs typeface="Times New Roman" panose="02020603050405020304" pitchFamily="18" charset="0"/>
                      </a:rPr>
                      <m:t>=8⇔</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r>
                      <a:rPr lang="en-US" sz="4000">
                        <a:effectLst/>
                        <a:latin typeface="Cambria Math" panose="02040503050406030204" pitchFamily="18" charset="0"/>
                        <a:ea typeface="Arial" panose="020B0604020202020204" pitchFamily="34" charset="0"/>
                        <a:cs typeface="Times New Roman" panose="02020603050405020304" pitchFamily="18" charset="0"/>
                      </a:rPr>
                      <m:t>=1</m:t>
                    </m:r>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0"/>
                  </a:spcAft>
                </a:pPr>
                <a:r>
                  <a:rPr lang="en-US" sz="4000">
                    <a:effectLst/>
                    <a:latin typeface="Arial" panose="020B0604020202020204" pitchFamily="34" charset="0"/>
                    <a:ea typeface="Arial" panose="020B0604020202020204" pitchFamily="34" charset="0"/>
                    <a:cs typeface="Arial" panose="020B0604020202020204" pitchFamily="34" charset="0"/>
                  </a:rPr>
                  <a:t>b) </a:t>
                </a:r>
                <a14:m>
                  <m:oMath xmlns:m="http://schemas.openxmlformats.org/officeDocument/2006/math">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B</m:t>
                    </m:r>
                    <m:r>
                      <a:rPr lang="en-US" sz="4000">
                        <a:effectLst/>
                        <a:latin typeface="Cambria Math" panose="02040503050406030204" pitchFamily="18" charset="0"/>
                        <a:ea typeface="Arial" panose="020B0604020202020204" pitchFamily="34" charset="0"/>
                        <a:cs typeface="Times New Roman" panose="02020603050405020304" pitchFamily="18" charset="0"/>
                      </a:rPr>
                      <m:t>=5</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r>
                      <a:rPr lang="en-US" sz="4000" i="1">
                        <a:effectLst/>
                        <a:latin typeface="Cambria Math" panose="02040503050406030204" pitchFamily="18" charset="0"/>
                        <a:ea typeface="Arial" panose="020B0604020202020204" pitchFamily="34" charset="0"/>
                        <a:cs typeface="Times New Roman" panose="02020603050405020304" pitchFamily="18" charset="0"/>
                      </a:rPr>
                      <m:t>−</m:t>
                    </m:r>
                    <m:r>
                      <a:rPr lang="en-US" sz="4000">
                        <a:effectLst/>
                        <a:latin typeface="Cambria Math" panose="02040503050406030204" pitchFamily="18" charset="0"/>
                        <a:ea typeface="Arial" panose="020B0604020202020204" pitchFamily="34" charset="0"/>
                        <a:cs typeface="Times New Roman" panose="02020603050405020304" pitchFamily="18" charset="0"/>
                      </a:rPr>
                      <m:t>3</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e>
                      <m:sup>
                        <m:r>
                          <a:rPr lang="en-US" sz="4000">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4000">
                        <a:effectLst/>
                        <a:latin typeface="Cambria Math" panose="02040503050406030204" pitchFamily="18" charset="0"/>
                        <a:ea typeface="Arial" panose="020B0604020202020204" pitchFamily="34" charset="0"/>
                        <a:cs typeface="Times New Roman" panose="02020603050405020304" pitchFamily="18" charset="0"/>
                      </a:rPr>
                      <m:t>+6</m:t>
                    </m:r>
                  </m:oMath>
                </a14:m>
                <a:r>
                  <a:rPr lang="en-US" sz="4000">
                    <a:effectLst/>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Arial" panose="020B0604020202020204" pitchFamily="34" charset="0"/>
                        <a:cs typeface="Times New Roman" panose="02020603050405020304" pitchFamily="18" charset="0"/>
                      </a:rPr>
                      <m:t>=</m:t>
                    </m:r>
                    <m:r>
                      <a:rPr lang="en-US" sz="40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d>
                          <m:d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d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r>
                              <a:rPr lang="en-US" sz="40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4000">
                                    <a:effectLst/>
                                    <a:latin typeface="Cambria Math" panose="02040503050406030204" pitchFamily="18" charset="0"/>
                                    <a:ea typeface="Arial" panose="020B0604020202020204" pitchFamily="34" charset="0"/>
                                    <a:cs typeface="Times New Roman" panose="02020603050405020304" pitchFamily="18" charset="0"/>
                                  </a:rPr>
                                  <m:t>3</m:t>
                                </m:r>
                              </m:num>
                              <m:den>
                                <m:r>
                                  <a:rPr lang="en-US" sz="4000">
                                    <a:effectLst/>
                                    <a:latin typeface="Cambria Math" panose="02040503050406030204" pitchFamily="18" charset="0"/>
                                    <a:ea typeface="Arial" panose="020B0604020202020204" pitchFamily="34" charset="0"/>
                                    <a:cs typeface="Times New Roman" panose="02020603050405020304" pitchFamily="18" charset="0"/>
                                  </a:rPr>
                                  <m:t>2</m:t>
                                </m:r>
                              </m:den>
                            </m:f>
                          </m:e>
                        </m:d>
                      </m:e>
                      <m:sup>
                        <m:r>
                          <a:rPr lang="en-US" sz="4000">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40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4000">
                            <a:effectLst/>
                            <a:latin typeface="Cambria Math" panose="02040503050406030204" pitchFamily="18" charset="0"/>
                            <a:ea typeface="Arial" panose="020B0604020202020204" pitchFamily="34" charset="0"/>
                            <a:cs typeface="Times New Roman" panose="02020603050405020304" pitchFamily="18" charset="0"/>
                          </a:rPr>
                          <m:t>7</m:t>
                        </m:r>
                      </m:num>
                      <m:den>
                        <m:r>
                          <a:rPr lang="en-US" sz="4000">
                            <a:effectLst/>
                            <a:latin typeface="Cambria Math" panose="02040503050406030204" pitchFamily="18" charset="0"/>
                            <a:ea typeface="Arial" panose="020B0604020202020204" pitchFamily="34" charset="0"/>
                            <a:cs typeface="Times New Roman" panose="02020603050405020304" pitchFamily="18" charset="0"/>
                          </a:rPr>
                          <m:t>4</m:t>
                        </m:r>
                      </m:den>
                    </m:f>
                    <m:r>
                      <a:rPr lang="en-US" sz="4000">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4000">
                            <a:effectLst/>
                            <a:latin typeface="Cambria Math" panose="02040503050406030204" pitchFamily="18" charset="0"/>
                            <a:ea typeface="Arial" panose="020B0604020202020204" pitchFamily="34" charset="0"/>
                            <a:cs typeface="Times New Roman" panose="02020603050405020304" pitchFamily="18" charset="0"/>
                          </a:rPr>
                          <m:t>7</m:t>
                        </m:r>
                      </m:num>
                      <m:den>
                        <m:r>
                          <a:rPr lang="en-US" sz="4000">
                            <a:effectLst/>
                            <a:latin typeface="Cambria Math" panose="02040503050406030204" pitchFamily="18" charset="0"/>
                            <a:ea typeface="Arial" panose="020B0604020202020204" pitchFamily="34" charset="0"/>
                            <a:cs typeface="Times New Roman" panose="02020603050405020304" pitchFamily="18" charset="0"/>
                          </a:rPr>
                          <m:t>4</m:t>
                        </m:r>
                      </m:den>
                    </m:f>
                    <m:r>
                      <a:rPr lang="en-US" sz="4000">
                        <a:effectLst/>
                        <a:latin typeface="Cambria Math" panose="02040503050406030204" pitchFamily="18" charset="0"/>
                        <a:ea typeface="Arial" panose="020B0604020202020204" pitchFamily="34" charset="0"/>
                        <a:cs typeface="Times New Roman" panose="02020603050405020304" pitchFamily="18" charset="0"/>
                      </a:rPr>
                      <m:t>, ∀</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oMath>
                </a14:m>
                <a:r>
                  <a:rPr lang="en-US" sz="4000">
                    <a:effectLst/>
                    <a:latin typeface="Arial" panose="020B0604020202020204" pitchFamily="34" charset="0"/>
                    <a:ea typeface="Arial" panose="020B0604020202020204" pitchFamily="34" charset="0"/>
                    <a:cs typeface="Arial" panose="020B0604020202020204" pitchFamily="34" charset="0"/>
                  </a:rPr>
                  <a:t> </a:t>
                </a:r>
              </a:p>
            </p:txBody>
          </p:sp>
        </mc:Choice>
        <mc:Fallback xmlns="">
          <p:sp>
            <p:nvSpPr>
              <p:cNvPr id="20" name="Rectangle 19"/>
              <p:cNvSpPr>
                <a:spLocks noRot="1" noChangeAspect="1" noMove="1" noResize="1" noEditPoints="1" noAdjustHandles="1" noChangeArrowheads="1" noChangeShapeType="1" noTextEdit="1"/>
              </p:cNvSpPr>
              <p:nvPr/>
            </p:nvSpPr>
            <p:spPr>
              <a:xfrm>
                <a:off x="1143000" y="5143500"/>
                <a:ext cx="15206429" cy="3503203"/>
              </a:xfrm>
              <a:prstGeom prst="rect">
                <a:avLst/>
              </a:prstGeom>
              <a:blipFill>
                <a:blip r:embed="rId14"/>
                <a:stretch>
                  <a:fillRect l="-1443"/>
                </a:stretch>
              </a:blipFill>
            </p:spPr>
            <p:txBody>
              <a:bodyPr/>
              <a:lstStyle/>
              <a:p>
                <a:r>
                  <a:rPr lang="en-US">
                    <a:noFill/>
                  </a:rPr>
                  <a:t> </a:t>
                </a:r>
              </a:p>
            </p:txBody>
          </p:sp>
        </mc:Fallback>
      </mc:AlternateContent>
      <p:sp>
        <p:nvSpPr>
          <p:cNvPr id="32" name="Oval Callout 31"/>
          <p:cNvSpPr/>
          <p:nvPr/>
        </p:nvSpPr>
        <p:spPr>
          <a:xfrm>
            <a:off x="8331626" y="3823053"/>
            <a:ext cx="1700947" cy="956811"/>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1" name="Rectangle 20"/>
              <p:cNvSpPr/>
              <p:nvPr/>
            </p:nvSpPr>
            <p:spPr>
              <a:xfrm>
                <a:off x="1226514" y="8648700"/>
                <a:ext cx="5827429" cy="962828"/>
              </a:xfrm>
              <a:prstGeom prst="rect">
                <a:avLst/>
              </a:prstGeom>
            </p:spPr>
            <p:txBody>
              <a:bodyPr wrap="none">
                <a:spAutoFit/>
              </a:bodyPr>
              <a:lstStyle/>
              <a:p>
                <a:r>
                  <a:rPr lang="en-US" sz="4000">
                    <a:solidFill>
                      <a:prstClr val="black"/>
                    </a:solidFill>
                    <a:latin typeface="Arial" panose="020B0604020202020204" pitchFamily="34" charset="0"/>
                    <a:ea typeface="Arial" panose="020B0604020202020204" pitchFamily="34" charset="0"/>
                    <a:cs typeface="Arial" panose="020B0604020202020204" pitchFamily="34" charset="0"/>
                  </a:rPr>
                  <a:t>Vậy </a:t>
                </a:r>
                <a14:m>
                  <m:oMath xmlns:m="http://schemas.openxmlformats.org/officeDocument/2006/math">
                    <m:r>
                      <m:rPr>
                        <m:sty m:val="p"/>
                      </m:rP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Ma</m:t>
                    </m:r>
                    <m:sSub>
                      <m:sSubPr>
                        <m:ctrlP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x</m:t>
                        </m:r>
                      </m:e>
                      <m:sub>
                        <m:r>
                          <m:rPr>
                            <m:sty m:val="p"/>
                          </m:rP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B</m:t>
                        </m:r>
                      </m:sub>
                    </m:sSub>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7</m:t>
                        </m:r>
                      </m:num>
                      <m:den>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4</m:t>
                        </m:r>
                      </m:den>
                    </m:f>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 ⇔</m:t>
                    </m:r>
                    <m:r>
                      <m:rPr>
                        <m:sty m:val="p"/>
                      </m:rP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x</m:t>
                    </m:r>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3</m:t>
                        </m:r>
                      </m:num>
                      <m:den>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2</m:t>
                        </m:r>
                      </m:den>
                    </m:f>
                  </m:oMath>
                </a14:m>
                <a:endParaRPr lang="en-US"/>
              </a:p>
            </p:txBody>
          </p:sp>
        </mc:Choice>
        <mc:Fallback xmlns="">
          <p:sp>
            <p:nvSpPr>
              <p:cNvPr id="21" name="Rectangle 20"/>
              <p:cNvSpPr>
                <a:spLocks noRot="1" noChangeAspect="1" noMove="1" noResize="1" noEditPoints="1" noAdjustHandles="1" noChangeArrowheads="1" noChangeShapeType="1" noTextEdit="1"/>
              </p:cNvSpPr>
              <p:nvPr/>
            </p:nvSpPr>
            <p:spPr>
              <a:xfrm>
                <a:off x="1226514" y="8648700"/>
                <a:ext cx="5827429" cy="962828"/>
              </a:xfrm>
              <a:prstGeom prst="rect">
                <a:avLst/>
              </a:prstGeom>
              <a:blipFill>
                <a:blip r:embed="rId15"/>
                <a:stretch>
                  <a:fillRect l="-3661" b="-12025"/>
                </a:stretch>
              </a:blipFill>
            </p:spPr>
            <p:txBody>
              <a:bodyPr/>
              <a:lstStyle/>
              <a:p>
                <a:r>
                  <a:rPr lang="en-US">
                    <a:noFill/>
                  </a:rPr>
                  <a:t> </a:t>
                </a:r>
              </a:p>
            </p:txBody>
          </p:sp>
        </mc:Fallback>
      </mc:AlternateContent>
    </p:spTree>
    <p:extLst>
      <p:ext uri="{BB962C8B-B14F-4D97-AF65-F5344CB8AC3E}">
        <p14:creationId xmlns:p14="http://schemas.microsoft.com/office/powerpoint/2010/main" val="240416723"/>
      </p:ext>
    </p:extLst>
  </p:cSld>
  <p:clrMapOvr>
    <a:masterClrMapping/>
  </p:clrMapOvr>
  <mc:AlternateContent xmlns:mc="http://schemas.openxmlformats.org/markup-compatibility/2006" xmlns:p14="http://schemas.microsoft.com/office/powerpoint/2010/main">
    <mc:Choice Requires="p14">
      <p:transition spd="med" p14:dur="700">
        <p:push dir="d"/>
      </p:transition>
    </mc:Choice>
    <mc:Fallback xmlns="">
      <p:transition spd="med">
        <p:push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Effect transition="in" filter="randombar(horizontal)">
                                      <p:cBhvr>
                                        <p:cTn id="17" dur="500"/>
                                        <p:tgtEl>
                                          <p:spTgt spid="20">
                                            <p:txEl>
                                              <p:pRg st="0" end="0"/>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20">
                                            <p:txEl>
                                              <p:pRg st="1" end="1"/>
                                            </p:txEl>
                                          </p:spTgt>
                                        </p:tgtEl>
                                        <p:attrNameLst>
                                          <p:attrName>style.visibility</p:attrName>
                                        </p:attrNameLst>
                                      </p:cBhvr>
                                      <p:to>
                                        <p:strVal val="visible"/>
                                      </p:to>
                                    </p:set>
                                    <p:animEffect transition="in" filter="randombar(horizontal)">
                                      <p:cBhvr>
                                        <p:cTn id="20" dur="500"/>
                                        <p:tgtEl>
                                          <p:spTgt spid="20">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
                                            <p:txEl>
                                              <p:pRg st="2" end="2"/>
                                            </p:txEl>
                                          </p:spTgt>
                                        </p:tgtEl>
                                        <p:attrNameLst>
                                          <p:attrName>style.visibility</p:attrName>
                                        </p:attrNameLst>
                                      </p:cBhvr>
                                      <p:to>
                                        <p:strVal val="visible"/>
                                      </p:to>
                                    </p:set>
                                    <p:animEffect transition="in" filter="fade">
                                      <p:cBhvr>
                                        <p:cTn id="25" dur="500"/>
                                        <p:tgtEl>
                                          <p:spTgt spid="20">
                                            <p:txEl>
                                              <p:pRg st="2" end="2"/>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1">
                                            <p:txEl>
                                              <p:pRg st="0" end="0"/>
                                            </p:txEl>
                                          </p:spTgt>
                                        </p:tgtEl>
                                        <p:attrNameLst>
                                          <p:attrName>style.visibility</p:attrName>
                                        </p:attrNameLst>
                                      </p:cBhvr>
                                      <p:to>
                                        <p:strVal val="visible"/>
                                      </p:to>
                                    </p:set>
                                    <p:animEffect transition="in" filter="fade">
                                      <p:cBhvr>
                                        <p:cTn id="28"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851018" y="-899528"/>
            <a:ext cx="23116619" cy="15040267"/>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grpSp>
        <p:nvGrpSpPr>
          <p:cNvPr id="24" name="Group 23"/>
          <p:cNvGrpSpPr/>
          <p:nvPr/>
        </p:nvGrpSpPr>
        <p:grpSpPr>
          <a:xfrm>
            <a:off x="609600" y="3699428"/>
            <a:ext cx="5406547" cy="3730072"/>
            <a:chOff x="924909" y="3568797"/>
            <a:chExt cx="5411428" cy="4241703"/>
          </a:xfrm>
        </p:grpSpPr>
        <p:grpSp>
          <p:nvGrpSpPr>
            <p:cNvPr id="25" name="Group 3"/>
            <p:cNvGrpSpPr/>
            <p:nvPr/>
          </p:nvGrpSpPr>
          <p:grpSpPr>
            <a:xfrm>
              <a:off x="924909" y="3568797"/>
              <a:ext cx="5411428" cy="4241703"/>
              <a:chOff x="0" y="0"/>
              <a:chExt cx="3183193" cy="3101958"/>
            </a:xfrm>
          </p:grpSpPr>
          <p:sp>
            <p:nvSpPr>
              <p:cNvPr id="27" name="Freeform 4"/>
              <p:cNvSpPr/>
              <p:nvPr/>
            </p:nvSpPr>
            <p:spPr>
              <a:xfrm>
                <a:off x="10160" y="16510"/>
                <a:ext cx="3160333"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28"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26" name="Rectangle 25"/>
            <p:cNvSpPr/>
            <p:nvPr/>
          </p:nvSpPr>
          <p:spPr>
            <a:xfrm>
              <a:off x="1115582" y="4599147"/>
              <a:ext cx="4796230" cy="2204952"/>
            </a:xfrm>
            <a:prstGeom prst="rect">
              <a:avLst/>
            </a:prstGeom>
          </p:spPr>
          <p:txBody>
            <a:bodyPr wrap="square">
              <a:spAutoFit/>
            </a:bodyPr>
            <a:lstStyle/>
            <a:p>
              <a:pPr algn="ctr">
                <a:lnSpc>
                  <a:spcPct val="150000"/>
                </a:lnSpc>
                <a:buClr>
                  <a:srgbClr val="000000"/>
                </a:buClr>
                <a:buFont typeface="Arial"/>
                <a:buNone/>
              </a:pPr>
              <a:r>
                <a:rPr lang="pt-BR" sz="4000" kern="0">
                  <a:latin typeface="Arial"/>
                  <a:ea typeface="Calibri" panose="020F0502020204030204" pitchFamily="34" charset="0"/>
                  <a:cs typeface="Times New Roman" panose="02020603050405020304" pitchFamily="18" charset="0"/>
                  <a:sym typeface="Arial"/>
                </a:rPr>
                <a:t>Ghi </a:t>
              </a:r>
              <a:r>
                <a:rPr lang="pt-BR" sz="4000" kern="0" dirty="0">
                  <a:latin typeface="Arial"/>
                  <a:ea typeface="Calibri" panose="020F0502020204030204" pitchFamily="34" charset="0"/>
                  <a:cs typeface="Times New Roman" panose="02020603050405020304" pitchFamily="18" charset="0"/>
                  <a:sym typeface="Arial"/>
                </a:rPr>
                <a:t>nhớ </a:t>
              </a:r>
            </a:p>
            <a:p>
              <a:pPr algn="ctr">
                <a:lnSpc>
                  <a:spcPct val="150000"/>
                </a:lnSpc>
                <a:buClr>
                  <a:srgbClr val="000000"/>
                </a:buClr>
                <a:buFont typeface="Arial"/>
                <a:buNone/>
              </a:pPr>
              <a:r>
                <a:rPr lang="pt-BR" sz="4000" kern="0" dirty="0">
                  <a:latin typeface="Arial"/>
                  <a:ea typeface="Calibri" panose="020F0502020204030204" pitchFamily="34" charset="0"/>
                  <a:cs typeface="Times New Roman" panose="02020603050405020304" pitchFamily="18" charset="0"/>
                  <a:sym typeface="Arial"/>
                </a:rPr>
                <a:t>kiến thức trong bài. </a:t>
              </a:r>
            </a:p>
          </p:txBody>
        </p:sp>
      </p:grpSp>
      <p:grpSp>
        <p:nvGrpSpPr>
          <p:cNvPr id="29" name="Group 28"/>
          <p:cNvGrpSpPr/>
          <p:nvPr/>
        </p:nvGrpSpPr>
        <p:grpSpPr>
          <a:xfrm>
            <a:off x="6362701" y="3722003"/>
            <a:ext cx="5480307" cy="3693752"/>
            <a:chOff x="6840639" y="3553166"/>
            <a:chExt cx="5422223" cy="5001862"/>
          </a:xfrm>
        </p:grpSpPr>
        <p:grpSp>
          <p:nvGrpSpPr>
            <p:cNvPr id="30" name="Group 3"/>
            <p:cNvGrpSpPr/>
            <p:nvPr/>
          </p:nvGrpSpPr>
          <p:grpSpPr>
            <a:xfrm>
              <a:off x="6840639" y="3553166"/>
              <a:ext cx="5422223" cy="5001862"/>
              <a:chOff x="-3810" y="-1"/>
              <a:chExt cx="3189543" cy="3657863"/>
            </a:xfrm>
          </p:grpSpPr>
          <p:sp>
            <p:nvSpPr>
              <p:cNvPr id="32"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33"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31" name="Rectangle 30"/>
            <p:cNvSpPr/>
            <p:nvPr/>
          </p:nvSpPr>
          <p:spPr>
            <a:xfrm>
              <a:off x="7396370" y="4652589"/>
              <a:ext cx="4360209" cy="2625669"/>
            </a:xfrm>
            <a:prstGeom prst="rect">
              <a:avLst/>
            </a:prstGeom>
          </p:spPr>
          <p:txBody>
            <a:bodyPr wrap="square">
              <a:spAutoFit/>
            </a:bodyPr>
            <a:lstStyle/>
            <a:p>
              <a:pPr algn="ctr">
                <a:lnSpc>
                  <a:spcPct val="150000"/>
                </a:lnSpc>
                <a:spcBef>
                  <a:spcPts val="600"/>
                </a:spcBef>
                <a:spcAft>
                  <a:spcPts val="600"/>
                </a:spcAft>
                <a:buClr>
                  <a:srgbClr val="000000"/>
                </a:buClr>
                <a:buFont typeface="Arial"/>
                <a:buNone/>
              </a:pPr>
              <a:r>
                <a:rPr lang="pt-BR" sz="4000" kern="0">
                  <a:latin typeface="Arial"/>
                  <a:ea typeface="Calibri" panose="020F0502020204030204" pitchFamily="34" charset="0"/>
                  <a:cs typeface="Times New Roman" panose="02020603050405020304" pitchFamily="18" charset="0"/>
                  <a:sym typeface="Arial"/>
                </a:rPr>
                <a:t>Hoàn </a:t>
              </a:r>
              <a:r>
                <a:rPr lang="pt-BR" sz="4000" kern="0" dirty="0">
                  <a:latin typeface="Arial"/>
                  <a:ea typeface="Calibri" panose="020F0502020204030204" pitchFamily="34" charset="0"/>
                  <a:cs typeface="Times New Roman" panose="02020603050405020304" pitchFamily="18" charset="0"/>
                  <a:sym typeface="Arial"/>
                </a:rPr>
                <a:t>thành các bài tập trong SBT. </a:t>
              </a:r>
            </a:p>
          </p:txBody>
        </p:sp>
      </p:grpSp>
      <p:grpSp>
        <p:nvGrpSpPr>
          <p:cNvPr id="34" name="Group 33"/>
          <p:cNvGrpSpPr/>
          <p:nvPr/>
        </p:nvGrpSpPr>
        <p:grpSpPr>
          <a:xfrm>
            <a:off x="12268201" y="3659346"/>
            <a:ext cx="5548298" cy="3732273"/>
            <a:chOff x="12628838" y="3479846"/>
            <a:chExt cx="5538234" cy="4709752"/>
          </a:xfrm>
        </p:grpSpPr>
        <p:grpSp>
          <p:nvGrpSpPr>
            <p:cNvPr id="35" name="Group 3"/>
            <p:cNvGrpSpPr/>
            <p:nvPr/>
          </p:nvGrpSpPr>
          <p:grpSpPr>
            <a:xfrm>
              <a:off x="12644694" y="3479846"/>
              <a:ext cx="5422223" cy="4709752"/>
              <a:chOff x="-3810" y="0"/>
              <a:chExt cx="3189543" cy="3444242"/>
            </a:xfrm>
          </p:grpSpPr>
          <p:sp>
            <p:nvSpPr>
              <p:cNvPr id="37"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38"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36" name="Rectangle 35"/>
            <p:cNvSpPr/>
            <p:nvPr/>
          </p:nvSpPr>
          <p:spPr>
            <a:xfrm>
              <a:off x="12628838" y="4540550"/>
              <a:ext cx="5538234" cy="2446812"/>
            </a:xfrm>
            <a:prstGeom prst="rect">
              <a:avLst/>
            </a:prstGeom>
          </p:spPr>
          <p:txBody>
            <a:bodyPr wrap="square">
              <a:spAutoFit/>
            </a:bodyPr>
            <a:lstStyle/>
            <a:p>
              <a:pPr algn="ctr">
                <a:lnSpc>
                  <a:spcPct val="150000"/>
                </a:lnSpc>
                <a:buClr>
                  <a:srgbClr val="000000"/>
                </a:buClr>
                <a:buFont typeface="Arial"/>
                <a:buNone/>
              </a:pPr>
              <a:r>
                <a:rPr lang="vi-VN" sz="4000" kern="0">
                  <a:latin typeface="Arial"/>
                  <a:ea typeface="Calibri" panose="020F0502020204030204" pitchFamily="34" charset="0"/>
                  <a:cs typeface="Times New Roman" panose="02020603050405020304" pitchFamily="18" charset="0"/>
                  <a:sym typeface="Arial"/>
                </a:rPr>
                <a:t>Chuẩn </a:t>
              </a:r>
              <a:r>
                <a:rPr lang="vi-VN" sz="4000" kern="0" dirty="0">
                  <a:latin typeface="Arial"/>
                  <a:ea typeface="Calibri" panose="020F0502020204030204" pitchFamily="34" charset="0"/>
                  <a:cs typeface="Times New Roman" panose="02020603050405020304" pitchFamily="18" charset="0"/>
                  <a:sym typeface="Arial"/>
                </a:rPr>
                <a:t>bị trước </a:t>
              </a:r>
              <a:endParaRPr lang="en-US" sz="4000" kern="0" dirty="0">
                <a:latin typeface="Arial"/>
                <a:ea typeface="Calibri" panose="020F0502020204030204" pitchFamily="34" charset="0"/>
                <a:cs typeface="Times New Roman" panose="02020603050405020304" pitchFamily="18" charset="0"/>
                <a:sym typeface="Arial"/>
              </a:endParaRPr>
            </a:p>
            <a:p>
              <a:pPr algn="ctr">
                <a:lnSpc>
                  <a:spcPct val="150000"/>
                </a:lnSpc>
                <a:buClr>
                  <a:srgbClr val="000000"/>
                </a:buClr>
                <a:buFont typeface="Arial"/>
                <a:buNone/>
              </a:pPr>
              <a:r>
                <a:rPr lang="vi-VN" sz="4000" b="1" kern="0">
                  <a:latin typeface="Arial"/>
                  <a:ea typeface="Calibri" panose="020F0502020204030204" pitchFamily="34" charset="0"/>
                  <a:cs typeface="Times New Roman" panose="02020603050405020304" pitchFamily="18" charset="0"/>
                  <a:sym typeface="Arial"/>
                </a:rPr>
                <a:t>Luyện tập chung</a:t>
              </a:r>
              <a:r>
                <a:rPr lang="en-US" sz="4000" b="1" kern="0">
                  <a:latin typeface="Arial"/>
                  <a:ea typeface="Calibri" panose="020F0502020204030204" pitchFamily="34" charset="0"/>
                  <a:cs typeface="Times New Roman" panose="02020603050405020304" pitchFamily="18" charset="0"/>
                  <a:sym typeface="Arial"/>
                </a:rPr>
                <a:t>.</a:t>
              </a:r>
              <a:endParaRPr lang="pt-BR" sz="4000" b="1" kern="0" dirty="0">
                <a:latin typeface="Arial"/>
                <a:ea typeface="Calibri" panose="020F0502020204030204" pitchFamily="34" charset="0"/>
                <a:cs typeface="Times New Roman" panose="02020603050405020304" pitchFamily="18" charset="0"/>
                <a:sym typeface="Arial"/>
              </a:endParaRPr>
            </a:p>
          </p:txBody>
        </p:sp>
      </p:grpSp>
      <p:grpSp>
        <p:nvGrpSpPr>
          <p:cNvPr id="39" name="Group 38"/>
          <p:cNvGrpSpPr/>
          <p:nvPr/>
        </p:nvGrpSpPr>
        <p:grpSpPr>
          <a:xfrm>
            <a:off x="493495" y="931265"/>
            <a:ext cx="12267668" cy="1697635"/>
            <a:chOff x="4724400" y="573118"/>
            <a:chExt cx="12267668" cy="1903382"/>
          </a:xfrm>
        </p:grpSpPr>
        <p:pic>
          <p:nvPicPr>
            <p:cNvPr id="40"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724400" y="573118"/>
              <a:ext cx="12267668" cy="1903382"/>
            </a:xfrm>
            <a:prstGeom prst="rect">
              <a:avLst/>
            </a:prstGeom>
          </p:spPr>
        </p:pic>
        <p:sp>
          <p:nvSpPr>
            <p:cNvPr id="41" name="Google Shape;7771;p33"/>
            <p:cNvSpPr txBox="1">
              <a:spLocks/>
            </p:cNvSpPr>
            <p:nvPr/>
          </p:nvSpPr>
          <p:spPr>
            <a:xfrm>
              <a:off x="6500551" y="1133555"/>
              <a:ext cx="10272000" cy="89529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en-US" sz="6000" b="1" kern="0" dirty="0">
                  <a:solidFill>
                    <a:schemeClr val="tx1"/>
                  </a:solidFill>
                  <a:latin typeface="Arial" panose="020B0604020202020204" pitchFamily="34" charset="0"/>
                </a:rPr>
                <a:t>HƯỚNG DẪN VỀ NHÀ</a:t>
              </a:r>
              <a:endParaRPr lang="vi-VN" sz="6000" b="1" kern="0" dirty="0">
                <a:solidFill>
                  <a:schemeClr val="tx1"/>
                </a:solidFill>
                <a:latin typeface="Arial" panose="020B0604020202020204" pitchFamily="34" charset="0"/>
              </a:endParaRPr>
            </a:p>
          </p:txBody>
        </p:sp>
      </p:grpSp>
      <p:pic>
        <p:nvPicPr>
          <p:cNvPr id="42" name="Picture 3"/>
          <p:cNvPicPr>
            <a:picLocks noChangeAspect="1"/>
          </p:cNvPicPr>
          <p:nvPr/>
        </p:nvPicPr>
        <p:blipFill>
          <a:blip r:embed="rId6">
            <a:alphaModFix amt="7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15777">
            <a:off x="16377490" y="8515222"/>
            <a:ext cx="2170883" cy="1993265"/>
          </a:xfrm>
          <a:prstGeom prst="rect">
            <a:avLst/>
          </a:prstGeom>
        </p:spPr>
      </p:pic>
      <p:pic>
        <p:nvPicPr>
          <p:cNvPr id="43" name="Picture 9"/>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5068709" y="379005"/>
            <a:ext cx="2492363" cy="2576086"/>
          </a:xfrm>
          <a:prstGeom prst="rect">
            <a:avLst/>
          </a:prstGeom>
        </p:spPr>
      </p:pic>
      <p:pic>
        <p:nvPicPr>
          <p:cNvPr id="44" name="Picture 3"/>
          <p:cNvPicPr>
            <a:picLocks noChangeAspect="1"/>
          </p:cNvPicPr>
          <p:nvPr/>
        </p:nvPicPr>
        <p:blipFill>
          <a:blip r:embed="rId9"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04353">
            <a:off x="-563655" y="7798486"/>
            <a:ext cx="3140199" cy="34267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par>
                                <p:cTn id="8" presetID="16" presetClass="entr" presetSubtype="21"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barn(inVertical)">
                                      <p:cBhvr>
                                        <p:cTn id="10" dur="500"/>
                                        <p:tgtEl>
                                          <p:spTgt spid="43"/>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0-#ppt_w/2"/>
                                          </p:val>
                                        </p:tav>
                                        <p:tav tm="100000">
                                          <p:val>
                                            <p:strVal val="#ppt_x"/>
                                          </p:val>
                                        </p:tav>
                                      </p:tavLst>
                                    </p:anim>
                                    <p:anim calcmode="lin" valueType="num">
                                      <p:cBhvr additive="base">
                                        <p:cTn id="15" dur="500" fill="hold"/>
                                        <p:tgtEl>
                                          <p:spTgt spid="24"/>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21"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par>
                          <p:cTn id="20" fill="hold">
                            <p:stCondLst>
                              <p:cond delay="1500"/>
                            </p:stCondLst>
                            <p:childTnLst>
                              <p:par>
                                <p:cTn id="21" presetID="14" presetClass="entr" presetSubtype="10" fill="hold"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randombar(horizontal)">
                                      <p:cBhvr>
                                        <p:cTn id="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9CE6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60088">
            <a:off x="14621989" y="7320129"/>
            <a:ext cx="3329629" cy="2221402"/>
          </a:xfrm>
          <a:prstGeom prst="rect">
            <a:avLst/>
          </a:prstGeom>
        </p:spPr>
      </p:pic>
      <p:pic>
        <p:nvPicPr>
          <p:cNvPr id="3" name="Picture 3"/>
          <p:cNvPicPr>
            <a:picLocks noChangeAspect="1"/>
          </p:cNvPicPr>
          <p:nvPr/>
        </p:nvPicPr>
        <p:blipFill>
          <a:blip r:embed="rId4">
            <a:alphaModFix amt="7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15777">
            <a:off x="597143" y="485404"/>
            <a:ext cx="2727228" cy="2504091"/>
          </a:xfrm>
          <a:prstGeom prst="rect">
            <a:avLst/>
          </a:prstGeom>
        </p:spPr>
      </p:pic>
      <p:pic>
        <p:nvPicPr>
          <p:cNvPr id="5" name="Picture 5"/>
          <p:cNvPicPr>
            <a:picLocks noChangeAspect="1"/>
          </p:cNvPicPr>
          <p:nvPr/>
        </p:nvPicPr>
        <p:blipFill>
          <a:blip r:embed="rId6"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657772" y="620060"/>
            <a:ext cx="4138602" cy="4114800"/>
          </a:xfrm>
          <a:prstGeom prst="rect">
            <a:avLst/>
          </a:prstGeom>
        </p:spPr>
      </p:pic>
      <p:pic>
        <p:nvPicPr>
          <p:cNvPr id="6" name="Picture 6"/>
          <p:cNvPicPr>
            <a:picLocks noChangeAspect="1"/>
          </p:cNvPicPr>
          <p:nvPr/>
        </p:nvPicPr>
        <p:blipFill>
          <a:blip r:embed="rId8"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65462">
            <a:off x="-52246" y="7576248"/>
            <a:ext cx="3007199" cy="2729896"/>
          </a:xfrm>
          <a:prstGeom prst="rect">
            <a:avLst/>
          </a:prstGeom>
        </p:spPr>
      </p:pic>
      <p:pic>
        <p:nvPicPr>
          <p:cNvPr id="8"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581400" y="2444918"/>
            <a:ext cx="20544560" cy="4956375"/>
          </a:xfrm>
          <a:prstGeom prst="rect">
            <a:avLst/>
          </a:prstGeom>
        </p:spPr>
      </p:pic>
      <p:sp>
        <p:nvSpPr>
          <p:cNvPr id="10" name="Rectangle 9"/>
          <p:cNvSpPr/>
          <p:nvPr/>
        </p:nvSpPr>
        <p:spPr>
          <a:xfrm>
            <a:off x="2667000" y="3149362"/>
            <a:ext cx="13030200" cy="3323987"/>
          </a:xfrm>
          <a:prstGeom prst="rect">
            <a:avLst/>
          </a:prstGeom>
        </p:spPr>
        <p:txBody>
          <a:bodyPr wrap="square">
            <a:spAutoFit/>
          </a:bodyPr>
          <a:lstStyle/>
          <a:p>
            <a:pPr lvl="0" algn="ctr">
              <a:lnSpc>
                <a:spcPct val="150000"/>
              </a:lnSpc>
            </a:pPr>
            <a:r>
              <a:rPr lang="en-US" sz="7500" b="1" dirty="0">
                <a:solidFill>
                  <a:schemeClr val="tx2"/>
                </a:solidFill>
                <a:latin typeface="Arial" panose="020B0604020202020204" pitchFamily="34" charset="0"/>
                <a:cs typeface="Arial" panose="020B0604020202020204" pitchFamily="34" charset="0"/>
              </a:rPr>
              <a:t>CẢM ƠN CÁC EM </a:t>
            </a:r>
          </a:p>
          <a:p>
            <a:pPr lvl="0" algn="ctr">
              <a:lnSpc>
                <a:spcPct val="150000"/>
              </a:lnSpc>
            </a:pPr>
            <a:r>
              <a:rPr lang="en-US" sz="7500" b="1" dirty="0">
                <a:solidFill>
                  <a:schemeClr val="tx2"/>
                </a:solidFill>
                <a:latin typeface="Arial" panose="020B0604020202020204" pitchFamily="34" charset="0"/>
                <a:cs typeface="Arial" panose="020B0604020202020204" pitchFamily="34" charset="0"/>
              </a:rPr>
              <a:t>ĐÃ LẮNG NGHE BÀI HỌC!</a:t>
            </a: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A8D76"/>
        </a:solidFill>
        <a:effectLst/>
      </p:bgPr>
    </p:bg>
    <p:spTree>
      <p:nvGrpSpPr>
        <p:cNvPr id="1" name=""/>
        <p:cNvGrpSpPr/>
        <p:nvPr/>
      </p:nvGrpSpPr>
      <p:grpSpPr>
        <a:xfrm>
          <a:off x="0" y="0"/>
          <a:ext cx="0" cy="0"/>
          <a:chOff x="0" y="0"/>
          <a:chExt cx="0" cy="0"/>
        </a:xfrm>
      </p:grpSpPr>
      <p:grpSp>
        <p:nvGrpSpPr>
          <p:cNvPr id="29" name="Group 2"/>
          <p:cNvGrpSpPr/>
          <p:nvPr/>
        </p:nvGrpSpPr>
        <p:grpSpPr>
          <a:xfrm>
            <a:off x="-966510" y="-1333500"/>
            <a:ext cx="23116619" cy="15040267"/>
            <a:chOff x="0" y="0"/>
            <a:chExt cx="30822159" cy="20053690"/>
          </a:xfrm>
        </p:grpSpPr>
        <p:pic>
          <p:nvPicPr>
            <p:cNvPr id="30"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31"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32"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33"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34"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35"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92600" y="3771900"/>
            <a:ext cx="5790798" cy="832427"/>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92600" y="4852018"/>
            <a:ext cx="5790798" cy="832427"/>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92600" y="5934713"/>
            <a:ext cx="5790798" cy="832427"/>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92600" y="7017408"/>
            <a:ext cx="5790798" cy="832427"/>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92600" y="8100103"/>
            <a:ext cx="5790798" cy="832427"/>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92600" y="9182798"/>
            <a:ext cx="5790798" cy="832427"/>
          </a:xfrm>
          <a:prstGeom prst="rect">
            <a:avLst/>
          </a:prstGeom>
        </p:spPr>
      </p:pic>
      <p:pic>
        <p:nvPicPr>
          <p:cNvPr id="42"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41120" y="1769277"/>
            <a:ext cx="13427480" cy="6879423"/>
          </a:xfrm>
          <a:prstGeom prst="rect">
            <a:avLst/>
          </a:prstGeom>
        </p:spPr>
      </p:pic>
      <p:sp>
        <p:nvSpPr>
          <p:cNvPr id="4" name="Rectangle 3"/>
          <p:cNvSpPr/>
          <p:nvPr/>
        </p:nvSpPr>
        <p:spPr>
          <a:xfrm>
            <a:off x="4553841" y="3304270"/>
            <a:ext cx="10228959" cy="3744230"/>
          </a:xfrm>
          <a:prstGeom prst="rect">
            <a:avLst/>
          </a:prstGeom>
        </p:spPr>
        <p:txBody>
          <a:bodyPr wrap="square">
            <a:spAutoFit/>
          </a:bodyPr>
          <a:lstStyle/>
          <a:p>
            <a:pPr lvl="0" algn="ctr">
              <a:lnSpc>
                <a:spcPct val="150000"/>
              </a:lnSpc>
              <a:tabLst>
                <a:tab pos="360045" algn="l"/>
                <a:tab pos="720090" algn="l"/>
              </a:tabLst>
              <a:defRPr/>
            </a:pPr>
            <a:r>
              <a:rPr lang="nl-NL" sz="5500" b="1">
                <a:solidFill>
                  <a:srgbClr val="C00000"/>
                </a:solidFill>
                <a:latin typeface="Arial" panose="020B0604020202020204" pitchFamily="34" charset="0"/>
                <a:ea typeface="Calibri" panose="020F0502020204030204" pitchFamily="34" charset="0"/>
                <a:cs typeface="Arial" panose="020B0604020202020204" pitchFamily="34" charset="0"/>
              </a:rPr>
              <a:t>1. PHÂN THỨC ĐA THỨC THÀNH NHÂN TỬ BẰNG CÁCH ĐẶT NHÂN TỬ CHUNG</a:t>
            </a:r>
            <a:endParaRPr lang="en-US" sz="5500"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pic>
        <p:nvPicPr>
          <p:cNvPr id="47" name="Picture 7"/>
          <p:cNvPicPr>
            <a:picLocks noChangeAspect="1"/>
          </p:cNvPicPr>
          <p:nvPr/>
        </p:nvPicPr>
        <p:blipFill>
          <a:blip r:embed="rId8"/>
          <a:srcRect/>
          <a:stretch>
            <a:fillRect/>
          </a:stretch>
        </p:blipFill>
        <p:spPr>
          <a:xfrm>
            <a:off x="14935200" y="5553929"/>
            <a:ext cx="3283900" cy="4542571"/>
          </a:xfrm>
          <a:prstGeom prst="rect">
            <a:avLst/>
          </a:prstGeom>
        </p:spPr>
      </p:pic>
    </p:spTree>
    <p:extLst>
      <p:ext uri="{BB962C8B-B14F-4D97-AF65-F5344CB8AC3E}">
        <p14:creationId xmlns:p14="http://schemas.microsoft.com/office/powerpoint/2010/main" val="1941614829"/>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A8D76"/>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612002" y="3924300"/>
            <a:ext cx="5790798" cy="832427"/>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612002" y="5004418"/>
            <a:ext cx="5790798" cy="832427"/>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612002" y="6087113"/>
            <a:ext cx="5790798" cy="832427"/>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612002" y="7169808"/>
            <a:ext cx="5790798" cy="832427"/>
          </a:xfrm>
          <a:prstGeom prst="rect">
            <a:avLst/>
          </a:prstGeom>
        </p:spPr>
      </p:pic>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612002" y="8252503"/>
            <a:ext cx="5790798" cy="832427"/>
          </a:xfrm>
          <a:prstGeom prst="rect">
            <a:avLst/>
          </a:prstGeom>
        </p:spPr>
      </p:pic>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612002" y="9335198"/>
            <a:ext cx="5790798" cy="832427"/>
          </a:xfrm>
          <a:prstGeom prst="rect">
            <a:avLst/>
          </a:prstGeom>
        </p:spPr>
      </p:pic>
      <p:pic>
        <p:nvPicPr>
          <p:cNvPr id="25" name="Picture 24"/>
          <p:cNvPicPr>
            <a:picLocks noChangeAspect="1"/>
          </p:cNvPicPr>
          <p:nvPr/>
        </p:nvPicPr>
        <p:blipFill>
          <a:blip r:embed="rId4" cstate="print">
            <a:extLst>
              <a:ext uri="{BEBA8EAE-BF5A-486C-A8C5-ECC9F3942E4B}">
                <a14:imgProps xmlns:a14="http://schemas.microsoft.com/office/drawing/2010/main">
                  <a14:imgLayer r:embed="rId5">
                    <a14:imgEffect>
                      <a14:artisticPaintBrush/>
                    </a14:imgEffect>
                    <a14:imgEffect>
                      <a14:sharpenSoften amount="50000"/>
                    </a14:imgEffect>
                    <a14:imgEffect>
                      <a14:colorTemperature colorTemp="7200"/>
                    </a14:imgEffect>
                    <a14:imgEffect>
                      <a14:saturation sat="400000"/>
                    </a14:imgEffect>
                    <a14:imgEffect>
                      <a14:brightnessContrast bright="100000" contrast="-40000"/>
                    </a14:imgEffect>
                  </a14:imgLayer>
                </a14:imgProps>
              </a:ext>
              <a:ext uri="{28A0092B-C50C-407E-A947-70E740481C1C}">
                <a14:useLocalDpi xmlns:a14="http://schemas.microsoft.com/office/drawing/2010/main" val="0"/>
              </a:ext>
            </a:extLst>
          </a:blip>
          <a:stretch>
            <a:fillRect/>
          </a:stretch>
        </p:blipFill>
        <p:spPr>
          <a:xfrm>
            <a:off x="990600" y="800100"/>
            <a:ext cx="1186221" cy="1107053"/>
          </a:xfrm>
          <a:prstGeom prst="rect">
            <a:avLst/>
          </a:prstGeom>
        </p:spPr>
      </p:pic>
      <p:sp>
        <p:nvSpPr>
          <p:cNvPr id="26" name="TextBox 25"/>
          <p:cNvSpPr txBox="1"/>
          <p:nvPr/>
        </p:nvSpPr>
        <p:spPr>
          <a:xfrm>
            <a:off x="2269542" y="1063137"/>
            <a:ext cx="3581400" cy="754053"/>
          </a:xfrm>
          <a:prstGeom prst="rect">
            <a:avLst/>
          </a:prstGeom>
          <a:noFill/>
        </p:spPr>
        <p:txBody>
          <a:bodyPr wrap="square" rtlCol="0">
            <a:spAutoFit/>
          </a:bodyPr>
          <a:lstStyle/>
          <a:p>
            <a:r>
              <a:rPr lang="nl-NL" sz="4300" b="1">
                <a:solidFill>
                  <a:schemeClr val="bg1"/>
                </a:solidFill>
                <a:latin typeface="Arial" panose="020B0604020202020204" pitchFamily="34" charset="0"/>
                <a:cs typeface="Arial" panose="020B0604020202020204" pitchFamily="34" charset="0"/>
              </a:rPr>
              <a:t>HĐ</a:t>
            </a:r>
            <a:r>
              <a:rPr lang="nl-NL" sz="4300" b="1">
                <a:latin typeface="Arial" panose="020B0604020202020204" pitchFamily="34" charset="0"/>
                <a:cs typeface="Arial" panose="020B0604020202020204" pitchFamily="34" charset="0"/>
              </a:rPr>
              <a:t> </a:t>
            </a:r>
            <a:r>
              <a:rPr lang="nl-NL" sz="4300" b="1" dirty="0">
                <a:solidFill>
                  <a:schemeClr val="bg1"/>
                </a:solidFill>
                <a:latin typeface="Arial" panose="020B0604020202020204" pitchFamily="34" charset="0"/>
                <a:cs typeface="Arial" panose="020B0604020202020204" pitchFamily="34" charset="0"/>
              </a:rPr>
              <a:t>1:</a:t>
            </a:r>
            <a:endParaRPr lang="en-US" sz="4300"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7" name="Rectangle 26"/>
              <p:cNvSpPr/>
              <p:nvPr/>
            </p:nvSpPr>
            <p:spPr>
              <a:xfrm>
                <a:off x="947230" y="2151608"/>
                <a:ext cx="15375941" cy="2077492"/>
              </a:xfrm>
              <a:prstGeom prst="rect">
                <a:avLst/>
              </a:prstGeom>
            </p:spPr>
            <p:txBody>
              <a:bodyPr wrap="square">
                <a:spAutoFit/>
              </a:bodyPr>
              <a:lstStyle/>
              <a:p>
                <a:pPr algn="just">
                  <a:lnSpc>
                    <a:spcPct val="150000"/>
                  </a:lnSpc>
                </a:pPr>
                <a:r>
                  <a:rPr lang="en-US" sz="4300">
                    <a:solidFill>
                      <a:schemeClr val="bg1"/>
                    </a:solidFill>
                    <a:latin typeface="OpenSans"/>
                  </a:rPr>
                  <a:t>Hãy viết đa thức </a:t>
                </a:r>
                <a14:m>
                  <m:oMath xmlns:m="http://schemas.openxmlformats.org/officeDocument/2006/math">
                    <m:sSup>
                      <m:sSupPr>
                        <m:ctrlPr>
                          <a:rPr lang="en-US" sz="43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300">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x</m:t>
                        </m:r>
                      </m:e>
                      <m:sup>
                        <m:r>
                          <a:rPr lang="en-US" sz="4300">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2</m:t>
                        </m:r>
                      </m:sup>
                    </m:sSup>
                    <m:r>
                      <a:rPr lang="en-US" sz="43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m:t>
                    </m:r>
                    <m:r>
                      <a:rPr lang="en-US" sz="4300">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300">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xy</m:t>
                    </m:r>
                  </m:oMath>
                </a14:m>
                <a:r>
                  <a:rPr lang="en-US" sz="4300">
                    <a:solidFill>
                      <a:schemeClr val="bg1"/>
                    </a:solidFill>
                    <a:latin typeface="OpenSans"/>
                  </a:rPr>
                  <a:t> thành tích của các đa thức, khác đa thức là số.</a:t>
                </a:r>
                <a:endParaRPr lang="en-US" sz="43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7" name="Rectangle 26"/>
              <p:cNvSpPr>
                <a:spLocks noRot="1" noChangeAspect="1" noMove="1" noResize="1" noEditPoints="1" noAdjustHandles="1" noChangeArrowheads="1" noChangeShapeType="1" noTextEdit="1"/>
              </p:cNvSpPr>
              <p:nvPr/>
            </p:nvSpPr>
            <p:spPr>
              <a:xfrm>
                <a:off x="947230" y="2151608"/>
                <a:ext cx="15375941" cy="2077492"/>
              </a:xfrm>
              <a:prstGeom prst="rect">
                <a:avLst/>
              </a:prstGeom>
              <a:blipFill>
                <a:blip r:embed="rId10"/>
                <a:stretch>
                  <a:fillRect l="-1546" r="-1546" b="-7038"/>
                </a:stretch>
              </a:blipFill>
            </p:spPr>
            <p:txBody>
              <a:bodyPr/>
              <a:lstStyle/>
              <a:p>
                <a:r>
                  <a:rPr lang="en-US">
                    <a:noFill/>
                  </a:rPr>
                  <a:t> </a:t>
                </a:r>
              </a:p>
            </p:txBody>
          </p:sp>
        </mc:Fallback>
      </mc:AlternateContent>
      <p:pic>
        <p:nvPicPr>
          <p:cNvPr id="36" name="Picture 10"/>
          <p:cNvPicPr>
            <a:picLocks noChangeAspect="1"/>
          </p:cNvPicPr>
          <p:nvPr/>
        </p:nvPicPr>
        <p:blipFill>
          <a:blip r:embed="rId11" cstate="print">
            <a:alphaModFix amt="70000"/>
            <a:biLevel thresh="50000"/>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465462">
            <a:off x="16646787" y="355709"/>
            <a:ext cx="1964781" cy="1783602"/>
          </a:xfrm>
          <a:prstGeom prst="rect">
            <a:avLst/>
          </a:prstGeom>
        </p:spPr>
      </p:pic>
      <p:pic>
        <p:nvPicPr>
          <p:cNvPr id="37" name="Picture 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81000" y="7152836"/>
            <a:ext cx="2903123" cy="2726959"/>
          </a:xfrm>
          <a:prstGeom prst="rect">
            <a:avLst/>
          </a:prstGeom>
        </p:spPr>
      </p:pic>
      <p:sp>
        <p:nvSpPr>
          <p:cNvPr id="39" name="Oval Callout 38"/>
          <p:cNvSpPr/>
          <p:nvPr/>
        </p:nvSpPr>
        <p:spPr>
          <a:xfrm>
            <a:off x="8001000" y="4604327"/>
            <a:ext cx="1775454" cy="868341"/>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200" b="1" dirty="0">
                <a:solidFill>
                  <a:prstClr val="black"/>
                </a:solidFill>
              </a:rPr>
              <a:t>Giải</a:t>
            </a:r>
            <a:endParaRPr lang="en-US" sz="4200" b="1" dirty="0">
              <a:solidFill>
                <a:prstClr val="black"/>
              </a:solidFill>
            </a:endParaRPr>
          </a:p>
        </p:txBody>
      </p:sp>
      <mc:AlternateContent xmlns:mc="http://schemas.openxmlformats.org/markup-compatibility/2006" xmlns:a14="http://schemas.microsoft.com/office/drawing/2010/main">
        <mc:Choice Requires="a14">
          <p:sp>
            <p:nvSpPr>
              <p:cNvPr id="4" name="Rectangle 3"/>
              <p:cNvSpPr/>
              <p:nvPr/>
            </p:nvSpPr>
            <p:spPr>
              <a:xfrm>
                <a:off x="7263282" y="5795993"/>
                <a:ext cx="3250890" cy="3275256"/>
              </a:xfrm>
              <a:prstGeom prst="rect">
                <a:avLst/>
              </a:prstGeom>
            </p:spPr>
            <p:txBody>
              <a:bodyPr wrap="none">
                <a:spAutoFit/>
              </a:bodyPr>
              <a:lstStyle/>
              <a:p>
                <a:pPr algn="just" fontAlgn="base">
                  <a:lnSpc>
                    <a:spcPct val="150000"/>
                  </a:lnSpc>
                  <a:spcAft>
                    <a:spcPts val="800"/>
                  </a:spcAft>
                </a:pPr>
                <a14:m>
                  <m:oMathPara xmlns:m="http://schemas.openxmlformats.org/officeDocument/2006/math">
                    <m:oMathParaPr>
                      <m:jc m:val="centerGroup"/>
                    </m:oMathParaPr>
                    <m:oMath xmlns:m="http://schemas.openxmlformats.org/officeDocument/2006/math">
                      <m:sSup>
                        <m:sSupPr>
                          <m:ctrlPr>
                            <a:rPr lang="en-US" sz="430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43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xy</m:t>
                      </m:r>
                    </m:oMath>
                  </m:oMathPara>
                </a14:m>
                <a:endPar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endParaRPr>
              </a:p>
              <a:p>
                <a:pPr algn="just" fontAlgn="base">
                  <a:lnSpc>
                    <a:spcPct val="150000"/>
                  </a:lnSpc>
                  <a:spcAft>
                    <a:spcPts val="800"/>
                  </a:spcAft>
                </a:pPr>
                <a14:m>
                  <m:oMathPara xmlns:m="http://schemas.openxmlformats.org/officeDocument/2006/math">
                    <m:oMathParaPr>
                      <m:jc m:val="left"/>
                    </m:oMathParaPr>
                    <m:oMath xmlns:m="http://schemas.openxmlformats.org/officeDocument/2006/math">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3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xy</m:t>
                      </m:r>
                    </m:oMath>
                  </m:oMathPara>
                </a14:m>
                <a:endPar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endParaRPr>
              </a:p>
              <a:p>
                <a:pPr fontAlgn="base">
                  <a:lnSpc>
                    <a:spcPct val="150000"/>
                  </a:lnSpc>
                  <a:spcAft>
                    <a:spcPts val="800"/>
                  </a:spcAft>
                </a:pPr>
                <a14:m>
                  <m:oMath xmlns:m="http://schemas.openxmlformats.org/officeDocument/2006/math">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3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y</m:t>
                    </m:r>
                    <m:r>
                      <a:rPr lang="en-US" sz="43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3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endParaRPr lang="en-US" sz="43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7263282" y="5795993"/>
                <a:ext cx="3250890" cy="3275256"/>
              </a:xfrm>
              <a:prstGeom prst="rect">
                <a:avLst/>
              </a:prstGeom>
              <a:blipFill>
                <a:blip r:embed="rId20"/>
                <a:stretch>
                  <a:fillRect/>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anim calcmode="lin" valueType="num">
                                      <p:cBhvr>
                                        <p:cTn id="15" dur="500" fill="hold"/>
                                        <p:tgtEl>
                                          <p:spTgt spid="27"/>
                                        </p:tgtEl>
                                        <p:attrNameLst>
                                          <p:attrName>ppt_x</p:attrName>
                                        </p:attrNameLst>
                                      </p:cBhvr>
                                      <p:tavLst>
                                        <p:tav tm="0">
                                          <p:val>
                                            <p:strVal val="#ppt_x"/>
                                          </p:val>
                                        </p:tav>
                                        <p:tav tm="100000">
                                          <p:val>
                                            <p:strVal val="#ppt_x"/>
                                          </p:val>
                                        </p:tav>
                                      </p:tavLst>
                                    </p:anim>
                                    <p:anim calcmode="lin" valueType="num">
                                      <p:cBhvr>
                                        <p:cTn id="16"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wipe(left)">
                                      <p:cBhvr>
                                        <p:cTn id="21" dur="500"/>
                                        <p:tgtEl>
                                          <p:spTgt spid="39"/>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xEl>
                                              <p:pRg st="0" end="0"/>
                                            </p:txEl>
                                          </p:spTgt>
                                        </p:tgtEl>
                                        <p:attrNameLst>
                                          <p:attrName>style.visibility</p:attrName>
                                        </p:attrNameLst>
                                      </p:cBhvr>
                                      <p:to>
                                        <p:strVal val="visible"/>
                                      </p:to>
                                    </p:set>
                                    <p:animEffect transition="in" filter="fade">
                                      <p:cBhvr>
                                        <p:cTn id="26" dur="500"/>
                                        <p:tgtEl>
                                          <p:spTgt spid="4">
                                            <p:txEl>
                                              <p:pRg st="0" end="0"/>
                                            </p:txEl>
                                          </p:spTgt>
                                        </p:tgtEl>
                                      </p:cBhvr>
                                    </p:animEffect>
                                    <p:anim calcmode="lin" valueType="num">
                                      <p:cBhvr>
                                        <p:cTn id="2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8" dur="500" fill="hold"/>
                                        <p:tgtEl>
                                          <p:spTgt spid="4">
                                            <p:txEl>
                                              <p:pRg st="0" end="0"/>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animEffect transition="in" filter="fade">
                                      <p:cBhvr>
                                        <p:cTn id="31" dur="500"/>
                                        <p:tgtEl>
                                          <p:spTgt spid="4">
                                            <p:txEl>
                                              <p:pRg st="1" end="1"/>
                                            </p:txEl>
                                          </p:spTgt>
                                        </p:tgtEl>
                                      </p:cBhvr>
                                    </p:animEffect>
                                    <p:anim calcmode="lin" valueType="num">
                                      <p:cBhvr>
                                        <p:cTn id="32"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3" dur="500" fill="hold"/>
                                        <p:tgtEl>
                                          <p:spTgt spid="4">
                                            <p:txEl>
                                              <p:pRg st="1" end="1"/>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4">
                                            <p:txEl>
                                              <p:pRg st="2" end="2"/>
                                            </p:txEl>
                                          </p:spTgt>
                                        </p:tgtEl>
                                        <p:attrNameLst>
                                          <p:attrName>style.visibility</p:attrName>
                                        </p:attrNameLst>
                                      </p:cBhvr>
                                      <p:to>
                                        <p:strVal val="visible"/>
                                      </p:to>
                                    </p:set>
                                    <p:animEffect transition="in" filter="fade">
                                      <p:cBhvr>
                                        <p:cTn id="36" dur="500"/>
                                        <p:tgtEl>
                                          <p:spTgt spid="4">
                                            <p:txEl>
                                              <p:pRg st="2" end="2"/>
                                            </p:txEl>
                                          </p:spTgt>
                                        </p:tgtEl>
                                      </p:cBhvr>
                                    </p:animEffect>
                                    <p:anim calcmode="lin" valueType="num">
                                      <p:cBhvr>
                                        <p:cTn id="3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8" dur="5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3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9CE60"/>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54037" y="3048221"/>
            <a:ext cx="26784295" cy="6133879"/>
          </a:xfrm>
          <a:prstGeom prst="rect">
            <a:avLst/>
          </a:prstGeom>
        </p:spPr>
      </p:pic>
      <p:grpSp>
        <p:nvGrpSpPr>
          <p:cNvPr id="23" name="Group 22"/>
          <p:cNvGrpSpPr/>
          <p:nvPr/>
        </p:nvGrpSpPr>
        <p:grpSpPr>
          <a:xfrm>
            <a:off x="5932713" y="1465703"/>
            <a:ext cx="6172200" cy="1925197"/>
            <a:chOff x="5486400" y="703703"/>
            <a:chExt cx="6172200" cy="1925197"/>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486400" y="703703"/>
              <a:ext cx="6172200" cy="1925197"/>
            </a:xfrm>
            <a:prstGeom prst="rect">
              <a:avLst/>
            </a:prstGeom>
          </p:spPr>
        </p:pic>
        <p:sp>
          <p:nvSpPr>
            <p:cNvPr id="22" name="TextBox 21"/>
            <p:cNvSpPr txBox="1"/>
            <p:nvPr/>
          </p:nvSpPr>
          <p:spPr>
            <a:xfrm>
              <a:off x="7010400" y="1210045"/>
              <a:ext cx="4038600" cy="1015663"/>
            </a:xfrm>
            <a:prstGeom prst="rect">
              <a:avLst/>
            </a:prstGeom>
            <a:noFill/>
          </p:spPr>
          <p:txBody>
            <a:bodyPr wrap="square" rtlCol="0">
              <a:spAutoFit/>
            </a:bodyPr>
            <a:lstStyle/>
            <a:p>
              <a:r>
                <a:rPr lang="en-US" sz="6000" b="1" dirty="0">
                  <a:solidFill>
                    <a:schemeClr val="tx2"/>
                  </a:solidFill>
                  <a:latin typeface="Arial" panose="020B0604020202020204" pitchFamily="34" charset="0"/>
                  <a:cs typeface="Arial" panose="020B0604020202020204" pitchFamily="34" charset="0"/>
                </a:rPr>
                <a:t>KẾT LUẬN</a:t>
              </a:r>
            </a:p>
          </p:txBody>
        </p:sp>
      </p:grpSp>
      <p:pic>
        <p:nvPicPr>
          <p:cNvPr id="25" name="Picture 5"/>
          <p:cNvPicPr>
            <a:picLocks noChangeAspect="1"/>
          </p:cNvPicPr>
          <p:nvPr/>
        </p:nvPicPr>
        <p:blipFill>
          <a:blip r:embed="rId6">
            <a:alphaModFix amt="7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00806">
            <a:off x="14731882" y="263048"/>
            <a:ext cx="2357989" cy="2357989"/>
          </a:xfrm>
          <a:prstGeom prst="rect">
            <a:avLst/>
          </a:prstGeom>
        </p:spPr>
      </p:pic>
      <p:sp>
        <p:nvSpPr>
          <p:cNvPr id="26" name="Rectangle 25"/>
          <p:cNvSpPr/>
          <p:nvPr/>
        </p:nvSpPr>
        <p:spPr>
          <a:xfrm>
            <a:off x="2440416" y="4381500"/>
            <a:ext cx="13156794" cy="3208571"/>
          </a:xfrm>
          <a:prstGeom prst="rect">
            <a:avLst/>
          </a:prstGeom>
        </p:spPr>
        <p:txBody>
          <a:bodyPr wrap="square">
            <a:spAutoFit/>
          </a:bodyPr>
          <a:lstStyle/>
          <a:p>
            <a:pPr algn="just">
              <a:lnSpc>
                <a:spcPct val="150000"/>
              </a:lnSpc>
              <a:spcBef>
                <a:spcPts val="1200"/>
              </a:spcBef>
              <a:spcAft>
                <a:spcPts val="600"/>
              </a:spcAft>
            </a:pPr>
            <a:r>
              <a:rPr lang="nl-NL" sz="4700" b="1">
                <a:solidFill>
                  <a:srgbClr val="C00000"/>
                </a:solidFill>
                <a:latin typeface="Arial" panose="020B0604020202020204" pitchFamily="34" charset="0"/>
                <a:ea typeface="Calibri" panose="020F0502020204030204" pitchFamily="34" charset="0"/>
                <a:cs typeface="Arial" panose="020B0604020202020204" pitchFamily="34" charset="0"/>
              </a:rPr>
              <a:t>Phân tích đa thức thành nhân tử (hay thừa số chung) là biến đổi đa thức đó thành một tích của những đa thức.</a:t>
            </a:r>
            <a:endParaRPr lang="en-US" sz="47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27" name="Picture 3"/>
          <p:cNvPicPr>
            <a:picLocks noChangeAspect="1"/>
          </p:cNvPicPr>
          <p:nvPr/>
        </p:nvPicPr>
        <p:blipFill>
          <a:blip r:embed="rId8"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04353">
            <a:off x="-855422" y="-656976"/>
            <a:ext cx="2625240" cy="2864787"/>
          </a:xfrm>
          <a:prstGeom prst="rect">
            <a:avLst/>
          </a:prstGeom>
        </p:spPr>
      </p:pic>
      <p:pic>
        <p:nvPicPr>
          <p:cNvPr id="3" name="Picture 2"/>
          <p:cNvPicPr>
            <a:picLocks noChangeAspect="1"/>
          </p:cNvPicPr>
          <p:nvPr/>
        </p:nvPicPr>
        <p:blipFill>
          <a:blip r:embed="rId10"/>
          <a:stretch>
            <a:fillRect/>
          </a:stretch>
        </p:blipFill>
        <p:spPr>
          <a:xfrm>
            <a:off x="14234476" y="8112727"/>
            <a:ext cx="3352800" cy="20545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anim calcmode="lin" valueType="num">
                                      <p:cBhvr>
                                        <p:cTn id="12" dur="500" fill="hold"/>
                                        <p:tgtEl>
                                          <p:spTgt spid="26"/>
                                        </p:tgtEl>
                                        <p:attrNameLst>
                                          <p:attrName>ppt_x</p:attrName>
                                        </p:attrNameLst>
                                      </p:cBhvr>
                                      <p:tavLst>
                                        <p:tav tm="0">
                                          <p:val>
                                            <p:strVal val="#ppt_x"/>
                                          </p:val>
                                        </p:tav>
                                        <p:tav tm="100000">
                                          <p:val>
                                            <p:strVal val="#ppt_x"/>
                                          </p:val>
                                        </p:tav>
                                      </p:tavLst>
                                    </p:anim>
                                    <p:anim calcmode="lin" valueType="num">
                                      <p:cBhvr>
                                        <p:cTn id="13" dur="500" fill="hold"/>
                                        <p:tgtEl>
                                          <p:spTgt spid="26"/>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1018" y="-828967"/>
            <a:ext cx="23116619" cy="15040267"/>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sp>
        <p:nvSpPr>
          <p:cNvPr id="25" name="Rounded Rectangle 24"/>
          <p:cNvSpPr/>
          <p:nvPr/>
        </p:nvSpPr>
        <p:spPr>
          <a:xfrm>
            <a:off x="838200" y="756615"/>
            <a:ext cx="16764000" cy="9231601"/>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p:cNvGrpSpPr/>
          <p:nvPr/>
        </p:nvGrpSpPr>
        <p:grpSpPr>
          <a:xfrm>
            <a:off x="482272" y="647699"/>
            <a:ext cx="4546928" cy="1564163"/>
            <a:chOff x="482272" y="679784"/>
            <a:chExt cx="3926938" cy="1279214"/>
          </a:xfrm>
        </p:grpSpPr>
        <p:pic>
          <p:nvPicPr>
            <p:cNvPr id="27"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82272" y="679784"/>
              <a:ext cx="3861128" cy="1279214"/>
            </a:xfrm>
            <a:prstGeom prst="rect">
              <a:avLst/>
            </a:prstGeom>
          </p:spPr>
        </p:pic>
        <p:sp>
          <p:nvSpPr>
            <p:cNvPr id="28" name="Rectangle 27"/>
            <p:cNvSpPr/>
            <p:nvPr/>
          </p:nvSpPr>
          <p:spPr>
            <a:xfrm>
              <a:off x="1787980" y="861124"/>
              <a:ext cx="2621230" cy="1002710"/>
            </a:xfrm>
            <a:prstGeom prst="rect">
              <a:avLst/>
            </a:prstGeom>
          </p:spPr>
          <p:txBody>
            <a:bodyPr wrap="none">
              <a:spAutoFit/>
            </a:bodyPr>
            <a:lstStyle/>
            <a:p>
              <a:pPr lvl="0">
                <a:lnSpc>
                  <a:spcPct val="150000"/>
                </a:lnSpc>
              </a:pPr>
              <a:r>
                <a:rPr lang="nl-NL" sz="4500" b="1">
                  <a:solidFill>
                    <a:srgbClr val="000000"/>
                  </a:solidFill>
                  <a:latin typeface="Arial" panose="020B0604020202020204" pitchFamily="34" charset="0"/>
                  <a:ea typeface="Calibri" panose="020F0502020204030204" pitchFamily="34" charset="0"/>
                  <a:cs typeface="Arial" panose="020B0604020202020204" pitchFamily="34" charset="0"/>
                </a:rPr>
                <a:t>CÂU HỎI</a:t>
              </a:r>
              <a:endParaRPr lang="en-US" sz="45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9" name="Rectangle 28"/>
              <p:cNvSpPr/>
              <p:nvPr/>
            </p:nvSpPr>
            <p:spPr>
              <a:xfrm>
                <a:off x="1692442" y="2463691"/>
                <a:ext cx="14690558" cy="2375009"/>
              </a:xfrm>
              <a:prstGeom prst="rect">
                <a:avLst/>
              </a:prstGeom>
            </p:spPr>
            <p:txBody>
              <a:bodyPr wrap="square">
                <a:spAutoFit/>
              </a:bodyPr>
              <a:lstStyle/>
              <a:p>
                <a:pPr algn="just">
                  <a:lnSpc>
                    <a:spcPct val="150000"/>
                  </a:lnSpc>
                  <a:spcAft>
                    <a:spcPts val="800"/>
                  </a:spcAft>
                </a:pPr>
                <a:r>
                  <a:rPr lang="en-US" sz="4500">
                    <a:solidFill>
                      <a:srgbClr val="000000"/>
                    </a:solidFill>
                    <a:latin typeface="Arial" panose="020B0604020202020204" pitchFamily="34" charset="0"/>
                    <a:ea typeface="Calibri" panose="020F0502020204030204" pitchFamily="34" charset="0"/>
                    <a:cs typeface="Arial" panose="020B0604020202020204" pitchFamily="34" charset="0"/>
                  </a:rPr>
                  <a:t>Viết đa thức sau dưới dạng tích:</a:t>
                </a:r>
                <a:endParaRPr lang="en-US" sz="45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en-US" sz="4500" i="0">
                          <a:effectLst/>
                          <a:latin typeface="Cambria Math" panose="02040503050406030204" pitchFamily="18" charset="0"/>
                          <a:ea typeface="Dotum" panose="020B0600000101010101" pitchFamily="34" charset="-127"/>
                          <a:cs typeface="Times New Roman" panose="02020603050405020304" pitchFamily="18" charset="0"/>
                        </a:rPr>
                        <m:t>4</m:t>
                      </m:r>
                      <m:sSup>
                        <m:sSupPr>
                          <m:ctrlPr>
                            <a:rPr lang="en-US" sz="4500" i="1">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500" i="0">
                              <a:effectLst/>
                              <a:latin typeface="Cambria Math" panose="02040503050406030204" pitchFamily="18" charset="0"/>
                              <a:ea typeface="Dotum" panose="020B0600000101010101" pitchFamily="34" charset="-127"/>
                              <a:cs typeface="Times New Roman" panose="02020603050405020304" pitchFamily="18" charset="0"/>
                            </a:rPr>
                            <m:t>x</m:t>
                          </m:r>
                        </m:e>
                        <m:sup>
                          <m:r>
                            <a:rPr lang="en-US" sz="4500" i="0">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4500" i="0">
                          <a:effectLst/>
                          <a:latin typeface="Cambria Math" panose="02040503050406030204" pitchFamily="18" charset="0"/>
                          <a:ea typeface="Dotum" panose="020B0600000101010101" pitchFamily="34" charset="-127"/>
                          <a:cs typeface="Times New Roman" panose="02020603050405020304" pitchFamily="18" charset="0"/>
                        </a:rPr>
                        <m:t>−6</m:t>
                      </m:r>
                      <m:r>
                        <m:rPr>
                          <m:sty m:val="p"/>
                        </m:rPr>
                        <a:rPr lang="en-US" sz="4500" i="0">
                          <a:effectLst/>
                          <a:latin typeface="Cambria Math" panose="02040503050406030204" pitchFamily="18" charset="0"/>
                          <a:ea typeface="Dotum" panose="020B0600000101010101" pitchFamily="34" charset="-127"/>
                          <a:cs typeface="Times New Roman" panose="02020603050405020304" pitchFamily="18" charset="0"/>
                        </a:rPr>
                        <m:t>x</m:t>
                      </m:r>
                    </m:oMath>
                  </m:oMathPara>
                </a14:m>
                <a:endParaRPr lang="en-US" sz="45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9" name="Rectangle 28"/>
              <p:cNvSpPr>
                <a:spLocks noRot="1" noChangeAspect="1" noMove="1" noResize="1" noEditPoints="1" noAdjustHandles="1" noChangeArrowheads="1" noChangeShapeType="1" noTextEdit="1"/>
              </p:cNvSpPr>
              <p:nvPr/>
            </p:nvSpPr>
            <p:spPr>
              <a:xfrm>
                <a:off x="1692442" y="2463691"/>
                <a:ext cx="14690558" cy="2375009"/>
              </a:xfrm>
              <a:prstGeom prst="rect">
                <a:avLst/>
              </a:prstGeom>
              <a:blipFill>
                <a:blip r:embed="rId6"/>
                <a:stretch>
                  <a:fillRect l="-1743"/>
                </a:stretch>
              </a:blipFill>
            </p:spPr>
            <p:txBody>
              <a:bodyPr/>
              <a:lstStyle/>
              <a:p>
                <a:r>
                  <a:rPr lang="en-US">
                    <a:noFill/>
                  </a:rPr>
                  <a:t> </a:t>
                </a:r>
              </a:p>
            </p:txBody>
          </p:sp>
        </mc:Fallback>
      </mc:AlternateContent>
      <p:pic>
        <p:nvPicPr>
          <p:cNvPr id="32" name="Picture 9"/>
          <p:cNvPicPr>
            <a:picLocks noChangeAspect="1"/>
          </p:cNvPicPr>
          <p:nvPr/>
        </p:nvPicPr>
        <p:blipFill>
          <a:blip r:embed="rId7">
            <a:alphaModFix amt="70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66437">
            <a:off x="15752086" y="160591"/>
            <a:ext cx="2267805" cy="2082257"/>
          </a:xfrm>
          <a:prstGeom prst="rect">
            <a:avLst/>
          </a:prstGeom>
        </p:spPr>
      </p:pic>
      <p:sp>
        <p:nvSpPr>
          <p:cNvPr id="34" name="Oval Callout 33"/>
          <p:cNvSpPr/>
          <p:nvPr/>
        </p:nvSpPr>
        <p:spPr>
          <a:xfrm>
            <a:off x="8237756" y="5124938"/>
            <a:ext cx="1847747" cy="1009162"/>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400" b="1" dirty="0">
                <a:solidFill>
                  <a:prstClr val="black"/>
                </a:solidFill>
              </a:rPr>
              <a:t>Giải</a:t>
            </a:r>
            <a:endParaRPr lang="en-US" sz="4400" b="1" dirty="0">
              <a:solidFill>
                <a:prstClr val="black"/>
              </a:solidFill>
            </a:endParaRPr>
          </a:p>
        </p:txBody>
      </p:sp>
      <mc:AlternateContent xmlns:mc="http://schemas.openxmlformats.org/markup-compatibility/2006" xmlns:a14="http://schemas.microsoft.com/office/drawing/2010/main">
        <mc:Choice Requires="a14">
          <p:sp>
            <p:nvSpPr>
              <p:cNvPr id="35" name="Rectangle 34"/>
              <p:cNvSpPr/>
              <p:nvPr/>
            </p:nvSpPr>
            <p:spPr>
              <a:xfrm>
                <a:off x="1389045" y="6654691"/>
                <a:ext cx="15545171" cy="2375009"/>
              </a:xfrm>
              <a:prstGeom prst="rect">
                <a:avLst/>
              </a:prstGeom>
            </p:spPr>
            <p:txBody>
              <a:bodyPr wrap="square">
                <a:spAutoFit/>
              </a:bodyPr>
              <a:lstStyle/>
              <a:p>
                <a:pPr algn="just" fontAlgn="base">
                  <a:lnSpc>
                    <a:spcPct val="150000"/>
                  </a:lnSpc>
                  <a:spcAft>
                    <a:spcPts val="800"/>
                  </a:spcAft>
                </a:pPr>
                <a14:m>
                  <m:oMathPara xmlns:m="http://schemas.openxmlformats.org/officeDocument/2006/math">
                    <m:oMathParaPr>
                      <m:jc m:val="centerGroup"/>
                    </m:oMathParaPr>
                    <m:oMath xmlns:m="http://schemas.openxmlformats.org/officeDocument/2006/math">
                      <m:r>
                        <a:rPr lang="en-US" sz="45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4</m:t>
                      </m:r>
                      <m:sSup>
                        <m:sSupPr>
                          <m:ctrlPr>
                            <a:rPr lang="en-US" sz="45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5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45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45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45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6</m:t>
                      </m:r>
                      <m:r>
                        <m:rPr>
                          <m:sty m:val="p"/>
                        </m:rPr>
                        <a:rPr lang="en-US" sz="45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5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=2.2.</m:t>
                      </m:r>
                      <m:r>
                        <m:rPr>
                          <m:sty m:val="p"/>
                        </m:rPr>
                        <a:rPr lang="en-US" sz="45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5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5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5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+3.2.</m:t>
                      </m:r>
                      <m:r>
                        <m:rPr>
                          <m:sty m:val="p"/>
                        </m:rPr>
                        <a:rPr lang="en-US" sz="45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x</m:t>
                      </m:r>
                    </m:oMath>
                  </m:oMathPara>
                </a14:m>
                <a:endParaRPr lang="en-US" sz="4500">
                  <a:effectLst/>
                  <a:latin typeface="Times New Roman" panose="02020603050405020304" pitchFamily="18" charset="0"/>
                  <a:ea typeface="Arial" panose="020B0604020202020204" pitchFamily="34" charset="0"/>
                  <a:cs typeface="Times New Roman" panose="02020603050405020304" pitchFamily="18" charset="0"/>
                </a:endParaRPr>
              </a:p>
              <a:p>
                <a:pPr algn="just" fontAlgn="base">
                  <a:lnSpc>
                    <a:spcPct val="150000"/>
                  </a:lnSpc>
                  <a:spcAft>
                    <a:spcPts val="800"/>
                  </a:spcAft>
                </a:pPr>
                <a14:m>
                  <m:oMathPara xmlns:m="http://schemas.openxmlformats.org/officeDocument/2006/math">
                    <m:oMathParaPr>
                      <m:jc m:val="centerGroup"/>
                    </m:oMathParaPr>
                    <m:oMath xmlns:m="http://schemas.openxmlformats.org/officeDocument/2006/math">
                      <m:r>
                        <a:rPr lang="en-US" sz="45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5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5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5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5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oMath>
                  </m:oMathPara>
                </a14:m>
                <a:endParaRPr lang="en-US" sz="45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35" name="Rectangle 34"/>
              <p:cNvSpPr>
                <a:spLocks noRot="1" noChangeAspect="1" noMove="1" noResize="1" noEditPoints="1" noAdjustHandles="1" noChangeArrowheads="1" noChangeShapeType="1" noTextEdit="1"/>
              </p:cNvSpPr>
              <p:nvPr/>
            </p:nvSpPr>
            <p:spPr>
              <a:xfrm>
                <a:off x="1389045" y="6654691"/>
                <a:ext cx="15545171" cy="2375009"/>
              </a:xfrm>
              <a:prstGeom prst="rect">
                <a:avLst/>
              </a:prstGeom>
              <a:blipFill>
                <a:blip r:embed="rId16"/>
                <a:stretch>
                  <a:fillRect/>
                </a:stretch>
              </a:blipFill>
            </p:spPr>
            <p:txBody>
              <a:bodyPr/>
              <a:lstStyle/>
              <a:p>
                <a:r>
                  <a:rPr lang="en-US">
                    <a:noFill/>
                  </a:rPr>
                  <a:t> </a:t>
                </a:r>
              </a:p>
            </p:txBody>
          </p:sp>
        </mc:Fallback>
      </mc:AlternateContent>
      <p:pic>
        <p:nvPicPr>
          <p:cNvPr id="36" name="Picture 11"/>
          <p:cNvPicPr>
            <a:picLocks noChangeAspect="1"/>
          </p:cNvPicPr>
          <p:nvPr/>
        </p:nvPicPr>
        <p:blipFill>
          <a:blip r:embed="rId17"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533072" y="8390574"/>
            <a:ext cx="1721845" cy="1711942"/>
          </a:xfrm>
          <a:prstGeom prst="rect">
            <a:avLst/>
          </a:prstGeom>
        </p:spPr>
      </p:pic>
      <p:pic>
        <p:nvPicPr>
          <p:cNvPr id="9" name="Picture 8"/>
          <p:cNvPicPr>
            <a:picLocks noChangeAspect="1"/>
          </p:cNvPicPr>
          <p:nvPr/>
        </p:nvPicPr>
        <p:blipFill>
          <a:blip r:embed="rId19"/>
          <a:stretch>
            <a:fillRect/>
          </a:stretch>
        </p:blipFill>
        <p:spPr>
          <a:xfrm>
            <a:off x="16009725" y="7473438"/>
            <a:ext cx="1475336" cy="2514778"/>
          </a:xfrm>
          <a:prstGeom prst="rect">
            <a:avLst/>
          </a:prstGeom>
        </p:spPr>
      </p:pic>
    </p:spTree>
    <p:extLst>
      <p:ext uri="{BB962C8B-B14F-4D97-AF65-F5344CB8AC3E}">
        <p14:creationId xmlns:p14="http://schemas.microsoft.com/office/powerpoint/2010/main" val="86465804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left)">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500"/>
                                        <p:tgtEl>
                                          <p:spTgt spid="35"/>
                                        </p:tgtEl>
                                      </p:cBhvr>
                                    </p:animEffect>
                                    <p:anim calcmode="lin" valueType="num">
                                      <p:cBhvr>
                                        <p:cTn id="21" dur="500" fill="hold"/>
                                        <p:tgtEl>
                                          <p:spTgt spid="35"/>
                                        </p:tgtEl>
                                        <p:attrNameLst>
                                          <p:attrName>ppt_x</p:attrName>
                                        </p:attrNameLst>
                                      </p:cBhvr>
                                      <p:tavLst>
                                        <p:tav tm="0">
                                          <p:val>
                                            <p:strVal val="#ppt_x"/>
                                          </p:val>
                                        </p:tav>
                                        <p:tav tm="100000">
                                          <p:val>
                                            <p:strVal val="#ppt_x"/>
                                          </p:val>
                                        </p:tav>
                                      </p:tavLst>
                                    </p:anim>
                                    <p:anim calcmode="lin" valueType="num">
                                      <p:cBhvr>
                                        <p:cTn id="22" dur="5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4" grpId="0" animBg="1"/>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A8D76"/>
        </a:solidFill>
        <a:effectLst/>
      </p:bgPr>
    </p:bg>
    <p:spTree>
      <p:nvGrpSpPr>
        <p:cNvPr id="1" name=""/>
        <p:cNvGrpSpPr/>
        <p:nvPr/>
      </p:nvGrpSpPr>
      <p:grpSpPr>
        <a:xfrm>
          <a:off x="0" y="0"/>
          <a:ext cx="0" cy="0"/>
          <a:chOff x="0" y="0"/>
          <a:chExt cx="0" cy="0"/>
        </a:xfrm>
      </p:grpSpPr>
      <p:sp>
        <p:nvSpPr>
          <p:cNvPr id="25" name="Rounded Rectangle 24"/>
          <p:cNvSpPr/>
          <p:nvPr/>
        </p:nvSpPr>
        <p:spPr>
          <a:xfrm>
            <a:off x="457200" y="222584"/>
            <a:ext cx="17348528" cy="9829800"/>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6" name="Group 25"/>
          <p:cNvGrpSpPr/>
          <p:nvPr/>
        </p:nvGrpSpPr>
        <p:grpSpPr>
          <a:xfrm>
            <a:off x="1066800" y="495300"/>
            <a:ext cx="3861128" cy="1279214"/>
            <a:chOff x="482272" y="679784"/>
            <a:chExt cx="3861128" cy="1279214"/>
          </a:xfrm>
        </p:grpSpPr>
        <p:pic>
          <p:nvPicPr>
            <p:cNvPr id="27"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82272" y="679784"/>
              <a:ext cx="3861128" cy="1279214"/>
            </a:xfrm>
            <a:prstGeom prst="rect">
              <a:avLst/>
            </a:prstGeom>
          </p:spPr>
        </p:pic>
        <p:sp>
          <p:nvSpPr>
            <p:cNvPr id="28" name="Rectangle 27"/>
            <p:cNvSpPr/>
            <p:nvPr/>
          </p:nvSpPr>
          <p:spPr>
            <a:xfrm>
              <a:off x="1871436" y="788699"/>
              <a:ext cx="2036135" cy="90159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dụ 1:</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9" name="Rectangle 28"/>
              <p:cNvSpPr/>
              <p:nvPr/>
            </p:nvSpPr>
            <p:spPr>
              <a:xfrm>
                <a:off x="2174306" y="1841837"/>
                <a:ext cx="13980094"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lang="en-US" sz="4000" noProof="0">
                    <a:solidFill>
                      <a:prstClr val="black"/>
                    </a:solidFill>
                    <a:latin typeface="Arial" panose="020B0604020202020204" pitchFamily="34" charset="0"/>
                    <a:ea typeface="Times New Roman" panose="02020603050405020304" pitchFamily="18" charset="0"/>
                  </a:rPr>
                  <a:t>a) </a:t>
                </a:r>
                <a14:m>
                  <m:oMath xmlns:m="http://schemas.openxmlformats.org/officeDocument/2006/math">
                    <m:sSup>
                      <m:sSupPr>
                        <m:ctrlPr>
                          <a:rPr lang="en-US" sz="4000" i="1" noProof="0" smtClean="0">
                            <a:solidFill>
                              <a:prstClr val="black"/>
                            </a:solidFill>
                            <a:latin typeface="Cambria Math" panose="02040503050406030204" pitchFamily="18" charset="0"/>
                          </a:rPr>
                        </m:ctrlPr>
                      </m:sSupPr>
                      <m:e>
                        <m:r>
                          <a:rPr lang="en-US" sz="4000" b="0" i="1" noProof="0" smtClean="0">
                            <a:solidFill>
                              <a:prstClr val="black"/>
                            </a:solidFill>
                            <a:latin typeface="Cambria Math" panose="02040503050406030204" pitchFamily="18" charset="0"/>
                          </a:rPr>
                          <m:t>𝑥</m:t>
                        </m:r>
                      </m:e>
                      <m:sup>
                        <m:r>
                          <a:rPr lang="en-US" sz="4000" b="0" i="1" noProof="0" smtClean="0">
                            <a:solidFill>
                              <a:prstClr val="black"/>
                            </a:solidFill>
                            <a:latin typeface="Cambria Math" panose="02040503050406030204" pitchFamily="18" charset="0"/>
                          </a:rPr>
                          <m:t>3</m:t>
                        </m:r>
                      </m:sup>
                    </m:sSup>
                    <m:r>
                      <a:rPr lang="en-US" sz="4000" b="0" i="1" noProof="0" smtClean="0">
                        <a:solidFill>
                          <a:prstClr val="black"/>
                        </a:solidFill>
                        <a:latin typeface="Cambria Math" panose="02040503050406030204" pitchFamily="18" charset="0"/>
                      </a:rPr>
                      <m:t>+</m:t>
                    </m:r>
                    <m:r>
                      <a:rPr lang="en-US" sz="4000" b="0" i="1" noProof="0" smtClean="0">
                        <a:solidFill>
                          <a:prstClr val="black"/>
                        </a:solidFill>
                        <a:latin typeface="Cambria Math" panose="02040503050406030204" pitchFamily="18" charset="0"/>
                      </a:rPr>
                      <m:t>𝑥</m:t>
                    </m:r>
                  </m:oMath>
                </a14:m>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a:t>
                </a:r>
                <a:r>
                  <a:rPr kumimoji="0" lang="en-US" sz="4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rPr>
                  <a:t> </a:t>
                </a:r>
                <a14:m>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rPr>
                      <m:t>2</m:t>
                    </m:r>
                    <m:d>
                      <m:d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rPr>
                        </m:ctrlPr>
                      </m:d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rPr>
                          <m:t>𝑥</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rPr>
                          <m:t>+</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rPr>
                          <m:t>𝑦</m:t>
                        </m:r>
                      </m:e>
                    </m:d>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rPr>
                      <m:t>−2</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rPr>
                      <m:t>𝑦</m:t>
                    </m:r>
                    <m:d>
                      <m:d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rPr>
                        </m:ctrlPr>
                      </m:d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rPr>
                          <m:t>𝑥</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rPr>
                          <m:t>+</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rPr>
                          <m:t>𝑦</m:t>
                        </m:r>
                      </m:e>
                    </m:d>
                  </m:oMath>
                </a14:m>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endParaRPr>
              </a:p>
            </p:txBody>
          </p:sp>
        </mc:Choice>
        <mc:Fallback xmlns="">
          <p:sp>
            <p:nvSpPr>
              <p:cNvPr id="29" name="Rectangle 28"/>
              <p:cNvSpPr>
                <a:spLocks noRot="1" noChangeAspect="1" noMove="1" noResize="1" noEditPoints="1" noAdjustHandles="1" noChangeArrowheads="1" noChangeShapeType="1" noTextEdit="1"/>
              </p:cNvSpPr>
              <p:nvPr/>
            </p:nvSpPr>
            <p:spPr>
              <a:xfrm>
                <a:off x="2174306" y="1841837"/>
                <a:ext cx="13980094" cy="1015663"/>
              </a:xfrm>
              <a:prstGeom prst="rect">
                <a:avLst/>
              </a:prstGeom>
              <a:blipFill>
                <a:blip r:embed="rId6"/>
                <a:stretch>
                  <a:fillRect l="-1570" b="-13772"/>
                </a:stretch>
              </a:blipFill>
            </p:spPr>
            <p:txBody>
              <a:bodyPr/>
              <a:lstStyle/>
              <a:p>
                <a:r>
                  <a:rPr lang="en-US">
                    <a:noFill/>
                  </a:rPr>
                  <a:t> </a:t>
                </a:r>
              </a:p>
            </p:txBody>
          </p:sp>
        </mc:Fallback>
      </mc:AlternateContent>
      <p:pic>
        <p:nvPicPr>
          <p:cNvPr id="32" name="Picture 9"/>
          <p:cNvPicPr>
            <a:picLocks noChangeAspect="1"/>
          </p:cNvPicPr>
          <p:nvPr/>
        </p:nvPicPr>
        <p:blipFill>
          <a:blip r:embed="rId7">
            <a:alphaModFix amt="70000"/>
            <a:biLevel thresh="25000"/>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a:xfrm rot="2066437">
            <a:off x="15800314" y="-341315"/>
            <a:ext cx="2267805" cy="2082257"/>
          </a:xfrm>
          <a:prstGeom prst="rect">
            <a:avLst/>
          </a:prstGeom>
        </p:spPr>
      </p:pic>
      <p:sp>
        <p:nvSpPr>
          <p:cNvPr id="34" name="Oval Callout 33"/>
          <p:cNvSpPr/>
          <p:nvPr/>
        </p:nvSpPr>
        <p:spPr>
          <a:xfrm>
            <a:off x="8249411" y="3086100"/>
            <a:ext cx="1789177" cy="999951"/>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0" name="Rectangle 9"/>
              <p:cNvSpPr/>
              <p:nvPr/>
            </p:nvSpPr>
            <p:spPr>
              <a:xfrm>
                <a:off x="2174306" y="4533900"/>
                <a:ext cx="7621254" cy="707886"/>
              </a:xfrm>
              <a:prstGeom prst="rect">
                <a:avLst/>
              </a:prstGeom>
            </p:spPr>
            <p:txBody>
              <a:bodyPr wrap="none">
                <a:spAutoFit/>
              </a:bodyPr>
              <a:lstStyle/>
              <a:p>
                <a:r>
                  <a:rPr lang="en-US" sz="4000">
                    <a:solidFill>
                      <a:prstClr val="black"/>
                    </a:solidFill>
                    <a:latin typeface="Arial" panose="020B0604020202020204" pitchFamily="34" charset="0"/>
                    <a:ea typeface="Times New Roman" panose="02020603050405020304" pitchFamily="18" charset="0"/>
                  </a:rPr>
                  <a:t>a) </a:t>
                </a:r>
                <a14:m>
                  <m:oMath xmlns:m="http://schemas.openxmlformats.org/officeDocument/2006/math">
                    <m:sSup>
                      <m:sSupPr>
                        <m:ctrlPr>
                          <a:rPr lang="en-US" sz="4000" i="1">
                            <a:solidFill>
                              <a:prstClr val="black"/>
                            </a:solidFill>
                            <a:latin typeface="Cambria Math" panose="02040503050406030204" pitchFamily="18" charset="0"/>
                          </a:rPr>
                        </m:ctrlPr>
                      </m:sSupPr>
                      <m:e>
                        <m:r>
                          <a:rPr lang="en-US" sz="4000" i="1">
                            <a:solidFill>
                              <a:prstClr val="black"/>
                            </a:solidFill>
                            <a:latin typeface="Cambria Math" panose="02040503050406030204" pitchFamily="18" charset="0"/>
                          </a:rPr>
                          <m:t>𝑥</m:t>
                        </m:r>
                      </m:e>
                      <m:sup>
                        <m:r>
                          <a:rPr lang="en-US" sz="4000" i="1">
                            <a:solidFill>
                              <a:prstClr val="black"/>
                            </a:solidFill>
                            <a:latin typeface="Cambria Math" panose="02040503050406030204" pitchFamily="18" charset="0"/>
                          </a:rPr>
                          <m:t>3</m:t>
                        </m:r>
                      </m:sup>
                    </m:sSup>
                    <m:r>
                      <a:rPr lang="en-US" sz="4000" i="1">
                        <a:solidFill>
                          <a:prstClr val="black"/>
                        </a:solidFill>
                        <a:latin typeface="Cambria Math" panose="02040503050406030204" pitchFamily="18" charset="0"/>
                      </a:rPr>
                      <m:t>+</m:t>
                    </m:r>
                    <m:r>
                      <a:rPr lang="en-US" sz="4000" i="1">
                        <a:solidFill>
                          <a:prstClr val="black"/>
                        </a:solidFill>
                        <a:latin typeface="Cambria Math" panose="02040503050406030204" pitchFamily="18" charset="0"/>
                      </a:rPr>
                      <m:t>𝑥</m:t>
                    </m:r>
                    <m:r>
                      <a:rPr lang="en-US" sz="4000" b="0" i="1" smtClean="0">
                        <a:solidFill>
                          <a:prstClr val="black"/>
                        </a:solidFill>
                        <a:latin typeface="Cambria Math" panose="02040503050406030204" pitchFamily="18" charset="0"/>
                      </a:rPr>
                      <m:t>=</m:t>
                    </m:r>
                    <m:r>
                      <a:rPr lang="en-US" sz="4000" b="0" i="1" smtClean="0">
                        <a:solidFill>
                          <a:prstClr val="black"/>
                        </a:solidFill>
                        <a:latin typeface="Cambria Math" panose="02040503050406030204" pitchFamily="18" charset="0"/>
                      </a:rPr>
                      <m:t>𝑥</m:t>
                    </m:r>
                    <m:r>
                      <a:rPr lang="en-US" sz="4000" b="0" i="1" smtClean="0">
                        <a:solidFill>
                          <a:prstClr val="black"/>
                        </a:solidFill>
                        <a:latin typeface="Cambria Math" panose="02040503050406030204" pitchFamily="18" charset="0"/>
                      </a:rPr>
                      <m:t>.</m:t>
                    </m:r>
                    <m:sSup>
                      <m:sSupPr>
                        <m:ctrlPr>
                          <a:rPr lang="en-US" sz="4000" b="0" i="1" smtClean="0">
                            <a:solidFill>
                              <a:prstClr val="black"/>
                            </a:solidFill>
                            <a:latin typeface="Cambria Math" panose="02040503050406030204" pitchFamily="18" charset="0"/>
                          </a:rPr>
                        </m:ctrlPr>
                      </m:sSupPr>
                      <m:e>
                        <m:r>
                          <a:rPr lang="en-US" sz="4000" b="0" i="1" smtClean="0">
                            <a:solidFill>
                              <a:prstClr val="black"/>
                            </a:solidFill>
                            <a:latin typeface="Cambria Math" panose="02040503050406030204" pitchFamily="18" charset="0"/>
                          </a:rPr>
                          <m:t>𝑥</m:t>
                        </m:r>
                      </m:e>
                      <m:sup>
                        <m:r>
                          <a:rPr lang="en-US" sz="4000" b="0" i="1" smtClean="0">
                            <a:solidFill>
                              <a:prstClr val="black"/>
                            </a:solidFill>
                            <a:latin typeface="Cambria Math" panose="02040503050406030204" pitchFamily="18" charset="0"/>
                          </a:rPr>
                          <m:t>2</m:t>
                        </m:r>
                      </m:sup>
                    </m:sSup>
                    <m:r>
                      <a:rPr lang="en-US" sz="4000" b="0" i="1" smtClean="0">
                        <a:solidFill>
                          <a:prstClr val="black"/>
                        </a:solidFill>
                        <a:latin typeface="Cambria Math" panose="02040503050406030204" pitchFamily="18" charset="0"/>
                      </a:rPr>
                      <m:t>+</m:t>
                    </m:r>
                    <m:r>
                      <a:rPr lang="en-US" sz="4000" b="0" i="1" smtClean="0">
                        <a:solidFill>
                          <a:prstClr val="black"/>
                        </a:solidFill>
                        <a:latin typeface="Cambria Math" panose="02040503050406030204" pitchFamily="18" charset="0"/>
                      </a:rPr>
                      <m:t>𝑥</m:t>
                    </m:r>
                    <m:r>
                      <a:rPr lang="en-US" sz="4000" b="0" i="1" smtClean="0">
                        <a:solidFill>
                          <a:prstClr val="black"/>
                        </a:solidFill>
                        <a:latin typeface="Cambria Math" panose="02040503050406030204" pitchFamily="18" charset="0"/>
                      </a:rPr>
                      <m:t>=</m:t>
                    </m:r>
                    <m:r>
                      <a:rPr lang="en-US" sz="4000" b="0" i="1" smtClean="0">
                        <a:solidFill>
                          <a:prstClr val="black"/>
                        </a:solidFill>
                        <a:latin typeface="Cambria Math" panose="02040503050406030204" pitchFamily="18" charset="0"/>
                      </a:rPr>
                      <m:t>𝑥</m:t>
                    </m:r>
                    <m:d>
                      <m:dPr>
                        <m:ctrlPr>
                          <a:rPr lang="en-US" sz="4000" b="0" i="1" smtClean="0">
                            <a:solidFill>
                              <a:prstClr val="black"/>
                            </a:solidFill>
                            <a:latin typeface="Cambria Math" panose="02040503050406030204" pitchFamily="18" charset="0"/>
                          </a:rPr>
                        </m:ctrlPr>
                      </m:dPr>
                      <m:e>
                        <m:sSup>
                          <m:sSupPr>
                            <m:ctrlPr>
                              <a:rPr lang="en-US" sz="4000" b="0" i="1" smtClean="0">
                                <a:solidFill>
                                  <a:prstClr val="black"/>
                                </a:solidFill>
                                <a:latin typeface="Cambria Math" panose="02040503050406030204" pitchFamily="18" charset="0"/>
                              </a:rPr>
                            </m:ctrlPr>
                          </m:sSupPr>
                          <m:e>
                            <m:r>
                              <a:rPr lang="en-US" sz="4000" b="0" i="1" smtClean="0">
                                <a:solidFill>
                                  <a:prstClr val="black"/>
                                </a:solidFill>
                                <a:latin typeface="Cambria Math" panose="02040503050406030204" pitchFamily="18" charset="0"/>
                              </a:rPr>
                              <m:t>𝑥</m:t>
                            </m:r>
                          </m:e>
                          <m:sup>
                            <m:r>
                              <a:rPr lang="en-US" sz="4000" b="0" i="1" smtClean="0">
                                <a:solidFill>
                                  <a:prstClr val="black"/>
                                </a:solidFill>
                                <a:latin typeface="Cambria Math" panose="02040503050406030204" pitchFamily="18" charset="0"/>
                              </a:rPr>
                              <m:t>2</m:t>
                            </m:r>
                          </m:sup>
                        </m:sSup>
                        <m:r>
                          <a:rPr lang="en-US" sz="4000" b="0" i="1" smtClean="0">
                            <a:solidFill>
                              <a:prstClr val="black"/>
                            </a:solidFill>
                            <a:latin typeface="Cambria Math" panose="02040503050406030204" pitchFamily="18" charset="0"/>
                          </a:rPr>
                          <m:t>+1</m:t>
                        </m:r>
                      </m:e>
                    </m:d>
                  </m:oMath>
                </a14:m>
                <a:endParaRPr lang="en-US" sz="4000"/>
              </a:p>
            </p:txBody>
          </p:sp>
        </mc:Choice>
        <mc:Fallback xmlns="">
          <p:sp>
            <p:nvSpPr>
              <p:cNvPr id="10" name="Rectangle 9"/>
              <p:cNvSpPr>
                <a:spLocks noRot="1" noChangeAspect="1" noMove="1" noResize="1" noEditPoints="1" noAdjustHandles="1" noChangeArrowheads="1" noChangeShapeType="1" noTextEdit="1"/>
              </p:cNvSpPr>
              <p:nvPr/>
            </p:nvSpPr>
            <p:spPr>
              <a:xfrm>
                <a:off x="2174306" y="4533900"/>
                <a:ext cx="7621254" cy="707886"/>
              </a:xfrm>
              <a:prstGeom prst="rect">
                <a:avLst/>
              </a:prstGeom>
              <a:blipFill>
                <a:blip r:embed="rId16"/>
                <a:stretch>
                  <a:fillRect l="-2880" t="-17241" b="-344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2174306" y="5676900"/>
                <a:ext cx="13862898" cy="707886"/>
              </a:xfrm>
              <a:prstGeom prst="rect">
                <a:avLst/>
              </a:prstGeom>
            </p:spPr>
            <p:txBody>
              <a:bodyPr wrap="none">
                <a:spAutoFit/>
              </a:bodyPr>
              <a:lstStyle/>
              <a:p>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b)</a:t>
                </a:r>
                <a:r>
                  <a:rPr lang="en-US" sz="4000">
                    <a:solidFill>
                      <a:prstClr val="black"/>
                    </a:solidFill>
                    <a:latin typeface="Times New Roman" panose="02020603050405020304" pitchFamily="18" charset="0"/>
                    <a:ea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rPr>
                      <m:t>2</m:t>
                    </m:r>
                    <m:d>
                      <m:dPr>
                        <m:ctrlPr>
                          <a:rPr lang="en-US" sz="4000" i="1">
                            <a:solidFill>
                              <a:prstClr val="black"/>
                            </a:solidFill>
                            <a:latin typeface="Cambria Math" panose="02040503050406030204" pitchFamily="18" charset="0"/>
                          </a:rPr>
                        </m:ctrlPr>
                      </m:dPr>
                      <m:e>
                        <m:r>
                          <a:rPr lang="en-US" sz="4000" i="1">
                            <a:solidFill>
                              <a:prstClr val="black"/>
                            </a:solidFill>
                            <a:latin typeface="Cambria Math" panose="02040503050406030204" pitchFamily="18" charset="0"/>
                          </a:rPr>
                          <m:t>𝑥</m:t>
                        </m:r>
                        <m:r>
                          <a:rPr lang="en-US" sz="4000" i="1">
                            <a:solidFill>
                              <a:prstClr val="black"/>
                            </a:solidFill>
                            <a:latin typeface="Cambria Math" panose="02040503050406030204" pitchFamily="18" charset="0"/>
                          </a:rPr>
                          <m:t>+</m:t>
                        </m:r>
                        <m:r>
                          <a:rPr lang="en-US" sz="4000" i="1">
                            <a:solidFill>
                              <a:prstClr val="black"/>
                            </a:solidFill>
                            <a:latin typeface="Cambria Math" panose="02040503050406030204" pitchFamily="18" charset="0"/>
                          </a:rPr>
                          <m:t>𝑦</m:t>
                        </m:r>
                      </m:e>
                    </m:d>
                    <m:r>
                      <a:rPr lang="en-US" sz="4000" i="1">
                        <a:solidFill>
                          <a:prstClr val="black"/>
                        </a:solidFill>
                        <a:latin typeface="Cambria Math" panose="02040503050406030204" pitchFamily="18" charset="0"/>
                      </a:rPr>
                      <m:t>−2</m:t>
                    </m:r>
                    <m:r>
                      <a:rPr lang="en-US" sz="4000" i="1">
                        <a:solidFill>
                          <a:prstClr val="black"/>
                        </a:solidFill>
                        <a:latin typeface="Cambria Math" panose="02040503050406030204" pitchFamily="18" charset="0"/>
                      </a:rPr>
                      <m:t>𝑦</m:t>
                    </m:r>
                    <m:d>
                      <m:dPr>
                        <m:ctrlPr>
                          <a:rPr lang="en-US" sz="4000" i="1">
                            <a:solidFill>
                              <a:prstClr val="black"/>
                            </a:solidFill>
                            <a:latin typeface="Cambria Math" panose="02040503050406030204" pitchFamily="18" charset="0"/>
                          </a:rPr>
                        </m:ctrlPr>
                      </m:dPr>
                      <m:e>
                        <m:r>
                          <a:rPr lang="en-US" sz="4000" i="1">
                            <a:solidFill>
                              <a:prstClr val="black"/>
                            </a:solidFill>
                            <a:latin typeface="Cambria Math" panose="02040503050406030204" pitchFamily="18" charset="0"/>
                          </a:rPr>
                          <m:t>𝑥</m:t>
                        </m:r>
                        <m:r>
                          <a:rPr lang="en-US" sz="4000" i="1">
                            <a:solidFill>
                              <a:prstClr val="black"/>
                            </a:solidFill>
                            <a:latin typeface="Cambria Math" panose="02040503050406030204" pitchFamily="18" charset="0"/>
                          </a:rPr>
                          <m:t>+</m:t>
                        </m:r>
                        <m:r>
                          <a:rPr lang="en-US" sz="4000" i="1">
                            <a:solidFill>
                              <a:prstClr val="black"/>
                            </a:solidFill>
                            <a:latin typeface="Cambria Math" panose="02040503050406030204" pitchFamily="18" charset="0"/>
                          </a:rPr>
                          <m:t>𝑦</m:t>
                        </m:r>
                      </m:e>
                    </m:d>
                    <m:r>
                      <a:rPr lang="en-US" sz="4000" b="0" i="1" smtClean="0">
                        <a:solidFill>
                          <a:prstClr val="black"/>
                        </a:solidFill>
                        <a:latin typeface="Cambria Math" panose="02040503050406030204" pitchFamily="18" charset="0"/>
                      </a:rPr>
                      <m:t>=</m:t>
                    </m:r>
                    <m:d>
                      <m:dPr>
                        <m:ctrlPr>
                          <a:rPr lang="en-US" sz="4000" b="0" i="1" smtClean="0">
                            <a:solidFill>
                              <a:prstClr val="black"/>
                            </a:solidFill>
                            <a:latin typeface="Cambria Math" panose="02040503050406030204" pitchFamily="18" charset="0"/>
                          </a:rPr>
                        </m:ctrlPr>
                      </m:dPr>
                      <m:e>
                        <m:r>
                          <a:rPr lang="en-US" sz="4000" b="0" i="1" smtClean="0">
                            <a:solidFill>
                              <a:prstClr val="black"/>
                            </a:solidFill>
                            <a:latin typeface="Cambria Math" panose="02040503050406030204" pitchFamily="18" charset="0"/>
                          </a:rPr>
                          <m:t>2−2</m:t>
                        </m:r>
                        <m:r>
                          <a:rPr lang="en-US" sz="4000" b="0" i="1" smtClean="0">
                            <a:solidFill>
                              <a:prstClr val="black"/>
                            </a:solidFill>
                            <a:latin typeface="Cambria Math" panose="02040503050406030204" pitchFamily="18" charset="0"/>
                          </a:rPr>
                          <m:t>𝑦</m:t>
                        </m:r>
                      </m:e>
                    </m:d>
                    <m:d>
                      <m:dPr>
                        <m:ctrlPr>
                          <a:rPr lang="en-US" sz="4000" b="0" i="1" smtClean="0">
                            <a:solidFill>
                              <a:prstClr val="black"/>
                            </a:solidFill>
                            <a:latin typeface="Cambria Math" panose="02040503050406030204" pitchFamily="18" charset="0"/>
                          </a:rPr>
                        </m:ctrlPr>
                      </m:dPr>
                      <m:e>
                        <m:r>
                          <a:rPr lang="en-US" sz="4000" b="0" i="1" smtClean="0">
                            <a:solidFill>
                              <a:prstClr val="black"/>
                            </a:solidFill>
                            <a:latin typeface="Cambria Math" panose="02040503050406030204" pitchFamily="18" charset="0"/>
                          </a:rPr>
                          <m:t>𝑥</m:t>
                        </m:r>
                        <m:r>
                          <a:rPr lang="en-US" sz="4000" b="0" i="1" smtClean="0">
                            <a:solidFill>
                              <a:prstClr val="black"/>
                            </a:solidFill>
                            <a:latin typeface="Cambria Math" panose="02040503050406030204" pitchFamily="18" charset="0"/>
                          </a:rPr>
                          <m:t>+</m:t>
                        </m:r>
                        <m:r>
                          <a:rPr lang="en-US" sz="4000" b="0" i="1" smtClean="0">
                            <a:solidFill>
                              <a:prstClr val="black"/>
                            </a:solidFill>
                            <a:latin typeface="Cambria Math" panose="02040503050406030204" pitchFamily="18" charset="0"/>
                          </a:rPr>
                          <m:t>𝑦</m:t>
                        </m:r>
                      </m:e>
                    </m:d>
                    <m:r>
                      <a:rPr lang="en-US" sz="4000" b="0" i="1" smtClean="0">
                        <a:solidFill>
                          <a:prstClr val="black"/>
                        </a:solidFill>
                        <a:latin typeface="Cambria Math" panose="02040503050406030204" pitchFamily="18" charset="0"/>
                      </a:rPr>
                      <m:t>=2</m:t>
                    </m:r>
                    <m:d>
                      <m:dPr>
                        <m:ctrlPr>
                          <a:rPr lang="en-US" sz="4000" b="0" i="1" smtClean="0">
                            <a:solidFill>
                              <a:prstClr val="black"/>
                            </a:solidFill>
                            <a:latin typeface="Cambria Math" panose="02040503050406030204" pitchFamily="18" charset="0"/>
                          </a:rPr>
                        </m:ctrlPr>
                      </m:dPr>
                      <m:e>
                        <m:r>
                          <a:rPr lang="en-US" sz="4000" b="0" i="1" smtClean="0">
                            <a:solidFill>
                              <a:prstClr val="black"/>
                            </a:solidFill>
                            <a:latin typeface="Cambria Math" panose="02040503050406030204" pitchFamily="18" charset="0"/>
                          </a:rPr>
                          <m:t>1−</m:t>
                        </m:r>
                        <m:r>
                          <a:rPr lang="en-US" sz="4000" b="0" i="1" smtClean="0">
                            <a:solidFill>
                              <a:prstClr val="black"/>
                            </a:solidFill>
                            <a:latin typeface="Cambria Math" panose="02040503050406030204" pitchFamily="18" charset="0"/>
                          </a:rPr>
                          <m:t>𝑦</m:t>
                        </m:r>
                      </m:e>
                    </m:d>
                    <m:d>
                      <m:dPr>
                        <m:ctrlPr>
                          <a:rPr lang="en-US" sz="4000" b="0" i="1" smtClean="0">
                            <a:solidFill>
                              <a:prstClr val="black"/>
                            </a:solidFill>
                            <a:latin typeface="Cambria Math" panose="02040503050406030204" pitchFamily="18" charset="0"/>
                          </a:rPr>
                        </m:ctrlPr>
                      </m:dPr>
                      <m:e>
                        <m:r>
                          <a:rPr lang="en-US" sz="4000" b="0" i="1" smtClean="0">
                            <a:solidFill>
                              <a:prstClr val="black"/>
                            </a:solidFill>
                            <a:latin typeface="Cambria Math" panose="02040503050406030204" pitchFamily="18" charset="0"/>
                          </a:rPr>
                          <m:t>𝑥</m:t>
                        </m:r>
                        <m:r>
                          <a:rPr lang="en-US" sz="4000" b="0" i="1" smtClean="0">
                            <a:solidFill>
                              <a:prstClr val="black"/>
                            </a:solidFill>
                            <a:latin typeface="Cambria Math" panose="02040503050406030204" pitchFamily="18" charset="0"/>
                          </a:rPr>
                          <m:t>+</m:t>
                        </m:r>
                        <m:r>
                          <a:rPr lang="en-US" sz="4000" b="0" i="1" smtClean="0">
                            <a:solidFill>
                              <a:prstClr val="black"/>
                            </a:solidFill>
                            <a:latin typeface="Cambria Math" panose="02040503050406030204" pitchFamily="18" charset="0"/>
                          </a:rPr>
                          <m:t>𝑦</m:t>
                        </m:r>
                      </m:e>
                    </m:d>
                  </m:oMath>
                </a14:m>
                <a:endParaRPr lang="en-US" sz="4000"/>
              </a:p>
            </p:txBody>
          </p:sp>
        </mc:Choice>
        <mc:Fallback xmlns="">
          <p:sp>
            <p:nvSpPr>
              <p:cNvPr id="11" name="Rectangle 10"/>
              <p:cNvSpPr>
                <a:spLocks noRot="1" noChangeAspect="1" noMove="1" noResize="1" noEditPoints="1" noAdjustHandles="1" noChangeArrowheads="1" noChangeShapeType="1" noTextEdit="1"/>
              </p:cNvSpPr>
              <p:nvPr/>
            </p:nvSpPr>
            <p:spPr>
              <a:xfrm>
                <a:off x="2174306" y="5676900"/>
                <a:ext cx="13862898" cy="707886"/>
              </a:xfrm>
              <a:prstGeom prst="rect">
                <a:avLst/>
              </a:prstGeom>
              <a:blipFill>
                <a:blip r:embed="rId17"/>
                <a:stretch>
                  <a:fillRect l="-1583" t="-17241" b="-34483"/>
                </a:stretch>
              </a:blipFill>
            </p:spPr>
            <p:txBody>
              <a:bodyPr/>
              <a:lstStyle/>
              <a:p>
                <a:r>
                  <a:rPr lang="en-US">
                    <a:noFill/>
                  </a:rPr>
                  <a:t> </a:t>
                </a:r>
              </a:p>
            </p:txBody>
          </p:sp>
        </mc:Fallback>
      </mc:AlternateContent>
      <p:sp>
        <p:nvSpPr>
          <p:cNvPr id="12" name="Rectangle 11"/>
          <p:cNvSpPr/>
          <p:nvPr/>
        </p:nvSpPr>
        <p:spPr>
          <a:xfrm>
            <a:off x="1447800" y="7124700"/>
            <a:ext cx="15468600" cy="2862322"/>
          </a:xfrm>
          <a:prstGeom prst="rect">
            <a:avLst/>
          </a:prstGeom>
        </p:spPr>
        <p:txBody>
          <a:bodyPr wrap="square">
            <a:spAutoFit/>
          </a:bodyPr>
          <a:lstStyle/>
          <a:p>
            <a:pPr algn="just" fontAlgn="base">
              <a:lnSpc>
                <a:spcPct val="150000"/>
              </a:lnSpc>
            </a:pPr>
            <a:r>
              <a:rPr lang="en-US" sz="4000" b="1" i="1" u="sng">
                <a:solidFill>
                  <a:srgbClr val="C00000"/>
                </a:solidFill>
                <a:latin typeface="Arial" panose="020B0604020202020204" pitchFamily="34" charset="0"/>
                <a:ea typeface="Arial" panose="020B0604020202020204" pitchFamily="34" charset="0"/>
                <a:cs typeface="Arial" panose="020B0604020202020204" pitchFamily="34" charset="0"/>
              </a:rPr>
              <a:t>Chú ý:</a:t>
            </a:r>
          </a:p>
          <a:p>
            <a:pPr algn="just" fontAlgn="base">
              <a:lnSpc>
                <a:spcPct val="150000"/>
              </a:lnSpc>
            </a:pPr>
            <a:r>
              <a:rPr lang="en-US" sz="4000">
                <a:latin typeface="Arial" panose="020B0604020202020204" pitchFamily="34" charset="0"/>
                <a:ea typeface="Arial" panose="020B0604020202020204" pitchFamily="34" charset="0"/>
                <a:cs typeface="Arial" panose="020B0604020202020204" pitchFamily="34" charset="0"/>
              </a:rPr>
              <a:t>Cách làm như Ví dụ 1 gọi là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phân tích đa thức thành nhân tử bằng cách đặt nhân tử chung.</a:t>
            </a:r>
            <a:endParaRPr lang="en-US" sz="4000">
              <a:effectLst/>
              <a:latin typeface="Arial" panose="020B0604020202020204" pitchFamily="34" charset="0"/>
              <a:ea typeface="Arial" panose="020B0604020202020204" pitchFamily="34" charset="0"/>
              <a:cs typeface="Arial" panose="020B0604020202020204" pitchFamily="34" charset="0"/>
            </a:endParaRPr>
          </a:p>
        </p:txBody>
      </p:sp>
      <p:sp>
        <p:nvSpPr>
          <p:cNvPr id="13" name="Rectangle 12"/>
          <p:cNvSpPr/>
          <p:nvPr/>
        </p:nvSpPr>
        <p:spPr>
          <a:xfrm>
            <a:off x="5195963" y="609210"/>
            <a:ext cx="10210800" cy="1015663"/>
          </a:xfrm>
          <a:prstGeom prst="rect">
            <a:avLst/>
          </a:prstGeom>
        </p:spPr>
        <p:txBody>
          <a:bodyPr wrap="square">
            <a:spAutoFit/>
          </a:bodyPr>
          <a:lstStyle/>
          <a:p>
            <a:pPr lvl="0" algn="just">
              <a:lnSpc>
                <a:spcPct val="150000"/>
              </a:lnSpc>
              <a:spcAft>
                <a:spcPts val="1200"/>
              </a:spcAft>
              <a:defRPr/>
            </a:pPr>
            <a:r>
              <a:rPr lang="en-US" sz="4000">
                <a:solidFill>
                  <a:prstClr val="black"/>
                </a:solidFill>
                <a:latin typeface="Arial" panose="020B0604020202020204" pitchFamily="34" charset="0"/>
                <a:ea typeface="Times New Roman" panose="02020603050405020304" pitchFamily="18" charset="0"/>
              </a:rPr>
              <a:t>Phân tích các đa thức sau thành nhân tử:</a:t>
            </a:r>
          </a:p>
        </p:txBody>
      </p:sp>
      <p:cxnSp>
        <p:nvCxnSpPr>
          <p:cNvPr id="15" name="Straight Connector 14"/>
          <p:cNvCxnSpPr/>
          <p:nvPr/>
        </p:nvCxnSpPr>
        <p:spPr>
          <a:xfrm>
            <a:off x="457200" y="6896100"/>
            <a:ext cx="17526000" cy="0"/>
          </a:xfrm>
          <a:prstGeom prst="line">
            <a:avLst/>
          </a:prstGeom>
          <a:ln>
            <a:solidFill>
              <a:srgbClr val="5A8D76"/>
            </a:solidFill>
            <a:prstDash val="dash"/>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18"/>
          <a:stretch>
            <a:fillRect/>
          </a:stretch>
        </p:blipFill>
        <p:spPr>
          <a:xfrm>
            <a:off x="16414178" y="7283116"/>
            <a:ext cx="940163" cy="762781"/>
          </a:xfrm>
          <a:prstGeom prst="rect">
            <a:avLst/>
          </a:prstGeom>
        </p:spPr>
      </p:pic>
    </p:spTree>
    <p:extLst>
      <p:ext uri="{BB962C8B-B14F-4D97-AF65-F5344CB8AC3E}">
        <p14:creationId xmlns:p14="http://schemas.microsoft.com/office/powerpoint/2010/main" val="2411865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barn(inVertical)">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24" dur="500"/>
                                        <p:tgtEl>
                                          <p:spTgt spid="1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anim calcmode="lin" valueType="num">
                                      <p:cBhvr>
                                        <p:cTn id="30" dur="500" fill="hold"/>
                                        <p:tgtEl>
                                          <p:spTgt spid="11"/>
                                        </p:tgtEl>
                                        <p:attrNameLst>
                                          <p:attrName>ppt_x</p:attrName>
                                        </p:attrNameLst>
                                      </p:cBhvr>
                                      <p:tavLst>
                                        <p:tav tm="0">
                                          <p:val>
                                            <p:strVal val="#ppt_x"/>
                                          </p:val>
                                        </p:tav>
                                        <p:tav tm="100000">
                                          <p:val>
                                            <p:strVal val="#ppt_x"/>
                                          </p:val>
                                        </p:tav>
                                      </p:tavLst>
                                    </p:anim>
                                    <p:anim calcmode="lin" valueType="num">
                                      <p:cBhvr>
                                        <p:cTn id="31"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par>
                                <p:cTn id="37" presetID="10"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par>
                                <p:cTn id="40" presetID="10" presetClass="entr" presetSubtype="0"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4" grpId="0" animBg="1"/>
      <p:bldP spid="11" grpId="0"/>
      <p:bldP spid="12" grpId="0"/>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632</TotalTime>
  <Words>2257</Words>
  <Application>Microsoft Office PowerPoint</Application>
  <PresentationFormat>Custom</PresentationFormat>
  <Paragraphs>201</Paragraphs>
  <Slides>42</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OpenSans</vt:lpstr>
      <vt:lpstr>Calibri Light</vt:lpstr>
      <vt:lpstr>Calibri</vt:lpstr>
      <vt:lpstr>Arial</vt:lpstr>
      <vt:lpstr>Cambria Math</vt:lpstr>
      <vt:lpstr>Kavoon</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Teal and Yellow Simple Order of Operations Presentation</dc:title>
  <dc:creator>DINH THI HA VAN</dc:creator>
  <cp:lastModifiedBy>Đinh Thị Hà Vân</cp:lastModifiedBy>
  <cp:revision>73</cp:revision>
  <dcterms:created xsi:type="dcterms:W3CDTF">2006-08-16T00:00:00Z</dcterms:created>
  <dcterms:modified xsi:type="dcterms:W3CDTF">2024-05-20T14:24:28Z</dcterms:modified>
  <dc:identifier>DAFWAZhnXwQ</dc:identifier>
</cp:coreProperties>
</file>