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Patrick Hand SC" panose="020B0604020202020204" charset="0"/>
      <p:regular r:id="rId37"/>
    </p:embeddedFont>
    <p:embeddedFont>
      <p:font typeface="Raleway ExtraBold" pitchFamily="2" charset="0"/>
      <p:bold r:id="rId38"/>
    </p:embeddedFont>
    <p:embeddedFont>
      <p:font typeface="Varela Round" panose="020B0604020202020204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aQAahfscITSQEemvA0Mj37l2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917A-6C67-4E71-AF02-4EDFE59F23AF}">
  <a:tblStyle styleId="{C372917A-6C67-4E71-AF02-4EDFE59F23A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tcBdr/>
        <a:fill>
          <a:solidFill>
            <a:schemeClr val="accent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3BC607-BD85-417F-AAD9-EB3FD66D5A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2854" y="29943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/>
              <a:t>Trường</a:t>
            </a:r>
            <a:r>
              <a:rPr lang="en-US" sz="2000" b="1" dirty="0"/>
              <a:t> THCS </a:t>
            </a:r>
            <a:r>
              <a:rPr lang="en-US" sz="2000" b="1" dirty="0" err="1"/>
              <a:t>Ngọc</a:t>
            </a:r>
            <a:r>
              <a:rPr lang="en-US" sz="2000" b="1" dirty="0"/>
              <a:t> </a:t>
            </a:r>
            <a:r>
              <a:rPr lang="en-US" sz="2000" b="1" dirty="0" err="1"/>
              <a:t>Hải</a:t>
            </a:r>
            <a:endParaRPr lang="vi-V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69047" y="1234785"/>
            <a:ext cx="56304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FF0000"/>
                </a:solidFill>
              </a:rPr>
              <a:t>Chào mừng thầy cô </a:t>
            </a:r>
          </a:p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FF0000"/>
                </a:solidFill>
              </a:rPr>
              <a:t>và các em 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41490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"/>
          <p:cNvSpPr txBox="1"/>
          <p:nvPr/>
        </p:nvSpPr>
        <p:spPr>
          <a:xfrm>
            <a:off x="1363312" y="395237"/>
            <a:ext cx="6417375" cy="369332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w="28575" cap="flat" cmpd="sng">
            <a:solidFill>
              <a:srgbClr val="1F788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Ex2: Match the words in A with the words / phrases in B.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9"/>
          <p:cNvSpPr/>
          <p:nvPr/>
        </p:nvSpPr>
        <p:spPr>
          <a:xfrm>
            <a:off x="5739163" y="392047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new words</a:t>
            </a:r>
            <a:endParaRPr/>
          </a:p>
        </p:txBody>
      </p:sp>
      <p:sp>
        <p:nvSpPr>
          <p:cNvPr id="510" name="Google Shape;510;p9"/>
          <p:cNvSpPr/>
          <p:nvPr/>
        </p:nvSpPr>
        <p:spPr>
          <a:xfrm>
            <a:off x="5739163" y="3307162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exercise</a:t>
            </a:r>
            <a:endParaRPr/>
          </a:p>
        </p:txBody>
      </p:sp>
      <p:sp>
        <p:nvSpPr>
          <p:cNvPr id="511" name="Google Shape;511;p9"/>
          <p:cNvSpPr/>
          <p:nvPr/>
        </p:nvSpPr>
        <p:spPr>
          <a:xfrm>
            <a:off x="5739163" y="2693845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uniform</a:t>
            </a:r>
            <a:endParaRPr/>
          </a:p>
        </p:txBody>
      </p:sp>
      <p:sp>
        <p:nvSpPr>
          <p:cNvPr id="512" name="Google Shape;512;p9"/>
          <p:cNvSpPr/>
          <p:nvPr/>
        </p:nvSpPr>
        <p:spPr>
          <a:xfrm>
            <a:off x="5739163" y="2080528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Piano</a:t>
            </a:r>
            <a:endParaRPr/>
          </a:p>
        </p:txBody>
      </p:sp>
      <p:sp>
        <p:nvSpPr>
          <p:cNvPr id="513" name="Google Shape;513;p9"/>
          <p:cNvSpPr/>
          <p:nvPr/>
        </p:nvSpPr>
        <p:spPr>
          <a:xfrm>
            <a:off x="5739163" y="1467211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lunch</a:t>
            </a:r>
            <a:endParaRPr/>
          </a:p>
        </p:txBody>
      </p:sp>
      <p:sp>
        <p:nvSpPr>
          <p:cNvPr id="514" name="Google Shape;514;p9"/>
          <p:cNvSpPr/>
          <p:nvPr/>
        </p:nvSpPr>
        <p:spPr>
          <a:xfrm>
            <a:off x="1906845" y="3922466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wear</a:t>
            </a:r>
            <a:endParaRPr/>
          </a:p>
        </p:txBody>
      </p:sp>
      <p:sp>
        <p:nvSpPr>
          <p:cNvPr id="515" name="Google Shape;515;p9"/>
          <p:cNvSpPr/>
          <p:nvPr/>
        </p:nvSpPr>
        <p:spPr>
          <a:xfrm>
            <a:off x="1906845" y="330914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have</a:t>
            </a:r>
            <a:endParaRPr/>
          </a:p>
        </p:txBody>
      </p:sp>
      <p:sp>
        <p:nvSpPr>
          <p:cNvPr id="516" name="Google Shape;516;p9"/>
          <p:cNvSpPr/>
          <p:nvPr/>
        </p:nvSpPr>
        <p:spPr>
          <a:xfrm>
            <a:off x="1906845" y="2695832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play</a:t>
            </a:r>
            <a:endParaRPr/>
          </a:p>
        </p:txBody>
      </p:sp>
      <p:sp>
        <p:nvSpPr>
          <p:cNvPr id="517" name="Google Shape;517;p9"/>
          <p:cNvSpPr/>
          <p:nvPr/>
        </p:nvSpPr>
        <p:spPr>
          <a:xfrm>
            <a:off x="1906845" y="2082515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do</a:t>
            </a:r>
            <a:endParaRPr/>
          </a:p>
        </p:txBody>
      </p:sp>
      <p:sp>
        <p:nvSpPr>
          <p:cNvPr id="518" name="Google Shape;518;p9"/>
          <p:cNvSpPr/>
          <p:nvPr/>
        </p:nvSpPr>
        <p:spPr>
          <a:xfrm>
            <a:off x="1906845" y="146526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study</a:t>
            </a:r>
            <a:endParaRPr/>
          </a:p>
        </p:txBody>
      </p:sp>
      <p:sp>
        <p:nvSpPr>
          <p:cNvPr id="519" name="Google Shape;519;p9"/>
          <p:cNvSpPr/>
          <p:nvPr/>
        </p:nvSpPr>
        <p:spPr>
          <a:xfrm>
            <a:off x="3823004" y="146526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new words</a:t>
            </a:r>
            <a:endParaRPr/>
          </a:p>
        </p:txBody>
      </p:sp>
      <p:sp>
        <p:nvSpPr>
          <p:cNvPr id="520" name="Google Shape;520;p9"/>
          <p:cNvSpPr/>
          <p:nvPr/>
        </p:nvSpPr>
        <p:spPr>
          <a:xfrm>
            <a:off x="3830438" y="2080528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exercise</a:t>
            </a:r>
            <a:endParaRPr/>
          </a:p>
        </p:txBody>
      </p:sp>
      <p:sp>
        <p:nvSpPr>
          <p:cNvPr id="521" name="Google Shape;521;p9"/>
          <p:cNvSpPr/>
          <p:nvPr/>
        </p:nvSpPr>
        <p:spPr>
          <a:xfrm>
            <a:off x="3830438" y="2693845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Piano</a:t>
            </a:r>
            <a:endParaRPr/>
          </a:p>
        </p:txBody>
      </p:sp>
      <p:sp>
        <p:nvSpPr>
          <p:cNvPr id="522" name="Google Shape;522;p9"/>
          <p:cNvSpPr/>
          <p:nvPr/>
        </p:nvSpPr>
        <p:spPr>
          <a:xfrm>
            <a:off x="3830438" y="3307162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lunch</a:t>
            </a: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3830438" y="392047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uniform</a:t>
            </a:r>
            <a:endParaRPr/>
          </a:p>
        </p:txBody>
      </p:sp>
      <p:sp>
        <p:nvSpPr>
          <p:cNvPr id="524" name="Google Shape;524;p9"/>
          <p:cNvSpPr/>
          <p:nvPr/>
        </p:nvSpPr>
        <p:spPr>
          <a:xfrm>
            <a:off x="8045687" y="2909612"/>
            <a:ext cx="969325" cy="795100"/>
          </a:xfrm>
          <a:custGeom>
            <a:avLst/>
            <a:gdLst/>
            <a:ahLst/>
            <a:cxnLst/>
            <a:rect l="l" t="t" r="r" b="b"/>
            <a:pathLst>
              <a:path w="38773" h="31804" extrusionOk="0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7984487" y="3217712"/>
            <a:ext cx="768975" cy="662050"/>
          </a:xfrm>
          <a:custGeom>
            <a:avLst/>
            <a:gdLst/>
            <a:ahLst/>
            <a:cxnLst/>
            <a:rect l="l" t="t" r="r" b="b"/>
            <a:pathLst>
              <a:path w="30759" h="26482" extrusionOk="0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8152412" y="3885162"/>
            <a:ext cx="533575" cy="545600"/>
          </a:xfrm>
          <a:custGeom>
            <a:avLst/>
            <a:gdLst/>
            <a:ahLst/>
            <a:cxnLst/>
            <a:rect l="l" t="t" r="r" b="b"/>
            <a:pathLst>
              <a:path w="21343" h="21824" extrusionOk="0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8111087" y="4399362"/>
            <a:ext cx="616750" cy="311800"/>
          </a:xfrm>
          <a:custGeom>
            <a:avLst/>
            <a:gdLst/>
            <a:ahLst/>
            <a:cxnLst/>
            <a:rect l="l" t="t" r="r" b="b"/>
            <a:pathLst>
              <a:path w="24670" h="12472" extrusionOk="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8719437" y="3651337"/>
            <a:ext cx="128700" cy="125575"/>
          </a:xfrm>
          <a:custGeom>
            <a:avLst/>
            <a:gdLst/>
            <a:ahLst/>
            <a:cxnLst/>
            <a:rect l="l" t="t" r="r" b="b"/>
            <a:pathLst>
              <a:path w="5148" h="5023" extrusionOk="0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8665562" y="4940237"/>
            <a:ext cx="156425" cy="60700"/>
          </a:xfrm>
          <a:custGeom>
            <a:avLst/>
            <a:gdLst/>
            <a:ahLst/>
            <a:cxnLst/>
            <a:rect l="l" t="t" r="r" b="b"/>
            <a:pathLst>
              <a:path w="6257" h="2428" extrusionOk="0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7972987" y="3220837"/>
            <a:ext cx="80050" cy="125050"/>
          </a:xfrm>
          <a:custGeom>
            <a:avLst/>
            <a:gdLst/>
            <a:ahLst/>
            <a:cxnLst/>
            <a:rect l="l" t="t" r="r" b="b"/>
            <a:pathLst>
              <a:path w="3202" h="5002" extrusionOk="0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7954162" y="4910937"/>
            <a:ext cx="137600" cy="45550"/>
          </a:xfrm>
          <a:custGeom>
            <a:avLst/>
            <a:gdLst/>
            <a:ahLst/>
            <a:cxnLst/>
            <a:rect l="l" t="t" r="r" b="b"/>
            <a:pathLst>
              <a:path w="5504" h="1822" extrusionOk="0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8191637" y="3632512"/>
            <a:ext cx="272025" cy="162175"/>
          </a:xfrm>
          <a:custGeom>
            <a:avLst/>
            <a:gdLst/>
            <a:ahLst/>
            <a:cxnLst/>
            <a:rect l="l" t="t" r="r" b="b"/>
            <a:pathLst>
              <a:path w="10881" h="6487" extrusionOk="0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8479337" y="3587012"/>
            <a:ext cx="177350" cy="206125"/>
          </a:xfrm>
          <a:custGeom>
            <a:avLst/>
            <a:gdLst/>
            <a:ahLst/>
            <a:cxnLst/>
            <a:rect l="l" t="t" r="r" b="b"/>
            <a:pathLst>
              <a:path w="7094" h="8245" extrusionOk="0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961487" y="3505412"/>
            <a:ext cx="204025" cy="190425"/>
          </a:xfrm>
          <a:custGeom>
            <a:avLst/>
            <a:gdLst/>
            <a:ahLst/>
            <a:cxnLst/>
            <a:rect l="l" t="t" r="r" b="b"/>
            <a:pathLst>
              <a:path w="8161" h="7617" extrusionOk="0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8207862" y="4020637"/>
            <a:ext cx="415350" cy="84775"/>
          </a:xfrm>
          <a:custGeom>
            <a:avLst/>
            <a:gdLst/>
            <a:ahLst/>
            <a:cxnLst/>
            <a:rect l="l" t="t" r="r" b="b"/>
            <a:pathLst>
              <a:path w="16614" h="3391" extrusionOk="0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"/>
          <p:cNvSpPr/>
          <p:nvPr/>
        </p:nvSpPr>
        <p:spPr>
          <a:xfrm>
            <a:off x="8165487" y="4135737"/>
            <a:ext cx="483875" cy="102550"/>
          </a:xfrm>
          <a:custGeom>
            <a:avLst/>
            <a:gdLst/>
            <a:ahLst/>
            <a:cxnLst/>
            <a:rect l="l" t="t" r="r" b="b"/>
            <a:pathLst>
              <a:path w="19355" h="4102" extrusionOk="0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9"/>
          <p:cNvGrpSpPr/>
          <p:nvPr/>
        </p:nvGrpSpPr>
        <p:grpSpPr>
          <a:xfrm>
            <a:off x="8984112" y="2860437"/>
            <a:ext cx="296625" cy="308125"/>
            <a:chOff x="7653400" y="2205913"/>
            <a:chExt cx="296625" cy="308125"/>
          </a:xfrm>
        </p:grpSpPr>
        <p:sp>
          <p:nvSpPr>
            <p:cNvPr id="538" name="Google Shape;538;p9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9"/>
          <p:cNvSpPr/>
          <p:nvPr/>
        </p:nvSpPr>
        <p:spPr>
          <a:xfrm>
            <a:off x="7699412" y="2885012"/>
            <a:ext cx="1345400" cy="2147850"/>
          </a:xfrm>
          <a:custGeom>
            <a:avLst/>
            <a:gdLst/>
            <a:ahLst/>
            <a:cxnLst/>
            <a:rect l="l" t="t" r="r" b="b"/>
            <a:pathLst>
              <a:path w="53816" h="85914" extrusionOk="0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/>
          <p:nvPr/>
        </p:nvSpPr>
        <p:spPr>
          <a:xfrm>
            <a:off x="8161812" y="3608462"/>
            <a:ext cx="325400" cy="213950"/>
          </a:xfrm>
          <a:custGeom>
            <a:avLst/>
            <a:gdLst/>
            <a:ahLst/>
            <a:cxnLst/>
            <a:rect l="l" t="t" r="r" b="b"/>
            <a:pathLst>
              <a:path w="13016" h="8558" extrusionOk="0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8105862" y="3490237"/>
            <a:ext cx="45000" cy="46575"/>
          </a:xfrm>
          <a:custGeom>
            <a:avLst/>
            <a:gdLst/>
            <a:ahLst/>
            <a:cxnLst/>
            <a:rect l="l" t="t" r="r" b="b"/>
            <a:pathLst>
              <a:path w="1800" h="1863" extrusionOk="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8431212" y="3511162"/>
            <a:ext cx="44475" cy="49700"/>
          </a:xfrm>
          <a:custGeom>
            <a:avLst/>
            <a:gdLst/>
            <a:ahLst/>
            <a:cxnLst/>
            <a:rect l="l" t="t" r="r" b="b"/>
            <a:pathLst>
              <a:path w="1779" h="1988" extrusionOk="0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9"/>
          <p:cNvGrpSpPr/>
          <p:nvPr/>
        </p:nvGrpSpPr>
        <p:grpSpPr>
          <a:xfrm>
            <a:off x="255270" y="2786699"/>
            <a:ext cx="1385325" cy="1853800"/>
            <a:chOff x="9964525" y="914075"/>
            <a:chExt cx="1385325" cy="1853800"/>
          </a:xfrm>
        </p:grpSpPr>
        <p:sp>
          <p:nvSpPr>
            <p:cNvPr id="546" name="Google Shape;546;p9"/>
            <p:cNvSpPr/>
            <p:nvPr/>
          </p:nvSpPr>
          <p:spPr>
            <a:xfrm>
              <a:off x="10368950" y="1311400"/>
              <a:ext cx="743675" cy="519500"/>
            </a:xfrm>
            <a:custGeom>
              <a:avLst/>
              <a:gdLst/>
              <a:ahLst/>
              <a:cxnLst/>
              <a:rect l="l" t="t" r="r" b="b"/>
              <a:pathLst>
                <a:path w="29747" h="20780" extrusionOk="0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0342275" y="1023775"/>
              <a:ext cx="735975" cy="473250"/>
            </a:xfrm>
            <a:custGeom>
              <a:avLst/>
              <a:gdLst/>
              <a:ahLst/>
              <a:cxnLst/>
              <a:rect l="l" t="t" r="r" b="b"/>
              <a:pathLst>
                <a:path w="29439" h="18930" extrusionOk="0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0460875" y="1846300"/>
              <a:ext cx="464950" cy="444200"/>
            </a:xfrm>
            <a:custGeom>
              <a:avLst/>
              <a:gdLst/>
              <a:ahLst/>
              <a:cxnLst/>
              <a:rect l="l" t="t" r="r" b="b"/>
              <a:pathLst>
                <a:path w="18598" h="17768" extrusionOk="0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990025" y="961525"/>
              <a:ext cx="376600" cy="548550"/>
            </a:xfrm>
            <a:custGeom>
              <a:avLst/>
              <a:gdLst/>
              <a:ahLst/>
              <a:cxnLst/>
              <a:rect l="l" t="t" r="r" b="b"/>
              <a:pathLst>
                <a:path w="15064" h="21942" extrusionOk="0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0273475" y="941350"/>
              <a:ext cx="199875" cy="343975"/>
            </a:xfrm>
            <a:custGeom>
              <a:avLst/>
              <a:gdLst/>
              <a:ahLst/>
              <a:cxnLst/>
              <a:rect l="l" t="t" r="r" b="b"/>
              <a:pathLst>
                <a:path w="7995" h="13759" extrusionOk="0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1120900" y="1301325"/>
              <a:ext cx="80100" cy="164275"/>
            </a:xfrm>
            <a:custGeom>
              <a:avLst/>
              <a:gdLst/>
              <a:ahLst/>
              <a:cxnLst/>
              <a:rect l="l" t="t" r="r" b="b"/>
              <a:pathLst>
                <a:path w="3204" h="6571" extrusionOk="0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294825" y="1603750"/>
              <a:ext cx="115675" cy="90175"/>
            </a:xfrm>
            <a:custGeom>
              <a:avLst/>
              <a:gdLst/>
              <a:ahLst/>
              <a:cxnLst/>
              <a:rect l="l" t="t" r="r" b="b"/>
              <a:pathLst>
                <a:path w="4627" h="3607" extrusionOk="0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0751450" y="2682450"/>
              <a:ext cx="97875" cy="58750"/>
            </a:xfrm>
            <a:custGeom>
              <a:avLst/>
              <a:gdLst/>
              <a:ahLst/>
              <a:cxnLst/>
              <a:rect l="l" t="t" r="r" b="b"/>
              <a:pathLst>
                <a:path w="3915" h="2350" extrusionOk="0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0179200" y="2250150"/>
              <a:ext cx="33225" cy="122175"/>
            </a:xfrm>
            <a:custGeom>
              <a:avLst/>
              <a:gdLst/>
              <a:ahLst/>
              <a:cxnLst/>
              <a:rect l="l" t="t" r="r" b="b"/>
              <a:pathLst>
                <a:path w="1329" h="4887" extrusionOk="0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0708750" y="1851650"/>
              <a:ext cx="39175" cy="27875"/>
            </a:xfrm>
            <a:custGeom>
              <a:avLst/>
              <a:gdLst/>
              <a:ahLst/>
              <a:cxnLst/>
              <a:rect l="l" t="t" r="r" b="b"/>
              <a:pathLst>
                <a:path w="1567" h="1115" extrusionOk="0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1039075" y="1202275"/>
              <a:ext cx="8325" cy="7150"/>
            </a:xfrm>
            <a:custGeom>
              <a:avLst/>
              <a:gdLst/>
              <a:ahLst/>
              <a:cxnLst/>
              <a:rect l="l" t="t" r="r" b="b"/>
              <a:pathLst>
                <a:path w="333" h="286" extrusionOk="0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1046775" y="12171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1045000" y="1208200"/>
              <a:ext cx="2400" cy="8925"/>
            </a:xfrm>
            <a:custGeom>
              <a:avLst/>
              <a:gdLst/>
              <a:ahLst/>
              <a:cxnLst/>
              <a:rect l="l" t="t" r="r" b="b"/>
              <a:pathLst>
                <a:path w="96" h="357" extrusionOk="0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050925" y="1221250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0921650" y="1454900"/>
              <a:ext cx="186825" cy="188025"/>
            </a:xfrm>
            <a:custGeom>
              <a:avLst/>
              <a:gdLst/>
              <a:ahLst/>
              <a:cxnLst/>
              <a:rect l="l" t="t" r="r" b="b"/>
              <a:pathLst>
                <a:path w="7473" h="7521" extrusionOk="0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0418775" y="1534375"/>
              <a:ext cx="220025" cy="186225"/>
            </a:xfrm>
            <a:custGeom>
              <a:avLst/>
              <a:gdLst/>
              <a:ahLst/>
              <a:cxnLst/>
              <a:rect l="l" t="t" r="r" b="b"/>
              <a:pathLst>
                <a:path w="8801" h="7449" extrusionOk="0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9964525" y="914075"/>
              <a:ext cx="1385325" cy="1853800"/>
            </a:xfrm>
            <a:custGeom>
              <a:avLst/>
              <a:gdLst/>
              <a:ahLst/>
              <a:cxnLst/>
              <a:rect l="l" t="t" r="r" b="b"/>
              <a:pathLst>
                <a:path w="55413" h="74152" extrusionOk="0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10621000" y="1598425"/>
              <a:ext cx="320850" cy="115075"/>
            </a:xfrm>
            <a:custGeom>
              <a:avLst/>
              <a:gdLst/>
              <a:ahLst/>
              <a:cxnLst/>
              <a:rect l="l" t="t" r="r" b="b"/>
              <a:pathLst>
                <a:path w="12834" h="4603" extrusionOk="0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10588975" y="1511250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10903275" y="1461425"/>
              <a:ext cx="39150" cy="44500"/>
            </a:xfrm>
            <a:custGeom>
              <a:avLst/>
              <a:gdLst/>
              <a:ahLst/>
              <a:cxnLst/>
              <a:rect l="l" t="t" r="r" b="b"/>
              <a:pathLst>
                <a:path w="1566" h="1780" extrusionOk="0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9"/>
          <p:cNvSpPr txBox="1"/>
          <p:nvPr/>
        </p:nvSpPr>
        <p:spPr>
          <a:xfrm>
            <a:off x="2596900" y="941202"/>
            <a:ext cx="370614" cy="400110"/>
          </a:xfrm>
          <a:prstGeom prst="rect">
            <a:avLst/>
          </a:prstGeom>
          <a:gradFill>
            <a:gsLst>
              <a:gs pos="0">
                <a:srgbClr val="FF9FAE"/>
              </a:gs>
              <a:gs pos="35000">
                <a:srgbClr val="FFB9C3"/>
              </a:gs>
              <a:gs pos="100000">
                <a:srgbClr val="FFE2E6"/>
              </a:gs>
            </a:gsLst>
            <a:lin ang="16200000" scaled="0"/>
          </a:gradFill>
          <a:ln w="9525" cap="flat" cmpd="sng">
            <a:solidFill>
              <a:srgbClr val="F7819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67" name="Google Shape;567;p9"/>
          <p:cNvSpPr txBox="1"/>
          <p:nvPr/>
        </p:nvSpPr>
        <p:spPr>
          <a:xfrm>
            <a:off x="6429218" y="941202"/>
            <a:ext cx="370614" cy="400110"/>
          </a:xfrm>
          <a:prstGeom prst="rect">
            <a:avLst/>
          </a:prstGeom>
          <a:gradFill>
            <a:gsLst>
              <a:gs pos="0">
                <a:srgbClr val="FF9FAE"/>
              </a:gs>
              <a:gs pos="35000">
                <a:srgbClr val="FFB9C3"/>
              </a:gs>
              <a:gs pos="100000">
                <a:srgbClr val="FFE2E6"/>
              </a:gs>
            </a:gsLst>
            <a:lin ang="16200000" scaled="0"/>
          </a:gradFill>
          <a:ln w="9525" cap="flat" cmpd="sng">
            <a:solidFill>
              <a:srgbClr val="F7819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657050" y="2527050"/>
            <a:ext cx="1018500" cy="1756875"/>
            <a:chOff x="1671850" y="5693675"/>
            <a:chExt cx="1018500" cy="1756875"/>
          </a:xfrm>
        </p:grpSpPr>
        <p:sp>
          <p:nvSpPr>
            <p:cNvPr id="573" name="Google Shape;573;p10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10"/>
          <p:cNvGrpSpPr/>
          <p:nvPr/>
        </p:nvGrpSpPr>
        <p:grpSpPr>
          <a:xfrm>
            <a:off x="6871653" y="2530062"/>
            <a:ext cx="1476141" cy="1746429"/>
            <a:chOff x="5154600" y="5891450"/>
            <a:chExt cx="1254475" cy="1484175"/>
          </a:xfrm>
        </p:grpSpPr>
        <p:sp>
          <p:nvSpPr>
            <p:cNvPr id="594" name="Google Shape;594;p10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10"/>
          <p:cNvSpPr/>
          <p:nvPr/>
        </p:nvSpPr>
        <p:spPr>
          <a:xfrm rot="-1107443" flipH="1">
            <a:off x="6036877" y="3248123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10"/>
          <p:cNvGrpSpPr/>
          <p:nvPr/>
        </p:nvGrpSpPr>
        <p:grpSpPr>
          <a:xfrm>
            <a:off x="8305550" y="2455475"/>
            <a:ext cx="296625" cy="308125"/>
            <a:chOff x="7653400" y="2205913"/>
            <a:chExt cx="296625" cy="308125"/>
          </a:xfrm>
        </p:grpSpPr>
        <p:sp>
          <p:nvSpPr>
            <p:cNvPr id="608" name="Google Shape;608;p10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10"/>
          <p:cNvGrpSpPr/>
          <p:nvPr/>
        </p:nvGrpSpPr>
        <p:grpSpPr>
          <a:xfrm rot="-2700000" flipH="1">
            <a:off x="5297663" y="3163159"/>
            <a:ext cx="296622" cy="308122"/>
            <a:chOff x="7653400" y="2205913"/>
            <a:chExt cx="296625" cy="308125"/>
          </a:xfrm>
        </p:grpSpPr>
        <p:sp>
          <p:nvSpPr>
            <p:cNvPr id="612" name="Google Shape;612;p10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10"/>
          <p:cNvGrpSpPr/>
          <p:nvPr/>
        </p:nvGrpSpPr>
        <p:grpSpPr>
          <a:xfrm flipH="1">
            <a:off x="7958213" y="4428888"/>
            <a:ext cx="643950" cy="195675"/>
            <a:chOff x="806663" y="3241275"/>
            <a:chExt cx="643950" cy="195675"/>
          </a:xfrm>
        </p:grpSpPr>
        <p:sp>
          <p:nvSpPr>
            <p:cNvPr id="616" name="Google Shape;616;p1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10"/>
          <p:cNvSpPr txBox="1">
            <a:spLocks noGrp="1"/>
          </p:cNvSpPr>
          <p:nvPr>
            <p:ph type="title"/>
          </p:nvPr>
        </p:nvSpPr>
        <p:spPr>
          <a:xfrm>
            <a:off x="188950" y="1518619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9600">
                <a:solidFill>
                  <a:srgbClr val="F69F00"/>
                </a:solidFill>
              </a:rPr>
              <a:t>GRAMMAR</a:t>
            </a:r>
            <a:endParaRPr/>
          </a:p>
        </p:txBody>
      </p:sp>
      <p:grpSp>
        <p:nvGrpSpPr>
          <p:cNvPr id="619" name="Google Shape;619;p10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620" name="Google Shape;620;p10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10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624" name="Google Shape;624;p10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" name="Google Shape;625;p10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626" name="Google Shape;626;p10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0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0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10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0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0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0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0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0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0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0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0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10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10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0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0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42" name="Google Shape;642;p10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643" name="Google Shape;643;p10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0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654" name="Google Shape;654;p10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10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657" name="Google Shape;657;p10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1"/>
          <p:cNvGrpSpPr/>
          <p:nvPr/>
        </p:nvGrpSpPr>
        <p:grpSpPr>
          <a:xfrm>
            <a:off x="8073493" y="243079"/>
            <a:ext cx="777037" cy="619488"/>
            <a:chOff x="7900263" y="275350"/>
            <a:chExt cx="777037" cy="619488"/>
          </a:xfrm>
        </p:grpSpPr>
        <p:sp>
          <p:nvSpPr>
            <p:cNvPr id="664" name="Google Shape;664;p11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11"/>
          <p:cNvSpPr txBox="1"/>
          <p:nvPr/>
        </p:nvSpPr>
        <p:spPr>
          <a:xfrm>
            <a:off x="1170708" y="352768"/>
            <a:ext cx="6813569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Ex3: Complete the sentences with the present simple.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"/>
          <p:cNvSpPr txBox="1"/>
          <p:nvPr/>
        </p:nvSpPr>
        <p:spPr>
          <a:xfrm>
            <a:off x="529682" y="926548"/>
            <a:ext cx="6726044" cy="369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(come) ___________ from Da Nang.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 you learn Russian?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- No, I (not do) ______________.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   She always (walk) __________ to school with her friends.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often (do) _________ my homework after school.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 Nam (teach) _____________ history at my school. </a:t>
            </a:r>
            <a:endParaRPr/>
          </a:p>
        </p:txBody>
      </p:sp>
      <p:sp>
        <p:nvSpPr>
          <p:cNvPr id="669" name="Google Shape;669;p11"/>
          <p:cNvSpPr txBox="1"/>
          <p:nvPr/>
        </p:nvSpPr>
        <p:spPr>
          <a:xfrm>
            <a:off x="5759269" y="1013980"/>
            <a:ext cx="2992913" cy="134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Present Simple</a:t>
            </a:r>
            <a:endParaRPr/>
          </a:p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(+) S + V(s/es).</a:t>
            </a:r>
            <a:endParaRPr/>
          </a:p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(-) S + don’t/doesn’t + S.</a:t>
            </a:r>
            <a:endParaRPr/>
          </a:p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(?) Do/Does + V ?</a:t>
            </a:r>
            <a:endParaRPr/>
          </a:p>
        </p:txBody>
      </p:sp>
      <p:sp>
        <p:nvSpPr>
          <p:cNvPr id="670" name="Google Shape;670;p11"/>
          <p:cNvSpPr txBox="1"/>
          <p:nvPr/>
        </p:nvSpPr>
        <p:spPr>
          <a:xfrm>
            <a:off x="2513981" y="1137425"/>
            <a:ext cx="870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comes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3133141" y="2376012"/>
            <a:ext cx="752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3178034" y="2986999"/>
            <a:ext cx="790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walks</a:t>
            </a:r>
            <a:endParaRPr/>
          </a:p>
        </p:txBody>
      </p:sp>
      <p:sp>
        <p:nvSpPr>
          <p:cNvPr id="673" name="Google Shape;673;p11"/>
          <p:cNvSpPr txBox="1"/>
          <p:nvPr/>
        </p:nvSpPr>
        <p:spPr>
          <a:xfrm>
            <a:off x="2584606" y="3598531"/>
            <a:ext cx="4603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/>
          </a:p>
        </p:txBody>
      </p:sp>
      <p:sp>
        <p:nvSpPr>
          <p:cNvPr id="674" name="Google Shape;674;p11"/>
          <p:cNvSpPr txBox="1"/>
          <p:nvPr/>
        </p:nvSpPr>
        <p:spPr>
          <a:xfrm>
            <a:off x="3178034" y="4194650"/>
            <a:ext cx="8771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teachs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"/>
          <p:cNvSpPr txBox="1"/>
          <p:nvPr/>
        </p:nvSpPr>
        <p:spPr>
          <a:xfrm>
            <a:off x="264218" y="432770"/>
            <a:ext cx="8496921" cy="40011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Complete the text with the correct form of the verbs in brackets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2"/>
          <p:cNvSpPr/>
          <p:nvPr/>
        </p:nvSpPr>
        <p:spPr>
          <a:xfrm>
            <a:off x="464634" y="1132732"/>
            <a:ext cx="8214731" cy="34119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F69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lives in a small house in the centre of his village. His house (1. be) ________ near his new school. Every day, he (2. have)  _______ breakfast at 6 o’clock. Then he (3. walk) ________ to school with his friends. Hoang and his friends (4. study) ________ in grade 6 at An Son School. Hoang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(5. like) _________ his new school.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3"/>
          <p:cNvSpPr txBox="1"/>
          <p:nvPr/>
        </p:nvSpPr>
        <p:spPr>
          <a:xfrm>
            <a:off x="323539" y="243034"/>
            <a:ext cx="8496921" cy="40011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Complete the text with the correct form of the verbs in brackets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3"/>
          <p:cNvSpPr txBox="1"/>
          <p:nvPr/>
        </p:nvSpPr>
        <p:spPr>
          <a:xfrm>
            <a:off x="189877" y="1050950"/>
            <a:ext cx="5846647" cy="3449406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69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lives in a small house in the centre of his village. His house (1. be) ________ near his new school. Every day, he (2. have)  _______ breakfast at 6 o’clock. Then he (3. walk) ________ to school with his friends. Hoang and his friends (4. study) ________ in grade 6 at An Son School. Hoang (5. like) _________ his new school.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6333893" y="1043516"/>
            <a:ext cx="2664834" cy="3449406"/>
          </a:xfrm>
          <a:prstGeom prst="rect">
            <a:avLst/>
          </a:prstGeom>
          <a:solidFill>
            <a:srgbClr val="FEE5E8"/>
          </a:solidFill>
          <a:ln w="25400" cap="flat" cmpd="sng">
            <a:solidFill>
              <a:srgbClr val="BB0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+ Vs/es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+ V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</p:txBody>
      </p:sp>
      <p:sp>
        <p:nvSpPr>
          <p:cNvPr id="688" name="Google Shape;688;p13"/>
          <p:cNvSpPr txBox="1"/>
          <p:nvPr/>
        </p:nvSpPr>
        <p:spPr>
          <a:xfrm>
            <a:off x="3128068" y="1660189"/>
            <a:ext cx="598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3"/>
          <p:cNvSpPr txBox="1"/>
          <p:nvPr/>
        </p:nvSpPr>
        <p:spPr>
          <a:xfrm>
            <a:off x="3726517" y="2151045"/>
            <a:ext cx="598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3"/>
          <p:cNvSpPr txBox="1"/>
          <p:nvPr/>
        </p:nvSpPr>
        <p:spPr>
          <a:xfrm>
            <a:off x="3061162" y="2628740"/>
            <a:ext cx="84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walks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3"/>
          <p:cNvSpPr txBox="1"/>
          <p:nvPr/>
        </p:nvSpPr>
        <p:spPr>
          <a:xfrm>
            <a:off x="4579433" y="3113565"/>
            <a:ext cx="8380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3"/>
          <p:cNvSpPr txBox="1"/>
          <p:nvPr/>
        </p:nvSpPr>
        <p:spPr>
          <a:xfrm>
            <a:off x="4729824" y="3606905"/>
            <a:ext cx="8380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likes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"/>
          <p:cNvSpPr txBox="1"/>
          <p:nvPr/>
        </p:nvSpPr>
        <p:spPr>
          <a:xfrm>
            <a:off x="2202366" y="2355136"/>
            <a:ext cx="47169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4"/>
          <p:cNvSpPr txBox="1"/>
          <p:nvPr/>
        </p:nvSpPr>
        <p:spPr>
          <a:xfrm>
            <a:off x="737669" y="725371"/>
            <a:ext cx="72984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 remember to do my homework (always)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Nick gets good marks in exams. (usually)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We do not see a rabbit in town. (often)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I read in bed at night (rarely)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Do you sing in the shower? (sometimes)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4"/>
          <p:cNvSpPr/>
          <p:nvPr/>
        </p:nvSpPr>
        <p:spPr>
          <a:xfrm>
            <a:off x="5095516" y="1239358"/>
            <a:ext cx="3692236" cy="284710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780"/>
              </a:gs>
              <a:gs pos="35000">
                <a:srgbClr val="FFEDA5"/>
              </a:gs>
              <a:gs pos="100000">
                <a:srgbClr val="FFF8D8"/>
              </a:gs>
            </a:gsLst>
            <a:lin ang="16200000" scaled="0"/>
          </a:gradFill>
          <a:ln w="9525" cap="flat" cmpd="sng">
            <a:solidFill>
              <a:srgbClr val="FDBB4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S + adverb frequency + V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VD: He </a:t>
            </a:r>
            <a:r>
              <a:rPr lang="en-US" sz="2000" b="1" i="1" u="sng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 cooks.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S + be + adverb frequency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VD: You are </a:t>
            </a:r>
            <a:r>
              <a:rPr lang="en-US" sz="2000" b="1" i="1" u="sng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2000" b="1" i="0" u="none" strike="noStrike" cap="non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 late  </a:t>
            </a:r>
            <a:endParaRPr/>
          </a:p>
        </p:txBody>
      </p:sp>
      <p:sp>
        <p:nvSpPr>
          <p:cNvPr id="700" name="Google Shape;700;p14"/>
          <p:cNvSpPr txBox="1"/>
          <p:nvPr/>
        </p:nvSpPr>
        <p:spPr>
          <a:xfrm>
            <a:off x="477981" y="281359"/>
            <a:ext cx="7984189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Ex5: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the adverb in brackets in the correct place in each sentence.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4"/>
          <p:cNvSpPr txBox="1"/>
          <p:nvPr/>
        </p:nvSpPr>
        <p:spPr>
          <a:xfrm>
            <a:off x="737675" y="10925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always remember to do my homework.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2" name="Google Shape;702;p14"/>
          <p:cNvSpPr txBox="1"/>
          <p:nvPr/>
        </p:nvSpPr>
        <p:spPr>
          <a:xfrm>
            <a:off x="737675" y="1893425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Nick usually gets good marks in exams.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3" name="Google Shape;703;p14"/>
          <p:cNvSpPr txBox="1"/>
          <p:nvPr/>
        </p:nvSpPr>
        <p:spPr>
          <a:xfrm>
            <a:off x="737675" y="27608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We do not often see a rabbit in town.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4" name="Google Shape;704;p14"/>
          <p:cNvSpPr txBox="1"/>
          <p:nvPr/>
        </p:nvSpPr>
        <p:spPr>
          <a:xfrm>
            <a:off x="737675" y="35262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rarely read in bed at night.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5" name="Google Shape;705;p14"/>
          <p:cNvSpPr txBox="1"/>
          <p:nvPr/>
        </p:nvSpPr>
        <p:spPr>
          <a:xfrm>
            <a:off x="737675" y="4336575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🡪 Do you sometimes sing in the shower?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5"/>
          <p:cNvSpPr txBox="1">
            <a:spLocks noGrp="1"/>
          </p:cNvSpPr>
          <p:nvPr>
            <p:ph type="title"/>
          </p:nvPr>
        </p:nvSpPr>
        <p:spPr>
          <a:xfrm>
            <a:off x="2403149" y="1507097"/>
            <a:ext cx="4614195" cy="17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8000"/>
              <a:t>REFERENCE</a:t>
            </a:r>
            <a:endParaRPr sz="8000"/>
          </a:p>
        </p:txBody>
      </p:sp>
      <p:grpSp>
        <p:nvGrpSpPr>
          <p:cNvPr id="711" name="Google Shape;711;p15"/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712" name="Google Shape;712;p15"/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15"/>
          <p:cNvSpPr/>
          <p:nvPr/>
        </p:nvSpPr>
        <p:spPr>
          <a:xfrm>
            <a:off x="2628269" y="2812539"/>
            <a:ext cx="4264734" cy="157320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15"/>
          <p:cNvGrpSpPr/>
          <p:nvPr/>
        </p:nvGrpSpPr>
        <p:grpSpPr>
          <a:xfrm>
            <a:off x="8259975" y="4358938"/>
            <a:ext cx="487025" cy="489125"/>
            <a:chOff x="7047525" y="3892375"/>
            <a:chExt cx="487025" cy="489125"/>
          </a:xfrm>
        </p:grpSpPr>
        <p:sp>
          <p:nvSpPr>
            <p:cNvPr id="739" name="Google Shape;739;p15"/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5"/>
          <p:cNvGrpSpPr/>
          <p:nvPr/>
        </p:nvGrpSpPr>
        <p:grpSpPr>
          <a:xfrm>
            <a:off x="2062413" y="4505650"/>
            <a:ext cx="643950" cy="195675"/>
            <a:chOff x="806663" y="3241275"/>
            <a:chExt cx="643950" cy="195675"/>
          </a:xfrm>
        </p:grpSpPr>
        <p:sp>
          <p:nvSpPr>
            <p:cNvPr id="746" name="Google Shape;746;p15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5"/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749" name="Google Shape;749;p15"/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5"/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769" name="Google Shape;769;p15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15"/>
          <p:cNvGrpSpPr/>
          <p:nvPr/>
        </p:nvGrpSpPr>
        <p:grpSpPr>
          <a:xfrm>
            <a:off x="296567" y="4032225"/>
            <a:ext cx="766954" cy="835523"/>
            <a:chOff x="296567" y="4032225"/>
            <a:chExt cx="766954" cy="835523"/>
          </a:xfrm>
        </p:grpSpPr>
        <p:sp>
          <p:nvSpPr>
            <p:cNvPr id="782" name="Google Shape;782;p15"/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15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798" name="Google Shape;798;p15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15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809" name="Google Shape;809;p15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5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812" name="Google Shape;812;p15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15"/>
          <p:cNvGrpSpPr/>
          <p:nvPr/>
        </p:nvGrpSpPr>
        <p:grpSpPr>
          <a:xfrm>
            <a:off x="1474325" y="858525"/>
            <a:ext cx="808300" cy="1469525"/>
            <a:chOff x="1474325" y="858525"/>
            <a:chExt cx="808300" cy="1469525"/>
          </a:xfrm>
        </p:grpSpPr>
        <p:sp>
          <p:nvSpPr>
            <p:cNvPr id="815" name="Google Shape;815;p15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8" name="Google Shape;818;p15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19" name="Google Shape;819;p15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0" name="Google Shape;820;p15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21" name="Google Shape;821;p15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5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15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15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15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15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15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5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15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15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15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15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15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15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15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15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37" name="Google Shape;837;p15"/>
          <p:cNvGrpSpPr/>
          <p:nvPr/>
        </p:nvGrpSpPr>
        <p:grpSpPr>
          <a:xfrm>
            <a:off x="7099188" y="1019591"/>
            <a:ext cx="1561489" cy="1065910"/>
            <a:chOff x="6876425" y="1268933"/>
            <a:chExt cx="1561489" cy="1065910"/>
          </a:xfrm>
        </p:grpSpPr>
        <p:grpSp>
          <p:nvGrpSpPr>
            <p:cNvPr id="838" name="Google Shape;838;p15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839" name="Google Shape;839;p15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5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5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5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15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846" name="Google Shape;846;p15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5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3" name="Google Shape;853;p15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FF4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9" name="Google Shape;8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105" y="3090604"/>
            <a:ext cx="4111791" cy="26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0694" y="2571750"/>
            <a:ext cx="1762612" cy="3577257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6"/>
          <p:cNvSpPr txBox="1"/>
          <p:nvPr/>
        </p:nvSpPr>
        <p:spPr>
          <a:xfrm>
            <a:off x="419100" y="876289"/>
            <a:ext cx="83058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Describe your dream school.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7"/>
          <p:cNvSpPr txBox="1"/>
          <p:nvPr/>
        </p:nvSpPr>
        <p:spPr>
          <a:xfrm>
            <a:off x="6226657" y="916459"/>
            <a:ext cx="223443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Criteria</a:t>
            </a:r>
            <a:endParaRPr/>
          </a:p>
        </p:txBody>
      </p:sp>
      <p:grpSp>
        <p:nvGrpSpPr>
          <p:cNvPr id="867" name="Google Shape;867;p17"/>
          <p:cNvGrpSpPr/>
          <p:nvPr/>
        </p:nvGrpSpPr>
        <p:grpSpPr>
          <a:xfrm>
            <a:off x="514350" y="742837"/>
            <a:ext cx="4975675" cy="563994"/>
            <a:chOff x="0" y="0"/>
            <a:chExt cx="13268465" cy="1503982"/>
          </a:xfrm>
        </p:grpSpPr>
        <p:sp>
          <p:nvSpPr>
            <p:cNvPr id="868" name="Google Shape;868;p17"/>
            <p:cNvSpPr/>
            <p:nvPr/>
          </p:nvSpPr>
          <p:spPr>
            <a:xfrm>
              <a:off x="0" y="0"/>
              <a:ext cx="13268465" cy="1503982"/>
            </a:xfrm>
            <a:custGeom>
              <a:avLst/>
              <a:gdLst/>
              <a:ahLst/>
              <a:cxnLst/>
              <a:rect l="l" t="t" r="r" b="b"/>
              <a:pathLst>
                <a:path w="2968132" h="682310" extrusionOk="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01  PRODUCT</a:t>
              </a:r>
              <a:endParaRPr/>
            </a:p>
          </p:txBody>
        </p:sp>
        <p:sp>
          <p:nvSpPr>
            <p:cNvPr id="870" name="Google Shape;870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pic>
        <p:nvPicPr>
          <p:cNvPr id="871" name="Google Shape;8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4893" y="3576268"/>
            <a:ext cx="2963445" cy="19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150" y="2394826"/>
            <a:ext cx="1440933" cy="3506695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7"/>
          <p:cNvSpPr/>
          <p:nvPr/>
        </p:nvSpPr>
        <p:spPr>
          <a:xfrm>
            <a:off x="0" y="4459067"/>
            <a:ext cx="9144000" cy="684434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17"/>
          <p:cNvGrpSpPr/>
          <p:nvPr/>
        </p:nvGrpSpPr>
        <p:grpSpPr>
          <a:xfrm>
            <a:off x="514350" y="1606013"/>
            <a:ext cx="4975675" cy="563994"/>
            <a:chOff x="0" y="0"/>
            <a:chExt cx="13268465" cy="1503982"/>
          </a:xfrm>
        </p:grpSpPr>
        <p:sp>
          <p:nvSpPr>
            <p:cNvPr id="875" name="Google Shape;875;p17"/>
            <p:cNvSpPr/>
            <p:nvPr/>
          </p:nvSpPr>
          <p:spPr>
            <a:xfrm>
              <a:off x="0" y="0"/>
              <a:ext cx="13268465" cy="1503982"/>
            </a:xfrm>
            <a:custGeom>
              <a:avLst/>
              <a:gdLst/>
              <a:ahLst/>
              <a:cxnLst/>
              <a:rect l="l" t="t" r="r" b="b"/>
              <a:pathLst>
                <a:path w="2968132" h="682310" extrusionOk="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02  PRESENT</a:t>
              </a:r>
              <a:endParaRPr/>
            </a:p>
          </p:txBody>
        </p:sp>
        <p:sp>
          <p:nvSpPr>
            <p:cNvPr id="877" name="Google Shape;877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grpSp>
        <p:nvGrpSpPr>
          <p:cNvPr id="878" name="Google Shape;878;p17"/>
          <p:cNvGrpSpPr/>
          <p:nvPr/>
        </p:nvGrpSpPr>
        <p:grpSpPr>
          <a:xfrm>
            <a:off x="514350" y="2448974"/>
            <a:ext cx="4975675" cy="563994"/>
            <a:chOff x="0" y="0"/>
            <a:chExt cx="13268465" cy="1503982"/>
          </a:xfrm>
        </p:grpSpPr>
        <p:sp>
          <p:nvSpPr>
            <p:cNvPr id="879" name="Google Shape;879;p17"/>
            <p:cNvSpPr/>
            <p:nvPr/>
          </p:nvSpPr>
          <p:spPr>
            <a:xfrm>
              <a:off x="0" y="0"/>
              <a:ext cx="13268465" cy="1503982"/>
            </a:xfrm>
            <a:custGeom>
              <a:avLst/>
              <a:gdLst/>
              <a:ahLst/>
              <a:cxnLst/>
              <a:rect l="l" t="t" r="r" b="b"/>
              <a:pathLst>
                <a:path w="2968132" h="682310" extrusionOk="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03  TEAMWORK</a:t>
              </a:r>
              <a:endParaRPr/>
            </a:p>
          </p:txBody>
        </p:sp>
        <p:sp>
          <p:nvSpPr>
            <p:cNvPr id="881" name="Google Shape;881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grpSp>
        <p:nvGrpSpPr>
          <p:cNvPr id="882" name="Google Shape;882;p17"/>
          <p:cNvGrpSpPr/>
          <p:nvPr/>
        </p:nvGrpSpPr>
        <p:grpSpPr>
          <a:xfrm>
            <a:off x="514350" y="3329920"/>
            <a:ext cx="4975675" cy="563994"/>
            <a:chOff x="0" y="0"/>
            <a:chExt cx="13268465" cy="1503982"/>
          </a:xfrm>
        </p:grpSpPr>
        <p:sp>
          <p:nvSpPr>
            <p:cNvPr id="883" name="Google Shape;883;p17"/>
            <p:cNvSpPr/>
            <p:nvPr/>
          </p:nvSpPr>
          <p:spPr>
            <a:xfrm>
              <a:off x="0" y="0"/>
              <a:ext cx="13268465" cy="1503982"/>
            </a:xfrm>
            <a:custGeom>
              <a:avLst/>
              <a:gdLst/>
              <a:ahLst/>
              <a:cxnLst/>
              <a:rect l="l" t="t" r="r" b="b"/>
              <a:pathLst>
                <a:path w="2968132" h="682310" extrusionOk="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04 DEADLINE</a:t>
              </a:r>
              <a:endParaRPr/>
            </a:p>
          </p:txBody>
        </p:sp>
        <p:sp>
          <p:nvSpPr>
            <p:cNvPr id="885" name="Google Shape;885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 pt</a:t>
              </a:r>
              <a:endParaRPr sz="18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18"/>
          <p:cNvGrpSpPr/>
          <p:nvPr/>
        </p:nvGrpSpPr>
        <p:grpSpPr>
          <a:xfrm>
            <a:off x="2037143" y="1215342"/>
            <a:ext cx="3020993" cy="1961995"/>
            <a:chOff x="0" y="0"/>
            <a:chExt cx="7749445" cy="5110089"/>
          </a:xfrm>
        </p:grpSpPr>
        <p:sp>
          <p:nvSpPr>
            <p:cNvPr id="891" name="Google Shape;891;p18"/>
            <p:cNvSpPr/>
            <p:nvPr/>
          </p:nvSpPr>
          <p:spPr>
            <a:xfrm>
              <a:off x="0" y="0"/>
              <a:ext cx="5302972" cy="5110089"/>
            </a:xfrm>
            <a:custGeom>
              <a:avLst/>
              <a:gdLst/>
              <a:ahLst/>
              <a:cxnLst/>
              <a:rect l="l" t="t" r="r" b="b"/>
              <a:pathLst>
                <a:path w="2167483" h="1296448" extrusionOk="0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 txBox="1"/>
            <p:nvPr/>
          </p:nvSpPr>
          <p:spPr>
            <a:xfrm>
              <a:off x="511443" y="657528"/>
              <a:ext cx="7238002" cy="765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VOCABULARY</a:t>
              </a:r>
              <a:endParaRPr/>
            </a:p>
          </p:txBody>
        </p:sp>
        <p:sp>
          <p:nvSpPr>
            <p:cNvPr id="893" name="Google Shape;893;p18"/>
            <p:cNvSpPr txBox="1"/>
            <p:nvPr/>
          </p:nvSpPr>
          <p:spPr>
            <a:xfrm>
              <a:off x="511443" y="1902502"/>
              <a:ext cx="3939384" cy="1074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Using vocabulary related to the topic </a:t>
              </a:r>
              <a:endParaRPr sz="6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894" name="Google Shape;894;p18"/>
          <p:cNvSpPr txBox="1"/>
          <p:nvPr/>
        </p:nvSpPr>
        <p:spPr>
          <a:xfrm>
            <a:off x="499537" y="409937"/>
            <a:ext cx="464781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PRESENTATION</a:t>
            </a:r>
            <a:endParaRPr/>
          </a:p>
        </p:txBody>
      </p:sp>
      <p:sp>
        <p:nvSpPr>
          <p:cNvPr id="895" name="Google Shape;895;p18"/>
          <p:cNvSpPr/>
          <p:nvPr/>
        </p:nvSpPr>
        <p:spPr>
          <a:xfrm>
            <a:off x="23150" y="4467825"/>
            <a:ext cx="9086127" cy="687917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6" name="Google Shape;8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37" y="1837433"/>
            <a:ext cx="1669061" cy="3873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7" name="Google Shape;897;p18"/>
          <p:cNvGrpSpPr/>
          <p:nvPr/>
        </p:nvGrpSpPr>
        <p:grpSpPr>
          <a:xfrm>
            <a:off x="4211173" y="1261054"/>
            <a:ext cx="1988615" cy="1916283"/>
            <a:chOff x="0" y="0"/>
            <a:chExt cx="5302972" cy="5110089"/>
          </a:xfrm>
        </p:grpSpPr>
        <p:sp>
          <p:nvSpPr>
            <p:cNvPr id="898" name="Google Shape;898;p18"/>
            <p:cNvSpPr/>
            <p:nvPr/>
          </p:nvSpPr>
          <p:spPr>
            <a:xfrm>
              <a:off x="0" y="0"/>
              <a:ext cx="5302972" cy="5110089"/>
            </a:xfrm>
            <a:custGeom>
              <a:avLst/>
              <a:gdLst/>
              <a:ahLst/>
              <a:cxnLst/>
              <a:rect l="l" t="t" r="r" b="b"/>
              <a:pathLst>
                <a:path w="2167483" h="1296448" extrusionOk="0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 txBox="1"/>
            <p:nvPr/>
          </p:nvSpPr>
          <p:spPr>
            <a:xfrm>
              <a:off x="511443" y="657528"/>
              <a:ext cx="4253796" cy="765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GRAMMAR</a:t>
              </a:r>
              <a:endParaRPr/>
            </a:p>
          </p:txBody>
        </p:sp>
        <p:sp>
          <p:nvSpPr>
            <p:cNvPr id="900" name="Google Shape;900;p18"/>
            <p:cNvSpPr txBox="1"/>
            <p:nvPr/>
          </p:nvSpPr>
          <p:spPr>
            <a:xfrm>
              <a:off x="511443" y="1902502"/>
              <a:ext cx="4576828" cy="1074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Using sentences with no or a few mistakes </a:t>
              </a:r>
              <a:endParaRPr/>
            </a:p>
          </p:txBody>
        </p:sp>
      </p:grpSp>
      <p:grpSp>
        <p:nvGrpSpPr>
          <p:cNvPr id="901" name="Google Shape;901;p18"/>
          <p:cNvGrpSpPr/>
          <p:nvPr/>
        </p:nvGrpSpPr>
        <p:grpSpPr>
          <a:xfrm>
            <a:off x="6394367" y="1261054"/>
            <a:ext cx="2502159" cy="1916283"/>
            <a:chOff x="0" y="0"/>
            <a:chExt cx="5302972" cy="5110089"/>
          </a:xfrm>
        </p:grpSpPr>
        <p:sp>
          <p:nvSpPr>
            <p:cNvPr id="902" name="Google Shape;902;p18"/>
            <p:cNvSpPr/>
            <p:nvPr/>
          </p:nvSpPr>
          <p:spPr>
            <a:xfrm>
              <a:off x="0" y="0"/>
              <a:ext cx="5302972" cy="5110089"/>
            </a:xfrm>
            <a:custGeom>
              <a:avLst/>
              <a:gdLst/>
              <a:ahLst/>
              <a:cxnLst/>
              <a:rect l="l" t="t" r="r" b="b"/>
              <a:pathLst>
                <a:path w="2167483" h="1296448" extrusionOk="0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 txBox="1"/>
            <p:nvPr/>
          </p:nvSpPr>
          <p:spPr>
            <a:xfrm>
              <a:off x="511444" y="657528"/>
              <a:ext cx="4253794" cy="755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76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PRONUNCIATION</a:t>
              </a:r>
              <a:endParaRPr/>
            </a:p>
          </p:txBody>
        </p:sp>
        <p:sp>
          <p:nvSpPr>
            <p:cNvPr id="904" name="Google Shape;904;p18"/>
            <p:cNvSpPr txBox="1"/>
            <p:nvPr/>
          </p:nvSpPr>
          <p:spPr>
            <a:xfrm>
              <a:off x="511444" y="1902502"/>
              <a:ext cx="4576829" cy="1074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Good effort at accent and clear pronunciation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Unit 1:</a:t>
            </a:r>
            <a:br>
              <a:rPr lang="en-US"/>
            </a:br>
            <a:r>
              <a:rPr lang="en-US"/>
              <a:t>MY NEW SCHOOL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subTitle" idx="1"/>
          </p:nvPr>
        </p:nvSpPr>
        <p:spPr>
          <a:xfrm>
            <a:off x="2654710" y="3158636"/>
            <a:ext cx="3931775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Lesson 7: Looking back</a:t>
            </a:r>
            <a:endParaRPr sz="3600"/>
          </a:p>
        </p:txBody>
      </p:sp>
      <p:sp>
        <p:nvSpPr>
          <p:cNvPr id="49" name="Google Shape;49;p1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53" name="Google Shape;53;p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64" name="Google Shape;64;p1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77" name="Google Shape;77;p1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126" name="Google Shape;126;p1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1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30" name="Google Shape;130;p1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31" name="Google Shape;131;p1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2" name="Google Shape;132;p1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33" name="Google Shape;133;p1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4" name="Google Shape;134;p1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35" name="Google Shape;135;p1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136;p1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Google Shape;137;p1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" name="Google Shape;138;p1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Google Shape;139;p1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0" name="Google Shape;140;p1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1" name="Google Shape;141;p1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2" name="Google Shape;142;p1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3" name="Google Shape;143;p1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4" name="Google Shape;144;p1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5" name="Google Shape;145;p1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6" name="Google Shape;146;p1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" name="Google Shape;147;p1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8" name="Google Shape;148;p1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9" name="Google Shape;149;p1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0" name="Google Shape;150;p1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1" name="Google Shape;151;p1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2" name="Google Shape;152;p1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3" name="Google Shape;153;p1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4" name="Google Shape;154;p1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5" name="Google Shape;155;p1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6" name="Google Shape;156;p1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57" name="Google Shape;157;p1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0" name="Google Shape;160;p1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162" name="Google Shape;162;p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165" name="Google Shape;165;p1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68" name="Google Shape;168;p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9"/>
          <p:cNvGrpSpPr/>
          <p:nvPr/>
        </p:nvGrpSpPr>
        <p:grpSpPr>
          <a:xfrm>
            <a:off x="514350" y="1170538"/>
            <a:ext cx="4172630" cy="1897898"/>
            <a:chOff x="0" y="-9525"/>
            <a:chExt cx="11127012" cy="5061061"/>
          </a:xfrm>
        </p:grpSpPr>
        <p:sp>
          <p:nvSpPr>
            <p:cNvPr id="910" name="Google Shape;910;p19"/>
            <p:cNvSpPr txBox="1"/>
            <p:nvPr/>
          </p:nvSpPr>
          <p:spPr>
            <a:xfrm>
              <a:off x="56869" y="2702176"/>
              <a:ext cx="9346767" cy="2349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You will lose one score if you miss any deadlines.</a:t>
              </a:r>
              <a:endParaRPr/>
            </a:p>
          </p:txBody>
        </p:sp>
        <p:sp>
          <p:nvSpPr>
            <p:cNvPr id="911" name="Google Shape;911;p19"/>
            <p:cNvSpPr txBox="1"/>
            <p:nvPr/>
          </p:nvSpPr>
          <p:spPr>
            <a:xfrm>
              <a:off x="0" y="-9525"/>
              <a:ext cx="11127012" cy="184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DEADLINE</a:t>
              </a:r>
              <a:endParaRPr/>
            </a:p>
          </p:txBody>
        </p:sp>
      </p:grpSp>
      <p:pic>
        <p:nvPicPr>
          <p:cNvPr id="912" name="Google Shape;9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523117"/>
            <a:ext cx="2889678" cy="1880918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9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4" name="Google Shape;9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9300" y="338270"/>
            <a:ext cx="1748000" cy="171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0"/>
          <p:cNvSpPr txBox="1"/>
          <p:nvPr/>
        </p:nvSpPr>
        <p:spPr>
          <a:xfrm>
            <a:off x="450945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15/9</a:t>
            </a:r>
            <a:endParaRPr/>
          </a:p>
        </p:txBody>
      </p:sp>
      <p:sp>
        <p:nvSpPr>
          <p:cNvPr id="920" name="Google Shape;920;p20"/>
          <p:cNvSpPr txBox="1"/>
          <p:nvPr/>
        </p:nvSpPr>
        <p:spPr>
          <a:xfrm>
            <a:off x="1654937" y="560074"/>
            <a:ext cx="533702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Timeline 6H</a:t>
            </a:r>
            <a:endParaRPr/>
          </a:p>
        </p:txBody>
      </p:sp>
      <p:sp>
        <p:nvSpPr>
          <p:cNvPr id="921" name="Google Shape;921;p20"/>
          <p:cNvSpPr/>
          <p:nvPr/>
        </p:nvSpPr>
        <p:spPr>
          <a:xfrm>
            <a:off x="460889" y="1939636"/>
            <a:ext cx="1613024" cy="896941"/>
          </a:xfrm>
          <a:custGeom>
            <a:avLst/>
            <a:gdLst/>
            <a:ahLst/>
            <a:cxnLst/>
            <a:rect l="l" t="t" r="r" b="b"/>
            <a:pathLst>
              <a:path w="1613024" h="896941" extrusionOk="0">
                <a:moveTo>
                  <a:pt x="0" y="89694"/>
                </a:moveTo>
                <a:cubicBezTo>
                  <a:pt x="0" y="40157"/>
                  <a:pt x="40157" y="0"/>
                  <a:pt x="89694" y="0"/>
                </a:cubicBezTo>
                <a:lnTo>
                  <a:pt x="1523330" y="0"/>
                </a:lnTo>
                <a:cubicBezTo>
                  <a:pt x="1572867" y="0"/>
                  <a:pt x="1613024" y="40157"/>
                  <a:pt x="1613024" y="89694"/>
                </a:cubicBezTo>
                <a:lnTo>
                  <a:pt x="1613024" y="807247"/>
                </a:lnTo>
                <a:cubicBezTo>
                  <a:pt x="1613024" y="856784"/>
                  <a:pt x="1572867" y="896941"/>
                  <a:pt x="1523330" y="896941"/>
                </a:cubicBezTo>
                <a:lnTo>
                  <a:pt x="89694" y="896941"/>
                </a:lnTo>
                <a:cubicBezTo>
                  <a:pt x="40157" y="896941"/>
                  <a:pt x="0" y="856784"/>
                  <a:pt x="0" y="807247"/>
                </a:cubicBezTo>
                <a:lnTo>
                  <a:pt x="0" y="89694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00" tIns="121500" rIns="121500" bIns="121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  <a:endParaRPr/>
          </a:p>
        </p:txBody>
      </p:sp>
      <p:sp>
        <p:nvSpPr>
          <p:cNvPr id="922" name="Google Shape;922;p20"/>
          <p:cNvSpPr/>
          <p:nvPr/>
        </p:nvSpPr>
        <p:spPr>
          <a:xfrm>
            <a:off x="2235216" y="2188091"/>
            <a:ext cx="341961" cy="400030"/>
          </a:xfrm>
          <a:custGeom>
            <a:avLst/>
            <a:gdLst/>
            <a:ahLst/>
            <a:cxnLst/>
            <a:rect l="l" t="t" r="r" b="b"/>
            <a:pathLst>
              <a:path w="341961" h="400030" extrusionOk="0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0" tIns="80000" rIns="102575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2719123" y="1904199"/>
            <a:ext cx="1613024" cy="967814"/>
          </a:xfrm>
          <a:custGeom>
            <a:avLst/>
            <a:gdLst/>
            <a:ahLst/>
            <a:cxnLst/>
            <a:rect l="l" t="t" r="r" b="b"/>
            <a:pathLst>
              <a:path w="1613024" h="967814" extrusionOk="0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575" tIns="123575" rIns="123575" bIns="12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plan</a:t>
            </a:r>
            <a:endParaRPr/>
          </a:p>
        </p:txBody>
      </p:sp>
      <p:sp>
        <p:nvSpPr>
          <p:cNvPr id="924" name="Google Shape;924;p20"/>
          <p:cNvSpPr/>
          <p:nvPr/>
        </p:nvSpPr>
        <p:spPr>
          <a:xfrm>
            <a:off x="4493450" y="2188091"/>
            <a:ext cx="341961" cy="400030"/>
          </a:xfrm>
          <a:custGeom>
            <a:avLst/>
            <a:gdLst/>
            <a:ahLst/>
            <a:cxnLst/>
            <a:rect l="l" t="t" r="r" b="b"/>
            <a:pathLst>
              <a:path w="341961" h="400030" extrusionOk="0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0" tIns="80000" rIns="102575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4977357" y="1904199"/>
            <a:ext cx="1613024" cy="967814"/>
          </a:xfrm>
          <a:custGeom>
            <a:avLst/>
            <a:gdLst/>
            <a:ahLst/>
            <a:cxnLst/>
            <a:rect l="l" t="t" r="r" b="b"/>
            <a:pathLst>
              <a:path w="1613024" h="967814" extrusionOk="0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575" tIns="123575" rIns="123575" bIns="12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progress</a:t>
            </a:r>
            <a:endParaRPr/>
          </a:p>
        </p:txBody>
      </p:sp>
      <p:sp>
        <p:nvSpPr>
          <p:cNvPr id="926" name="Google Shape;926;p20"/>
          <p:cNvSpPr/>
          <p:nvPr/>
        </p:nvSpPr>
        <p:spPr>
          <a:xfrm>
            <a:off x="6751684" y="2188091"/>
            <a:ext cx="341961" cy="400030"/>
          </a:xfrm>
          <a:custGeom>
            <a:avLst/>
            <a:gdLst/>
            <a:ahLst/>
            <a:cxnLst/>
            <a:rect l="l" t="t" r="r" b="b"/>
            <a:pathLst>
              <a:path w="341961" h="400030" extrusionOk="0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0" tIns="80000" rIns="102575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7235592" y="1904199"/>
            <a:ext cx="1613024" cy="967814"/>
          </a:xfrm>
          <a:custGeom>
            <a:avLst/>
            <a:gdLst/>
            <a:ahLst/>
            <a:cxnLst/>
            <a:rect l="l" t="t" r="r" b="b"/>
            <a:pathLst>
              <a:path w="1613024" h="967814" extrusionOk="0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575" tIns="123575" rIns="123575" bIns="123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</p:txBody>
      </p:sp>
      <p:pic>
        <p:nvPicPr>
          <p:cNvPr id="928" name="Google Shape;9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12" y="3127291"/>
            <a:ext cx="880825" cy="6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2300" y="3127291"/>
            <a:ext cx="581205" cy="56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20" descr="project clipart black and white - Clip 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5006" y="2962240"/>
            <a:ext cx="977495" cy="81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0" descr="Step - Checklist Clipart Black And White, HD Png Download , Transparent Png  Image - PNGit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0869" y="2938503"/>
            <a:ext cx="1158972" cy="9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0"/>
          <p:cNvSpPr txBox="1"/>
          <p:nvPr/>
        </p:nvSpPr>
        <p:spPr>
          <a:xfrm>
            <a:off x="2692340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21/9</a:t>
            </a:r>
            <a:endParaRPr/>
          </a:p>
        </p:txBody>
      </p:sp>
      <p:sp>
        <p:nvSpPr>
          <p:cNvPr id="933" name="Google Shape;933;p20"/>
          <p:cNvSpPr txBox="1"/>
          <p:nvPr/>
        </p:nvSpPr>
        <p:spPr>
          <a:xfrm>
            <a:off x="5011794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22/9</a:t>
            </a:r>
            <a:endParaRPr/>
          </a:p>
        </p:txBody>
      </p:sp>
      <p:sp>
        <p:nvSpPr>
          <p:cNvPr id="934" name="Google Shape;934;p20"/>
          <p:cNvSpPr txBox="1"/>
          <p:nvPr/>
        </p:nvSpPr>
        <p:spPr>
          <a:xfrm>
            <a:off x="7331247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28/9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21"/>
          <p:cNvGrpSpPr/>
          <p:nvPr/>
        </p:nvGrpSpPr>
        <p:grpSpPr>
          <a:xfrm>
            <a:off x="2157959" y="1403872"/>
            <a:ext cx="2002648" cy="919032"/>
            <a:chOff x="0" y="0"/>
            <a:chExt cx="6307725" cy="2450752"/>
          </a:xfrm>
        </p:grpSpPr>
        <p:sp>
          <p:nvSpPr>
            <p:cNvPr id="940" name="Google Shape;940;p21"/>
            <p:cNvSpPr/>
            <p:nvPr/>
          </p:nvSpPr>
          <p:spPr>
            <a:xfrm>
              <a:off x="0" y="0"/>
              <a:ext cx="6307725" cy="2450752"/>
            </a:xfrm>
            <a:custGeom>
              <a:avLst/>
              <a:gdLst/>
              <a:ahLst/>
              <a:cxnLst/>
              <a:rect l="l" t="t" r="r" b="b"/>
              <a:pathLst>
                <a:path w="1600293" h="1531890" extrusionOk="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 txBox="1"/>
            <p:nvPr/>
          </p:nvSpPr>
          <p:spPr>
            <a:xfrm>
              <a:off x="946631" y="493771"/>
              <a:ext cx="4414464" cy="157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Presenter (s)</a:t>
              </a:r>
              <a:endParaRPr/>
            </a:p>
          </p:txBody>
        </p:sp>
      </p:grpSp>
      <p:grpSp>
        <p:nvGrpSpPr>
          <p:cNvPr id="942" name="Google Shape;942;p21"/>
          <p:cNvGrpSpPr/>
          <p:nvPr/>
        </p:nvGrpSpPr>
        <p:grpSpPr>
          <a:xfrm>
            <a:off x="4147598" y="1915351"/>
            <a:ext cx="2365397" cy="919032"/>
            <a:chOff x="0" y="0"/>
            <a:chExt cx="6307725" cy="2450752"/>
          </a:xfrm>
        </p:grpSpPr>
        <p:sp>
          <p:nvSpPr>
            <p:cNvPr id="943" name="Google Shape;943;p21"/>
            <p:cNvSpPr/>
            <p:nvPr/>
          </p:nvSpPr>
          <p:spPr>
            <a:xfrm>
              <a:off x="0" y="0"/>
              <a:ext cx="6307725" cy="2450752"/>
            </a:xfrm>
            <a:custGeom>
              <a:avLst/>
              <a:gdLst/>
              <a:ahLst/>
              <a:cxnLst/>
              <a:rect l="l" t="t" r="r" b="b"/>
              <a:pathLst>
                <a:path w="1600293" h="1531890" extrusionOk="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 txBox="1"/>
            <p:nvPr/>
          </p:nvSpPr>
          <p:spPr>
            <a:xfrm>
              <a:off x="946629" y="419875"/>
              <a:ext cx="4414466" cy="157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Idea thinker (s)</a:t>
              </a:r>
              <a:endParaRPr/>
            </a:p>
          </p:txBody>
        </p:sp>
      </p:grpSp>
      <p:grpSp>
        <p:nvGrpSpPr>
          <p:cNvPr id="945" name="Google Shape;945;p21"/>
          <p:cNvGrpSpPr/>
          <p:nvPr/>
        </p:nvGrpSpPr>
        <p:grpSpPr>
          <a:xfrm>
            <a:off x="379197" y="810077"/>
            <a:ext cx="1831068" cy="919032"/>
            <a:chOff x="0" y="0"/>
            <a:chExt cx="6307725" cy="2450752"/>
          </a:xfrm>
        </p:grpSpPr>
        <p:sp>
          <p:nvSpPr>
            <p:cNvPr id="946" name="Google Shape;946;p21"/>
            <p:cNvSpPr/>
            <p:nvPr/>
          </p:nvSpPr>
          <p:spPr>
            <a:xfrm>
              <a:off x="0" y="0"/>
              <a:ext cx="6307725" cy="2450752"/>
            </a:xfrm>
            <a:custGeom>
              <a:avLst/>
              <a:gdLst/>
              <a:ahLst/>
              <a:cxnLst/>
              <a:rect l="l" t="t" r="r" b="b"/>
              <a:pathLst>
                <a:path w="1600293" h="1531890" extrusionOk="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 txBox="1"/>
            <p:nvPr/>
          </p:nvSpPr>
          <p:spPr>
            <a:xfrm>
              <a:off x="946630" y="868563"/>
              <a:ext cx="4414465" cy="78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Leader</a:t>
              </a:r>
              <a:endParaRPr/>
            </a:p>
          </p:txBody>
        </p:sp>
      </p:grpSp>
      <p:sp>
        <p:nvSpPr>
          <p:cNvPr id="948" name="Google Shape;948;p21"/>
          <p:cNvSpPr txBox="1"/>
          <p:nvPr/>
        </p:nvSpPr>
        <p:spPr>
          <a:xfrm>
            <a:off x="1779286" y="243861"/>
            <a:ext cx="558542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Grouping</a:t>
            </a:r>
            <a:endParaRPr/>
          </a:p>
        </p:txBody>
      </p:sp>
      <p:sp>
        <p:nvSpPr>
          <p:cNvPr id="949" name="Google Shape;949;p21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0" name="Google Shape;9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199818" y="2626565"/>
            <a:ext cx="1420319" cy="4133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1" name="Google Shape;951;p21"/>
          <p:cNvGrpSpPr/>
          <p:nvPr/>
        </p:nvGrpSpPr>
        <p:grpSpPr>
          <a:xfrm>
            <a:off x="6512995" y="2513985"/>
            <a:ext cx="2365397" cy="919032"/>
            <a:chOff x="0" y="0"/>
            <a:chExt cx="6307725" cy="2450752"/>
          </a:xfrm>
        </p:grpSpPr>
        <p:sp>
          <p:nvSpPr>
            <p:cNvPr id="952" name="Google Shape;952;p21"/>
            <p:cNvSpPr/>
            <p:nvPr/>
          </p:nvSpPr>
          <p:spPr>
            <a:xfrm>
              <a:off x="0" y="0"/>
              <a:ext cx="6307725" cy="2450752"/>
            </a:xfrm>
            <a:custGeom>
              <a:avLst/>
              <a:gdLst/>
              <a:ahLst/>
              <a:cxnLst/>
              <a:rect l="l" t="t" r="r" b="b"/>
              <a:pathLst>
                <a:path w="1600293" h="1531890" extrusionOk="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 txBox="1"/>
            <p:nvPr/>
          </p:nvSpPr>
          <p:spPr>
            <a:xfrm>
              <a:off x="946629" y="541088"/>
              <a:ext cx="4414466" cy="157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Powerpoint makers (s)</a:t>
              </a:r>
              <a:endParaRPr/>
            </a:p>
          </p:txBody>
        </p:sp>
      </p:grp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22"/>
          <p:cNvGrpSpPr/>
          <p:nvPr/>
        </p:nvGrpSpPr>
        <p:grpSpPr>
          <a:xfrm>
            <a:off x="4697885" y="1357581"/>
            <a:ext cx="4057650" cy="761342"/>
            <a:chOff x="0" y="0"/>
            <a:chExt cx="10820400" cy="2030246"/>
          </a:xfrm>
        </p:grpSpPr>
        <p:sp>
          <p:nvSpPr>
            <p:cNvPr id="959" name="Google Shape;959;p22"/>
            <p:cNvSpPr/>
            <p:nvPr/>
          </p:nvSpPr>
          <p:spPr>
            <a:xfrm>
              <a:off x="0" y="0"/>
              <a:ext cx="10820400" cy="2030246"/>
            </a:xfrm>
            <a:custGeom>
              <a:avLst/>
              <a:gdLst/>
              <a:ahLst/>
              <a:cxnLst/>
              <a:rect l="l" t="t" r="r" b="b"/>
              <a:pathLst>
                <a:path w="2745176" h="746536" extrusionOk="0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 txBox="1"/>
            <p:nvPr/>
          </p:nvSpPr>
          <p:spPr>
            <a:xfrm>
              <a:off x="581805" y="342827"/>
              <a:ext cx="9731952" cy="1341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Roles</a:t>
              </a:r>
              <a:endParaRPr/>
            </a:p>
          </p:txBody>
        </p:sp>
      </p:grpSp>
      <p:sp>
        <p:nvSpPr>
          <p:cNvPr id="961" name="Google Shape;961;p22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>
            <a:off x="4697885" y="2375902"/>
            <a:ext cx="4057650" cy="1103456"/>
            <a:chOff x="0" y="0"/>
            <a:chExt cx="10820400" cy="2942550"/>
          </a:xfrm>
        </p:grpSpPr>
        <p:sp>
          <p:nvSpPr>
            <p:cNvPr id="963" name="Google Shape;963;p22"/>
            <p:cNvSpPr/>
            <p:nvPr/>
          </p:nvSpPr>
          <p:spPr>
            <a:xfrm>
              <a:off x="0" y="0"/>
              <a:ext cx="10820400" cy="2942550"/>
            </a:xfrm>
            <a:custGeom>
              <a:avLst/>
              <a:gdLst/>
              <a:ahLst/>
              <a:cxnLst/>
              <a:rect l="l" t="t" r="r" b="b"/>
              <a:pathLst>
                <a:path w="2745176" h="746536" extrusionOk="0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 txBox="1"/>
            <p:nvPr/>
          </p:nvSpPr>
          <p:spPr>
            <a:xfrm>
              <a:off x="581805" y="44768"/>
              <a:ext cx="9731952" cy="2819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What does your dream school look like?</a:t>
              </a:r>
              <a:endParaRPr/>
            </a:p>
          </p:txBody>
        </p:sp>
      </p:grpSp>
      <p:grpSp>
        <p:nvGrpSpPr>
          <p:cNvPr id="965" name="Google Shape;965;p22"/>
          <p:cNvGrpSpPr/>
          <p:nvPr/>
        </p:nvGrpSpPr>
        <p:grpSpPr>
          <a:xfrm>
            <a:off x="4711978" y="325724"/>
            <a:ext cx="4057650" cy="775395"/>
            <a:chOff x="0" y="0"/>
            <a:chExt cx="10820400" cy="2067719"/>
          </a:xfrm>
        </p:grpSpPr>
        <p:sp>
          <p:nvSpPr>
            <p:cNvPr id="966" name="Google Shape;966;p22"/>
            <p:cNvSpPr/>
            <p:nvPr/>
          </p:nvSpPr>
          <p:spPr>
            <a:xfrm>
              <a:off x="0" y="0"/>
              <a:ext cx="10820400" cy="2067719"/>
            </a:xfrm>
            <a:custGeom>
              <a:avLst/>
              <a:gdLst/>
              <a:ahLst/>
              <a:cxnLst/>
              <a:rect l="l" t="t" r="r" b="b"/>
              <a:pathLst>
                <a:path w="2745176" h="746536" extrusionOk="0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 txBox="1"/>
            <p:nvPr/>
          </p:nvSpPr>
          <p:spPr>
            <a:xfrm>
              <a:off x="581805" y="342827"/>
              <a:ext cx="9731952" cy="1341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Members</a:t>
              </a:r>
              <a:endParaRPr/>
            </a:p>
          </p:txBody>
        </p:sp>
      </p:grpSp>
      <p:sp>
        <p:nvSpPr>
          <p:cNvPr id="968" name="Google Shape;968;p22"/>
          <p:cNvSpPr/>
          <p:nvPr/>
        </p:nvSpPr>
        <p:spPr>
          <a:xfrm>
            <a:off x="514350" y="1634343"/>
            <a:ext cx="2619334" cy="2619858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4989" b="-2500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2"/>
          <p:cNvSpPr txBox="1"/>
          <p:nvPr/>
        </p:nvSpPr>
        <p:spPr>
          <a:xfrm>
            <a:off x="514350" y="519113"/>
            <a:ext cx="34509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PROJECT PLAN</a:t>
            </a:r>
            <a:endParaRPr/>
          </a:p>
        </p:txBody>
      </p:sp>
      <p:pic>
        <p:nvPicPr>
          <p:cNvPr id="970" name="Google Shape;9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821" y="2996466"/>
            <a:ext cx="2494871" cy="151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1" name="Google Shape;971;p22"/>
          <p:cNvGrpSpPr/>
          <p:nvPr/>
        </p:nvGrpSpPr>
        <p:grpSpPr>
          <a:xfrm>
            <a:off x="4697885" y="3695970"/>
            <a:ext cx="4057650" cy="1103456"/>
            <a:chOff x="0" y="0"/>
            <a:chExt cx="10820400" cy="2942550"/>
          </a:xfrm>
        </p:grpSpPr>
        <p:sp>
          <p:nvSpPr>
            <p:cNvPr id="972" name="Google Shape;972;p22"/>
            <p:cNvSpPr/>
            <p:nvPr/>
          </p:nvSpPr>
          <p:spPr>
            <a:xfrm>
              <a:off x="0" y="0"/>
              <a:ext cx="10820400" cy="2942550"/>
            </a:xfrm>
            <a:custGeom>
              <a:avLst/>
              <a:gdLst/>
              <a:ahLst/>
              <a:cxnLst/>
              <a:rect l="l" t="t" r="r" b="b"/>
              <a:pathLst>
                <a:path w="2745176" h="746536" extrusionOk="0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 txBox="1"/>
            <p:nvPr/>
          </p:nvSpPr>
          <p:spPr>
            <a:xfrm>
              <a:off x="581805" y="44768"/>
              <a:ext cx="9731952" cy="2819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Why is it your dream school?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253" y="1376085"/>
            <a:ext cx="1464776" cy="369553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3"/>
          <p:cNvSpPr/>
          <p:nvPr/>
        </p:nvSpPr>
        <p:spPr>
          <a:xfrm>
            <a:off x="0" y="4411520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23"/>
          <p:cNvGrpSpPr/>
          <p:nvPr/>
        </p:nvGrpSpPr>
        <p:grpSpPr>
          <a:xfrm>
            <a:off x="333801" y="2006938"/>
            <a:ext cx="1953978" cy="1326813"/>
            <a:chOff x="0" y="0"/>
            <a:chExt cx="5210607" cy="5900311"/>
          </a:xfrm>
        </p:grpSpPr>
        <p:sp>
          <p:nvSpPr>
            <p:cNvPr id="981" name="Google Shape;981;p23"/>
            <p:cNvSpPr/>
            <p:nvPr/>
          </p:nvSpPr>
          <p:spPr>
            <a:xfrm>
              <a:off x="0" y="0"/>
              <a:ext cx="5210607" cy="5900311"/>
            </a:xfrm>
            <a:custGeom>
              <a:avLst/>
              <a:gdLst/>
              <a:ahLst/>
              <a:cxnLst/>
              <a:rect l="l" t="t" r="r" b="b"/>
              <a:pathLst>
                <a:path w="1321950" h="1496931" extrusionOk="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 txBox="1"/>
            <p:nvPr/>
          </p:nvSpPr>
          <p:spPr>
            <a:xfrm>
              <a:off x="403221" y="567706"/>
              <a:ext cx="4414466" cy="2652953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What have you done?</a:t>
              </a:r>
              <a:endParaRPr/>
            </a:p>
          </p:txBody>
        </p:sp>
      </p:grpSp>
      <p:grpSp>
        <p:nvGrpSpPr>
          <p:cNvPr id="983" name="Google Shape;983;p23"/>
          <p:cNvGrpSpPr/>
          <p:nvPr/>
        </p:nvGrpSpPr>
        <p:grpSpPr>
          <a:xfrm>
            <a:off x="2452287" y="2006938"/>
            <a:ext cx="1953978" cy="1326813"/>
            <a:chOff x="0" y="0"/>
            <a:chExt cx="5210607" cy="5900311"/>
          </a:xfrm>
        </p:grpSpPr>
        <p:sp>
          <p:nvSpPr>
            <p:cNvPr id="984" name="Google Shape;984;p23"/>
            <p:cNvSpPr/>
            <p:nvPr/>
          </p:nvSpPr>
          <p:spPr>
            <a:xfrm>
              <a:off x="0" y="0"/>
              <a:ext cx="5210607" cy="5900311"/>
            </a:xfrm>
            <a:custGeom>
              <a:avLst/>
              <a:gdLst/>
              <a:ahLst/>
              <a:cxnLst/>
              <a:rect l="l" t="t" r="r" b="b"/>
              <a:pathLst>
                <a:path w="1321950" h="1496931" extrusionOk="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 txBox="1"/>
            <p:nvPr/>
          </p:nvSpPr>
          <p:spPr>
            <a:xfrm>
              <a:off x="403221" y="567706"/>
              <a:ext cx="4414466" cy="3964598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Does your team work well? </a:t>
              </a:r>
              <a:endParaRPr/>
            </a:p>
          </p:txBody>
        </p:sp>
      </p:grpSp>
      <p:grpSp>
        <p:nvGrpSpPr>
          <p:cNvPr id="986" name="Google Shape;986;p23"/>
          <p:cNvGrpSpPr/>
          <p:nvPr/>
        </p:nvGrpSpPr>
        <p:grpSpPr>
          <a:xfrm>
            <a:off x="4595485" y="2006938"/>
            <a:ext cx="1953978" cy="1326813"/>
            <a:chOff x="0" y="0"/>
            <a:chExt cx="5210607" cy="5900311"/>
          </a:xfrm>
        </p:grpSpPr>
        <p:sp>
          <p:nvSpPr>
            <p:cNvPr id="987" name="Google Shape;987;p23"/>
            <p:cNvSpPr/>
            <p:nvPr/>
          </p:nvSpPr>
          <p:spPr>
            <a:xfrm>
              <a:off x="0" y="0"/>
              <a:ext cx="5210607" cy="5900311"/>
            </a:xfrm>
            <a:custGeom>
              <a:avLst/>
              <a:gdLst/>
              <a:ahLst/>
              <a:cxnLst/>
              <a:rect l="l" t="t" r="r" b="b"/>
              <a:pathLst>
                <a:path w="1321950" h="1496931" extrusionOk="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 txBox="1"/>
            <p:nvPr/>
          </p:nvSpPr>
          <p:spPr>
            <a:xfrm>
              <a:off x="403221" y="567706"/>
              <a:ext cx="4414466" cy="3964598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 you need any support? </a:t>
              </a:r>
              <a:endParaRPr/>
            </a:p>
          </p:txBody>
        </p:sp>
      </p:grpSp>
      <p:sp>
        <p:nvSpPr>
          <p:cNvPr id="989" name="Google Shape;989;p23"/>
          <p:cNvSpPr txBox="1"/>
          <p:nvPr/>
        </p:nvSpPr>
        <p:spPr>
          <a:xfrm>
            <a:off x="499537" y="576191"/>
            <a:ext cx="647276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CHECKING PROGRESS</a:t>
            </a:r>
            <a:endParaRPr/>
          </a:p>
        </p:txBody>
      </p:sp>
      <p:pic>
        <p:nvPicPr>
          <p:cNvPr id="990" name="Google Shape;99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4336" y="2677823"/>
            <a:ext cx="2970471" cy="224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4"/>
          <p:cNvSpPr txBox="1">
            <a:spLocks noGrp="1"/>
          </p:cNvSpPr>
          <p:nvPr>
            <p:ph type="title"/>
          </p:nvPr>
        </p:nvSpPr>
        <p:spPr>
          <a:xfrm>
            <a:off x="2502300" y="1138801"/>
            <a:ext cx="4417645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1500"/>
              <a:t>Thanks!</a:t>
            </a:r>
            <a:endParaRPr sz="11500"/>
          </a:p>
        </p:txBody>
      </p:sp>
      <p:sp>
        <p:nvSpPr>
          <p:cNvPr id="996" name="Google Shape;996;p24"/>
          <p:cNvSpPr txBox="1"/>
          <p:nvPr/>
        </p:nvSpPr>
        <p:spPr>
          <a:xfrm>
            <a:off x="3232202" y="2867057"/>
            <a:ext cx="3024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5000"/>
              <a:buFont typeface="Patrick Hand SC"/>
              <a:buNone/>
            </a:pPr>
            <a:r>
              <a:rPr lang="en-US" sz="3200" b="1" i="0" u="none" strike="noStrike" cap="none">
                <a:solidFill>
                  <a:srgbClr val="B11E2B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See you next time</a:t>
            </a:r>
            <a:endParaRPr/>
          </a:p>
        </p:txBody>
      </p:sp>
      <p:grpSp>
        <p:nvGrpSpPr>
          <p:cNvPr id="997" name="Google Shape;997;p24"/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998" name="Google Shape;998;p24"/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24"/>
          <p:cNvSpPr/>
          <p:nvPr/>
        </p:nvSpPr>
        <p:spPr>
          <a:xfrm>
            <a:off x="3198564" y="2668778"/>
            <a:ext cx="2886823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4" name="Google Shape;1024;p24"/>
          <p:cNvGrpSpPr/>
          <p:nvPr/>
        </p:nvGrpSpPr>
        <p:grpSpPr>
          <a:xfrm>
            <a:off x="8259975" y="4358938"/>
            <a:ext cx="487025" cy="489125"/>
            <a:chOff x="7047525" y="3892375"/>
            <a:chExt cx="487025" cy="489125"/>
          </a:xfrm>
        </p:grpSpPr>
        <p:sp>
          <p:nvSpPr>
            <p:cNvPr id="1025" name="Google Shape;1025;p24"/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4"/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4"/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4"/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4"/>
          <p:cNvGrpSpPr/>
          <p:nvPr/>
        </p:nvGrpSpPr>
        <p:grpSpPr>
          <a:xfrm>
            <a:off x="2062413" y="4505650"/>
            <a:ext cx="643950" cy="195675"/>
            <a:chOff x="806663" y="3241275"/>
            <a:chExt cx="643950" cy="195675"/>
          </a:xfrm>
        </p:grpSpPr>
        <p:sp>
          <p:nvSpPr>
            <p:cNvPr id="1032" name="Google Shape;1032;p2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24"/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1035" name="Google Shape;1035;p24"/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4"/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1055" name="Google Shape;1055;p24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24"/>
          <p:cNvGrpSpPr/>
          <p:nvPr/>
        </p:nvGrpSpPr>
        <p:grpSpPr>
          <a:xfrm>
            <a:off x="296567" y="4032225"/>
            <a:ext cx="766954" cy="835523"/>
            <a:chOff x="296567" y="4032225"/>
            <a:chExt cx="766954" cy="835523"/>
          </a:xfrm>
        </p:grpSpPr>
        <p:sp>
          <p:nvSpPr>
            <p:cNvPr id="1068" name="Google Shape;1068;p24"/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24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084" name="Google Shape;1084;p24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24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1095" name="Google Shape;1095;p24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24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1098" name="Google Shape;1098;p24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24"/>
          <p:cNvGrpSpPr/>
          <p:nvPr/>
        </p:nvGrpSpPr>
        <p:grpSpPr>
          <a:xfrm>
            <a:off x="1474325" y="858525"/>
            <a:ext cx="808300" cy="1469525"/>
            <a:chOff x="1474325" y="858525"/>
            <a:chExt cx="808300" cy="1469525"/>
          </a:xfrm>
        </p:grpSpPr>
        <p:sp>
          <p:nvSpPr>
            <p:cNvPr id="1101" name="Google Shape;1101;p24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4" name="Google Shape;1104;p24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1105" name="Google Shape;1105;p24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6" name="Google Shape;1106;p24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1107" name="Google Shape;1107;p24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24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24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24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24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24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24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24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24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24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Google Shape;1117;p24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24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24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24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24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24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23" name="Google Shape;1123;p24"/>
          <p:cNvGrpSpPr/>
          <p:nvPr/>
        </p:nvGrpSpPr>
        <p:grpSpPr>
          <a:xfrm>
            <a:off x="7099188" y="1019591"/>
            <a:ext cx="1561489" cy="1065910"/>
            <a:chOff x="6876425" y="1268933"/>
            <a:chExt cx="1561489" cy="1065910"/>
          </a:xfrm>
        </p:grpSpPr>
        <p:grpSp>
          <p:nvGrpSpPr>
            <p:cNvPr id="1124" name="Google Shape;1124;p2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1125" name="Google Shape;1125;p2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1" name="Google Shape;1131;p2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132" name="Google Shape;1132;p24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9" name="Google Shape;1139;p2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76" name="Google Shape;176;p2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89" name="Google Shape;189;p2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6107322" y="3310673"/>
            <a:ext cx="1018500" cy="1756875"/>
            <a:chOff x="1671850" y="5693675"/>
            <a:chExt cx="1018500" cy="1756875"/>
          </a:xfrm>
        </p:grpSpPr>
        <p:sp>
          <p:nvSpPr>
            <p:cNvPr id="238" name="Google Shape;238;p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"/>
          <p:cNvGrpSpPr/>
          <p:nvPr/>
        </p:nvGrpSpPr>
        <p:grpSpPr>
          <a:xfrm>
            <a:off x="7321925" y="3313685"/>
            <a:ext cx="1476141" cy="1746429"/>
            <a:chOff x="5154600" y="5891450"/>
            <a:chExt cx="1254475" cy="1484175"/>
          </a:xfrm>
        </p:grpSpPr>
        <p:sp>
          <p:nvSpPr>
            <p:cNvPr id="259" name="Google Shape;259;p2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2"/>
          <p:cNvSpPr/>
          <p:nvPr/>
        </p:nvSpPr>
        <p:spPr>
          <a:xfrm rot="-1107443" flipH="1">
            <a:off x="6487149" y="4031746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"/>
          <p:cNvGrpSpPr/>
          <p:nvPr/>
        </p:nvGrpSpPr>
        <p:grpSpPr>
          <a:xfrm>
            <a:off x="8755822" y="3239098"/>
            <a:ext cx="296625" cy="308125"/>
            <a:chOff x="7653400" y="2205913"/>
            <a:chExt cx="296625" cy="308125"/>
          </a:xfrm>
        </p:grpSpPr>
        <p:sp>
          <p:nvSpPr>
            <p:cNvPr id="273" name="Google Shape;273;p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"/>
          <p:cNvGrpSpPr/>
          <p:nvPr/>
        </p:nvGrpSpPr>
        <p:grpSpPr>
          <a:xfrm rot="-2700000" flipH="1">
            <a:off x="5747935" y="3946782"/>
            <a:ext cx="296622" cy="308122"/>
            <a:chOff x="7653400" y="2205913"/>
            <a:chExt cx="296625" cy="308125"/>
          </a:xfrm>
        </p:grpSpPr>
        <p:sp>
          <p:nvSpPr>
            <p:cNvPr id="277" name="Google Shape;277;p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"/>
          <p:cNvGrpSpPr/>
          <p:nvPr/>
        </p:nvGrpSpPr>
        <p:grpSpPr>
          <a:xfrm flipH="1">
            <a:off x="8408485" y="5212511"/>
            <a:ext cx="643950" cy="195675"/>
            <a:chOff x="806663" y="3241275"/>
            <a:chExt cx="643950" cy="195675"/>
          </a:xfrm>
        </p:grpSpPr>
        <p:sp>
          <p:nvSpPr>
            <p:cNvPr id="281" name="Google Shape;281;p2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"/>
          <p:cNvSpPr txBox="1"/>
          <p:nvPr/>
        </p:nvSpPr>
        <p:spPr>
          <a:xfrm>
            <a:off x="2743615" y="596772"/>
            <a:ext cx="36567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OBJECTIVES</a:t>
            </a:r>
            <a:endParaRPr/>
          </a:p>
        </p:txBody>
      </p:sp>
      <p:sp>
        <p:nvSpPr>
          <p:cNvPr id="284" name="Google Shape;284;p2"/>
          <p:cNvSpPr txBox="1"/>
          <p:nvPr/>
        </p:nvSpPr>
        <p:spPr>
          <a:xfrm>
            <a:off x="2408350" y="1975018"/>
            <a:ext cx="47174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3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 1</a:t>
            </a:r>
            <a:endParaRPr sz="3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85" name="Google Shape;285;p2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286" name="Google Shape;286;p2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/>
          <p:nvPr/>
        </p:nvSpPr>
        <p:spPr>
          <a:xfrm flipH="1">
            <a:off x="2794298" y="1061970"/>
            <a:ext cx="3908843" cy="45719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3"/>
          <p:cNvGrpSpPr/>
          <p:nvPr/>
        </p:nvGrpSpPr>
        <p:grpSpPr>
          <a:xfrm rot="-5400000">
            <a:off x="2318752" y="176587"/>
            <a:ext cx="279350" cy="312825"/>
            <a:chOff x="1835200" y="3337050"/>
            <a:chExt cx="279350" cy="312825"/>
          </a:xfrm>
        </p:grpSpPr>
        <p:sp>
          <p:nvSpPr>
            <p:cNvPr id="299" name="Google Shape;299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"/>
          <p:cNvSpPr txBox="1">
            <a:spLocks noGrp="1"/>
          </p:cNvSpPr>
          <p:nvPr>
            <p:ph type="title" idx="2"/>
          </p:nvPr>
        </p:nvSpPr>
        <p:spPr>
          <a:xfrm>
            <a:off x="2182453" y="329081"/>
            <a:ext cx="5004519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VOCABULARY</a:t>
            </a:r>
            <a:endParaRPr/>
          </a:p>
        </p:txBody>
      </p:sp>
      <p:grpSp>
        <p:nvGrpSpPr>
          <p:cNvPr id="303" name="Google Shape;303;p3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304" name="Google Shape;304;p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15" name="Google Shape;315;p3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"/>
          <p:cNvSpPr txBox="1"/>
          <p:nvPr/>
        </p:nvSpPr>
        <p:spPr>
          <a:xfrm>
            <a:off x="457200" y="1612066"/>
            <a:ext cx="837438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table, chair, white board, black board, desk, teacher, student, classroom, marker, compass, bag, computer, scissor, pencil, clip, book, friends, ect.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study, play sports, read a book, practice, experiment, make friends, ect.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study English, play the Guitar, wear a uniform, read a book, make friends, ect.</a:t>
            </a:r>
            <a:endParaRPr/>
          </a:p>
        </p:txBody>
      </p:sp>
      <p:sp>
        <p:nvSpPr>
          <p:cNvPr id="323" name="Google Shape;323;p3"/>
          <p:cNvSpPr txBox="1"/>
          <p:nvPr/>
        </p:nvSpPr>
        <p:spPr>
          <a:xfrm>
            <a:off x="457200" y="1558294"/>
            <a:ext cx="2529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School things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"/>
          <p:cNvSpPr txBox="1"/>
          <p:nvPr/>
        </p:nvSpPr>
        <p:spPr>
          <a:xfrm>
            <a:off x="457200" y="2783437"/>
            <a:ext cx="55306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School activities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445695" y="3695472"/>
            <a:ext cx="18560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Verb + 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"/>
          <p:cNvSpPr/>
          <p:nvPr/>
        </p:nvSpPr>
        <p:spPr>
          <a:xfrm rot="10800000">
            <a:off x="1874879" y="1112409"/>
            <a:ext cx="5351830" cy="45719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"/>
          <p:cNvSpPr txBox="1">
            <a:spLocks noGrp="1"/>
          </p:cNvSpPr>
          <p:nvPr>
            <p:ph type="title" idx="2"/>
          </p:nvPr>
        </p:nvSpPr>
        <p:spPr>
          <a:xfrm>
            <a:off x="1692551" y="350900"/>
            <a:ext cx="6295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PRONUNCIATION</a:t>
            </a:r>
            <a:endParaRPr/>
          </a:p>
        </p:txBody>
      </p:sp>
      <p:grpSp>
        <p:nvGrpSpPr>
          <p:cNvPr id="332" name="Google Shape;332;p4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333" name="Google Shape;333;p4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4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44" name="Google Shape;344;p4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51" name="Google Shape;351;p4"/>
          <p:cNvGraphicFramePr/>
          <p:nvPr/>
        </p:nvGraphicFramePr>
        <p:xfrm>
          <a:off x="1504335" y="169414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{C372917A-6C67-4E71-AF02-4EDFE59F23AF}</a:tableStyleId>
              </a:tblPr>
              <a:tblGrid>
                <a:gridCol w="305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/ɑː/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/ʌ/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2" name="Google Shape;352;p4"/>
          <p:cNvSpPr txBox="1"/>
          <p:nvPr/>
        </p:nvSpPr>
        <p:spPr>
          <a:xfrm>
            <a:off x="1532984" y="2252852"/>
            <a:ext cx="3048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fter, gl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ss, tom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to, f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ther, b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th, cl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ss, c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lm, 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unt, sm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t, d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nce, f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st, b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d, f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st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he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t.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4550794" y="2252852"/>
            <a:ext cx="30676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s, s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n, r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n, m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ch, 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ng, dr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g, st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dy, d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st, 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ncle, n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mber, m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ther, c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me, d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ve, 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ve, y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ng, t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ch, c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sin, fl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d, bl</a:t>
            </a:r>
            <a:r>
              <a:rPr lang="en-US" sz="18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"/>
          <p:cNvSpPr txBox="1">
            <a:spLocks noGrp="1"/>
          </p:cNvSpPr>
          <p:nvPr>
            <p:ph type="title" idx="2"/>
          </p:nvPr>
        </p:nvSpPr>
        <p:spPr>
          <a:xfrm>
            <a:off x="618642" y="329726"/>
            <a:ext cx="7723069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7200"/>
              <a:t>GRAMMAR: </a:t>
            </a:r>
            <a:r>
              <a:rPr lang="en-US" sz="4800"/>
              <a:t>present simple </a:t>
            </a:r>
            <a:endParaRPr sz="7200"/>
          </a:p>
        </p:txBody>
      </p:sp>
      <p:grpSp>
        <p:nvGrpSpPr>
          <p:cNvPr id="359" name="Google Shape;359;p5"/>
          <p:cNvGrpSpPr/>
          <p:nvPr/>
        </p:nvGrpSpPr>
        <p:grpSpPr>
          <a:xfrm>
            <a:off x="8081931" y="325325"/>
            <a:ext cx="741250" cy="792000"/>
            <a:chOff x="-3118700" y="2365900"/>
            <a:chExt cx="741250" cy="792000"/>
          </a:xfrm>
        </p:grpSpPr>
        <p:sp>
          <p:nvSpPr>
            <p:cNvPr id="360" name="Google Shape;360;p5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5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71" name="Google Shape;371;p5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p5" descr="Amber english Tin tức - Ngữ pháp tiếng anh, thì hiện tại đơ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075" y="1358886"/>
            <a:ext cx="4954771" cy="356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702" y="1355649"/>
            <a:ext cx="3487479" cy="35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"/>
          <p:cNvSpPr txBox="1">
            <a:spLocks noGrp="1"/>
          </p:cNvSpPr>
          <p:nvPr>
            <p:ph type="title" idx="2"/>
          </p:nvPr>
        </p:nvSpPr>
        <p:spPr>
          <a:xfrm>
            <a:off x="112198" y="247796"/>
            <a:ext cx="8710983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7200"/>
              <a:t>GRAMMAR: </a:t>
            </a:r>
            <a:r>
              <a:rPr lang="en-US" sz="4800"/>
              <a:t>adverbs of frequency</a:t>
            </a:r>
            <a:endParaRPr sz="7200"/>
          </a:p>
        </p:txBody>
      </p:sp>
      <p:graphicFrame>
        <p:nvGraphicFramePr>
          <p:cNvPr id="385" name="Google Shape;385;p6"/>
          <p:cNvGraphicFramePr/>
          <p:nvPr/>
        </p:nvGraphicFramePr>
        <p:xfrm>
          <a:off x="755073" y="1323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Frequency</a:t>
                      </a:r>
                      <a:endParaRPr/>
                    </a:p>
                  </a:txBody>
                  <a:tcPr marL="38100" marR="76200" marT="38100" marB="3810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Adverb of Frequency</a:t>
                      </a:r>
                      <a:endParaRPr/>
                    </a:p>
                  </a:txBody>
                  <a:tcPr marL="38100" marR="76200" marT="38100" marB="3810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Example Sentence</a:t>
                      </a:r>
                      <a:endParaRPr/>
                    </a:p>
                  </a:txBody>
                  <a:tcPr marL="38100" marR="76200" marT="38100" marB="3810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" name="Google Shape;386;p6"/>
          <p:cNvGraphicFramePr/>
          <p:nvPr/>
        </p:nvGraphicFramePr>
        <p:xfrm>
          <a:off x="755072" y="16437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always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always</a:t>
                      </a:r>
                      <a:r>
                        <a:rPr lang="en-US" sz="1400" u="none" strike="noStrike" cap="none"/>
                        <a:t> go to bed before 11 p.m.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7" name="Google Shape;387;p6"/>
          <p:cNvGraphicFramePr/>
          <p:nvPr/>
        </p:nvGraphicFramePr>
        <p:xfrm>
          <a:off x="755072" y="197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90%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usually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usually</a:t>
                      </a:r>
                      <a:r>
                        <a:rPr lang="en-US" sz="1400" u="none" strike="noStrike" cap="none"/>
                        <a:t> have cereal for breakfast.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" name="Google Shape;388;p6"/>
          <p:cNvGraphicFramePr/>
          <p:nvPr/>
        </p:nvGraphicFramePr>
        <p:xfrm>
          <a:off x="755072" y="2308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normally / generally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normally</a:t>
                      </a:r>
                      <a:r>
                        <a:rPr lang="en-US" sz="1400" u="none" strike="noStrike" cap="none"/>
                        <a:t> go to the gym.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" name="Google Shape;389;p6"/>
          <p:cNvGraphicFramePr/>
          <p:nvPr/>
        </p:nvGraphicFramePr>
        <p:xfrm>
          <a:off x="755072" y="26165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often* / frequently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often</a:t>
                      </a:r>
                      <a:r>
                        <a:rPr lang="en-US" sz="1400" u="none" strike="noStrike" cap="none"/>
                        <a:t> surf the internet.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" name="Google Shape;390;p6"/>
          <p:cNvGraphicFramePr/>
          <p:nvPr/>
        </p:nvGraphicFramePr>
        <p:xfrm>
          <a:off x="755074" y="294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sometimes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sometimes</a:t>
                      </a:r>
                      <a:r>
                        <a:rPr lang="en-US" sz="1400" u="none" strike="noStrike" cap="none"/>
                        <a:t> forget my wife's birthday.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1" name="Google Shape;391;p6"/>
          <p:cNvGraphicFramePr/>
          <p:nvPr/>
        </p:nvGraphicFramePr>
        <p:xfrm>
          <a:off x="755074" y="32757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occasionally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occasionally</a:t>
                      </a:r>
                      <a:r>
                        <a:rPr lang="en-US" sz="1400" u="none" strike="noStrike" cap="none"/>
                        <a:t> eat junk food.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2" name="Google Shape;392;p6"/>
          <p:cNvGraphicFramePr/>
          <p:nvPr/>
        </p:nvGraphicFramePr>
        <p:xfrm>
          <a:off x="755073" y="35986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seldom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seldom</a:t>
                      </a:r>
                      <a:r>
                        <a:rPr lang="en-US" sz="1400" u="none" strike="noStrike" cap="none"/>
                        <a:t> read the newspaper.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3" name="Google Shape;393;p6"/>
          <p:cNvGraphicFramePr/>
          <p:nvPr/>
        </p:nvGraphicFramePr>
        <p:xfrm>
          <a:off x="755074" y="3926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hardly ever / rarely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hardly ever</a:t>
                      </a:r>
                      <a:r>
                        <a:rPr lang="en-US" sz="1400" u="none" strike="noStrike" cap="none"/>
                        <a:t> drink alcohol.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4" name="Google Shape;394;p6"/>
          <p:cNvGraphicFramePr/>
          <p:nvPr/>
        </p:nvGraphicFramePr>
        <p:xfrm>
          <a:off x="755074" y="4252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0%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never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 </a:t>
                      </a:r>
                      <a:r>
                        <a:rPr lang="en-US" sz="1400" b="1" u="none" strike="noStrike" cap="none"/>
                        <a:t>never</a:t>
                      </a:r>
                      <a:r>
                        <a:rPr lang="en-US" sz="1400" u="none" strike="noStrike" cap="none"/>
                        <a:t> swim in the sea.</a:t>
                      </a:r>
                      <a:endParaRPr/>
                    </a:p>
                  </a:txBody>
                  <a:tcPr marL="38100" marR="38100" marT="15250" marB="15250" anchor="ctr">
                    <a:lnL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5657050" y="2742637"/>
            <a:ext cx="1018500" cy="1756875"/>
            <a:chOff x="1671850" y="5693675"/>
            <a:chExt cx="1018500" cy="1756875"/>
          </a:xfrm>
        </p:grpSpPr>
        <p:sp>
          <p:nvSpPr>
            <p:cNvPr id="400" name="Google Shape;400;p7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6871653" y="2745649"/>
            <a:ext cx="1476141" cy="1746429"/>
            <a:chOff x="5154600" y="5891450"/>
            <a:chExt cx="1254475" cy="1484175"/>
          </a:xfrm>
        </p:grpSpPr>
        <p:sp>
          <p:nvSpPr>
            <p:cNvPr id="421" name="Google Shape;421;p7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7"/>
          <p:cNvSpPr/>
          <p:nvPr/>
        </p:nvSpPr>
        <p:spPr>
          <a:xfrm rot="-1107443" flipH="1">
            <a:off x="6036877" y="3463710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7"/>
          <p:cNvGrpSpPr/>
          <p:nvPr/>
        </p:nvGrpSpPr>
        <p:grpSpPr>
          <a:xfrm>
            <a:off x="8305550" y="2671062"/>
            <a:ext cx="296625" cy="308125"/>
            <a:chOff x="7653400" y="2205913"/>
            <a:chExt cx="296625" cy="308125"/>
          </a:xfrm>
        </p:grpSpPr>
        <p:sp>
          <p:nvSpPr>
            <p:cNvPr id="435" name="Google Shape;435;p7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7"/>
          <p:cNvGrpSpPr/>
          <p:nvPr/>
        </p:nvGrpSpPr>
        <p:grpSpPr>
          <a:xfrm rot="-2700000" flipH="1">
            <a:off x="5297663" y="3378746"/>
            <a:ext cx="296622" cy="308122"/>
            <a:chOff x="7653400" y="2205913"/>
            <a:chExt cx="296625" cy="308125"/>
          </a:xfrm>
        </p:grpSpPr>
        <p:sp>
          <p:nvSpPr>
            <p:cNvPr id="439" name="Google Shape;439;p7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7"/>
          <p:cNvGrpSpPr/>
          <p:nvPr/>
        </p:nvGrpSpPr>
        <p:grpSpPr>
          <a:xfrm flipH="1">
            <a:off x="7958213" y="4644475"/>
            <a:ext cx="643950" cy="195675"/>
            <a:chOff x="806663" y="3241275"/>
            <a:chExt cx="643950" cy="195675"/>
          </a:xfrm>
        </p:grpSpPr>
        <p:sp>
          <p:nvSpPr>
            <p:cNvPr id="443" name="Google Shape;443;p7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211252" y="1518619"/>
            <a:ext cx="625639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9600">
                <a:solidFill>
                  <a:srgbClr val="F69F00"/>
                </a:solidFill>
              </a:rPr>
              <a:t>VOCABULARY</a:t>
            </a:r>
            <a:endParaRPr/>
          </a:p>
        </p:txBody>
      </p:sp>
      <p:grpSp>
        <p:nvGrpSpPr>
          <p:cNvPr id="446" name="Google Shape;446;p7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447" name="Google Shape;447;p7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7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451" name="Google Shape;451;p7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2" name="Google Shape;452;p7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453" name="Google Shape;453;p7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7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7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7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7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7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7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7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7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7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69" name="Google Shape;469;p7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470" name="Google Shape;470;p7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481" name="Google Shape;481;p7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484" name="Google Shape;484;p7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 txBox="1"/>
          <p:nvPr/>
        </p:nvSpPr>
        <p:spPr>
          <a:xfrm>
            <a:off x="1643441" y="1001591"/>
            <a:ext cx="5857118" cy="431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new _____________ is very nice.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 red ____________________.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my ___________ for writing English words.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often use a ______________ in a maths class.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you lend me your ___________ for a minute? 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My new ______________ is short.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91" name="Google Shape;49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29064">
            <a:off x="458540" y="822059"/>
            <a:ext cx="979342" cy="139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45" y="2261932"/>
            <a:ext cx="799227" cy="96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41" y="3359294"/>
            <a:ext cx="938212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5074" y="1027669"/>
            <a:ext cx="1157720" cy="115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5075" y="2331028"/>
            <a:ext cx="823480" cy="96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141979">
            <a:off x="7196467" y="3651407"/>
            <a:ext cx="1834840" cy="98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"/>
          <p:cNvSpPr txBox="1"/>
          <p:nvPr/>
        </p:nvSpPr>
        <p:spPr>
          <a:xfrm>
            <a:off x="765707" y="352768"/>
            <a:ext cx="7737087" cy="40011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Ex1: Look at the pictures. Write the correct words in the gaps.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"/>
          <p:cNvSpPr txBox="1"/>
          <p:nvPr/>
        </p:nvSpPr>
        <p:spPr>
          <a:xfrm flipH="1">
            <a:off x="3435691" y="1226635"/>
            <a:ext cx="17682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uniform</a:t>
            </a:r>
            <a:endParaRPr/>
          </a:p>
        </p:txBody>
      </p:sp>
      <p:sp>
        <p:nvSpPr>
          <p:cNvPr id="499" name="Google Shape;499;p8"/>
          <p:cNvSpPr txBox="1"/>
          <p:nvPr/>
        </p:nvSpPr>
        <p:spPr>
          <a:xfrm>
            <a:off x="3714967" y="1841061"/>
            <a:ext cx="23696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8"/>
          <p:cNvSpPr txBox="1"/>
          <p:nvPr/>
        </p:nvSpPr>
        <p:spPr>
          <a:xfrm>
            <a:off x="3320833" y="2425669"/>
            <a:ext cx="2027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notebook 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"/>
          <p:cNvSpPr txBox="1"/>
          <p:nvPr/>
        </p:nvSpPr>
        <p:spPr>
          <a:xfrm flipH="1">
            <a:off x="4123348" y="3047529"/>
            <a:ext cx="17682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/>
          </a:p>
        </p:txBody>
      </p:sp>
      <p:sp>
        <p:nvSpPr>
          <p:cNvPr id="502" name="Google Shape;502;p8"/>
          <p:cNvSpPr txBox="1"/>
          <p:nvPr/>
        </p:nvSpPr>
        <p:spPr>
          <a:xfrm>
            <a:off x="4599629" y="3661873"/>
            <a:ext cx="1512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"/>
          <p:cNvSpPr txBox="1"/>
          <p:nvPr/>
        </p:nvSpPr>
        <p:spPr>
          <a:xfrm>
            <a:off x="3801986" y="4267988"/>
            <a:ext cx="839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ruler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On-screen Show (16:9)</PresentationFormat>
  <Paragraphs>184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Courier New</vt:lpstr>
      <vt:lpstr>Calibri</vt:lpstr>
      <vt:lpstr>Nunito</vt:lpstr>
      <vt:lpstr>Varela Round</vt:lpstr>
      <vt:lpstr>Raleway ExtraBold</vt:lpstr>
      <vt:lpstr>Arial</vt:lpstr>
      <vt:lpstr>Patrick Hand</vt:lpstr>
      <vt:lpstr>Patrick Hand SC</vt:lpstr>
      <vt:lpstr>English Language Grammar Rules by Slidesgo</vt:lpstr>
      <vt:lpstr>PowerPoint Presentation</vt:lpstr>
      <vt:lpstr>Unit 1: MY NEW SCHOOL</vt:lpstr>
      <vt:lpstr>PowerPoint Presentation</vt:lpstr>
      <vt:lpstr>VOCABULARY</vt:lpstr>
      <vt:lpstr>PRONUNCIATION</vt:lpstr>
      <vt:lpstr>GRAMMAR: present simple </vt:lpstr>
      <vt:lpstr>GRAMMAR: adverbs of frequency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 tran</dc:creator>
  <cp:lastModifiedBy>Ms. NHAN</cp:lastModifiedBy>
  <cp:revision>1</cp:revision>
  <dcterms:modified xsi:type="dcterms:W3CDTF">2024-05-11T08:18:06Z</dcterms:modified>
</cp:coreProperties>
</file>