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57" r:id="rId4"/>
    <p:sldId id="261" r:id="rId5"/>
    <p:sldId id="262" r:id="rId6"/>
    <p:sldId id="264" r:id="rId7"/>
    <p:sldId id="263" r:id="rId8"/>
    <p:sldId id="265" r:id="rId9"/>
    <p:sldId id="266" r:id="rId10"/>
    <p:sldId id="260" r:id="rId11"/>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CC"/>
    <a:srgbClr val="FF3300"/>
    <a:srgbClr val="CCFFCC"/>
    <a:srgbClr val="FFCC9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D009A334-8086-49B6-A22D-0CD8F0A12E24}" type="datetimeFigureOut">
              <a:rPr lang="vi-VN" smtClean="0"/>
              <a:t>15/09/2016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2107053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D009A334-8086-49B6-A22D-0CD8F0A12E24}" type="datetimeFigureOut">
              <a:rPr lang="vi-VN" smtClean="0"/>
              <a:t>15/09/2016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4227206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D009A334-8086-49B6-A22D-0CD8F0A12E24}" type="datetimeFigureOut">
              <a:rPr lang="vi-VN" smtClean="0"/>
              <a:t>15/09/2016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4135673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D009A334-8086-49B6-A22D-0CD8F0A12E24}" type="datetimeFigureOut">
              <a:rPr lang="vi-VN" smtClean="0"/>
              <a:t>15/09/2016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2169021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09A334-8086-49B6-A22D-0CD8F0A12E24}" type="datetimeFigureOut">
              <a:rPr lang="vi-VN" smtClean="0"/>
              <a:t>15/09/2016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1437482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D009A334-8086-49B6-A22D-0CD8F0A12E24}" type="datetimeFigureOut">
              <a:rPr lang="vi-VN" smtClean="0"/>
              <a:t>15/09/2016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116084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D009A334-8086-49B6-A22D-0CD8F0A12E24}" type="datetimeFigureOut">
              <a:rPr lang="vi-VN" smtClean="0"/>
              <a:t>15/09/2016</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2485121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D009A334-8086-49B6-A22D-0CD8F0A12E24}" type="datetimeFigureOut">
              <a:rPr lang="vi-VN" smtClean="0"/>
              <a:t>15/09/2016</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1749227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09A334-8086-49B6-A22D-0CD8F0A12E24}" type="datetimeFigureOut">
              <a:rPr lang="vi-VN" smtClean="0"/>
              <a:t>15/09/2016</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1045511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09A334-8086-49B6-A22D-0CD8F0A12E24}" type="datetimeFigureOut">
              <a:rPr lang="vi-VN" smtClean="0"/>
              <a:t>15/09/2016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2668638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09A334-8086-49B6-A22D-0CD8F0A12E24}" type="datetimeFigureOut">
              <a:rPr lang="vi-VN" smtClean="0"/>
              <a:t>15/09/2016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643735-CDBA-41B8-A698-0D434D2211A1}" type="slidenum">
              <a:rPr lang="vi-VN" smtClean="0"/>
              <a:t>‹#›</a:t>
            </a:fld>
            <a:endParaRPr lang="vi-VN"/>
          </a:p>
        </p:txBody>
      </p:sp>
    </p:spTree>
    <p:extLst>
      <p:ext uri="{BB962C8B-B14F-4D97-AF65-F5344CB8AC3E}">
        <p14:creationId xmlns:p14="http://schemas.microsoft.com/office/powerpoint/2010/main" val="1083683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9A334-8086-49B6-A22D-0CD8F0A12E24}" type="datetimeFigureOut">
              <a:rPr lang="vi-VN" smtClean="0"/>
              <a:t>15/09/2016</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643735-CDBA-41B8-A698-0D434D2211A1}" type="slidenum">
              <a:rPr lang="vi-VN" smtClean="0"/>
              <a:t>‹#›</a:t>
            </a:fld>
            <a:endParaRPr lang="vi-VN"/>
          </a:p>
        </p:txBody>
      </p:sp>
    </p:spTree>
    <p:extLst>
      <p:ext uri="{BB962C8B-B14F-4D97-AF65-F5344CB8AC3E}">
        <p14:creationId xmlns:p14="http://schemas.microsoft.com/office/powerpoint/2010/main" val="16583839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audio" Target="../media/audio1.wav"/><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8" y="5183"/>
            <a:ext cx="9145127" cy="6858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993414" y="1314634"/>
            <a:ext cx="5157181" cy="1754326"/>
          </a:xfrm>
          <a:prstGeom prst="rect">
            <a:avLst/>
          </a:prstGeom>
          <a:noFill/>
        </p:spPr>
        <p:txBody>
          <a:bodyPr wrap="none" lIns="91440" tIns="45720" rIns="91440" bIns="45720">
            <a:spAutoFit/>
          </a:bodyPr>
          <a:lstStyle/>
          <a:p>
            <a:pPr algn="ctr"/>
            <a:r>
              <a:rPr lang="en-US" sz="54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rPr>
              <a:t>GOOD MORNING</a:t>
            </a:r>
          </a:p>
          <a:p>
            <a:pPr algn="ctr"/>
            <a:r>
              <a:rPr lang="en-US" sz="54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rPr>
              <a:t>EVERYONE !!!</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28" y="3292153"/>
            <a:ext cx="4762500" cy="3571875"/>
          </a:xfrm>
          <a:prstGeom prst="rect">
            <a:avLst/>
          </a:prstGeom>
        </p:spPr>
      </p:pic>
    </p:spTree>
    <p:extLst>
      <p:ext uri="{BB962C8B-B14F-4D97-AF65-F5344CB8AC3E}">
        <p14:creationId xmlns:p14="http://schemas.microsoft.com/office/powerpoint/2010/main" val="1706215402"/>
      </p:ext>
    </p:extLst>
  </p:cSld>
  <p:clrMapOvr>
    <a:masterClrMapping/>
  </p:clrMapOvr>
  <mc:AlternateContent xmlns:mc="http://schemas.openxmlformats.org/markup-compatibility/2006" xmlns:p14="http://schemas.microsoft.com/office/powerpoint/2010/main">
    <mc:Choice Requires="p14">
      <p:transition p14:dur="10">
        <p:sndAc>
          <p:stSnd>
            <p:snd r:embed="rId2" name="chimes.wav"/>
          </p:stSnd>
        </p:sndAc>
      </p:transition>
    </mc:Choice>
    <mc:Fallback xmlns="">
      <p:transition>
        <p:sndAc>
          <p:stSnd>
            <p:snd r:embed="rId5"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8" presetClass="emph" presetSubtype="0" repeatCount="indefinite" fill="hold" grpId="0" nodeType="withEffect">
                                  <p:stCondLst>
                                    <p:cond delay="0"/>
                                  </p:stCondLst>
                                  <p:iterate type="lt">
                                    <p:tmPct val="10000"/>
                                  </p:iterate>
                                  <p:childTnLst>
                                    <p:animClr clrSpc="rgb" dir="cw">
                                      <p:cBhvr override="childStyle">
                                        <p:cTn id="6" dur="500" fill="hold"/>
                                        <p:tgtEl>
                                          <p:spTgt spid="4"/>
                                        </p:tgtEl>
                                        <p:attrNameLst>
                                          <p:attrName>style.color</p:attrName>
                                        </p:attrNameLst>
                                      </p:cBhvr>
                                      <p:to>
                                        <a:srgbClr val="FF0000"/>
                                      </p:to>
                                    </p:animClr>
                                    <p:animClr clrSpc="rgb" dir="cw">
                                      <p:cBhvr>
                                        <p:cTn id="7" dur="500" fill="hold"/>
                                        <p:tgtEl>
                                          <p:spTgt spid="4"/>
                                        </p:tgtEl>
                                        <p:attrNameLst>
                                          <p:attrName>fillcolor</p:attrName>
                                        </p:attrNameLst>
                                      </p:cBhvr>
                                      <p:to>
                                        <a:srgbClr val="FF0000"/>
                                      </p:to>
                                    </p:animClr>
                                    <p:set>
                                      <p:cBhvr>
                                        <p:cTn id="8" dur="500" fill="hold"/>
                                        <p:tgtEl>
                                          <p:spTgt spid="4"/>
                                        </p:tgtEl>
                                        <p:attrNameLst>
                                          <p:attrName>fill.type</p:attrName>
                                        </p:attrNameLst>
                                      </p:cBhvr>
                                      <p:to>
                                        <p:strVal val="solid"/>
                                      </p:to>
                                    </p:set>
                                    <p:anim to="1.5" calcmode="lin" valueType="num">
                                      <p:cBhvr override="childStyle">
                                        <p:cTn id="9" dur="500" fill="hold"/>
                                        <p:tgtEl>
                                          <p:spTgt spid="4"/>
                                        </p:tgtEl>
                                        <p:attrNameLst>
                                          <p:attrName>style.fontSize</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535" y="1053000"/>
            <a:ext cx="8586930" cy="4752000"/>
          </a:xfrm>
          <a:prstGeom prst="rect">
            <a:avLst/>
          </a:prstGeom>
        </p:spPr>
      </p:pic>
    </p:spTree>
    <p:extLst>
      <p:ext uri="{BB962C8B-B14F-4D97-AF65-F5344CB8AC3E}">
        <p14:creationId xmlns:p14="http://schemas.microsoft.com/office/powerpoint/2010/main" val="2721244280"/>
      </p:ext>
    </p:extLst>
  </p:cSld>
  <p:clrMapOvr>
    <a:masterClrMapping/>
  </p:clrMapOvr>
  <mc:AlternateContent xmlns:mc="http://schemas.openxmlformats.org/markup-compatibility/2006" xmlns:p14="http://schemas.microsoft.com/office/powerpoint/2010/main">
    <mc:Choice Requires="p14">
      <p:transition spd="slow" p14:dur="2000">
        <p14:shred pattern="rectang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2"/>
            <a:ext cx="9144000" cy="4762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1328"/>
            <a:ext cx="9144000" cy="476250"/>
          </a:xfrm>
          <a:prstGeom prst="rect">
            <a:avLst/>
          </a:prstGeom>
        </p:spPr>
      </p:pic>
      <p:sp>
        <p:nvSpPr>
          <p:cNvPr id="4" name="TextBox 3"/>
          <p:cNvSpPr txBox="1"/>
          <p:nvPr/>
        </p:nvSpPr>
        <p:spPr>
          <a:xfrm>
            <a:off x="0" y="1617181"/>
            <a:ext cx="9144000" cy="1846659"/>
          </a:xfrm>
          <a:prstGeom prst="rect">
            <a:avLst/>
          </a:prstGeom>
          <a:noFill/>
        </p:spPr>
        <p:txBody>
          <a:bodyPr wrap="square" rtlCol="0">
            <a:spAutoFit/>
          </a:bodyPr>
          <a:lstStyle/>
          <a:p>
            <a:pPr algn="ctr"/>
            <a:r>
              <a:rPr lang="en-US" sz="4800" b="1" i="1" u="sng" dirty="0" smtClean="0">
                <a:solidFill>
                  <a:srgbClr val="FF0000"/>
                </a:solidFill>
                <a:effectLst>
                  <a:outerShdw blurRad="38100" dist="38100" dir="2700000" algn="tl">
                    <a:srgbClr val="000000">
                      <a:alpha val="43137"/>
                    </a:srgbClr>
                  </a:outerShdw>
                </a:effectLst>
                <a:latin typeface="Pristina" pitchFamily="66" charset="0"/>
              </a:rPr>
              <a:t>Unit 2:</a:t>
            </a:r>
            <a:r>
              <a:rPr lang="en-US" sz="4800" dirty="0">
                <a:solidFill>
                  <a:srgbClr val="FF0000"/>
                </a:solidFill>
              </a:rPr>
              <a:t> </a:t>
            </a:r>
            <a:r>
              <a:rPr lang="en-US" sz="6600" b="1" dirty="0" smtClean="0">
                <a:solidFill>
                  <a:srgbClr val="FF0000"/>
                </a:solidFill>
                <a:effectLst>
                  <a:outerShdw blurRad="38100" dist="38100" dir="2700000" algn="tl">
                    <a:srgbClr val="000000">
                      <a:alpha val="43137"/>
                    </a:srgbClr>
                  </a:outerShdw>
                </a:effectLst>
                <a:latin typeface=".VnShelley Allegro" pitchFamily="82" charset="0"/>
              </a:rPr>
              <a:t>Life in the countryside</a:t>
            </a:r>
          </a:p>
          <a:p>
            <a:pPr algn="ctr"/>
            <a:r>
              <a:rPr lang="en-US" sz="4800" b="1" i="1" dirty="0" smtClean="0">
                <a:solidFill>
                  <a:srgbClr val="FFC000"/>
                </a:solidFill>
                <a:effectLst>
                  <a:outerShdw blurRad="38100" dist="38100" dir="2700000" algn="tl">
                    <a:srgbClr val="000000">
                      <a:alpha val="43137"/>
                    </a:srgbClr>
                  </a:outerShdw>
                </a:effectLst>
                <a:latin typeface="Pristina" pitchFamily="66" charset="0"/>
              </a:rPr>
              <a:t>Lesson </a:t>
            </a:r>
            <a:r>
              <a:rPr lang="en-US" sz="4800" b="1" i="1" dirty="0" smtClean="0">
                <a:solidFill>
                  <a:srgbClr val="FFC000"/>
                </a:solidFill>
                <a:effectLst>
                  <a:outerShdw blurRad="38100" dist="38100" dir="2700000" algn="tl">
                    <a:srgbClr val="000000">
                      <a:alpha val="43137"/>
                    </a:srgbClr>
                  </a:outerShdw>
                </a:effectLst>
                <a:latin typeface="Pristina" pitchFamily="66" charset="0"/>
              </a:rPr>
              <a:t>5: Skills 1</a:t>
            </a:r>
            <a:endParaRPr lang="en-US" sz="4800" b="1" dirty="0" smtClean="0">
              <a:solidFill>
                <a:srgbClr val="FFC000"/>
              </a:solidFill>
              <a:effectLst>
                <a:outerShdw blurRad="38100" dist="38100" dir="2700000" algn="tl">
                  <a:srgbClr val="000000">
                    <a:alpha val="43137"/>
                  </a:srgbClr>
                </a:outerShdw>
              </a:effectLst>
              <a:latin typeface=".VnShelley Allegro" pitchFamily="82" charset="0"/>
            </a:endParaRPr>
          </a:p>
        </p:txBody>
      </p:sp>
    </p:spTree>
    <p:extLst>
      <p:ext uri="{BB962C8B-B14F-4D97-AF65-F5344CB8AC3E}">
        <p14:creationId xmlns:p14="http://schemas.microsoft.com/office/powerpoint/2010/main" val="2357562775"/>
      </p:ext>
    </p:extLst>
  </p:cSld>
  <p:clrMapOvr>
    <a:masterClrMapping/>
  </p:clrMapOvr>
  <mc:AlternateContent xmlns:mc="http://schemas.openxmlformats.org/markup-compatibility/2006" xmlns:p14="http://schemas.microsoft.com/office/powerpoint/2010/main">
    <mc:Choice Requires="p14">
      <p:transition spd="slow" p14:dur="1500">
        <p:checker/>
      </p:transition>
    </mc:Choice>
    <mc:Fallback xmlns="">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2"/>
            <a:ext cx="9144000" cy="4762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1328"/>
            <a:ext cx="9144000" cy="476250"/>
          </a:xfrm>
          <a:prstGeom prst="rect">
            <a:avLst/>
          </a:prstGeom>
        </p:spPr>
      </p:pic>
      <p:sp>
        <p:nvSpPr>
          <p:cNvPr id="5" name="Rectangle 4"/>
          <p:cNvSpPr/>
          <p:nvPr/>
        </p:nvSpPr>
        <p:spPr>
          <a:xfrm>
            <a:off x="3496161" y="476672"/>
            <a:ext cx="2151678" cy="707886"/>
          </a:xfrm>
          <a:prstGeom prst="rect">
            <a:avLst/>
          </a:prstGeom>
          <a:noFill/>
        </p:spPr>
        <p:txBody>
          <a:bodyPr wrap="none" lIns="91440" tIns="45720" rIns="91440" bIns="45720">
            <a:spAutoFit/>
          </a:bodyPr>
          <a:lstStyle/>
          <a:p>
            <a:pPr algn="ctr"/>
            <a:r>
              <a:rPr lang="en-US" sz="4000" b="1" i="1" u="sng"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rPr>
              <a:t>reading</a:t>
            </a:r>
            <a:endParaRPr lang="en-US" sz="4000" b="1" i="1" u="sng"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endParaRPr>
          </a:p>
        </p:txBody>
      </p:sp>
      <p:sp>
        <p:nvSpPr>
          <p:cNvPr id="6" name="TextBox 5"/>
          <p:cNvSpPr txBox="1"/>
          <p:nvPr/>
        </p:nvSpPr>
        <p:spPr>
          <a:xfrm>
            <a:off x="3" y="1185251"/>
            <a:ext cx="9144000" cy="707886"/>
          </a:xfrm>
          <a:prstGeom prst="rect">
            <a:avLst/>
          </a:prstGeom>
          <a:noFill/>
        </p:spPr>
        <p:txBody>
          <a:bodyPr wrap="square" rtlCol="0">
            <a:spAutoFit/>
          </a:bodyPr>
          <a:lstStyle/>
          <a:p>
            <a:r>
              <a:rPr lang="en-US" sz="2000" dirty="0" smtClean="0">
                <a:solidFill>
                  <a:srgbClr val="FF0000"/>
                </a:solidFill>
                <a:latin typeface="Arial" pitchFamily="34" charset="0"/>
                <a:cs typeface="Arial" pitchFamily="34" charset="0"/>
              </a:rPr>
              <a:t>1. Quickly read the passage and choose the most suitable heading A, B, or C for each paragraph.</a:t>
            </a:r>
            <a:endParaRPr lang="vi-VN" sz="2000" dirty="0" smtClean="0">
              <a:solidFill>
                <a:srgbClr val="FF0000"/>
              </a:solidFill>
              <a:latin typeface="Arial" pitchFamily="34" charset="0"/>
              <a:cs typeface="Arial" pitchFamily="34" charset="0"/>
            </a:endParaRPr>
          </a:p>
        </p:txBody>
      </p:sp>
      <p:sp>
        <p:nvSpPr>
          <p:cNvPr id="7" name="Rectangle 6"/>
          <p:cNvSpPr/>
          <p:nvPr/>
        </p:nvSpPr>
        <p:spPr>
          <a:xfrm>
            <a:off x="3" y="3334340"/>
            <a:ext cx="9144000" cy="3046988"/>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1. </a:t>
            </a:r>
            <a:r>
              <a:rPr lang="en-US" sz="1600" dirty="0" smtClean="0">
                <a:latin typeface="Arial" panose="020B0604020202020204" pitchFamily="34" charset="0"/>
                <a:cs typeface="Arial" panose="020B0604020202020204" pitchFamily="34" charset="0"/>
              </a:rPr>
              <a:t>________________________________________</a:t>
            </a: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We don’t live a normal life like many other people. We live a nomadic life. This means we move two or three times a year to look for new pastures - grasslands - for our cattle. The cattle provide most of our needs: dairy products, meat, and clothing.</a:t>
            </a:r>
          </a:p>
          <a:p>
            <a:r>
              <a:rPr lang="en-US" sz="1600" dirty="0">
                <a:latin typeface="Arial" panose="020B0604020202020204" pitchFamily="34" charset="0"/>
                <a:cs typeface="Arial" panose="020B0604020202020204" pitchFamily="34" charset="0"/>
              </a:rPr>
              <a:t>2. </a:t>
            </a:r>
            <a:r>
              <a:rPr lang="en-US" sz="1600" dirty="0" smtClean="0">
                <a:latin typeface="Arial" panose="020B0604020202020204" pitchFamily="34" charset="0"/>
                <a:cs typeface="Arial" panose="020B0604020202020204" pitchFamily="34" charset="0"/>
              </a:rPr>
              <a:t>______________________________________</a:t>
            </a: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We live in a </a:t>
            </a:r>
            <a:r>
              <a:rPr lang="en-US" sz="1600" i="1" dirty="0" err="1">
                <a:latin typeface="Arial" panose="020B0604020202020204" pitchFamily="34" charset="0"/>
                <a:cs typeface="Arial" panose="020B0604020202020204" pitchFamily="34" charset="0"/>
              </a:rPr>
              <a:t>ger</a:t>
            </a:r>
            <a:r>
              <a:rPr lang="en-US" sz="1600" dirty="0">
                <a:latin typeface="Arial" panose="020B0604020202020204" pitchFamily="34" charset="0"/>
                <a:cs typeface="Arial" panose="020B0604020202020204" pitchFamily="34" charset="0"/>
              </a:rPr>
              <a:t>, our traditional circular tent. It keeps us cool in summer and warm in winter, even when the temperature drops to -50°C. It can be put up then taken down and transported.</a:t>
            </a:r>
          </a:p>
          <a:p>
            <a:r>
              <a:rPr lang="en-US" sz="1600" dirty="0">
                <a:latin typeface="Arial" panose="020B0604020202020204" pitchFamily="34" charset="0"/>
                <a:cs typeface="Arial" panose="020B0604020202020204" pitchFamily="34" charset="0"/>
              </a:rPr>
              <a:t>3. </a:t>
            </a:r>
            <a:r>
              <a:rPr lang="en-US" sz="1600" dirty="0" smtClean="0">
                <a:latin typeface="Arial" panose="020B0604020202020204" pitchFamily="34" charset="0"/>
                <a:cs typeface="Arial" panose="020B0604020202020204" pitchFamily="34" charset="0"/>
              </a:rPr>
              <a:t>______________________________________</a:t>
            </a:r>
            <a:endParaRPr lang="en-US" sz="1600" dirty="0" smtClean="0">
              <a:latin typeface="Arial" panose="020B0604020202020204" pitchFamily="34" charset="0"/>
              <a:cs typeface="Arial" panose="020B0604020202020204" pitchFamily="34" charset="0"/>
            </a:endParaRPr>
          </a:p>
          <a:p>
            <a:r>
              <a:rPr lang="en-US" sz="1600" dirty="0" smtClean="0">
                <a:latin typeface="Arial" panose="020B0604020202020204" pitchFamily="34" charset="0"/>
                <a:cs typeface="Arial" panose="020B0604020202020204" pitchFamily="34" charset="0"/>
              </a:rPr>
              <a:t>For </a:t>
            </a:r>
            <a:r>
              <a:rPr lang="en-US" sz="1600" dirty="0">
                <a:latin typeface="Arial" panose="020B0604020202020204" pitchFamily="34" charset="0"/>
                <a:cs typeface="Arial" panose="020B0604020202020204" pitchFamily="34" charset="0"/>
              </a:rPr>
              <a:t>most of the year, we are surrounded by vast pastures, rivers and mountains. We see few people from the outside world. When we are small, we play on our land and with the animals. The horse is our best friend. Any nomadic child can ride a horse. We learn from an early age to help in the family, from household chores to heavier work like herding the cattle. We also learn to be brave.</a:t>
            </a:r>
          </a:p>
        </p:txBody>
      </p:sp>
      <p:sp>
        <p:nvSpPr>
          <p:cNvPr id="9" name="Rectangle 8"/>
          <p:cNvSpPr/>
          <p:nvPr/>
        </p:nvSpPr>
        <p:spPr>
          <a:xfrm>
            <a:off x="4572000" y="1893137"/>
            <a:ext cx="4553833" cy="1273492"/>
          </a:xfrm>
          <a:prstGeom prst="rect">
            <a:avLst/>
          </a:prstGeom>
          <a:solidFill>
            <a:srgbClr val="CCFFCC"/>
          </a:solidFill>
          <a:ln>
            <a:solidFill>
              <a:srgbClr val="CC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latin typeface="Arial" panose="020B0604020202020204" pitchFamily="34" charset="0"/>
                <a:cs typeface="Arial" panose="020B0604020202020204" pitchFamily="34" charset="0"/>
              </a:rPr>
              <a:t>A. Nomadic children’s lives</a:t>
            </a:r>
            <a:r>
              <a:rPr lang="en-US" dirty="0" smtClean="0">
                <a:solidFill>
                  <a:schemeClr val="tx1"/>
                </a:solidFill>
                <a:latin typeface="Arial" panose="020B0604020202020204" pitchFamily="34" charset="0"/>
                <a:cs typeface="Arial" panose="020B0604020202020204" pitchFamily="34" charset="0"/>
              </a:rPr>
              <a:t/>
            </a:r>
            <a:br>
              <a:rPr lang="en-US" dirty="0" smtClean="0">
                <a:solidFill>
                  <a:schemeClr val="tx1"/>
                </a:solidFill>
                <a:latin typeface="Arial" panose="020B0604020202020204" pitchFamily="34" charset="0"/>
                <a:cs typeface="Arial" panose="020B0604020202020204" pitchFamily="34" charset="0"/>
              </a:rPr>
            </a:br>
            <a:r>
              <a:rPr lang="en-US" dirty="0" smtClean="0">
                <a:solidFill>
                  <a:schemeClr val="tx1"/>
                </a:solidFill>
                <a:latin typeface="Arial" panose="020B0604020202020204" pitchFamily="34" charset="0"/>
                <a:cs typeface="Arial" panose="020B0604020202020204" pitchFamily="34" charset="0"/>
              </a:rPr>
              <a:t>B. The importance of cattle to the nomads</a:t>
            </a:r>
            <a:br>
              <a:rPr lang="en-US" dirty="0" smtClean="0">
                <a:solidFill>
                  <a:schemeClr val="tx1"/>
                </a:solidFill>
                <a:latin typeface="Arial" panose="020B0604020202020204" pitchFamily="34" charset="0"/>
                <a:cs typeface="Arial" panose="020B0604020202020204" pitchFamily="34" charset="0"/>
              </a:rPr>
            </a:br>
            <a:r>
              <a:rPr lang="en-US" dirty="0" smtClean="0">
                <a:solidFill>
                  <a:schemeClr val="tx1"/>
                </a:solidFill>
                <a:latin typeface="Arial" panose="020B0604020202020204" pitchFamily="34" charset="0"/>
                <a:cs typeface="Arial" panose="020B0604020202020204" pitchFamily="34" charset="0"/>
              </a:rPr>
              <a:t>C. The nomads’ home</a:t>
            </a:r>
            <a:endParaRPr lang="vi-VN" dirty="0">
              <a:solidFill>
                <a:schemeClr val="tx1"/>
              </a:solidFill>
              <a:latin typeface="Arial" panose="020B0604020202020204" pitchFamily="34" charset="0"/>
              <a:cs typeface="Arial" panose="020B0604020202020204" pitchFamily="34" charset="0"/>
            </a:endParaRPr>
          </a:p>
        </p:txBody>
      </p:sp>
      <p:sp>
        <p:nvSpPr>
          <p:cNvPr id="10" name="Frame 9"/>
          <p:cNvSpPr/>
          <p:nvPr/>
        </p:nvSpPr>
        <p:spPr>
          <a:xfrm>
            <a:off x="220308" y="1893137"/>
            <a:ext cx="3275853" cy="1273492"/>
          </a:xfrm>
          <a:prstGeom prst="frame">
            <a:avLst/>
          </a:prstGeom>
          <a:solidFill>
            <a:srgbClr val="FF3300">
              <a:alpha val="87843"/>
            </a:srgbClr>
          </a:solidFill>
          <a:ln>
            <a:solidFill>
              <a:srgbClr val="FF3300">
                <a:alpha val="8784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smtClean="0">
                <a:solidFill>
                  <a:schemeClr val="tx1"/>
                </a:solidFill>
                <a:effectLst>
                  <a:outerShdw blurRad="38100" dist="38100" dir="2700000" algn="tl">
                    <a:srgbClr val="000000">
                      <a:alpha val="43137"/>
                    </a:srgbClr>
                  </a:outerShdw>
                </a:effectLst>
              </a:rPr>
              <a:t>NOMADIC LIFE ON THE </a:t>
            </a:r>
          </a:p>
          <a:p>
            <a:pPr algn="ctr"/>
            <a:r>
              <a:rPr lang="en-US" sz="2200" b="1" dirty="0" smtClean="0">
                <a:solidFill>
                  <a:schemeClr val="tx1"/>
                </a:solidFill>
                <a:effectLst>
                  <a:outerShdw blurRad="38100" dist="38100" dir="2700000" algn="tl">
                    <a:srgbClr val="000000">
                      <a:alpha val="43137"/>
                    </a:srgbClr>
                  </a:outerShdw>
                </a:effectLst>
              </a:rPr>
              <a:t>GOBI HIGHLANDS</a:t>
            </a:r>
            <a:endParaRPr lang="vi-VN" sz="2200" b="1" dirty="0">
              <a:solidFill>
                <a:schemeClr val="tx1"/>
              </a:solidFill>
              <a:effectLst>
                <a:outerShdw blurRad="38100" dist="38100" dir="2700000" algn="tl">
                  <a:srgbClr val="000000">
                    <a:alpha val="43137"/>
                  </a:srgbClr>
                </a:outerShdw>
              </a:effectLst>
            </a:endParaRPr>
          </a:p>
        </p:txBody>
      </p:sp>
      <p:sp>
        <p:nvSpPr>
          <p:cNvPr id="8" name="TextBox 7"/>
          <p:cNvSpPr txBox="1"/>
          <p:nvPr/>
        </p:nvSpPr>
        <p:spPr>
          <a:xfrm>
            <a:off x="220307" y="3275692"/>
            <a:ext cx="5324311" cy="369332"/>
          </a:xfrm>
          <a:prstGeom prst="rect">
            <a:avLst/>
          </a:prstGeom>
          <a:noFill/>
        </p:spPr>
        <p:txBody>
          <a:bodyPr wrap="square" rtlCol="0">
            <a:spAutoFit/>
          </a:bodyPr>
          <a:lstStyle/>
          <a:p>
            <a:r>
              <a:rPr lang="en-US" b="1" i="1" dirty="0" smtClean="0">
                <a:solidFill>
                  <a:srgbClr val="FF0000"/>
                </a:solidFill>
              </a:rPr>
              <a:t>B. </a:t>
            </a:r>
            <a:r>
              <a:rPr lang="en-US" b="1" i="1" dirty="0">
                <a:solidFill>
                  <a:srgbClr val="FF0000"/>
                </a:solidFill>
                <a:latin typeface="Arial" panose="020B0604020202020204" pitchFamily="34" charset="0"/>
                <a:cs typeface="Arial" panose="020B0604020202020204" pitchFamily="34" charset="0"/>
              </a:rPr>
              <a:t>The importance of cattle to the nomads</a:t>
            </a:r>
            <a:r>
              <a:rPr lang="en-US" b="1" i="1" dirty="0" smtClean="0">
                <a:solidFill>
                  <a:srgbClr val="FF0000"/>
                </a:solidFill>
              </a:rPr>
              <a:t> </a:t>
            </a:r>
            <a:endParaRPr lang="vi-VN" b="1" i="1" dirty="0">
              <a:solidFill>
                <a:srgbClr val="FF0000"/>
              </a:solidFill>
            </a:endParaRPr>
          </a:p>
        </p:txBody>
      </p:sp>
      <p:sp>
        <p:nvSpPr>
          <p:cNvPr id="11" name="TextBox 10"/>
          <p:cNvSpPr txBox="1"/>
          <p:nvPr/>
        </p:nvSpPr>
        <p:spPr>
          <a:xfrm>
            <a:off x="1102428" y="4296425"/>
            <a:ext cx="2691228" cy="369332"/>
          </a:xfrm>
          <a:prstGeom prst="rect">
            <a:avLst/>
          </a:prstGeom>
          <a:noFill/>
        </p:spPr>
        <p:txBody>
          <a:bodyPr wrap="square" rtlCol="0">
            <a:spAutoFit/>
          </a:bodyPr>
          <a:lstStyle/>
          <a:p>
            <a:r>
              <a:rPr lang="en-US" b="1" i="1" dirty="0" smtClean="0">
                <a:solidFill>
                  <a:srgbClr val="FF0000"/>
                </a:solidFill>
                <a:latin typeface="Arial" panose="020B0604020202020204" pitchFamily="34" charset="0"/>
                <a:cs typeface="Arial" panose="020B0604020202020204" pitchFamily="34" charset="0"/>
              </a:rPr>
              <a:t>C. The nomads’ home</a:t>
            </a:r>
            <a:endParaRPr lang="vi-VN" b="1" i="1" dirty="0">
              <a:solidFill>
                <a:srgbClr val="FF0000"/>
              </a:solidFill>
              <a:latin typeface="Arial" panose="020B0604020202020204" pitchFamily="34" charset="0"/>
              <a:cs typeface="Arial" panose="020B0604020202020204" pitchFamily="34" charset="0"/>
            </a:endParaRPr>
          </a:p>
        </p:txBody>
      </p:sp>
      <p:sp>
        <p:nvSpPr>
          <p:cNvPr id="12" name="Rectangle 11"/>
          <p:cNvSpPr/>
          <p:nvPr/>
        </p:nvSpPr>
        <p:spPr>
          <a:xfrm>
            <a:off x="859595" y="5003884"/>
            <a:ext cx="3176895" cy="369332"/>
          </a:xfrm>
          <a:prstGeom prst="rect">
            <a:avLst/>
          </a:prstGeom>
        </p:spPr>
        <p:txBody>
          <a:bodyPr wrap="none">
            <a:spAutoFit/>
          </a:bodyPr>
          <a:lstStyle/>
          <a:p>
            <a:r>
              <a:rPr lang="en-US" b="1" i="1" dirty="0">
                <a:solidFill>
                  <a:srgbClr val="FF0000"/>
                </a:solidFill>
                <a:latin typeface="Arial" panose="020B0604020202020204" pitchFamily="34" charset="0"/>
                <a:cs typeface="Arial" panose="020B0604020202020204" pitchFamily="34" charset="0"/>
              </a:rPr>
              <a:t>A. Nomadic children’s lives</a:t>
            </a:r>
            <a:endParaRPr lang="vi-VN" b="1" i="1" dirty="0">
              <a:solidFill>
                <a:srgbClr val="FF0000"/>
              </a:solidFill>
            </a:endParaRPr>
          </a:p>
        </p:txBody>
      </p:sp>
    </p:spTree>
    <p:extLst>
      <p:ext uri="{BB962C8B-B14F-4D97-AF65-F5344CB8AC3E}">
        <p14:creationId xmlns:p14="http://schemas.microsoft.com/office/powerpoint/2010/main" val="210285841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5" presetClass="exit" presetSubtype="0" fill="hold" grpId="0" nodeType="clickEffect">
                                  <p:stCondLst>
                                    <p:cond delay="0"/>
                                  </p:stCondLst>
                                  <p:childTnLst>
                                    <p:anim calcmode="lin" valueType="num">
                                      <p:cBhvr>
                                        <p:cTn id="24" dur="1000"/>
                                        <p:tgtEl>
                                          <p:spTgt spid="9"/>
                                        </p:tgtEl>
                                        <p:attrNameLst>
                                          <p:attrName>ppt_w</p:attrName>
                                        </p:attrNameLst>
                                      </p:cBhvr>
                                      <p:tavLst>
                                        <p:tav tm="0">
                                          <p:val>
                                            <p:strVal val="ppt_w"/>
                                          </p:val>
                                        </p:tav>
                                        <p:tav tm="100000">
                                          <p:val>
                                            <p:fltVal val="0"/>
                                          </p:val>
                                        </p:tav>
                                      </p:tavLst>
                                    </p:anim>
                                    <p:anim calcmode="lin" valueType="num">
                                      <p:cBhvr>
                                        <p:cTn id="25" dur="1000"/>
                                        <p:tgtEl>
                                          <p:spTgt spid="9"/>
                                        </p:tgtEl>
                                        <p:attrNameLst>
                                          <p:attrName>ppt_h</p:attrName>
                                        </p:attrNameLst>
                                      </p:cBhvr>
                                      <p:tavLst>
                                        <p:tav tm="0">
                                          <p:val>
                                            <p:strVal val="ppt_h"/>
                                          </p:val>
                                        </p:tav>
                                        <p:tav tm="100000">
                                          <p:val>
                                            <p:fltVal val="0"/>
                                          </p:val>
                                        </p:tav>
                                      </p:tavLst>
                                    </p:anim>
                                    <p:anim calcmode="lin" valueType="num">
                                      <p:cBhvr>
                                        <p:cTn id="26" dur="1000"/>
                                        <p:tgtEl>
                                          <p:spTgt spid="9"/>
                                        </p:tgtEl>
                                        <p:attrNameLst>
                                          <p:attrName>ppt_x</p:attrName>
                                        </p:attrNameLst>
                                      </p:cBhvr>
                                      <p:tavLst>
                                        <p:tav tm="0">
                                          <p:val>
                                            <p:strVal val="ppt_x"/>
                                          </p:val>
                                        </p:tav>
                                        <p:tav tm="5000">
                                          <p:val>
                                            <p:strVal val="ppt_x+-0.0500*(ppt_x*0.9511+(1-ppt_y)*0.3090)"/>
                                          </p:val>
                                        </p:tav>
                                        <p:tav tm="10000">
                                          <p:val>
                                            <p:strVal val="ppt_x+-0.1000*(ppt_x*0.8090+(1-ppt_y)*0.5878)"/>
                                          </p:val>
                                        </p:tav>
                                        <p:tav tm="15000">
                                          <p:val>
                                            <p:strVal val="ppt_x+-0.1500*(ppt_x*0.5878+(1-ppt_y)*0.8090)"/>
                                          </p:val>
                                        </p:tav>
                                        <p:tav tm="20000">
                                          <p:val>
                                            <p:strVal val="ppt_x+-0.2000*(ppt_x*0.3090+(1-ppt_y)*0.9511)"/>
                                          </p:val>
                                        </p:tav>
                                        <p:tav tm="25000">
                                          <p:val>
                                            <p:strVal val="ppt_x+-0.2500*(ppt_x*-0.0000+(1-ppt_y)*1.0000)"/>
                                          </p:val>
                                        </p:tav>
                                        <p:tav tm="30000">
                                          <p:val>
                                            <p:strVal val="ppt_x+-0.3000*(ppt_x*-0.3090+(1-ppt_y)*0.9511)"/>
                                          </p:val>
                                        </p:tav>
                                        <p:tav tm="35000">
                                          <p:val>
                                            <p:strVal val="ppt_x+-0.3500*(ppt_x*-0.5878+(1-ppt_y)*0.8090)"/>
                                          </p:val>
                                        </p:tav>
                                        <p:tav tm="40000">
                                          <p:val>
                                            <p:strVal val="ppt_x+-0.4000*(ppt_x*-0.8090+(1-ppt_y)*0.5878)"/>
                                          </p:val>
                                        </p:tav>
                                        <p:tav tm="45000">
                                          <p:val>
                                            <p:strVal val="ppt_x+-0.4500*(ppt_x*-0.9511+(1-ppt_y)*0.3090)"/>
                                          </p:val>
                                        </p:tav>
                                        <p:tav tm="50000">
                                          <p:val>
                                            <p:strVal val="ppt_x+-0.5000*(ppt_x*-1.0000+(1-ppt_y)*-0.0000)"/>
                                          </p:val>
                                        </p:tav>
                                        <p:tav tm="55000">
                                          <p:val>
                                            <p:strVal val="ppt_x+-0.5500*(ppt_x*-0.9511+(1-ppt_y)*-0.3090)"/>
                                          </p:val>
                                        </p:tav>
                                        <p:tav tm="60000">
                                          <p:val>
                                            <p:strVal val="ppt_x+-0.6000*(ppt_x*-0.8090+(1-ppt_y)*-0.5878)"/>
                                          </p:val>
                                        </p:tav>
                                        <p:tav tm="65000">
                                          <p:val>
                                            <p:strVal val="ppt_x+-0.6500*(ppt_x*-0.5878+(1-ppt_y)*-0.8090)"/>
                                          </p:val>
                                        </p:tav>
                                        <p:tav tm="70000">
                                          <p:val>
                                            <p:strVal val="ppt_x+-0.7000*(ppt_x*-0.3090+(1-ppt_y)*-0.9511)"/>
                                          </p:val>
                                        </p:tav>
                                        <p:tav tm="75000">
                                          <p:val>
                                            <p:strVal val="ppt_x+-0.7500*(ppt_x*0.0000+(1-ppt_y)*-1.0000)"/>
                                          </p:val>
                                        </p:tav>
                                        <p:tav tm="80000">
                                          <p:val>
                                            <p:strVal val="ppt_x+-0.8000*(ppt_x*0.3090+(1-ppt_y)*-0.9511)"/>
                                          </p:val>
                                        </p:tav>
                                        <p:tav tm="85000">
                                          <p:val>
                                            <p:strVal val="ppt_x+-0.8500*(ppt_x*0.5878+(1-ppt_y)*-0.8090)"/>
                                          </p:val>
                                        </p:tav>
                                        <p:tav tm="90000">
                                          <p:val>
                                            <p:strVal val="ppt_x+-0.9000*(ppt_x*0.8090+(1-ppt_y)*-0.5878)"/>
                                          </p:val>
                                        </p:tav>
                                        <p:tav tm="95000">
                                          <p:val>
                                            <p:strVal val="ppt_x+-0.9500*(ppt_x*0.9511+(1-ppt_y)*-0.3090)"/>
                                          </p:val>
                                        </p:tav>
                                        <p:tav tm="100000">
                                          <p:val>
                                            <p:strVal val="ppt_x+-1.0000*(ppt_x*1.0000+(1-ppt_y)*0.0000)"/>
                                          </p:val>
                                        </p:tav>
                                      </p:tavLst>
                                    </p:anim>
                                    <p:anim calcmode="lin" valueType="num">
                                      <p:cBhvr>
                                        <p:cTn id="27" dur="1000"/>
                                        <p:tgtEl>
                                          <p:spTgt spid="9"/>
                                        </p:tgtEl>
                                        <p:attrNameLst>
                                          <p:attrName>ppt_y</p:attrName>
                                        </p:attrNameLst>
                                      </p:cBhvr>
                                      <p:tavLst>
                                        <p:tav tm="0">
                                          <p:val>
                                            <p:strVal val="ppt_y"/>
                                          </p:val>
                                        </p:tav>
                                        <p:tav tm="5000">
                                          <p:val>
                                            <p:strVal val="ppt_y+-0.0500*(ppt_x*0.3090-(1-ppt_y)*0.9511)"/>
                                          </p:val>
                                        </p:tav>
                                        <p:tav tm="10000">
                                          <p:val>
                                            <p:strVal val="ppt_y+-0.1000*(ppt_x*0.5878-(1-ppt_y)*0.8090)"/>
                                          </p:val>
                                        </p:tav>
                                        <p:tav tm="15000">
                                          <p:val>
                                            <p:strVal val="ppt_y+-0.1500*(ppt_x*0.8090-(1-ppt_y)*0.5878)"/>
                                          </p:val>
                                        </p:tav>
                                        <p:tav tm="20000">
                                          <p:val>
                                            <p:strVal val="ppt_y+-0.2000*(ppt_x*0.9511-(1-ppt_y)*0.3090)"/>
                                          </p:val>
                                        </p:tav>
                                        <p:tav tm="25000">
                                          <p:val>
                                            <p:strVal val="ppt_y+-0.2500*(ppt_x*1.0000-(1-ppt_y)*-0.0000)"/>
                                          </p:val>
                                        </p:tav>
                                        <p:tav tm="30000">
                                          <p:val>
                                            <p:strVal val="ppt_y+-0.3000*(ppt_x*0.9511-(1-ppt_y)*-0.3090)"/>
                                          </p:val>
                                        </p:tav>
                                        <p:tav tm="35000">
                                          <p:val>
                                            <p:strVal val="ppt_y+-0.3500*(ppt_x*0.8090-(1-ppt_y)*-0.5878)"/>
                                          </p:val>
                                        </p:tav>
                                        <p:tav tm="40000">
                                          <p:val>
                                            <p:strVal val="ppt_y+-0.4000*(ppt_x*0.5878-(1-ppt_y)*-0.8090)"/>
                                          </p:val>
                                        </p:tav>
                                        <p:tav tm="45000">
                                          <p:val>
                                            <p:strVal val="ppt_y+-0.4500*(ppt_x*0.3090-(1-ppt_y)*-0.9511)"/>
                                          </p:val>
                                        </p:tav>
                                        <p:tav tm="50000">
                                          <p:val>
                                            <p:strVal val="ppt_y+-0.5000*(ppt_x*-0.0000-(1-ppt_y)*-1.0000)"/>
                                          </p:val>
                                        </p:tav>
                                        <p:tav tm="55000">
                                          <p:val>
                                            <p:strVal val="ppt_y+-0.5500*(ppt_x*-0.3090-(1-ppt_y)*-0.9511)"/>
                                          </p:val>
                                        </p:tav>
                                        <p:tav tm="60000">
                                          <p:val>
                                            <p:strVal val="ppt_y+-0.6000*(ppt_x*-0.5878-(1-ppt_y)*-0.8090)"/>
                                          </p:val>
                                        </p:tav>
                                        <p:tav tm="65000">
                                          <p:val>
                                            <p:strVal val="ppt_y+-0.6500*(ppt_x*-0.8090-(1-ppt_y)*-0.5878)"/>
                                          </p:val>
                                        </p:tav>
                                        <p:tav tm="70000">
                                          <p:val>
                                            <p:strVal val="ppt_y+-0.7000*(ppt_x*-0.9511-(1-ppt_y)*-0.3090)"/>
                                          </p:val>
                                        </p:tav>
                                        <p:tav tm="75000">
                                          <p:val>
                                            <p:strVal val="ppt_y+-0.7500*(ppt_x*-1.0000-(1-ppt_y)*0.0000)"/>
                                          </p:val>
                                        </p:tav>
                                        <p:tav tm="80000">
                                          <p:val>
                                            <p:strVal val="ppt_y+-0.8000*(ppt_x*-0.9511-(1-ppt_y)*0.3090)"/>
                                          </p:val>
                                        </p:tav>
                                        <p:tav tm="85000">
                                          <p:val>
                                            <p:strVal val="ppt_y+-0.8500*(ppt_x*-0.8090-(1-ppt_y)*0.5878)"/>
                                          </p:val>
                                        </p:tav>
                                        <p:tav tm="90000">
                                          <p:val>
                                            <p:strVal val="ppt_y+-0.9000*(ppt_x*-0.5878-(1-ppt_y)*0.8090)"/>
                                          </p:val>
                                        </p:tav>
                                        <p:tav tm="95000">
                                          <p:val>
                                            <p:strVal val="ppt_y+-0.9500*(ppt_x*-0.3090-(1-ppt_y)*0.9511)"/>
                                          </p:val>
                                        </p:tav>
                                        <p:tav tm="100000">
                                          <p:val>
                                            <p:strVal val="ppt_y+-1.0000*(ppt_x*0.0000-(1-ppt_y)*1.0000)"/>
                                          </p:val>
                                        </p:tav>
                                      </p:tavLst>
                                    </p:anim>
                                    <p:set>
                                      <p:cBhvr>
                                        <p:cTn id="28" dur="1" fill="hold">
                                          <p:stCondLst>
                                            <p:cond delay="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p:bldP spid="11"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2"/>
            <a:ext cx="9144000" cy="4762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1328"/>
            <a:ext cx="9144000" cy="476250"/>
          </a:xfrm>
          <a:prstGeom prst="rect">
            <a:avLst/>
          </a:prstGeom>
        </p:spPr>
      </p:pic>
      <p:sp>
        <p:nvSpPr>
          <p:cNvPr id="4" name="TextBox 3"/>
          <p:cNvSpPr txBox="1"/>
          <p:nvPr/>
        </p:nvSpPr>
        <p:spPr>
          <a:xfrm>
            <a:off x="0" y="476672"/>
            <a:ext cx="9144000" cy="400110"/>
          </a:xfrm>
          <a:prstGeom prst="rect">
            <a:avLst/>
          </a:prstGeom>
          <a:noFill/>
        </p:spPr>
        <p:txBody>
          <a:bodyPr wrap="square" rtlCol="0">
            <a:spAutoFit/>
          </a:bodyPr>
          <a:lstStyle/>
          <a:p>
            <a:r>
              <a:rPr lang="en-US" sz="2000" dirty="0" smtClean="0">
                <a:solidFill>
                  <a:srgbClr val="FF0000"/>
                </a:solidFill>
                <a:latin typeface="Arial" pitchFamily="34" charset="0"/>
                <a:cs typeface="Arial" pitchFamily="34" charset="0"/>
              </a:rPr>
              <a:t>2. Match the descriptions with the words/ phrases from the passage.</a:t>
            </a:r>
            <a:endParaRPr lang="vi-VN" sz="2000" dirty="0" smtClean="0">
              <a:solidFill>
                <a:srgbClr val="FF0000"/>
              </a:solidFill>
              <a:latin typeface="Arial" pitchFamily="34" charset="0"/>
              <a:cs typeface="Arial"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272534561"/>
              </p:ext>
            </p:extLst>
          </p:nvPr>
        </p:nvGraphicFramePr>
        <p:xfrm>
          <a:off x="1103784" y="1412776"/>
          <a:ext cx="6936432" cy="2448272"/>
        </p:xfrm>
        <a:graphic>
          <a:graphicData uri="http://schemas.openxmlformats.org/drawingml/2006/table">
            <a:tbl>
              <a:tblPr firstRow="1" bandRow="1">
                <a:tableStyleId>{5C22544A-7EE6-4342-B048-85BDC9FD1C3A}</a:tableStyleId>
              </a:tblPr>
              <a:tblGrid>
                <a:gridCol w="2812732"/>
                <a:gridCol w="4123700"/>
              </a:tblGrid>
              <a:tr h="487585">
                <a:tc>
                  <a:txBody>
                    <a:bodyPr/>
                    <a:lstStyle/>
                    <a:p>
                      <a:pPr algn="ctr"/>
                      <a:r>
                        <a:rPr lang="en-US" dirty="0" smtClean="0">
                          <a:solidFill>
                            <a:schemeClr val="bg1"/>
                          </a:solidFill>
                        </a:rPr>
                        <a:t>Words/</a:t>
                      </a:r>
                      <a:r>
                        <a:rPr lang="en-US" baseline="0" dirty="0" smtClean="0">
                          <a:solidFill>
                            <a:schemeClr val="bg1"/>
                          </a:solidFill>
                        </a:rPr>
                        <a:t> Phrases</a:t>
                      </a:r>
                      <a:endParaRPr lang="vi-VN" dirty="0">
                        <a:solidFill>
                          <a:schemeClr val="bg1"/>
                        </a:solidFill>
                      </a:endParaRPr>
                    </a:p>
                  </a:txBody>
                  <a:tcPr>
                    <a:solidFill>
                      <a:srgbClr val="0070C0"/>
                    </a:solidFill>
                  </a:tcPr>
                </a:tc>
                <a:tc>
                  <a:txBody>
                    <a:bodyPr/>
                    <a:lstStyle/>
                    <a:p>
                      <a:pPr algn="ctr"/>
                      <a:r>
                        <a:rPr lang="en-US" dirty="0" smtClean="0"/>
                        <a:t>Descriptions</a:t>
                      </a:r>
                      <a:endParaRPr lang="vi-VN" dirty="0"/>
                    </a:p>
                  </a:txBody>
                  <a:tcPr>
                    <a:solidFill>
                      <a:srgbClr val="0070C0"/>
                    </a:solidFill>
                  </a:tcPr>
                </a:tc>
              </a:tr>
              <a:tr h="1960687">
                <a:tc>
                  <a:txBody>
                    <a:bodyPr/>
                    <a:lstStyle/>
                    <a:p>
                      <a:pPr marL="342900" indent="-342900">
                        <a:buAutoNum type="arabicPeriod"/>
                      </a:pPr>
                      <a:r>
                        <a:rPr lang="en-US" dirty="0" smtClean="0">
                          <a:solidFill>
                            <a:schemeClr val="tx1"/>
                          </a:solidFill>
                        </a:rPr>
                        <a:t>a </a:t>
                      </a:r>
                      <a:r>
                        <a:rPr lang="en-US" i="1" dirty="0" err="1" smtClean="0">
                          <a:solidFill>
                            <a:schemeClr val="tx1"/>
                          </a:solidFill>
                        </a:rPr>
                        <a:t>ger</a:t>
                      </a:r>
                      <a:endParaRPr lang="en-US" i="1" dirty="0" smtClean="0">
                        <a:solidFill>
                          <a:schemeClr val="tx1"/>
                        </a:solidFill>
                      </a:endParaRPr>
                    </a:p>
                    <a:p>
                      <a:pPr marL="342900" indent="-342900">
                        <a:buAutoNum type="arabicPeriod"/>
                      </a:pPr>
                      <a:r>
                        <a:rPr lang="en-US" dirty="0" smtClean="0">
                          <a:solidFill>
                            <a:schemeClr val="tx1"/>
                          </a:solidFill>
                        </a:rPr>
                        <a:t>dairy</a:t>
                      </a:r>
                      <a:r>
                        <a:rPr lang="en-US" baseline="0" dirty="0" smtClean="0">
                          <a:solidFill>
                            <a:schemeClr val="tx1"/>
                          </a:solidFill>
                        </a:rPr>
                        <a:t> products</a:t>
                      </a:r>
                    </a:p>
                    <a:p>
                      <a:pPr marL="342900" indent="-342900">
                        <a:buAutoNum type="arabicPeriod"/>
                      </a:pPr>
                      <a:endParaRPr lang="en-US" baseline="0" dirty="0" smtClean="0">
                        <a:solidFill>
                          <a:schemeClr val="tx1"/>
                        </a:solidFill>
                      </a:endParaRPr>
                    </a:p>
                    <a:p>
                      <a:pPr marL="342900" indent="-342900">
                        <a:buAutoNum type="arabicPeriod"/>
                      </a:pPr>
                      <a:r>
                        <a:rPr lang="en-US" baseline="0" dirty="0" smtClean="0">
                          <a:solidFill>
                            <a:schemeClr val="tx1"/>
                          </a:solidFill>
                        </a:rPr>
                        <a:t>cattle</a:t>
                      </a:r>
                    </a:p>
                    <a:p>
                      <a:pPr marL="342900" indent="-342900">
                        <a:buAutoNum type="arabicPeriod"/>
                      </a:pPr>
                      <a:r>
                        <a:rPr lang="en-US" baseline="0" dirty="0" smtClean="0">
                          <a:solidFill>
                            <a:schemeClr val="tx1"/>
                          </a:solidFill>
                        </a:rPr>
                        <a:t>nomadic life</a:t>
                      </a:r>
                    </a:p>
                    <a:p>
                      <a:pPr marL="342900" indent="-342900">
                        <a:buAutoNum type="arabicPeriod"/>
                      </a:pPr>
                      <a:r>
                        <a:rPr lang="en-US" baseline="0" dirty="0" smtClean="0">
                          <a:solidFill>
                            <a:schemeClr val="tx1"/>
                          </a:solidFill>
                        </a:rPr>
                        <a:t>Pastures</a:t>
                      </a:r>
                      <a:endParaRPr lang="vi-VN" dirty="0">
                        <a:solidFill>
                          <a:schemeClr val="tx1"/>
                        </a:solidFill>
                      </a:endParaRPr>
                    </a:p>
                  </a:txBody>
                  <a:tcPr>
                    <a:solidFill>
                      <a:srgbClr val="CCECFF"/>
                    </a:solidFill>
                  </a:tcPr>
                </a:tc>
                <a:tc>
                  <a:txBody>
                    <a:bodyPr/>
                    <a:lstStyle/>
                    <a:p>
                      <a:pPr marL="342900" indent="-342900">
                        <a:buFont typeface="+mj-lt"/>
                        <a:buAutoNum type="alphaLcPeriod"/>
                      </a:pPr>
                      <a:r>
                        <a:rPr lang="en-US" dirty="0" smtClean="0"/>
                        <a:t>a life</a:t>
                      </a:r>
                      <a:r>
                        <a:rPr lang="en-US" baseline="0" dirty="0" smtClean="0"/>
                        <a:t> on the move</a:t>
                      </a:r>
                    </a:p>
                    <a:p>
                      <a:pPr marL="342900" indent="-342900">
                        <a:buFont typeface="+mj-lt"/>
                        <a:buAutoNum type="alphaLcPeriod"/>
                      </a:pPr>
                      <a:r>
                        <a:rPr lang="en-US" baseline="0" dirty="0" smtClean="0"/>
                        <a:t>a circular tent in which Mongolian nomads live</a:t>
                      </a:r>
                    </a:p>
                    <a:p>
                      <a:pPr marL="342900" indent="-342900">
                        <a:buFont typeface="+mj-lt"/>
                        <a:buAutoNum type="alphaLcPeriod"/>
                      </a:pPr>
                      <a:r>
                        <a:rPr lang="en-US" baseline="0" dirty="0" smtClean="0"/>
                        <a:t>grasslands</a:t>
                      </a:r>
                    </a:p>
                    <a:p>
                      <a:pPr marL="342900" indent="-342900">
                        <a:buFont typeface="+mj-lt"/>
                        <a:buAutoNum type="alphaLcPeriod"/>
                      </a:pPr>
                      <a:r>
                        <a:rPr lang="en-US" baseline="0" dirty="0" smtClean="0"/>
                        <a:t>milk, butter, cheese</a:t>
                      </a:r>
                    </a:p>
                    <a:p>
                      <a:pPr marL="342900" indent="-342900">
                        <a:buFont typeface="+mj-lt"/>
                        <a:buAutoNum type="alphaLcPeriod"/>
                      </a:pPr>
                      <a:r>
                        <a:rPr lang="en-US" baseline="0" dirty="0" smtClean="0"/>
                        <a:t>cows, goats, buffaloes ...</a:t>
                      </a:r>
                      <a:endParaRPr lang="vi-VN" dirty="0"/>
                    </a:p>
                  </a:txBody>
                  <a:tcPr>
                    <a:solidFill>
                      <a:srgbClr val="CCECFF"/>
                    </a:solidFill>
                  </a:tcPr>
                </a:tc>
              </a:tr>
            </a:tbl>
          </a:graphicData>
        </a:graphic>
      </p:graphicFrame>
      <p:sp>
        <p:nvSpPr>
          <p:cNvPr id="5" name="Rectangle 4"/>
          <p:cNvSpPr/>
          <p:nvPr/>
        </p:nvSpPr>
        <p:spPr>
          <a:xfrm>
            <a:off x="3070118" y="4358331"/>
            <a:ext cx="599844" cy="461665"/>
          </a:xfrm>
          <a:prstGeom prst="rect">
            <a:avLst/>
          </a:prstGeom>
          <a:noFill/>
        </p:spPr>
        <p:txBody>
          <a:bodyPr wrap="none" lIns="91440" tIns="45720" rIns="91440" bIns="45720">
            <a:spAutoFit/>
          </a:bodyPr>
          <a:lstStyle/>
          <a:p>
            <a:pPr algn="ctr"/>
            <a:r>
              <a:rPr lang="en-US"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1-b</a:t>
            </a:r>
          </a:p>
        </p:txBody>
      </p:sp>
      <p:sp>
        <p:nvSpPr>
          <p:cNvPr id="9" name="Rectangle 8"/>
          <p:cNvSpPr/>
          <p:nvPr/>
        </p:nvSpPr>
        <p:spPr>
          <a:xfrm>
            <a:off x="3669962" y="4358330"/>
            <a:ext cx="599844" cy="461665"/>
          </a:xfrm>
          <a:prstGeom prst="rect">
            <a:avLst/>
          </a:prstGeom>
          <a:noFill/>
        </p:spPr>
        <p:txBody>
          <a:bodyPr wrap="none" lIns="91440" tIns="45720" rIns="91440" bIns="45720">
            <a:spAutoFit/>
          </a:bodyPr>
          <a:lstStyle/>
          <a:p>
            <a:pPr algn="ctr"/>
            <a:r>
              <a:rPr lang="en-US"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2-d</a:t>
            </a:r>
            <a:endParaRPr lang="en-US"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ndParaRPr>
          </a:p>
        </p:txBody>
      </p:sp>
      <p:sp>
        <p:nvSpPr>
          <p:cNvPr id="10" name="Rectangle 9"/>
          <p:cNvSpPr/>
          <p:nvPr/>
        </p:nvSpPr>
        <p:spPr>
          <a:xfrm>
            <a:off x="5447052" y="4358331"/>
            <a:ext cx="562976" cy="461665"/>
          </a:xfrm>
          <a:prstGeom prst="rect">
            <a:avLst/>
          </a:prstGeom>
          <a:noFill/>
        </p:spPr>
        <p:txBody>
          <a:bodyPr wrap="none" lIns="91440" tIns="45720" rIns="91440" bIns="45720">
            <a:spAutoFit/>
          </a:bodyPr>
          <a:lstStyle/>
          <a:p>
            <a:pPr algn="ctr"/>
            <a:r>
              <a:rPr lang="en-US"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5-c</a:t>
            </a:r>
            <a:endParaRPr lang="en-US"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ndParaRPr>
          </a:p>
        </p:txBody>
      </p:sp>
      <p:sp>
        <p:nvSpPr>
          <p:cNvPr id="11" name="Rectangle 10"/>
          <p:cNvSpPr/>
          <p:nvPr/>
        </p:nvSpPr>
        <p:spPr>
          <a:xfrm>
            <a:off x="4269806" y="4358329"/>
            <a:ext cx="590226" cy="461665"/>
          </a:xfrm>
          <a:prstGeom prst="rect">
            <a:avLst/>
          </a:prstGeom>
          <a:noFill/>
        </p:spPr>
        <p:txBody>
          <a:bodyPr wrap="none" lIns="91440" tIns="45720" rIns="91440" bIns="45720">
            <a:spAutoFit/>
          </a:bodyPr>
          <a:lstStyle/>
          <a:p>
            <a:pPr algn="ctr"/>
            <a:r>
              <a:rPr lang="en-US"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3-e</a:t>
            </a:r>
            <a:endParaRPr lang="en-US"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ndParaRPr>
          </a:p>
        </p:txBody>
      </p:sp>
      <p:sp>
        <p:nvSpPr>
          <p:cNvPr id="12" name="Rectangle 11"/>
          <p:cNvSpPr/>
          <p:nvPr/>
        </p:nvSpPr>
        <p:spPr>
          <a:xfrm>
            <a:off x="4860032" y="4358328"/>
            <a:ext cx="587020" cy="461665"/>
          </a:xfrm>
          <a:prstGeom prst="rect">
            <a:avLst/>
          </a:prstGeom>
          <a:noFill/>
        </p:spPr>
        <p:txBody>
          <a:bodyPr wrap="none" lIns="91440" tIns="45720" rIns="91440" bIns="45720">
            <a:spAutoFit/>
          </a:bodyPr>
          <a:lstStyle/>
          <a:p>
            <a:pPr algn="ctr"/>
            <a:r>
              <a:rPr lang="en-US"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4-a</a:t>
            </a:r>
            <a:endParaRPr lang="en-US" sz="2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ndParaRPr>
          </a:p>
        </p:txBody>
      </p:sp>
    </p:spTree>
    <p:extLst>
      <p:ext uri="{BB962C8B-B14F-4D97-AF65-F5344CB8AC3E}">
        <p14:creationId xmlns:p14="http://schemas.microsoft.com/office/powerpoint/2010/main" val="193273136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randombar(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randombar(horizont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randombar(horizont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randombar(horizontal)">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2"/>
            <a:ext cx="9144000" cy="4762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1328"/>
            <a:ext cx="9144000" cy="476250"/>
          </a:xfrm>
          <a:prstGeom prst="rect">
            <a:avLst/>
          </a:prstGeom>
        </p:spPr>
      </p:pic>
      <p:sp>
        <p:nvSpPr>
          <p:cNvPr id="4" name="TextBox 3"/>
          <p:cNvSpPr txBox="1"/>
          <p:nvPr/>
        </p:nvSpPr>
        <p:spPr>
          <a:xfrm>
            <a:off x="0" y="476672"/>
            <a:ext cx="9144000" cy="400110"/>
          </a:xfrm>
          <a:prstGeom prst="rect">
            <a:avLst/>
          </a:prstGeom>
          <a:noFill/>
        </p:spPr>
        <p:txBody>
          <a:bodyPr wrap="square" rtlCol="0">
            <a:spAutoFit/>
          </a:bodyPr>
          <a:lstStyle/>
          <a:p>
            <a:r>
              <a:rPr lang="en-US" sz="2000" dirty="0" smtClean="0">
                <a:solidFill>
                  <a:srgbClr val="FF0000"/>
                </a:solidFill>
                <a:latin typeface="Arial" pitchFamily="34" charset="0"/>
                <a:cs typeface="Arial" pitchFamily="34" charset="0"/>
              </a:rPr>
              <a:t>3. Read the passage again and choose the best answer A, B, C, or D.</a:t>
            </a:r>
            <a:endParaRPr lang="vi-VN" sz="2000" dirty="0" smtClean="0">
              <a:solidFill>
                <a:srgbClr val="FF0000"/>
              </a:solidFill>
              <a:latin typeface="Arial" pitchFamily="34" charset="0"/>
              <a:cs typeface="Arial" pitchFamily="34" charset="0"/>
            </a:endParaRPr>
          </a:p>
        </p:txBody>
      </p:sp>
      <p:sp>
        <p:nvSpPr>
          <p:cNvPr id="5" name="Rectangle 4"/>
          <p:cNvSpPr/>
          <p:nvPr/>
        </p:nvSpPr>
        <p:spPr>
          <a:xfrm>
            <a:off x="0" y="876782"/>
            <a:ext cx="9144000" cy="4801314"/>
          </a:xfrm>
          <a:prstGeom prst="rect">
            <a:avLst/>
          </a:prstGeom>
        </p:spPr>
        <p:txBody>
          <a:bodyPr wrap="square">
            <a:spAutoFit/>
          </a:bodyPr>
          <a:lstStyle/>
          <a:p>
            <a:r>
              <a:rPr lang="en-US" dirty="0" smtClean="0">
                <a:latin typeface="Arial" panose="020B0604020202020204" pitchFamily="34" charset="0"/>
                <a:cs typeface="Arial" panose="020B0604020202020204" pitchFamily="34" charset="0"/>
              </a:rPr>
              <a:t>1.  We </a:t>
            </a:r>
            <a:r>
              <a:rPr lang="en-US" dirty="0">
                <a:latin typeface="Arial" panose="020B0604020202020204" pitchFamily="34" charset="0"/>
                <a:cs typeface="Arial" panose="020B0604020202020204" pitchFamily="34" charset="0"/>
              </a:rPr>
              <a:t>live __________ other people.</a:t>
            </a:r>
          </a:p>
          <a:p>
            <a:r>
              <a:rPr lang="en-US" dirty="0" smtClean="0">
                <a:latin typeface="Arial" panose="020B0604020202020204" pitchFamily="34" charset="0"/>
                <a:cs typeface="Arial" panose="020B0604020202020204" pitchFamily="34" charset="0"/>
              </a:rPr>
              <a:t>A.  a </a:t>
            </a:r>
            <a:r>
              <a:rPr lang="en-US" dirty="0">
                <a:latin typeface="Arial" panose="020B0604020202020204" pitchFamily="34" charset="0"/>
                <a:cs typeface="Arial" panose="020B0604020202020204" pitchFamily="34" charset="0"/>
              </a:rPr>
              <a:t>different life </a:t>
            </a:r>
            <a:r>
              <a:rPr lang="en-US" dirty="0" smtClean="0">
                <a:latin typeface="Arial" panose="020B0604020202020204" pitchFamily="34" charset="0"/>
                <a:cs typeface="Arial" panose="020B0604020202020204" pitchFamily="34" charset="0"/>
              </a:rPr>
              <a:t>to</a:t>
            </a:r>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B.  similarly to</a:t>
            </a:r>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C.  the </a:t>
            </a:r>
            <a:r>
              <a:rPr lang="en-US" dirty="0">
                <a:latin typeface="Arial" panose="020B0604020202020204" pitchFamily="34" charset="0"/>
                <a:cs typeface="Arial" panose="020B0604020202020204" pitchFamily="34" charset="0"/>
              </a:rPr>
              <a:t>same life </a:t>
            </a:r>
            <a:r>
              <a:rPr lang="en-US" dirty="0" smtClean="0">
                <a:latin typeface="Arial" panose="020B0604020202020204" pitchFamily="34" charset="0"/>
                <a:cs typeface="Arial" panose="020B0604020202020204" pitchFamily="34" charset="0"/>
              </a:rPr>
              <a:t>as</a:t>
            </a:r>
            <a:endParaRPr lang="en-US" dirty="0">
              <a:latin typeface="Arial" panose="020B0604020202020204" pitchFamily="34" charset="0"/>
              <a:cs typeface="Arial" panose="020B0604020202020204" pitchFamily="34" charset="0"/>
            </a:endParaRPr>
          </a:p>
          <a:p>
            <a:pPr marL="342900" indent="-342900">
              <a:buAutoNum type="alphaUcPeriod" startAt="4"/>
            </a:pPr>
            <a:r>
              <a:rPr lang="en-US" dirty="0" smtClean="0">
                <a:latin typeface="Arial" panose="020B0604020202020204" pitchFamily="34" charset="0"/>
                <a:cs typeface="Arial" panose="020B0604020202020204" pitchFamily="34" charset="0"/>
              </a:rPr>
              <a:t>in </a:t>
            </a:r>
            <a:r>
              <a:rPr lang="en-US" dirty="0">
                <a:latin typeface="Arial" panose="020B0604020202020204" pitchFamily="34" charset="0"/>
                <a:cs typeface="Arial" panose="020B0604020202020204" pitchFamily="34" charset="0"/>
              </a:rPr>
              <a:t>exactly the same way </a:t>
            </a:r>
            <a:r>
              <a:rPr lang="en-US" dirty="0" smtClean="0">
                <a:latin typeface="Arial" panose="020B0604020202020204" pitchFamily="34" charset="0"/>
                <a:cs typeface="Arial" panose="020B0604020202020204" pitchFamily="34" charset="0"/>
              </a:rPr>
              <a:t>as</a:t>
            </a:r>
          </a:p>
          <a:p>
            <a:pPr marL="342900" indent="-342900">
              <a:buAutoNum type="alphaUcPeriod" startAt="4"/>
            </a:pPr>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2.  We </a:t>
            </a:r>
            <a:r>
              <a:rPr lang="en-US" dirty="0">
                <a:latin typeface="Arial" panose="020B0604020202020204" pitchFamily="34" charset="0"/>
                <a:cs typeface="Arial" panose="020B0604020202020204" pitchFamily="34" charset="0"/>
              </a:rPr>
              <a:t>have to move in order to __________.</a:t>
            </a:r>
          </a:p>
          <a:p>
            <a:r>
              <a:rPr lang="en-US" dirty="0">
                <a:latin typeface="Arial" panose="020B0604020202020204" pitchFamily="34" charset="0"/>
                <a:cs typeface="Arial" panose="020B0604020202020204" pitchFamily="34" charset="0"/>
              </a:rPr>
              <a:t>A</a:t>
            </a:r>
            <a:r>
              <a:rPr lang="en-US" dirty="0" smtClean="0">
                <a:latin typeface="Arial" panose="020B0604020202020204" pitchFamily="34" charset="0"/>
                <a:cs typeface="Arial" panose="020B0604020202020204" pitchFamily="34" charset="0"/>
              </a:rPr>
              <a:t>.  change </a:t>
            </a:r>
            <a:r>
              <a:rPr lang="en-US" dirty="0">
                <a:latin typeface="Arial" panose="020B0604020202020204" pitchFamily="34" charset="0"/>
                <a:cs typeface="Arial" panose="020B0604020202020204" pitchFamily="34" charset="0"/>
              </a:rPr>
              <a:t>our lifestyle</a:t>
            </a:r>
          </a:p>
          <a:p>
            <a:r>
              <a:rPr lang="en-US" dirty="0">
                <a:latin typeface="Arial" panose="020B0604020202020204" pitchFamily="34" charset="0"/>
                <a:cs typeface="Arial" panose="020B0604020202020204" pitchFamily="34" charset="0"/>
              </a:rPr>
              <a:t>B</a:t>
            </a:r>
            <a:r>
              <a:rPr lang="en-US" dirty="0" smtClean="0">
                <a:latin typeface="Arial" panose="020B0604020202020204" pitchFamily="34" charset="0"/>
                <a:cs typeface="Arial" panose="020B0604020202020204" pitchFamily="34" charset="0"/>
              </a:rPr>
              <a:t>.  look </a:t>
            </a:r>
            <a:r>
              <a:rPr lang="en-US" dirty="0">
                <a:latin typeface="Arial" panose="020B0604020202020204" pitchFamily="34" charset="0"/>
                <a:cs typeface="Arial" panose="020B0604020202020204" pitchFamily="34" charset="0"/>
              </a:rPr>
              <a:t>for better weather</a:t>
            </a:r>
          </a:p>
          <a:p>
            <a:r>
              <a:rPr lang="en-US" dirty="0">
                <a:latin typeface="Arial" panose="020B0604020202020204" pitchFamily="34" charset="0"/>
                <a:cs typeface="Arial" panose="020B0604020202020204" pitchFamily="34" charset="0"/>
              </a:rPr>
              <a:t>C</a:t>
            </a:r>
            <a:r>
              <a:rPr lang="en-US" dirty="0" smtClean="0">
                <a:latin typeface="Arial" panose="020B0604020202020204" pitchFamily="34" charset="0"/>
                <a:cs typeface="Arial" panose="020B0604020202020204" pitchFamily="34" charset="0"/>
              </a:rPr>
              <a:t>.  look </a:t>
            </a:r>
            <a:r>
              <a:rPr lang="en-US" dirty="0">
                <a:latin typeface="Arial" panose="020B0604020202020204" pitchFamily="34" charset="0"/>
                <a:cs typeface="Arial" panose="020B0604020202020204" pitchFamily="34" charset="0"/>
              </a:rPr>
              <a:t>for food for our cattle</a:t>
            </a:r>
          </a:p>
          <a:p>
            <a:pPr marL="342900" indent="-342900">
              <a:buAutoNum type="alphaUcPeriod" startAt="4"/>
            </a:pPr>
            <a:r>
              <a:rPr lang="en-US" dirty="0" smtClean="0">
                <a:latin typeface="Arial" panose="020B0604020202020204" pitchFamily="34" charset="0"/>
                <a:cs typeface="Arial" panose="020B0604020202020204" pitchFamily="34" charset="0"/>
              </a:rPr>
              <a:t>be </a:t>
            </a:r>
            <a:r>
              <a:rPr lang="en-US" dirty="0">
                <a:latin typeface="Arial" panose="020B0604020202020204" pitchFamily="34" charset="0"/>
                <a:cs typeface="Arial" panose="020B0604020202020204" pitchFamily="34" charset="0"/>
              </a:rPr>
              <a:t>closer to the </a:t>
            </a:r>
            <a:r>
              <a:rPr lang="en-US" dirty="0" smtClean="0">
                <a:latin typeface="Arial" panose="020B0604020202020204" pitchFamily="34" charset="0"/>
                <a:cs typeface="Arial" panose="020B0604020202020204" pitchFamily="34" charset="0"/>
              </a:rPr>
              <a:t>city</a:t>
            </a:r>
          </a:p>
          <a:p>
            <a:pPr marL="342900" indent="-342900">
              <a:buAutoNum type="alphaUcPeriod" startAt="4"/>
            </a:pPr>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3.  Our </a:t>
            </a:r>
            <a:r>
              <a:rPr lang="en-US" dirty="0">
                <a:latin typeface="Arial" panose="020B0604020202020204" pitchFamily="34" charset="0"/>
                <a:cs typeface="Arial" panose="020B0604020202020204" pitchFamily="34" charset="0"/>
              </a:rPr>
              <a:t>cattle can provide us with __________.</a:t>
            </a:r>
          </a:p>
          <a:p>
            <a:r>
              <a:rPr lang="en-US" dirty="0">
                <a:latin typeface="Arial" panose="020B0604020202020204" pitchFamily="34" charset="0"/>
                <a:cs typeface="Arial" panose="020B0604020202020204" pitchFamily="34" charset="0"/>
              </a:rPr>
              <a:t>A</a:t>
            </a:r>
            <a:r>
              <a:rPr lang="en-US" dirty="0" smtClean="0">
                <a:latin typeface="Arial" panose="020B0604020202020204" pitchFamily="34" charset="0"/>
                <a:cs typeface="Arial" panose="020B0604020202020204" pitchFamily="34" charset="0"/>
              </a:rPr>
              <a:t>.  most </a:t>
            </a:r>
            <a:r>
              <a:rPr lang="en-US" dirty="0">
                <a:latin typeface="Arial" panose="020B0604020202020204" pitchFamily="34" charset="0"/>
                <a:cs typeface="Arial" panose="020B0604020202020204" pitchFamily="34" charset="0"/>
              </a:rPr>
              <a:t>of our needs</a:t>
            </a:r>
          </a:p>
          <a:p>
            <a:r>
              <a:rPr lang="en-US" dirty="0" smtClean="0">
                <a:latin typeface="Arial" panose="020B0604020202020204" pitchFamily="34" charset="0"/>
                <a:cs typeface="Arial" panose="020B0604020202020204" pitchFamily="34" charset="0"/>
              </a:rPr>
              <a:t>B.  food </a:t>
            </a:r>
            <a:r>
              <a:rPr lang="en-US" dirty="0">
                <a:latin typeface="Arial" panose="020B0604020202020204" pitchFamily="34" charset="0"/>
                <a:cs typeface="Arial" panose="020B0604020202020204" pitchFamily="34" charset="0"/>
              </a:rPr>
              <a:t>only</a:t>
            </a:r>
          </a:p>
          <a:p>
            <a:r>
              <a:rPr lang="en-US" dirty="0">
                <a:latin typeface="Arial" panose="020B0604020202020204" pitchFamily="34" charset="0"/>
                <a:cs typeface="Arial" panose="020B0604020202020204" pitchFamily="34" charset="0"/>
              </a:rPr>
              <a:t>C</a:t>
            </a:r>
            <a:r>
              <a:rPr lang="en-US" dirty="0" smtClean="0">
                <a:latin typeface="Arial" panose="020B0604020202020204" pitchFamily="34" charset="0"/>
                <a:cs typeface="Arial" panose="020B0604020202020204" pitchFamily="34" charset="0"/>
              </a:rPr>
              <a:t>.  means </a:t>
            </a:r>
            <a:r>
              <a:rPr lang="en-US" dirty="0">
                <a:latin typeface="Arial" panose="020B0604020202020204" pitchFamily="34" charset="0"/>
                <a:cs typeface="Arial" panose="020B0604020202020204" pitchFamily="34" charset="0"/>
              </a:rPr>
              <a:t>of transport only</a:t>
            </a:r>
          </a:p>
          <a:p>
            <a:pPr marL="342900" indent="-342900">
              <a:buAutoNum type="alphaUcPeriod" startAt="4"/>
            </a:pPr>
            <a:r>
              <a:rPr lang="en-US" dirty="0" smtClean="0">
                <a:latin typeface="Arial" panose="020B0604020202020204" pitchFamily="34" charset="0"/>
                <a:cs typeface="Arial" panose="020B0604020202020204" pitchFamily="34" charset="0"/>
              </a:rPr>
              <a:t>anything </a:t>
            </a:r>
            <a:r>
              <a:rPr lang="en-US" dirty="0">
                <a:latin typeface="Arial" panose="020B0604020202020204" pitchFamily="34" charset="0"/>
                <a:cs typeface="Arial" panose="020B0604020202020204" pitchFamily="34" charset="0"/>
              </a:rPr>
              <a:t>we </a:t>
            </a:r>
            <a:r>
              <a:rPr lang="en-US" dirty="0" smtClean="0">
                <a:latin typeface="Arial" panose="020B0604020202020204" pitchFamily="34" charset="0"/>
                <a:cs typeface="Arial" panose="020B0604020202020204" pitchFamily="34" charset="0"/>
              </a:rPr>
              <a:t>want</a:t>
            </a:r>
          </a:p>
        </p:txBody>
      </p:sp>
      <p:sp>
        <p:nvSpPr>
          <p:cNvPr id="6" name="Oval 5"/>
          <p:cNvSpPr/>
          <p:nvPr/>
        </p:nvSpPr>
        <p:spPr>
          <a:xfrm>
            <a:off x="0" y="1154801"/>
            <a:ext cx="360040"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Oval 6"/>
          <p:cNvSpPr/>
          <p:nvPr/>
        </p:nvSpPr>
        <p:spPr>
          <a:xfrm>
            <a:off x="0" y="3356992"/>
            <a:ext cx="360040"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Oval 7"/>
          <p:cNvSpPr/>
          <p:nvPr/>
        </p:nvSpPr>
        <p:spPr>
          <a:xfrm>
            <a:off x="0" y="4437112"/>
            <a:ext cx="360040"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208855992"/>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1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heel(1)">
                                      <p:cBhvr>
                                        <p:cTn id="1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2"/>
            <a:ext cx="9144000" cy="4762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1328"/>
            <a:ext cx="9144000" cy="476250"/>
          </a:xfrm>
          <a:prstGeom prst="rect">
            <a:avLst/>
          </a:prstGeom>
        </p:spPr>
      </p:pic>
      <p:sp>
        <p:nvSpPr>
          <p:cNvPr id="5" name="Rectangle 4"/>
          <p:cNvSpPr/>
          <p:nvPr/>
        </p:nvSpPr>
        <p:spPr>
          <a:xfrm>
            <a:off x="0" y="876782"/>
            <a:ext cx="9144000" cy="4801314"/>
          </a:xfrm>
          <a:prstGeom prst="rect">
            <a:avLst/>
          </a:prstGeom>
        </p:spPr>
        <p:txBody>
          <a:bodyPr wrap="square">
            <a:spAutoFit/>
          </a:bodyPr>
          <a:lstStyle/>
          <a:p>
            <a:r>
              <a:rPr lang="en-US" dirty="0" smtClean="0">
                <a:latin typeface="Arial" panose="020B0604020202020204" pitchFamily="34" charset="0"/>
                <a:cs typeface="Arial" panose="020B0604020202020204" pitchFamily="34" charset="0"/>
              </a:rPr>
              <a:t>4.  When </a:t>
            </a:r>
            <a:r>
              <a:rPr lang="en-US" dirty="0">
                <a:latin typeface="Arial" panose="020B0604020202020204" pitchFamily="34" charset="0"/>
                <a:cs typeface="Arial" panose="020B0604020202020204" pitchFamily="34" charset="0"/>
              </a:rPr>
              <a:t>we move to a new place, we __________.</a:t>
            </a:r>
          </a:p>
          <a:p>
            <a:r>
              <a:rPr lang="en-US" dirty="0" smtClean="0">
                <a:latin typeface="Arial" panose="020B0604020202020204" pitchFamily="34" charset="0"/>
                <a:cs typeface="Arial" panose="020B0604020202020204" pitchFamily="34" charset="0"/>
              </a:rPr>
              <a:t>A.  have </a:t>
            </a:r>
            <a:r>
              <a:rPr lang="en-US" dirty="0">
                <a:latin typeface="Arial" panose="020B0604020202020204" pitchFamily="34" charset="0"/>
                <a:cs typeface="Arial" panose="020B0604020202020204" pitchFamily="34" charset="0"/>
              </a:rPr>
              <a:t>to make a new </a:t>
            </a:r>
            <a:r>
              <a:rPr lang="en-US" i="1" dirty="0" err="1">
                <a:latin typeface="Arial" panose="020B0604020202020204" pitchFamily="34" charset="0"/>
                <a:cs typeface="Arial" panose="020B0604020202020204" pitchFamily="34" charset="0"/>
              </a:rPr>
              <a:t>ger</a:t>
            </a:r>
            <a:endParaRPr lang="en-US" i="1"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B.  put </a:t>
            </a:r>
            <a:r>
              <a:rPr lang="en-US" dirty="0">
                <a:latin typeface="Arial" panose="020B0604020202020204" pitchFamily="34" charset="0"/>
                <a:cs typeface="Arial" panose="020B0604020202020204" pitchFamily="34" charset="0"/>
              </a:rPr>
              <a:t>up the </a:t>
            </a:r>
            <a:r>
              <a:rPr lang="en-US" i="1" dirty="0" err="1">
                <a:latin typeface="Arial" panose="020B0604020202020204" pitchFamily="34" charset="0"/>
                <a:cs typeface="Arial" panose="020B0604020202020204" pitchFamily="34" charset="0"/>
              </a:rPr>
              <a:t>ger</a:t>
            </a:r>
            <a:endParaRPr lang="en-US" i="1"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C.  buy </a:t>
            </a:r>
            <a:r>
              <a:rPr lang="en-US" dirty="0">
                <a:latin typeface="Arial" panose="020B0604020202020204" pitchFamily="34" charset="0"/>
                <a:cs typeface="Arial" panose="020B0604020202020204" pitchFamily="34" charset="0"/>
              </a:rPr>
              <a:t>a new </a:t>
            </a:r>
            <a:r>
              <a:rPr lang="en-US" i="1" dirty="0" err="1">
                <a:latin typeface="Arial" panose="020B0604020202020204" pitchFamily="34" charset="0"/>
                <a:cs typeface="Arial" panose="020B0604020202020204" pitchFamily="34" charset="0"/>
              </a:rPr>
              <a:t>ger</a:t>
            </a:r>
            <a:endParaRPr lang="en-US" i="1" dirty="0">
              <a:latin typeface="Arial" panose="020B0604020202020204" pitchFamily="34" charset="0"/>
              <a:cs typeface="Arial" panose="020B0604020202020204" pitchFamily="34" charset="0"/>
            </a:endParaRPr>
          </a:p>
          <a:p>
            <a:pPr marL="342900" indent="-342900">
              <a:buAutoNum type="alphaUcPeriod" startAt="4"/>
            </a:pPr>
            <a:r>
              <a:rPr lang="en-US" dirty="0" smtClean="0">
                <a:latin typeface="Arial" panose="020B0604020202020204" pitchFamily="34" charset="0"/>
                <a:cs typeface="Arial" panose="020B0604020202020204" pitchFamily="34" charset="0"/>
              </a:rPr>
              <a:t>share </a:t>
            </a:r>
            <a:r>
              <a:rPr lang="en-US" dirty="0">
                <a:latin typeface="Arial" panose="020B0604020202020204" pitchFamily="34" charset="0"/>
                <a:cs typeface="Arial" panose="020B0604020202020204" pitchFamily="34" charset="0"/>
              </a:rPr>
              <a:t>a </a:t>
            </a:r>
            <a:r>
              <a:rPr lang="en-US" i="1" dirty="0" err="1">
                <a:latin typeface="Arial" panose="020B0604020202020204" pitchFamily="34" charset="0"/>
                <a:cs typeface="Arial" panose="020B0604020202020204" pitchFamily="34" charset="0"/>
              </a:rPr>
              <a:t>ger</a:t>
            </a:r>
            <a:r>
              <a:rPr lang="en-US" dirty="0">
                <a:latin typeface="Arial" panose="020B0604020202020204" pitchFamily="34" charset="0"/>
                <a:cs typeface="Arial" panose="020B0604020202020204" pitchFamily="34" charset="0"/>
              </a:rPr>
              <a:t> with our </a:t>
            </a:r>
            <a:r>
              <a:rPr lang="en-US" dirty="0" err="1" smtClean="0">
                <a:latin typeface="Arial" panose="020B0604020202020204" pitchFamily="34" charset="0"/>
                <a:cs typeface="Arial" panose="020B0604020202020204" pitchFamily="34" charset="0"/>
              </a:rPr>
              <a:t>neighbours</a:t>
            </a:r>
            <a:endParaRPr lang="en-US" dirty="0" smtClean="0">
              <a:latin typeface="Arial" panose="020B0604020202020204" pitchFamily="34" charset="0"/>
              <a:cs typeface="Arial" panose="020B0604020202020204" pitchFamily="34" charset="0"/>
            </a:endParaRPr>
          </a:p>
          <a:p>
            <a:pPr marL="342900" indent="-342900">
              <a:buAutoNum type="alphaUcPeriod" startAt="4"/>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5</a:t>
            </a:r>
            <a:r>
              <a:rPr lang="en-US" dirty="0" smtClean="0">
                <a:latin typeface="Arial" panose="020B0604020202020204" pitchFamily="34" charset="0"/>
                <a:cs typeface="Arial" panose="020B0604020202020204" pitchFamily="34" charset="0"/>
              </a:rPr>
              <a:t>.  Nomadic </a:t>
            </a:r>
            <a:r>
              <a:rPr lang="en-US" dirty="0">
                <a:latin typeface="Arial" panose="020B0604020202020204" pitchFamily="34" charset="0"/>
                <a:cs typeface="Arial" panose="020B0604020202020204" pitchFamily="34" charset="0"/>
              </a:rPr>
              <a:t>children __________.</a:t>
            </a:r>
          </a:p>
          <a:p>
            <a:r>
              <a:rPr lang="en-US" dirty="0" smtClean="0">
                <a:latin typeface="Arial" panose="020B0604020202020204" pitchFamily="34" charset="0"/>
                <a:cs typeface="Arial" panose="020B0604020202020204" pitchFamily="34" charset="0"/>
              </a:rPr>
              <a:t>A.  play </a:t>
            </a:r>
            <a:r>
              <a:rPr lang="en-US" dirty="0">
                <a:latin typeface="Arial" panose="020B0604020202020204" pitchFamily="34" charset="0"/>
                <a:cs typeface="Arial" panose="020B0604020202020204" pitchFamily="34" charset="0"/>
              </a:rPr>
              <a:t>the same games as other children in the world</a:t>
            </a:r>
          </a:p>
          <a:p>
            <a:r>
              <a:rPr lang="en-US" dirty="0" smtClean="0">
                <a:latin typeface="Arial" panose="020B0604020202020204" pitchFamily="34" charset="0"/>
                <a:cs typeface="Arial" panose="020B0604020202020204" pitchFamily="34" charset="0"/>
              </a:rPr>
              <a:t>B.  use </a:t>
            </a:r>
            <a:r>
              <a:rPr lang="en-US" dirty="0">
                <a:latin typeface="Arial" panose="020B0604020202020204" pitchFamily="34" charset="0"/>
                <a:cs typeface="Arial" panose="020B0604020202020204" pitchFamily="34" charset="0"/>
              </a:rPr>
              <a:t>nature and their animals as playthings</a:t>
            </a:r>
          </a:p>
          <a:p>
            <a:r>
              <a:rPr lang="en-US" dirty="0" smtClean="0">
                <a:latin typeface="Arial" panose="020B0604020202020204" pitchFamily="34" charset="0"/>
                <a:cs typeface="Arial" panose="020B0604020202020204" pitchFamily="34" charset="0"/>
              </a:rPr>
              <a:t>C.  do </a:t>
            </a:r>
            <a:r>
              <a:rPr lang="en-US" dirty="0">
                <a:latin typeface="Arial" panose="020B0604020202020204" pitchFamily="34" charset="0"/>
                <a:cs typeface="Arial" panose="020B0604020202020204" pitchFamily="34" charset="0"/>
              </a:rPr>
              <a:t>not like toys</a:t>
            </a:r>
          </a:p>
          <a:p>
            <a:pPr marL="342900" indent="-342900">
              <a:buAutoNum type="alphaUcPeriod" startAt="4"/>
            </a:pPr>
            <a:r>
              <a:rPr lang="en-US" dirty="0" smtClean="0">
                <a:latin typeface="Arial" panose="020B0604020202020204" pitchFamily="34" charset="0"/>
                <a:cs typeface="Arial" panose="020B0604020202020204" pitchFamily="34" charset="0"/>
              </a:rPr>
              <a:t>spend </a:t>
            </a:r>
            <a:r>
              <a:rPr lang="en-US" dirty="0">
                <a:latin typeface="Arial" panose="020B0604020202020204" pitchFamily="34" charset="0"/>
                <a:cs typeface="Arial" panose="020B0604020202020204" pitchFamily="34" charset="0"/>
              </a:rPr>
              <a:t>all their time helping with </a:t>
            </a:r>
            <a:r>
              <a:rPr lang="en-US" dirty="0" smtClean="0">
                <a:latin typeface="Arial" panose="020B0604020202020204" pitchFamily="34" charset="0"/>
                <a:cs typeface="Arial" panose="020B0604020202020204" pitchFamily="34" charset="0"/>
              </a:rPr>
              <a:t>housework</a:t>
            </a:r>
          </a:p>
          <a:p>
            <a:pPr marL="342900" indent="-342900">
              <a:buAutoNum type="alphaUcPeriod" startAt="4"/>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6</a:t>
            </a:r>
            <a:r>
              <a:rPr lang="en-US" dirty="0" smtClean="0">
                <a:latin typeface="Arial" panose="020B0604020202020204" pitchFamily="34" charset="0"/>
                <a:cs typeface="Arial" panose="020B0604020202020204" pitchFamily="34" charset="0"/>
              </a:rPr>
              <a:t>.  Mongolian </a:t>
            </a:r>
            <a:r>
              <a:rPr lang="en-US" dirty="0">
                <a:latin typeface="Arial" panose="020B0604020202020204" pitchFamily="34" charset="0"/>
                <a:cs typeface="Arial" panose="020B0604020202020204" pitchFamily="34" charset="0"/>
              </a:rPr>
              <a:t>children in the Gobi learn __________.</a:t>
            </a:r>
          </a:p>
          <a:p>
            <a:r>
              <a:rPr lang="en-US" dirty="0" smtClean="0">
                <a:latin typeface="Arial" panose="020B0604020202020204" pitchFamily="34" charset="0"/>
                <a:cs typeface="Arial" panose="020B0604020202020204" pitchFamily="34" charset="0"/>
              </a:rPr>
              <a:t>A.  to </a:t>
            </a:r>
            <a:r>
              <a:rPr lang="en-US" dirty="0">
                <a:latin typeface="Arial" panose="020B0604020202020204" pitchFamily="34" charset="0"/>
                <a:cs typeface="Arial" panose="020B0604020202020204" pitchFamily="34" charset="0"/>
              </a:rPr>
              <a:t>ride a goat</a:t>
            </a:r>
          </a:p>
          <a:p>
            <a:r>
              <a:rPr lang="en-US" dirty="0" smtClean="0">
                <a:latin typeface="Arial" panose="020B0604020202020204" pitchFamily="34" charset="0"/>
                <a:cs typeface="Arial" panose="020B0604020202020204" pitchFamily="34" charset="0"/>
              </a:rPr>
              <a:t>B.  to </a:t>
            </a:r>
            <a:r>
              <a:rPr lang="en-US" dirty="0">
                <a:latin typeface="Arial" panose="020B0604020202020204" pitchFamily="34" charset="0"/>
                <a:cs typeface="Arial" panose="020B0604020202020204" pitchFamily="34" charset="0"/>
              </a:rPr>
              <a:t>live in the mountains</a:t>
            </a:r>
          </a:p>
          <a:p>
            <a:r>
              <a:rPr lang="en-US" dirty="0" smtClean="0">
                <a:latin typeface="Arial" panose="020B0604020202020204" pitchFamily="34" charset="0"/>
                <a:cs typeface="Arial" panose="020B0604020202020204" pitchFamily="34" charset="0"/>
              </a:rPr>
              <a:t>C.  to </a:t>
            </a:r>
            <a:r>
              <a:rPr lang="en-US" dirty="0">
                <a:latin typeface="Arial" panose="020B0604020202020204" pitchFamily="34" charset="0"/>
                <a:cs typeface="Arial" panose="020B0604020202020204" pitchFamily="34" charset="0"/>
              </a:rPr>
              <a:t>be generous</a:t>
            </a:r>
          </a:p>
          <a:p>
            <a:r>
              <a:rPr lang="en-US" dirty="0" smtClean="0">
                <a:latin typeface="Arial" panose="020B0604020202020204" pitchFamily="34" charset="0"/>
                <a:cs typeface="Arial" panose="020B0604020202020204" pitchFamily="34" charset="0"/>
              </a:rPr>
              <a:t>D.  to </a:t>
            </a:r>
            <a:r>
              <a:rPr lang="en-US" dirty="0">
                <a:latin typeface="Arial" panose="020B0604020202020204" pitchFamily="34" charset="0"/>
                <a:cs typeface="Arial" panose="020B0604020202020204" pitchFamily="34" charset="0"/>
              </a:rPr>
              <a:t>help with household chores</a:t>
            </a:r>
            <a:endParaRPr lang="en-US" dirty="0" smtClean="0">
              <a:latin typeface="Arial" panose="020B0604020202020204" pitchFamily="34" charset="0"/>
              <a:cs typeface="Arial" panose="020B0604020202020204" pitchFamily="34" charset="0"/>
            </a:endParaRPr>
          </a:p>
        </p:txBody>
      </p:sp>
      <p:sp>
        <p:nvSpPr>
          <p:cNvPr id="6" name="Oval 5"/>
          <p:cNvSpPr/>
          <p:nvPr/>
        </p:nvSpPr>
        <p:spPr>
          <a:xfrm>
            <a:off x="0" y="1412776"/>
            <a:ext cx="360040"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Oval 6"/>
          <p:cNvSpPr/>
          <p:nvPr/>
        </p:nvSpPr>
        <p:spPr>
          <a:xfrm>
            <a:off x="0" y="3068960"/>
            <a:ext cx="360040"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Oval 7"/>
          <p:cNvSpPr/>
          <p:nvPr/>
        </p:nvSpPr>
        <p:spPr>
          <a:xfrm>
            <a:off x="0" y="5229200"/>
            <a:ext cx="360040"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43892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1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heel(1)">
                                      <p:cBhvr>
                                        <p:cTn id="1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2"/>
            <a:ext cx="9144000" cy="4762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1328"/>
            <a:ext cx="9144000" cy="476250"/>
          </a:xfrm>
          <a:prstGeom prst="rect">
            <a:avLst/>
          </a:prstGeom>
        </p:spPr>
      </p:pic>
      <p:sp>
        <p:nvSpPr>
          <p:cNvPr id="4" name="TextBox 3"/>
          <p:cNvSpPr txBox="1"/>
          <p:nvPr/>
        </p:nvSpPr>
        <p:spPr>
          <a:xfrm>
            <a:off x="0" y="1184558"/>
            <a:ext cx="9144000" cy="707886"/>
          </a:xfrm>
          <a:prstGeom prst="rect">
            <a:avLst/>
          </a:prstGeom>
          <a:noFill/>
        </p:spPr>
        <p:txBody>
          <a:bodyPr wrap="square" rtlCol="0">
            <a:spAutoFit/>
          </a:bodyPr>
          <a:lstStyle/>
          <a:p>
            <a:r>
              <a:rPr lang="en-US" sz="2000" dirty="0" smtClean="0">
                <a:solidFill>
                  <a:srgbClr val="FF0000"/>
                </a:solidFill>
                <a:latin typeface="Arial" pitchFamily="34" charset="0"/>
                <a:cs typeface="Arial" pitchFamily="34" charset="0"/>
              </a:rPr>
              <a:t>4. Work in pairs. Interview your partner to find out what he/ she likes/ doesn’t like about the life of the nomads.</a:t>
            </a:r>
            <a:endParaRPr lang="vi-VN" sz="2000" dirty="0" smtClean="0">
              <a:solidFill>
                <a:srgbClr val="FF0000"/>
              </a:solidFill>
              <a:latin typeface="Arial" pitchFamily="34" charset="0"/>
              <a:cs typeface="Arial" pitchFamily="34" charset="0"/>
            </a:endParaRPr>
          </a:p>
        </p:txBody>
      </p:sp>
      <p:sp>
        <p:nvSpPr>
          <p:cNvPr id="5" name="Rectangle 4"/>
          <p:cNvSpPr/>
          <p:nvPr/>
        </p:nvSpPr>
        <p:spPr>
          <a:xfrm>
            <a:off x="3406393" y="476672"/>
            <a:ext cx="2331216" cy="707886"/>
          </a:xfrm>
          <a:prstGeom prst="rect">
            <a:avLst/>
          </a:prstGeom>
          <a:noFill/>
        </p:spPr>
        <p:txBody>
          <a:bodyPr wrap="none" lIns="91440" tIns="45720" rIns="91440" bIns="45720">
            <a:spAutoFit/>
          </a:bodyPr>
          <a:lstStyle/>
          <a:p>
            <a:pPr algn="ctr"/>
            <a:r>
              <a:rPr lang="en-US" sz="4000" b="1" i="1" u="sng"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rPr>
              <a:t>speaking</a:t>
            </a:r>
            <a:endParaRPr lang="en-US" sz="4000" b="1" i="1" u="sng"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endParaRPr>
          </a:p>
        </p:txBody>
      </p:sp>
      <p:sp>
        <p:nvSpPr>
          <p:cNvPr id="6" name="Rectangle 5"/>
          <p:cNvSpPr/>
          <p:nvPr/>
        </p:nvSpPr>
        <p:spPr>
          <a:xfrm>
            <a:off x="0" y="2322746"/>
            <a:ext cx="9144000" cy="1754326"/>
          </a:xfrm>
          <a:prstGeom prst="rect">
            <a:avLst/>
          </a:prstGeom>
        </p:spPr>
        <p:txBody>
          <a:bodyPr wrap="square">
            <a:spAutoFit/>
          </a:bodyPr>
          <a:lstStyle/>
          <a:p>
            <a:r>
              <a:rPr lang="en-US" b="1" i="1" dirty="0">
                <a:latin typeface="Arial" panose="020B0604020202020204" pitchFamily="34" charset="0"/>
                <a:cs typeface="Arial" panose="020B0604020202020204" pitchFamily="34" charset="0"/>
              </a:rPr>
              <a:t>Example</a:t>
            </a:r>
            <a:r>
              <a:rPr lang="en-US" b="1" i="1" dirty="0" smtClean="0">
                <a:latin typeface="Arial" panose="020B0604020202020204" pitchFamily="34" charset="0"/>
                <a:cs typeface="Arial" panose="020B0604020202020204" pitchFamily="34" charset="0"/>
              </a:rPr>
              <a:t>:</a:t>
            </a:r>
          </a:p>
          <a:p>
            <a:endParaRPr lang="en-US"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A:</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What </a:t>
            </a:r>
            <a:r>
              <a:rPr lang="en-US" dirty="0">
                <a:latin typeface="Arial" panose="020B0604020202020204" pitchFamily="34" charset="0"/>
                <a:cs typeface="Arial" panose="020B0604020202020204" pitchFamily="34" charset="0"/>
              </a:rPr>
              <a:t>do you like about their nomadic life?</a:t>
            </a:r>
          </a:p>
          <a:p>
            <a:r>
              <a:rPr lang="en-US" b="1" dirty="0">
                <a:latin typeface="Arial" panose="020B0604020202020204" pitchFamily="34" charset="0"/>
                <a:cs typeface="Arial" panose="020B0604020202020204" pitchFamily="34" charset="0"/>
              </a:rPr>
              <a:t>B:</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Well</a:t>
            </a:r>
            <a:r>
              <a:rPr lang="en-US" dirty="0">
                <a:latin typeface="Arial" panose="020B0604020202020204" pitchFamily="34" charset="0"/>
                <a:cs typeface="Arial" panose="020B0604020202020204" pitchFamily="34" charset="0"/>
              </a:rPr>
              <a:t>, the children learn to ride a horse.</a:t>
            </a:r>
          </a:p>
          <a:p>
            <a:r>
              <a:rPr lang="en-US" b="1" dirty="0">
                <a:latin typeface="Arial" panose="020B0604020202020204" pitchFamily="34" charset="0"/>
                <a:cs typeface="Arial" panose="020B0604020202020204" pitchFamily="34" charset="0"/>
              </a:rPr>
              <a:t>A:</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And </a:t>
            </a:r>
            <a:r>
              <a:rPr lang="en-US" dirty="0">
                <a:latin typeface="Arial" panose="020B0604020202020204" pitchFamily="34" charset="0"/>
                <a:cs typeface="Arial" panose="020B0604020202020204" pitchFamily="34" charset="0"/>
              </a:rPr>
              <a:t>what don’t you like about it?</a:t>
            </a:r>
          </a:p>
          <a:p>
            <a:r>
              <a:rPr lang="en-US" b="1" dirty="0">
                <a:latin typeface="Arial" panose="020B0604020202020204" pitchFamily="34" charset="0"/>
                <a:cs typeface="Arial" panose="020B0604020202020204" pitchFamily="34" charset="0"/>
              </a:rPr>
              <a:t>B:</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They </a:t>
            </a:r>
            <a:r>
              <a:rPr lang="en-US" dirty="0">
                <a:latin typeface="Arial" panose="020B0604020202020204" pitchFamily="34" charset="0"/>
                <a:cs typeface="Arial" panose="020B0604020202020204" pitchFamily="34" charset="0"/>
              </a:rPr>
              <a:t>can’t live permanently in one place.</a:t>
            </a:r>
          </a:p>
        </p:txBody>
      </p:sp>
    </p:spTree>
    <p:extLst>
      <p:ext uri="{BB962C8B-B14F-4D97-AF65-F5344CB8AC3E}">
        <p14:creationId xmlns:p14="http://schemas.microsoft.com/office/powerpoint/2010/main" val="3371810443"/>
      </p:ext>
    </p:extLst>
  </p:cSld>
  <p:clrMapOvr>
    <a:masterClrMapping/>
  </p:clrMapOvr>
  <p:transition spd="slow">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2"/>
            <a:ext cx="9144000" cy="4762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1328"/>
            <a:ext cx="9144000" cy="476250"/>
          </a:xfrm>
          <a:prstGeom prst="rect">
            <a:avLst/>
          </a:prstGeom>
        </p:spPr>
      </p:pic>
      <p:sp>
        <p:nvSpPr>
          <p:cNvPr id="4" name="TextBox 3"/>
          <p:cNvSpPr txBox="1"/>
          <p:nvPr/>
        </p:nvSpPr>
        <p:spPr>
          <a:xfrm>
            <a:off x="0" y="476672"/>
            <a:ext cx="9144000" cy="400110"/>
          </a:xfrm>
          <a:prstGeom prst="rect">
            <a:avLst/>
          </a:prstGeom>
          <a:noFill/>
        </p:spPr>
        <p:txBody>
          <a:bodyPr wrap="square" rtlCol="0">
            <a:spAutoFit/>
          </a:bodyPr>
          <a:lstStyle/>
          <a:p>
            <a:r>
              <a:rPr lang="en-US" sz="2000" dirty="0" smtClean="0">
                <a:solidFill>
                  <a:srgbClr val="FF0000"/>
                </a:solidFill>
                <a:latin typeface="Arial" pitchFamily="34" charset="0"/>
                <a:cs typeface="Arial" pitchFamily="34" charset="0"/>
              </a:rPr>
              <a:t>5a</a:t>
            </a:r>
            <a:r>
              <a:rPr lang="en-US" sz="2000" dirty="0">
                <a:solidFill>
                  <a:srgbClr val="FF0000"/>
                </a:solidFill>
                <a:latin typeface="Arial" pitchFamily="34" charset="0"/>
                <a:cs typeface="Arial" pitchFamily="34" charset="0"/>
              </a:rPr>
              <a:t>. Work in pairs. Discuss and </a:t>
            </a:r>
            <a:r>
              <a:rPr lang="en-US" sz="2000" dirty="0" smtClean="0">
                <a:solidFill>
                  <a:srgbClr val="FF0000"/>
                </a:solidFill>
                <a:latin typeface="Arial" pitchFamily="34" charset="0"/>
                <a:cs typeface="Arial" pitchFamily="34" charset="0"/>
              </a:rPr>
              <a:t>find.</a:t>
            </a:r>
            <a:endParaRPr lang="vi-VN" sz="2000" dirty="0" smtClean="0">
              <a:solidFill>
                <a:srgbClr val="FF0000"/>
              </a:solidFill>
              <a:latin typeface="Arial" pitchFamily="34" charset="0"/>
              <a:cs typeface="Arial" pitchFamily="34" charset="0"/>
            </a:endParaRPr>
          </a:p>
        </p:txBody>
      </p:sp>
      <p:sp>
        <p:nvSpPr>
          <p:cNvPr id="5" name="Rectangle 4"/>
          <p:cNvSpPr/>
          <p:nvPr/>
        </p:nvSpPr>
        <p:spPr>
          <a:xfrm>
            <a:off x="0" y="1440953"/>
            <a:ext cx="9144000" cy="707886"/>
          </a:xfrm>
          <a:prstGeom prst="rect">
            <a:avLst/>
          </a:prstGeom>
        </p:spPr>
        <p:txBody>
          <a:bodyPr wrap="square">
            <a:spAutoFit/>
          </a:bodyPr>
          <a:lstStyle/>
          <a:p>
            <a:r>
              <a:rPr lang="en-US" sz="2000"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two things you like about life in the countryside</a:t>
            </a:r>
          </a:p>
          <a:p>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  two </a:t>
            </a:r>
            <a:r>
              <a:rPr lang="en-US" sz="2000" dirty="0">
                <a:latin typeface="Arial" panose="020B0604020202020204" pitchFamily="34" charset="0"/>
                <a:cs typeface="Arial" panose="020B0604020202020204" pitchFamily="34" charset="0"/>
              </a:rPr>
              <a:t>things you don’t like about life in the countryside</a:t>
            </a:r>
          </a:p>
        </p:txBody>
      </p:sp>
      <p:sp>
        <p:nvSpPr>
          <p:cNvPr id="6" name="Rectangle 5"/>
          <p:cNvSpPr/>
          <p:nvPr/>
        </p:nvSpPr>
        <p:spPr>
          <a:xfrm>
            <a:off x="2487934" y="3356992"/>
            <a:ext cx="4168129" cy="584775"/>
          </a:xfrm>
          <a:prstGeom prst="rect">
            <a:avLst/>
          </a:prstGeom>
        </p:spPr>
        <p:txBody>
          <a:bodyPr wrap="none">
            <a:spAutoFit/>
          </a:bodyPr>
          <a:lstStyle/>
          <a:p>
            <a:r>
              <a:rPr lang="vi-VN" sz="3200" b="1" i="1" dirty="0">
                <a:solidFill>
                  <a:srgbClr val="FF0000"/>
                </a:solidFill>
                <a:effectLst>
                  <a:outerShdw blurRad="38100" dist="38100" dir="2700000" algn="tl">
                    <a:srgbClr val="000000">
                      <a:alpha val="43137"/>
                    </a:srgbClr>
                  </a:outerShdw>
                </a:effectLst>
              </a:rPr>
              <a:t>Explain your choice.</a:t>
            </a:r>
            <a:endParaRPr lang="vi-VN" sz="3200" i="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8259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2"/>
            <a:ext cx="9144000" cy="4762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81328"/>
            <a:ext cx="9144000" cy="476250"/>
          </a:xfrm>
          <a:prstGeom prst="rect">
            <a:avLst/>
          </a:prstGeom>
        </p:spPr>
      </p:pic>
      <p:sp>
        <p:nvSpPr>
          <p:cNvPr id="4" name="TextBox 3"/>
          <p:cNvSpPr txBox="1"/>
          <p:nvPr/>
        </p:nvSpPr>
        <p:spPr>
          <a:xfrm>
            <a:off x="0" y="476672"/>
            <a:ext cx="9144000" cy="400110"/>
          </a:xfrm>
          <a:prstGeom prst="rect">
            <a:avLst/>
          </a:prstGeom>
          <a:noFill/>
        </p:spPr>
        <p:txBody>
          <a:bodyPr wrap="square" rtlCol="0">
            <a:spAutoFit/>
          </a:bodyPr>
          <a:lstStyle/>
          <a:p>
            <a:r>
              <a:rPr lang="en-US" sz="2000" dirty="0" smtClean="0">
                <a:solidFill>
                  <a:srgbClr val="FF0000"/>
                </a:solidFill>
                <a:latin typeface="Arial" pitchFamily="34" charset="0"/>
                <a:cs typeface="Arial" pitchFamily="34" charset="0"/>
              </a:rPr>
              <a:t>5b</a:t>
            </a:r>
            <a:r>
              <a:rPr lang="en-US" sz="2000" dirty="0">
                <a:solidFill>
                  <a:srgbClr val="FF0000"/>
                </a:solidFill>
                <a:latin typeface="Arial" pitchFamily="34" charset="0"/>
                <a:cs typeface="Arial" pitchFamily="34" charset="0"/>
              </a:rPr>
              <a:t>. Report your findings to the class.</a:t>
            </a:r>
            <a:endParaRPr lang="vi-VN" sz="2000" dirty="0" smtClean="0">
              <a:solidFill>
                <a:srgbClr val="FF0000"/>
              </a:solidFill>
              <a:latin typeface="Arial" pitchFamily="34" charset="0"/>
              <a:cs typeface="Arial" pitchFamily="34" charset="0"/>
            </a:endParaRPr>
          </a:p>
        </p:txBody>
      </p:sp>
      <p:sp>
        <p:nvSpPr>
          <p:cNvPr id="5" name="Rectangle 4"/>
          <p:cNvSpPr/>
          <p:nvPr/>
        </p:nvSpPr>
        <p:spPr>
          <a:xfrm>
            <a:off x="0" y="1196752"/>
            <a:ext cx="9144000" cy="1569660"/>
          </a:xfrm>
          <a:prstGeom prst="rect">
            <a:avLst/>
          </a:prstGeom>
        </p:spPr>
        <p:txBody>
          <a:bodyPr wrap="square">
            <a:spAutoFit/>
          </a:bodyPr>
          <a:lstStyle/>
          <a:p>
            <a:r>
              <a:rPr lang="en-US" sz="2400" b="1" i="1" dirty="0">
                <a:latin typeface="Arial" panose="020B0604020202020204" pitchFamily="34" charset="0"/>
                <a:cs typeface="Arial" panose="020B0604020202020204" pitchFamily="34" charset="0"/>
              </a:rPr>
              <a:t>Example</a:t>
            </a:r>
            <a:r>
              <a:rPr lang="en-US" sz="2400" b="1" i="1" dirty="0" smtClean="0">
                <a:latin typeface="Arial" panose="020B0604020202020204" pitchFamily="34" charset="0"/>
                <a:cs typeface="Arial" panose="020B0604020202020204" pitchFamily="34" charset="0"/>
              </a:rPr>
              <a:t>:</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Both of us love picking fruit in the summer. It can be hard work but very satisfying.</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48325" y="2766412"/>
            <a:ext cx="3495675" cy="3267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5072897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442</Words>
  <Application>Microsoft Office PowerPoint</Application>
  <PresentationFormat>On-screen Show (4:3)</PresentationFormat>
  <Paragraphs>86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ismail - [2010]</cp:lastModifiedBy>
  <cp:revision>6</cp:revision>
  <dcterms:created xsi:type="dcterms:W3CDTF">2016-09-15T13:50:11Z</dcterms:created>
  <dcterms:modified xsi:type="dcterms:W3CDTF">2016-09-15T15:43:40Z</dcterms:modified>
</cp:coreProperties>
</file>