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2" r:id="rId3"/>
    <p:sldId id="259" r:id="rId4"/>
    <p:sldId id="260" r:id="rId5"/>
    <p:sldId id="261" r:id="rId6"/>
    <p:sldId id="263" r:id="rId7"/>
    <p:sldId id="266" r:id="rId8"/>
    <p:sldId id="267" r:id="rId9"/>
    <p:sldId id="268" r:id="rId10"/>
    <p:sldId id="265" r:id="rId11"/>
    <p:sldId id="264" r:id="rId12"/>
    <p:sldId id="270" r:id="rId13"/>
    <p:sldId id="271" r:id="rId14"/>
    <p:sldId id="272" r:id="rId15"/>
    <p:sldId id="269"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8" r:id="rId39"/>
    <p:sldId id="297" r:id="rId40"/>
    <p:sldId id="299" r:id="rId41"/>
    <p:sldId id="300" r:id="rId42"/>
    <p:sldId id="258" r:id="rId43"/>
  </p:sldIdLst>
  <p:sldSz cx="12192000" cy="6858000"/>
  <p:notesSz cx="6858000" cy="9144000"/>
  <p:embeddedFontLst>
    <p:embeddedFont>
      <p:font typeface="#9Slide03 AmpleSoft" panose="02000000000000000000" pitchFamily="2" charset="0"/>
      <p:regular r:id="rId44"/>
    </p:embeddedFont>
    <p:embeddedFont>
      <p:font typeface="Calibri Light" panose="020F0302020204030204" pitchFamily="34" charset="0"/>
      <p:regular r:id="rId45"/>
      <p:italic r:id="rId46"/>
    </p:embeddedFont>
    <p:embeddedFont>
      <p:font typeface="Calibri" panose="020F0502020204030204" pitchFamily="34" charset="0"/>
      <p:regular r:id="rId47"/>
      <p:bold r:id="rId48"/>
      <p:italic r:id="rId49"/>
      <p:boldItalic r:id="rId50"/>
    </p:embeddedFont>
    <p:embeddedFont>
      <p:font typeface="Palatino Linotype" panose="02040502050505030304" pitchFamily="18"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D179E0-E452-42FD-B2BE-09F6A35CA162}" type="datetimeFigureOut">
              <a:rPr lang="en-US" smtClean="0"/>
              <a:t>15/2/2024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650546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179E0-E452-42FD-B2BE-09F6A35CA162}" type="datetimeFigureOut">
              <a:rPr lang="en-US" smtClean="0"/>
              <a:t>15/2/2024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3930285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179E0-E452-42FD-B2BE-09F6A35CA162}" type="datetimeFigureOut">
              <a:rPr lang="en-US" smtClean="0"/>
              <a:t>15/2/2024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362975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179E0-E452-42FD-B2BE-09F6A35CA162}" type="datetimeFigureOut">
              <a:rPr lang="en-US" smtClean="0"/>
              <a:t>15/2/2024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4233460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D179E0-E452-42FD-B2BE-09F6A35CA162}" type="datetimeFigureOut">
              <a:rPr lang="en-US" smtClean="0"/>
              <a:t>15/2/2024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698206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D179E0-E452-42FD-B2BE-09F6A35CA162}" type="datetimeFigureOut">
              <a:rPr lang="en-US" smtClean="0"/>
              <a:t>15/2/2024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659100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D179E0-E452-42FD-B2BE-09F6A35CA162}" type="datetimeFigureOut">
              <a:rPr lang="en-US" smtClean="0"/>
              <a:t>15/2/2024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144695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D179E0-E452-42FD-B2BE-09F6A35CA162}" type="datetimeFigureOut">
              <a:rPr lang="en-US" smtClean="0"/>
              <a:t>15/2/2024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1304108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179E0-E452-42FD-B2BE-09F6A35CA162}" type="datetimeFigureOut">
              <a:rPr lang="en-US" smtClean="0"/>
              <a:t>15/2/2024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1414986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D179E0-E452-42FD-B2BE-09F6A35CA162}" type="datetimeFigureOut">
              <a:rPr lang="en-US" smtClean="0"/>
              <a:t>15/2/2024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2988750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D179E0-E452-42FD-B2BE-09F6A35CA162}" type="datetimeFigureOut">
              <a:rPr lang="en-US" smtClean="0"/>
              <a:t>15/2/2024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174555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179E0-E452-42FD-B2BE-09F6A35CA162}" type="datetimeFigureOut">
              <a:rPr lang="en-US" smtClean="0"/>
              <a:t>15/2/2024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D2494-E837-4988-8EB2-64F5B9985345}" type="slidenum">
              <a:rPr lang="en-US" smtClean="0"/>
              <a:t>‹#›</a:t>
            </a:fld>
            <a:endParaRPr lang="en-US"/>
          </a:p>
        </p:txBody>
      </p:sp>
    </p:spTree>
    <p:extLst>
      <p:ext uri="{BB962C8B-B14F-4D97-AF65-F5344CB8AC3E}">
        <p14:creationId xmlns:p14="http://schemas.microsoft.com/office/powerpoint/2010/main" val="2846519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 y="18874"/>
            <a:ext cx="12189138" cy="6839126"/>
          </a:xfrm>
          <a:prstGeom prst="rect">
            <a:avLst/>
          </a:prstGeom>
        </p:spPr>
      </p:pic>
    </p:spTree>
    <p:extLst>
      <p:ext uri="{BB962C8B-B14F-4D97-AF65-F5344CB8AC3E}">
        <p14:creationId xmlns:p14="http://schemas.microsoft.com/office/powerpoint/2010/main" val="1591616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942109" y="582067"/>
            <a:ext cx="10086109" cy="5133713"/>
          </a:xfrm>
          <a:prstGeom prst="rect">
            <a:avLst/>
          </a:prstGeom>
        </p:spPr>
        <p:txBody>
          <a:bodyPr wrap="square">
            <a:spAutoFit/>
          </a:bodyPr>
          <a:lstStyle/>
          <a:p>
            <a:pPr algn="ctr">
              <a:lnSpc>
                <a:spcPct val="130000"/>
              </a:lnSpc>
              <a:spcAft>
                <a:spcPts val="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ĐỌC – KHÁM PHÁ CHUNG</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1386840" algn="l"/>
              </a:tabLst>
            </a:pP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1386840" algn="l"/>
              </a:tabLst>
            </a:pP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xứ</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Lê</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Tuấn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nghiên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cứu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môi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hậu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xứ</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In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Sài</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Gòn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online</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06/02/2022.</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2800" b="1" dirty="0">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1825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barn(inVertical)">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arn(inVertic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979055" y="428178"/>
            <a:ext cx="10621818" cy="5521512"/>
          </a:xfrm>
          <a:prstGeom prst="rect">
            <a:avLst/>
          </a:prstGeom>
        </p:spPr>
        <p:txBody>
          <a:bodyPr wrap="square">
            <a:spAutoFit/>
          </a:bodyPr>
          <a:lstStyle/>
          <a:p>
            <a:pPr algn="ctr">
              <a:lnSpc>
                <a:spcPct val="130000"/>
              </a:lnSpc>
              <a:spcAft>
                <a:spcPts val="0"/>
              </a:spcAf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ĐỌC – KHÁM PHÁ CHUNG</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4</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Bố</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cục</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sa-pô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2400" dirty="0">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Tất</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chấu</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cấp</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i="1" dirty="0">
                <a:latin typeface="Times New Roman" panose="02020603050405020304" pitchFamily="18" charset="0"/>
                <a:ea typeface="Calibri" panose="020F0502020204030204" pitchFamily="34" charset="0"/>
                <a:cs typeface="Times New Roman" panose="02020603050405020304" pitchFamily="18" charset="0"/>
              </a:rPr>
              <a:t> ở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khó</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khăn</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Thuyết</a:t>
            </a:r>
            <a:r>
              <a:rPr lang="en-US" sz="2400" dirty="0">
                <a:latin typeface="Times New Roman" panose="02020603050405020304" pitchFamily="18" charset="0"/>
                <a:ea typeface="Calibri" panose="020F0502020204030204" pitchFamily="34" charset="0"/>
                <a:cs typeface="Times New Roman" panose="02020603050405020304" pitchFamily="18" charset="0"/>
              </a:rPr>
              <a:t> minh,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riêng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latin typeface="Times New Roman" panose="02020603050405020304" pitchFamily="18" charset="0"/>
                <a:ea typeface="Calibri" panose="020F0502020204030204" pitchFamily="34" charset="0"/>
                <a:cs typeface="Times New Roman" panose="02020603050405020304" pitchFamily="18" charset="0"/>
              </a:rPr>
              <a:t> Long</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VB):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5.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latin typeface="Times New Roman" panose="02020603050405020304" pitchFamily="18" charset="0"/>
                <a:ea typeface="Calibri" panose="020F0502020204030204" pitchFamily="34" charset="0"/>
                <a:cs typeface="Times New Roman" panose="02020603050405020304" pitchFamily="18" charset="0"/>
              </a:rPr>
              <a:t> to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ngoan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88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anim calcmode="lin" valueType="num">
                                      <p:cBhvr>
                                        <p:cTn id="1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1000"/>
                                        <p:tgtEl>
                                          <p:spTgt spid="5">
                                            <p:txEl>
                                              <p:pRg st="3" end="3"/>
                                            </p:txEl>
                                          </p:spTgt>
                                        </p:tgtEl>
                                      </p:cBhvr>
                                    </p:animEffect>
                                    <p:anim calcmode="lin" valueType="num">
                                      <p:cBhvr>
                                        <p:cTn id="2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1000"/>
                                        <p:tgtEl>
                                          <p:spTgt spid="5">
                                            <p:txEl>
                                              <p:pRg st="4" end="4"/>
                                            </p:txEl>
                                          </p:spTgt>
                                        </p:tgtEl>
                                      </p:cBhvr>
                                    </p:animEffect>
                                    <p:anim calcmode="lin" valueType="num">
                                      <p:cBhvr>
                                        <p:cTn id="2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1000"/>
                                        <p:tgtEl>
                                          <p:spTgt spid="5">
                                            <p:txEl>
                                              <p:pRg st="5" end="5"/>
                                            </p:txEl>
                                          </p:spTgt>
                                        </p:tgtEl>
                                      </p:cBhvr>
                                    </p:animEffect>
                                    <p:anim calcmode="lin" valueType="num">
                                      <p:cBhvr>
                                        <p:cTn id="31"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1000"/>
                                        <p:tgtEl>
                                          <p:spTgt spid="5">
                                            <p:txEl>
                                              <p:pRg st="6" end="6"/>
                                            </p:txEl>
                                          </p:spTgt>
                                        </p:tgtEl>
                                      </p:cBhvr>
                                    </p:animEffect>
                                    <p:anim calcmode="lin" valueType="num">
                                      <p:cBhvr>
                                        <p:cTn id="3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9" name="Rectangle 8"/>
          <p:cNvSpPr/>
          <p:nvPr/>
        </p:nvSpPr>
        <p:spPr>
          <a:xfrm>
            <a:off x="1976583" y="2512291"/>
            <a:ext cx="9476508" cy="1081193"/>
          </a:xfrm>
          <a:prstGeom prst="rect">
            <a:avLst/>
          </a:prstGeom>
        </p:spPr>
        <p:txBody>
          <a:bodyPr wrap="square">
            <a:spAutoFit/>
          </a:bodyPr>
          <a:lstStyle/>
          <a:p>
            <a:pPr>
              <a:lnSpc>
                <a:spcPct val="130000"/>
              </a:lnSpc>
              <a:spcAft>
                <a:spcPts val="0"/>
              </a:spcAft>
              <a:tabLst>
                <a:tab pos="1386840" algn="l"/>
              </a:tabLst>
            </a:pPr>
            <a:r>
              <a:rPr lang="en-US" sz="5400" b="1" dirty="0">
                <a:solidFill>
                  <a:srgbClr val="FF0000"/>
                </a:solidFill>
                <a:latin typeface="Times New Roman" panose="02020603050405020304" pitchFamily="18" charset="0"/>
                <a:ea typeface="MS Mincho"/>
                <a:cs typeface="Times New Roman" panose="02020603050405020304" pitchFamily="18" charset="0"/>
              </a:rPr>
              <a:t>II. KHÁM PHÁ VĂN </a:t>
            </a:r>
            <a:r>
              <a:rPr lang="en-US" sz="5400" b="1" dirty="0" smtClean="0">
                <a:solidFill>
                  <a:srgbClr val="FF0000"/>
                </a:solidFill>
                <a:latin typeface="Times New Roman" panose="02020603050405020304" pitchFamily="18" charset="0"/>
                <a:ea typeface="MS Mincho"/>
                <a:cs typeface="Times New Roman" panose="02020603050405020304" pitchFamily="18" charset="0"/>
              </a:rPr>
              <a:t>BẢN</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2779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p:spPr>
      </p:pic>
      <p:sp>
        <p:nvSpPr>
          <p:cNvPr id="5" name="Rectangle 4"/>
          <p:cNvSpPr/>
          <p:nvPr/>
        </p:nvSpPr>
        <p:spPr>
          <a:xfrm>
            <a:off x="3047999" y="365125"/>
            <a:ext cx="9144001" cy="6334042"/>
          </a:xfrm>
          <a:prstGeom prst="rect">
            <a:avLst/>
          </a:prstGeom>
        </p:spPr>
        <p:txBody>
          <a:bodyPr wrap="square">
            <a:spAutoFit/>
          </a:bodyPr>
          <a:lstStyle/>
          <a:p>
            <a:pPr>
              <a:lnSpc>
                <a:spcPct val="130000"/>
              </a:lnSpc>
              <a:spcAft>
                <a:spcPts val="0"/>
              </a:spcAft>
              <a:tabLst>
                <a:tab pos="1386840" algn="l"/>
              </a:tabLst>
            </a:pPr>
            <a:r>
              <a:rPr lang="en-US" sz="2400" b="1" dirty="0">
                <a:solidFill>
                  <a:srgbClr val="0070C0"/>
                </a:solidFill>
                <a:latin typeface="Times New Roman" panose="02020603050405020304" pitchFamily="18" charset="0"/>
                <a:ea typeface="MS Mincho"/>
                <a:cs typeface="Times New Roman" panose="02020603050405020304" pitchFamily="18" charset="0"/>
              </a:rPr>
              <a:t>Thao </a:t>
            </a:r>
            <a:r>
              <a:rPr lang="en-US" sz="2400" b="1" dirty="0" err="1">
                <a:solidFill>
                  <a:srgbClr val="0070C0"/>
                </a:solidFill>
                <a:latin typeface="Times New Roman" panose="02020603050405020304" pitchFamily="18" charset="0"/>
                <a:ea typeface="MS Mincho"/>
                <a:cs typeface="Times New Roman" panose="02020603050405020304" pitchFamily="18" charset="0"/>
              </a:rPr>
              <a:t>tác</a:t>
            </a:r>
            <a:r>
              <a:rPr lang="en-US" sz="2400" b="1" dirty="0">
                <a:solidFill>
                  <a:srgbClr val="0070C0"/>
                </a:solidFill>
                <a:latin typeface="Times New Roman" panose="02020603050405020304" pitchFamily="18" charset="0"/>
                <a:ea typeface="MS Mincho"/>
                <a:cs typeface="Times New Roman" panose="02020603050405020304" pitchFamily="18" charset="0"/>
              </a:rPr>
              <a:t> 1: </a:t>
            </a:r>
            <a:r>
              <a:rPr lang="en-US" sz="2400" b="1" dirty="0" err="1">
                <a:solidFill>
                  <a:srgbClr val="0070C0"/>
                </a:solidFill>
                <a:latin typeface="Times New Roman" panose="02020603050405020304" pitchFamily="18" charset="0"/>
                <a:ea typeface="MS Mincho"/>
                <a:cs typeface="Times New Roman" panose="02020603050405020304" pitchFamily="18" charset="0"/>
              </a:rPr>
              <a:t>Tìm</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hiểu</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các</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thông</a:t>
            </a:r>
            <a:r>
              <a:rPr lang="en-US" sz="2400" b="1" dirty="0">
                <a:solidFill>
                  <a:srgbClr val="0070C0"/>
                </a:solidFill>
                <a:latin typeface="Times New Roman" panose="02020603050405020304" pitchFamily="18" charset="0"/>
                <a:ea typeface="MS Mincho"/>
                <a:cs typeface="Times New Roman" panose="02020603050405020304" pitchFamily="18" charset="0"/>
              </a:rPr>
              <a:t> tin </a:t>
            </a:r>
            <a:r>
              <a:rPr lang="en-US" sz="2400" b="1" dirty="0" err="1">
                <a:solidFill>
                  <a:srgbClr val="0070C0"/>
                </a:solidFill>
                <a:latin typeface="Times New Roman" panose="02020603050405020304" pitchFamily="18" charset="0"/>
                <a:ea typeface="MS Mincho"/>
                <a:cs typeface="Times New Roman" panose="02020603050405020304" pitchFamily="18" charset="0"/>
              </a:rPr>
              <a:t>cơ</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bản</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của</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văn</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bản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NV1</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05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bày</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trả</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sa-pô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thổ</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trù</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ngập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lụt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đem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6654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p:spPr>
      </p:pic>
      <p:sp>
        <p:nvSpPr>
          <p:cNvPr id="5" name="Rectangle 4"/>
          <p:cNvSpPr/>
          <p:nvPr/>
        </p:nvSpPr>
        <p:spPr>
          <a:xfrm>
            <a:off x="4045527" y="586798"/>
            <a:ext cx="8054110" cy="5909310"/>
          </a:xfrm>
          <a:prstGeom prst="rect">
            <a:avLst/>
          </a:prstGeom>
        </p:spPr>
        <p:txBody>
          <a:bodyPr wrap="square">
            <a:spAutoFit/>
          </a:bodyPr>
          <a:lstStyle/>
          <a:p>
            <a:pPr>
              <a:lnSpc>
                <a:spcPct val="150000"/>
              </a:lnSpc>
              <a:spcAft>
                <a:spcPts val="0"/>
              </a:spcAft>
              <a:tabLst>
                <a:tab pos="1386840" algn="l"/>
              </a:tabLst>
            </a:pPr>
            <a:r>
              <a:rPr lang="en-US" sz="2800" b="1" dirty="0">
                <a:solidFill>
                  <a:srgbClr val="0070C0"/>
                </a:solidFill>
                <a:latin typeface="Times New Roman" panose="02020603050405020304" pitchFamily="18" charset="0"/>
                <a:ea typeface="MS Mincho"/>
                <a:cs typeface="Times New Roman" panose="02020603050405020304" pitchFamily="18" charset="0"/>
              </a:rPr>
              <a:t>Thao </a:t>
            </a:r>
            <a:r>
              <a:rPr lang="en-US" sz="2800" b="1" dirty="0" err="1">
                <a:solidFill>
                  <a:srgbClr val="0070C0"/>
                </a:solidFill>
                <a:latin typeface="Times New Roman" panose="02020603050405020304" pitchFamily="18" charset="0"/>
                <a:ea typeface="MS Mincho"/>
                <a:cs typeface="Times New Roman" panose="02020603050405020304" pitchFamily="18" charset="0"/>
              </a:rPr>
              <a:t>tác</a:t>
            </a:r>
            <a:r>
              <a:rPr lang="en-US" sz="2800" b="1" dirty="0">
                <a:solidFill>
                  <a:srgbClr val="0070C0"/>
                </a:solidFill>
                <a:latin typeface="Times New Roman" panose="02020603050405020304" pitchFamily="18" charset="0"/>
                <a:ea typeface="MS Mincho"/>
                <a:cs typeface="Times New Roman" panose="02020603050405020304" pitchFamily="18" charset="0"/>
              </a:rPr>
              <a:t> 1: </a:t>
            </a:r>
            <a:r>
              <a:rPr lang="en-US" sz="2800" b="1" dirty="0" err="1">
                <a:solidFill>
                  <a:srgbClr val="0070C0"/>
                </a:solidFill>
                <a:latin typeface="Times New Roman" panose="02020603050405020304" pitchFamily="18" charset="0"/>
                <a:ea typeface="MS Mincho"/>
                <a:cs typeface="Times New Roman" panose="02020603050405020304" pitchFamily="18" charset="0"/>
              </a:rPr>
              <a:t>Tìm</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hiểu</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các</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thông</a:t>
            </a:r>
            <a:r>
              <a:rPr lang="en-US" sz="2800" b="1" dirty="0">
                <a:solidFill>
                  <a:srgbClr val="0070C0"/>
                </a:solidFill>
                <a:latin typeface="Times New Roman" panose="02020603050405020304" pitchFamily="18" charset="0"/>
                <a:ea typeface="MS Mincho"/>
                <a:cs typeface="Times New Roman" panose="02020603050405020304" pitchFamily="18" charset="0"/>
              </a:rPr>
              <a:t> tin </a:t>
            </a:r>
            <a:r>
              <a:rPr lang="en-US" sz="2800" b="1" dirty="0" err="1">
                <a:solidFill>
                  <a:srgbClr val="0070C0"/>
                </a:solidFill>
                <a:latin typeface="Times New Roman" panose="02020603050405020304" pitchFamily="18" charset="0"/>
                <a:ea typeface="MS Mincho"/>
                <a:cs typeface="Times New Roman" panose="02020603050405020304" pitchFamily="18" charset="0"/>
              </a:rPr>
              <a:t>cơ</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bản</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của</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văn</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bản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NV2.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cặp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03 </a:t>
            </a:r>
            <a:r>
              <a:rPr lang="en-US" sz="2800" b="1" dirty="0" err="1">
                <a:latin typeface="Times New Roman" panose="02020603050405020304" pitchFamily="18" charset="0"/>
                <a:cs typeface="Times New Roman" panose="02020603050405020304" pitchFamily="18" charset="0"/>
              </a:rPr>
              <a:t>phút</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Cửu</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algn="just">
              <a:lnSpc>
                <a:spcPct val="150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052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0" cy="6858000"/>
          </a:xfrm>
        </p:spPr>
      </p:pic>
      <p:sp>
        <p:nvSpPr>
          <p:cNvPr id="9" name="Rectangle 8"/>
          <p:cNvSpPr/>
          <p:nvPr/>
        </p:nvSpPr>
        <p:spPr>
          <a:xfrm>
            <a:off x="1274618" y="389203"/>
            <a:ext cx="9448799" cy="4893647"/>
          </a:xfrm>
          <a:prstGeom prst="rect">
            <a:avLst/>
          </a:prstGeom>
        </p:spPr>
        <p:txBody>
          <a:bodyPr wrap="square">
            <a:spAutoFit/>
          </a:bodyPr>
          <a:lstStyle/>
          <a:p>
            <a:pPr>
              <a:lnSpc>
                <a:spcPct val="130000"/>
              </a:lnSpc>
              <a:spcAft>
                <a:spcPts val="0"/>
              </a:spcAft>
              <a:tabLst>
                <a:tab pos="1386840" algn="l"/>
              </a:tabLst>
            </a:pPr>
            <a:r>
              <a:rPr lang="en-US" sz="2400" b="1" dirty="0">
                <a:solidFill>
                  <a:srgbClr val="FF0000"/>
                </a:solidFill>
                <a:latin typeface="Times New Roman" panose="02020603050405020304" pitchFamily="18" charset="0"/>
                <a:ea typeface="MS Mincho"/>
                <a:cs typeface="Times New Roman" panose="02020603050405020304" pitchFamily="18" charset="0"/>
              </a:rPr>
              <a:t>II. KHÁM PHÁ VĂN BẢN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1.1.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1: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vấn</a:t>
            </a: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đề</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Sa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pô</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Vị</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in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đậm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ngay</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nhan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quát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vai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trò</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Long.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30000"/>
              </a:lnSpc>
              <a:spcAft>
                <a:spcPts val="0"/>
              </a:spcAft>
              <a:buFontTx/>
              <a:buChar char="-"/>
            </a:pPr>
            <a:r>
              <a:rPr lang="en-US" sz="2400"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dắt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xem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nSpc>
                <a:spcPct val="130000"/>
              </a:lnSpc>
              <a:spcAft>
                <a:spcPts val="0"/>
              </a:spcAft>
              <a:buFontTx/>
              <a:buChar cha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205314598"/>
              </p:ext>
            </p:extLst>
          </p:nvPr>
        </p:nvGraphicFramePr>
        <p:xfrm>
          <a:off x="1584034" y="4879363"/>
          <a:ext cx="9023929" cy="903542"/>
        </p:xfrm>
        <a:graphic>
          <a:graphicData uri="http://schemas.openxmlformats.org/drawingml/2006/table">
            <a:tbl>
              <a:tblPr firstRow="1" firstCol="1" bandRow="1">
                <a:tableStyleId>{D27102A9-8310-4765-A935-A1911B00CA55}</a:tableStyleId>
              </a:tblPr>
              <a:tblGrid>
                <a:gridCol w="3753807">
                  <a:extLst>
                    <a:ext uri="{9D8B030D-6E8A-4147-A177-3AD203B41FA5}">
                      <a16:colId xmlns:a16="http://schemas.microsoft.com/office/drawing/2014/main" val="2675979201"/>
                    </a:ext>
                  </a:extLst>
                </a:gridCol>
                <a:gridCol w="1966279">
                  <a:extLst>
                    <a:ext uri="{9D8B030D-6E8A-4147-A177-3AD203B41FA5}">
                      <a16:colId xmlns:a16="http://schemas.microsoft.com/office/drawing/2014/main" val="3806680107"/>
                    </a:ext>
                  </a:extLst>
                </a:gridCol>
                <a:gridCol w="3303843">
                  <a:extLst>
                    <a:ext uri="{9D8B030D-6E8A-4147-A177-3AD203B41FA5}">
                      <a16:colId xmlns:a16="http://schemas.microsoft.com/office/drawing/2014/main" val="530696518"/>
                    </a:ext>
                  </a:extLst>
                </a:gridCol>
              </a:tblGrid>
              <a:tr h="519337">
                <a:tc>
                  <a:txBody>
                    <a:bodyPr/>
                    <a:lstStyle/>
                    <a:p>
                      <a:pPr algn="just">
                        <a:lnSpc>
                          <a:spcPct val="130000"/>
                        </a:lnSpc>
                        <a:spcAft>
                          <a:spcPts val="0"/>
                        </a:spcAft>
                      </a:pPr>
                      <a:r>
                        <a:rPr lang="en-US" sz="2400" dirty="0">
                          <a:effectLst/>
                          <a:latin typeface="Times New Roman" panose="02020603050405020304" pitchFamily="18" charset="0"/>
                          <a:cs typeface="Times New Roman" panose="02020603050405020304" pitchFamily="18" charset="0"/>
                        </a:rPr>
                        <a:t>“</a:t>
                      </a:r>
                      <a:r>
                        <a:rPr lang="vi-VN" sz="2400" dirty="0">
                          <a:effectLst/>
                          <a:latin typeface="Times New Roman" panose="02020603050405020304" pitchFamily="18" charset="0"/>
                          <a:cs typeface="Times New Roman" panose="02020603050405020304" pitchFamily="18" charset="0"/>
                        </a:rPr>
                        <a:t>Sống chung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lũ</a:t>
                      </a:r>
                      <a:r>
                        <a:rPr lang="en-US" sz="2400" dirty="0">
                          <a:effectLst/>
                          <a:latin typeface="Times New Roman" panose="02020603050405020304" pitchFamily="18" charset="0"/>
                          <a:cs typeface="Times New Roman" panose="02020603050405020304" pitchFamily="18" charset="0"/>
                        </a:rPr>
                        <a:t>”</a:t>
                      </a:r>
                    </a:p>
                    <a:p>
                      <a:pPr algn="just">
                        <a:lnSpc>
                          <a:spcPct val="130000"/>
                        </a:lnSpc>
                        <a:spcAft>
                          <a:spcPts val="0"/>
                        </a:spcAft>
                      </a:pP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cam chịu, bị động</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endParaRPr lang="vi-VN" sz="2400" dirty="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400" dirty="0">
                          <a:effectLst/>
                          <a:latin typeface="Times New Roman" panose="02020603050405020304" pitchFamily="18" charset="0"/>
                          <a:cs typeface="Times New Roman" panose="02020603050405020304" pitchFamily="18" charset="0"/>
                        </a:rPr>
                        <a:t>“</a:t>
                      </a:r>
                      <a:r>
                        <a:rPr lang="vi-VN" sz="2400" dirty="0">
                          <a:effectLst/>
                          <a:latin typeface="Times New Roman" panose="02020603050405020304" pitchFamily="18" charset="0"/>
                          <a:cs typeface="Times New Roman" panose="02020603050405020304" pitchFamily="18" charset="0"/>
                        </a:rPr>
                        <a:t>Chào đón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lũ</a:t>
                      </a:r>
                      <a:endParaRPr lang="en-US" sz="2400" dirty="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en-US" sz="2400" dirty="0">
                          <a:effectLst/>
                          <a:latin typeface="Times New Roman" panose="02020603050405020304" pitchFamily="18" charset="0"/>
                          <a:cs typeface="Times New Roman" panose="02020603050405020304" pitchFamily="18" charset="0"/>
                        </a:rPr>
                        <a:t>(</a:t>
                      </a:r>
                      <a:r>
                        <a:rPr lang="vi-VN" sz="2400" dirty="0">
                          <a:effectLst/>
                          <a:latin typeface="Times New Roman" panose="02020603050405020304" pitchFamily="18" charset="0"/>
                          <a:cs typeface="Times New Roman" panose="02020603050405020304" pitchFamily="18" charset="0"/>
                        </a:rPr>
                        <a:t>chủ động, tích cực</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9887125"/>
                  </a:ext>
                </a:extLst>
              </a:tr>
            </a:tbl>
          </a:graphicData>
        </a:graphic>
      </p:graphicFrame>
      <p:sp>
        <p:nvSpPr>
          <p:cNvPr id="12" name="Rectangle 11"/>
          <p:cNvSpPr/>
          <p:nvPr/>
        </p:nvSpPr>
        <p:spPr>
          <a:xfrm>
            <a:off x="2064900" y="5899329"/>
            <a:ext cx="8265404" cy="732508"/>
          </a:xfrm>
          <a:prstGeom prst="rect">
            <a:avLst/>
          </a:prstGeom>
        </p:spPr>
        <p:txBody>
          <a:bodyPr wrap="none">
            <a:spAutoFit/>
          </a:bodyPr>
          <a:lstStyle/>
          <a:p>
            <a:pPr algn="just">
              <a:lnSpc>
                <a:spcPct val="130000"/>
              </a:lnSpc>
              <a:spcAft>
                <a:spcPts val="0"/>
              </a:spcAft>
            </a:pPr>
            <a:r>
              <a:rPr lang="vi-VN" sz="32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=&gt; </a:t>
            </a:r>
            <a:r>
              <a:rPr lang="en-US" sz="32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s</a:t>
            </a:r>
            <a:r>
              <a:rPr lang="vi-VN" sz="32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ự chuyển đổi tích cực và khôn ngoan.</a:t>
            </a:r>
            <a:endParaRPr lang="en-US" sz="3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EFD7451E-BD87-435D-81AF-CABB25CB95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9256" y="4307631"/>
            <a:ext cx="1839521" cy="1839521"/>
          </a:xfrm>
          <a:prstGeom prst="rect">
            <a:avLst/>
          </a:prstGeom>
        </p:spPr>
      </p:pic>
    </p:spTree>
    <p:extLst>
      <p:ext uri="{BB962C8B-B14F-4D97-AF65-F5344CB8AC3E}">
        <p14:creationId xmlns:p14="http://schemas.microsoft.com/office/powerpoint/2010/main" val="2482928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arn(inVertic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arn(inVertic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arn(inVertical)">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barn(inVertical)">
                                      <p:cBhvr>
                                        <p:cTn id="32" dur="500"/>
                                        <p:tgtEl>
                                          <p:spTgt spid="9">
                                            <p:txEl>
                                              <p:pRg st="6" end="6"/>
                                            </p:txEl>
                                          </p:spTgt>
                                        </p:tgtEl>
                                      </p:cBhvr>
                                    </p:animEffect>
                                  </p:childTnLst>
                                </p:cTn>
                              </p:par>
                              <p:par>
                                <p:cTn id="33" presetID="26"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80">
                                          <p:stCondLst>
                                            <p:cond delay="0"/>
                                          </p:stCondLst>
                                        </p:cTn>
                                        <p:tgtEl>
                                          <p:spTgt spid="13"/>
                                        </p:tgtEl>
                                      </p:cBhvr>
                                    </p:animEffect>
                                    <p:anim calcmode="lin" valueType="num">
                                      <p:cBhvr>
                                        <p:cTn id="5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9" dur="26">
                                          <p:stCondLst>
                                            <p:cond delay="650"/>
                                          </p:stCondLst>
                                        </p:cTn>
                                        <p:tgtEl>
                                          <p:spTgt spid="13"/>
                                        </p:tgtEl>
                                      </p:cBhvr>
                                      <p:to x="100000" y="60000"/>
                                    </p:animScale>
                                    <p:animScale>
                                      <p:cBhvr>
                                        <p:cTn id="60" dur="166" decel="50000">
                                          <p:stCondLst>
                                            <p:cond delay="676"/>
                                          </p:stCondLst>
                                        </p:cTn>
                                        <p:tgtEl>
                                          <p:spTgt spid="13"/>
                                        </p:tgtEl>
                                      </p:cBhvr>
                                      <p:to x="100000" y="100000"/>
                                    </p:animScale>
                                    <p:animScale>
                                      <p:cBhvr>
                                        <p:cTn id="61" dur="26">
                                          <p:stCondLst>
                                            <p:cond delay="1312"/>
                                          </p:stCondLst>
                                        </p:cTn>
                                        <p:tgtEl>
                                          <p:spTgt spid="13"/>
                                        </p:tgtEl>
                                      </p:cBhvr>
                                      <p:to x="100000" y="80000"/>
                                    </p:animScale>
                                    <p:animScale>
                                      <p:cBhvr>
                                        <p:cTn id="62" dur="166" decel="50000">
                                          <p:stCondLst>
                                            <p:cond delay="1338"/>
                                          </p:stCondLst>
                                        </p:cTn>
                                        <p:tgtEl>
                                          <p:spTgt spid="13"/>
                                        </p:tgtEl>
                                      </p:cBhvr>
                                      <p:to x="100000" y="100000"/>
                                    </p:animScale>
                                    <p:animScale>
                                      <p:cBhvr>
                                        <p:cTn id="63" dur="26">
                                          <p:stCondLst>
                                            <p:cond delay="1642"/>
                                          </p:stCondLst>
                                        </p:cTn>
                                        <p:tgtEl>
                                          <p:spTgt spid="13"/>
                                        </p:tgtEl>
                                      </p:cBhvr>
                                      <p:to x="100000" y="90000"/>
                                    </p:animScale>
                                    <p:animScale>
                                      <p:cBhvr>
                                        <p:cTn id="64" dur="166" decel="50000">
                                          <p:stCondLst>
                                            <p:cond delay="1668"/>
                                          </p:stCondLst>
                                        </p:cTn>
                                        <p:tgtEl>
                                          <p:spTgt spid="13"/>
                                        </p:tgtEl>
                                      </p:cBhvr>
                                      <p:to x="100000" y="100000"/>
                                    </p:animScale>
                                    <p:animScale>
                                      <p:cBhvr>
                                        <p:cTn id="65" dur="26">
                                          <p:stCondLst>
                                            <p:cond delay="1808"/>
                                          </p:stCondLst>
                                        </p:cTn>
                                        <p:tgtEl>
                                          <p:spTgt spid="13"/>
                                        </p:tgtEl>
                                      </p:cBhvr>
                                      <p:to x="100000" y="95000"/>
                                    </p:animScale>
                                    <p:animScale>
                                      <p:cBhvr>
                                        <p:cTn id="66" dur="166" decel="50000">
                                          <p:stCondLst>
                                            <p:cond delay="1834"/>
                                          </p:stCondLst>
                                        </p:cTn>
                                        <p:tgtEl>
                                          <p:spTgt spid="13"/>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circle(in)">
                                      <p:cBhvr>
                                        <p:cTn id="7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341745" y="389203"/>
            <a:ext cx="11536219" cy="569521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30000"/>
              </a:lnSpc>
              <a:spcAft>
                <a:spcPts val="0"/>
              </a:spcAft>
              <a:tabLst>
                <a:tab pos="1386840" algn="l"/>
              </a:tabLst>
            </a:pPr>
            <a:r>
              <a:rPr lang="en-US" sz="2400" b="1" dirty="0">
                <a:solidFill>
                  <a:srgbClr val="FF0000"/>
                </a:solidFill>
                <a:latin typeface="Times New Roman" panose="02020603050405020304" pitchFamily="18" charset="0"/>
                <a:ea typeface="MS Mincho"/>
                <a:cs typeface="Times New Roman" panose="02020603050405020304" pitchFamily="18" charset="0"/>
              </a:rPr>
              <a:t>II. KHÁM PHÁ VĂN BẢN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1.2</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Thuyết</a:t>
            </a:r>
            <a:r>
              <a:rPr lang="en-US" sz="2400" b="1" dirty="0">
                <a:latin typeface="Times New Roman" panose="02020603050405020304" pitchFamily="18" charset="0"/>
                <a:cs typeface="Times New Roman" panose="02020603050405020304" pitchFamily="18" charset="0"/>
              </a:rPr>
              <a:t> minh, </a:t>
            </a:r>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khía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vấn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endParaRPr lang="en-US" sz="2400" dirty="0">
              <a:latin typeface="Times New Roman" panose="02020603050405020304" pitchFamily="18" charset="0"/>
              <a:cs typeface="Times New Roman" panose="02020603050405020304" pitchFamily="18" charset="0"/>
            </a:endParaRPr>
          </a:p>
          <a:p>
            <a:pPr algn="just">
              <a:lnSpc>
                <a:spcPct val="130000"/>
              </a:lnSpc>
            </a:pP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VB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a:t>
            </a:r>
          </a:p>
          <a:p>
            <a:pPr algn="just">
              <a:lnSpc>
                <a:spcPct val="130000"/>
              </a:lnSpc>
            </a:pP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Cửu</a:t>
            </a:r>
            <a:r>
              <a:rPr lang="en-US" sz="2400" b="1" dirty="0">
                <a:latin typeface="Times New Roman" panose="02020603050405020304" pitchFamily="18" charset="0"/>
                <a:cs typeface="Times New Roman" panose="02020603050405020304" pitchFamily="18" charset="0"/>
              </a:rPr>
              <a:t> Long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riêng</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qua 7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a:t>
            </a:r>
          </a:p>
          <a:p>
            <a:pPr algn="just">
              <a:lnSpc>
                <a:spcPct val="130000"/>
              </a:lnSpc>
            </a:pPr>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thổ</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lnSpc>
                <a:spcPct val="130000"/>
              </a:lnSpc>
            </a:pPr>
            <a:r>
              <a:rPr lang="vi-VN" sz="2400" dirty="0">
                <a:latin typeface="Times New Roman" panose="02020603050405020304" pitchFamily="18" charset="0"/>
                <a:cs typeface="Times New Roman" panose="02020603050405020304" pitchFamily="18" charset="0"/>
              </a:rPr>
              <a:t>- Được hình thành và phát triển từ các trận lũ hằng năm của con sông.</a:t>
            </a:r>
            <a:endParaRPr lang="en-US" sz="2400" dirty="0">
              <a:latin typeface="Times New Roman" panose="02020603050405020304" pitchFamily="18" charset="0"/>
              <a:cs typeface="Times New Roman" panose="02020603050405020304" pitchFamily="18" charset="0"/>
            </a:endParaRPr>
          </a:p>
          <a:p>
            <a:pPr algn="just">
              <a:lnSpc>
                <a:spcPct val="130000"/>
              </a:lnSpc>
            </a:pPr>
            <a:r>
              <a:rPr lang="vi-VN" sz="2400" dirty="0">
                <a:latin typeface="Times New Roman" panose="02020603050405020304" pitchFamily="18" charset="0"/>
                <a:cs typeface="Times New Roman" panose="02020603050405020304" pitchFamily="18" charset="0"/>
              </a:rPr>
              <a:t>- Thời gian hình thành: hàng trăm năm, hàng ngàn năm</a:t>
            </a:r>
            <a:endParaRPr lang="en-US" sz="2400" dirty="0">
              <a:latin typeface="Times New Roman" panose="02020603050405020304" pitchFamily="18" charset="0"/>
              <a:cs typeface="Times New Roman" panose="02020603050405020304" pitchFamily="18" charset="0"/>
            </a:endParaRPr>
          </a:p>
          <a:p>
            <a:pPr algn="just">
              <a:lnSpc>
                <a:spcPct val="130000"/>
              </a:lnSpc>
            </a:pPr>
            <a:r>
              <a:rPr lang="vi-VN"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Quá trình hình thành: mưa lớn ở đầu nguồn cuốn theo các vật liệu đổ ra sông suối xuống hạ lưu</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rồi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ra biển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tích tụ trầm tích và bùn cát =&gt; tạo nên đồng 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a:t>
            </a:r>
            <a:r>
              <a:rPr lang="en-US" sz="2400" dirty="0">
                <a:latin typeface="Times New Roman" panose="02020603050405020304" pitchFamily="18" charset="0"/>
                <a:cs typeface="Times New Roman" panose="02020603050405020304" pitchFamily="18" charset="0"/>
              </a:rPr>
              <a:t>.</a:t>
            </a:r>
          </a:p>
          <a:p>
            <a:pPr marL="285750" indent="-285750" algn="just">
              <a:lnSpc>
                <a:spcPct val="130000"/>
              </a:lnSpc>
              <a:spcAft>
                <a:spcPts val="0"/>
              </a:spcAft>
              <a:buFontTx/>
              <a:buChar cha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8828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anim calcmode="lin" valueType="num">
                                      <p:cBhvr>
                                        <p:cTn id="2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1000"/>
                                        <p:tgtEl>
                                          <p:spTgt spid="5">
                                            <p:txEl>
                                              <p:pRg st="5" end="5"/>
                                            </p:txEl>
                                          </p:spTgt>
                                        </p:tgtEl>
                                      </p:cBhvr>
                                    </p:animEffect>
                                    <p:anim calcmode="lin" valueType="num">
                                      <p:cBhvr>
                                        <p:cTn id="2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1000"/>
                                        <p:tgtEl>
                                          <p:spTgt spid="5">
                                            <p:txEl>
                                              <p:pRg st="6" end="6"/>
                                            </p:txEl>
                                          </p:spTgt>
                                        </p:tgtEl>
                                      </p:cBhvr>
                                    </p:animEffect>
                                    <p:anim calcmode="lin" valueType="num">
                                      <p:cBhvr>
                                        <p:cTn id="3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1000"/>
                                        <p:tgtEl>
                                          <p:spTgt spid="5">
                                            <p:txEl>
                                              <p:pRg st="7" end="7"/>
                                            </p:txEl>
                                          </p:spTgt>
                                        </p:tgtEl>
                                      </p:cBhvr>
                                    </p:animEffect>
                                    <p:anim calcmode="lin" valueType="num">
                                      <p:cBhvr>
                                        <p:cTn id="3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341745" y="389203"/>
            <a:ext cx="11536219" cy="622324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30000"/>
              </a:lnSpc>
              <a:spcAft>
                <a:spcPts val="0"/>
              </a:spcAft>
              <a:tabLst>
                <a:tab pos="1386840" algn="l"/>
              </a:tabLst>
            </a:pPr>
            <a:r>
              <a:rPr lang="en-US" sz="2400" b="1" dirty="0">
                <a:solidFill>
                  <a:srgbClr val="FF0000"/>
                </a:solidFill>
                <a:latin typeface="Times New Roman" panose="02020603050405020304" pitchFamily="18" charset="0"/>
                <a:ea typeface="MS Mincho"/>
                <a:cs typeface="Times New Roman" panose="02020603050405020304" pitchFamily="18" charset="0"/>
              </a:rPr>
              <a:t>II. KHÁM PHÁ VĂN BẢN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1.2.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Thuyết</a:t>
            </a:r>
            <a:r>
              <a:rPr lang="en-US" sz="2400" b="1" dirty="0">
                <a:latin typeface="Times New Roman" panose="02020603050405020304" pitchFamily="18" charset="0"/>
                <a:cs typeface="Times New Roman" panose="02020603050405020304" pitchFamily="18" charset="0"/>
              </a:rPr>
              <a:t> minh, </a:t>
            </a:r>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khía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vấn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endParaRPr lang="en-US" sz="2400" dirty="0">
              <a:latin typeface="Times New Roman" panose="02020603050405020304" pitchFamily="18" charset="0"/>
              <a:cs typeface="Times New Roman" panose="02020603050405020304" pitchFamily="18" charset="0"/>
            </a:endParaRPr>
          </a:p>
          <a:p>
            <a:pPr algn="just">
              <a:lnSpc>
                <a:spcPct val="130000"/>
              </a:lnSpc>
            </a:pPr>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Cửu</a:t>
            </a:r>
            <a:r>
              <a:rPr lang="en-US" sz="2400" b="1" dirty="0">
                <a:latin typeface="Times New Roman" panose="02020603050405020304" pitchFamily="18" charset="0"/>
                <a:cs typeface="Times New Roman" panose="02020603050405020304" pitchFamily="18" charset="0"/>
              </a:rPr>
              <a:t> Long:</a:t>
            </a:r>
            <a:endParaRPr lang="en-US" sz="2400" dirty="0">
              <a:latin typeface="Times New Roman" panose="02020603050405020304" pitchFamily="18" charset="0"/>
              <a:cs typeface="Times New Roman" panose="02020603050405020304" pitchFamily="18" charset="0"/>
            </a:endParaRPr>
          </a:p>
          <a:p>
            <a:pPr algn="just">
              <a:lnSpc>
                <a:spcPct val="130000"/>
              </a:lnSpc>
            </a:pP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Cửu</a:t>
            </a:r>
            <a:r>
              <a:rPr lang="en-US" sz="2400" dirty="0">
                <a:latin typeface="Times New Roman" panose="02020603050405020304" pitchFamily="18" charset="0"/>
                <a:cs typeface="Times New Roman" panose="02020603050405020304" pitchFamily="18" charset="0"/>
              </a:rPr>
              <a:t> Long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a:t>
            </a:r>
          </a:p>
          <a:p>
            <a:pPr algn="just">
              <a:lnSpc>
                <a:spcPct val="13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5 000 – 7 000 </a:t>
            </a:r>
            <a:r>
              <a:rPr lang="en-US" sz="2400" dirty="0" err="1">
                <a:latin typeface="Times New Roman" panose="02020603050405020304" pitchFamily="18" charset="0"/>
                <a:cs typeface="Times New Roman" panose="02020603050405020304" pitchFamily="18" charset="0"/>
              </a:rPr>
              <a:t>năm</a:t>
            </a:r>
            <a:endParaRPr lang="en-US" sz="2400" dirty="0">
              <a:latin typeface="Times New Roman" panose="02020603050405020304" pitchFamily="18" charset="0"/>
              <a:cs typeface="Times New Roman" panose="02020603050405020304" pitchFamily="18" charset="0"/>
            </a:endParaRPr>
          </a:p>
          <a:p>
            <a:pPr algn="just">
              <a:lnSpc>
                <a:spcPct val="130000"/>
              </a:lnSpc>
            </a:pPr>
            <a:r>
              <a:rPr lang="vi-VN" sz="2400" dirty="0">
                <a:latin typeface="Times New Roman" panose="02020603050405020304" pitchFamily="18" charset="0"/>
                <a:cs typeface="Times New Roman" panose="02020603050405020304" pitchFamily="18" charset="0"/>
              </a:rPr>
              <a:t>- Các dạng địa hình lũ đi qua: núi cao , cao nguyên, đồi núi thấp, đồng bằng và kết thúc ở vùng biển phía nam thềm lục địa của tổ quốc</a:t>
            </a:r>
            <a:r>
              <a:rPr lang="en-US" sz="2400" dirty="0">
                <a:latin typeface="Times New Roman" panose="02020603050405020304" pitchFamily="18" charset="0"/>
                <a:cs typeface="Times New Roman" panose="02020603050405020304" pitchFamily="18" charset="0"/>
              </a:rPr>
              <a:t>.</a:t>
            </a:r>
          </a:p>
          <a:p>
            <a:pPr algn="just">
              <a:lnSpc>
                <a:spcPct val="13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Cửu</a:t>
            </a:r>
            <a:r>
              <a:rPr lang="en-US" sz="2400" dirty="0">
                <a:latin typeface="Times New Roman" panose="02020603050405020304" pitchFamily="18" charset="0"/>
                <a:cs typeface="Times New Roman" panose="02020603050405020304" pitchFamily="18" charset="0"/>
              </a:rPr>
              <a:t> Long:</a:t>
            </a:r>
          </a:p>
          <a:p>
            <a:pPr algn="just">
              <a:lnSpc>
                <a:spcPct val="13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Nghèo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a:t>
            </a:r>
          </a:p>
          <a:p>
            <a:pPr algn="just">
              <a:lnSpc>
                <a:spcPct val="13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dào</a:t>
            </a:r>
            <a:r>
              <a:rPr lang="en-US" sz="2400" dirty="0">
                <a:latin typeface="Times New Roman" panose="02020603050405020304" pitchFamily="18" charset="0"/>
                <a:cs typeface="Times New Roman" panose="02020603050405020304" pitchFamily="18" charset="0"/>
              </a:rPr>
              <a:t> =&gt;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Cửu</a:t>
            </a:r>
            <a:r>
              <a:rPr lang="en-US" sz="2400" dirty="0">
                <a:latin typeface="Times New Roman" panose="02020603050405020304" pitchFamily="18" charset="0"/>
                <a:cs typeface="Times New Roman" panose="02020603050405020304" pitchFamily="18" charset="0"/>
              </a:rPr>
              <a:t> Long, </a:t>
            </a:r>
            <a:r>
              <a:rPr lang="en-US" sz="2400" dirty="0" err="1">
                <a:latin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a:t>
            </a:r>
          </a:p>
          <a:p>
            <a:pPr algn="just">
              <a:lnSpc>
                <a:spcPct val="130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7502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barn(inVertical)">
                                      <p:cBhvr>
                                        <p:cTn id="20" dur="500"/>
                                        <p:tgtEl>
                                          <p:spTgt spid="5">
                                            <p:txEl>
                                              <p:pRg st="4" end="4"/>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barn(inVertical)">
                                      <p:cBhvr>
                                        <p:cTn id="23" dur="500"/>
                                        <p:tgtEl>
                                          <p:spTgt spid="5">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arn(inVertical)">
                                      <p:cBhvr>
                                        <p:cTn id="28" dur="500"/>
                                        <p:tgtEl>
                                          <p:spTgt spid="5">
                                            <p:txEl>
                                              <p:pRg st="6" end="6"/>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arn(inVertical)">
                                      <p:cBhvr>
                                        <p:cTn id="31" dur="500"/>
                                        <p:tgtEl>
                                          <p:spTgt spid="5">
                                            <p:txEl>
                                              <p:pRg st="7" end="7"/>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arn(inVertical)">
                                      <p:cBhvr>
                                        <p:cTn id="34"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6457" y="720437"/>
            <a:ext cx="2914650" cy="23673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Content Placeholder 3"/>
          <p:cNvPicPr>
            <a:picLocks noChangeAspect="1"/>
          </p:cNvPicPr>
          <p:nvPr/>
        </p:nvPicPr>
        <p:blipFill>
          <a:blip r:embed="rId2"/>
          <a:stretch>
            <a:fillRect/>
          </a:stretch>
        </p:blipFill>
        <p:spPr>
          <a:xfrm rot="1073836">
            <a:off x="459483" y="3767250"/>
            <a:ext cx="2914650" cy="23673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a:off x="4276435" y="915386"/>
            <a:ext cx="7370619" cy="5110310"/>
          </a:xfrm>
          <a:prstGeom prst="rect">
            <a:avLst/>
          </a:prstGeom>
        </p:spPr>
        <p:txBody>
          <a:bodyPr wrap="square">
            <a:spAutoFit/>
          </a:bodyPr>
          <a:lstStyle/>
          <a:p>
            <a:pPr algn="just">
              <a:lnSpc>
                <a:spcPct val="130000"/>
              </a:lnSpc>
              <a:spcAft>
                <a:spcPts val="0"/>
              </a:spcAft>
              <a:tabLst>
                <a:tab pos="1386840" algn="l"/>
              </a:tabLst>
            </a:pPr>
            <a:r>
              <a:rPr lang="en-US" sz="2400" b="1" dirty="0">
                <a:solidFill>
                  <a:srgbClr val="FF0000"/>
                </a:solidFill>
                <a:latin typeface="Times New Roman" panose="02020603050405020304" pitchFamily="18" charset="0"/>
                <a:ea typeface="MS Mincho"/>
                <a:cs typeface="Times New Roman" panose="02020603050405020304" pitchFamily="18" charset="0"/>
              </a:rPr>
              <a:t>II. KHÁM PHÁ VĂN BẢN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1.2.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Thuyết</a:t>
            </a:r>
            <a:r>
              <a:rPr lang="en-US" sz="2400" b="1" dirty="0">
                <a:latin typeface="Times New Roman" panose="02020603050405020304" pitchFamily="18" charset="0"/>
                <a:cs typeface="Times New Roman" panose="02020603050405020304" pitchFamily="18" charset="0"/>
              </a:rPr>
              <a:t> minh, </a:t>
            </a:r>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khía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vấn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endParaRPr lang="en-US" sz="2400" dirty="0">
              <a:latin typeface="Times New Roman" panose="02020603050405020304" pitchFamily="18" charset="0"/>
              <a:cs typeface="Times New Roman" panose="02020603050405020304" pitchFamily="18" charset="0"/>
            </a:endParaRPr>
          </a:p>
          <a:p>
            <a:pPr algn="just">
              <a:lnSpc>
                <a:spcPct val="130000"/>
              </a:lnSpc>
              <a:spcAft>
                <a:spcPts val="0"/>
              </a:spcAft>
            </a:pPr>
            <a:r>
              <a:rPr lang="en-US" sz="2400" b="1"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Vai</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Cửu</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khai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qua 05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đem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tôm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chim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rùa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rắn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ếch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ốc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đem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phù</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màu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mỡ</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vệ</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bổ</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sung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chỗ</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bón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dược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bao</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gồm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phù</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5779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6457" y="720437"/>
            <a:ext cx="2914650" cy="23673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Content Placeholder 3"/>
          <p:cNvPicPr>
            <a:picLocks noChangeAspect="1"/>
          </p:cNvPicPr>
          <p:nvPr/>
        </p:nvPicPr>
        <p:blipFill>
          <a:blip r:embed="rId2"/>
          <a:stretch>
            <a:fillRect/>
          </a:stretch>
        </p:blipFill>
        <p:spPr>
          <a:xfrm rot="1073836">
            <a:off x="459483" y="3767250"/>
            <a:ext cx="2914650" cy="23673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a:off x="4211781" y="1186801"/>
            <a:ext cx="7370619" cy="4401205"/>
          </a:xfrm>
          <a:prstGeom prst="rect">
            <a:avLst/>
          </a:prstGeom>
        </p:spPr>
        <p:txBody>
          <a:bodyPr wrap="square">
            <a:spAutoFit/>
          </a:bodyPr>
          <a:lstStyle/>
          <a:p>
            <a:pPr algn="just">
              <a:lnSpc>
                <a:spcPct val="150000"/>
              </a:lnSpc>
              <a:spcAft>
                <a:spcPts val="0"/>
              </a:spcAft>
              <a:tabLst>
                <a:tab pos="1386840" algn="l"/>
              </a:tabLst>
            </a:pPr>
            <a:r>
              <a:rPr lang="en-US" sz="2800" b="1" dirty="0">
                <a:solidFill>
                  <a:srgbClr val="FF0000"/>
                </a:solidFill>
                <a:latin typeface="Times New Roman" panose="02020603050405020304" pitchFamily="18" charset="0"/>
                <a:ea typeface="MS Mincho"/>
                <a:cs typeface="Times New Roman" panose="02020603050405020304" pitchFamily="18" charset="0"/>
              </a:rPr>
              <a:t>II. KHÁM PHÁ VĂN BẢN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vi-VN"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1.3.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Cửu</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Cửu</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a:t>
            </a:r>
          </a:p>
          <a:p>
            <a:pPr algn="just"/>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7" name="Picture 9" descr="36358cay00ek3p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6116783" y="4334168"/>
            <a:ext cx="114531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36358cay00ek3p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9566565" y="4269513"/>
            <a:ext cx="114531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36358cay00ek3p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2667001" y="4398824"/>
            <a:ext cx="114531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867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467" y="189634"/>
            <a:ext cx="10515600" cy="1325563"/>
          </a:xfrm>
        </p:spPr>
        <p:txBody>
          <a:bodyPr>
            <a:normAutofit fontScale="90000"/>
          </a:bodyPr>
          <a:lstStyle/>
          <a:p>
            <a:pPr algn="ctr"/>
            <a:r>
              <a:rPr lang="en-US" i="1" dirty="0" err="1" smtClean="0">
                <a:solidFill>
                  <a:srgbClr val="FF0000"/>
                </a:solidFill>
                <a:latin typeface="Times New Roman" panose="02020603050405020304" pitchFamily="18" charset="0"/>
                <a:cs typeface="Times New Roman" panose="02020603050405020304" pitchFamily="18" charset="0"/>
              </a:rPr>
              <a:t>Tiết</a:t>
            </a:r>
            <a:r>
              <a:rPr lang="en-US" i="1" dirty="0" smtClean="0">
                <a:solidFill>
                  <a:srgbClr val="FF0000"/>
                </a:solidFill>
                <a:latin typeface="Times New Roman" panose="02020603050405020304" pitchFamily="18" charset="0"/>
                <a:cs typeface="Times New Roman" panose="02020603050405020304" pitchFamily="18" charset="0"/>
              </a:rPr>
              <a:t> … </a:t>
            </a:r>
            <a:r>
              <a:rPr lang="en-US" i="1" dirty="0" err="1" smtClean="0">
                <a:solidFill>
                  <a:srgbClr val="FF0000"/>
                </a:solidFill>
                <a:latin typeface="Times New Roman" panose="02020603050405020304" pitchFamily="18" charset="0"/>
                <a:cs typeface="Times New Roman" panose="02020603050405020304" pitchFamily="18" charset="0"/>
              </a:rPr>
              <a:t>văn</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bản</a:t>
            </a:r>
            <a:r>
              <a:rPr lang="en-US" i="1" dirty="0" smtClean="0">
                <a:solidFill>
                  <a:srgbClr val="FF0000"/>
                </a:solidFill>
                <a:latin typeface="Times New Roman" panose="02020603050405020304" pitchFamily="18" charset="0"/>
                <a:cs typeface="Times New Roman" panose="02020603050405020304" pitchFamily="18" charset="0"/>
              </a:rPr>
              <a:t> 1</a:t>
            </a:r>
            <a:r>
              <a:rPr lang="en-US" i="1" dirty="0" smtClean="0">
                <a:solidFill>
                  <a:srgbClr val="7030A0"/>
                </a:solidFill>
                <a:latin typeface="Times New Roman" panose="02020603050405020304" pitchFamily="18" charset="0"/>
                <a:cs typeface="Times New Roman" panose="02020603050405020304" pitchFamily="18" charset="0"/>
              </a:rPr>
              <a:t/>
            </a:r>
            <a:br>
              <a:rPr lang="en-US" i="1" dirty="0" smtClean="0">
                <a:solidFill>
                  <a:srgbClr val="7030A0"/>
                </a:solidFill>
                <a:latin typeface="Times New Roman" panose="02020603050405020304" pitchFamily="18" charset="0"/>
                <a:cs typeface="Times New Roman" panose="02020603050405020304" pitchFamily="18" charset="0"/>
              </a:rPr>
            </a:br>
            <a:r>
              <a:rPr lang="en-US" i="1" dirty="0" err="1" smtClean="0">
                <a:solidFill>
                  <a:srgbClr val="7030A0"/>
                </a:solidFill>
                <a:latin typeface="Times New Roman" panose="02020603050405020304" pitchFamily="18" charset="0"/>
                <a:cs typeface="Times New Roman" panose="02020603050405020304" pitchFamily="18" charset="0"/>
              </a:rPr>
              <a:t>Miền</a:t>
            </a:r>
            <a:r>
              <a:rPr lang="en-US" i="1" dirty="0" smtClean="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châu</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thổ</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sông</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Cửu</a:t>
            </a:r>
            <a:r>
              <a:rPr lang="en-US" i="1" dirty="0">
                <a:solidFill>
                  <a:srgbClr val="7030A0"/>
                </a:solidFill>
                <a:latin typeface="Times New Roman" panose="02020603050405020304" pitchFamily="18" charset="0"/>
                <a:cs typeface="Times New Roman" panose="02020603050405020304" pitchFamily="18" charset="0"/>
              </a:rPr>
              <a:t> Long </a:t>
            </a:r>
            <a:r>
              <a:rPr lang="en-US" i="1" dirty="0" err="1">
                <a:solidFill>
                  <a:srgbClr val="7030A0"/>
                </a:solidFill>
                <a:latin typeface="Times New Roman" panose="02020603050405020304" pitchFamily="18" charset="0"/>
                <a:cs typeface="Times New Roman" panose="02020603050405020304" pitchFamily="18" charset="0"/>
              </a:rPr>
              <a:t>cần</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chuyển</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đổi</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từ</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sống</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chung</a:t>
            </a:r>
            <a:r>
              <a:rPr lang="en-US" i="1" dirty="0">
                <a:solidFill>
                  <a:srgbClr val="7030A0"/>
                </a:solidFill>
                <a:latin typeface="Times New Roman" panose="02020603050405020304" pitchFamily="18" charset="0"/>
                <a:cs typeface="Times New Roman" panose="02020603050405020304" pitchFamily="18" charset="0"/>
              </a:rPr>
              <a:t> sang </a:t>
            </a:r>
            <a:r>
              <a:rPr lang="en-US" i="1" dirty="0" err="1">
                <a:solidFill>
                  <a:srgbClr val="7030A0"/>
                </a:solidFill>
                <a:latin typeface="Times New Roman" panose="02020603050405020304" pitchFamily="18" charset="0"/>
                <a:cs typeface="Times New Roman" panose="02020603050405020304" pitchFamily="18" charset="0"/>
              </a:rPr>
              <a:t>chào</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đón</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lũ</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Lê</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Anh</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Tuấn</a:t>
            </a:r>
            <a:r>
              <a:rPr lang="en-US" dirty="0">
                <a:solidFill>
                  <a:srgbClr val="7030A0"/>
                </a:solidFill>
                <a:latin typeface="Times New Roman" panose="02020603050405020304" pitchFamily="18" charset="0"/>
                <a:cs typeface="Times New Roman" panose="02020603050405020304" pitchFamily="18" charset="0"/>
              </a:rPr>
              <a:t>)</a:t>
            </a:r>
          </a:p>
        </p:txBody>
      </p:sp>
      <p:pic>
        <p:nvPicPr>
          <p:cNvPr id="4" name="Content Placeholder 3"/>
          <p:cNvPicPr>
            <a:picLocks noGrp="1" noChangeAspect="1"/>
          </p:cNvPicPr>
          <p:nvPr>
            <p:ph idx="1"/>
          </p:nvPr>
        </p:nvPicPr>
        <p:blipFill>
          <a:blip r:embed="rId2"/>
          <a:stretch>
            <a:fillRect/>
          </a:stretch>
        </p:blipFill>
        <p:spPr>
          <a:xfrm>
            <a:off x="107372" y="1828800"/>
            <a:ext cx="11973791" cy="493618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10717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19636"/>
          </a:xfrm>
        </p:spPr>
      </p:pic>
      <p:sp>
        <p:nvSpPr>
          <p:cNvPr id="5" name="Rectangle 4"/>
          <p:cNvSpPr/>
          <p:nvPr/>
        </p:nvSpPr>
        <p:spPr>
          <a:xfrm>
            <a:off x="1921164" y="1145955"/>
            <a:ext cx="7832435" cy="5392245"/>
          </a:xfrm>
          <a:prstGeom prst="rect">
            <a:avLst/>
          </a:prstGeom>
        </p:spPr>
        <p:txBody>
          <a:bodyPr wrap="square">
            <a:spAutoFit/>
          </a:bodyPr>
          <a:lstStyle/>
          <a:p>
            <a:pPr algn="just">
              <a:lnSpc>
                <a:spcPct val="130000"/>
              </a:lnSpc>
              <a:spcAft>
                <a:spcPts val="0"/>
              </a:spcAft>
              <a:tabLst>
                <a:tab pos="1386840" algn="l"/>
              </a:tabLst>
            </a:pPr>
            <a:r>
              <a:rPr lang="en-US" sz="2800" b="1" dirty="0">
                <a:solidFill>
                  <a:srgbClr val="0070C0"/>
                </a:solidFill>
                <a:latin typeface="Times New Roman" panose="02020603050405020304" pitchFamily="18" charset="0"/>
                <a:ea typeface="MS Mincho"/>
                <a:cs typeface="Times New Roman" panose="02020603050405020304" pitchFamily="18" charset="0"/>
              </a:rPr>
              <a:t>II. KHÁM PHÁ VĂN BẢN</a:t>
            </a:r>
            <a:endPar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dirty="0">
                <a:solidFill>
                  <a:srgbClr val="0070C0"/>
                </a:solidFill>
                <a:latin typeface="Times New Roman" panose="02020603050405020304" pitchFamily="18" charset="0"/>
                <a:cs typeface="Times New Roman" panose="02020603050405020304" pitchFamily="18" charset="0"/>
              </a:rPr>
              <a:t> </a:t>
            </a:r>
            <a:r>
              <a:rPr lang="en-US" sz="2800" b="1" dirty="0">
                <a:solidFill>
                  <a:srgbClr val="0070C0"/>
                </a:solidFill>
                <a:latin typeface="Times New Roman" panose="02020603050405020304" pitchFamily="18" charset="0"/>
                <a:cs typeface="Times New Roman" panose="02020603050405020304" pitchFamily="18" charset="0"/>
              </a:rPr>
              <a:t>1.3. </a:t>
            </a:r>
            <a:r>
              <a:rPr lang="en-US" sz="2800" b="1" dirty="0" err="1">
                <a:solidFill>
                  <a:srgbClr val="0070C0"/>
                </a:solidFill>
                <a:latin typeface="Times New Roman" panose="02020603050405020304" pitchFamily="18" charset="0"/>
                <a:cs typeface="Times New Roman" panose="02020603050405020304" pitchFamily="18" charset="0"/>
              </a:rPr>
              <a:t>Phần</a:t>
            </a:r>
            <a:r>
              <a:rPr lang="en-US" sz="2800" b="1" dirty="0">
                <a:solidFill>
                  <a:srgbClr val="0070C0"/>
                </a:solidFill>
                <a:latin typeface="Times New Roman" panose="02020603050405020304" pitchFamily="18" charset="0"/>
                <a:cs typeface="Times New Roman" panose="02020603050405020304" pitchFamily="18" charset="0"/>
              </a:rPr>
              <a:t> 3: </a:t>
            </a:r>
            <a:r>
              <a:rPr lang="en-US" sz="2800" b="1" dirty="0" err="1">
                <a:solidFill>
                  <a:srgbClr val="0070C0"/>
                </a:solidFill>
                <a:latin typeface="Times New Roman" panose="02020603050405020304" pitchFamily="18" charset="0"/>
                <a:cs typeface="Times New Roman" panose="02020603050405020304" pitchFamily="18" charset="0"/>
              </a:rPr>
              <a:t>Kết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luận</a:t>
            </a:r>
            <a:endParaRPr lang="en-US" sz="2800" dirty="0">
              <a:solidFill>
                <a:srgbClr val="0070C0"/>
              </a:solidFill>
              <a:latin typeface="Times New Roman" panose="02020603050405020304" pitchFamily="18" charset="0"/>
              <a:cs typeface="Times New Roman" panose="02020603050405020304" pitchFamily="18" charset="0"/>
            </a:endParaRPr>
          </a:p>
          <a:p>
            <a:pPr algn="just"/>
            <a:r>
              <a:rPr lang="en-US" sz="2800" dirty="0" smtClean="0">
                <a:solidFill>
                  <a:srgbClr val="0070C0"/>
                </a:solidFill>
                <a:latin typeface="Times New Roman" panose="02020603050405020304" pitchFamily="18" charset="0"/>
                <a:cs typeface="Times New Roman" panose="02020603050405020304" pitchFamily="18" charset="0"/>
              </a:rPr>
              <a: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góc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nhìn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VB:</a:t>
            </a:r>
            <a:endParaRPr lang="en-US" sz="2800" dirty="0">
              <a:solidFill>
                <a:srgbClr val="0070C0"/>
              </a:solidFill>
              <a:latin typeface="Times New Roman" panose="02020603050405020304" pitchFamily="18" charset="0"/>
              <a:cs typeface="Times New Roman" panose="02020603050405020304" pitchFamily="18" charset="0"/>
            </a:endParaRPr>
          </a:p>
          <a:p>
            <a:pPr algn="just"/>
            <a:r>
              <a:rPr lang="vi-VN" sz="2800" dirty="0">
                <a:solidFill>
                  <a:srgbClr val="0070C0"/>
                </a:solidFill>
                <a:latin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Có nhiều </a:t>
            </a:r>
            <a:r>
              <a:rPr lang="en-US" sz="2800" b="1" dirty="0" err="1">
                <a:solidFill>
                  <a:srgbClr val="0070C0"/>
                </a:solidFill>
                <a:latin typeface="Times New Roman" panose="02020603050405020304" pitchFamily="18" charset="0"/>
                <a:cs typeface="Times New Roman" panose="02020603050405020304" pitchFamily="18" charset="0"/>
              </a:rPr>
              <a:t>cách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tiếp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cận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nhau</a:t>
            </a:r>
            <a:r>
              <a:rPr lang="en-US" sz="2800" b="1"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về hiện </a:t>
            </a:r>
            <a:r>
              <a:rPr lang="en-US" sz="2800" dirty="0" err="1">
                <a:solidFill>
                  <a:srgbClr val="0070C0"/>
                </a:solidFill>
                <a:latin typeface="Times New Roman" panose="02020603050405020304" pitchFamily="18" charset="0"/>
                <a:cs typeface="Times New Roman" panose="02020603050405020304" pitchFamily="18" charset="0"/>
              </a:rPr>
              <a:t>tượng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lũ</a:t>
            </a:r>
            <a:r>
              <a:rPr lang="en-US" sz="2800" dirty="0">
                <a:solidFill>
                  <a:srgbClr val="0070C0"/>
                </a:solidFill>
                <a:latin typeface="Times New Roman" panose="02020603050405020304" pitchFamily="18" charset="0"/>
                <a:cs typeface="Times New Roman" panose="02020603050405020304" pitchFamily="18" charset="0"/>
              </a:rPr>
              <a:t> ở </a:t>
            </a:r>
            <a:r>
              <a:rPr lang="en-US" sz="2800" dirty="0" err="1">
                <a:solidFill>
                  <a:srgbClr val="0070C0"/>
                </a:solidFill>
                <a:latin typeface="Times New Roman" panose="02020603050405020304" pitchFamily="18" charset="0"/>
                <a:cs typeface="Times New Roman" panose="02020603050405020304" pitchFamily="18" charset="0"/>
              </a:rPr>
              <a:t>châu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thổ</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sông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Cửu</a:t>
            </a:r>
            <a:r>
              <a:rPr lang="en-US" sz="2800" dirty="0">
                <a:solidFill>
                  <a:srgbClr val="0070C0"/>
                </a:solidFill>
                <a:latin typeface="Times New Roman" panose="02020603050405020304" pitchFamily="18" charset="0"/>
                <a:cs typeface="Times New Roman" panose="02020603050405020304" pitchFamily="18" charset="0"/>
              </a:rPr>
              <a:t> Long. </a:t>
            </a:r>
          </a:p>
          <a:p>
            <a:pPr algn="just"/>
            <a:r>
              <a:rPr lang="vi-VN" sz="2800" dirty="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Theo </a:t>
            </a:r>
            <a:r>
              <a:rPr lang="en-US" sz="2800" dirty="0" err="1">
                <a:solidFill>
                  <a:srgbClr val="0070C0"/>
                </a:solidFill>
                <a:latin typeface="Times New Roman" panose="02020603050405020304" pitchFamily="18" charset="0"/>
                <a:cs typeface="Times New Roman" panose="02020603050405020304" pitchFamily="18" charset="0"/>
              </a:rPr>
              <a:t>các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khoa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học</a:t>
            </a:r>
            <a:r>
              <a:rPr lang="vi-VN" sz="2800" dirty="0">
                <a:solidFill>
                  <a:srgbClr val="0070C0"/>
                </a:solidFill>
                <a:latin typeface="Times New Roman" panose="02020603050405020304" pitchFamily="18" charset="0"/>
                <a:cs typeface="Times New Roman" panose="02020603050405020304" pitchFamily="18" charset="0"/>
              </a:rPr>
              <a: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đây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hiện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tượng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thuỷ</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bình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thường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có</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lợi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đối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với</a:t>
            </a:r>
            <a:r>
              <a:rPr lang="en-US" sz="2800" dirty="0">
                <a:solidFill>
                  <a:srgbClr val="0070C0"/>
                </a:solidFill>
                <a:latin typeface="Times New Roman" panose="02020603050405020304" pitchFamily="18" charset="0"/>
                <a:cs typeface="Times New Roman" panose="02020603050405020304" pitchFamily="18" charset="0"/>
              </a:rPr>
              <a:t> con </a:t>
            </a:r>
            <a:r>
              <a:rPr lang="en-US" sz="2800" dirty="0" err="1">
                <a:solidFill>
                  <a:srgbClr val="0070C0"/>
                </a:solidFill>
                <a:latin typeface="Times New Roman" panose="02020603050405020304" pitchFamily="18" charset="0"/>
                <a:cs typeface="Times New Roman" panose="02020603050405020304" pitchFamily="18" charset="0"/>
              </a:rPr>
              <a:t>người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Góc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nhìn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này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gắn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với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những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tích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cặn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kẽ</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mang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tính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chất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chuyên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môn</a:t>
            </a:r>
            <a:r>
              <a:rPr lang="en-US" sz="2800" dirty="0">
                <a:solidFill>
                  <a:srgbClr val="0070C0"/>
                </a:solidFill>
                <a:latin typeface="Times New Roman" panose="02020603050405020304" pitchFamily="18" charset="0"/>
                <a:cs typeface="Times New Roman" panose="02020603050405020304" pitchFamily="18" charset="0"/>
              </a:rPr>
              <a:t>. </a:t>
            </a:r>
          </a:p>
          <a:p>
            <a:pPr algn="just"/>
            <a:r>
              <a:rPr lang="vi-VN" sz="2800" dirty="0">
                <a:solidFill>
                  <a:srgbClr val="0070C0"/>
                </a:solidFill>
                <a:latin typeface="Times New Roman" panose="02020603050405020304" pitchFamily="18" charset="0"/>
                <a:cs typeface="Times New Roman" panose="02020603050405020304" pitchFamily="18" charset="0"/>
              </a:rPr>
              <a:t>+ G</a:t>
            </a:r>
            <a:r>
              <a:rPr lang="en-US" sz="2800" dirty="0" err="1">
                <a:solidFill>
                  <a:srgbClr val="0070C0"/>
                </a:solidFill>
                <a:latin typeface="Times New Roman" panose="02020603050405020304" pitchFamily="18" charset="0"/>
                <a:cs typeface="Times New Roman" panose="02020603050405020304" pitchFamily="18" charset="0"/>
              </a:rPr>
              <a:t>óc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nhìn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những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vị</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lão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nông</a:t>
            </a:r>
            <a:r>
              <a:rPr lang="en-US" sz="2800" dirty="0">
                <a:solidFill>
                  <a:srgbClr val="0070C0"/>
                </a:solidFill>
                <a:latin typeface="Times New Roman" panose="02020603050405020304" pitchFamily="18" charset="0"/>
                <a:cs typeface="Times New Roman" panose="02020603050405020304" pitchFamily="18" charset="0"/>
              </a:rPr>
              <a:t> tri </a:t>
            </a:r>
            <a:r>
              <a:rPr lang="en-US" sz="2800" dirty="0" err="1">
                <a:solidFill>
                  <a:srgbClr val="0070C0"/>
                </a:solidFill>
                <a:latin typeface="Times New Roman" panose="02020603050405020304" pitchFamily="18" charset="0"/>
                <a:cs typeface="Times New Roman" panose="02020603050405020304" pitchFamily="18" charset="0"/>
              </a:rPr>
              <a:t>điền</a:t>
            </a:r>
            <a:r>
              <a:rPr lang="en-US" sz="2800" dirty="0">
                <a:solidFill>
                  <a:srgbClr val="0070C0"/>
                </a:solidFill>
                <a:latin typeface="Times New Roman" panose="02020603050405020304" pitchFamily="18" charset="0"/>
                <a:cs typeface="Times New Roman" panose="02020603050405020304" pitchFamily="18" charset="0"/>
              </a:rPr>
              <a:t>”</a:t>
            </a:r>
            <a:r>
              <a:rPr lang="vi-VN"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vốn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dựa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quan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sát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thực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tế</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thành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quả</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lao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động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chính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họ</a:t>
            </a:r>
            <a:r>
              <a:rPr lang="en-US" sz="2800"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54601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arn(inVertic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19636"/>
          </a:xfrm>
        </p:spPr>
      </p:pic>
      <p:sp>
        <p:nvSpPr>
          <p:cNvPr id="5" name="Rectangle 4"/>
          <p:cNvSpPr/>
          <p:nvPr/>
        </p:nvSpPr>
        <p:spPr>
          <a:xfrm>
            <a:off x="1921164" y="1145955"/>
            <a:ext cx="7832435" cy="4376583"/>
          </a:xfrm>
          <a:prstGeom prst="rect">
            <a:avLst/>
          </a:prstGeom>
        </p:spPr>
        <p:txBody>
          <a:bodyPr wrap="square">
            <a:spAutoFit/>
          </a:bodyPr>
          <a:lstStyle/>
          <a:p>
            <a:pPr algn="just">
              <a:lnSpc>
                <a:spcPct val="130000"/>
              </a:lnSpc>
              <a:spcAft>
                <a:spcPts val="0"/>
              </a:spcAft>
              <a:tabLst>
                <a:tab pos="1386840" algn="l"/>
              </a:tabLst>
            </a:pPr>
            <a:r>
              <a:rPr lang="en-US" sz="2800" b="1" dirty="0">
                <a:solidFill>
                  <a:srgbClr val="0070C0"/>
                </a:solidFill>
                <a:latin typeface="Times New Roman" panose="02020603050405020304" pitchFamily="18" charset="0"/>
                <a:ea typeface="MS Mincho"/>
                <a:cs typeface="Times New Roman" panose="02020603050405020304" pitchFamily="18" charset="0"/>
              </a:rPr>
              <a:t>II. KHÁM PHÁ VĂN BẢN</a:t>
            </a:r>
            <a:endPar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dirty="0">
                <a:solidFill>
                  <a:srgbClr val="0070C0"/>
                </a:solidFill>
                <a:latin typeface="Times New Roman" panose="02020603050405020304" pitchFamily="18" charset="0"/>
                <a:cs typeface="Times New Roman" panose="02020603050405020304" pitchFamily="18" charset="0"/>
              </a:rPr>
              <a:t> </a:t>
            </a:r>
            <a:r>
              <a:rPr lang="en-US" sz="2800" b="1" dirty="0">
                <a:solidFill>
                  <a:srgbClr val="0070C0"/>
                </a:solidFill>
                <a:latin typeface="Times New Roman" panose="02020603050405020304" pitchFamily="18" charset="0"/>
                <a:cs typeface="Times New Roman" panose="02020603050405020304" pitchFamily="18" charset="0"/>
              </a:rPr>
              <a:t>1.3. </a:t>
            </a:r>
            <a:r>
              <a:rPr lang="en-US" sz="2800" b="1" dirty="0" err="1">
                <a:solidFill>
                  <a:srgbClr val="0070C0"/>
                </a:solidFill>
                <a:latin typeface="Times New Roman" panose="02020603050405020304" pitchFamily="18" charset="0"/>
                <a:cs typeface="Times New Roman" panose="02020603050405020304" pitchFamily="18" charset="0"/>
              </a:rPr>
              <a:t>Phần</a:t>
            </a:r>
            <a:r>
              <a:rPr lang="en-US" sz="2800" b="1" dirty="0">
                <a:solidFill>
                  <a:srgbClr val="0070C0"/>
                </a:solidFill>
                <a:latin typeface="Times New Roman" panose="02020603050405020304" pitchFamily="18" charset="0"/>
                <a:cs typeface="Times New Roman" panose="02020603050405020304" pitchFamily="18" charset="0"/>
              </a:rPr>
              <a:t> 3: </a:t>
            </a:r>
            <a:r>
              <a:rPr lang="en-US" sz="2800" b="1" dirty="0" err="1">
                <a:solidFill>
                  <a:srgbClr val="0070C0"/>
                </a:solidFill>
                <a:latin typeface="Times New Roman" panose="02020603050405020304" pitchFamily="18" charset="0"/>
                <a:cs typeface="Times New Roman" panose="02020603050405020304" pitchFamily="18" charset="0"/>
              </a:rPr>
              <a:t>Kết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luận</a:t>
            </a:r>
            <a:endParaRPr lang="en-US" sz="2800" dirty="0">
              <a:solidFill>
                <a:srgbClr val="0070C0"/>
              </a:solidFill>
              <a:latin typeface="Times New Roman" panose="02020603050405020304" pitchFamily="18" charset="0"/>
              <a:cs typeface="Times New Roman" panose="02020603050405020304" pitchFamily="18" charset="0"/>
            </a:endParaRPr>
          </a:p>
          <a:p>
            <a:pPr algn="just"/>
            <a:r>
              <a:rPr lang="en-US" sz="2800" dirty="0" smtClean="0">
                <a:solidFill>
                  <a:srgbClr val="0070C0"/>
                </a:solidFill>
                <a:latin typeface="Times New Roman" panose="02020603050405020304" pitchFamily="18" charset="0"/>
                <a:cs typeface="Times New Roman" panose="02020603050405020304" pitchFamily="18" charset="0"/>
              </a:rPr>
              <a: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góc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nhìn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VB:</a:t>
            </a:r>
            <a:endParaRPr lang="en-US" sz="2800" dirty="0">
              <a:solidFill>
                <a:srgbClr val="0070C0"/>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pPr algn="just"/>
            <a:r>
              <a:rPr lang="vi-VN" sz="2800" dirty="0">
                <a:solidFill>
                  <a:srgbClr val="0070C0"/>
                </a:solidFill>
                <a:latin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Đưa ra hai c</a:t>
            </a:r>
            <a:r>
              <a:rPr lang="en-US" sz="2800" b="1" dirty="0" err="1">
                <a:solidFill>
                  <a:srgbClr val="0070C0"/>
                </a:solidFill>
                <a:latin typeface="Times New Roman" panose="02020603050405020304" pitchFamily="18" charset="0"/>
                <a:cs typeface="Times New Roman" panose="02020603050405020304" pitchFamily="18" charset="0"/>
              </a:rPr>
              <a:t>ách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ứng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xử</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nhau</a:t>
            </a:r>
            <a:r>
              <a:rPr lang="en-US" sz="2800" dirty="0">
                <a:solidFill>
                  <a:srgbClr val="0070C0"/>
                </a:solidFill>
                <a:latin typeface="Times New Roman" panose="02020603050405020304" pitchFamily="18" charset="0"/>
                <a:cs typeface="Times New Roman" panose="02020603050405020304" pitchFamily="18" charset="0"/>
              </a:rPr>
              <a:t>:</a:t>
            </a:r>
          </a:p>
          <a:p>
            <a:pPr algn="just"/>
            <a:r>
              <a:rPr lang="vi-VN" sz="2800" dirty="0">
                <a:solidFill>
                  <a:srgbClr val="0070C0"/>
                </a:solidFill>
                <a:latin typeface="Times New Roman" panose="02020603050405020304" pitchFamily="18" charset="0"/>
                <a:cs typeface="Times New Roman" panose="02020603050405020304" pitchFamily="18" charset="0"/>
              </a:rPr>
              <a:t>+ X</a:t>
            </a:r>
            <a:r>
              <a:rPr lang="en-US" sz="2800" dirty="0" err="1">
                <a:solidFill>
                  <a:srgbClr val="0070C0"/>
                </a:solidFill>
                <a:latin typeface="Times New Roman" panose="02020603050405020304" pitchFamily="18" charset="0"/>
                <a:cs typeface="Times New Roman" panose="02020603050405020304" pitchFamily="18" charset="0"/>
              </a:rPr>
              <a:t>em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lũ</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thiên</a:t>
            </a:r>
            <a:r>
              <a:rPr lang="en-US" sz="2800" dirty="0">
                <a:solidFill>
                  <a:srgbClr val="0070C0"/>
                </a:solidFill>
                <a:latin typeface="Times New Roman" panose="02020603050405020304" pitchFamily="18" charset="0"/>
                <a:cs typeface="Times New Roman" panose="02020603050405020304" pitchFamily="18" charset="0"/>
              </a:rPr>
              <a:t> tai </a:t>
            </a:r>
            <a:r>
              <a:rPr lang="en-US" sz="2800" dirty="0" err="1">
                <a:solidFill>
                  <a:srgbClr val="0070C0"/>
                </a:solidFill>
                <a:latin typeface="Times New Roman" panose="02020603050405020304" pitchFamily="18" charset="0"/>
                <a:cs typeface="Times New Roman" panose="02020603050405020304" pitchFamily="18" charset="0"/>
              </a:rPr>
              <a:t>định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kì</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con </a:t>
            </a:r>
            <a:r>
              <a:rPr lang="en-US" sz="2800" dirty="0" err="1">
                <a:solidFill>
                  <a:srgbClr val="0070C0"/>
                </a:solidFill>
                <a:latin typeface="Times New Roman" panose="02020603050405020304" pitchFamily="18" charset="0"/>
                <a:cs typeface="Times New Roman" panose="02020603050405020304" pitchFamily="18" charset="0"/>
              </a:rPr>
              <a:t>người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sống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chung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với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nó</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để</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tìm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làm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giảm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bớt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hại</a:t>
            </a:r>
            <a:r>
              <a:rPr lang="en-US" sz="2800" dirty="0">
                <a:solidFill>
                  <a:srgbClr val="0070C0"/>
                </a:solidFill>
                <a:latin typeface="Times New Roman" panose="02020603050405020304" pitchFamily="18" charset="0"/>
                <a:cs typeface="Times New Roman" panose="02020603050405020304" pitchFamily="18" charset="0"/>
              </a:rPr>
              <a:t>; </a:t>
            </a:r>
          </a:p>
          <a:p>
            <a:pPr algn="just"/>
            <a:r>
              <a:rPr lang="vi-VN" sz="2800" dirty="0">
                <a:solidFill>
                  <a:srgbClr val="0070C0"/>
                </a:solidFill>
                <a:latin typeface="Times New Roman" panose="02020603050405020304" pitchFamily="18" charset="0"/>
                <a:cs typeface="Times New Roman" panose="02020603050405020304" pitchFamily="18" charset="0"/>
              </a:rPr>
              <a:t>+ Xem lũ là hiện tượng đáng mong đợi, nhất là trong điều kiện “tình trạng lũ thấp và trung bình trong mùa mưa lũ </a:t>
            </a:r>
            <a:r>
              <a:rPr lang="en-US" sz="2800" dirty="0" err="1">
                <a:solidFill>
                  <a:srgbClr val="0070C0"/>
                </a:solidFill>
                <a:latin typeface="Times New Roman" panose="02020603050405020304" pitchFamily="18" charset="0"/>
                <a:cs typeface="Times New Roman" panose="02020603050405020304" pitchFamily="18" charset="0"/>
              </a:rPr>
              <a:t>có</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thế</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gia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tăng</a:t>
            </a:r>
            <a:r>
              <a:rPr lang="en-US" sz="2800" dirty="0" smtClean="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9562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arn(inVertical)">
                                      <p:cBhvr>
                                        <p:cTn id="12" dur="500"/>
                                        <p:tgtEl>
                                          <p:spTgt spid="5">
                                            <p:txEl>
                                              <p:pRg st="4" end="4"/>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barn(inVertical)">
                                      <p:cBhvr>
                                        <p:cTn id="15" dur="500"/>
                                        <p:tgtEl>
                                          <p:spTgt spid="5">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animEffect transition="in" filter="barn(inVertical)">
                                      <p:cBhvr>
                                        <p:cTn id="2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6457" y="720437"/>
            <a:ext cx="2914650" cy="23673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Content Placeholder 3"/>
          <p:cNvPicPr>
            <a:picLocks noChangeAspect="1"/>
          </p:cNvPicPr>
          <p:nvPr/>
        </p:nvPicPr>
        <p:blipFill>
          <a:blip r:embed="rId2"/>
          <a:stretch>
            <a:fillRect/>
          </a:stretch>
        </p:blipFill>
        <p:spPr>
          <a:xfrm rot="1073836">
            <a:off x="459483" y="3767250"/>
            <a:ext cx="2914650" cy="23673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a:off x="3934691" y="1186801"/>
            <a:ext cx="7647709" cy="4530471"/>
          </a:xfrm>
          <a:prstGeom prst="rect">
            <a:avLst/>
          </a:prstGeom>
        </p:spPr>
        <p:txBody>
          <a:bodyPr wrap="square">
            <a:spAutoFit/>
          </a:bodyPr>
          <a:lstStyle/>
          <a:p>
            <a:pPr algn="just">
              <a:lnSpc>
                <a:spcPct val="130000"/>
              </a:lnSpc>
              <a:spcAft>
                <a:spcPts val="0"/>
              </a:spcAft>
              <a:tabLst>
                <a:tab pos="1386840" algn="l"/>
              </a:tabLst>
            </a:pPr>
            <a:r>
              <a:rPr lang="en-US" sz="2800" b="1" dirty="0">
                <a:solidFill>
                  <a:srgbClr val="FF0000"/>
                </a:solidFill>
                <a:latin typeface="Times New Roman" panose="02020603050405020304" pitchFamily="18" charset="0"/>
                <a:ea typeface="MS Mincho"/>
                <a:cs typeface="Times New Roman" panose="02020603050405020304" pitchFamily="18" charset="0"/>
              </a:rPr>
              <a:t>II. KHÁM PHÁ VĂN BẢN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1.3.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luận</a:t>
            </a:r>
            <a:endParaRPr lang="en-US" sz="2800" b="1"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b="1" dirty="0">
                <a:solidFill>
                  <a:srgbClr val="7030A0"/>
                </a:solidFill>
                <a:latin typeface="Times New Roman" panose="02020603050405020304" pitchFamily="18" charset="0"/>
                <a:cs typeface="Times New Roman" panose="02020603050405020304" pitchFamily="18" charset="0"/>
              </a:rPr>
              <a:t>=&gt; Ý </a:t>
            </a:r>
            <a:r>
              <a:rPr lang="en-US" sz="2800" b="1" dirty="0" err="1">
                <a:solidFill>
                  <a:srgbClr val="7030A0"/>
                </a:solidFill>
                <a:latin typeface="Times New Roman" panose="02020603050405020304" pitchFamily="18" charset="0"/>
                <a:cs typeface="Times New Roman" panose="02020603050405020304" pitchFamily="18" charset="0"/>
              </a:rPr>
              <a:t>nghĩa</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của</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sự</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phối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hợp</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góc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nhìn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khác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nhau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đó</a:t>
            </a:r>
            <a:r>
              <a:rPr lang="en-US" sz="2800" b="1" dirty="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en-US" sz="2800" dirty="0" err="1">
                <a:solidFill>
                  <a:srgbClr val="7030A0"/>
                </a:solidFill>
                <a:latin typeface="Times New Roman" panose="02020603050405020304" pitchFamily="18" charset="0"/>
                <a:cs typeface="Times New Roman" panose="02020603050405020304" pitchFamily="18" charset="0"/>
              </a:rPr>
              <a:t>Giúp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tượng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lũ</a:t>
            </a:r>
            <a:r>
              <a:rPr lang="en-US" sz="2800" dirty="0">
                <a:solidFill>
                  <a:srgbClr val="7030A0"/>
                </a:solidFill>
                <a:latin typeface="Times New Roman" panose="02020603050405020304" pitchFamily="18" charset="0"/>
                <a:cs typeface="Times New Roman" panose="02020603050405020304" pitchFamily="18" charset="0"/>
              </a:rPr>
              <a:t> ở </a:t>
            </a:r>
            <a:r>
              <a:rPr lang="en-US" sz="2800" dirty="0" err="1">
                <a:solidFill>
                  <a:srgbClr val="7030A0"/>
                </a:solidFill>
                <a:latin typeface="Times New Roman" panose="02020603050405020304" pitchFamily="18" charset="0"/>
                <a:cs typeface="Times New Roman" panose="02020603050405020304" pitchFamily="18" charset="0"/>
              </a:rPr>
              <a:t>châu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thổ</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Cửu</a:t>
            </a:r>
            <a:r>
              <a:rPr lang="en-US" sz="2800" dirty="0">
                <a:solidFill>
                  <a:srgbClr val="7030A0"/>
                </a:solidFill>
                <a:latin typeface="Times New Roman" panose="02020603050405020304" pitchFamily="18" charset="0"/>
                <a:cs typeface="Times New Roman" panose="02020603050405020304" pitchFamily="18" charset="0"/>
              </a:rPr>
              <a:t> Long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đặt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tiếp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cận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chiều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từ</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giúp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việc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đề</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xuất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chiến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hoạt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động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mang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tính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toàn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bển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sẽ</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dễ</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dàng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thuyết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phục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hơn</a:t>
            </a:r>
            <a:r>
              <a:rPr lang="en-US" sz="2800" dirty="0">
                <a:solidFill>
                  <a:srgbClr val="7030A0"/>
                </a:solidFill>
                <a:latin typeface="Times New Roman" panose="02020603050405020304" pitchFamily="18" charset="0"/>
                <a:cs typeface="Times New Roman" panose="02020603050405020304" pitchFamily="18" charset="0"/>
              </a:rPr>
              <a:t>.</a:t>
            </a:r>
            <a:endParaRPr lang="en-US" sz="4000" dirty="0">
              <a:solidFill>
                <a:srgbClr val="7030A0"/>
              </a:solidFill>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7" name="Picture 9" descr="36358cay00ek3p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6116783" y="4334168"/>
            <a:ext cx="114531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36358cay00ek3p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9566565" y="4269513"/>
            <a:ext cx="114531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36358cay00ek3p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2667001" y="4398824"/>
            <a:ext cx="114531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401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barn(inVertical)">
                                      <p:cBhvr>
                                        <p:cTn id="1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3257" y="794327"/>
            <a:ext cx="10584415" cy="5430982"/>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3116952" y="2630130"/>
            <a:ext cx="6955623" cy="1460849"/>
          </a:xfrm>
          <a:prstGeom prst="rect">
            <a:avLst/>
          </a:prstGeom>
        </p:spPr>
        <p:txBody>
          <a:bodyPr wrap="none">
            <a:spAutoFit/>
          </a:bodyPr>
          <a:lstStyle/>
          <a:p>
            <a:pPr algn="just">
              <a:lnSpc>
                <a:spcPct val="130000"/>
              </a:lnSpc>
              <a:spcAft>
                <a:spcPts val="0"/>
              </a:spcAft>
            </a:pPr>
            <a:r>
              <a:rPr lang="en-US" sz="3600" b="1" dirty="0" smtClean="0">
                <a:solidFill>
                  <a:srgbClr val="7030A0"/>
                </a:solidFill>
                <a:latin typeface="Times New Roman" panose="02020603050405020304" pitchFamily="18" charset="0"/>
                <a:ea typeface="Times New Roman" panose="02020603050405020304" pitchFamily="18" charset="0"/>
              </a:rPr>
              <a:t>2. MỤC ĐÍCH CỦA VB VÀ </a:t>
            </a:r>
          </a:p>
          <a:p>
            <a:pPr algn="ctr">
              <a:lnSpc>
                <a:spcPct val="130000"/>
              </a:lnSpc>
              <a:spcAft>
                <a:spcPts val="0"/>
              </a:spcAft>
            </a:pPr>
            <a:r>
              <a:rPr lang="en-US" sz="3600" b="1" dirty="0" smtClean="0">
                <a:solidFill>
                  <a:srgbClr val="7030A0"/>
                </a:solidFill>
                <a:latin typeface="Times New Roman" panose="02020603050405020304" pitchFamily="18" charset="0"/>
                <a:ea typeface="Times New Roman" panose="02020603050405020304" pitchFamily="18" charset="0"/>
              </a:rPr>
              <a:t>QUAN ĐIỂM CỦA NGƯỜI VIẾT</a:t>
            </a:r>
            <a:endParaRPr lang="en-US" sz="36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2319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964218"/>
          </a:xfrm>
        </p:spPr>
      </p:pic>
      <p:sp>
        <p:nvSpPr>
          <p:cNvPr id="5" name="Rectangle 4"/>
          <p:cNvSpPr/>
          <p:nvPr/>
        </p:nvSpPr>
        <p:spPr>
          <a:xfrm>
            <a:off x="2974108" y="1739798"/>
            <a:ext cx="7786255" cy="4013406"/>
          </a:xfrm>
          <a:prstGeom prst="rect">
            <a:avLst/>
          </a:prstGeom>
        </p:spPr>
        <p:txBody>
          <a:bodyPr wrap="square">
            <a:spAutoFit/>
          </a:bodyPr>
          <a:lstStyle/>
          <a:p>
            <a:pPr>
              <a:lnSpc>
                <a:spcPct val="130000"/>
              </a:lnSpc>
              <a:spcAft>
                <a:spcPts val="0"/>
              </a:spcAft>
              <a:tabLst>
                <a:tab pos="1386840" algn="l"/>
              </a:tabLst>
            </a:pPr>
            <a:r>
              <a:rPr lang="en-US" sz="2800" b="1" dirty="0">
                <a:solidFill>
                  <a:srgbClr val="0070C0"/>
                </a:solidFill>
                <a:latin typeface="Times New Roman" panose="02020603050405020304" pitchFamily="18" charset="0"/>
                <a:ea typeface="MS Mincho"/>
                <a:cs typeface="Times New Roman" panose="02020603050405020304" pitchFamily="18" charset="0"/>
              </a:rPr>
              <a:t>Thao </a:t>
            </a:r>
            <a:r>
              <a:rPr lang="en-US" sz="2800" b="1" dirty="0" err="1">
                <a:solidFill>
                  <a:srgbClr val="0070C0"/>
                </a:solidFill>
                <a:latin typeface="Times New Roman" panose="02020603050405020304" pitchFamily="18" charset="0"/>
                <a:ea typeface="MS Mincho"/>
                <a:cs typeface="Times New Roman" panose="02020603050405020304" pitchFamily="18" charset="0"/>
              </a:rPr>
              <a:t>tác</a:t>
            </a:r>
            <a:r>
              <a:rPr lang="en-US" sz="2800" b="1" dirty="0">
                <a:solidFill>
                  <a:srgbClr val="0070C0"/>
                </a:solidFill>
                <a:latin typeface="Times New Roman" panose="02020603050405020304" pitchFamily="18" charset="0"/>
                <a:ea typeface="MS Mincho"/>
                <a:cs typeface="Times New Roman" panose="02020603050405020304" pitchFamily="18" charset="0"/>
              </a:rPr>
              <a:t> 2: </a:t>
            </a:r>
            <a:r>
              <a:rPr lang="en-US" sz="2800" b="1" dirty="0" err="1">
                <a:solidFill>
                  <a:srgbClr val="0070C0"/>
                </a:solidFill>
                <a:latin typeface="Times New Roman" panose="02020603050405020304" pitchFamily="18" charset="0"/>
                <a:ea typeface="MS Mincho"/>
                <a:cs typeface="Times New Roman" panose="02020603050405020304" pitchFamily="18" charset="0"/>
              </a:rPr>
              <a:t>Tìm</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hiểu</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mục</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đích</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của</a:t>
            </a:r>
            <a:r>
              <a:rPr lang="en-US" sz="2800" b="1" dirty="0">
                <a:solidFill>
                  <a:srgbClr val="0070C0"/>
                </a:solidFill>
                <a:latin typeface="Times New Roman" panose="02020603050405020304" pitchFamily="18" charset="0"/>
                <a:ea typeface="MS Mincho"/>
                <a:cs typeface="Times New Roman" panose="02020603050405020304" pitchFamily="18" charset="0"/>
              </a:rPr>
              <a:t> VB </a:t>
            </a:r>
            <a:r>
              <a:rPr lang="en-US" sz="2800" b="1" dirty="0" err="1">
                <a:solidFill>
                  <a:srgbClr val="0070C0"/>
                </a:solidFill>
                <a:latin typeface="Times New Roman" panose="02020603050405020304" pitchFamily="18" charset="0"/>
                <a:ea typeface="MS Mincho"/>
                <a:cs typeface="Times New Roman" panose="02020603050405020304" pitchFamily="18" charset="0"/>
              </a:rPr>
              <a:t>và</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quan</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điểm</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của</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người</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viết</a:t>
            </a:r>
            <a:r>
              <a:rPr lang="en-US" sz="2800" b="1" dirty="0">
                <a:solidFill>
                  <a:srgbClr val="0070C0"/>
                </a:solidFill>
                <a:latin typeface="Times New Roman" panose="02020603050405020304" pitchFamily="18" charset="0"/>
                <a:ea typeface="MS Mincho"/>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đích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VB.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đích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ấy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tỏ</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hầu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lũ</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nhắc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trận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lũ</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flipH="1">
            <a:off x="-368785" y="2055813"/>
            <a:ext cx="3785570" cy="4458075"/>
          </a:xfrm>
          <a:prstGeom prst="rect">
            <a:avLst/>
          </a:prstGeom>
        </p:spPr>
      </p:pic>
    </p:spTree>
    <p:extLst>
      <p:ext uri="{BB962C8B-B14F-4D97-AF65-F5344CB8AC3E}">
        <p14:creationId xmlns:p14="http://schemas.microsoft.com/office/powerpoint/2010/main" val="3914937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ounded Rectangle 4"/>
          <p:cNvSpPr/>
          <p:nvPr/>
        </p:nvSpPr>
        <p:spPr>
          <a:xfrm>
            <a:off x="1099127" y="129309"/>
            <a:ext cx="9199418" cy="10437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Mục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VB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quan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b="1" dirty="0">
                <a:solidFill>
                  <a:srgbClr val="FF0000"/>
                </a:solidFill>
                <a:latin typeface="Times New Roman" panose="02020603050405020304" pitchFamily="18" charset="0"/>
                <a:cs typeface="Times New Roman" panose="02020603050405020304" pitchFamily="18" charset="0"/>
              </a:rPr>
              <a:t>2.1. </a:t>
            </a:r>
            <a:r>
              <a:rPr lang="vi-VN" sz="2800" b="1" dirty="0">
                <a:solidFill>
                  <a:srgbClr val="FF0000"/>
                </a:solidFill>
                <a:latin typeface="Times New Roman" panose="02020603050405020304" pitchFamily="18" charset="0"/>
                <a:cs typeface="Times New Roman" panose="02020603050405020304" pitchFamily="18" charset="0"/>
              </a:rPr>
              <a:t>Mục đích</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orizontal Scroll 5"/>
          <p:cNvSpPr/>
          <p:nvPr/>
        </p:nvSpPr>
        <p:spPr>
          <a:xfrm>
            <a:off x="1099127" y="1302327"/>
            <a:ext cx="9458037" cy="1699491"/>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kép</a:t>
            </a: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vừa giải thích hiện tượng tự nhiên, </a:t>
            </a:r>
            <a:r>
              <a:rPr lang="vi-VN" sz="2800" i="1" dirty="0">
                <a:latin typeface="Times New Roman" panose="02020603050405020304" pitchFamily="18" charset="0"/>
                <a:cs typeface="Times New Roman" panose="02020603050405020304" pitchFamily="18" charset="0"/>
              </a:rPr>
              <a:t>vừ</a:t>
            </a:r>
            <a:r>
              <a:rPr lang="vi-VN" sz="2800" dirty="0">
                <a:latin typeface="Times New Roman" panose="02020603050405020304" pitchFamily="18" charset="0"/>
                <a:cs typeface="Times New Roman" panose="02020603050405020304" pitchFamily="18" charset="0"/>
              </a:rPr>
              <a:t>a đ</a:t>
            </a:r>
            <a:r>
              <a:rPr lang="en-US" sz="2800" dirty="0">
                <a:latin typeface="Times New Roman" panose="02020603050405020304" pitchFamily="18" charset="0"/>
                <a:cs typeface="Times New Roman" panose="02020603050405020304" pitchFamily="18" charset="0"/>
              </a:rPr>
              <a:t>ề</a:t>
            </a:r>
            <a:r>
              <a:rPr lang="vi-VN" sz="2800" dirty="0">
                <a:latin typeface="Times New Roman" panose="02020603050405020304" pitchFamily="18" charset="0"/>
                <a:cs typeface="Times New Roman" panose="02020603050405020304" pitchFamily="18" charset="0"/>
              </a:rPr>
              <a:t> xuất một cách tiếp cận mới hay lối ứng xử mới với hiện tượng lũ ở ch</a:t>
            </a:r>
            <a:r>
              <a:rPr lang="en-US" sz="2800" dirty="0">
                <a:latin typeface="Times New Roman" panose="02020603050405020304" pitchFamily="18" charset="0"/>
                <a:cs typeface="Times New Roman" panose="02020603050405020304" pitchFamily="18" charset="0"/>
              </a:rPr>
              <a:t>â</a:t>
            </a:r>
            <a:r>
              <a:rPr lang="vi-VN" sz="2800" dirty="0">
                <a:latin typeface="Times New Roman" panose="02020603050405020304" pitchFamily="18" charset="0"/>
                <a:cs typeface="Times New Roman" panose="02020603050405020304" pitchFamily="18" charset="0"/>
              </a:rPr>
              <a:t>u thổ sông Cửu Long. </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193964" y="3325091"/>
            <a:ext cx="4174836" cy="3532909"/>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thổ</a:t>
            </a:r>
            <a:r>
              <a:rPr lang="en-US" sz="2600"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thông</a:t>
            </a:r>
            <a:r>
              <a:rPr lang="en-US" sz="2600" dirty="0">
                <a:latin typeface="Times New Roman" panose="02020603050405020304" pitchFamily="18" charset="0"/>
                <a:cs typeface="Times New Roman" panose="02020603050405020304" pitchFamily="18" charset="0"/>
              </a:rPr>
              <a:t> tin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tri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khoa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 tin </a:t>
            </a:r>
            <a:r>
              <a:rPr lang="en-US" sz="2600" dirty="0" err="1">
                <a:latin typeface="Times New Roman" panose="02020603050405020304" pitchFamily="18" charset="0"/>
                <a:cs typeface="Times New Roman" panose="02020603050405020304" pitchFamily="18" charset="0"/>
              </a:rPr>
              <a:t>cậy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a:t>
            </a:r>
          </a:p>
        </p:txBody>
      </p:sp>
      <p:sp>
        <p:nvSpPr>
          <p:cNvPr id="9" name="Rounded Rectangle 8"/>
          <p:cNvSpPr/>
          <p:nvPr/>
        </p:nvSpPr>
        <p:spPr>
          <a:xfrm>
            <a:off x="7523018" y="3260870"/>
            <a:ext cx="4174836" cy="3532909"/>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600">
                <a:latin typeface="Times New Roman" panose="02020603050405020304" pitchFamily="18" charset="0"/>
                <a:cs typeface="Times New Roman" panose="02020603050405020304" pitchFamily="18" charset="0"/>
              </a:rPr>
              <a:t>+ Cuối VB, người viết khẳng định rõ hơn về lí do cần phải chuyển đổi từ sống chung với lũ sang chào đón lũ ở vùng đồng bằng sông Cửu Long.</a:t>
            </a:r>
          </a:p>
        </p:txBody>
      </p:sp>
      <p:sp>
        <p:nvSpPr>
          <p:cNvPr id="10" name="Rectangle 9"/>
          <p:cNvSpPr/>
          <p:nvPr/>
        </p:nvSpPr>
        <p:spPr>
          <a:xfrm>
            <a:off x="4562764" y="4757668"/>
            <a:ext cx="2807174" cy="201285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R="30480" algn="just">
              <a:lnSpc>
                <a:spcPct val="130000"/>
              </a:lnSpc>
              <a:spcAft>
                <a:spcPts val="0"/>
              </a:spcAft>
            </a:pP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tỏ</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1760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ounded Rectangle 4"/>
          <p:cNvSpPr/>
          <p:nvPr/>
        </p:nvSpPr>
        <p:spPr>
          <a:xfrm>
            <a:off x="1099127" y="129309"/>
            <a:ext cx="9199418" cy="10437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Mục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VB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quan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vi-VN" sz="2800" b="1" dirty="0">
                <a:solidFill>
                  <a:srgbClr val="FF0000"/>
                </a:solidFill>
                <a:latin typeface="Times New Roman" panose="02020603050405020304" pitchFamily="18" charset="0"/>
                <a:cs typeface="Times New Roman" panose="02020603050405020304" pitchFamily="18" charset="0"/>
              </a:rPr>
              <a:t>2.2. Quan điểm của người viết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orizontal Scroll 5"/>
          <p:cNvSpPr/>
          <p:nvPr/>
        </p:nvSpPr>
        <p:spPr>
          <a:xfrm>
            <a:off x="1099127" y="1302327"/>
            <a:ext cx="9912174" cy="1699491"/>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a:t>
            </a:r>
          </a:p>
        </p:txBody>
      </p:sp>
      <p:sp>
        <p:nvSpPr>
          <p:cNvPr id="8" name="Rounded Rectangle 7"/>
          <p:cNvSpPr/>
          <p:nvPr/>
        </p:nvSpPr>
        <p:spPr>
          <a:xfrm>
            <a:off x="838200" y="4805408"/>
            <a:ext cx="11093161" cy="1914525"/>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7030A0"/>
                </a:solidFill>
                <a:latin typeface="Times New Roman" panose="02020603050405020304" pitchFamily="18" charset="0"/>
                <a:cs typeface="Times New Roman" panose="02020603050405020304" pitchFamily="18" charset="0"/>
              </a:rPr>
              <a:t> - </a:t>
            </a:r>
            <a:r>
              <a:rPr lang="en-US" sz="2800" b="1" dirty="0" err="1">
                <a:solidFill>
                  <a:srgbClr val="7030A0"/>
                </a:solidFill>
                <a:latin typeface="Times New Roman" panose="02020603050405020304" pitchFamily="18" charset="0"/>
                <a:cs typeface="Times New Roman" panose="02020603050405020304" pitchFamily="18" charset="0"/>
              </a:rPr>
              <a:t>Lí</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giải</a:t>
            </a:r>
            <a:r>
              <a:rPr lang="en-US" sz="2800" b="1" dirty="0">
                <a:solidFill>
                  <a:srgbClr val="7030A0"/>
                </a:solidFill>
                <a:latin typeface="Times New Roman" panose="02020603050405020304" pitchFamily="18" charset="0"/>
                <a:cs typeface="Times New Roman" panose="02020603050405020304" pitchFamily="18" charset="0"/>
              </a:rPr>
              <a:t>: </a:t>
            </a:r>
            <a:r>
              <a:rPr lang="en-US" sz="2800" dirty="0">
                <a:solidFill>
                  <a:srgbClr val="7030A0"/>
                </a:solidFill>
                <a:latin typeface="Times New Roman" panose="02020603050405020304" pitchFamily="18" charset="0"/>
                <a:cs typeface="Times New Roman" panose="02020603050405020304" pitchFamily="18" charset="0"/>
              </a:rPr>
              <a:t>VB </a:t>
            </a:r>
            <a:r>
              <a:rPr lang="en-US" sz="2800" dirty="0" err="1">
                <a:solidFill>
                  <a:srgbClr val="7030A0"/>
                </a:solidFill>
                <a:latin typeface="Times New Roman" panose="02020603050405020304" pitchFamily="18" charset="0"/>
                <a:cs typeface="Times New Roman" panose="02020603050405020304" pitchFamily="18" charset="0"/>
              </a:rPr>
              <a:t>hướng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mục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đích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định</a:t>
            </a:r>
            <a:r>
              <a:rPr lang="en-US" sz="2800" dirty="0">
                <a:solidFill>
                  <a:srgbClr val="7030A0"/>
                </a:solidFill>
                <a:latin typeface="Times New Roman" panose="02020603050405020304" pitchFamily="18" charset="0"/>
                <a:cs typeface="Times New Roman" panose="02020603050405020304" pitchFamily="18" charset="0"/>
              </a:rPr>
              <a:t> ở </a:t>
            </a:r>
            <a:r>
              <a:rPr lang="en-US" sz="2800" dirty="0" err="1">
                <a:solidFill>
                  <a:srgbClr val="7030A0"/>
                </a:solidFill>
                <a:latin typeface="Times New Roman" panose="02020603050405020304" pitchFamily="18" charset="0"/>
                <a:cs typeface="Times New Roman" panose="02020603050405020304" pitchFamily="18" charset="0"/>
              </a:rPr>
              <a:t>nhan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đề</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Điều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này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hoàn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toàn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phù</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hợp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thực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tế</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nếu</a:t>
            </a:r>
            <a:r>
              <a:rPr lang="en-US" sz="2800" dirty="0">
                <a:solidFill>
                  <a:srgbClr val="7030A0"/>
                </a:solidFill>
                <a:latin typeface="Times New Roman" panose="02020603050405020304" pitchFamily="18" charset="0"/>
                <a:cs typeface="Times New Roman" panose="02020603050405020304" pitchFamily="18" charset="0"/>
              </a:rPr>
              <a:t> ta </a:t>
            </a:r>
            <a:r>
              <a:rPr lang="en-US" sz="2800" dirty="0" err="1">
                <a:solidFill>
                  <a:srgbClr val="7030A0"/>
                </a:solidFill>
                <a:latin typeface="Times New Roman" panose="02020603050405020304" pitchFamily="18" charset="0"/>
                <a:cs typeface="Times New Roman" panose="02020603050405020304" pitchFamily="18" charset="0"/>
              </a:rPr>
              <a:t>nhìn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nguồn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lợi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lớn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lũ</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mang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chấp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nhỏ</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tính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đột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xuất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gây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trận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lũ</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lớn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lịch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9570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943725"/>
          </a:xfrm>
        </p:spPr>
      </p:pic>
      <p:sp>
        <p:nvSpPr>
          <p:cNvPr id="5" name="Rectangle 4"/>
          <p:cNvSpPr/>
          <p:nvPr/>
        </p:nvSpPr>
        <p:spPr>
          <a:xfrm>
            <a:off x="3488589" y="1027906"/>
            <a:ext cx="7457491" cy="1052596"/>
          </a:xfrm>
          <a:prstGeom prst="rect">
            <a:avLst/>
          </a:prstGeom>
        </p:spPr>
        <p:txBody>
          <a:bodyPr wrap="none">
            <a:spAutoFit/>
          </a:bodyPr>
          <a:lstStyle/>
          <a:p>
            <a:pPr>
              <a:lnSpc>
                <a:spcPct val="130000"/>
              </a:lnSpc>
              <a:spcAft>
                <a:spcPts val="0"/>
              </a:spcAft>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endParaRPr lang="en-US"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9807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964218"/>
          </a:xfrm>
        </p:spPr>
      </p:pic>
      <p:sp>
        <p:nvSpPr>
          <p:cNvPr id="5" name="Rectangle 4"/>
          <p:cNvSpPr/>
          <p:nvPr/>
        </p:nvSpPr>
        <p:spPr>
          <a:xfrm>
            <a:off x="2945232" y="1880238"/>
            <a:ext cx="8556957" cy="3539430"/>
          </a:xfrm>
          <a:prstGeom prst="rect">
            <a:avLst/>
          </a:prstGeom>
        </p:spPr>
        <p:txBody>
          <a:bodyPr wrap="square">
            <a:spAutoFit/>
          </a:bodyPr>
          <a:lstStyle/>
          <a:p>
            <a:pPr algn="just"/>
            <a:r>
              <a:rPr lang="en-US" sz="3200" b="1" dirty="0" err="1">
                <a:latin typeface="Times New Roman" panose="02020603050405020304" pitchFamily="18" charset="0"/>
                <a:cs typeface="Times New Roman" panose="02020603050405020304" pitchFamily="18" charset="0"/>
              </a:rPr>
              <a:t>Thảo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05 </a:t>
            </a:r>
            <a:r>
              <a:rPr lang="en-US" sz="3200" b="1" dirty="0" err="1">
                <a:latin typeface="Times New Roman" panose="02020603050405020304" pitchFamily="18" charset="0"/>
                <a:cs typeface="Times New Roman" panose="02020603050405020304" pitchFamily="18" charset="0"/>
              </a:rPr>
              <a:t>phút</a:t>
            </a:r>
            <a:endParaRPr lang="en-US" sz="3200" dirty="0">
              <a:latin typeface="Times New Roman" panose="02020603050405020304" pitchFamily="18" charset="0"/>
              <a:cs typeface="Times New Roman" panose="02020603050405020304" pitchFamily="18" charset="0"/>
            </a:endParaRPr>
          </a:p>
          <a:p>
            <a:pPr algn="just"/>
            <a:r>
              <a:rPr lang="en-US" sz="3200" b="1" dirty="0" err="1">
                <a:latin typeface="Times New Roman" panose="02020603050405020304" pitchFamily="18" charset="0"/>
                <a:cs typeface="Times New Roman" panose="02020603050405020304" pitchFamily="18" charset="0"/>
              </a:rPr>
              <a:t>Kĩ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bàn</a:t>
            </a:r>
            <a:r>
              <a:rPr lang="en-US" sz="3200" b="1" dirty="0">
                <a:latin typeface="Times New Roman" panose="02020603050405020304" pitchFamily="18" charset="0"/>
                <a:cs typeface="Times New Roman" panose="02020603050405020304" pitchFamily="18" charset="0"/>
              </a:rPr>
              <a:t>: 4 </a:t>
            </a:r>
            <a:r>
              <a:rPr lang="en-US" sz="3200" b="1" dirty="0" err="1">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sa-pô</a:t>
            </a:r>
            <a:r>
              <a:rPr lang="en-US" sz="3200" dirty="0">
                <a:latin typeface="Times New Roman" panose="02020603050405020304" pitchFamily="18" charset="0"/>
                <a:cs typeface="Times New Roman" panose="02020603050405020304" pitchFamily="18" charset="0"/>
              </a:rPr>
              <a:t>.</a:t>
            </a:r>
          </a:p>
          <a:p>
            <a:pPr algn="just"/>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tiện</a:t>
            </a:r>
            <a:r>
              <a:rPr lang="en-US" sz="3200" dirty="0">
                <a:latin typeface="Times New Roman" panose="02020603050405020304" pitchFamily="18" charset="0"/>
                <a:cs typeface="Times New Roman" panose="02020603050405020304" pitchFamily="18" charset="0"/>
              </a:rPr>
              <a:t> phi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a:stretch>
            <a:fillRect/>
          </a:stretch>
        </p:blipFill>
        <p:spPr>
          <a:xfrm flipH="1">
            <a:off x="-368785" y="2055813"/>
            <a:ext cx="3785570" cy="4458075"/>
          </a:xfrm>
          <a:prstGeom prst="rect">
            <a:avLst/>
          </a:prstGeom>
        </p:spPr>
      </p:pic>
    </p:spTree>
    <p:extLst>
      <p:ext uri="{BB962C8B-B14F-4D97-AF65-F5344CB8AC3E}">
        <p14:creationId xmlns:p14="http://schemas.microsoft.com/office/powerpoint/2010/main" val="2364520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49440"/>
          </a:xfrm>
        </p:spPr>
      </p:pic>
      <p:pic>
        <p:nvPicPr>
          <p:cNvPr id="5" name="Picture 4"/>
          <p:cNvPicPr>
            <a:picLocks noChangeAspect="1"/>
          </p:cNvPicPr>
          <p:nvPr/>
        </p:nvPicPr>
        <p:blipFill>
          <a:blip r:embed="rId3"/>
          <a:stretch>
            <a:fillRect/>
          </a:stretch>
        </p:blipFill>
        <p:spPr>
          <a:xfrm rot="21114893">
            <a:off x="1448946" y="603517"/>
            <a:ext cx="3701154" cy="44027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6004242" y="2022252"/>
            <a:ext cx="6096000" cy="3293209"/>
          </a:xfrm>
          <a:prstGeom prst="rect">
            <a:avLst/>
          </a:prstGeom>
        </p:spPr>
        <p:txBody>
          <a:bodyPr>
            <a:spAutoFit/>
          </a:bodyPr>
          <a:lstStyle/>
          <a:p>
            <a:pPr algn="just">
              <a:lnSpc>
                <a:spcPct val="130000"/>
              </a:lnSpc>
              <a:spcAft>
                <a:spcPts val="0"/>
              </a:spcAft>
            </a:pP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đặt</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nhan</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pô</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khái</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quát</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nhấn</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ứng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xử</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mới</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sông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Cửu</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Long.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5015972" y="317465"/>
            <a:ext cx="7457491" cy="1052596"/>
          </a:xfrm>
          <a:prstGeom prst="rect">
            <a:avLst/>
          </a:prstGeom>
        </p:spPr>
        <p:txBody>
          <a:bodyPr wrap="none">
            <a:spAutoFit/>
          </a:bodyPr>
          <a:lstStyle/>
          <a:p>
            <a:pPr>
              <a:lnSpc>
                <a:spcPct val="130000"/>
              </a:lnSpc>
              <a:spcAft>
                <a:spcPts val="0"/>
              </a:spcAft>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endParaRPr lang="en-US"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5007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2873" y="544945"/>
            <a:ext cx="10298545" cy="5717310"/>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4063643" y="2348406"/>
            <a:ext cx="4037004" cy="1323439"/>
          </a:xfrm>
          <a:prstGeom prst="rect">
            <a:avLst/>
          </a:prstGeom>
        </p:spPr>
        <p:txBody>
          <a:bodyPr wrap="none">
            <a:spAutoFit/>
          </a:bodyPr>
          <a:lstStyle/>
          <a:p>
            <a:pPr algn="ctr"/>
            <a:r>
              <a:rPr lang="en-US" sz="4000" b="1" dirty="0">
                <a:solidFill>
                  <a:srgbClr val="0070C0"/>
                </a:solidFill>
                <a:latin typeface="Times New Roman" panose="02020603050405020304" pitchFamily="18" charset="0"/>
                <a:ea typeface="Calibri" panose="020F0502020204030204" pitchFamily="34" charset="0"/>
              </a:rPr>
              <a:t>HOẠT ĐỘNG 1: </a:t>
            </a:r>
            <a:endParaRPr lang="en-US" sz="4000" b="1" dirty="0" smtClean="0">
              <a:solidFill>
                <a:srgbClr val="0070C0"/>
              </a:solidFill>
              <a:latin typeface="Times New Roman" panose="02020603050405020304" pitchFamily="18" charset="0"/>
              <a:ea typeface="Calibri" panose="020F0502020204030204" pitchFamily="34" charset="0"/>
            </a:endParaRPr>
          </a:p>
          <a:p>
            <a:pPr algn="ctr"/>
            <a:r>
              <a:rPr lang="en-US" sz="4000" b="1" dirty="0" smtClean="0">
                <a:solidFill>
                  <a:srgbClr val="0070C0"/>
                </a:solidFill>
                <a:latin typeface="Times New Roman" panose="02020603050405020304" pitchFamily="18" charset="0"/>
                <a:ea typeface="Calibri" panose="020F0502020204030204" pitchFamily="34" charset="0"/>
              </a:rPr>
              <a:t>KHỞI </a:t>
            </a:r>
            <a:r>
              <a:rPr lang="en-US" sz="4000" b="1" dirty="0">
                <a:solidFill>
                  <a:srgbClr val="0070C0"/>
                </a:solidFill>
                <a:latin typeface="Times New Roman" panose="02020603050405020304" pitchFamily="18" charset="0"/>
                <a:ea typeface="Calibri" panose="020F0502020204030204" pitchFamily="34" charset="0"/>
              </a:rPr>
              <a:t>ĐỘNG </a:t>
            </a:r>
            <a:endParaRPr lang="en-US" sz="4000" dirty="0">
              <a:solidFill>
                <a:srgbClr val="0070C0"/>
              </a:solidFill>
            </a:endParaRPr>
          </a:p>
        </p:txBody>
      </p:sp>
    </p:spTree>
    <p:extLst>
      <p:ext uri="{BB962C8B-B14F-4D97-AF65-F5344CB8AC3E}">
        <p14:creationId xmlns:p14="http://schemas.microsoft.com/office/powerpoint/2010/main" val="2782561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49440"/>
          </a:xfrm>
        </p:spPr>
      </p:pic>
      <p:pic>
        <p:nvPicPr>
          <p:cNvPr id="5" name="Picture 4"/>
          <p:cNvPicPr>
            <a:picLocks noChangeAspect="1"/>
          </p:cNvPicPr>
          <p:nvPr/>
        </p:nvPicPr>
        <p:blipFill>
          <a:blip r:embed="rId3"/>
          <a:stretch>
            <a:fillRect/>
          </a:stretch>
        </p:blipFill>
        <p:spPr>
          <a:xfrm rot="21114893">
            <a:off x="1448946" y="603517"/>
            <a:ext cx="3701154" cy="44027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5555273" y="1727446"/>
            <a:ext cx="6339396" cy="3970318"/>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VB:</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Trình bày thông tin chủ yếu theo quan hệ nhân quả: </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Ví dụ đoạn nói vẽ lũ: Lũ -&gt; Kết nối dòng chảy, bồi đắp phù sa, cung cấp nguồn dinh dưỡng cho nhiều loài sinh vật -&gt; Tạo đồng bằng màu mỡ.</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Trình bày thông tin theo “mức độ quan trọng của đối tượng</a:t>
            </a:r>
            <a:r>
              <a:rPr lang="vi-VN"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4899492" y="365125"/>
            <a:ext cx="7457491" cy="1052596"/>
          </a:xfrm>
          <a:prstGeom prst="rect">
            <a:avLst/>
          </a:prstGeom>
        </p:spPr>
        <p:txBody>
          <a:bodyPr wrap="none">
            <a:spAutoFit/>
          </a:bodyPr>
          <a:lstStyle/>
          <a:p>
            <a:pPr>
              <a:lnSpc>
                <a:spcPct val="130000"/>
              </a:lnSpc>
              <a:spcAft>
                <a:spcPts val="0"/>
              </a:spcAft>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endParaRPr lang="en-US"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3271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49440"/>
          </a:xfrm>
        </p:spPr>
      </p:pic>
      <p:pic>
        <p:nvPicPr>
          <p:cNvPr id="5" name="Picture 4"/>
          <p:cNvPicPr>
            <a:picLocks noChangeAspect="1"/>
          </p:cNvPicPr>
          <p:nvPr/>
        </p:nvPicPr>
        <p:blipFill>
          <a:blip r:embed="rId3"/>
          <a:stretch>
            <a:fillRect/>
          </a:stretch>
        </p:blipFill>
        <p:spPr>
          <a:xfrm rot="21114893">
            <a:off x="1448946" y="603517"/>
            <a:ext cx="3701154" cy="44027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6004242" y="2022252"/>
            <a:ext cx="6096000" cy="3539430"/>
          </a:xfrm>
          <a:prstGeom prst="rect">
            <a:avLst/>
          </a:prstGeom>
        </p:spPr>
        <p:txBody>
          <a:bodyPr>
            <a:spAutoFit/>
          </a:bodyPr>
          <a:lstStyle/>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phi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=&gt;</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Thu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502327" y="277576"/>
            <a:ext cx="7457491" cy="1052596"/>
          </a:xfrm>
          <a:prstGeom prst="rect">
            <a:avLst/>
          </a:prstGeom>
        </p:spPr>
        <p:txBody>
          <a:bodyPr wrap="none">
            <a:spAutoFit/>
          </a:bodyPr>
          <a:lstStyle/>
          <a:p>
            <a:pPr>
              <a:lnSpc>
                <a:spcPct val="130000"/>
              </a:lnSpc>
              <a:spcAft>
                <a:spcPts val="0"/>
              </a:spcAft>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endParaRPr lang="en-US"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995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9" name="Rectangle 8"/>
          <p:cNvSpPr/>
          <p:nvPr/>
        </p:nvSpPr>
        <p:spPr>
          <a:xfrm>
            <a:off x="1119333" y="609495"/>
            <a:ext cx="9476508" cy="1172629"/>
          </a:xfrm>
          <a:prstGeom prst="rect">
            <a:avLst/>
          </a:prstGeom>
        </p:spPr>
        <p:txBody>
          <a:bodyPr wrap="square">
            <a:spAutoFit/>
          </a:bodyPr>
          <a:lstStyle/>
          <a:p>
            <a:pPr algn="ctr">
              <a:lnSpc>
                <a:spcPct val="130000"/>
              </a:lnSpc>
              <a:spcAft>
                <a:spcPts val="0"/>
              </a:spcAft>
              <a:tabLst>
                <a:tab pos="1386840" algn="l"/>
              </a:tabLst>
            </a:pPr>
            <a:r>
              <a:rPr lang="en-US" sz="5400" b="1" dirty="0" smtClean="0">
                <a:solidFill>
                  <a:srgbClr val="FF0000"/>
                </a:solidFill>
                <a:latin typeface="Times New Roman" panose="02020603050405020304" pitchFamily="18" charset="0"/>
                <a:ea typeface="MS Mincho"/>
                <a:cs typeface="Times New Roman" panose="02020603050405020304" pitchFamily="18" charset="0"/>
              </a:rPr>
              <a:t>III</a:t>
            </a:r>
            <a:r>
              <a:rPr lang="en-US" sz="5400" b="1" dirty="0">
                <a:solidFill>
                  <a:srgbClr val="FF0000"/>
                </a:solidFill>
                <a:latin typeface="Times New Roman" panose="02020603050405020304" pitchFamily="18" charset="0"/>
                <a:ea typeface="MS Mincho"/>
                <a:cs typeface="Times New Roman" panose="02020603050405020304" pitchFamily="18" charset="0"/>
              </a:rPr>
              <a:t>. </a:t>
            </a:r>
            <a:r>
              <a:rPr lang="en-US" sz="5400" b="1" dirty="0" smtClean="0">
                <a:solidFill>
                  <a:srgbClr val="FF0000"/>
                </a:solidFill>
                <a:latin typeface="Times New Roman" panose="02020603050405020304" pitchFamily="18" charset="0"/>
                <a:ea typeface="MS Mincho"/>
                <a:cs typeface="Times New Roman" panose="02020603050405020304" pitchFamily="18" charset="0"/>
              </a:rPr>
              <a:t>TỔNG KẾT</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7999" y="2662637"/>
            <a:ext cx="7547841" cy="2893100"/>
          </a:xfrm>
          <a:prstGeom prst="rect">
            <a:avLst/>
          </a:prstGeom>
        </p:spPr>
        <p:txBody>
          <a:bodyPr wrap="square">
            <a:spAutoFit/>
          </a:bodyPr>
          <a:lstStyle/>
          <a:p>
            <a:pPr algn="just">
              <a:lnSpc>
                <a:spcPct val="130000"/>
              </a:lnSpc>
              <a:spcAft>
                <a:spcPts val="0"/>
              </a:spcAft>
              <a:tabLst>
                <a:tab pos="1386840" algn="l"/>
              </a:tabLst>
            </a:pP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Nêu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những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đặc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sắc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về</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nghệ</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thuật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của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văn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bản</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Em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rút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ra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thông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điệp</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gì</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sau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khi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đọc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hiểu</a:t>
            </a:r>
            <a:r>
              <a:rPr lang="en-US" sz="2800" dirty="0">
                <a:solidFill>
                  <a:srgbClr val="0D0D0D"/>
                </a:solidFill>
                <a:latin typeface="Times New Roman" panose="02020603050405020304" pitchFamily="18" charset="0"/>
                <a:ea typeface="MS Mincho"/>
                <a:cs typeface="Times New Roman" panose="02020603050405020304" pitchFamily="18" charset="0"/>
              </a:rPr>
              <a:t> VB?</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2800" dirty="0">
                <a:solidFill>
                  <a:srgbClr val="0D0D0D"/>
                </a:solidFill>
                <a:latin typeface="Times New Roman" panose="02020603050405020304" pitchFamily="18" charset="0"/>
                <a:ea typeface="MS Mincho"/>
                <a:cs typeface="Times New Roman" panose="02020603050405020304" pitchFamily="18" charset="0"/>
              </a:rPr>
              <a:t>? Theo </a:t>
            </a:r>
            <a:r>
              <a:rPr lang="en-US" sz="2800" dirty="0" err="1">
                <a:solidFill>
                  <a:srgbClr val="0D0D0D"/>
                </a:solidFill>
                <a:latin typeface="Times New Roman" panose="02020603050405020304" pitchFamily="18" charset="0"/>
                <a:ea typeface="MS Mincho"/>
                <a:cs typeface="Times New Roman" panose="02020603050405020304" pitchFamily="18" charset="0"/>
              </a:rPr>
              <a:t>em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cần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lưu</a:t>
            </a:r>
            <a:r>
              <a:rPr lang="en-US" sz="2800" dirty="0">
                <a:solidFill>
                  <a:srgbClr val="0D0D0D"/>
                </a:solidFill>
                <a:latin typeface="Times New Roman" panose="02020603050405020304" pitchFamily="18" charset="0"/>
                <a:ea typeface="MS Mincho"/>
                <a:cs typeface="Times New Roman" panose="02020603050405020304" pitchFamily="18" charset="0"/>
              </a:rPr>
              <a:t> ý </a:t>
            </a:r>
            <a:r>
              <a:rPr lang="en-US" sz="2800" dirty="0" err="1">
                <a:solidFill>
                  <a:srgbClr val="0D0D0D"/>
                </a:solidFill>
                <a:latin typeface="Times New Roman" panose="02020603050405020304" pitchFamily="18" charset="0"/>
                <a:ea typeface="MS Mincho"/>
                <a:cs typeface="Times New Roman" panose="02020603050405020304" pitchFamily="18" charset="0"/>
              </a:rPr>
              <a:t>những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gì</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khi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đọc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hiểu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một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văn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bản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thông</a:t>
            </a:r>
            <a:r>
              <a:rPr lang="en-US" sz="2800" dirty="0">
                <a:solidFill>
                  <a:srgbClr val="0D0D0D"/>
                </a:solidFill>
                <a:latin typeface="Times New Roman" panose="02020603050405020304" pitchFamily="18" charset="0"/>
                <a:ea typeface="MS Mincho"/>
                <a:cs typeface="Times New Roman" panose="02020603050405020304" pitchFamily="18" charset="0"/>
              </a:rPr>
              <a:t> tin </a:t>
            </a:r>
            <a:r>
              <a:rPr lang="en-US" sz="2800" dirty="0" err="1">
                <a:solidFill>
                  <a:srgbClr val="0D0D0D"/>
                </a:solidFill>
                <a:latin typeface="Times New Roman" panose="02020603050405020304" pitchFamily="18" charset="0"/>
                <a:ea typeface="MS Mincho"/>
                <a:cs typeface="Times New Roman" panose="02020603050405020304" pitchFamily="18" charset="0"/>
              </a:rPr>
              <a:t>giải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thích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một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hiện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tượng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tự</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nhiên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nói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chung</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flipH="1">
            <a:off x="0" y="1880149"/>
            <a:ext cx="3785570" cy="4458075"/>
          </a:xfrm>
          <a:prstGeom prst="rect">
            <a:avLst/>
          </a:prstGeom>
        </p:spPr>
      </p:pic>
    </p:spTree>
    <p:extLst>
      <p:ext uri="{BB962C8B-B14F-4D97-AF65-F5344CB8AC3E}">
        <p14:creationId xmlns:p14="http://schemas.microsoft.com/office/powerpoint/2010/main" val="744963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80">
                                          <p:stCondLst>
                                            <p:cond delay="0"/>
                                          </p:stCondLst>
                                        </p:cTn>
                                        <p:tgtEl>
                                          <p:spTgt spid="3"/>
                                        </p:tgtEl>
                                      </p:cBhvr>
                                    </p:animEffect>
                                    <p:anim calcmode="lin" valueType="num">
                                      <p:cBhvr>
                                        <p:cTn id="2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gtEl>
                                      </p:cBhvr>
                                      <p:to x="100000" y="60000"/>
                                    </p:animScale>
                                    <p:animScale>
                                      <p:cBhvr>
                                        <p:cTn id="35" dur="166" decel="50000">
                                          <p:stCondLst>
                                            <p:cond delay="676"/>
                                          </p:stCondLst>
                                        </p:cTn>
                                        <p:tgtEl>
                                          <p:spTgt spid="3"/>
                                        </p:tgtEl>
                                      </p:cBhvr>
                                      <p:to x="100000" y="100000"/>
                                    </p:animScale>
                                    <p:animScale>
                                      <p:cBhvr>
                                        <p:cTn id="36" dur="26">
                                          <p:stCondLst>
                                            <p:cond delay="1312"/>
                                          </p:stCondLst>
                                        </p:cTn>
                                        <p:tgtEl>
                                          <p:spTgt spid="3"/>
                                        </p:tgtEl>
                                      </p:cBhvr>
                                      <p:to x="100000" y="80000"/>
                                    </p:animScale>
                                    <p:animScale>
                                      <p:cBhvr>
                                        <p:cTn id="37" dur="166" decel="50000">
                                          <p:stCondLst>
                                            <p:cond delay="1338"/>
                                          </p:stCondLst>
                                        </p:cTn>
                                        <p:tgtEl>
                                          <p:spTgt spid="3"/>
                                        </p:tgtEl>
                                      </p:cBhvr>
                                      <p:to x="100000" y="100000"/>
                                    </p:animScale>
                                    <p:animScale>
                                      <p:cBhvr>
                                        <p:cTn id="38" dur="26">
                                          <p:stCondLst>
                                            <p:cond delay="1642"/>
                                          </p:stCondLst>
                                        </p:cTn>
                                        <p:tgtEl>
                                          <p:spTgt spid="3"/>
                                        </p:tgtEl>
                                      </p:cBhvr>
                                      <p:to x="100000" y="90000"/>
                                    </p:animScale>
                                    <p:animScale>
                                      <p:cBhvr>
                                        <p:cTn id="39" dur="166" decel="50000">
                                          <p:stCondLst>
                                            <p:cond delay="1668"/>
                                          </p:stCondLst>
                                        </p:cTn>
                                        <p:tgtEl>
                                          <p:spTgt spid="3"/>
                                        </p:tgtEl>
                                      </p:cBhvr>
                                      <p:to x="100000" y="100000"/>
                                    </p:animScale>
                                    <p:animScale>
                                      <p:cBhvr>
                                        <p:cTn id="40" dur="26">
                                          <p:stCondLst>
                                            <p:cond delay="1808"/>
                                          </p:stCondLst>
                                        </p:cTn>
                                        <p:tgtEl>
                                          <p:spTgt spid="3"/>
                                        </p:tgtEl>
                                      </p:cBhvr>
                                      <p:to x="100000" y="95000"/>
                                    </p:animScale>
                                    <p:animScale>
                                      <p:cBhvr>
                                        <p:cTn id="41"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9" name="Rectangle 8"/>
          <p:cNvSpPr/>
          <p:nvPr/>
        </p:nvSpPr>
        <p:spPr>
          <a:xfrm>
            <a:off x="1119332" y="365125"/>
            <a:ext cx="9476508" cy="1081193"/>
          </a:xfrm>
          <a:prstGeom prst="rect">
            <a:avLst/>
          </a:prstGeom>
        </p:spPr>
        <p:txBody>
          <a:bodyPr wrap="square">
            <a:spAutoFit/>
          </a:bodyPr>
          <a:lstStyle/>
          <a:p>
            <a:pPr algn="ctr">
              <a:lnSpc>
                <a:spcPct val="130000"/>
              </a:lnSpc>
              <a:spcAft>
                <a:spcPts val="0"/>
              </a:spcAft>
              <a:tabLst>
                <a:tab pos="1386840" algn="l"/>
              </a:tabLst>
            </a:pPr>
            <a:r>
              <a:rPr lang="en-US" sz="5400" b="1" dirty="0" smtClean="0">
                <a:solidFill>
                  <a:srgbClr val="FF0000"/>
                </a:solidFill>
                <a:latin typeface="Times New Roman" panose="02020603050405020304" pitchFamily="18" charset="0"/>
                <a:ea typeface="MS Mincho"/>
                <a:cs typeface="Times New Roman" panose="02020603050405020304" pitchFamily="18" charset="0"/>
              </a:rPr>
              <a:t>III</a:t>
            </a:r>
            <a:r>
              <a:rPr lang="en-US" sz="5400" b="1" dirty="0">
                <a:solidFill>
                  <a:srgbClr val="FF0000"/>
                </a:solidFill>
                <a:latin typeface="Times New Roman" panose="02020603050405020304" pitchFamily="18" charset="0"/>
                <a:ea typeface="MS Mincho"/>
                <a:cs typeface="Times New Roman" panose="02020603050405020304" pitchFamily="18" charset="0"/>
              </a:rPr>
              <a:t>. </a:t>
            </a:r>
            <a:r>
              <a:rPr lang="en-US" sz="5400" b="1" dirty="0" smtClean="0">
                <a:solidFill>
                  <a:srgbClr val="FF0000"/>
                </a:solidFill>
                <a:latin typeface="Times New Roman" panose="02020603050405020304" pitchFamily="18" charset="0"/>
                <a:ea typeface="MS Mincho"/>
                <a:cs typeface="Times New Roman" panose="02020603050405020304" pitchFamily="18" charset="0"/>
              </a:rPr>
              <a:t>TỔNG KẾT</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405288" y="1874728"/>
            <a:ext cx="9190552" cy="3108543"/>
          </a:xfrm>
          <a:prstGeom prst="rect">
            <a:avLst/>
          </a:prstGeom>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Trình bày thông tin theo quan hệ nhân quả và mức độ quan trọng của đối tượng</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Sử dụng những số liệu chính xác, thuyết phục.</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59492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80">
                                          <p:stCondLst>
                                            <p:cond delay="0"/>
                                          </p:stCondLst>
                                        </p:cTn>
                                        <p:tgtEl>
                                          <p:spTgt spid="3"/>
                                        </p:tgtEl>
                                      </p:cBhvr>
                                    </p:animEffect>
                                    <p:anim calcmode="lin" valueType="num">
                                      <p:cBhvr>
                                        <p:cTn id="1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6" dur="26">
                                          <p:stCondLst>
                                            <p:cond delay="650"/>
                                          </p:stCondLst>
                                        </p:cTn>
                                        <p:tgtEl>
                                          <p:spTgt spid="3"/>
                                        </p:tgtEl>
                                      </p:cBhvr>
                                      <p:to x="100000" y="60000"/>
                                    </p:animScale>
                                    <p:animScale>
                                      <p:cBhvr>
                                        <p:cTn id="17" dur="166" decel="50000">
                                          <p:stCondLst>
                                            <p:cond delay="676"/>
                                          </p:stCondLst>
                                        </p:cTn>
                                        <p:tgtEl>
                                          <p:spTgt spid="3"/>
                                        </p:tgtEl>
                                      </p:cBhvr>
                                      <p:to x="100000" y="100000"/>
                                    </p:animScale>
                                    <p:animScale>
                                      <p:cBhvr>
                                        <p:cTn id="18" dur="26">
                                          <p:stCondLst>
                                            <p:cond delay="1312"/>
                                          </p:stCondLst>
                                        </p:cTn>
                                        <p:tgtEl>
                                          <p:spTgt spid="3"/>
                                        </p:tgtEl>
                                      </p:cBhvr>
                                      <p:to x="100000" y="80000"/>
                                    </p:animScale>
                                    <p:animScale>
                                      <p:cBhvr>
                                        <p:cTn id="19" dur="166" decel="50000">
                                          <p:stCondLst>
                                            <p:cond delay="1338"/>
                                          </p:stCondLst>
                                        </p:cTn>
                                        <p:tgtEl>
                                          <p:spTgt spid="3"/>
                                        </p:tgtEl>
                                      </p:cBhvr>
                                      <p:to x="100000" y="100000"/>
                                    </p:animScale>
                                    <p:animScale>
                                      <p:cBhvr>
                                        <p:cTn id="20" dur="26">
                                          <p:stCondLst>
                                            <p:cond delay="1642"/>
                                          </p:stCondLst>
                                        </p:cTn>
                                        <p:tgtEl>
                                          <p:spTgt spid="3"/>
                                        </p:tgtEl>
                                      </p:cBhvr>
                                      <p:to x="100000" y="90000"/>
                                    </p:animScale>
                                    <p:animScale>
                                      <p:cBhvr>
                                        <p:cTn id="21" dur="166" decel="50000">
                                          <p:stCondLst>
                                            <p:cond delay="1668"/>
                                          </p:stCondLst>
                                        </p:cTn>
                                        <p:tgtEl>
                                          <p:spTgt spid="3"/>
                                        </p:tgtEl>
                                      </p:cBhvr>
                                      <p:to x="100000" y="100000"/>
                                    </p:animScale>
                                    <p:animScale>
                                      <p:cBhvr>
                                        <p:cTn id="22" dur="26">
                                          <p:stCondLst>
                                            <p:cond delay="1808"/>
                                          </p:stCondLst>
                                        </p:cTn>
                                        <p:tgtEl>
                                          <p:spTgt spid="3"/>
                                        </p:tgtEl>
                                      </p:cBhvr>
                                      <p:to x="100000" y="95000"/>
                                    </p:animScale>
                                    <p:animScale>
                                      <p:cBhvr>
                                        <p:cTn id="2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9" name="Rectangle 8"/>
          <p:cNvSpPr/>
          <p:nvPr/>
        </p:nvSpPr>
        <p:spPr>
          <a:xfrm>
            <a:off x="1119332" y="365125"/>
            <a:ext cx="9476508" cy="1172629"/>
          </a:xfrm>
          <a:prstGeom prst="rect">
            <a:avLst/>
          </a:prstGeom>
        </p:spPr>
        <p:txBody>
          <a:bodyPr wrap="square">
            <a:spAutoFit/>
          </a:bodyPr>
          <a:lstStyle/>
          <a:p>
            <a:pPr algn="ctr">
              <a:lnSpc>
                <a:spcPct val="130000"/>
              </a:lnSpc>
              <a:spcAft>
                <a:spcPts val="0"/>
              </a:spcAft>
              <a:tabLst>
                <a:tab pos="1386840" algn="l"/>
              </a:tabLst>
            </a:pPr>
            <a:r>
              <a:rPr lang="en-US" sz="5400" b="1" dirty="0" smtClean="0">
                <a:solidFill>
                  <a:srgbClr val="FF0000"/>
                </a:solidFill>
                <a:latin typeface="Times New Roman" panose="02020603050405020304" pitchFamily="18" charset="0"/>
                <a:ea typeface="MS Mincho"/>
                <a:cs typeface="Times New Roman" panose="02020603050405020304" pitchFamily="18" charset="0"/>
              </a:rPr>
              <a:t>III</a:t>
            </a:r>
            <a:r>
              <a:rPr lang="en-US" sz="5400" b="1" dirty="0">
                <a:solidFill>
                  <a:srgbClr val="FF0000"/>
                </a:solidFill>
                <a:latin typeface="Times New Roman" panose="02020603050405020304" pitchFamily="18" charset="0"/>
                <a:ea typeface="MS Mincho"/>
                <a:cs typeface="Times New Roman" panose="02020603050405020304" pitchFamily="18" charset="0"/>
              </a:rPr>
              <a:t>. </a:t>
            </a:r>
            <a:r>
              <a:rPr lang="en-US" sz="5400" b="1" dirty="0" smtClean="0">
                <a:solidFill>
                  <a:srgbClr val="FF0000"/>
                </a:solidFill>
                <a:latin typeface="Times New Roman" panose="02020603050405020304" pitchFamily="18" charset="0"/>
                <a:ea typeface="MS Mincho"/>
                <a:cs typeface="Times New Roman" panose="02020603050405020304" pitchFamily="18" charset="0"/>
              </a:rPr>
              <a:t>TỔNG KẾT</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405288" y="1690688"/>
            <a:ext cx="9190552" cy="3970318"/>
          </a:xfrm>
          <a:prstGeom prst="rect">
            <a:avLst/>
          </a:prstGeom>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 Ý </a:t>
            </a:r>
            <a:r>
              <a:rPr lang="en-US" sz="2800" b="1" dirty="0" err="1">
                <a:latin typeface="Times New Roman" panose="02020603050405020304" pitchFamily="18" charset="0"/>
                <a:cs typeface="Times New Roman" panose="02020603050405020304" pitchFamily="18" charset="0"/>
              </a:rPr>
              <a:t>nghĩa</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tri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Cửu</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chờ</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mang lại nhiều lợi ích đối với đồng bằng sông Cửu Long</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Hãy sống hòa hợp với thiên nhiên để mang lại niềm vui và hạnh phúc cho cuộc sống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1171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80">
                                          <p:stCondLst>
                                            <p:cond delay="0"/>
                                          </p:stCondLst>
                                        </p:cTn>
                                        <p:tgtEl>
                                          <p:spTgt spid="3"/>
                                        </p:tgtEl>
                                      </p:cBhvr>
                                    </p:animEffect>
                                    <p:anim calcmode="lin" valueType="num">
                                      <p:cBhvr>
                                        <p:cTn id="1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6" dur="26">
                                          <p:stCondLst>
                                            <p:cond delay="650"/>
                                          </p:stCondLst>
                                        </p:cTn>
                                        <p:tgtEl>
                                          <p:spTgt spid="3"/>
                                        </p:tgtEl>
                                      </p:cBhvr>
                                      <p:to x="100000" y="60000"/>
                                    </p:animScale>
                                    <p:animScale>
                                      <p:cBhvr>
                                        <p:cTn id="17" dur="166" decel="50000">
                                          <p:stCondLst>
                                            <p:cond delay="676"/>
                                          </p:stCondLst>
                                        </p:cTn>
                                        <p:tgtEl>
                                          <p:spTgt spid="3"/>
                                        </p:tgtEl>
                                      </p:cBhvr>
                                      <p:to x="100000" y="100000"/>
                                    </p:animScale>
                                    <p:animScale>
                                      <p:cBhvr>
                                        <p:cTn id="18" dur="26">
                                          <p:stCondLst>
                                            <p:cond delay="1312"/>
                                          </p:stCondLst>
                                        </p:cTn>
                                        <p:tgtEl>
                                          <p:spTgt spid="3"/>
                                        </p:tgtEl>
                                      </p:cBhvr>
                                      <p:to x="100000" y="80000"/>
                                    </p:animScale>
                                    <p:animScale>
                                      <p:cBhvr>
                                        <p:cTn id="19" dur="166" decel="50000">
                                          <p:stCondLst>
                                            <p:cond delay="1338"/>
                                          </p:stCondLst>
                                        </p:cTn>
                                        <p:tgtEl>
                                          <p:spTgt spid="3"/>
                                        </p:tgtEl>
                                      </p:cBhvr>
                                      <p:to x="100000" y="100000"/>
                                    </p:animScale>
                                    <p:animScale>
                                      <p:cBhvr>
                                        <p:cTn id="20" dur="26">
                                          <p:stCondLst>
                                            <p:cond delay="1642"/>
                                          </p:stCondLst>
                                        </p:cTn>
                                        <p:tgtEl>
                                          <p:spTgt spid="3"/>
                                        </p:tgtEl>
                                      </p:cBhvr>
                                      <p:to x="100000" y="90000"/>
                                    </p:animScale>
                                    <p:animScale>
                                      <p:cBhvr>
                                        <p:cTn id="21" dur="166" decel="50000">
                                          <p:stCondLst>
                                            <p:cond delay="1668"/>
                                          </p:stCondLst>
                                        </p:cTn>
                                        <p:tgtEl>
                                          <p:spTgt spid="3"/>
                                        </p:tgtEl>
                                      </p:cBhvr>
                                      <p:to x="100000" y="100000"/>
                                    </p:animScale>
                                    <p:animScale>
                                      <p:cBhvr>
                                        <p:cTn id="22" dur="26">
                                          <p:stCondLst>
                                            <p:cond delay="1808"/>
                                          </p:stCondLst>
                                        </p:cTn>
                                        <p:tgtEl>
                                          <p:spTgt spid="3"/>
                                        </p:tgtEl>
                                      </p:cBhvr>
                                      <p:to x="100000" y="95000"/>
                                    </p:animScale>
                                    <p:animScale>
                                      <p:cBhvr>
                                        <p:cTn id="2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9" name="Rectangle 8"/>
          <p:cNvSpPr/>
          <p:nvPr/>
        </p:nvSpPr>
        <p:spPr>
          <a:xfrm>
            <a:off x="1119332" y="163655"/>
            <a:ext cx="9476508" cy="1172629"/>
          </a:xfrm>
          <a:prstGeom prst="rect">
            <a:avLst/>
          </a:prstGeom>
        </p:spPr>
        <p:txBody>
          <a:bodyPr wrap="square">
            <a:spAutoFit/>
          </a:bodyPr>
          <a:lstStyle/>
          <a:p>
            <a:pPr algn="ctr">
              <a:lnSpc>
                <a:spcPct val="130000"/>
              </a:lnSpc>
              <a:spcAft>
                <a:spcPts val="0"/>
              </a:spcAft>
              <a:tabLst>
                <a:tab pos="1386840" algn="l"/>
              </a:tabLst>
            </a:pPr>
            <a:r>
              <a:rPr lang="en-US" sz="5400" b="1" dirty="0" smtClean="0">
                <a:solidFill>
                  <a:srgbClr val="FF0000"/>
                </a:solidFill>
                <a:latin typeface="Times New Roman" panose="02020603050405020304" pitchFamily="18" charset="0"/>
                <a:ea typeface="MS Mincho"/>
                <a:cs typeface="Times New Roman" panose="02020603050405020304" pitchFamily="18" charset="0"/>
              </a:rPr>
              <a:t>III</a:t>
            </a:r>
            <a:r>
              <a:rPr lang="en-US" sz="5400" b="1" dirty="0">
                <a:solidFill>
                  <a:srgbClr val="FF0000"/>
                </a:solidFill>
                <a:latin typeface="Times New Roman" panose="02020603050405020304" pitchFamily="18" charset="0"/>
                <a:ea typeface="MS Mincho"/>
                <a:cs typeface="Times New Roman" panose="02020603050405020304" pitchFamily="18" charset="0"/>
              </a:rPr>
              <a:t>. </a:t>
            </a:r>
            <a:r>
              <a:rPr lang="en-US" sz="5400" b="1" dirty="0" smtClean="0">
                <a:solidFill>
                  <a:srgbClr val="FF0000"/>
                </a:solidFill>
                <a:latin typeface="Times New Roman" panose="02020603050405020304" pitchFamily="18" charset="0"/>
                <a:ea typeface="MS Mincho"/>
                <a:cs typeface="Times New Roman" panose="02020603050405020304" pitchFamily="18" charset="0"/>
              </a:rPr>
              <a:t>TỔNG KẾT</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262310" y="1244848"/>
            <a:ext cx="9333530" cy="4893647"/>
          </a:xfrm>
          <a:prstGeom prst="rect">
            <a:avLst/>
          </a:prstGeom>
        </p:spPr>
        <p:txBody>
          <a:bodyPr wrap="square">
            <a:spAutoFit/>
          </a:bodyPr>
          <a:lstStyle/>
          <a:p>
            <a:pPr algn="just"/>
            <a:r>
              <a:rPr lang="en-US" sz="2600" dirty="0">
                <a:latin typeface="Times New Roman" panose="02020603050405020304" pitchFamily="18" charset="0"/>
                <a:cs typeface="Times New Roman" panose="02020603050405020304" pitchFamily="18" charset="0"/>
              </a:rPr>
              <a:t> </a:t>
            </a:r>
            <a:r>
              <a:rPr lang="fr-FR" sz="2600" b="1" dirty="0" smtClean="0">
                <a:latin typeface="Times New Roman" panose="02020603050405020304" pitchFamily="18" charset="0"/>
                <a:cs typeface="Times New Roman" panose="02020603050405020304" pitchFamily="18" charset="0"/>
              </a:rPr>
              <a:t>3</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Cách</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đọc</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hiểu</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một</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văn</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bản</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thông</a:t>
            </a:r>
            <a:r>
              <a:rPr lang="fr-FR" sz="2600" b="1" dirty="0">
                <a:latin typeface="Times New Roman" panose="02020603050405020304" pitchFamily="18" charset="0"/>
                <a:cs typeface="Times New Roman" panose="02020603050405020304" pitchFamily="18" charset="0"/>
              </a:rPr>
              <a:t> tin </a:t>
            </a:r>
            <a:r>
              <a:rPr lang="fr-FR" sz="2600" b="1" dirty="0" err="1">
                <a:latin typeface="Times New Roman" panose="02020603050405020304" pitchFamily="18" charset="0"/>
                <a:cs typeface="Times New Roman" panose="02020603050405020304" pitchFamily="18" charset="0"/>
              </a:rPr>
              <a:t>giải</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thích</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một</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hiện</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tượng</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tự</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nhiên</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nói</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chung</a:t>
            </a:r>
            <a:endParaRPr lang="en-US" sz="2600" dirty="0">
              <a:latin typeface="Times New Roman" panose="02020603050405020304" pitchFamily="18" charset="0"/>
              <a:cs typeface="Times New Roman" panose="02020603050405020304" pitchFamily="18" charset="0"/>
            </a:endParaRPr>
          </a:p>
          <a:p>
            <a:pPr algn="just"/>
            <a:r>
              <a:rPr lang="pt-BR" sz="2600" dirty="0">
                <a:latin typeface="Times New Roman" panose="02020603050405020304" pitchFamily="18" charset="0"/>
                <a:cs typeface="Times New Roman" panose="02020603050405020304" pitchFamily="18" charset="0"/>
              </a:rPr>
              <a:t>- Phân tích và đánh giá được đề tài, cách đặt nhan đề, các thông tin cơ bản của VB.</a:t>
            </a:r>
            <a:endParaRPr lang="en-US" sz="2600" dirty="0">
              <a:latin typeface="Times New Roman" panose="02020603050405020304" pitchFamily="18" charset="0"/>
              <a:cs typeface="Times New Roman" panose="02020603050405020304" pitchFamily="18" charset="0"/>
            </a:endParaRPr>
          </a:p>
          <a:p>
            <a:pPr algn="just"/>
            <a:r>
              <a:rPr lang="pt-BR" sz="2600" dirty="0">
                <a:latin typeface="Times New Roman" panose="02020603050405020304" pitchFamily="18" charset="0"/>
                <a:cs typeface="Times New Roman" panose="02020603050405020304" pitchFamily="18" charset="0"/>
              </a:rPr>
              <a:t>- Xác định được mục đích viết, quan điểm và thái độ, tình cảm của người viết.</a:t>
            </a:r>
            <a:endParaRPr lang="en-US" sz="2600" dirty="0">
              <a:latin typeface="Times New Roman" panose="02020603050405020304" pitchFamily="18" charset="0"/>
              <a:cs typeface="Times New Roman" panose="02020603050405020304" pitchFamily="18" charset="0"/>
            </a:endParaRPr>
          </a:p>
          <a:p>
            <a:pPr algn="just"/>
            <a:r>
              <a:rPr lang="pt-BR" sz="2600" dirty="0">
                <a:latin typeface="Times New Roman" panose="02020603050405020304" pitchFamily="18" charset="0"/>
                <a:cs typeface="Times New Roman" panose="02020603050405020304" pitchFamily="18" charset="0"/>
              </a:rPr>
              <a:t>- Nhận biết và phân tích được tác dụng của các yếu tố hình thức như: bố cục, cách trình bày thông tin; sự kết hợp giữa phương tiện giao tiếp ngôn ngữ và các phương tiện giao tiếp phi ngôn ngữ để biểu đạt nội dung VB một cách sinh động, hiệu quả.</a:t>
            </a:r>
            <a:endParaRPr lang="en-US" sz="2600" dirty="0">
              <a:latin typeface="Times New Roman" panose="02020603050405020304" pitchFamily="18" charset="0"/>
              <a:cs typeface="Times New Roman" panose="02020603050405020304" pitchFamily="18" charset="0"/>
            </a:endParaRPr>
          </a:p>
          <a:p>
            <a:pPr algn="just"/>
            <a:r>
              <a:rPr lang="pt-BR" sz="2600" dirty="0">
                <a:latin typeface="Times New Roman" panose="02020603050405020304" pitchFamily="18" charset="0"/>
                <a:cs typeface="Times New Roman" panose="02020603050405020304" pitchFamily="18" charset="0"/>
              </a:rPr>
              <a:t>- Nêu được ý nghĩa hay tác động của VB thông tin đã đọc đối với bản thân.</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742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80">
                                          <p:stCondLst>
                                            <p:cond delay="0"/>
                                          </p:stCondLst>
                                        </p:cTn>
                                        <p:tgtEl>
                                          <p:spTgt spid="3"/>
                                        </p:tgtEl>
                                      </p:cBhvr>
                                    </p:animEffect>
                                    <p:anim calcmode="lin" valueType="num">
                                      <p:cBhvr>
                                        <p:cTn id="1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6" dur="26">
                                          <p:stCondLst>
                                            <p:cond delay="650"/>
                                          </p:stCondLst>
                                        </p:cTn>
                                        <p:tgtEl>
                                          <p:spTgt spid="3"/>
                                        </p:tgtEl>
                                      </p:cBhvr>
                                      <p:to x="100000" y="60000"/>
                                    </p:animScale>
                                    <p:animScale>
                                      <p:cBhvr>
                                        <p:cTn id="17" dur="166" decel="50000">
                                          <p:stCondLst>
                                            <p:cond delay="676"/>
                                          </p:stCondLst>
                                        </p:cTn>
                                        <p:tgtEl>
                                          <p:spTgt spid="3"/>
                                        </p:tgtEl>
                                      </p:cBhvr>
                                      <p:to x="100000" y="100000"/>
                                    </p:animScale>
                                    <p:animScale>
                                      <p:cBhvr>
                                        <p:cTn id="18" dur="26">
                                          <p:stCondLst>
                                            <p:cond delay="1312"/>
                                          </p:stCondLst>
                                        </p:cTn>
                                        <p:tgtEl>
                                          <p:spTgt spid="3"/>
                                        </p:tgtEl>
                                      </p:cBhvr>
                                      <p:to x="100000" y="80000"/>
                                    </p:animScale>
                                    <p:animScale>
                                      <p:cBhvr>
                                        <p:cTn id="19" dur="166" decel="50000">
                                          <p:stCondLst>
                                            <p:cond delay="1338"/>
                                          </p:stCondLst>
                                        </p:cTn>
                                        <p:tgtEl>
                                          <p:spTgt spid="3"/>
                                        </p:tgtEl>
                                      </p:cBhvr>
                                      <p:to x="100000" y="100000"/>
                                    </p:animScale>
                                    <p:animScale>
                                      <p:cBhvr>
                                        <p:cTn id="20" dur="26">
                                          <p:stCondLst>
                                            <p:cond delay="1642"/>
                                          </p:stCondLst>
                                        </p:cTn>
                                        <p:tgtEl>
                                          <p:spTgt spid="3"/>
                                        </p:tgtEl>
                                      </p:cBhvr>
                                      <p:to x="100000" y="90000"/>
                                    </p:animScale>
                                    <p:animScale>
                                      <p:cBhvr>
                                        <p:cTn id="21" dur="166" decel="50000">
                                          <p:stCondLst>
                                            <p:cond delay="1668"/>
                                          </p:stCondLst>
                                        </p:cTn>
                                        <p:tgtEl>
                                          <p:spTgt spid="3"/>
                                        </p:tgtEl>
                                      </p:cBhvr>
                                      <p:to x="100000" y="100000"/>
                                    </p:animScale>
                                    <p:animScale>
                                      <p:cBhvr>
                                        <p:cTn id="22" dur="26">
                                          <p:stCondLst>
                                            <p:cond delay="1808"/>
                                          </p:stCondLst>
                                        </p:cTn>
                                        <p:tgtEl>
                                          <p:spTgt spid="3"/>
                                        </p:tgtEl>
                                      </p:cBhvr>
                                      <p:to x="100000" y="95000"/>
                                    </p:animScale>
                                    <p:animScale>
                                      <p:cBhvr>
                                        <p:cTn id="2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7509" y="600364"/>
            <a:ext cx="10300854" cy="5539654"/>
          </a:xfrm>
          <a:prstGeom prst="rect">
            <a:avLst/>
          </a:prstGeom>
          <a:ln w="228600" cap="sq" cmpd="thickThin">
            <a:solidFill>
              <a:srgbClr val="000000"/>
            </a:solidFill>
            <a:prstDash val="solid"/>
            <a:miter lim="800000"/>
          </a:ln>
          <a:effectLst>
            <a:innerShdw blurRad="76200">
              <a:srgbClr val="000000"/>
            </a:innerShdw>
          </a:effectLst>
        </p:spPr>
      </p:pic>
      <p:sp>
        <p:nvSpPr>
          <p:cNvPr id="5" name="Rectangle 4"/>
          <p:cNvSpPr/>
          <p:nvPr/>
        </p:nvSpPr>
        <p:spPr>
          <a:xfrm>
            <a:off x="3108382" y="824406"/>
            <a:ext cx="6297878" cy="646331"/>
          </a:xfrm>
          <a:prstGeom prst="rect">
            <a:avLst/>
          </a:prstGeom>
        </p:spPr>
        <p:txBody>
          <a:bodyPr wrap="none">
            <a:spAutoFit/>
          </a:bodyPr>
          <a:lstStyle/>
          <a:p>
            <a:r>
              <a:rPr lang="en-US" sz="3600" b="1" dirty="0">
                <a:solidFill>
                  <a:srgbClr val="FF0000"/>
                </a:solidFill>
                <a:latin typeface="Times New Roman" panose="02020603050405020304" pitchFamily="18" charset="0"/>
                <a:ea typeface="Calibri" panose="020F0502020204030204" pitchFamily="34" charset="0"/>
              </a:rPr>
              <a:t>HOẠT ĐỘNG 3: LUYỆN TẬP</a:t>
            </a:r>
            <a:endParaRPr lang="en-US" sz="3600" dirty="0"/>
          </a:p>
        </p:txBody>
      </p:sp>
      <p:sp>
        <p:nvSpPr>
          <p:cNvPr id="6" name="Horizontal Scroll 5"/>
          <p:cNvSpPr/>
          <p:nvPr/>
        </p:nvSpPr>
        <p:spPr>
          <a:xfrm>
            <a:off x="1450110" y="4156364"/>
            <a:ext cx="9605818" cy="1983654"/>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Viết một đoạn văn (khoảng 7 – 9  </a:t>
            </a:r>
            <a:r>
              <a:rPr lang="en-US" sz="2800" dirty="0" err="1">
                <a:latin typeface="Times New Roman" panose="02020603050405020304" pitchFamily="18" charset="0"/>
                <a:cs typeface="Times New Roman" panose="02020603050405020304" pitchFamily="18" charset="0"/>
              </a:rPr>
              <a:t>câu</a:t>
            </a: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pt-BR" sz="2800"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Miền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Cửu</a:t>
            </a:r>
            <a:r>
              <a:rPr lang="en-US" sz="2800" i="1" dirty="0">
                <a:latin typeface="Times New Roman" panose="02020603050405020304" pitchFamily="18" charset="0"/>
                <a:cs typeface="Times New Roman" panose="02020603050405020304" pitchFamily="18" charset="0"/>
              </a:rPr>
              <a:t> Long </a:t>
            </a:r>
            <a:r>
              <a:rPr lang="en-US" sz="2800" i="1" dirty="0" err="1">
                <a:latin typeface="Times New Roman" panose="02020603050405020304" pitchFamily="18" charset="0"/>
                <a:cs typeface="Times New Roman" panose="02020603050405020304" pitchFamily="18" charset="0"/>
              </a:rPr>
              <a:t>cần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chung</a:t>
            </a:r>
            <a:r>
              <a:rPr lang="en-US" sz="2800" i="1" dirty="0">
                <a:latin typeface="Times New Roman" panose="02020603050405020304" pitchFamily="18" charset="0"/>
                <a:cs typeface="Times New Roman" panose="02020603050405020304" pitchFamily="18" charset="0"/>
              </a:rPr>
              <a:t> sang </a:t>
            </a:r>
            <a:r>
              <a:rPr lang="en-US" sz="2800" i="1" dirty="0" err="1">
                <a:latin typeface="Times New Roman" panose="02020603050405020304" pitchFamily="18" charset="0"/>
                <a:cs typeface="Times New Roman" panose="02020603050405020304" pitchFamily="18" charset="0"/>
              </a:rPr>
              <a:t>chào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lũ</a:t>
            </a:r>
            <a:r>
              <a:rPr lang="pt-B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3250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88789900"/>
              </p:ext>
            </p:extLst>
          </p:nvPr>
        </p:nvGraphicFramePr>
        <p:xfrm>
          <a:off x="350981" y="1128230"/>
          <a:ext cx="11517746" cy="5433929"/>
        </p:xfrm>
        <a:graphic>
          <a:graphicData uri="http://schemas.openxmlformats.org/drawingml/2006/table">
            <a:tbl>
              <a:tblPr firstRow="1" firstCol="1" lastRow="1" lastCol="1" bandRow="1" bandCol="1">
                <a:tableStyleId>{ED083AE6-46FA-4A59-8FB0-9F97EB10719F}</a:tableStyleId>
              </a:tblPr>
              <a:tblGrid>
                <a:gridCol w="1570183">
                  <a:extLst>
                    <a:ext uri="{9D8B030D-6E8A-4147-A177-3AD203B41FA5}">
                      <a16:colId xmlns:a16="http://schemas.microsoft.com/office/drawing/2014/main" val="2618548095"/>
                    </a:ext>
                  </a:extLst>
                </a:gridCol>
                <a:gridCol w="8903854">
                  <a:extLst>
                    <a:ext uri="{9D8B030D-6E8A-4147-A177-3AD203B41FA5}">
                      <a16:colId xmlns:a16="http://schemas.microsoft.com/office/drawing/2014/main" val="3386946587"/>
                    </a:ext>
                  </a:extLst>
                </a:gridCol>
                <a:gridCol w="1043709">
                  <a:extLst>
                    <a:ext uri="{9D8B030D-6E8A-4147-A177-3AD203B41FA5}">
                      <a16:colId xmlns:a16="http://schemas.microsoft.com/office/drawing/2014/main" val="1198148806"/>
                    </a:ext>
                  </a:extLst>
                </a:gridCol>
              </a:tblGrid>
              <a:tr h="986897">
                <a:tc>
                  <a:txBody>
                    <a:bodyPr/>
                    <a:lstStyle/>
                    <a:p>
                      <a:pPr algn="just">
                        <a:lnSpc>
                          <a:spcPct val="130000"/>
                        </a:lnSpc>
                        <a:spcAft>
                          <a:spcPts val="0"/>
                        </a:spcAft>
                      </a:pPr>
                      <a:r>
                        <a:rPr lang="en-US" sz="2200" dirty="0" err="1">
                          <a:effectLst/>
                          <a:latin typeface="Times New Roman" panose="02020603050405020304" pitchFamily="18" charset="0"/>
                          <a:cs typeface="Times New Roman" panose="02020603050405020304" pitchFamily="18" charset="0"/>
                        </a:rPr>
                        <a:t>Tiêu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chí</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just">
                        <a:lnSpc>
                          <a:spcPct val="13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Mô</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chí</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just">
                        <a:lnSpc>
                          <a:spcPct val="130000"/>
                        </a:lnSpc>
                        <a:spcAft>
                          <a:spcPts val="0"/>
                        </a:spcAft>
                      </a:pPr>
                      <a:r>
                        <a:rPr lang="en-US" sz="2200" dirty="0" err="1">
                          <a:effectLst/>
                          <a:latin typeface="Times New Roman" panose="02020603050405020304" pitchFamily="18" charset="0"/>
                          <a:cs typeface="Times New Roman" panose="02020603050405020304" pitchFamily="18" charset="0"/>
                        </a:rPr>
                        <a:t>Đạt</a:t>
                      </a:r>
                      <a:r>
                        <a:rPr lang="en-US" sz="2200" dirty="0">
                          <a:effectLst/>
                          <a:latin typeface="Times New Roman" panose="02020603050405020304" pitchFamily="18" charset="0"/>
                          <a:cs typeface="Times New Roman" panose="02020603050405020304" pitchFamily="18" charset="0"/>
                        </a:rPr>
                        <a:t>/ </a:t>
                      </a:r>
                      <a:r>
                        <a:rPr lang="en-US" sz="2200" dirty="0" smtClean="0">
                          <a:effectLst/>
                          <a:latin typeface="Times New Roman" panose="02020603050405020304" pitchFamily="18" charset="0"/>
                          <a:cs typeface="Times New Roman" panose="02020603050405020304" pitchFamily="18" charset="0"/>
                        </a:rPr>
                        <a:t>CĐ</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val="2398052853"/>
                  </a:ext>
                </a:extLst>
              </a:tr>
              <a:tr h="310810">
                <a:tc rowSpan="2">
                  <a:txBody>
                    <a:bodyPr/>
                    <a:lstStyle/>
                    <a:p>
                      <a:pPr algn="just">
                        <a:lnSpc>
                          <a:spcPct val="130000"/>
                        </a:lnSpc>
                        <a:spcAft>
                          <a:spcPts val="0"/>
                        </a:spcAft>
                      </a:pPr>
                      <a:r>
                        <a:rPr lang="en-US" sz="2200">
                          <a:effectLst/>
                          <a:latin typeface="Times New Roman" panose="02020603050405020304" pitchFamily="18" charset="0"/>
                          <a:cs typeface="Times New Roman" panose="02020603050405020304" pitchFamily="18" charset="0"/>
                        </a:rPr>
                        <a:t>Hình thức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just">
                        <a:lnSpc>
                          <a:spcPct val="130000"/>
                        </a:lnSpc>
                        <a:spcAft>
                          <a:spcPts val="0"/>
                        </a:spcAft>
                      </a:pPr>
                      <a:r>
                        <a:rPr lang="en-US" sz="2200">
                          <a:effectLst/>
                          <a:latin typeface="Times New Roman" panose="02020603050405020304" pitchFamily="18" charset="0"/>
                          <a:cs typeface="Times New Roman" panose="02020603050405020304" pitchFamily="18" charset="0"/>
                        </a:rPr>
                        <a:t>- Đảm bảo hình thức và dung lượng của đoạn văn (khoảng 7 – 9 câu)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val="1920202248"/>
                  </a:ext>
                </a:extLst>
              </a:tr>
              <a:tr h="310810">
                <a:tc vMerge="1">
                  <a:txBody>
                    <a:bodyPr/>
                    <a:lstStyle/>
                    <a:p>
                      <a:endParaRPr lang="en-US"/>
                    </a:p>
                  </a:txBody>
                  <a:tcPr/>
                </a:tc>
                <a:tc>
                  <a:txBody>
                    <a:bodyPr/>
                    <a:lstStyle/>
                    <a:p>
                      <a:pPr algn="just">
                        <a:lnSpc>
                          <a:spcPct val="130000"/>
                        </a:lnSpc>
                        <a:spcAft>
                          <a:spcPts val="0"/>
                        </a:spcAft>
                      </a:pPr>
                      <a:r>
                        <a:rPr lang="en-US" sz="2200">
                          <a:effectLst/>
                          <a:latin typeface="Times New Roman" panose="02020603050405020304" pitchFamily="18" charset="0"/>
                          <a:cs typeface="Times New Roman" panose="02020603050405020304" pitchFamily="18" charset="0"/>
                        </a:rPr>
                        <a:t>- Không đảm bảo yêu cầu về hình thức và dung lượng của đoạn văn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val="2601700488"/>
                  </a:ext>
                </a:extLst>
              </a:tr>
              <a:tr h="310810">
                <a:tc rowSpan="4">
                  <a:txBody>
                    <a:bodyPr/>
                    <a:lstStyle/>
                    <a:p>
                      <a:pPr algn="just">
                        <a:lnSpc>
                          <a:spcPct val="130000"/>
                        </a:lnSpc>
                        <a:spcAft>
                          <a:spcPts val="0"/>
                        </a:spcAft>
                      </a:pPr>
                      <a:r>
                        <a:rPr lang="en-US" sz="2200">
                          <a:effectLst/>
                          <a:latin typeface="Times New Roman" panose="02020603050405020304" pitchFamily="18" charset="0"/>
                          <a:cs typeface="Times New Roman" panose="02020603050405020304" pitchFamily="18" charset="0"/>
                        </a:rPr>
                        <a:t>Nội dung</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gridSpan="2">
                  <a:txBody>
                    <a:bodyPr/>
                    <a:lstStyle/>
                    <a:p>
                      <a:pPr>
                        <a:lnSpc>
                          <a:spcPct val="130000"/>
                        </a:lnSpc>
                        <a:spcAft>
                          <a:spcPts val="0"/>
                        </a:spcAft>
                      </a:pPr>
                      <a:r>
                        <a:rPr lang="vi-VN" sz="2200">
                          <a:effectLst/>
                          <a:latin typeface="Times New Roman" panose="02020603050405020304" pitchFamily="18" charset="0"/>
                          <a:cs typeface="Times New Roman" panose="02020603050405020304" pitchFamily="18" charset="0"/>
                        </a:rPr>
                        <a:t>N</a:t>
                      </a:r>
                      <a:r>
                        <a:rPr lang="en-US" sz="2200">
                          <a:effectLst/>
                          <a:latin typeface="Times New Roman" panose="02020603050405020304" pitchFamily="18" charset="0"/>
                          <a:cs typeface="Times New Roman" panose="02020603050405020304" pitchFamily="18" charset="0"/>
                        </a:rPr>
                        <a:t>êu những thu nhận bổ ích của em qua việc đọc văn bản:</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hMerge="1">
                  <a:txBody>
                    <a:bodyPr/>
                    <a:lstStyle/>
                    <a:p>
                      <a:endParaRPr lang="en-US"/>
                    </a:p>
                  </a:txBody>
                  <a:tcPr/>
                </a:tc>
                <a:extLst>
                  <a:ext uri="{0D108BD9-81ED-4DB2-BD59-A6C34878D82A}">
                    <a16:rowId xmlns:a16="http://schemas.microsoft.com/office/drawing/2014/main" val="1544258084"/>
                  </a:ext>
                </a:extLst>
              </a:tr>
              <a:tr h="466215">
                <a:tc vMerge="1">
                  <a:txBody>
                    <a:bodyPr/>
                    <a:lstStyle/>
                    <a:p>
                      <a:endParaRPr lang="en-US"/>
                    </a:p>
                  </a:txBody>
                  <a:tcPr/>
                </a:tc>
                <a:tc>
                  <a:txBody>
                    <a:bodyPr/>
                    <a:lstStyle/>
                    <a:p>
                      <a:pPr marL="342900" lvl="0" indent="-342900" algn="just">
                        <a:lnSpc>
                          <a:spcPct val="130000"/>
                        </a:lnSpc>
                        <a:spcAft>
                          <a:spcPts val="0"/>
                        </a:spcAft>
                        <a:buClr>
                          <a:srgbClr val="0D0D0D"/>
                        </a:buClr>
                        <a:buSzPts val="1400"/>
                        <a:buFont typeface="Times New Roman" panose="02020603050405020304" pitchFamily="18" charset="0"/>
                        <a:buChar char="-"/>
                      </a:pPr>
                      <a:r>
                        <a:rPr lang="en-US" sz="2200" dirty="0" err="1">
                          <a:effectLst/>
                          <a:latin typeface="Times New Roman" panose="02020603050405020304" pitchFamily="18" charset="0"/>
                          <a:cs typeface="Times New Roman" panose="02020603050405020304" pitchFamily="18" charset="0"/>
                        </a:rPr>
                        <a:t>Những</a:t>
                      </a:r>
                      <a:r>
                        <a:rPr lang="en-US" sz="2200" dirty="0">
                          <a:effectLst/>
                          <a:latin typeface="Times New Roman" panose="02020603050405020304" pitchFamily="18" charset="0"/>
                          <a:cs typeface="Times New Roman" panose="02020603050405020304" pitchFamily="18" charset="0"/>
                        </a:rPr>
                        <a:t> tri </a:t>
                      </a:r>
                      <a:r>
                        <a:rPr lang="en-US" sz="2200" dirty="0" err="1">
                          <a:effectLst/>
                          <a:latin typeface="Times New Roman" panose="02020603050405020304" pitchFamily="18" charset="0"/>
                          <a:cs typeface="Times New Roman" panose="02020603050405020304" pitchFamily="18" charset="0"/>
                        </a:rPr>
                        <a:t>thức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khách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quan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về</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đồng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bằng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nói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chung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đồng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bằng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Cửu</a:t>
                      </a:r>
                      <a:r>
                        <a:rPr lang="en-US" sz="2200" dirty="0">
                          <a:effectLst/>
                          <a:latin typeface="Times New Roman" panose="02020603050405020304" pitchFamily="18" charset="0"/>
                          <a:cs typeface="Times New Roman" panose="02020603050405020304" pitchFamily="18" charset="0"/>
                        </a:rPr>
                        <a:t> Long </a:t>
                      </a:r>
                      <a:r>
                        <a:rPr lang="en-US" sz="2200" dirty="0" err="1">
                          <a:effectLst/>
                          <a:latin typeface="Times New Roman" panose="02020603050405020304" pitchFamily="18" charset="0"/>
                          <a:cs typeface="Times New Roman" panose="02020603050405020304" pitchFamily="18" charset="0"/>
                        </a:rPr>
                        <a:t>nói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riêng</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0" marR="41380" marT="0" marB="0"/>
                </a:tc>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val="663878932"/>
                  </a:ext>
                </a:extLst>
              </a:tr>
              <a:tr h="310810">
                <a:tc vMerge="1">
                  <a:txBody>
                    <a:bodyPr/>
                    <a:lstStyle/>
                    <a:p>
                      <a:endParaRPr lang="en-US"/>
                    </a:p>
                  </a:txBody>
                  <a:tcPr/>
                </a:tc>
                <a:tc>
                  <a:txBody>
                    <a:bodyPr/>
                    <a:lstStyle/>
                    <a:p>
                      <a:pPr marL="342900" lvl="0" indent="-342900" algn="just">
                        <a:lnSpc>
                          <a:spcPct val="130000"/>
                        </a:lnSpc>
                        <a:spcAft>
                          <a:spcPts val="0"/>
                        </a:spcAft>
                        <a:buClr>
                          <a:srgbClr val="0D0D0D"/>
                        </a:buClr>
                        <a:buSzPts val="1400"/>
                        <a:buFont typeface="Times New Roman" panose="02020603050405020304" pitchFamily="18" charset="0"/>
                        <a:buChar char="-"/>
                      </a:pPr>
                      <a:r>
                        <a:rPr lang="en-US" sz="2200">
                          <a:effectLst/>
                          <a:latin typeface="Times New Roman" panose="02020603050405020304" pitchFamily="18" charset="0"/>
                          <a:cs typeface="Times New Roman" panose="02020603050405020304" pitchFamily="18" charset="0"/>
                        </a:rPr>
                        <a:t>Vai trò của lũ đối với đồng bằng sông Cửu Long.</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0" marR="41380" marT="0" marB="0"/>
                </a:tc>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val="32580997"/>
                  </a:ext>
                </a:extLst>
              </a:tr>
              <a:tr h="310810">
                <a:tc vMerge="1">
                  <a:txBody>
                    <a:bodyPr/>
                    <a:lstStyle/>
                    <a:p>
                      <a:endParaRPr lang="en-US"/>
                    </a:p>
                  </a:txBody>
                  <a:tcPr/>
                </a:tc>
                <a:tc>
                  <a:txBody>
                    <a:bodyPr/>
                    <a:lstStyle/>
                    <a:p>
                      <a:pPr marL="342900" lvl="0" indent="-342900" algn="just">
                        <a:lnSpc>
                          <a:spcPct val="130000"/>
                        </a:lnSpc>
                        <a:spcAft>
                          <a:spcPts val="0"/>
                        </a:spcAft>
                        <a:buClr>
                          <a:srgbClr val="0D0D0D"/>
                        </a:buClr>
                        <a:buSzPts val="1400"/>
                        <a:buFont typeface="Times New Roman" panose="02020603050405020304" pitchFamily="18" charset="0"/>
                        <a:buChar char="-"/>
                      </a:pPr>
                      <a:r>
                        <a:rPr lang="en-US" sz="2200">
                          <a:effectLst/>
                          <a:latin typeface="Times New Roman" panose="02020603050405020304" pitchFamily="18" charset="0"/>
                          <a:cs typeface="Times New Roman" panose="02020603050405020304" pitchFamily="18" charset="0"/>
                        </a:rPr>
                        <a:t>Nhận thức về cách ứng xử mới với hiện tượng lũ ở châu thổ sông Cửu Long.</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0" marR="41380" marT="0" marB="0"/>
                </a:tc>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val="854768800"/>
                  </a:ext>
                </a:extLst>
              </a:tr>
              <a:tr h="310810">
                <a:tc>
                  <a:txBody>
                    <a:bodyPr/>
                    <a:lstStyle/>
                    <a:p>
                      <a:pPr algn="just">
                        <a:lnSpc>
                          <a:spcPct val="130000"/>
                        </a:lnSpc>
                        <a:spcAft>
                          <a:spcPts val="0"/>
                        </a:spcAft>
                      </a:pPr>
                      <a:r>
                        <a:rPr lang="en-US" sz="2200">
                          <a:effectLst/>
                          <a:latin typeface="Times New Roman" panose="02020603050405020304" pitchFamily="18" charset="0"/>
                          <a:cs typeface="Times New Roman" panose="02020603050405020304" pitchFamily="18" charset="0"/>
                        </a:rPr>
                        <a:t>Chính tả, ngữ pháp</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just">
                        <a:lnSpc>
                          <a:spcPct val="130000"/>
                        </a:lnSpc>
                        <a:spcAft>
                          <a:spcPts val="0"/>
                        </a:spcAft>
                      </a:pPr>
                      <a:r>
                        <a:rPr lang="vi-VN" sz="2200">
                          <a:effectLst/>
                          <a:latin typeface="Times New Roman" panose="02020603050405020304" pitchFamily="18" charset="0"/>
                          <a:cs typeface="Times New Roman" panose="02020603050405020304" pitchFamily="18" charset="0"/>
                        </a:rPr>
                        <a:t>Đảm bảo chuẩn chính tả, ngữ pháp tiếng Việt.</a:t>
                      </a:r>
                      <a:endParaRPr lang="en-US" sz="22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val="3581833163"/>
                  </a:ext>
                </a:extLst>
              </a:tr>
              <a:tr h="310810">
                <a:tc>
                  <a:txBody>
                    <a:bodyPr/>
                    <a:lstStyle/>
                    <a:p>
                      <a:pPr algn="just">
                        <a:lnSpc>
                          <a:spcPct val="130000"/>
                        </a:lnSpc>
                        <a:spcAft>
                          <a:spcPts val="0"/>
                        </a:spcAft>
                      </a:pPr>
                      <a:r>
                        <a:rPr lang="en-US" sz="2200">
                          <a:effectLst/>
                          <a:latin typeface="Times New Roman" panose="02020603050405020304" pitchFamily="18" charset="0"/>
                          <a:cs typeface="Times New Roman" panose="02020603050405020304" pitchFamily="18" charset="0"/>
                        </a:rPr>
                        <a:t>Sáng tạo</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just">
                        <a:lnSpc>
                          <a:spcPct val="130000"/>
                        </a:lnSpc>
                        <a:spcAft>
                          <a:spcPts val="0"/>
                        </a:spcAft>
                      </a:pPr>
                      <a:r>
                        <a:rPr lang="vi-VN" sz="2200">
                          <a:effectLst/>
                          <a:latin typeface="Times New Roman" panose="02020603050405020304" pitchFamily="18" charset="0"/>
                          <a:cs typeface="Times New Roman" panose="02020603050405020304" pitchFamily="18" charset="0"/>
                        </a:rPr>
                        <a:t>Thể hiện suy nghĩ sâu sắc về </a:t>
                      </a:r>
                      <a:r>
                        <a:rPr lang="en-US" sz="2200">
                          <a:effectLst/>
                          <a:latin typeface="Times New Roman" panose="02020603050405020304" pitchFamily="18" charset="0"/>
                          <a:cs typeface="Times New Roman" panose="02020603050405020304" pitchFamily="18" charset="0"/>
                        </a:rPr>
                        <a:t>vấn đề</a:t>
                      </a:r>
                      <a:r>
                        <a:rPr lang="vi-VN" sz="2200">
                          <a:effectLst/>
                          <a:latin typeface="Times New Roman" panose="02020603050405020304" pitchFamily="18" charset="0"/>
                          <a:cs typeface="Times New Roman" panose="02020603050405020304" pitchFamily="18" charset="0"/>
                        </a:rPr>
                        <a:t>; có cách diễn đạt mới mẻ</a:t>
                      </a:r>
                      <a:r>
                        <a:rPr lang="en-US" sz="2200">
                          <a:effectLst/>
                          <a:latin typeface="Times New Roman" panose="02020603050405020304" pitchFamily="18" charset="0"/>
                          <a:cs typeface="Times New Roman" panose="02020603050405020304" pitchFamily="18" charset="0"/>
                        </a:rPr>
                        <a:t>,,...</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nSpc>
                          <a:spcPct val="130000"/>
                        </a:lnSpc>
                        <a:spcAft>
                          <a:spcPts val="0"/>
                        </a:spcAft>
                      </a:pPr>
                      <a:r>
                        <a:rPr lang="en-US" sz="220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val="2363228418"/>
                  </a:ext>
                </a:extLst>
              </a:tr>
            </a:tbl>
          </a:graphicData>
        </a:graphic>
      </p:graphicFrame>
      <p:sp>
        <p:nvSpPr>
          <p:cNvPr id="5" name="Rectangle 4"/>
          <p:cNvSpPr/>
          <p:nvPr/>
        </p:nvSpPr>
        <p:spPr>
          <a:xfrm>
            <a:off x="2716595" y="71657"/>
            <a:ext cx="6260047" cy="668645"/>
          </a:xfrm>
          <a:prstGeom prst="rect">
            <a:avLst/>
          </a:prstGeom>
        </p:spPr>
        <p:txBody>
          <a:bodyPr wrap="none">
            <a:spAutoFit/>
          </a:bodyPr>
          <a:lstStyle/>
          <a:p>
            <a:pPr marL="318770" marR="541655" algn="ctr">
              <a:lnSpc>
                <a:spcPct val="130000"/>
              </a:lnSpc>
              <a:spcAft>
                <a:spcPts val="0"/>
              </a:spcAft>
            </a:pPr>
            <a:r>
              <a:rPr lang="en-US" sz="3200" b="1" dirty="0" err="1">
                <a:solidFill>
                  <a:srgbClr val="FF0000"/>
                </a:solidFill>
                <a:latin typeface="Times New Roman" panose="02020603050405020304" pitchFamily="18" charset="0"/>
                <a:ea typeface="Palatino Linotype" panose="02040502050505030304" pitchFamily="18" charset="0"/>
              </a:rPr>
              <a:t>Bảng</a:t>
            </a:r>
            <a:r>
              <a:rPr lang="en-US" sz="3200" b="1" dirty="0">
                <a:solidFill>
                  <a:srgbClr val="FF0000"/>
                </a:solidFill>
                <a:latin typeface="Times New Roman" panose="02020603050405020304" pitchFamily="18" charset="0"/>
                <a:ea typeface="Palatino Linotype" panose="02040502050505030304" pitchFamily="18" charset="0"/>
              </a:rPr>
              <a:t> </a:t>
            </a:r>
            <a:r>
              <a:rPr lang="en-US" sz="3200" b="1" dirty="0" err="1">
                <a:solidFill>
                  <a:srgbClr val="FF0000"/>
                </a:solidFill>
                <a:latin typeface="Times New Roman" panose="02020603050405020304" pitchFamily="18" charset="0"/>
                <a:ea typeface="Palatino Linotype" panose="02040502050505030304" pitchFamily="18" charset="0"/>
              </a:rPr>
              <a:t>kiểm</a:t>
            </a:r>
            <a:r>
              <a:rPr lang="en-US" sz="3200" b="1" dirty="0">
                <a:solidFill>
                  <a:srgbClr val="FF0000"/>
                </a:solidFill>
                <a:latin typeface="Times New Roman" panose="02020603050405020304" pitchFamily="18" charset="0"/>
                <a:ea typeface="Palatino Linotype" panose="02040502050505030304" pitchFamily="18" charset="0"/>
              </a:rPr>
              <a:t> </a:t>
            </a:r>
            <a:r>
              <a:rPr lang="en-US" sz="3200" b="1" dirty="0" err="1">
                <a:solidFill>
                  <a:srgbClr val="FF0000"/>
                </a:solidFill>
                <a:latin typeface="Times New Roman" panose="02020603050405020304" pitchFamily="18" charset="0"/>
                <a:ea typeface="Palatino Linotype" panose="02040502050505030304" pitchFamily="18" charset="0"/>
              </a:rPr>
              <a:t>đánh</a:t>
            </a:r>
            <a:r>
              <a:rPr lang="en-US" sz="3200" b="1" dirty="0">
                <a:solidFill>
                  <a:srgbClr val="FF0000"/>
                </a:solidFill>
                <a:latin typeface="Times New Roman" panose="02020603050405020304" pitchFamily="18" charset="0"/>
                <a:ea typeface="Palatino Linotype" panose="02040502050505030304" pitchFamily="18" charset="0"/>
              </a:rPr>
              <a:t> </a:t>
            </a:r>
            <a:r>
              <a:rPr lang="en-US" sz="3200" b="1" dirty="0" err="1">
                <a:solidFill>
                  <a:srgbClr val="FF0000"/>
                </a:solidFill>
                <a:latin typeface="Times New Roman" panose="02020603050405020304" pitchFamily="18" charset="0"/>
                <a:ea typeface="Palatino Linotype" panose="02040502050505030304" pitchFamily="18" charset="0"/>
              </a:rPr>
              <a:t>giá</a:t>
            </a:r>
            <a:r>
              <a:rPr lang="en-US" sz="3200" b="1" dirty="0">
                <a:solidFill>
                  <a:srgbClr val="FF0000"/>
                </a:solidFill>
                <a:latin typeface="Times New Roman" panose="02020603050405020304" pitchFamily="18" charset="0"/>
                <a:ea typeface="Palatino Linotype" panose="02040502050505030304" pitchFamily="18" charset="0"/>
              </a:rPr>
              <a:t> </a:t>
            </a:r>
            <a:r>
              <a:rPr lang="en-US" sz="3200" b="1" dirty="0" err="1">
                <a:solidFill>
                  <a:srgbClr val="FF0000"/>
                </a:solidFill>
                <a:latin typeface="Times New Roman" panose="02020603050405020304" pitchFamily="18" charset="0"/>
                <a:ea typeface="Palatino Linotype" panose="02040502050505030304" pitchFamily="18" charset="0"/>
              </a:rPr>
              <a:t>đoạn</a:t>
            </a:r>
            <a:r>
              <a:rPr lang="en-US" sz="3200" b="1" dirty="0">
                <a:solidFill>
                  <a:srgbClr val="FF0000"/>
                </a:solidFill>
                <a:latin typeface="Times New Roman" panose="02020603050405020304" pitchFamily="18" charset="0"/>
                <a:ea typeface="Palatino Linotype" panose="02040502050505030304" pitchFamily="18" charset="0"/>
              </a:rPr>
              <a:t> </a:t>
            </a:r>
            <a:r>
              <a:rPr lang="en-US" sz="3200" b="1" dirty="0" err="1">
                <a:solidFill>
                  <a:srgbClr val="FF0000"/>
                </a:solidFill>
                <a:latin typeface="Times New Roman" panose="02020603050405020304" pitchFamily="18" charset="0"/>
                <a:ea typeface="Palatino Linotype" panose="02040502050505030304" pitchFamily="18" charset="0"/>
              </a:rPr>
              <a:t>văn</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02891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904009" y="399004"/>
            <a:ext cx="10383982" cy="6059992"/>
          </a:xfrm>
          <a:prstGeom prst="rect">
            <a:avLst/>
          </a:prstGeom>
        </p:spPr>
        <p:txBody>
          <a:bodyPr wrap="square">
            <a:spAutoFit/>
          </a:bodyPr>
          <a:lstStyle/>
          <a:p>
            <a:pPr algn="just">
              <a:lnSpc>
                <a:spcPct val="130000"/>
              </a:lnSpc>
              <a:spcAft>
                <a:spcPts val="0"/>
              </a:spcAft>
            </a:pPr>
            <a:r>
              <a:rPr lang="nl-NL" sz="2000" b="1" dirty="0">
                <a:solidFill>
                  <a:srgbClr val="FF0000"/>
                </a:solidFill>
                <a:latin typeface="Times New Roman" panose="02020603050405020304" pitchFamily="18" charset="0"/>
                <a:ea typeface="Palatino Linotype" panose="02040502050505030304" pitchFamily="18" charset="0"/>
              </a:rPr>
              <a:t>Đoạn văn tham khảo:</a:t>
            </a:r>
            <a:endParaRPr lang="en-US" sz="2000" dirty="0"/>
          </a:p>
          <a:p>
            <a:pPr algn="just">
              <a:lnSpc>
                <a:spcPct val="130000"/>
              </a:lnSpc>
              <a:spcAft>
                <a:spcPts val="0"/>
              </a:spcAft>
            </a:pPr>
            <a:r>
              <a:rPr lang="nl-NL" sz="2000" b="1" dirty="0">
                <a:solidFill>
                  <a:srgbClr val="FF0000"/>
                </a:solidFill>
                <a:latin typeface="Times New Roman" panose="02020603050405020304" pitchFamily="18" charset="0"/>
                <a:ea typeface="Palatino Linotype" panose="02040502050505030304" pitchFamily="18"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Miền</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châu</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sông</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Cửu</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cần</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đổi</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tư</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sống</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chung</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sang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chào</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đón</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lu</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nhà</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nghiên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cứu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Lê</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Anh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Tuấn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đã</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em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thêm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bổ</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ích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lụt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quá</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Tất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cả</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hạ</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sông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trận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hàng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bởi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lớn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nhỏ</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sẽ</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đợt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trầm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bùn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bồi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đắp</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vùng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châu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thổ</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Quá</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bồi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đắp</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do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hơn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5000 - 7000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xảy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tục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mới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vùng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châu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thổ</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Cửu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như</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ngày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nay;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tuy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nghèo</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khoáng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sản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xây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thổ</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nhưỡng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thái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vùng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Cửu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cực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kỳ</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giàu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nhờ</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lớp</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phù</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trầm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mà</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trận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mang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còn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em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góc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nhìn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mới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vai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trò</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sông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Cửu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đem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dân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sản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tôm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chim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rùa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rắn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ếch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ốc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đem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phù</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màu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mỡ</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vệ</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bổ</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sung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chỗ</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kết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nối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quan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hệ</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thái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Vì</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mở</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góc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nhìn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dựa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dẫn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tế</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giá</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lợi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ích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cũng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như</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hại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lụt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đó</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pháp</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chào</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đón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phù</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9944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p:cNvSpPr/>
          <p:nvPr/>
        </p:nvSpPr>
        <p:spPr>
          <a:xfrm>
            <a:off x="2709921" y="365125"/>
            <a:ext cx="6118342" cy="646331"/>
          </a:xfrm>
          <a:prstGeom prst="rect">
            <a:avLst/>
          </a:prstGeom>
        </p:spPr>
        <p:txBody>
          <a:bodyPr wrap="none">
            <a:spAutoFit/>
          </a:bodyPr>
          <a:lstStyle/>
          <a:p>
            <a:r>
              <a:rPr lang="vi-VN" sz="3600" b="1" dirty="0">
                <a:solidFill>
                  <a:srgbClr val="FF0000"/>
                </a:solidFill>
                <a:latin typeface="Times New Roman" panose="02020603050405020304" pitchFamily="18" charset="0"/>
                <a:ea typeface="Calibri" panose="020F0502020204030204" pitchFamily="34" charset="0"/>
              </a:rPr>
              <a:t>HOẠT ĐỘNG 4: VẬN DỤNG</a:t>
            </a:r>
            <a:endParaRPr lang="en-US" sz="3600" dirty="0"/>
          </a:p>
        </p:txBody>
      </p:sp>
      <p:sp>
        <p:nvSpPr>
          <p:cNvPr id="7" name="Horizontal Scroll 6"/>
          <p:cNvSpPr/>
          <p:nvPr/>
        </p:nvSpPr>
        <p:spPr>
          <a:xfrm>
            <a:off x="951345" y="827268"/>
            <a:ext cx="10067636" cy="2406073"/>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7030A0"/>
                </a:solidFill>
                <a:latin typeface="Times New Roman" panose="02020603050405020304" pitchFamily="18" charset="0"/>
                <a:cs typeface="Times New Roman" panose="02020603050405020304" pitchFamily="18" charset="0"/>
              </a:rPr>
              <a:t>*</a:t>
            </a:r>
            <a:r>
              <a:rPr lang="en-US" sz="2400" b="1" dirty="0" err="1">
                <a:solidFill>
                  <a:srgbClr val="7030A0"/>
                </a:solidFill>
                <a:latin typeface="Times New Roman" panose="02020603050405020304" pitchFamily="18" charset="0"/>
                <a:cs typeface="Times New Roman" panose="02020603050405020304" pitchFamily="18" charset="0"/>
              </a:rPr>
              <a:t>Nhiệm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vụ</a:t>
            </a:r>
            <a:r>
              <a:rPr lang="en-US" sz="2400" b="1" dirty="0">
                <a:solidFill>
                  <a:srgbClr val="7030A0"/>
                </a:solidFill>
                <a:latin typeface="Times New Roman" panose="02020603050405020304" pitchFamily="18" charset="0"/>
                <a:cs typeface="Times New Roman" panose="02020603050405020304" pitchFamily="18" charset="0"/>
              </a:rPr>
              <a:t> 1: </a:t>
            </a:r>
            <a:r>
              <a:rPr lang="en-US" sz="2400" b="1" dirty="0" err="1">
                <a:solidFill>
                  <a:srgbClr val="7030A0"/>
                </a:solidFill>
                <a:latin typeface="Times New Roman" panose="02020603050405020304" pitchFamily="18" charset="0"/>
                <a:cs typeface="Times New Roman" panose="02020603050405020304" pitchFamily="18" charset="0"/>
              </a:rPr>
              <a:t>Kĩ</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thuật</a:t>
            </a:r>
            <a:r>
              <a:rPr lang="en-US" sz="2400" b="1" dirty="0">
                <a:solidFill>
                  <a:srgbClr val="7030A0"/>
                </a:solidFill>
                <a:latin typeface="Times New Roman" panose="02020603050405020304" pitchFamily="18" charset="0"/>
                <a:cs typeface="Times New Roman" panose="02020603050405020304" pitchFamily="18" charset="0"/>
              </a:rPr>
              <a:t> THINK – PAIR – SHARE</a:t>
            </a:r>
            <a:endParaRPr lang="en-US" sz="2400" dirty="0">
              <a:solidFill>
                <a:srgbClr val="7030A0"/>
              </a:solidFill>
              <a:latin typeface="Times New Roman" panose="02020603050405020304" pitchFamily="18" charset="0"/>
              <a:cs typeface="Times New Roman" panose="02020603050405020304" pitchFamily="18" charset="0"/>
            </a:endParaRPr>
          </a:p>
          <a:p>
            <a:r>
              <a:rPr lang="en-US" sz="2400" b="1" dirty="0" err="1">
                <a:solidFill>
                  <a:srgbClr val="7030A0"/>
                </a:solidFill>
                <a:latin typeface="Times New Roman" panose="02020603050405020304" pitchFamily="18" charset="0"/>
                <a:cs typeface="Times New Roman" panose="02020603050405020304" pitchFamily="18" charset="0"/>
              </a:rPr>
              <a:t>Câu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hỏi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thảo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luận</a:t>
            </a:r>
            <a:r>
              <a:rPr lang="en-US" sz="2400" b="1" dirty="0">
                <a:solidFill>
                  <a:srgbClr val="7030A0"/>
                </a:solidFill>
                <a:latin typeface="Times New Roman" panose="02020603050405020304" pitchFamily="18" charset="0"/>
                <a:cs typeface="Times New Roman" panose="02020603050405020304" pitchFamily="18" charset="0"/>
              </a:rPr>
              <a:t>: </a:t>
            </a:r>
            <a:r>
              <a:rPr lang="en-US" sz="2400" dirty="0">
                <a:solidFill>
                  <a:srgbClr val="7030A0"/>
                </a:solidFill>
                <a:latin typeface="Times New Roman" panose="02020603050405020304" pitchFamily="18" charset="0"/>
                <a:cs typeface="Times New Roman" panose="02020603050405020304" pitchFamily="18" charset="0"/>
              </a:rPr>
              <a:t>Theo </a:t>
            </a:r>
            <a:r>
              <a:rPr lang="en-US" sz="2400" dirty="0" err="1">
                <a:solidFill>
                  <a:srgbClr val="7030A0"/>
                </a:solidFill>
                <a:latin typeface="Times New Roman" panose="02020603050405020304" pitchFamily="18" charset="0"/>
                <a:cs typeface="Times New Roman" panose="02020603050405020304" pitchFamily="18" charset="0"/>
              </a:rPr>
              <a:t>em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những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nhận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định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của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tác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gia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vê</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lu</a:t>
            </a:r>
            <a:r>
              <a:rPr lang="en-US" sz="2400" dirty="0">
                <a:solidFill>
                  <a:srgbClr val="7030A0"/>
                </a:solidFill>
                <a:latin typeface="Times New Roman" panose="02020603050405020304" pitchFamily="18" charset="0"/>
                <a:cs typeface="Times New Roman" panose="02020603050405020304" pitchFamily="18" charset="0"/>
              </a:rPr>
              <a:t>̃ ở </a:t>
            </a:r>
            <a:r>
              <a:rPr lang="en-US" sz="2400" dirty="0" err="1">
                <a:solidFill>
                  <a:srgbClr val="7030A0"/>
                </a:solidFill>
                <a:latin typeface="Times New Roman" panose="02020603050405020304" pitchFamily="18" charset="0"/>
                <a:cs typeface="Times New Roman" panose="02020603050405020304" pitchFamily="18" charset="0"/>
              </a:rPr>
              <a:t>miền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châu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thô</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sông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Cửu</a:t>
            </a:r>
            <a:r>
              <a:rPr lang="en-US" sz="2400" dirty="0">
                <a:solidFill>
                  <a:srgbClr val="7030A0"/>
                </a:solidFill>
                <a:latin typeface="Times New Roman" panose="02020603050405020304" pitchFamily="18" charset="0"/>
                <a:cs typeface="Times New Roman" panose="02020603050405020304" pitchFamily="18" charset="0"/>
              </a:rPr>
              <a:t> Long có </a:t>
            </a:r>
            <a:r>
              <a:rPr lang="en-US" sz="2400" dirty="0" err="1">
                <a:solidFill>
                  <a:srgbClr val="7030A0"/>
                </a:solidFill>
                <a:latin typeface="Times New Roman" panose="02020603050405020304" pitchFamily="18" charset="0"/>
                <a:cs typeface="Times New Roman" panose="02020603050405020304" pitchFamily="18" charset="0"/>
              </a:rPr>
              <a:t>thê</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được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áp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dụng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đê</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nói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vê</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lu</a:t>
            </a:r>
            <a:r>
              <a:rPr lang="en-US" sz="2400" dirty="0">
                <a:solidFill>
                  <a:srgbClr val="7030A0"/>
                </a:solidFill>
                <a:latin typeface="Times New Roman" panose="02020603050405020304" pitchFamily="18" charset="0"/>
                <a:cs typeface="Times New Roman" panose="02020603050405020304" pitchFamily="18" charset="0"/>
              </a:rPr>
              <a:t>̃ ở </a:t>
            </a:r>
            <a:r>
              <a:rPr lang="en-US" sz="2400" dirty="0" err="1">
                <a:solidFill>
                  <a:srgbClr val="7030A0"/>
                </a:solidFill>
                <a:latin typeface="Times New Roman" panose="02020603050405020304" pitchFamily="18" charset="0"/>
                <a:cs typeface="Times New Roman" panose="02020603050405020304" pitchFamily="18" charset="0"/>
              </a:rPr>
              <a:t>mọi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lưu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vực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sông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khác</a:t>
            </a:r>
            <a:r>
              <a:rPr lang="en-US" sz="2400" dirty="0">
                <a:solidFill>
                  <a:srgbClr val="7030A0"/>
                </a:solidFill>
                <a:latin typeface="Times New Roman" panose="02020603050405020304" pitchFamily="18" charset="0"/>
                <a:cs typeface="Times New Roman" panose="02020603050405020304" pitchFamily="18" charset="0"/>
              </a:rPr>
              <a:t> hay </a:t>
            </a:r>
            <a:r>
              <a:rPr lang="en-US" sz="2400" dirty="0" err="1">
                <a:solidFill>
                  <a:srgbClr val="7030A0"/>
                </a:solidFill>
                <a:latin typeface="Times New Roman" panose="02020603050405020304" pitchFamily="18" charset="0"/>
                <a:cs typeface="Times New Roman" panose="02020603050405020304" pitchFamily="18" charset="0"/>
              </a:rPr>
              <a:t>không</a:t>
            </a:r>
            <a:r>
              <a:rPr lang="en-US" sz="2400" dirty="0">
                <a:solidFill>
                  <a:srgbClr val="7030A0"/>
                </a:solidFill>
                <a:latin typeface="Times New Roman" panose="02020603050405020304" pitchFamily="18" charset="0"/>
                <a:cs typeface="Times New Roman" panose="02020603050405020304" pitchFamily="18" charset="0"/>
              </a:rPr>
              <a:t>? Vì </a:t>
            </a:r>
            <a:r>
              <a:rPr lang="en-US" sz="2400" dirty="0" err="1">
                <a:solidFill>
                  <a:srgbClr val="7030A0"/>
                </a:solidFill>
                <a:latin typeface="Times New Roman" panose="02020603050405020304" pitchFamily="18" charset="0"/>
                <a:cs typeface="Times New Roman" panose="02020603050405020304" pitchFamily="18" charset="0"/>
              </a:rPr>
              <a:t>sao</a:t>
            </a:r>
            <a:r>
              <a:rPr lang="en-US" sz="2400" dirty="0">
                <a:solidFill>
                  <a:srgbClr val="7030A0"/>
                </a:solidFill>
                <a:latin typeface="Times New Roman" panose="02020603050405020304" pitchFamily="18" charset="0"/>
                <a:cs typeface="Times New Roman" panose="02020603050405020304" pitchFamily="18" charset="0"/>
              </a:rPr>
              <a:t>?</a:t>
            </a:r>
          </a:p>
        </p:txBody>
      </p:sp>
      <p:sp>
        <p:nvSpPr>
          <p:cNvPr id="8" name="Horizontal Scroll 7"/>
          <p:cNvSpPr/>
          <p:nvPr/>
        </p:nvSpPr>
        <p:spPr>
          <a:xfrm>
            <a:off x="1062182" y="2706255"/>
            <a:ext cx="10067636" cy="3694545"/>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lstStyle/>
          <a:p>
            <a:endParaRPr lang="en-US" sz="2800" b="1" dirty="0" smtClean="0">
              <a:solidFill>
                <a:srgbClr val="7030A0"/>
              </a:solidFill>
              <a:latin typeface="#9Slide03 AmpleSoft" panose="02000000000000000000" pitchFamily="2" charset="0"/>
            </a:endParaRPr>
          </a:p>
          <a:p>
            <a:r>
              <a:rPr lang="en-US" sz="2800" b="1" dirty="0" smtClean="0">
                <a:solidFill>
                  <a:srgbClr val="7030A0"/>
                </a:solidFill>
                <a:latin typeface="Times New Roman" panose="02020603050405020304" pitchFamily="18" charset="0"/>
                <a:cs typeface="Times New Roman" panose="02020603050405020304" pitchFamily="18" charset="0"/>
              </a:rPr>
              <a:t>*</a:t>
            </a:r>
            <a:r>
              <a:rPr lang="en-US" sz="2800" b="1" dirty="0" err="1">
                <a:solidFill>
                  <a:srgbClr val="7030A0"/>
                </a:solidFill>
                <a:latin typeface="Times New Roman" panose="02020603050405020304" pitchFamily="18" charset="0"/>
                <a:cs typeface="Times New Roman" panose="02020603050405020304" pitchFamily="18" charset="0"/>
              </a:rPr>
              <a:t>Nhiệm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vụ</a:t>
            </a:r>
            <a:r>
              <a:rPr lang="en-US" sz="2800" b="1" dirty="0">
                <a:solidFill>
                  <a:srgbClr val="7030A0"/>
                </a:solidFill>
                <a:latin typeface="Times New Roman" panose="02020603050405020304" pitchFamily="18" charset="0"/>
                <a:cs typeface="Times New Roman" panose="02020603050405020304" pitchFamily="18" charset="0"/>
              </a:rPr>
              <a:t> 2: </a:t>
            </a:r>
            <a:r>
              <a:rPr lang="en-US" sz="2800" b="1" dirty="0" err="1">
                <a:solidFill>
                  <a:srgbClr val="7030A0"/>
                </a:solidFill>
                <a:latin typeface="Times New Roman" panose="02020603050405020304" pitchFamily="18" charset="0"/>
                <a:cs typeface="Times New Roman" panose="02020603050405020304" pitchFamily="18" charset="0"/>
              </a:rPr>
              <a:t>Tìm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hiểu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và</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lí</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giải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một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hiện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tượng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tự</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nhiên</a:t>
            </a:r>
            <a:r>
              <a:rPr lang="en-US" sz="2800" b="1" dirty="0">
                <a:solidFill>
                  <a:srgbClr val="7030A0"/>
                </a:solidFill>
                <a:latin typeface="Times New Roman" panose="02020603050405020304" pitchFamily="18" charset="0"/>
                <a:cs typeface="Times New Roman" panose="02020603050405020304" pitchFamily="18" charset="0"/>
              </a:rPr>
              <a:t> ở </a:t>
            </a:r>
            <a:r>
              <a:rPr lang="en-US" sz="2800" b="1" dirty="0" err="1">
                <a:solidFill>
                  <a:srgbClr val="7030A0"/>
                </a:solidFill>
                <a:latin typeface="Times New Roman" panose="02020603050405020304" pitchFamily="18" charset="0"/>
                <a:cs typeface="Times New Roman" panose="02020603050405020304" pitchFamily="18" charset="0"/>
              </a:rPr>
              <a:t>địa</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phương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mình</a:t>
            </a:r>
            <a:r>
              <a:rPr lang="en-US" sz="2800" b="1" dirty="0" smtClean="0">
                <a:solidFill>
                  <a:srgbClr val="7030A0"/>
                </a:solidFill>
                <a:latin typeface="Times New Roman" panose="02020603050405020304" pitchFamily="18" charset="0"/>
                <a:cs typeface="Times New Roman" panose="02020603050405020304" pitchFamily="18" charset="0"/>
              </a:rPr>
              <a:t>.</a:t>
            </a:r>
          </a:p>
          <a:p>
            <a:pPr algn="just"/>
            <a:r>
              <a:rPr lang="en-US" sz="2000" b="1" dirty="0" err="1">
                <a:solidFill>
                  <a:srgbClr val="7030A0"/>
                </a:solidFill>
                <a:latin typeface="Times New Roman" panose="02020603050405020304" pitchFamily="18" charset="0"/>
                <a:cs typeface="Times New Roman" panose="02020603050405020304" pitchFamily="18" charset="0"/>
              </a:rPr>
              <a:t>Hoạt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động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nhóm</a:t>
            </a:r>
            <a:r>
              <a:rPr lang="en-US" sz="2000" b="1"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Mỗi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nhóm</a:t>
            </a:r>
            <a:r>
              <a:rPr lang="en-US" sz="2000" dirty="0">
                <a:solidFill>
                  <a:srgbClr val="7030A0"/>
                </a:solidFill>
                <a:latin typeface="Times New Roman" panose="02020603050405020304" pitchFamily="18" charset="0"/>
                <a:cs typeface="Times New Roman" panose="02020603050405020304" pitchFamily="18" charset="0"/>
              </a:rPr>
              <a:t> 4 – 5 </a:t>
            </a:r>
            <a:r>
              <a:rPr lang="en-US" sz="2000" dirty="0" err="1">
                <a:solidFill>
                  <a:srgbClr val="7030A0"/>
                </a:solidFill>
                <a:latin typeface="Times New Roman" panose="02020603050405020304" pitchFamily="18" charset="0"/>
                <a:cs typeface="Times New Roman" panose="02020603050405020304" pitchFamily="18" charset="0"/>
              </a:rPr>
              <a:t>bạn</a:t>
            </a:r>
            <a:endParaRPr lang="en-US" sz="2000" dirty="0">
              <a:solidFill>
                <a:srgbClr val="7030A0"/>
              </a:solidFill>
              <a:latin typeface="Times New Roman" panose="02020603050405020304" pitchFamily="18" charset="0"/>
              <a:cs typeface="Times New Roman" panose="02020603050405020304" pitchFamily="18" charset="0"/>
            </a:endParaRPr>
          </a:p>
          <a:p>
            <a:pPr algn="just"/>
            <a:r>
              <a:rPr lang="en-US" sz="2000" b="1" dirty="0" err="1">
                <a:solidFill>
                  <a:srgbClr val="7030A0"/>
                </a:solidFill>
                <a:latin typeface="Times New Roman" panose="02020603050405020304" pitchFamily="18" charset="0"/>
                <a:cs typeface="Times New Roman" panose="02020603050405020304" pitchFamily="18" charset="0"/>
              </a:rPr>
              <a:t>Yêu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cầu</a:t>
            </a:r>
            <a:r>
              <a:rPr lang="en-US" sz="2000" b="1" dirty="0">
                <a:solidFill>
                  <a:srgbClr val="7030A0"/>
                </a:solidFill>
                <a:latin typeface="Times New Roman" panose="02020603050405020304" pitchFamily="18" charset="0"/>
                <a:cs typeface="Times New Roman" panose="02020603050405020304" pitchFamily="18" charset="0"/>
              </a:rPr>
              <a:t>: </a:t>
            </a:r>
            <a:endParaRPr lang="en-US" sz="2000" dirty="0">
              <a:solidFill>
                <a:srgbClr val="7030A0"/>
              </a:solidFill>
              <a:latin typeface="Times New Roman" panose="02020603050405020304" pitchFamily="18" charset="0"/>
              <a:cs typeface="Times New Roman" panose="02020603050405020304" pitchFamily="18" charset="0"/>
            </a:endParaRPr>
          </a:p>
          <a:p>
            <a:pPr algn="just"/>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Nội</a:t>
            </a:r>
            <a:r>
              <a:rPr lang="en-US" sz="2000" dirty="0">
                <a:solidFill>
                  <a:srgbClr val="7030A0"/>
                </a:solidFill>
                <a:latin typeface="Times New Roman" panose="02020603050405020304" pitchFamily="18" charset="0"/>
                <a:cs typeface="Times New Roman" panose="02020603050405020304" pitchFamily="18" charset="0"/>
              </a:rPr>
              <a:t> dung: </a:t>
            </a:r>
            <a:r>
              <a:rPr lang="en-US" sz="2000" dirty="0" err="1">
                <a:solidFill>
                  <a:srgbClr val="7030A0"/>
                </a:solidFill>
                <a:latin typeface="Times New Roman" panose="02020603050405020304" pitchFamily="18" charset="0"/>
                <a:cs typeface="Times New Roman" panose="02020603050405020304" pitchFamily="18" charset="0"/>
              </a:rPr>
              <a:t>Tìm</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hiểu</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và</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giải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thích</a:t>
            </a:r>
            <a:r>
              <a:rPr lang="en-US" sz="2000" dirty="0">
                <a:solidFill>
                  <a:srgbClr val="7030A0"/>
                </a:solidFill>
                <a:latin typeface="Times New Roman" panose="02020603050405020304" pitchFamily="18" charset="0"/>
                <a:cs typeface="Times New Roman" panose="02020603050405020304" pitchFamily="18" charset="0"/>
              </a:rPr>
              <a:t> </a:t>
            </a:r>
            <a:r>
              <a:rPr lang="vi-VN" sz="2000" dirty="0">
                <a:solidFill>
                  <a:srgbClr val="7030A0"/>
                </a:solidFill>
                <a:latin typeface="Times New Roman" panose="02020603050405020304" pitchFamily="18" charset="0"/>
                <a:cs typeface="Times New Roman" panose="02020603050405020304" pitchFamily="18" charset="0"/>
              </a:rPr>
              <a:t>một hiện tượng tự nhiên ở địa phương  mình.</a:t>
            </a:r>
            <a:endParaRPr lang="en-US" sz="2000" dirty="0">
              <a:solidFill>
                <a:srgbClr val="7030A0"/>
              </a:solidFill>
              <a:latin typeface="Times New Roman" panose="02020603050405020304" pitchFamily="18" charset="0"/>
              <a:cs typeface="Times New Roman" panose="02020603050405020304" pitchFamily="18" charset="0"/>
            </a:endParaRPr>
          </a:p>
          <a:p>
            <a:pPr lvl="0" algn="just"/>
            <a:r>
              <a:rPr lang="en-US" sz="2000" dirty="0" err="1">
                <a:solidFill>
                  <a:srgbClr val="7030A0"/>
                </a:solidFill>
                <a:latin typeface="Times New Roman" panose="02020603050405020304" pitchFamily="18" charset="0"/>
                <a:cs typeface="Times New Roman" panose="02020603050405020304" pitchFamily="18" charset="0"/>
              </a:rPr>
              <a:t>Hình</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thức</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Thiết</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kế</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sản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phẩm</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dưới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dạng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một</a:t>
            </a:r>
            <a:r>
              <a:rPr lang="en-US" sz="2000" b="1" dirty="0">
                <a:solidFill>
                  <a:srgbClr val="7030A0"/>
                </a:solidFill>
                <a:latin typeface="Times New Roman" panose="02020603050405020304" pitchFamily="18" charset="0"/>
                <a:cs typeface="Times New Roman" panose="02020603050405020304" pitchFamily="18" charset="0"/>
              </a:rPr>
              <a:t> 0</a:t>
            </a:r>
            <a:r>
              <a:rPr lang="vi-VN" sz="2000" dirty="0">
                <a:solidFill>
                  <a:srgbClr val="7030A0"/>
                </a:solidFill>
                <a:latin typeface="Times New Roman" panose="02020603050405020304" pitchFamily="18" charset="0"/>
                <a:cs typeface="Times New Roman" panose="02020603050405020304" pitchFamily="18" charset="0"/>
              </a:rPr>
              <a:t>1 video </a:t>
            </a:r>
            <a:r>
              <a:rPr lang="en-US" sz="2000" dirty="0" err="1">
                <a:solidFill>
                  <a:srgbClr val="7030A0"/>
                </a:solidFill>
                <a:latin typeface="Times New Roman" panose="02020603050405020304" pitchFamily="18" charset="0"/>
                <a:cs typeface="Times New Roman" panose="02020603050405020304" pitchFamily="18" charset="0"/>
              </a:rPr>
              <a:t>hoặc</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một</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sơ</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đồ</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tư</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duy</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để</a:t>
            </a:r>
            <a:r>
              <a:rPr lang="en-US" sz="2000" dirty="0">
                <a:solidFill>
                  <a:srgbClr val="7030A0"/>
                </a:solidFill>
                <a:latin typeface="Times New Roman" panose="02020603050405020304" pitchFamily="18" charset="0"/>
                <a:cs typeface="Times New Roman" panose="02020603050405020304" pitchFamily="18" charset="0"/>
              </a:rPr>
              <a:t> </a:t>
            </a:r>
            <a:r>
              <a:rPr lang="vi-VN" sz="2000" dirty="0">
                <a:solidFill>
                  <a:srgbClr val="7030A0"/>
                </a:solidFill>
                <a:latin typeface="Times New Roman" panose="02020603050405020304" pitchFamily="18" charset="0"/>
                <a:cs typeface="Times New Roman" panose="02020603050405020304" pitchFamily="18" charset="0"/>
              </a:rPr>
              <a:t>giải thích về một hiện tượng tự nhiên ở địa phương  mình.</a:t>
            </a:r>
            <a:endParaRPr lang="en-US" sz="2000" dirty="0">
              <a:solidFill>
                <a:srgbClr val="7030A0"/>
              </a:solidFill>
              <a:latin typeface="Times New Roman" panose="02020603050405020304" pitchFamily="18" charset="0"/>
              <a:cs typeface="Times New Roman" panose="02020603050405020304" pitchFamily="18" charset="0"/>
            </a:endParaRPr>
          </a:p>
          <a:p>
            <a:endParaRPr lang="en-US" sz="2800" dirty="0">
              <a:solidFill>
                <a:srgbClr val="7030A0"/>
              </a:solidFill>
              <a:latin typeface="#9Slide03 AmpleSoft" panose="02000000000000000000" pitchFamily="2" charset="0"/>
            </a:endParaRPr>
          </a:p>
        </p:txBody>
      </p:sp>
    </p:spTree>
    <p:extLst>
      <p:ext uri="{BB962C8B-B14F-4D97-AF65-F5344CB8AC3E}">
        <p14:creationId xmlns:p14="http://schemas.microsoft.com/office/powerpoint/2010/main" val="2275425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ũ đ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066" y="708313"/>
            <a:ext cx="5433868" cy="354041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763" y="1713073"/>
            <a:ext cx="5223114" cy="308260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858981" y="4930104"/>
            <a:ext cx="10353963" cy="1156727"/>
          </a:xfrm>
          <a:prstGeom prst="rect">
            <a:avLst/>
          </a:prstGeom>
        </p:spPr>
        <p:txBody>
          <a:bodyPr wrap="square">
            <a:spAutoFit/>
          </a:bodyPr>
          <a:lstStyle/>
          <a:p>
            <a:pPr>
              <a:lnSpc>
                <a:spcPct val="130000"/>
              </a:lnSpc>
              <a:spcAft>
                <a:spcPts val="0"/>
              </a:spcAft>
              <a:tabLst>
                <a:tab pos="1386840" algn="l"/>
              </a:tabLst>
            </a:pP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Nêu</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những</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hiểu</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biết</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của</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em</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về</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vùng</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đất</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đồng</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bằng</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Sông</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Cửu</a:t>
            </a:r>
            <a:r>
              <a:rPr lang="en-US" sz="2800" dirty="0">
                <a:solidFill>
                  <a:srgbClr val="FF0000"/>
                </a:solidFill>
                <a:latin typeface="Times New Roman" panose="02020603050405020304" pitchFamily="18" charset="0"/>
                <a:ea typeface="MS Mincho"/>
                <a:cs typeface="Times New Roman" panose="02020603050405020304" pitchFamily="18" charset="0"/>
              </a:rPr>
              <a:t> Long. </a:t>
            </a:r>
            <a:endParaRPr lang="en-US" sz="28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Những</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hình</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ảnh</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sau</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đây</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cho</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em</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biết</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điều</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gì</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về</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mảnh</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đất</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này</a:t>
            </a:r>
            <a:r>
              <a:rPr lang="en-US" sz="2800" dirty="0">
                <a:solidFill>
                  <a:srgbClr val="FF0000"/>
                </a:solidFill>
                <a:latin typeface="Times New Roman" panose="02020603050405020304" pitchFamily="18" charset="0"/>
                <a:ea typeface="MS Mincho"/>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1875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1000"/>
                                        <p:tgtEl>
                                          <p:spTgt spid="1027"/>
                                        </p:tgtEl>
                                      </p:cBhvr>
                                    </p:animEffect>
                                    <p:anim calcmode="lin" valueType="num">
                                      <p:cBhvr>
                                        <p:cTn id="18" dur="1000" fill="hold"/>
                                        <p:tgtEl>
                                          <p:spTgt spid="1027"/>
                                        </p:tgtEl>
                                        <p:attrNameLst>
                                          <p:attrName>ppt_x</p:attrName>
                                        </p:attrNameLst>
                                      </p:cBhvr>
                                      <p:tavLst>
                                        <p:tav tm="0">
                                          <p:val>
                                            <p:strVal val="#ppt_x"/>
                                          </p:val>
                                        </p:tav>
                                        <p:tav tm="100000">
                                          <p:val>
                                            <p:strVal val="#ppt_x"/>
                                          </p:val>
                                        </p:tav>
                                      </p:tavLst>
                                    </p:anim>
                                    <p:anim calcmode="lin" valueType="num">
                                      <p:cBhvr>
                                        <p:cTn id="1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158182"/>
          </a:xfrm>
        </p:spPr>
      </p:pic>
      <p:sp>
        <p:nvSpPr>
          <p:cNvPr id="5" name="Rectangle 4"/>
          <p:cNvSpPr/>
          <p:nvPr/>
        </p:nvSpPr>
        <p:spPr>
          <a:xfrm>
            <a:off x="498764" y="172004"/>
            <a:ext cx="11314546" cy="681417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30000"/>
              </a:lnSpc>
              <a:spcAft>
                <a:spcPts val="0"/>
              </a:spcAft>
            </a:pP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ý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4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định</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của</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tác</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vê</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lu</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ở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miền</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châu</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thô</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Cửu</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thê</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được</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áp</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dụng</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đê</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nói</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vê</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lu</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ở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mọi</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lưu</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vực</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khác</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Lý</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do</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móc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latin typeface="Times New Roman" panose="02020603050405020304" pitchFamily="18" charset="0"/>
                <a:ea typeface="Calibri" panose="020F0502020204030204" pitchFamily="34" charset="0"/>
                <a:cs typeface="Times New Roman" panose="02020603050405020304" pitchFamily="18" charset="0"/>
              </a:rPr>
              <a:t> hay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vi-VN" sz="2400" b="1" dirty="0">
                <a:solidFill>
                  <a:srgbClr val="0D0D0D"/>
                </a:solidFill>
                <a:latin typeface="Times New Roman" panose="02020603050405020304" pitchFamily="18" charset="0"/>
                <a:ea typeface="Times New Roman" panose="02020603050405020304" pitchFamily="18" charset="0"/>
              </a:rPr>
              <a:t>Ví dụ: </a:t>
            </a:r>
            <a:r>
              <a:rPr lang="vi-VN" sz="2400" dirty="0">
                <a:solidFill>
                  <a:srgbClr val="594F4F"/>
                </a:solidFill>
                <a:latin typeface="Times New Roman" panose="02020603050405020304" pitchFamily="18" charset="0"/>
                <a:ea typeface="Times New Roman" panose="02020603050405020304" pitchFamily="18" charset="0"/>
              </a:rPr>
              <a:t>Lũ ở đồng bằng sông Hồng có đặc điểm là lên nhanh rút chậm. Nguyên nhân do đặc điểm sông có dạng lông chim, phần thượng lưu lại chảy qua địa hình đồi núi dốc, kết hợp với mưa lớn khiến lũ từ thượng nguồn dồn về nhanh; trong khi vùng đồng bằng hạ lưu sông địa hình bằng phẳng, hệ thống đê bao bọc, cơ sở hạ tầng nhà cửa dày đặc khiến nước bị ứ động, quá trình thoát nước chậm.</a:t>
            </a:r>
            <a:r>
              <a:rPr lang="en-US" sz="2400" dirty="0">
                <a:solidFill>
                  <a:srgbClr val="594F4F"/>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nSpc>
                <a:spcPct val="130000"/>
              </a:lnSpc>
              <a:spcAft>
                <a:spcPts val="0"/>
              </a:spcAft>
            </a:pPr>
            <a:r>
              <a:rPr lang="en-US" sz="2400" dirty="0">
                <a:solidFill>
                  <a:srgbClr val="594F4F"/>
                </a:solidFill>
                <a:latin typeface="Times New Roman" panose="02020603050405020304" pitchFamily="18" charset="0"/>
                <a:ea typeface="Times New Roman" panose="02020603050405020304" pitchFamily="18" charset="0"/>
              </a:rPr>
              <a:t>=&gt; </a:t>
            </a:r>
            <a:r>
              <a:rPr lang="en-US" sz="2400" dirty="0" err="1">
                <a:solidFill>
                  <a:srgbClr val="594F4F"/>
                </a:solidFill>
                <a:latin typeface="Times New Roman" panose="02020603050405020304" pitchFamily="18" charset="0"/>
                <a:ea typeface="Times New Roman" panose="02020603050405020304" pitchFamily="18" charset="0"/>
              </a:rPr>
              <a:t>Lũ</a:t>
            </a:r>
            <a:r>
              <a:rPr lang="en-US" sz="2400" dirty="0">
                <a:solidFill>
                  <a:srgbClr val="594F4F"/>
                </a:solidFill>
                <a:latin typeface="Times New Roman" panose="02020603050405020304" pitchFamily="18" charset="0"/>
                <a:ea typeface="Times New Roman" panose="02020603050405020304" pitchFamily="18" charset="0"/>
              </a:rPr>
              <a:t> ở </a:t>
            </a:r>
            <a:r>
              <a:rPr lang="en-US" sz="2400" dirty="0" err="1">
                <a:solidFill>
                  <a:srgbClr val="594F4F"/>
                </a:solidFill>
                <a:latin typeface="Times New Roman" panose="02020603050405020304" pitchFamily="18" charset="0"/>
                <a:ea typeface="Times New Roman" panose="02020603050405020304" pitchFamily="18" charset="0"/>
              </a:rPr>
              <a:t>đồng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bằng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sông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Hồng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có</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tác</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hại</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nhiều</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hơn</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lợi</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ích</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nên</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người</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dân</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cần</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phòng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chống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chứ</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không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chào</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đón</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như</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lũ</a:t>
            </a:r>
            <a:r>
              <a:rPr lang="en-US" sz="2400" dirty="0">
                <a:solidFill>
                  <a:srgbClr val="594F4F"/>
                </a:solidFill>
                <a:latin typeface="Times New Roman" panose="02020603050405020304" pitchFamily="18" charset="0"/>
                <a:ea typeface="Times New Roman" panose="02020603050405020304" pitchFamily="18" charset="0"/>
              </a:rPr>
              <a:t> ở </a:t>
            </a:r>
            <a:r>
              <a:rPr lang="en-US" sz="2400" dirty="0" err="1">
                <a:solidFill>
                  <a:srgbClr val="594F4F"/>
                </a:solidFill>
                <a:latin typeface="Times New Roman" panose="02020603050405020304" pitchFamily="18" charset="0"/>
                <a:ea typeface="Times New Roman" panose="02020603050405020304" pitchFamily="18" charset="0"/>
              </a:rPr>
              <a:t>đồng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bằng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sông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Cửu</a:t>
            </a:r>
            <a:r>
              <a:rPr lang="en-US" sz="2400" dirty="0">
                <a:solidFill>
                  <a:srgbClr val="594F4F"/>
                </a:solidFill>
                <a:latin typeface="Times New Roman" panose="02020603050405020304" pitchFamily="18" charset="0"/>
                <a:ea typeface="Times New Roman" panose="02020603050405020304" pitchFamily="18" charset="0"/>
              </a:rPr>
              <a:t> Long.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4907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158182"/>
          </a:xfrm>
        </p:spPr>
      </p:pic>
      <p:sp>
        <p:nvSpPr>
          <p:cNvPr id="5" name="Rectangle 4"/>
          <p:cNvSpPr/>
          <p:nvPr/>
        </p:nvSpPr>
        <p:spPr>
          <a:xfrm>
            <a:off x="438727" y="1060955"/>
            <a:ext cx="11314546" cy="417960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30000"/>
              </a:lnSpc>
              <a:spcAft>
                <a:spcPts val="0"/>
              </a:spcAft>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ý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4 – 5 </a:t>
            </a:r>
            <a:r>
              <a:rPr lang="en-US" sz="3200" dirty="0" err="1">
                <a:latin typeface="Times New Roman" panose="02020603050405020304" pitchFamily="18" charset="0"/>
                <a:cs typeface="Times New Roman" panose="02020603050405020304" pitchFamily="18" charset="0"/>
              </a:rPr>
              <a:t>bạn</a:t>
            </a:r>
            <a:endParaRPr lang="en-US" sz="3200" dirty="0">
              <a:latin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một hiện tượng tự nhiên ở địa phương  mình.</a:t>
            </a:r>
            <a:endParaRPr lang="en-US" sz="3200" dirty="0">
              <a:latin typeface="Times New Roman" panose="02020603050405020304" pitchFamily="18" charset="0"/>
              <a:cs typeface="Times New Roman" panose="02020603050405020304" pitchFamily="18" charset="0"/>
            </a:endParaRPr>
          </a:p>
          <a:p>
            <a:pPr lvl="0"/>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0</a:t>
            </a:r>
            <a:r>
              <a:rPr lang="vi-VN" sz="3200" dirty="0">
                <a:latin typeface="Times New Roman" panose="02020603050405020304" pitchFamily="18" charset="0"/>
                <a:cs typeface="Times New Roman" panose="02020603050405020304" pitchFamily="18" charset="0"/>
              </a:rPr>
              <a:t>1 video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giải thích về một hiện tượng tự nhiên ở địa phương  mình.</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429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263935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ũ đ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38" y="708314"/>
            <a:ext cx="5433868" cy="308260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399" y="708313"/>
            <a:ext cx="5223114" cy="308260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47938" y="4542177"/>
            <a:ext cx="11619346" cy="1938992"/>
          </a:xfrm>
          <a:prstGeom prst="rect">
            <a:avLst/>
          </a:prstGeom>
        </p:spPr>
        <p:txBody>
          <a:bodyPr wrap="square">
            <a:spAutoFit/>
          </a:bodyPr>
          <a:lstStyle/>
          <a:p>
            <a:pPr algn="just"/>
            <a:r>
              <a:rPr lang="en-US" sz="2400" b="1" dirty="0">
                <a:solidFill>
                  <a:srgbClr val="7030A0"/>
                </a:solidFill>
                <a:latin typeface="Times New Roman" panose="02020603050405020304" pitchFamily="18" charset="0"/>
                <a:cs typeface="Times New Roman" panose="02020603050405020304" pitchFamily="18" charset="0"/>
              </a:rPr>
              <a:t> </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Đồng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bằng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sông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Cửu</a:t>
            </a:r>
            <a:r>
              <a:rPr lang="en-US" sz="2400" dirty="0">
                <a:solidFill>
                  <a:srgbClr val="7030A0"/>
                </a:solidFill>
                <a:latin typeface="Times New Roman" panose="02020603050405020304" pitchFamily="18" charset="0"/>
                <a:cs typeface="Times New Roman" panose="02020603050405020304" pitchFamily="18" charset="0"/>
              </a:rPr>
              <a:t> Long </a:t>
            </a:r>
            <a:r>
              <a:rPr lang="en-US" sz="2400" dirty="0" err="1">
                <a:solidFill>
                  <a:srgbClr val="7030A0"/>
                </a:solidFill>
                <a:latin typeface="Times New Roman" panose="02020603050405020304" pitchFamily="18" charset="0"/>
                <a:cs typeface="Times New Roman" panose="02020603050405020304" pitchFamily="18" charset="0"/>
              </a:rPr>
              <a:t>là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phần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lãnh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thổ</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cực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nam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Việt</a:t>
            </a:r>
            <a:r>
              <a:rPr lang="en-US" sz="2400" dirty="0">
                <a:solidFill>
                  <a:srgbClr val="7030A0"/>
                </a:solidFill>
                <a:latin typeface="Times New Roman" panose="02020603050405020304" pitchFamily="18" charset="0"/>
                <a:cs typeface="Times New Roman" panose="02020603050405020304" pitchFamily="18" charset="0"/>
              </a:rPr>
              <a:t> Nam, </a:t>
            </a:r>
            <a:r>
              <a:rPr lang="en-US" sz="2400" dirty="0" err="1">
                <a:solidFill>
                  <a:srgbClr val="7030A0"/>
                </a:solidFill>
                <a:latin typeface="Times New Roman" panose="02020603050405020304" pitchFamily="18" charset="0"/>
                <a:cs typeface="Times New Roman" panose="02020603050405020304" pitchFamily="18" charset="0"/>
              </a:rPr>
              <a:t>là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vùng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màu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mỡ</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Đây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vựa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lúa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lớn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nước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cũng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nơi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trồng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nhiều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trái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cây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nuôi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trồng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thủy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lớn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cẳ</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nước</a:t>
            </a:r>
            <a:r>
              <a:rPr lang="en-US" sz="2400" dirty="0">
                <a:solidFill>
                  <a:srgbClr val="7030A0"/>
                </a:solidFill>
                <a:latin typeface="Times New Roman" panose="02020603050405020304" pitchFamily="18" charset="0"/>
                <a:cs typeface="Times New Roman" panose="02020603050405020304" pitchFamily="18" charset="0"/>
              </a:rPr>
              <a:t>. </a:t>
            </a:r>
          </a:p>
          <a:p>
            <a:pPr algn="just"/>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Các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hình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ảnh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cho</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biết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hiện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tượng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mùa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nước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nổi</a:t>
            </a:r>
            <a:r>
              <a:rPr lang="en-US" sz="2400" dirty="0">
                <a:solidFill>
                  <a:srgbClr val="7030A0"/>
                </a:solidFill>
                <a:latin typeface="Times New Roman" panose="02020603050405020304" pitchFamily="18" charset="0"/>
                <a:cs typeface="Times New Roman" panose="02020603050405020304" pitchFamily="18" charset="0"/>
              </a:rPr>
              <a:t> ở </a:t>
            </a:r>
            <a:r>
              <a:rPr lang="en-US" sz="2400" dirty="0" err="1">
                <a:solidFill>
                  <a:srgbClr val="7030A0"/>
                </a:solidFill>
                <a:latin typeface="Times New Roman" panose="02020603050405020304" pitchFamily="18" charset="0"/>
                <a:cs typeface="Times New Roman" panose="02020603050405020304" pitchFamily="18" charset="0"/>
              </a:rPr>
              <a:t>đồng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bằng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sông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Cửu</a:t>
            </a:r>
            <a:r>
              <a:rPr lang="en-US" sz="2400" dirty="0">
                <a:solidFill>
                  <a:srgbClr val="7030A0"/>
                </a:solidFill>
                <a:latin typeface="Times New Roman" panose="02020603050405020304" pitchFamily="18" charset="0"/>
                <a:cs typeface="Times New Roman" panose="02020603050405020304" pitchFamily="18" charset="0"/>
              </a:rPr>
              <a:t> Long </a:t>
            </a:r>
            <a:r>
              <a:rPr lang="en-US" sz="2400" dirty="0" err="1">
                <a:solidFill>
                  <a:srgbClr val="7030A0"/>
                </a:solidFill>
                <a:latin typeface="Times New Roman" panose="02020603050405020304" pitchFamily="18" charset="0"/>
                <a:cs typeface="Times New Roman" panose="02020603050405020304" pitchFamily="18" charset="0"/>
              </a:rPr>
              <a:t>khoảng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từ</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tháng</a:t>
            </a:r>
            <a:r>
              <a:rPr lang="en-US" sz="2400" dirty="0">
                <a:solidFill>
                  <a:srgbClr val="7030A0"/>
                </a:solidFill>
                <a:latin typeface="Times New Roman" panose="02020603050405020304" pitchFamily="18" charset="0"/>
                <a:cs typeface="Times New Roman" panose="02020603050405020304" pitchFamily="18" charset="0"/>
              </a:rPr>
              <a:t> 6 </a:t>
            </a:r>
            <a:r>
              <a:rPr lang="en-US" sz="2400" dirty="0" err="1">
                <a:solidFill>
                  <a:srgbClr val="7030A0"/>
                </a:solidFill>
                <a:latin typeface="Times New Roman" panose="02020603050405020304" pitchFamily="18" charset="0"/>
                <a:cs typeface="Times New Roman" panose="02020603050405020304" pitchFamily="18" charset="0"/>
              </a:rPr>
              <a:t>đến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tháng</a:t>
            </a:r>
            <a:r>
              <a:rPr lang="en-US" sz="2400" dirty="0">
                <a:solidFill>
                  <a:srgbClr val="7030A0"/>
                </a:solidFill>
                <a:latin typeface="Times New Roman" panose="02020603050405020304" pitchFamily="18" charset="0"/>
                <a:cs typeface="Times New Roman" panose="02020603050405020304" pitchFamily="18" charset="0"/>
              </a:rPr>
              <a:t> 11, </a:t>
            </a:r>
            <a:r>
              <a:rPr lang="en-US" sz="2400" dirty="0" err="1">
                <a:solidFill>
                  <a:srgbClr val="7030A0"/>
                </a:solidFill>
                <a:latin typeface="Times New Roman" panose="02020603050405020304" pitchFamily="18" charset="0"/>
                <a:cs typeface="Times New Roman" panose="02020603050405020304" pitchFamily="18" charset="0"/>
              </a:rPr>
              <a:t>đem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lại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nhiều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thuận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lợi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cho</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cả</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vùng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đồng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bằng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này</a:t>
            </a:r>
            <a:r>
              <a:rPr lang="en-US" sz="2400" dirty="0" smtClean="0">
                <a:solidFill>
                  <a:srgbClr val="7030A0"/>
                </a:solidFill>
                <a:latin typeface="Times New Roman" panose="02020603050405020304" pitchFamily="18" charset="0"/>
                <a:cs typeface="Times New Roman" panose="02020603050405020304" pitchFamily="18" charset="0"/>
              </a:rPr>
              <a:t>.//</a:t>
            </a:r>
            <a:endParaRPr lang="en-US"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577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1000"/>
                                        <p:tgtEl>
                                          <p:spTgt spid="1027"/>
                                        </p:tgtEl>
                                      </p:cBhvr>
                                    </p:animEffect>
                                    <p:anim calcmode="lin" valueType="num">
                                      <p:cBhvr>
                                        <p:cTn id="18" dur="1000" fill="hold"/>
                                        <p:tgtEl>
                                          <p:spTgt spid="1027"/>
                                        </p:tgtEl>
                                        <p:attrNameLst>
                                          <p:attrName>ppt_x</p:attrName>
                                        </p:attrNameLst>
                                      </p:cBhvr>
                                      <p:tavLst>
                                        <p:tav tm="0">
                                          <p:val>
                                            <p:strVal val="#ppt_x"/>
                                          </p:val>
                                        </p:tav>
                                        <p:tav tm="100000">
                                          <p:val>
                                            <p:strVal val="#ppt_x"/>
                                          </p:val>
                                        </p:tav>
                                      </p:tavLst>
                                    </p:anim>
                                    <p:anim calcmode="lin" valueType="num">
                                      <p:cBhvr>
                                        <p:cTn id="1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2873" y="544945"/>
            <a:ext cx="10298545" cy="5717310"/>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2702534" y="1720333"/>
            <a:ext cx="6759223" cy="1323439"/>
          </a:xfrm>
          <a:prstGeom prst="rect">
            <a:avLst/>
          </a:prstGeom>
        </p:spPr>
        <p:txBody>
          <a:bodyPr wrap="none">
            <a:spAutoFit/>
          </a:bodyPr>
          <a:lstStyle/>
          <a:p>
            <a:pPr algn="ctr"/>
            <a:r>
              <a:rPr lang="en-US" sz="4000" b="1" dirty="0">
                <a:solidFill>
                  <a:srgbClr val="0070C0"/>
                </a:solidFill>
                <a:latin typeface="Times New Roman" panose="02020603050405020304" pitchFamily="18" charset="0"/>
                <a:ea typeface="Calibri" panose="020F0502020204030204" pitchFamily="34" charset="0"/>
              </a:rPr>
              <a:t>HOẠT ĐỘNG </a:t>
            </a:r>
            <a:r>
              <a:rPr lang="en-US" sz="4000" b="1" dirty="0" smtClean="0">
                <a:solidFill>
                  <a:srgbClr val="0070C0"/>
                </a:solidFill>
                <a:latin typeface="Times New Roman" panose="02020603050405020304" pitchFamily="18" charset="0"/>
                <a:ea typeface="Calibri" panose="020F0502020204030204" pitchFamily="34" charset="0"/>
              </a:rPr>
              <a:t>2: </a:t>
            </a:r>
          </a:p>
          <a:p>
            <a:pPr algn="ctr"/>
            <a:r>
              <a:rPr lang="en-US" sz="4000" b="1" dirty="0" smtClean="0">
                <a:solidFill>
                  <a:srgbClr val="0070C0"/>
                </a:solidFill>
                <a:latin typeface="Times New Roman" panose="02020603050405020304" pitchFamily="18" charset="0"/>
                <a:ea typeface="Calibri" panose="020F0502020204030204" pitchFamily="34" charset="0"/>
              </a:rPr>
              <a:t>HÌNH THÀNH KIẾN THỨC </a:t>
            </a:r>
            <a:endParaRPr lang="en-US" sz="4000" dirty="0">
              <a:solidFill>
                <a:srgbClr val="0070C0"/>
              </a:solidFill>
            </a:endParaRPr>
          </a:p>
        </p:txBody>
      </p:sp>
    </p:spTree>
    <p:extLst>
      <p:ext uri="{BB962C8B-B14F-4D97-AF65-F5344CB8AC3E}">
        <p14:creationId xmlns:p14="http://schemas.microsoft.com/office/powerpoint/2010/main" val="3475632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914400" y="2542603"/>
            <a:ext cx="10086109" cy="1081193"/>
          </a:xfrm>
          <a:prstGeom prst="rect">
            <a:avLst/>
          </a:prstGeom>
        </p:spPr>
        <p:txBody>
          <a:bodyPr wrap="square">
            <a:spAutoFit/>
          </a:bodyPr>
          <a:lstStyle/>
          <a:p>
            <a:pPr algn="ctr">
              <a:lnSpc>
                <a:spcPct val="130000"/>
              </a:lnSpc>
              <a:spcAft>
                <a:spcPts val="0"/>
              </a:spcAft>
            </a:pP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ĐỌC – KHÁM PHÁ </a:t>
            </a:r>
            <a:r>
              <a:rPr lang="en-US" sz="5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54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8500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99" y="0"/>
            <a:ext cx="12293599" cy="6858001"/>
          </a:xfrm>
          <a:prstGeom prst="rect">
            <a:avLst/>
          </a:prstGeom>
        </p:spPr>
      </p:pic>
      <p:sp>
        <p:nvSpPr>
          <p:cNvPr id="3" name="Rounded Rectangle 2"/>
          <p:cNvSpPr/>
          <p:nvPr/>
        </p:nvSpPr>
        <p:spPr>
          <a:xfrm>
            <a:off x="3389746" y="1117600"/>
            <a:ext cx="5357091" cy="55141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b="1" dirty="0">
                <a:solidFill>
                  <a:srgbClr val="0070C0"/>
                </a:solidFill>
                <a:latin typeface="Times New Roman" panose="02020603050405020304" pitchFamily="18" charset="0"/>
                <a:cs typeface="Times New Roman" panose="02020603050405020304" pitchFamily="18" charset="0"/>
              </a:rPr>
              <a:t>HS </a:t>
            </a:r>
            <a:r>
              <a:rPr lang="en-US" sz="2400" b="1" dirty="0" err="1">
                <a:solidFill>
                  <a:srgbClr val="0070C0"/>
                </a:solidFill>
                <a:latin typeface="Times New Roman" panose="02020603050405020304" pitchFamily="18" charset="0"/>
                <a:cs typeface="Times New Roman" panose="02020603050405020304" pitchFamily="18" charset="0"/>
              </a:rPr>
              <a:t>đọc</a:t>
            </a:r>
            <a:r>
              <a:rPr lang="en-US" sz="2400" b="1" dirty="0">
                <a:solidFill>
                  <a:srgbClr val="0070C0"/>
                </a:solidFill>
                <a:latin typeface="Times New Roman" panose="02020603050405020304" pitchFamily="18" charset="0"/>
                <a:cs typeface="Times New Roman" panose="02020603050405020304" pitchFamily="18" charset="0"/>
              </a:rPr>
              <a:t> VB:</a:t>
            </a:r>
          </a:p>
          <a:p>
            <a:pPr algn="just"/>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Đọc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lướt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nhan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phần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sa-pô</a:t>
            </a:r>
            <a:r>
              <a:rPr lang="en-US" sz="2400" dirty="0">
                <a:solidFill>
                  <a:srgbClr val="0070C0"/>
                </a:solidFill>
                <a:latin typeface="Times New Roman" panose="02020603050405020304" pitchFamily="18" charset="0"/>
                <a:cs typeface="Times New Roman" panose="02020603050405020304" pitchFamily="18" charset="0"/>
              </a:rPr>
              <a:t> in </a:t>
            </a:r>
            <a:r>
              <a:rPr lang="en-US" sz="2400" dirty="0" err="1">
                <a:solidFill>
                  <a:srgbClr val="0070C0"/>
                </a:solidFill>
                <a:latin typeface="Times New Roman" panose="02020603050405020304" pitchFamily="18" charset="0"/>
                <a:cs typeface="Times New Roman" panose="02020603050405020304" pitchFamily="18" charset="0"/>
              </a:rPr>
              <a:t>đậm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mục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để</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bước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đầu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nắm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bắt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thông</a:t>
            </a:r>
            <a:r>
              <a:rPr lang="en-US" sz="2400" dirty="0">
                <a:solidFill>
                  <a:srgbClr val="0070C0"/>
                </a:solidFill>
                <a:latin typeface="Times New Roman" panose="02020603050405020304" pitchFamily="18" charset="0"/>
                <a:cs typeface="Times New Roman" panose="02020603050405020304" pitchFamily="18" charset="0"/>
              </a:rPr>
              <a:t> tin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bản</a:t>
            </a:r>
            <a:r>
              <a:rPr lang="en-US" sz="2400" dirty="0">
                <a:solidFill>
                  <a:srgbClr val="0070C0"/>
                </a:solidFill>
                <a:latin typeface="Times New Roman" panose="02020603050405020304" pitchFamily="18" charset="0"/>
                <a:cs typeface="Times New Roman" panose="02020603050405020304" pitchFamily="18" charset="0"/>
              </a:rPr>
              <a:t>.</a:t>
            </a:r>
          </a:p>
          <a:p>
            <a:pPr algn="just"/>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Lần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lượt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gọi</a:t>
            </a:r>
            <a:r>
              <a:rPr lang="en-US" sz="2400" dirty="0">
                <a:solidFill>
                  <a:srgbClr val="0070C0"/>
                </a:solidFill>
                <a:latin typeface="Times New Roman" panose="02020603050405020304" pitchFamily="18" charset="0"/>
                <a:cs typeface="Times New Roman" panose="02020603050405020304" pitchFamily="18" charset="0"/>
              </a:rPr>
              <a:t> HS </a:t>
            </a:r>
            <a:r>
              <a:rPr lang="en-US" sz="2400" dirty="0" err="1">
                <a:solidFill>
                  <a:srgbClr val="0070C0"/>
                </a:solidFill>
                <a:latin typeface="Times New Roman" panose="02020603050405020304" pitchFamily="18" charset="0"/>
                <a:cs typeface="Times New Roman" panose="02020603050405020304" pitchFamily="18" charset="0"/>
              </a:rPr>
              <a:t>đọc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từng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phần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văn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bản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đọc</a:t>
            </a:r>
            <a:r>
              <a:rPr lang="en-US" sz="2400" dirty="0">
                <a:solidFill>
                  <a:srgbClr val="0070C0"/>
                </a:solidFill>
                <a:latin typeface="Times New Roman" panose="02020603050405020304" pitchFamily="18" charset="0"/>
                <a:cs typeface="Times New Roman" panose="02020603050405020304" pitchFamily="18" charset="0"/>
              </a:rPr>
              <a:t> to, </a:t>
            </a:r>
            <a:r>
              <a:rPr lang="en-US" sz="2400" dirty="0" err="1">
                <a:solidFill>
                  <a:srgbClr val="0070C0"/>
                </a:solidFill>
                <a:latin typeface="Times New Roman" panose="02020603050405020304" pitchFamily="18" charset="0"/>
                <a:cs typeface="Times New Roman" panose="02020603050405020304" pitchFamily="18" charset="0"/>
              </a:rPr>
              <a:t>rõ</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ràng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chú</a:t>
            </a:r>
            <a:r>
              <a:rPr lang="en-US" sz="2400" dirty="0">
                <a:solidFill>
                  <a:srgbClr val="0070C0"/>
                </a:solidFill>
                <a:latin typeface="Times New Roman" panose="02020603050405020304" pitchFamily="18" charset="0"/>
                <a:cs typeface="Times New Roman" panose="02020603050405020304" pitchFamily="18" charset="0"/>
              </a:rPr>
              <a:t> ý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số</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liệu</a:t>
            </a:r>
            <a:r>
              <a:rPr lang="en-US" sz="2400" dirty="0">
                <a:solidFill>
                  <a:srgbClr val="0070C0"/>
                </a:solidFill>
                <a:latin typeface="Times New Roman" panose="02020603050405020304" pitchFamily="18" charset="0"/>
                <a:cs typeface="Times New Roman" panose="02020603050405020304" pitchFamily="18" charset="0"/>
              </a:rPr>
              <a:t>.</a:t>
            </a:r>
          </a:p>
          <a:p>
            <a:pPr algn="just"/>
            <a:r>
              <a:rPr lang="en-US" sz="2400" dirty="0">
                <a:solidFill>
                  <a:srgbClr val="0070C0"/>
                </a:solidFill>
                <a:latin typeface="Times New Roman" panose="02020603050405020304" pitchFamily="18" charset="0"/>
                <a:cs typeface="Times New Roman" panose="02020603050405020304" pitchFamily="18" charset="0"/>
              </a:rPr>
              <a:t>- GV </a:t>
            </a:r>
            <a:r>
              <a:rPr lang="en-US" sz="2400" dirty="0" err="1">
                <a:solidFill>
                  <a:srgbClr val="0070C0"/>
                </a:solidFill>
                <a:latin typeface="Times New Roman" panose="02020603050405020304" pitchFamily="18" charset="0"/>
                <a:cs typeface="Times New Roman" panose="02020603050405020304" pitchFamily="18" charset="0"/>
              </a:rPr>
              <a:t>mời</a:t>
            </a:r>
            <a:r>
              <a:rPr lang="en-US" sz="2400" dirty="0">
                <a:solidFill>
                  <a:srgbClr val="0070C0"/>
                </a:solidFill>
                <a:latin typeface="Times New Roman" panose="02020603050405020304" pitchFamily="18" charset="0"/>
                <a:cs typeface="Times New Roman" panose="02020603050405020304" pitchFamily="18" charset="0"/>
              </a:rPr>
              <a:t> HS chia </a:t>
            </a:r>
            <a:r>
              <a:rPr lang="en-US" sz="2400" dirty="0" err="1">
                <a:solidFill>
                  <a:srgbClr val="0070C0"/>
                </a:solidFill>
                <a:latin typeface="Times New Roman" panose="02020603050405020304" pitchFamily="18" charset="0"/>
                <a:cs typeface="Times New Roman" panose="02020603050405020304" pitchFamily="18" charset="0"/>
              </a:rPr>
              <a:t>sẻ</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những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nội</a:t>
            </a:r>
            <a:r>
              <a:rPr lang="en-US" sz="2400" dirty="0">
                <a:solidFill>
                  <a:srgbClr val="0070C0"/>
                </a:solidFill>
                <a:latin typeface="Times New Roman" panose="02020603050405020304" pitchFamily="18" charset="0"/>
                <a:cs typeface="Times New Roman" panose="02020603050405020304" pitchFamily="18" charset="0"/>
              </a:rPr>
              <a:t> dung </a:t>
            </a:r>
            <a:r>
              <a:rPr lang="en-US" sz="2400" dirty="0" err="1">
                <a:solidFill>
                  <a:srgbClr val="0070C0"/>
                </a:solidFill>
                <a:latin typeface="Times New Roman" panose="02020603050405020304" pitchFamily="18" charset="0"/>
                <a:cs typeface="Times New Roman" panose="02020603050405020304" pitchFamily="18" charset="0"/>
              </a:rPr>
              <a:t>tiếp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từ</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chỉ</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dẫn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đọc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chiến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đọc</a:t>
            </a:r>
            <a:r>
              <a:rPr lang="en-US" sz="2400" dirty="0">
                <a:solidFill>
                  <a:srgbClr val="0070C0"/>
                </a:solidFill>
                <a:latin typeface="Times New Roman" panose="02020603050405020304" pitchFamily="18" charset="0"/>
                <a:cs typeface="Times New Roman" panose="02020603050405020304" pitchFamily="18" charset="0"/>
              </a:rPr>
              <a:t> ở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box </a:t>
            </a:r>
            <a:r>
              <a:rPr lang="en-US" sz="2400" dirty="0" err="1">
                <a:solidFill>
                  <a:srgbClr val="0070C0"/>
                </a:solidFill>
                <a:latin typeface="Times New Roman" panose="02020603050405020304" pitchFamily="18" charset="0"/>
                <a:cs typeface="Times New Roman" panose="02020603050405020304" pitchFamily="18" charset="0"/>
              </a:rPr>
              <a:t>lề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phải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VB.</a:t>
            </a:r>
          </a:p>
          <a:p>
            <a:pPr algn="just"/>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Tìm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hiểu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số</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cước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chú</a:t>
            </a:r>
            <a:r>
              <a:rPr lang="en-US" sz="24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4897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56125385"/>
              </p:ext>
            </p:extLst>
          </p:nvPr>
        </p:nvGraphicFramePr>
        <p:xfrm>
          <a:off x="461819" y="990187"/>
          <a:ext cx="11157527" cy="5373818"/>
        </p:xfrm>
        <a:graphic>
          <a:graphicData uri="http://schemas.openxmlformats.org/drawingml/2006/table">
            <a:tbl>
              <a:tblPr firstRow="1" firstCol="1" bandRow="1">
                <a:tableStyleId>{0E3FDE45-AF77-4B5C-9715-49D594BDF05E}</a:tableStyleId>
              </a:tblPr>
              <a:tblGrid>
                <a:gridCol w="5587796">
                  <a:extLst>
                    <a:ext uri="{9D8B030D-6E8A-4147-A177-3AD203B41FA5}">
                      <a16:colId xmlns:a16="http://schemas.microsoft.com/office/drawing/2014/main" val="1773106524"/>
                    </a:ext>
                  </a:extLst>
                </a:gridCol>
                <a:gridCol w="2263113">
                  <a:extLst>
                    <a:ext uri="{9D8B030D-6E8A-4147-A177-3AD203B41FA5}">
                      <a16:colId xmlns:a16="http://schemas.microsoft.com/office/drawing/2014/main" val="1099067779"/>
                    </a:ext>
                  </a:extLst>
                </a:gridCol>
                <a:gridCol w="3306618">
                  <a:extLst>
                    <a:ext uri="{9D8B030D-6E8A-4147-A177-3AD203B41FA5}">
                      <a16:colId xmlns:a16="http://schemas.microsoft.com/office/drawing/2014/main" val="1675759508"/>
                    </a:ext>
                  </a:extLst>
                </a:gridCol>
              </a:tblGrid>
              <a:tr h="0">
                <a:tc>
                  <a:txBody>
                    <a:bodyPr/>
                    <a:lstStyle/>
                    <a:p>
                      <a:pPr algn="ctr">
                        <a:lnSpc>
                          <a:spcPct val="130000"/>
                        </a:lnSpc>
                        <a:spcAft>
                          <a:spcPts val="0"/>
                        </a:spcAft>
                      </a:pPr>
                      <a:r>
                        <a:rPr lang="en-US" sz="2400" b="1" dirty="0" err="1">
                          <a:effectLst/>
                          <a:latin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hỏi</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30000"/>
                        </a:lnSpc>
                        <a:spcAft>
                          <a:spcPts val="0"/>
                        </a:spcAft>
                      </a:pPr>
                      <a:r>
                        <a:rPr lang="en-US" sz="2400" b="1" dirty="0" err="1">
                          <a:effectLst/>
                          <a:latin typeface="Times New Roman" panose="02020603050405020304" pitchFamily="18" charset="0"/>
                          <a:cs typeface="Times New Roman" panose="02020603050405020304" pitchFamily="18" charset="0"/>
                        </a:rPr>
                        <a:t>Đáp</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án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92968880"/>
                  </a:ext>
                </a:extLst>
              </a:tr>
              <a:tr h="0">
                <a:tc gridSpan="3">
                  <a:txBody>
                    <a:bodyPr/>
                    <a:lstStyle/>
                    <a:p>
                      <a:pPr>
                        <a:lnSpc>
                          <a:spcPct val="130000"/>
                        </a:lnSpc>
                        <a:spcAft>
                          <a:spcPts val="0"/>
                        </a:spcAft>
                      </a:pPr>
                      <a:r>
                        <a:rPr lang="en-US" sz="2400" b="1" dirty="0" err="1">
                          <a:solidFill>
                            <a:srgbClr val="FF0000"/>
                          </a:solidFill>
                          <a:effectLst/>
                          <a:latin typeface="Times New Roman" panose="02020603050405020304" pitchFamily="18" charset="0"/>
                          <a:cs typeface="Times New Roman" panose="02020603050405020304" pitchFamily="18" charset="0"/>
                        </a:rPr>
                        <a:t>Về</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tác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giả</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bài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viết</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08525903"/>
                  </a:ext>
                </a:extLst>
              </a:tr>
              <a:tr h="0">
                <a:tc gridSpan="2">
                  <a:txBody>
                    <a:bodyPr/>
                    <a:lstStyle/>
                    <a:p>
                      <a:pPr indent="254000" algn="just">
                        <a:lnSpc>
                          <a:spcPct val="130000"/>
                        </a:lnSpc>
                        <a:spcAft>
                          <a:spcPts val="0"/>
                        </a:spcAft>
                        <a:tabLst>
                          <a:tab pos="489585" algn="l"/>
                        </a:tabLst>
                      </a:pP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Người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viết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giả</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ai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hoạt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động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lĩnh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vực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Lĩnh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vực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hoạt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động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động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thế</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đến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cách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tiếp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cận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vấn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để</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hiện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tượng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được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nêu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cs typeface="Times New Roman" panose="02020603050405020304" pitchFamily="18" charset="0"/>
                        </a:rPr>
                        <a:t> VB? </a:t>
                      </a:r>
                    </a:p>
                    <a:p>
                      <a:pPr indent="254000" algn="just">
                        <a:lnSpc>
                          <a:spcPct val="130000"/>
                        </a:lnSpc>
                        <a:spcAft>
                          <a:spcPts val="0"/>
                        </a:spcAft>
                        <a:tabLst>
                          <a:tab pos="489585" algn="l"/>
                        </a:tabLst>
                      </a:pP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gì</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giữa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cách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nhìn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một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thơ</a:t>
                      </a:r>
                      <a:r>
                        <a:rPr lang="en-US" sz="2400" b="0" dirty="0">
                          <a:effectLst/>
                          <a:latin typeface="Times New Roman" panose="02020603050405020304" pitchFamily="18" charset="0"/>
                          <a:cs typeface="Times New Roman" panose="02020603050405020304" pitchFamily="18" charset="0"/>
                        </a:rPr>
                        <a:t> hay </a:t>
                      </a:r>
                      <a:r>
                        <a:rPr lang="en-US" sz="2400" b="0" dirty="0" err="1">
                          <a:effectLst/>
                          <a:latin typeface="Times New Roman" panose="02020603050405020304" pitchFamily="18" charset="0"/>
                          <a:cs typeface="Times New Roman" panose="02020603050405020304" pitchFamily="18" charset="0"/>
                        </a:rPr>
                        <a:t>nhà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một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khoa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vể</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hiện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tượng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lũ</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lụt</a:t>
                      </a:r>
                      <a:r>
                        <a:rPr lang="en-US" sz="2400" b="0" dirty="0">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30000"/>
                        </a:lnSpc>
                        <a:spcAft>
                          <a:spcPts val="0"/>
                        </a:spcAft>
                      </a:pPr>
                      <a:endParaRPr lang="en-US" sz="2400" b="0">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en-US" sz="2400" b="0">
                          <a:effectLst/>
                          <a:latin typeface="Times New Roman" panose="02020603050405020304" pitchFamily="18" charset="0"/>
                          <a:cs typeface="Times New Roman" panose="02020603050405020304" pitchFamily="18" charset="0"/>
                        </a:rPr>
                        <a:t>..................................................</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2362989"/>
                  </a:ext>
                </a:extLst>
              </a:tr>
              <a:tr h="0">
                <a:tc gridSpan="3">
                  <a:txBody>
                    <a:bodyPr/>
                    <a:lstStyle/>
                    <a:p>
                      <a:pPr>
                        <a:lnSpc>
                          <a:spcPct val="130000"/>
                        </a:lnSpc>
                        <a:spcAft>
                          <a:spcPts val="0"/>
                        </a:spcAft>
                      </a:pPr>
                      <a:r>
                        <a:rPr lang="en-US" sz="2400" b="1" dirty="0" err="1">
                          <a:solidFill>
                            <a:srgbClr val="FF0000"/>
                          </a:solidFill>
                          <a:effectLst/>
                          <a:latin typeface="Times New Roman" panose="02020603050405020304" pitchFamily="18" charset="0"/>
                          <a:cs typeface="Times New Roman" panose="02020603050405020304" pitchFamily="18" charset="0"/>
                        </a:rPr>
                        <a:t>Về</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văn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bản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Miền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châu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thổ</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sông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Cửu</a:t>
                      </a:r>
                      <a:r>
                        <a:rPr lang="en-US" sz="2400" b="1" dirty="0">
                          <a:solidFill>
                            <a:srgbClr val="FF0000"/>
                          </a:solidFill>
                          <a:effectLst/>
                          <a:latin typeface="Times New Roman" panose="02020603050405020304" pitchFamily="18" charset="0"/>
                          <a:cs typeface="Times New Roman" panose="02020603050405020304" pitchFamily="18" charset="0"/>
                        </a:rPr>
                        <a:t> Long </a:t>
                      </a:r>
                      <a:r>
                        <a:rPr lang="en-US" sz="2400" b="1" dirty="0" err="1">
                          <a:solidFill>
                            <a:srgbClr val="FF0000"/>
                          </a:solidFill>
                          <a:effectLst/>
                          <a:latin typeface="Times New Roman" panose="02020603050405020304" pitchFamily="18" charset="0"/>
                          <a:cs typeface="Times New Roman" panose="02020603050405020304" pitchFamily="18" charset="0"/>
                        </a:rPr>
                        <a:t>cần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chuyển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đổi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từ</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sống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chung</a:t>
                      </a:r>
                      <a:r>
                        <a:rPr lang="en-US" sz="2400" b="1" dirty="0">
                          <a:solidFill>
                            <a:srgbClr val="FF0000"/>
                          </a:solidFill>
                          <a:effectLst/>
                          <a:latin typeface="Times New Roman" panose="02020603050405020304" pitchFamily="18" charset="0"/>
                          <a:cs typeface="Times New Roman" panose="02020603050405020304" pitchFamily="18" charset="0"/>
                        </a:rPr>
                        <a:t> sang </a:t>
                      </a:r>
                      <a:r>
                        <a:rPr lang="en-US" sz="2400" b="1" dirty="0" err="1">
                          <a:solidFill>
                            <a:srgbClr val="FF0000"/>
                          </a:solidFill>
                          <a:effectLst/>
                          <a:latin typeface="Times New Roman" panose="02020603050405020304" pitchFamily="18" charset="0"/>
                          <a:cs typeface="Times New Roman" panose="02020603050405020304" pitchFamily="18" charset="0"/>
                        </a:rPr>
                        <a:t>chào</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đón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lũ</a:t>
                      </a:r>
                      <a:r>
                        <a:rPr lang="pt-BR" sz="2400" b="1" dirty="0">
                          <a:solidFill>
                            <a:srgbClr val="FF0000"/>
                          </a:solidFill>
                          <a:effectLst/>
                          <a:latin typeface="Times New Roman" panose="02020603050405020304" pitchFamily="18" charset="0"/>
                          <a:cs typeface="Times New Roman" panose="02020603050405020304" pitchFamily="18" charset="0"/>
                        </a:rPr>
                        <a:t>”</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5321795"/>
                  </a:ext>
                </a:extLst>
              </a:tr>
              <a:tr h="0">
                <a:tc>
                  <a:txBody>
                    <a:bodyPr/>
                    <a:lstStyle/>
                    <a:p>
                      <a:pPr>
                        <a:lnSpc>
                          <a:spcPct val="130000"/>
                        </a:lnSpc>
                        <a:spcAft>
                          <a:spcPts val="0"/>
                        </a:spcAft>
                      </a:pPr>
                      <a:r>
                        <a:rPr lang="en-US" sz="2400" b="0">
                          <a:effectLst/>
                          <a:latin typeface="Times New Roman" panose="02020603050405020304" pitchFamily="18" charset="0"/>
                          <a:cs typeface="Times New Roman" panose="02020603050405020304" pitchFamily="18" charset="0"/>
                        </a:rPr>
                        <a:t>1. Nêu thể loại  của văn bản</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30000"/>
                        </a:lnSpc>
                        <a:spcAft>
                          <a:spcPts val="0"/>
                        </a:spcAft>
                      </a:pPr>
                      <a:r>
                        <a:rPr lang="en-US" sz="2400" b="0">
                          <a:effectLst/>
                          <a:latin typeface="Times New Roman" panose="02020603050405020304" pitchFamily="18" charset="0"/>
                          <a:cs typeface="Times New Roman" panose="02020603050405020304" pitchFamily="18" charset="0"/>
                        </a:rPr>
                        <a:t>..................................................</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442861100"/>
                  </a:ext>
                </a:extLst>
              </a:tr>
              <a:tr h="0">
                <a:tc>
                  <a:txBody>
                    <a:bodyPr/>
                    <a:lstStyle/>
                    <a:p>
                      <a:pPr>
                        <a:lnSpc>
                          <a:spcPct val="130000"/>
                        </a:lnSpc>
                        <a:spcAft>
                          <a:spcPts val="0"/>
                        </a:spcAft>
                      </a:pPr>
                      <a:r>
                        <a:rPr lang="en-US" sz="2400" b="0">
                          <a:effectLst/>
                          <a:latin typeface="Times New Roman" panose="02020603050405020304" pitchFamily="18" charset="0"/>
                          <a:cs typeface="Times New Roman" panose="02020603050405020304" pitchFamily="18" charset="0"/>
                        </a:rPr>
                        <a:t>2.  Xác định bố cục của VB </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30000"/>
                        </a:lnSpc>
                        <a:spcAft>
                          <a:spcPts val="0"/>
                        </a:spcAft>
                      </a:pPr>
                      <a:r>
                        <a:rPr lang="en-US" sz="2400" b="0">
                          <a:effectLst/>
                          <a:latin typeface="Times New Roman" panose="02020603050405020304" pitchFamily="18" charset="0"/>
                          <a:cs typeface="Times New Roman" panose="02020603050405020304" pitchFamily="18" charset="0"/>
                        </a:rPr>
                        <a:t>..................................................</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55939422"/>
                  </a:ext>
                </a:extLst>
              </a:tr>
              <a:tr h="0">
                <a:tc>
                  <a:txBody>
                    <a:bodyPr/>
                    <a:lstStyle/>
                    <a:p>
                      <a:pPr>
                        <a:lnSpc>
                          <a:spcPct val="130000"/>
                        </a:lnSpc>
                        <a:spcAft>
                          <a:spcPts val="0"/>
                        </a:spcAft>
                      </a:pPr>
                      <a:r>
                        <a:rPr lang="en-US" sz="2400" b="0">
                          <a:effectLst/>
                          <a:latin typeface="Times New Roman" panose="02020603050405020304" pitchFamily="18" charset="0"/>
                          <a:cs typeface="Times New Roman" panose="02020603050405020304" pitchFamily="18" charset="0"/>
                        </a:rPr>
                        <a:t>3. Thông tin chính của văn bản</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30000"/>
                        </a:lnSpc>
                        <a:spcAft>
                          <a:spcPts val="0"/>
                        </a:spcAft>
                      </a:pPr>
                      <a:r>
                        <a:rPr lang="en-US" sz="2400" b="0" dirty="0">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271534670"/>
                  </a:ext>
                </a:extLst>
              </a:tr>
            </a:tbl>
          </a:graphicData>
        </a:graphic>
      </p:graphicFrame>
      <p:sp>
        <p:nvSpPr>
          <p:cNvPr id="3" name="Rectangle 2"/>
          <p:cNvSpPr/>
          <p:nvPr/>
        </p:nvSpPr>
        <p:spPr>
          <a:xfrm>
            <a:off x="1133071" y="191730"/>
            <a:ext cx="8189422" cy="596574"/>
          </a:xfrm>
          <a:prstGeom prst="rect">
            <a:avLst/>
          </a:prstGeom>
        </p:spPr>
        <p:txBody>
          <a:bodyPr wrap="none">
            <a:spAutoFit/>
          </a:bodyPr>
          <a:lstStyle/>
          <a:p>
            <a:pPr marL="57150" marR="57150" algn="ctr">
              <a:lnSpc>
                <a:spcPct val="130000"/>
              </a:lnSpc>
              <a:spcAft>
                <a:spcPts val="0"/>
              </a:spcAft>
              <a:tabLst>
                <a:tab pos="57150" algn="l"/>
                <a:tab pos="152400" algn="l"/>
              </a:tabLst>
            </a:pP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PHIẾU HỌC TẬP 01: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Khám</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chung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9623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266</TotalTime>
  <Words>2461</Words>
  <Application>Microsoft Office PowerPoint</Application>
  <PresentationFormat>Widescreen</PresentationFormat>
  <Paragraphs>216</Paragraphs>
  <Slides>42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#9Slide03 AmpleSoft</vt:lpstr>
      <vt:lpstr>Times New Roman</vt:lpstr>
      <vt:lpstr>Calibri Light</vt:lpstr>
      <vt:lpstr>MS Mincho</vt:lpstr>
      <vt:lpstr>Calibri</vt:lpstr>
      <vt:lpstr>Palatino Linotype</vt:lpstr>
      <vt:lpstr>Office Theme</vt:lpstr>
      <vt:lpstr>PowerPoint Presentation</vt:lpstr>
      <vt:lpstr>Tiết … văn bản 1 Miền châu thổ sông Cửu Long cần chuyển đổi từ sống chung sang chào đón lũ (Lê Anh Tuấn)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26</cp:revision>
  <dcterms:created xsi:type="dcterms:W3CDTF">2024-01-28T04:20:25Z</dcterms:created>
  <dcterms:modified xsi:type="dcterms:W3CDTF">2024-02-15T05:27:16Z</dcterms:modified>
</cp:coreProperties>
</file>