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482" r:id="rId2"/>
    <p:sldId id="485" r:id="rId3"/>
    <p:sldId id="483" r:id="rId4"/>
    <p:sldId id="484" r:id="rId5"/>
    <p:sldId id="481" r:id="rId6"/>
    <p:sldId id="514" r:id="rId7"/>
    <p:sldId id="491" r:id="rId8"/>
    <p:sldId id="513" r:id="rId9"/>
    <p:sldId id="492" r:id="rId10"/>
    <p:sldId id="493" r:id="rId11"/>
    <p:sldId id="487" r:id="rId12"/>
    <p:sldId id="486" r:id="rId13"/>
    <p:sldId id="494" r:id="rId14"/>
    <p:sldId id="502" r:id="rId15"/>
    <p:sldId id="501" r:id="rId16"/>
    <p:sldId id="500" r:id="rId17"/>
    <p:sldId id="499" r:id="rId18"/>
    <p:sldId id="498" r:id="rId19"/>
    <p:sldId id="506" r:id="rId20"/>
    <p:sldId id="505" r:id="rId21"/>
    <p:sldId id="504" r:id="rId22"/>
    <p:sldId id="507" r:id="rId23"/>
    <p:sldId id="503" r:id="rId24"/>
    <p:sldId id="511" r:id="rId25"/>
    <p:sldId id="512" r:id="rId26"/>
    <p:sldId id="496" r:id="rId27"/>
    <p:sldId id="488" r:id="rId2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6000" autoAdjust="0"/>
  </p:normalViewPr>
  <p:slideViewPr>
    <p:cSldViewPr snapToGrid="0" snapToObjects="1">
      <p:cViewPr varScale="1">
        <p:scale>
          <a:sx n="63" d="100"/>
          <a:sy n="63" d="100"/>
        </p:scale>
        <p:origin x="9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EB5A7-AA2A-46C2-BF0E-8FF0F6984056}" type="datetimeFigureOut">
              <a:rPr lang="vi-VN" smtClean="0"/>
              <a:t>21/05/2024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328E0-9DA1-42B8-A842-34FCF2B3A8C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047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045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280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493096-2886-2544-8BC8-6FAF8DED0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6F79D88-BE7C-E441-9854-FF7DBEAE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C968C0-1272-FC46-B6B1-B48493D5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5FA692-4B01-CC48-A620-4A44972CF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C4DE83-2E00-2149-8212-35CE3E10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79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3C4046-7137-BF40-806C-7FEE66B7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148D392-8E23-C645-9B3B-176D24E7E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D5CBA5-B345-E042-B1BF-D36A7A18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F7AAC7-258B-3749-8F60-76ACBEAF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73C984-E8AA-5445-9CC0-2EEA355B5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057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44A2AB4-1214-6045-BF77-65C4F32EB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99E8E26-18DF-5A4B-A5ED-C2FBFAAE9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984DCA-0EE3-1240-95E3-2375BB651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7FA7E7-C236-354D-B65C-A0745EA7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67947E-CC13-DE43-A931-C039BD97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2095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40DF93-E1A2-E14A-A7A1-82E4BDFCC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559ED71-ACDD-1E49-891A-595314ED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53C2FA7-214C-054C-AAF0-D6CC10A5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8A03578-2E4F-9D40-9BAC-3E0B4A52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47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53C4EA-BDA5-754E-A8CE-F7A5CD7C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3A71E8-69E4-8444-81ED-4DE718AF3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3883BD-95AF-7C41-AB00-CF14B625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005A82-DC1F-644B-AA51-CBF3B876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53DEBA-9AA5-CD4B-98BF-62BD4A1F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3341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0F5EE7-19E8-8844-9F07-B3A1EF4F9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56B41E-950A-1E44-B17D-0ACC59190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3487863-6E8D-A340-A6BF-04383FDC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F30520E-892B-2041-A6EA-E5CC0EF6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17A4C06-E3E8-B640-8579-B4ED029E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BFF2E8-A348-A14E-A610-B38F5ED0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4061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54738E-CDAB-254E-88DC-587FAFB16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06AEB0D-156C-A040-9C5A-98B763B2D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916ED7D-F0AC-DE47-B8CB-6F0F96512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96E98D1-E470-7E40-9F32-831AE2265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40DDB1F-BD65-A74F-A85D-0C9A58760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B7BB534-3189-5E4F-8096-20915794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DA5E367-A6B4-A148-A44B-61456D342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5AC40D3-6A48-FB4B-B8B8-12C3396D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09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0FA0B5-28F1-8748-A8B4-CD2FCC522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0F86EC-E833-F14C-9E66-41E9BEB4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FE3430E-D9A5-E04A-985D-93317E897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6C48E-4D98-784D-9AF0-ABC124B71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3637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5E831CA-2E69-5949-B30F-B8B78C06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6312613-5B0C-B145-BC31-11CC02A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AA4D6E0-DF1D-D44F-AFB2-05755379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3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61EC1-65C2-EB45-A93E-1AA9DBD8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443CC4-A924-DC4D-BA58-15D09327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BABEE95-5BCE-8648-9C00-80EA5308A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7BA5D7-C2E5-1742-AA49-7F1ED861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57C4474-E552-A24D-910B-4D79E1389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97345F-AC4B-3649-9A05-4D44A23D7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315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48DB51-B784-E74C-9D76-06757914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534F8A-F4A6-2E42-8AA7-3B53EFA74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E69CCA-7AD0-DF4E-BE22-882BA089B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71F450-BAB6-7349-B544-02570C29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D9A3AE-09C2-4744-8813-4D233C72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5C0A07-998A-7A4E-A16D-51441D4A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620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40C9B2B-FF67-DE4E-9ACE-99ACF44E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622186-470E-8242-8E12-9F20C1A88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0F3543-E5C8-354B-B80B-CE428A270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FE86-5F1F-6946-9818-B4D877E6DEA8}" type="datetimeFigureOut">
              <a:rPr lang="x-none" smtClean="0"/>
              <a:t>5/21/2024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ACE371A-8B3D-194A-954B-64E0C6A3B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D0657F-ABA6-3747-885D-9C40F476A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207E-C5CA-3246-A3D1-75505BB9440F}" type="slidenum">
              <a:rPr lang="x-none" smtClean="0"/>
              <a:t>‹#›</a:t>
            </a:fld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21EF569-66CE-E748-A5A4-7F4F2940D7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7789" b="77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04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487680" y="1065219"/>
            <a:ext cx="11274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x-none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5030" y="0"/>
            <a:ext cx="1366837" cy="13668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4788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CHƯƠNG IV: ĐÔNG NAM Á </a:t>
            </a:r>
          </a:p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TỪ NHỮNG THẾ KỈ TIẾP GIÁP ĐẦU CÔNG NGUYÊN ĐẾN THẾ KỈ X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7" name="Picture 5" descr="20526659_684991958366288_984150484_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0178" y="1674774"/>
            <a:ext cx="7038109" cy="51832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111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08363" y="279656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9183" y="802876"/>
            <a:ext cx="224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Trắc nghiệm:</a:t>
            </a:r>
            <a:endParaRPr lang="vi-VN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07721" y="1517854"/>
            <a:ext cx="11083637" cy="352022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 Vì sao khu vực Đông Nam Á có vị trí địa lí rất quan trọng?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Trung Quốc.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Ấn Độ.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Tiếp giáp với khu vực châu Á gió mùa.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trên con đường biển nối liền Ấn Độ Dương và Thái Bình Dương.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Oval 9"/>
          <p:cNvSpPr/>
          <p:nvPr/>
        </p:nvSpPr>
        <p:spPr>
          <a:xfrm>
            <a:off x="1267687" y="432816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25895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51560" y="2971800"/>
            <a:ext cx="10027920" cy="3505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3: Ý nào sau đây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không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 phản ánh đúng cơ sở hình thành của các quốc gia sơ kì ở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Nam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Á? 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Nông nghiệp trồng lúa nước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 Giao </a:t>
            </a:r>
            <a:r>
              <a:rPr lang="vi-VN" sz="2800" dirty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lưu kinh </a:t>
            </a:r>
            <a:r>
              <a:rPr lang="vi-VN" sz="2800" dirty="0" smtClean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tế - </a:t>
            </a:r>
            <a:r>
              <a:rPr lang="vi-VN" sz="2800" dirty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văn hoá với Ấn Độ, Trung Quốc.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Thương mại đường biển rất phát triển.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Thủ công nghiệp phát triển với các nghề rèn sắt, đúc đồng...</a:t>
            </a:r>
          </a:p>
          <a:p>
            <a:endParaRPr lang="vi-VN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1051560" y="213360"/>
            <a:ext cx="10027920" cy="2621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2: Khu vực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Nam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Á được coi là? 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Cầu nối giữa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 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 và Ấn Độ.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“ngã tư đường của thế giới”.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“cái nôi” của thế giới.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trung tâm của thế giới.</a:t>
            </a:r>
          </a:p>
          <a:p>
            <a:endParaRPr lang="vi-VN" sz="2800" dirty="0"/>
          </a:p>
        </p:txBody>
      </p:sp>
      <p:sp>
        <p:nvSpPr>
          <p:cNvPr id="7" name="Oval 6"/>
          <p:cNvSpPr/>
          <p:nvPr/>
        </p:nvSpPr>
        <p:spPr>
          <a:xfrm>
            <a:off x="1195645" y="49225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C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Oval 7"/>
          <p:cNvSpPr/>
          <p:nvPr/>
        </p:nvSpPr>
        <p:spPr>
          <a:xfrm>
            <a:off x="1195644" y="101993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B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5460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67740" y="30480"/>
            <a:ext cx="10172700" cy="3276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4: Các quốc gia sơ kì Đông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 ra đời vào khoảng thời gian nào?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Thiên niên kỉ II TCN.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Từ thế kỉ VII TCN đến thế kỉ VII.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Thế kỉ VII TCN.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Thế kỉ X TCN.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67740" y="3444240"/>
            <a:ext cx="10172700" cy="3291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5: Theo em, nét tương đồng về kinh tế của các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 gia sơ kì Đông Nam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 so với Hy Lạp và La Mã cổ đại là gì?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Kinh tế nông nghiệp phát triển.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Các nghề thủ công</a:t>
            </a: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rèn sắt, đúc 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 giữ vị trí rất quan trọng.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Thương mại đường biển thông qua các hải cảng.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Kinh tế thủ công nghiệp và thương nghiệp giữ vai trò chủ đạo.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1089660" y="54940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1089660" y="1617525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B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200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5963" y="236548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Rounded Rectangle 9"/>
          <p:cNvSpPr/>
          <p:nvPr/>
        </p:nvSpPr>
        <p:spPr>
          <a:xfrm>
            <a:off x="955962" y="815182"/>
            <a:ext cx="9733364" cy="1510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Dựa vào lược đồ H1 (T52, SGK), hãy lập bảng theo mẫu sau và điền những nội dung phù hợp.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494620"/>
              </p:ext>
            </p:extLst>
          </p:nvPr>
        </p:nvGraphicFramePr>
        <p:xfrm>
          <a:off x="955962" y="2805270"/>
          <a:ext cx="896720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1519">
                  <a:extLst>
                    <a:ext uri="{9D8B030D-6E8A-4147-A177-3AD203B41FA5}">
                      <a16:colId xmlns:a16="http://schemas.microsoft.com/office/drawing/2014/main" xmlns="" val="3398199601"/>
                    </a:ext>
                  </a:extLst>
                </a:gridCol>
                <a:gridCol w="4425686">
                  <a:extLst>
                    <a:ext uri="{9D8B030D-6E8A-4147-A177-3AD203B41FA5}">
                      <a16:colId xmlns:a16="http://schemas.microsoft.com/office/drawing/2014/main" xmlns="" val="25073610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Tên</a:t>
                      </a:r>
                      <a:r>
                        <a:rPr lang="vi-VN" sz="2800" baseline="0" dirty="0" smtClean="0">
                          <a:latin typeface="+mj-lt"/>
                        </a:rPr>
                        <a:t> quốc gia sơ kì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Tên</a:t>
                      </a:r>
                      <a:r>
                        <a:rPr lang="vi-VN" sz="2800" baseline="0" dirty="0" smtClean="0">
                          <a:latin typeface="+mj-lt"/>
                        </a:rPr>
                        <a:t> quốc gia hiện nay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9494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Văn</a:t>
                      </a:r>
                      <a:r>
                        <a:rPr lang="vi-VN" sz="2800" baseline="0" dirty="0" smtClean="0">
                          <a:latin typeface="+mj-lt"/>
                        </a:rPr>
                        <a:t> Lang – Âu Lạc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Việt</a:t>
                      </a:r>
                      <a:r>
                        <a:rPr lang="vi-VN" sz="2800" baseline="0" dirty="0" smtClean="0">
                          <a:latin typeface="+mj-lt"/>
                        </a:rPr>
                        <a:t> Nam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3915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+mj-lt"/>
                        </a:rPr>
                        <a:t>………………..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</a:rPr>
                        <a:t>………………..</a:t>
                      </a:r>
                      <a:endParaRPr kumimoji="0" lang="vi-VN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739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</a:rPr>
                        <a:t>………………..</a:t>
                      </a:r>
                      <a:endParaRPr kumimoji="0" lang="vi-VN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</a:rPr>
                        <a:t>………………..</a:t>
                      </a:r>
                      <a:endParaRPr kumimoji="0" lang="vi-VN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870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12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129911"/>
              </p:ext>
            </p:extLst>
          </p:nvPr>
        </p:nvGraphicFramePr>
        <p:xfrm>
          <a:off x="838200" y="251659"/>
          <a:ext cx="9270126" cy="4735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3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29542"/>
              </p:ext>
            </p:extLst>
          </p:nvPr>
        </p:nvGraphicFramePr>
        <p:xfrm>
          <a:off x="838200" y="251659"/>
          <a:ext cx="9270126" cy="5101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20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504656"/>
              </p:ext>
            </p:extLst>
          </p:nvPr>
        </p:nvGraphicFramePr>
        <p:xfrm>
          <a:off x="838200" y="251659"/>
          <a:ext cx="9270126" cy="5101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29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791261"/>
              </p:ext>
            </p:extLst>
          </p:nvPr>
        </p:nvGraphicFramePr>
        <p:xfrm>
          <a:off x="0" y="-1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  <a:gridCol w="6096000"/>
              </a:tblGrid>
              <a:tr h="11088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149123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10323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80297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5735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0297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104599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64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152828"/>
              </p:ext>
            </p:extLst>
          </p:nvPr>
        </p:nvGraphicFramePr>
        <p:xfrm>
          <a:off x="838200" y="251659"/>
          <a:ext cx="9270126" cy="5466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242345"/>
              </p:ext>
            </p:extLst>
          </p:nvPr>
        </p:nvGraphicFramePr>
        <p:xfrm>
          <a:off x="847775" y="5696398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29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00055"/>
              </p:ext>
            </p:extLst>
          </p:nvPr>
        </p:nvGraphicFramePr>
        <p:xfrm>
          <a:off x="838200" y="251659"/>
          <a:ext cx="9270126" cy="54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338244"/>
              </p:ext>
            </p:extLst>
          </p:nvPr>
        </p:nvGraphicFramePr>
        <p:xfrm>
          <a:off x="847775" y="5696398"/>
          <a:ext cx="92605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1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20526659_684991958366288_984150484_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2640" y="-6927"/>
            <a:ext cx="7574280" cy="637099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364069"/>
            <a:ext cx="12192000" cy="480131"/>
          </a:xfrm>
          <a:prstGeom prst="rect">
            <a:avLst/>
          </a:prstGeom>
          <a:ln w="38100"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vi-VN" sz="2800" dirty="0" smtClean="0">
                <a:latin typeface="Cambria" pitchFamily="18" charset="0"/>
              </a:rPr>
              <a:t>Lược đồ các nước Đông Nam Á.</a:t>
            </a:r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429732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532447"/>
              </p:ext>
            </p:extLst>
          </p:nvPr>
        </p:nvGraphicFramePr>
        <p:xfrm>
          <a:off x="838200" y="251659"/>
          <a:ext cx="9270126" cy="54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736977"/>
              </p:ext>
            </p:extLst>
          </p:nvPr>
        </p:nvGraphicFramePr>
        <p:xfrm>
          <a:off x="847775" y="5696398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0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26671"/>
              </p:ext>
            </p:extLst>
          </p:nvPr>
        </p:nvGraphicFramePr>
        <p:xfrm>
          <a:off x="838200" y="251659"/>
          <a:ext cx="9270126" cy="54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8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480888"/>
              </p:ext>
            </p:extLst>
          </p:nvPr>
        </p:nvGraphicFramePr>
        <p:xfrm>
          <a:off x="847775" y="5696398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28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620946"/>
              </p:ext>
            </p:extLst>
          </p:nvPr>
        </p:nvGraphicFramePr>
        <p:xfrm>
          <a:off x="838200" y="251659"/>
          <a:ext cx="9270126" cy="476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ay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-xi-a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8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919578"/>
              </p:ext>
            </p:extLst>
          </p:nvPr>
        </p:nvGraphicFramePr>
        <p:xfrm>
          <a:off x="838200" y="251659"/>
          <a:ext cx="9270126" cy="476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Tên</a:t>
                      </a:r>
                      <a:r>
                        <a:rPr lang="vi-VN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quốc gia sơ kì</a:t>
                      </a:r>
                      <a:endParaRPr lang="vi-VN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Ma-lay-u, Ta-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-ma,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Ka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ga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-xi-a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772421"/>
              </p:ext>
            </p:extLst>
          </p:nvPr>
        </p:nvGraphicFramePr>
        <p:xfrm>
          <a:off x="847775" y="5006852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56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85651"/>
              </p:ext>
            </p:extLst>
          </p:nvPr>
        </p:nvGraphicFramePr>
        <p:xfrm>
          <a:off x="838200" y="251659"/>
          <a:ext cx="9270126" cy="476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</a:t>
                      </a: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Đva-ra-va-ti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Ma-lay-u, Ta-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-ma,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Ka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lin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ga </a:t>
                      </a:r>
                      <a:endParaRPr kumimoji="0" lang="vi-VN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-xi-a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84563"/>
              </p:ext>
            </p:extLst>
          </p:nvPr>
        </p:nvGraphicFramePr>
        <p:xfrm>
          <a:off x="847775" y="5051824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Ma-</a:t>
                      </a:r>
                      <a:r>
                        <a:rPr lang="en-US" sz="2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</a:t>
                      </a: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-xi-a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74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528149"/>
              </p:ext>
            </p:extLst>
          </p:nvPr>
        </p:nvGraphicFramePr>
        <p:xfrm>
          <a:off x="838200" y="251659"/>
          <a:ext cx="9270126" cy="433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3"/>
                <a:gridCol w="463506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Tên quốc gia sơ kì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Thuộc quốc gia ngày nay </a:t>
                      </a:r>
                      <a:endParaRPr lang="vi-VN" sz="2400" b="1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algn="ctr"/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Văn Lang – Âu Lạc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Lâm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Ấp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Phù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Nam</a:t>
                      </a:r>
                      <a:endParaRPr kumimoji="0" lang="vi-VN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</a:rPr>
                        <a:t>Việt Nam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Ha-ri-pun-giay-a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Tam-bra-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Đva-ra-va-ti 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Thái Lan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- Chân</a:t>
                      </a:r>
                      <a:r>
                        <a:rPr lang="vi-VN" sz="2400" b="1" baseline="0" dirty="0" smtClean="0">
                          <a:latin typeface="+mj-lt"/>
                        </a:rPr>
                        <a:t> Lạp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2400" b="1" dirty="0" smtClean="0">
                          <a:latin typeface="+mj-lt"/>
                        </a:rPr>
                        <a:t>Cam-pu-chia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Sri Kse-tra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vi-VN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ma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</a:tr>
              <a:tr h="8338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Ma-lay-u, Ta-</a:t>
                      </a:r>
                      <a:r>
                        <a:rPr lang="en-US" sz="24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</a:t>
                      </a: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-ma, </a:t>
                      </a: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Ka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lin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r>
                        <a:rPr lang="vi-VN" sz="24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ga 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-xi-a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838209"/>
              </p:ext>
            </p:extLst>
          </p:nvPr>
        </p:nvGraphicFramePr>
        <p:xfrm>
          <a:off x="847775" y="4677078"/>
          <a:ext cx="92605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275"/>
                <a:gridCol w="46302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-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Lang-</a:t>
                      </a:r>
                      <a:r>
                        <a:rPr lang="en-US" sz="24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su-ka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Ma-</a:t>
                      </a:r>
                      <a:r>
                        <a:rPr lang="en-US" sz="2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</a:t>
                      </a: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-xi-a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06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x-none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8363" y="862041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Vận dụng: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2560" y="1607626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Nếu chọn hai thành tựu nổi bật nhất của các </a:t>
            </a:r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gia sơ </a:t>
            </a:r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kì Đông Nam Á, em sẽ lựa chọn những thành tựu nào? Vì sao?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32560" y="3092141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Sưu tầm những câu tục ngữ, thành ngữ của người Việt Nam liên quan đến lúa gạo?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5055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-167640" y="2382"/>
            <a:ext cx="12358998" cy="6855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GIAO NHIỆM VỤ Ở NHÀ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US" sz="3600" b="1" dirty="0" smtClean="0">
                <a:latin typeface="+mj-lt"/>
              </a:rPr>
              <a:t> </a:t>
            </a:r>
            <a:r>
              <a:rPr lang="vi-VN" sz="3600" b="1" dirty="0" smtClean="0">
                <a:latin typeface="+mj-lt"/>
              </a:rPr>
              <a:t>Hoàn </a:t>
            </a:r>
            <a:r>
              <a:rPr lang="vi-VN" sz="3600" b="1" dirty="0" smtClean="0">
                <a:latin typeface="+mj-lt"/>
              </a:rPr>
              <a:t>thành bài tập.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US" sz="3600" b="1" dirty="0" smtClean="0">
                <a:latin typeface="+mj-lt"/>
              </a:rPr>
              <a:t> </a:t>
            </a:r>
            <a:r>
              <a:rPr lang="vi-VN" sz="3600" b="1" dirty="0" smtClean="0">
                <a:latin typeface="+mj-lt"/>
              </a:rPr>
              <a:t>Đọc </a:t>
            </a:r>
            <a:r>
              <a:rPr lang="vi-VN" sz="3600" b="1" dirty="0" smtClean="0">
                <a:latin typeface="+mj-lt"/>
              </a:rPr>
              <a:t>và trả lời các câu hỏi bài 12. Sự hình thành và bước đầu phát triển của các vương quốc phong kiến ở Đông Nam Á (Từ TK VII đến TK X).</a:t>
            </a:r>
            <a:endParaRPr lang="vi-VN" sz="3600" b="1" dirty="0"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22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4634" y="852498"/>
            <a:ext cx="12157366" cy="2116060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Đông Nam Á là một khu vực nằm ở phía đông nam của châu Á, bao gồm 11 quốc gia: Brunei,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Đông Timor,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Inđônêxia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Lào, Malaysia,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Myanma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Philippin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ingapo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Thái Lan và Việt Nam.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634" y="2991640"/>
            <a:ext cx="12156724" cy="39703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dirty="0">
                <a:latin typeface="+mj-lt"/>
              </a:rPr>
              <a:t>	</a:t>
            </a:r>
            <a:r>
              <a:rPr lang="vi-V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Dân </a:t>
            </a:r>
            <a:r>
              <a:rPr lang="vi-V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số hiện tại của các nước Đông Nam Á là 675.351.130 người vào ngày 14/07/2021 theo số liệu từ Liên Hợp Quốc. </a:t>
            </a:r>
            <a:endParaRPr lang="vi-V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vi-V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+ Chiếm </a:t>
            </a:r>
            <a:r>
              <a:rPr lang="vi-V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8,57% dân số thế giới. </a:t>
            </a:r>
            <a:endParaRPr lang="vi-V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vi-V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+ Mật </a:t>
            </a:r>
            <a:r>
              <a:rPr lang="vi-V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độ dân số </a:t>
            </a:r>
            <a:r>
              <a:rPr lang="vi-V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là 156 </a:t>
            </a:r>
            <a:r>
              <a:rPr lang="vi-V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người/km2. </a:t>
            </a:r>
          </a:p>
          <a:p>
            <a:pPr algn="just">
              <a:lnSpc>
                <a:spcPct val="150000"/>
              </a:lnSpc>
            </a:pPr>
            <a:r>
              <a:rPr lang="vi-V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+ Tổng </a:t>
            </a:r>
            <a:r>
              <a:rPr lang="vi-V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diện tích là 4.340.239 km2 </a:t>
            </a:r>
            <a:endParaRPr lang="vi-V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	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			(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Nguồn: https://danso.org/dong-nam-a/)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689954" y="-1581"/>
            <a:ext cx="8611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3600" b="1" dirty="0">
                <a:solidFill>
                  <a:srgbClr val="002060"/>
                </a:solidFill>
                <a:latin typeface="+mj-lt"/>
              </a:rPr>
              <a:t>1. “Cái nôi” của nền văn minh lúa nước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4056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8307" y="1436269"/>
            <a:ext cx="7994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 bạn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8364" y="2061028"/>
            <a:ext cx="7495309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Quan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sát lược đồ hình 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tr.52),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kết hợp khai thác thông tin trong SGK </a:t>
            </a:r>
            <a:endParaRPr lang="vi-VN" sz="2800" dirty="0"/>
          </a:p>
        </p:txBody>
      </p:sp>
      <p:sp>
        <p:nvSpPr>
          <p:cNvPr id="5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9899373" y="5748629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8363" y="949275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1108363" y="3089563"/>
            <a:ext cx="7813963" cy="2438401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indent="254000" algn="just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 smtClean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Mô tả vị </a:t>
            </a: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trí địa lí của khu vực Đông Nam Á?</a:t>
            </a:r>
          </a:p>
          <a:p>
            <a:pPr indent="254000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 smtClean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Vị </a:t>
            </a: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trí địa lí này mang đến những thuận lợi, khó khăn nào cho cuộc sống của cư dân Đông Nam Á?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x-none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x-none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015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792480" y="0"/>
            <a:ext cx="1048512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636" y="1053912"/>
            <a:ext cx="11501543" cy="29012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92100" algn="just">
              <a:lnSpc>
                <a:spcPct val="130000"/>
              </a:lnSpc>
            </a:pPr>
            <a:r>
              <a:rPr lang="vi-VN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-  Đông 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Nam Á nằm ở phía đông nam của châu Á, cầu nối giữa Ấn Độ Dương với Thái Bình Dương; là cầu nối giữa Trung Quốc, Nhật Bản với Ấn Độ, Tây Á và Địa Trung Hải</a:t>
            </a:r>
            <a:r>
              <a:rPr lang="vi-VN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vi-VN" sz="36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8363" y="307298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10390" y="4194323"/>
            <a:ext cx="11506789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4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Nằm trong vùng nhiệt đới gió mùa, lượng mưa lớn, thuận lợi trồng cây lúa nước.</a:t>
            </a:r>
          </a:p>
        </p:txBody>
      </p:sp>
    </p:spTree>
    <p:extLst>
      <p:ext uri="{BB962C8B-B14F-4D97-AF65-F5344CB8AC3E}">
        <p14:creationId xmlns:p14="http://schemas.microsoft.com/office/powerpoint/2010/main" val="265060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6690" y="31240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86690" y="568568"/>
            <a:ext cx="10175324" cy="504718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anchor="b"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vi-VN" sz="2800" dirty="0" smtClean="0">
                <a:solidFill>
                  <a:srgbClr val="FF0000"/>
                </a:solidFill>
              </a:rPr>
              <a:t>Hoạt động nhóm -</a:t>
            </a:r>
            <a:r>
              <a:rPr lang="nl-NL" altLang="vi-VN" sz="2800" b="0" dirty="0" smtClean="0">
                <a:solidFill>
                  <a:srgbClr val="FF0000"/>
                </a:solidFill>
              </a:rPr>
              <a:t> </a:t>
            </a:r>
            <a:r>
              <a:rPr lang="nl-NL" altLang="vi-VN" sz="2800" dirty="0">
                <a:solidFill>
                  <a:srgbClr val="FF0000"/>
                </a:solidFill>
              </a:rPr>
              <a:t>“</a:t>
            </a:r>
            <a:r>
              <a:rPr lang="nl-NL" altLang="vi-VN" sz="2800" i="1" dirty="0">
                <a:solidFill>
                  <a:srgbClr val="FF0000"/>
                </a:solidFill>
              </a:rPr>
              <a:t>Khăn trải bàn</a:t>
            </a:r>
            <a:r>
              <a:rPr lang="nl-NL" altLang="vi-VN" sz="2800" b="0" dirty="0" smtClean="0">
                <a:solidFill>
                  <a:srgbClr val="FF0000"/>
                </a:solidFill>
              </a:rPr>
              <a:t>” </a:t>
            </a:r>
            <a:r>
              <a:rPr lang="nl-NL" altLang="vi-VN" sz="2800" dirty="0" smtClean="0">
                <a:solidFill>
                  <a:srgbClr val="FF0000"/>
                </a:solidFill>
              </a:rPr>
              <a:t>- </a:t>
            </a:r>
            <a:r>
              <a:rPr lang="vi-VN" altLang="vi-VN" sz="2800" dirty="0" smtClean="0">
                <a:solidFill>
                  <a:srgbClr val="FF0000"/>
                </a:solidFill>
              </a:rPr>
              <a:t>7</a:t>
            </a:r>
            <a:r>
              <a:rPr lang="nl-NL" altLang="vi-VN" sz="2800" dirty="0" smtClean="0">
                <a:solidFill>
                  <a:srgbClr val="FF0000"/>
                </a:solidFill>
              </a:rPr>
              <a:t> phút</a:t>
            </a:r>
            <a:endParaRPr lang="en-US" altLang="vi-VN" sz="2800" dirty="0">
              <a:solidFill>
                <a:srgbClr val="FF0000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86690" y="1066018"/>
            <a:ext cx="10238509" cy="580235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vi-VN" sz="2400" b="0" dirty="0"/>
          </a:p>
          <a:p>
            <a:pPr algn="ctr"/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96050" y="2179079"/>
            <a:ext cx="7259781" cy="34913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Em hãy cho biết cơ sở hình thành các quốc gia sơ kì ở Đông Nam Á?</a:t>
            </a:r>
          </a:p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Chỉ </a:t>
            </a:r>
            <a:r>
              <a:rPr lang="vi-VN" sz="2800" dirty="0">
                <a:cs typeface="Times New Roman" panose="02020603050405020304" pitchFamily="18" charset="0"/>
              </a:rPr>
              <a:t>trên lược đồ H1 (T52) một số quốc gia sơ kì ở Đông Nam Á?</a:t>
            </a:r>
          </a:p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Tư </a:t>
            </a:r>
            <a:r>
              <a:rPr lang="vi-VN" sz="2800" dirty="0">
                <a:cs typeface="Times New Roman" panose="02020603050405020304" pitchFamily="18" charset="0"/>
              </a:rPr>
              <a:t>liệu và hình </a:t>
            </a:r>
            <a:r>
              <a:rPr lang="vi-VN" sz="2800" dirty="0" smtClean="0">
                <a:cs typeface="Times New Roman" panose="02020603050405020304" pitchFamily="18" charset="0"/>
              </a:rPr>
              <a:t>2, 3 (T53) </a:t>
            </a:r>
            <a:r>
              <a:rPr lang="vi-VN" sz="2800" dirty="0">
                <a:cs typeface="Times New Roman" panose="02020603050405020304" pitchFamily="18" charset="0"/>
              </a:rPr>
              <a:t>chứng tỏ điều gì về giao lưu thương mại của các quốc gia sơ kì Đông Nam Á vào những thế kỉ đầu Công nguyên?</a:t>
            </a:r>
          </a:p>
          <a:p>
            <a:pPr algn="just"/>
            <a:endParaRPr lang="en-US" altLang="vi-VN" sz="2800" dirty="0">
              <a:cs typeface="Times New Roman" panose="02020603050405020304" pitchFamily="18" charset="0"/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4792218" y="1068233"/>
            <a:ext cx="2689848" cy="4542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8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800" b="0" dirty="0">
              <a:latin typeface="Times" panose="02020603050405020304" pitchFamily="18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4820289" y="6217940"/>
            <a:ext cx="2633705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 rot="5400000">
            <a:off x="286059" y="3609953"/>
            <a:ext cx="2315690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 rot="16200000">
            <a:off x="9468531" y="3662661"/>
            <a:ext cx="2354329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H="1" flipV="1">
            <a:off x="886690" y="1080573"/>
            <a:ext cx="162056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 flipH="1">
            <a:off x="886690" y="5698008"/>
            <a:ext cx="1620562" cy="1159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9767033" y="5710349"/>
            <a:ext cx="1302320" cy="11016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 flipV="1">
            <a:off x="9767033" y="1144230"/>
            <a:ext cx="1321803" cy="10500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>
            <a:off x="5874465" y="1621677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vi-VN" dirty="0"/>
          </a:p>
        </p:txBody>
      </p:sp>
      <p:sp>
        <p:nvSpPr>
          <p:cNvPr id="21" name="Oval 20"/>
          <p:cNvSpPr/>
          <p:nvPr/>
        </p:nvSpPr>
        <p:spPr>
          <a:xfrm>
            <a:off x="5915470" y="575064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vi-VN" dirty="0"/>
          </a:p>
        </p:txBody>
      </p:sp>
      <p:sp>
        <p:nvSpPr>
          <p:cNvPr id="22" name="Oval 21"/>
          <p:cNvSpPr/>
          <p:nvPr/>
        </p:nvSpPr>
        <p:spPr>
          <a:xfrm rot="5400000">
            <a:off x="1877753" y="373298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vi-VN" dirty="0"/>
          </a:p>
        </p:txBody>
      </p:sp>
      <p:sp>
        <p:nvSpPr>
          <p:cNvPr id="23" name="Oval 22"/>
          <p:cNvSpPr/>
          <p:nvPr/>
        </p:nvSpPr>
        <p:spPr>
          <a:xfrm rot="16499929">
            <a:off x="9849857" y="3745345"/>
            <a:ext cx="495299" cy="4669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vi-VN" dirty="0"/>
          </a:p>
        </p:txBody>
      </p:sp>
      <p:sp>
        <p:nvSpPr>
          <p:cNvPr id="24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10485107" y="5749927"/>
            <a:ext cx="1706893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680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4031" y="107138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rgbClr val="4472C4">
                    <a:lumMod val="50000"/>
                  </a:srgb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rgbClr val="4472C4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5731" y="691396"/>
            <a:ext cx="11031567" cy="481215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lnSpc>
                <a:spcPct val="130000"/>
              </a:lnSpc>
            </a:pP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Cơ sở hình thành: </a:t>
            </a:r>
          </a:p>
          <a:p>
            <a:pPr indent="254000" algn="just">
              <a:lnSpc>
                <a:spcPct val="130000"/>
              </a:lnSpc>
            </a:pP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+ N</a:t>
            </a:r>
            <a:r>
              <a:rPr lang="vi-VN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ghề </a:t>
            </a: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nông trồng lúa nước </a:t>
            </a:r>
            <a:r>
              <a:rPr lang="vi-VN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và </a:t>
            </a: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nghề thủ công đúc đồng, rèn sắt, dệt, gốm</a:t>
            </a:r>
            <a:r>
              <a:rPr lang="vi-VN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...</a:t>
            </a:r>
            <a:endParaRPr lang="vi-VN" sz="4800" b="1" dirty="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254000" algn="just">
              <a:lnSpc>
                <a:spcPct val="130000"/>
              </a:lnSpc>
            </a:pPr>
            <a:r>
              <a:rPr lang="vi-V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+ Sự giao lưu kinh tế, văn hoá với Ấn Độ, Trung </a:t>
            </a:r>
            <a:r>
              <a:rPr lang="vi-VN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Quốc</a:t>
            </a:r>
            <a:r>
              <a:rPr lang="en-US" sz="4800" b="1" dirty="0" smtClean="0">
                <a:solidFill>
                  <a:srgbClr val="C00000"/>
                </a:solidFill>
                <a:latin typeface="Calibri Light" panose="020F0302020204030204"/>
                <a:ea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bằng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biển</a:t>
            </a:r>
            <a:endParaRPr lang="vi-VN" sz="4800" b="1" dirty="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073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4031" y="107138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5731" y="1037534"/>
            <a:ext cx="11046557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spcAft>
                <a:spcPts val="0"/>
              </a:spcAft>
            </a:pPr>
            <a:r>
              <a:rPr lang="vi-VN" sz="4800" b="1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- Một số quốc gia sơ kì:</a:t>
            </a:r>
          </a:p>
          <a:p>
            <a:pPr algn="just">
              <a:spcAft>
                <a:spcPts val="0"/>
              </a:spcAft>
            </a:pPr>
            <a:r>
              <a:rPr lang="vi-VN" sz="4800" b="1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4800" b="1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Văn Lang, Âu Lạc, Chăm-pa, Phù Nam (Việt Nam)</a:t>
            </a:r>
          </a:p>
          <a:p>
            <a:pPr algn="just">
              <a:spcAft>
                <a:spcPts val="0"/>
              </a:spcAft>
            </a:pPr>
            <a:r>
              <a:rPr lang="vi-VN" sz="4800" b="1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4800" b="1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Các quốc gia ở hạ lưu sông Chao Phray-a (Thái Lan)</a:t>
            </a:r>
          </a:p>
          <a:p>
            <a:pPr algn="just">
              <a:spcAft>
                <a:spcPts val="0"/>
              </a:spcAft>
            </a:pPr>
            <a:r>
              <a:rPr lang="vi-VN" sz="4800" b="1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4800" b="1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Các đảo thuộc 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In-đô-nê-xi-a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280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1433</Words>
  <Application>Microsoft Office PowerPoint</Application>
  <PresentationFormat>Widescreen</PresentationFormat>
  <Paragraphs>217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Cambria</vt:lpstr>
      <vt:lpstr>Comic Sans MS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Hoàng</dc:creator>
  <cp:lastModifiedBy>DELL</cp:lastModifiedBy>
  <cp:revision>69</cp:revision>
  <dcterms:created xsi:type="dcterms:W3CDTF">2021-07-16T02:46:11Z</dcterms:created>
  <dcterms:modified xsi:type="dcterms:W3CDTF">2024-05-21T08:31:56Z</dcterms:modified>
</cp:coreProperties>
</file>