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99" r:id="rId2"/>
    <p:sldId id="490" r:id="rId3"/>
    <p:sldId id="491" r:id="rId4"/>
    <p:sldId id="501" r:id="rId5"/>
    <p:sldId id="493" r:id="rId6"/>
    <p:sldId id="497" r:id="rId7"/>
    <p:sldId id="498" r:id="rId8"/>
    <p:sldId id="494" r:id="rId9"/>
    <p:sldId id="500" r:id="rId10"/>
    <p:sldId id="495" r:id="rId11"/>
    <p:sldId id="496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 snapToObjects="1">
      <p:cViewPr varScale="1">
        <p:scale>
          <a:sx n="70" d="100"/>
          <a:sy n="70" d="100"/>
        </p:scale>
        <p:origin x="7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31B0-0571-4973-AA7F-3DD6B2798F0B}" type="datetimeFigureOut">
              <a:rPr lang="vi-VN" smtClean="0"/>
              <a:t>22/05/2024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B9EE-AED6-427D-8424-0535FE63BE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70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5/22/2024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5/22/2024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5/22/2024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5/22/2024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5/22/2024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5/22/2024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5/22/2024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5/22/2024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5/22/2024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5/22/2024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5/22/2024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t>5/22/2024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23812" y="78400"/>
            <a:ext cx="12168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BƯỚC ĐẦU PHÁT TRIỂN CỦA CÁC VƯƠNG QUỐC PHONG KIẾN Ở ĐÔNG NAM Á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KỈ VII ĐẾN THẾ KỈ X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20526659_684991958366288_98415048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1828169"/>
            <a:ext cx="5965247" cy="500228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12872" y="1828169"/>
            <a:ext cx="6179127" cy="5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2313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dụng: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83" y="771603"/>
            <a:ext cx="108481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u="sng" dirty="0" smtClean="0">
                <a:solidFill>
                  <a:srgbClr val="0070C0"/>
                </a:solidFill>
                <a:latin typeface="+mj-lt"/>
              </a:rPr>
              <a:t>Câu 3:</a:t>
            </a:r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Có một câu chuyện thú vị như sau: Vào thế kỉ X, 1 pao nghệ tây (khoảng 4 lạng) có giá ngang với 1 con ngựa, 1 pao gừng có giá ngang 1 con bò. </a:t>
            </a:r>
            <a:endParaRPr lang="en-US" sz="3600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endParaRPr lang="en-US" sz="3600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Từ 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câu chuyện trên cùng thông tin trong bài học, hãy viết một đoạn văn ngắn (từ 3-5 câu) mô tả sự hấp dẫn của nguồn gia vị ở các vương quốc Đông Nam Á đối với thương nhân nước </a:t>
            </a:r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ngoài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.</a:t>
            </a:r>
            <a:endParaRPr lang="vi-VN" sz="36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27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63040" y="1051560"/>
            <a:ext cx="9189720" cy="3368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 smtClean="0">
                <a:solidFill>
                  <a:schemeClr val="accent1"/>
                </a:solidFill>
                <a:latin typeface="+mj-lt"/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chemeClr val="tx1"/>
                </a:solidFill>
                <a:latin typeface="+mj-lt"/>
              </a:rPr>
              <a:t>Hoàn </a:t>
            </a:r>
            <a:r>
              <a:rPr lang="vi-VN" sz="3600" b="1" dirty="0" smtClean="0">
                <a:solidFill>
                  <a:schemeClr val="tx1"/>
                </a:solidFill>
                <a:latin typeface="+mj-lt"/>
              </a:rPr>
              <a:t>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chemeClr val="tx1"/>
                </a:solidFill>
                <a:latin typeface="+mj-lt"/>
              </a:rPr>
              <a:t>Đọc </a:t>
            </a:r>
            <a:r>
              <a:rPr lang="vi-VN" sz="3600" b="1" dirty="0" smtClean="0">
                <a:solidFill>
                  <a:schemeClr val="tx1"/>
                </a:solidFill>
                <a:latin typeface="+mj-lt"/>
              </a:rPr>
              <a:t>và trả lời các câu hỏi bài 1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b="1" dirty="0" smtClean="0">
                <a:solidFill>
                  <a:schemeClr val="tx1"/>
                </a:solidFill>
                <a:latin typeface="+mj-lt"/>
              </a:rPr>
              <a:t>. Giao lưu văn hóa ở Đông Nam Á.</a:t>
            </a:r>
            <a:endParaRPr lang="vi-VN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01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33206"/>
            <a:ext cx="12192000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3600" b="1" dirty="0">
                <a:latin typeface="+mj-lt"/>
              </a:rPr>
              <a:t>Nêu tên và xác định nơi hình </a:t>
            </a:r>
            <a:r>
              <a:rPr lang="vi-VN" sz="3600" b="1" dirty="0" smtClean="0">
                <a:latin typeface="+mj-lt"/>
              </a:rPr>
              <a:t>thành </a:t>
            </a:r>
            <a:r>
              <a:rPr lang="vi-VN" sz="3600" b="1" dirty="0">
                <a:latin typeface="+mj-lt"/>
              </a:rPr>
              <a:t>các vương quốc phong kiến</a:t>
            </a:r>
            <a:r>
              <a:rPr lang="vi-VN" sz="3600" b="1" dirty="0" smtClean="0">
                <a:latin typeface="+mj-lt"/>
              </a:rPr>
              <a:t> trên </a:t>
            </a:r>
            <a:r>
              <a:rPr lang="vi-VN" sz="3600" b="1" dirty="0">
                <a:latin typeface="+mj-lt"/>
              </a:rPr>
              <a:t>lược </a:t>
            </a:r>
            <a:r>
              <a:rPr lang="vi-VN" sz="3600" b="1" dirty="0" smtClean="0">
                <a:latin typeface="+mj-lt"/>
              </a:rPr>
              <a:t>đồ và vương </a:t>
            </a:r>
            <a:r>
              <a:rPr lang="vi-VN" sz="3600" b="1" dirty="0">
                <a:latin typeface="+mj-lt"/>
              </a:rPr>
              <a:t>quốc đó thuộc các quốc gia </a:t>
            </a:r>
            <a:r>
              <a:rPr lang="vi-VN" sz="3600" b="1" dirty="0" smtClean="0">
                <a:latin typeface="+mj-lt"/>
              </a:rPr>
              <a:t>Đông Nam Á </a:t>
            </a:r>
            <a:r>
              <a:rPr lang="vi-VN" sz="3600" b="1" dirty="0">
                <a:latin typeface="+mj-lt"/>
              </a:rPr>
              <a:t>nào ngày nay</a:t>
            </a:r>
            <a:r>
              <a:rPr lang="vi-VN" sz="3600" b="1" dirty="0" smtClean="0">
                <a:latin typeface="+mj-lt"/>
              </a:rPr>
              <a:t>?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3600" b="1" dirty="0">
                <a:latin typeface="+mj-lt"/>
              </a:rPr>
              <a:t>cơ sở hình thành các vương quốc phong kiến Đông Nam </a:t>
            </a:r>
            <a:r>
              <a:rPr lang="vi-VN" sz="3600" b="1" dirty="0" smtClean="0">
                <a:latin typeface="+mj-lt"/>
              </a:rPr>
              <a:t>Á</a:t>
            </a:r>
            <a:r>
              <a:rPr lang="vi-VN" sz="3600" b="1" dirty="0" smtClean="0">
                <a:latin typeface="+mj-lt"/>
              </a:rPr>
              <a:t>?</a:t>
            </a:r>
            <a:endParaRPr lang="en-US" sz="3600" b="1" dirty="0" smtClean="0">
              <a:latin typeface="+mj-lt"/>
            </a:endParaRPr>
          </a:p>
          <a:p>
            <a:pPr algn="just">
              <a:spcAft>
                <a:spcPts val="0"/>
              </a:spcAft>
            </a:pPr>
            <a:endParaRPr lang="en-US" sz="3600" b="1" dirty="0">
              <a:latin typeface="+mj-lt"/>
              <a:ea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n-US" sz="3600" b="1" dirty="0" smtClean="0">
              <a:latin typeface="+mj-lt"/>
              <a:ea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vi-VN" sz="3600" b="1" dirty="0">
              <a:latin typeface="+mj-lt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5252" y="764919"/>
            <a:ext cx="7818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38" y="1467400"/>
            <a:ext cx="1219087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sát lược đồ </a:t>
            </a:r>
            <a:r>
              <a:rPr lang="vi-VN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hình1 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tr. 52) và 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khai thác thông tin trong SGK </a:t>
            </a:r>
            <a:endParaRPr lang="vi-VN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1163" y="202862"/>
            <a:ext cx="10196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1. Sự hình thành các vương quốc phong kiến.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1163" y="202862"/>
            <a:ext cx="1019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1. Sự hình thành các vương quốc phong kiến.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24910"/>
              </p:ext>
            </p:extLst>
          </p:nvPr>
        </p:nvGraphicFramePr>
        <p:xfrm>
          <a:off x="300250" y="1335142"/>
          <a:ext cx="11709780" cy="528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3380">
                  <a:extLst>
                    <a:ext uri="{9D8B030D-6E8A-4147-A177-3AD203B41FA5}">
                      <a16:colId xmlns="" xmlns:a16="http://schemas.microsoft.com/office/drawing/2014/main" val="985507104"/>
                    </a:ext>
                  </a:extLst>
                </a:gridCol>
                <a:gridCol w="5486400">
                  <a:extLst>
                    <a:ext uri="{9D8B030D-6E8A-4147-A177-3AD203B41FA5}">
                      <a16:colId xmlns="" xmlns:a16="http://schemas.microsoft.com/office/drawing/2014/main" val="1519948728"/>
                    </a:ext>
                  </a:extLst>
                </a:gridCol>
              </a:tblGrid>
              <a:tr h="7802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Vương quốc phong kiến</a:t>
                      </a:r>
                      <a:endParaRPr lang="vi-VN" sz="32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Thuộc quốc gia ngày nay </a:t>
                      </a:r>
                      <a:endParaRPr lang="vi-VN" sz="32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3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49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Pa-gan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Sri</a:t>
                      </a:r>
                      <a:r>
                        <a:rPr lang="vi-VN" sz="3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Kse-tra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Myanma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618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Ha-ri-pun-giay-a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Đva-ra-va-ti 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Thái Lan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02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3200" b="1" dirty="0" smtClean="0">
                          <a:latin typeface="+mj-lt"/>
                        </a:rPr>
                        <a:t>- Chân</a:t>
                      </a:r>
                      <a:r>
                        <a:rPr lang="vi-VN" sz="3200" b="1" baseline="0" dirty="0" smtClean="0">
                          <a:latin typeface="+mj-lt"/>
                        </a:rPr>
                        <a:t> Lạp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b="1" dirty="0" smtClean="0">
                          <a:latin typeface="+mj-lt"/>
                        </a:rPr>
                        <a:t>Cam-pu-chia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52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Đại Cồ Việt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C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hăm-pa 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3200" b="1" dirty="0" smtClean="0">
                          <a:latin typeface="+mj-lt"/>
                        </a:rPr>
                        <a:t>Việt</a:t>
                      </a:r>
                      <a:r>
                        <a:rPr lang="vi-VN" sz="3200" b="1" baseline="0" dirty="0" smtClean="0">
                          <a:latin typeface="+mj-lt"/>
                        </a:rPr>
                        <a:t> Nam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18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Tu-ma-sic 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Xin-ga-po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116133"/>
                  </a:ext>
                </a:extLst>
              </a:tr>
              <a:tr h="83380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Sri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V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i-giay-a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lin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ga 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In-đô-nê-xi-a</a:t>
                      </a:r>
                      <a:endParaRPr lang="vi-VN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957953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4510" y="722418"/>
            <a:ext cx="938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- Hình thành từ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thế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kỉ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VII –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X.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01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727" y="-27551"/>
            <a:ext cx="10197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từ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 VII đến thế kỉ X.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7669" y="1126101"/>
            <a:ext cx="9861194" cy="50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dirty="0" smtClean="0">
                <a:solidFill>
                  <a:srgbClr val="FF0000"/>
                </a:solidFill>
              </a:rPr>
              <a:t>Hoạt động nhóm</a:t>
            </a:r>
            <a:r>
              <a:rPr lang="en-US" altLang="vi-VN" sz="2800" dirty="0" smtClean="0">
                <a:solidFill>
                  <a:srgbClr val="FF0000"/>
                </a:solidFill>
              </a:rPr>
              <a:t> -</a:t>
            </a:r>
            <a:r>
              <a:rPr lang="nl-NL" altLang="vi-VN" sz="2800" b="0" dirty="0" smtClean="0">
                <a:solidFill>
                  <a:srgbClr val="FF0000"/>
                </a:solidFill>
              </a:rPr>
              <a:t> 5</a:t>
            </a:r>
            <a:r>
              <a:rPr lang="nl-NL" altLang="vi-VN" sz="2800" dirty="0" smtClean="0">
                <a:solidFill>
                  <a:srgbClr val="FF0000"/>
                </a:solidFill>
              </a:rPr>
              <a:t> phút</a:t>
            </a:r>
            <a:endParaRPr lang="en-US" altLang="vi-VN" sz="2800" dirty="0">
              <a:solidFill>
                <a:srgbClr val="FF000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060" y="1702058"/>
            <a:ext cx="12185940" cy="5155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vi-VN" dirty="0" smtClean="0">
                <a:solidFill>
                  <a:prstClr val="black"/>
                </a:solidFill>
              </a:rPr>
              <a:t>Khai </a:t>
            </a:r>
            <a:r>
              <a:rPr lang="vi-VN" dirty="0">
                <a:solidFill>
                  <a:prstClr val="black"/>
                </a:solidFill>
              </a:rPr>
              <a:t>thác tư liệu sgk (55) và cho biết thương nhân nước ngoài bị hấp dẫn bởi những sản vật nào của vương quốc Sri Vi-giay-a</a:t>
            </a:r>
            <a:r>
              <a:rPr lang="vi-VN" dirty="0" smtClean="0">
                <a:solidFill>
                  <a:prstClr val="black"/>
                </a:solidFill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vi-VN" dirty="0" smtClean="0">
                <a:solidFill>
                  <a:prstClr val="black"/>
                </a:solidFill>
              </a:rPr>
              <a:t>Hãy </a:t>
            </a:r>
            <a:r>
              <a:rPr lang="vi-VN" dirty="0">
                <a:solidFill>
                  <a:prstClr val="black"/>
                </a:solidFill>
              </a:rPr>
              <a:t>trình bày hoạt động kinh tế chính của các vương quốc phong kiến Đông Nam Á từ thế kỉ VII đến X</a:t>
            </a:r>
            <a:r>
              <a:rPr lang="vi-VN" dirty="0" smtClean="0">
                <a:solidFill>
                  <a:prstClr val="black"/>
                </a:solidFill>
              </a:rPr>
              <a:t>?</a:t>
            </a:r>
          </a:p>
          <a:p>
            <a:pPr algn="just"/>
            <a:r>
              <a:rPr lang="vi-VN" dirty="0" smtClean="0">
                <a:solidFill>
                  <a:prstClr val="black"/>
                </a:solidFill>
              </a:rPr>
              <a:t>- </a:t>
            </a:r>
            <a:r>
              <a:rPr lang="vi-VN" dirty="0">
                <a:solidFill>
                  <a:prstClr val="black"/>
                </a:solidFill>
              </a:rPr>
              <a:t>Giải thích về sự phát triển kinh tế khác nhau giữa các vương quốc lục địa với vương quốc ở hải đảo?</a:t>
            </a:r>
          </a:p>
          <a:p>
            <a:pPr algn="just"/>
            <a:endParaRPr lang="en-US" altLang="vi-VN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9947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Á từ thế kỉ VII đến thế kỉ X.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144" y="1309560"/>
            <a:ext cx="11002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0070C0"/>
                </a:solidFill>
                <a:latin typeface="+mj-lt"/>
              </a:rPr>
              <a:t>+ Nông nghiệp vẫn là </a:t>
            </a:r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n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ề</a:t>
            </a:r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n 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kinh tế chủ yếu của </a:t>
            </a:r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vương 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quốc phong kiến.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489" y="4842380"/>
            <a:ext cx="1099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=&gt; 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Điểm giao lưu kinh tế, văn hoá giữa các châu lục</a:t>
            </a:r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.</a:t>
            </a:r>
            <a:endParaRPr lang="vi-VN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145" y="2493284"/>
            <a:ext cx="11002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0070C0"/>
                </a:solidFill>
                <a:latin typeface="+mj-lt"/>
              </a:rPr>
              <a:t>+ Thương mại biển phát triển, kết nối buôn bán châu Á và châu Âu. (Con đường gia vị</a:t>
            </a:r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)</a:t>
            </a:r>
          </a:p>
          <a:p>
            <a:pPr algn="just"/>
            <a:r>
              <a:rPr lang="vi-VN" sz="3600" b="1" dirty="0">
                <a:solidFill>
                  <a:srgbClr val="0070C0"/>
                </a:solidFill>
                <a:latin typeface="+mj-lt"/>
              </a:rPr>
              <a:t>+ Thương cảng nổi tiếng: Đại Chiêm (Chăm pa), Pa-lem-bang (Sri Vi-giay-a</a:t>
            </a:r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)…</a:t>
            </a:r>
            <a:endParaRPr lang="vi-VN" sz="36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8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38205" y="28404"/>
            <a:ext cx="2920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Trắc nghiệm: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8205" y="989321"/>
            <a:ext cx="11176291" cy="48793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Câu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1: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Ý nào sau đây </a:t>
            </a:r>
            <a:r>
              <a:rPr lang="vi-VN" sz="2800" b="1" u="sng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phù hợp để điền vào chỗ trống (....) trong câu sau?</a:t>
            </a:r>
          </a:p>
          <a:p>
            <a:r>
              <a:rPr lang="vi-VN" sz="2800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Các vương quốc phong kiến ​​Đông Nam Á đã phát huy những lợi thế để phát triển kinh tế, đó </a:t>
            </a:r>
            <a:r>
              <a:rPr lang="vi-VN" sz="2800" b="1" i="1" dirty="0" smtClean="0">
                <a:latin typeface="+mj-lt"/>
              </a:rPr>
              <a:t>là ...</a:t>
            </a:r>
          </a:p>
          <a:p>
            <a:pPr marL="342900" indent="-342900">
              <a:buAutoNum type="alphaUcPeriod"/>
            </a:pPr>
            <a:r>
              <a:rPr lang="vi-VN" sz="2800" b="1" dirty="0" smtClean="0">
                <a:latin typeface="+mj-lt"/>
              </a:rPr>
              <a:t> Vị </a:t>
            </a:r>
            <a:r>
              <a:rPr lang="vi-VN" sz="2800" b="1" dirty="0">
                <a:latin typeface="+mj-lt"/>
              </a:rPr>
              <a:t>trí địa lý. </a:t>
            </a:r>
            <a:endParaRPr lang="vi-VN" sz="2800" b="1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2800" b="1" dirty="0">
                <a:latin typeface="+mj-lt"/>
              </a:rPr>
              <a:t>Điều kiện tự nhiên thuận lợi. </a:t>
            </a:r>
            <a:endParaRPr lang="vi-VN" sz="2800" b="1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2800" b="1" dirty="0">
                <a:latin typeface="+mj-lt"/>
              </a:rPr>
              <a:t>Khí hậu ôn hòa, thuận lợi cho cây trồng lâu năm phát triển</a:t>
            </a: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AutoNum type="alphaUcPeriod"/>
            </a:pPr>
            <a:r>
              <a:rPr lang="vi-VN" sz="2800" b="1" dirty="0" smtClean="0">
                <a:latin typeface="+mj-lt"/>
              </a:rPr>
              <a:t> Điểm </a:t>
            </a:r>
            <a:r>
              <a:rPr lang="vi-VN" sz="2800" b="1" dirty="0">
                <a:latin typeface="+mj-lt"/>
              </a:rPr>
              <a:t>đến hấp dẫn của thương nhân các nước Ả Rập, Hy Lạp, La Mã</a:t>
            </a: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.</a:t>
            </a:r>
            <a:endParaRPr lang="vi-VN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01944" y="4523695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38205" y="28404"/>
            <a:ext cx="2920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Trắc nghiệm: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49" y="551624"/>
            <a:ext cx="10172700" cy="2968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Các quốc gia phong kiến Đông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ra đời vào khoảng thời gian nào?</a:t>
            </a:r>
          </a:p>
          <a:p>
            <a:pPr marL="342900" indent="-342900">
              <a:buAutoNum type="alphaUcPeriod"/>
            </a:pP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Thiên niên kỉ VII TCN.</a:t>
            </a:r>
          </a:p>
          <a:p>
            <a:pPr marL="342900" indent="-342900">
              <a:buAutoNum type="alphaUcPeriod"/>
            </a:pP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Từ thế kỉ VII đến thế kỉ X.</a:t>
            </a:r>
          </a:p>
          <a:p>
            <a:pPr marL="342900" indent="-342900">
              <a:buAutoNum type="alphaUcPeriod"/>
            </a:pP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VII.</a:t>
            </a:r>
          </a:p>
          <a:p>
            <a:pPr marL="342900" indent="-342900">
              <a:buAutoNum type="alphaUcPeriod"/>
            </a:pP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X TCN.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131" y="2036032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09700" y="3627120"/>
            <a:ext cx="10172700" cy="315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Câu 3: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Quốc gia phong kiến ​​nào ở Đông Nam Á phát triển mạnh về hoạt động buôn bán đường biển?  </a:t>
            </a:r>
          </a:p>
          <a:p>
            <a:pPr marL="514350" indent="-514350">
              <a:buAutoNum type="alphaUcPeriod"/>
            </a:pPr>
            <a:r>
              <a:rPr lang="vi-VN" sz="2800" b="1" dirty="0">
                <a:latin typeface="+mj-lt"/>
              </a:rPr>
              <a:t>Chân Lạp</a:t>
            </a: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b="1" dirty="0">
                <a:latin typeface="+mj-lt"/>
              </a:rPr>
              <a:t>Pa-gan</a:t>
            </a:r>
            <a:r>
              <a:rPr lang="vi-VN" sz="28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b="1" dirty="0">
                <a:latin typeface="+mj-lt"/>
              </a:rPr>
              <a:t>Xri Vi-giay-a</a:t>
            </a: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b="1" dirty="0">
                <a:latin typeface="+mj-lt"/>
              </a:rPr>
              <a:t>Cam-pu-chia</a:t>
            </a: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1561859" y="553327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52945" y="180143"/>
            <a:ext cx="5115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tập: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732" y="725062"/>
            <a:ext cx="10819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>
                <a:solidFill>
                  <a:srgbClr val="0070C0"/>
                </a:solidFill>
                <a:latin typeface="+mj-lt"/>
              </a:rPr>
              <a:t>Câu 1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: Các vương quốc phong kiến Đông Nam Á đã phát huy những lợi thế nào để phát triển kinh tế</a:t>
            </a:r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?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(HS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069" y="2932044"/>
            <a:ext cx="11723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0070C0"/>
                </a:solidFill>
                <a:latin typeface="+mj-lt"/>
              </a:rPr>
              <a:t>- Vị trí địa lí thuận lợi: nằm án ngữ trên con đường hàng hải nối giữa Ấn Độ Dương và Thái Bình Dương, nối các quốc gia phương Đông với Địa Trung </a:t>
            </a:r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Hải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 =&gt;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dirty="0">
                <a:solidFill>
                  <a:srgbClr val="0070C0"/>
                </a:solidFill>
                <a:latin typeface="+mj-lt"/>
              </a:rPr>
              <a:t>- </a:t>
            </a:r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Đi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ề</a:t>
            </a:r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u </a:t>
            </a:r>
            <a:r>
              <a:rPr lang="vi-VN" sz="3600" b="1" dirty="0">
                <a:solidFill>
                  <a:srgbClr val="0070C0"/>
                </a:solidFill>
                <a:latin typeface="+mj-lt"/>
              </a:rPr>
              <a:t>kiện tự nhiên thuận lợi: Mạng lưới sông ngòi dày đặc, đất đai tương đối màu mỡ, khí hậu gió mùa, nhiều sản vật phong </a:t>
            </a:r>
            <a:r>
              <a:rPr lang="vi-VN" sz="3600" b="1" dirty="0" smtClean="0">
                <a:solidFill>
                  <a:srgbClr val="0070C0"/>
                </a:solidFill>
                <a:latin typeface="+mj-lt"/>
              </a:rPr>
              <a:t>phú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=&gt;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052945" y="2393395"/>
            <a:ext cx="1399309" cy="4833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Gợi ý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04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52945" y="180143"/>
            <a:ext cx="5156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tập: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604" y="808723"/>
            <a:ext cx="10997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Câu </a:t>
            </a:r>
            <a:r>
              <a:rPr lang="vi-VN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giao lưu thương mại đã tác động như thế nào đến sự phát triển kinh tế các quốc gia phong kiến Đông Nam Á?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(HS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5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773" y="3187862"/>
            <a:ext cx="120282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3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903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DELL</cp:lastModifiedBy>
  <cp:revision>51</cp:revision>
  <dcterms:created xsi:type="dcterms:W3CDTF">2021-07-16T02:46:11Z</dcterms:created>
  <dcterms:modified xsi:type="dcterms:W3CDTF">2024-05-22T00:22:27Z</dcterms:modified>
</cp:coreProperties>
</file>