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435" r:id="rId2"/>
    <p:sldId id="257" r:id="rId3"/>
    <p:sldId id="439" r:id="rId4"/>
    <p:sldId id="462" r:id="rId5"/>
    <p:sldId id="463" r:id="rId6"/>
    <p:sldId id="465" r:id="rId7"/>
    <p:sldId id="466" r:id="rId8"/>
    <p:sldId id="467" r:id="rId9"/>
    <p:sldId id="468" r:id="rId10"/>
    <p:sldId id="469" r:id="rId11"/>
    <p:sldId id="475" r:id="rId12"/>
    <p:sldId id="476" r:id="rId13"/>
    <p:sldId id="477" r:id="rId14"/>
    <p:sldId id="478" r:id="rId15"/>
    <p:sldId id="479" r:id="rId16"/>
    <p:sldId id="473" r:id="rId17"/>
    <p:sldId id="474" r:id="rId18"/>
    <p:sldId id="480" r:id="rId19"/>
    <p:sldId id="481" r:id="rId20"/>
    <p:sldId id="482" r:id="rId21"/>
    <p:sldId id="483" r:id="rId22"/>
    <p:sldId id="484" r:id="rId23"/>
    <p:sldId id="485" r:id="rId24"/>
    <p:sldId id="486" r:id="rId25"/>
    <p:sldId id="488" r:id="rId26"/>
    <p:sldId id="487" r:id="rId27"/>
    <p:sldId id="491" r:id="rId28"/>
    <p:sldId id="490" r:id="rId29"/>
    <p:sldId id="492" r:id="rId30"/>
    <p:sldId id="493" r:id="rId31"/>
    <p:sldId id="494" r:id="rId32"/>
    <p:sldId id="495" r:id="rId33"/>
    <p:sldId id="496" r:id="rId34"/>
    <p:sldId id="497" r:id="rId35"/>
    <p:sldId id="27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00FF"/>
    <a:srgbClr val="33CC33"/>
    <a:srgbClr val="FF99CC"/>
    <a:srgbClr val="CC99FF"/>
    <a:srgbClr val="CC66FF"/>
    <a:srgbClr val="2C441C"/>
    <a:srgbClr val="1044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5" autoAdjust="0"/>
    <p:restoredTop sz="94660"/>
  </p:normalViewPr>
  <p:slideViewPr>
    <p:cSldViewPr snapToGrid="0">
      <p:cViewPr varScale="1">
        <p:scale>
          <a:sx n="75" d="100"/>
          <a:sy n="75" d="100"/>
        </p:scale>
        <p:origin x="372" y="5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F68080-168A-4258-A4E0-B0BB25CAB37B}" type="datetimeFigureOut">
              <a:rPr lang="en-US" smtClean="0"/>
              <a:t>29/05/2024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8520F-75D9-4E54-88BF-F4055FD62A4B}" type="slidenum">
              <a:rPr lang="en-US" smtClean="0"/>
              <a:t>‹#›</a:t>
            </a:fld>
            <a:endParaRPr lang="en-US"/>
          </a:p>
        </p:txBody>
      </p:sp>
    </p:spTree>
    <p:extLst>
      <p:ext uri="{BB962C8B-B14F-4D97-AF65-F5344CB8AC3E}">
        <p14:creationId xmlns:p14="http://schemas.microsoft.com/office/powerpoint/2010/main" val="222144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AE98CD-17D8-4AA5-9528-12977A0DE28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9DF1CC36-63C1-4EDE-9C43-6BC42C3F4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550EBCEC-20EF-4B8D-A204-342D89521614}"/>
              </a:ext>
            </a:extLst>
          </p:cNvPr>
          <p:cNvSpPr>
            <a:spLocks noGrp="1"/>
          </p:cNvSpPr>
          <p:nvPr>
            <p:ph type="dt" sz="half" idx="10"/>
          </p:nvPr>
        </p:nvSpPr>
        <p:spPr/>
        <p:txBody>
          <a:bodyPr/>
          <a:lstStyle/>
          <a:p>
            <a:fld id="{E19ED433-5696-4134-A11E-F75CCCABD24C}" type="datetimeFigureOut">
              <a:rPr lang="en-BZ" smtClean="0"/>
              <a:t>29/05/2024</a:t>
            </a:fld>
            <a:endParaRPr lang="en-BZ"/>
          </a:p>
        </p:txBody>
      </p:sp>
      <p:sp>
        <p:nvSpPr>
          <p:cNvPr id="5" name="Chỗ dành sẵn cho Chân trang 4">
            <a:extLst>
              <a:ext uri="{FF2B5EF4-FFF2-40B4-BE49-F238E27FC236}">
                <a16:creationId xmlns:a16="http://schemas.microsoft.com/office/drawing/2014/main" id="{6151399C-0428-4E33-9473-BB3CC48CD632}"/>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FE4F488A-D5D6-41FA-9837-FEE4EEFCBF1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36038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20C22E-E8DC-4AD3-A48C-F1FC4C0F64D6}"/>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50CC8018-3149-4C15-9E66-F5A8E171736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DA8BE04C-4D58-4F79-B083-7D783FECF158}"/>
              </a:ext>
            </a:extLst>
          </p:cNvPr>
          <p:cNvSpPr>
            <a:spLocks noGrp="1"/>
          </p:cNvSpPr>
          <p:nvPr>
            <p:ph type="dt" sz="half" idx="10"/>
          </p:nvPr>
        </p:nvSpPr>
        <p:spPr/>
        <p:txBody>
          <a:bodyPr/>
          <a:lstStyle/>
          <a:p>
            <a:fld id="{E19ED433-5696-4134-A11E-F75CCCABD24C}" type="datetimeFigureOut">
              <a:rPr lang="en-BZ" smtClean="0"/>
              <a:t>29/05/2024</a:t>
            </a:fld>
            <a:endParaRPr lang="en-BZ"/>
          </a:p>
        </p:txBody>
      </p:sp>
      <p:sp>
        <p:nvSpPr>
          <p:cNvPr id="5" name="Chỗ dành sẵn cho Chân trang 4">
            <a:extLst>
              <a:ext uri="{FF2B5EF4-FFF2-40B4-BE49-F238E27FC236}">
                <a16:creationId xmlns:a16="http://schemas.microsoft.com/office/drawing/2014/main" id="{33CF58DA-DFCE-413A-8073-AA1D533EFCAA}"/>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19B67EDA-CD7B-4C9B-8D96-1439FB2CDFAF}"/>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82043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7B1077D-7655-4660-9EDF-29C6722C9C0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2EE44F4C-A55A-4263-8F03-81FACDBB34B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74596F3D-18B2-4B03-A1DD-F5F2DDCC4F5A}"/>
              </a:ext>
            </a:extLst>
          </p:cNvPr>
          <p:cNvSpPr>
            <a:spLocks noGrp="1"/>
          </p:cNvSpPr>
          <p:nvPr>
            <p:ph type="dt" sz="half" idx="10"/>
          </p:nvPr>
        </p:nvSpPr>
        <p:spPr/>
        <p:txBody>
          <a:bodyPr/>
          <a:lstStyle/>
          <a:p>
            <a:fld id="{E19ED433-5696-4134-A11E-F75CCCABD24C}" type="datetimeFigureOut">
              <a:rPr lang="en-BZ" smtClean="0"/>
              <a:t>29/05/2024</a:t>
            </a:fld>
            <a:endParaRPr lang="en-BZ"/>
          </a:p>
        </p:txBody>
      </p:sp>
      <p:sp>
        <p:nvSpPr>
          <p:cNvPr id="5" name="Chỗ dành sẵn cho Chân trang 4">
            <a:extLst>
              <a:ext uri="{FF2B5EF4-FFF2-40B4-BE49-F238E27FC236}">
                <a16:creationId xmlns:a16="http://schemas.microsoft.com/office/drawing/2014/main" id="{B5CBA150-46EB-459E-8469-9429D58B0720}"/>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E6CCB06F-1499-4DE2-A754-924B236D302E}"/>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422910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C859F-B52C-4D94-9C17-7C589F66B5EF}"/>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EC9DBC80-C942-4E53-9278-CC998AD0126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A3356AA6-3853-4357-9798-8112BC4AF769}"/>
              </a:ext>
            </a:extLst>
          </p:cNvPr>
          <p:cNvSpPr>
            <a:spLocks noGrp="1"/>
          </p:cNvSpPr>
          <p:nvPr>
            <p:ph type="dt" sz="half" idx="10"/>
          </p:nvPr>
        </p:nvSpPr>
        <p:spPr/>
        <p:txBody>
          <a:bodyPr/>
          <a:lstStyle/>
          <a:p>
            <a:fld id="{E19ED433-5696-4134-A11E-F75CCCABD24C}" type="datetimeFigureOut">
              <a:rPr lang="en-BZ" smtClean="0"/>
              <a:t>29/05/2024</a:t>
            </a:fld>
            <a:endParaRPr lang="en-BZ"/>
          </a:p>
        </p:txBody>
      </p:sp>
      <p:sp>
        <p:nvSpPr>
          <p:cNvPr id="5" name="Chỗ dành sẵn cho Chân trang 4">
            <a:extLst>
              <a:ext uri="{FF2B5EF4-FFF2-40B4-BE49-F238E27FC236}">
                <a16:creationId xmlns:a16="http://schemas.microsoft.com/office/drawing/2014/main" id="{32BB3E96-71B3-4FA9-AE10-C7D42D8F5D67}"/>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4F35E6E5-F368-4B8B-A6A5-B373BCD71854}"/>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318823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6B5E0A-C347-4FB4-8B04-A73D1357837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DE146F37-392E-4190-80F4-418A89968F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5454666-5310-4864-8C51-7A2DC275D9E6}"/>
              </a:ext>
            </a:extLst>
          </p:cNvPr>
          <p:cNvSpPr>
            <a:spLocks noGrp="1"/>
          </p:cNvSpPr>
          <p:nvPr>
            <p:ph type="dt" sz="half" idx="10"/>
          </p:nvPr>
        </p:nvSpPr>
        <p:spPr/>
        <p:txBody>
          <a:bodyPr/>
          <a:lstStyle/>
          <a:p>
            <a:fld id="{E19ED433-5696-4134-A11E-F75CCCABD24C}" type="datetimeFigureOut">
              <a:rPr lang="en-BZ" smtClean="0"/>
              <a:t>29/05/2024</a:t>
            </a:fld>
            <a:endParaRPr lang="en-BZ"/>
          </a:p>
        </p:txBody>
      </p:sp>
      <p:sp>
        <p:nvSpPr>
          <p:cNvPr id="5" name="Chỗ dành sẵn cho Chân trang 4">
            <a:extLst>
              <a:ext uri="{FF2B5EF4-FFF2-40B4-BE49-F238E27FC236}">
                <a16:creationId xmlns:a16="http://schemas.microsoft.com/office/drawing/2014/main" id="{001C5836-10F5-4185-BF04-53E0A12F2DD5}"/>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833355A3-AEF6-4493-B091-07371D9205B0}"/>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975831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E9B7716-9FBF-4260-ABD0-E5B40279BDE0}"/>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BB6290C5-5D8E-4AE1-B027-93CCC414784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70694B7C-3004-4FBA-AE5C-C45AEC40B96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EB34C29E-C8A8-4CDD-9997-D142797DAA61}"/>
              </a:ext>
            </a:extLst>
          </p:cNvPr>
          <p:cNvSpPr>
            <a:spLocks noGrp="1"/>
          </p:cNvSpPr>
          <p:nvPr>
            <p:ph type="dt" sz="half" idx="10"/>
          </p:nvPr>
        </p:nvSpPr>
        <p:spPr/>
        <p:txBody>
          <a:bodyPr/>
          <a:lstStyle/>
          <a:p>
            <a:fld id="{E19ED433-5696-4134-A11E-F75CCCABD24C}" type="datetimeFigureOut">
              <a:rPr lang="en-BZ" smtClean="0"/>
              <a:t>29/05/2024</a:t>
            </a:fld>
            <a:endParaRPr lang="en-BZ"/>
          </a:p>
        </p:txBody>
      </p:sp>
      <p:sp>
        <p:nvSpPr>
          <p:cNvPr id="6" name="Chỗ dành sẵn cho Chân trang 5">
            <a:extLst>
              <a:ext uri="{FF2B5EF4-FFF2-40B4-BE49-F238E27FC236}">
                <a16:creationId xmlns:a16="http://schemas.microsoft.com/office/drawing/2014/main" id="{AB94AEB0-81B1-4913-BAEC-22B5B8839ACF}"/>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37F068F3-5D69-4172-A996-EF51D0F76283}"/>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70575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086356-B826-49CC-8317-D0729788D5BD}"/>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48022C39-D037-4B18-968D-8017D0EAC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78EE168-CF8C-4625-B965-CFB42C41802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25849DB4-37B4-4299-BE56-DB48E8E2AB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5669E05-DD2A-42DC-A120-4A11C4A941D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6076A11D-91CD-42E4-9BE6-D3E90BB53117}"/>
              </a:ext>
            </a:extLst>
          </p:cNvPr>
          <p:cNvSpPr>
            <a:spLocks noGrp="1"/>
          </p:cNvSpPr>
          <p:nvPr>
            <p:ph type="dt" sz="half" idx="10"/>
          </p:nvPr>
        </p:nvSpPr>
        <p:spPr/>
        <p:txBody>
          <a:bodyPr/>
          <a:lstStyle/>
          <a:p>
            <a:fld id="{E19ED433-5696-4134-A11E-F75CCCABD24C}" type="datetimeFigureOut">
              <a:rPr lang="en-BZ" smtClean="0"/>
              <a:t>29/05/2024</a:t>
            </a:fld>
            <a:endParaRPr lang="en-BZ"/>
          </a:p>
        </p:txBody>
      </p:sp>
      <p:sp>
        <p:nvSpPr>
          <p:cNvPr id="8" name="Chỗ dành sẵn cho Chân trang 7">
            <a:extLst>
              <a:ext uri="{FF2B5EF4-FFF2-40B4-BE49-F238E27FC236}">
                <a16:creationId xmlns:a16="http://schemas.microsoft.com/office/drawing/2014/main" id="{F0A29B74-ACA4-465A-B9F3-D370DF1C2BA3}"/>
              </a:ext>
            </a:extLst>
          </p:cNvPr>
          <p:cNvSpPr>
            <a:spLocks noGrp="1"/>
          </p:cNvSpPr>
          <p:nvPr>
            <p:ph type="ftr" sz="quarter" idx="11"/>
          </p:nvPr>
        </p:nvSpPr>
        <p:spPr/>
        <p:txBody>
          <a:bodyPr/>
          <a:lstStyle/>
          <a:p>
            <a:endParaRPr lang="en-BZ"/>
          </a:p>
        </p:txBody>
      </p:sp>
      <p:sp>
        <p:nvSpPr>
          <p:cNvPr id="9" name="Chỗ dành sẵn cho Số hiệu Bản chiếu 8">
            <a:extLst>
              <a:ext uri="{FF2B5EF4-FFF2-40B4-BE49-F238E27FC236}">
                <a16:creationId xmlns:a16="http://schemas.microsoft.com/office/drawing/2014/main" id="{4B97376C-E0D0-485E-9C63-1F02DCA15F05}"/>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22482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150307-509A-4F72-A931-EE37FB62F1A3}"/>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72D49F6D-318E-4B4B-ABCE-6503196FC1EF}"/>
              </a:ext>
            </a:extLst>
          </p:cNvPr>
          <p:cNvSpPr>
            <a:spLocks noGrp="1"/>
          </p:cNvSpPr>
          <p:nvPr>
            <p:ph type="dt" sz="half" idx="10"/>
          </p:nvPr>
        </p:nvSpPr>
        <p:spPr/>
        <p:txBody>
          <a:bodyPr/>
          <a:lstStyle/>
          <a:p>
            <a:fld id="{E19ED433-5696-4134-A11E-F75CCCABD24C}" type="datetimeFigureOut">
              <a:rPr lang="en-BZ" smtClean="0"/>
              <a:t>29/05/2024</a:t>
            </a:fld>
            <a:endParaRPr lang="en-BZ"/>
          </a:p>
        </p:txBody>
      </p:sp>
      <p:sp>
        <p:nvSpPr>
          <p:cNvPr id="4" name="Chỗ dành sẵn cho Chân trang 3">
            <a:extLst>
              <a:ext uri="{FF2B5EF4-FFF2-40B4-BE49-F238E27FC236}">
                <a16:creationId xmlns:a16="http://schemas.microsoft.com/office/drawing/2014/main" id="{DEFEB71B-C61A-4E69-AE36-36177D35B48D}"/>
              </a:ext>
            </a:extLst>
          </p:cNvPr>
          <p:cNvSpPr>
            <a:spLocks noGrp="1"/>
          </p:cNvSpPr>
          <p:nvPr>
            <p:ph type="ftr" sz="quarter" idx="11"/>
          </p:nvPr>
        </p:nvSpPr>
        <p:spPr/>
        <p:txBody>
          <a:bodyPr/>
          <a:lstStyle/>
          <a:p>
            <a:endParaRPr lang="en-BZ"/>
          </a:p>
        </p:txBody>
      </p:sp>
      <p:sp>
        <p:nvSpPr>
          <p:cNvPr id="5" name="Chỗ dành sẵn cho Số hiệu Bản chiếu 4">
            <a:extLst>
              <a:ext uri="{FF2B5EF4-FFF2-40B4-BE49-F238E27FC236}">
                <a16:creationId xmlns:a16="http://schemas.microsoft.com/office/drawing/2014/main" id="{6AEB494C-741C-4B48-A183-22AA86D9A86C}"/>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65096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0E33A87-FF85-4599-9845-DF14B2A4B79A}"/>
              </a:ext>
            </a:extLst>
          </p:cNvPr>
          <p:cNvSpPr>
            <a:spLocks noGrp="1"/>
          </p:cNvSpPr>
          <p:nvPr>
            <p:ph type="dt" sz="half" idx="10"/>
          </p:nvPr>
        </p:nvSpPr>
        <p:spPr/>
        <p:txBody>
          <a:bodyPr/>
          <a:lstStyle/>
          <a:p>
            <a:fld id="{E19ED433-5696-4134-A11E-F75CCCABD24C}" type="datetimeFigureOut">
              <a:rPr lang="en-BZ" smtClean="0"/>
              <a:t>29/05/2024</a:t>
            </a:fld>
            <a:endParaRPr lang="en-BZ"/>
          </a:p>
        </p:txBody>
      </p:sp>
      <p:sp>
        <p:nvSpPr>
          <p:cNvPr id="3" name="Chỗ dành sẵn cho Chân trang 2">
            <a:extLst>
              <a:ext uri="{FF2B5EF4-FFF2-40B4-BE49-F238E27FC236}">
                <a16:creationId xmlns:a16="http://schemas.microsoft.com/office/drawing/2014/main" id="{E8FF39C7-CF3A-44EC-8691-9764CC826C01}"/>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a16="http://schemas.microsoft.com/office/drawing/2014/main" id="{1FE136A9-EA79-44EB-A467-88D750D73CA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565243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1785D9-9DBF-491A-AE0B-97C6B74C0F5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72E168B1-FEDB-4C5F-8EEA-B56661A35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9CD3CC99-0322-42BA-88FE-62615A472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F5B2A96-C6EF-4C03-A83B-3E1E4F14E51C}"/>
              </a:ext>
            </a:extLst>
          </p:cNvPr>
          <p:cNvSpPr>
            <a:spLocks noGrp="1"/>
          </p:cNvSpPr>
          <p:nvPr>
            <p:ph type="dt" sz="half" idx="10"/>
          </p:nvPr>
        </p:nvSpPr>
        <p:spPr/>
        <p:txBody>
          <a:bodyPr/>
          <a:lstStyle/>
          <a:p>
            <a:fld id="{E19ED433-5696-4134-A11E-F75CCCABD24C}" type="datetimeFigureOut">
              <a:rPr lang="en-BZ" smtClean="0"/>
              <a:t>29/05/2024</a:t>
            </a:fld>
            <a:endParaRPr lang="en-BZ"/>
          </a:p>
        </p:txBody>
      </p:sp>
      <p:sp>
        <p:nvSpPr>
          <p:cNvPr id="6" name="Chỗ dành sẵn cho Chân trang 5">
            <a:extLst>
              <a:ext uri="{FF2B5EF4-FFF2-40B4-BE49-F238E27FC236}">
                <a16:creationId xmlns:a16="http://schemas.microsoft.com/office/drawing/2014/main" id="{DF511DEB-5925-42ED-80CF-4975A1385C38}"/>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560D1E78-547B-4D0D-A156-2DC6B5FE2E28}"/>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7032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3E975A-C393-4FAA-9529-CE37186C43F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81DE22C2-A66F-4C29-8206-5362E46594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a16="http://schemas.microsoft.com/office/drawing/2014/main" id="{E2143205-DD8D-4709-88DB-E54796D2F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F86656B-0BBE-4081-8E7C-9CB5B03385A1}"/>
              </a:ext>
            </a:extLst>
          </p:cNvPr>
          <p:cNvSpPr>
            <a:spLocks noGrp="1"/>
          </p:cNvSpPr>
          <p:nvPr>
            <p:ph type="dt" sz="half" idx="10"/>
          </p:nvPr>
        </p:nvSpPr>
        <p:spPr/>
        <p:txBody>
          <a:bodyPr/>
          <a:lstStyle/>
          <a:p>
            <a:fld id="{E19ED433-5696-4134-A11E-F75CCCABD24C}" type="datetimeFigureOut">
              <a:rPr lang="en-BZ" smtClean="0"/>
              <a:t>29/05/2024</a:t>
            </a:fld>
            <a:endParaRPr lang="en-BZ"/>
          </a:p>
        </p:txBody>
      </p:sp>
      <p:sp>
        <p:nvSpPr>
          <p:cNvPr id="6" name="Chỗ dành sẵn cho Chân trang 5">
            <a:extLst>
              <a:ext uri="{FF2B5EF4-FFF2-40B4-BE49-F238E27FC236}">
                <a16:creationId xmlns:a16="http://schemas.microsoft.com/office/drawing/2014/main" id="{BDBB07D9-797F-40BA-A57A-3B60EC801DAC}"/>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8D7C8073-4EB0-4076-90DE-DF7AF583C736}"/>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104559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EC718A4-EAAD-45A7-BBEB-D0FBAAE1C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D68D440B-6BF1-4982-960A-A3EC74130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27E4C928-18D7-4E80-8A0D-723CCCBAF1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ED433-5696-4134-A11E-F75CCCABD24C}" type="datetimeFigureOut">
              <a:rPr lang="en-BZ" smtClean="0"/>
              <a:t>29/05/2024</a:t>
            </a:fld>
            <a:endParaRPr lang="en-BZ"/>
          </a:p>
        </p:txBody>
      </p:sp>
      <p:sp>
        <p:nvSpPr>
          <p:cNvPr id="5" name="Chỗ dành sẵn cho Chân trang 4">
            <a:extLst>
              <a:ext uri="{FF2B5EF4-FFF2-40B4-BE49-F238E27FC236}">
                <a16:creationId xmlns:a16="http://schemas.microsoft.com/office/drawing/2014/main" id="{0E206848-5506-4C4B-98CA-742FE4878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Chỗ dành sẵn cho Số hiệu Bản chiếu 5">
            <a:extLst>
              <a:ext uri="{FF2B5EF4-FFF2-40B4-BE49-F238E27FC236}">
                <a16:creationId xmlns:a16="http://schemas.microsoft.com/office/drawing/2014/main" id="{D4338599-79FF-4148-B8B3-3C48D70AC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24307-619A-4E14-B196-FA329BF1F004}" type="slidenum">
              <a:rPr lang="en-BZ" smtClean="0"/>
              <a:t>‹#›</a:t>
            </a:fld>
            <a:endParaRPr lang="en-BZ"/>
          </a:p>
        </p:txBody>
      </p:sp>
    </p:spTree>
    <p:extLst>
      <p:ext uri="{BB962C8B-B14F-4D97-AF65-F5344CB8AC3E}">
        <p14:creationId xmlns:p14="http://schemas.microsoft.com/office/powerpoint/2010/main" val="3537100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youtu.be/Y2VdqoaoVLU"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blogtailieu.com/?p=21647"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 name="Best No Text Intro Template Free Download #109">
            <a:hlinkClick r:id="" action="ppaction://media"/>
            <a:extLst>
              <a:ext uri="{FF2B5EF4-FFF2-40B4-BE49-F238E27FC236}">
                <a16:creationId xmlns:a16="http://schemas.microsoft.com/office/drawing/2014/main" id="{14CEEEC4-0FBA-440A-91F5-E1CDB4D49E23}"/>
              </a:ext>
            </a:extLst>
          </p:cNvPr>
          <p:cNvPicPr>
            <a:picLocks noChangeAspect="1"/>
          </p:cNvPicPr>
          <p:nvPr>
            <a:videoFile r:link="rId1"/>
            <p:extLst>
              <p:ext uri="{DAA4B4D4-6D71-4841-9C94-3DE7FCFB9230}">
                <p14:media xmlns:p14="http://schemas.microsoft.com/office/powerpoint/2010/main" r:embed="rId2">
                  <p14:trim end="5156"/>
                </p14:media>
              </p:ext>
            </p:extLst>
          </p:nvPr>
        </p:nvPicPr>
        <p:blipFill>
          <a:blip r:embed="rId6"/>
          <a:stretch>
            <a:fillRect/>
          </a:stretch>
        </p:blipFill>
        <p:spPr>
          <a:xfrm>
            <a:off x="-22540" y="-1"/>
            <a:ext cx="12184723" cy="6853907"/>
          </a:xfrm>
          <a:prstGeom prst="rect">
            <a:avLst/>
          </a:prstGeom>
        </p:spPr>
      </p:pic>
      <p:sp>
        <p:nvSpPr>
          <p:cNvPr id="6" name="Hình chữ nhật 5">
            <a:extLst>
              <a:ext uri="{FF2B5EF4-FFF2-40B4-BE49-F238E27FC236}">
                <a16:creationId xmlns:a16="http://schemas.microsoft.com/office/drawing/2014/main" id="{41FE659C-DA59-459E-9CC6-77663B726515}"/>
              </a:ext>
            </a:extLst>
          </p:cNvPr>
          <p:cNvSpPr/>
          <p:nvPr/>
        </p:nvSpPr>
        <p:spPr>
          <a:xfrm>
            <a:off x="1355955" y="1681040"/>
            <a:ext cx="10604585"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smtClean="0">
                <a:ln w="22225">
                  <a:solidFill>
                    <a:prstClr val="black"/>
                  </a:solidFill>
                  <a:prstDash val="solid"/>
                </a:ln>
                <a:solidFill>
                  <a:prstClr val="white"/>
                </a:solidFill>
                <a:latin typeface="Calibri" pitchFamily="34" charset="0"/>
                <a:cs typeface="Calibri" pitchFamily="34" charset="0"/>
              </a:rPr>
              <a:t>SỰ TRUYỀN </a:t>
            </a:r>
            <a:r>
              <a:rPr lang="en-US" sz="9600" b="1" dirty="0">
                <a:ln w="22225">
                  <a:solidFill>
                    <a:prstClr val="black"/>
                  </a:solidFill>
                  <a:prstDash val="solid"/>
                </a:ln>
                <a:solidFill>
                  <a:prstClr val="white"/>
                </a:solidFill>
                <a:latin typeface="Calibri" pitchFamily="34" charset="0"/>
                <a:cs typeface="Calibri" pitchFamily="34" charset="0"/>
              </a:rPr>
              <a:t>NHIỆT</a:t>
            </a:r>
            <a:endParaRPr kumimoji="0" lang="en-BZ" sz="9600" b="1" i="0" u="none" strike="noStrike" kern="1200" cap="none" spc="0" normalizeH="0" baseline="0" noProof="0" dirty="0">
              <a:ln w="22225">
                <a:solidFill>
                  <a:prstClr val="black"/>
                </a:solidFill>
                <a:prstDash val="solid"/>
              </a:ln>
              <a:solidFill>
                <a:prstClr val="white"/>
              </a:solidFill>
              <a:effectLst/>
              <a:uLnTx/>
              <a:uFillTx/>
              <a:latin typeface="Calibri" pitchFamily="34" charset="0"/>
              <a:cs typeface="Calibri" pitchFamily="34" charset="0"/>
            </a:endParaRPr>
          </a:p>
        </p:txBody>
      </p:sp>
      <p:sp>
        <p:nvSpPr>
          <p:cNvPr id="10" name="Hình chữ nhật 9">
            <a:extLst>
              <a:ext uri="{FF2B5EF4-FFF2-40B4-BE49-F238E27FC236}">
                <a16:creationId xmlns:a16="http://schemas.microsoft.com/office/drawing/2014/main" id="{BDE80D66-5773-475A-9FA2-5034436C5B44}"/>
              </a:ext>
            </a:extLst>
          </p:cNvPr>
          <p:cNvSpPr/>
          <p:nvPr/>
        </p:nvSpPr>
        <p:spPr>
          <a:xfrm>
            <a:off x="8060480" y="866982"/>
            <a:ext cx="184731" cy="1862048"/>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500" b="1" i="0" u="none" strike="noStrike" kern="1200" cap="none" spc="0" normalizeH="0" baseline="0"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Arial" panose="020B0604020202020204" pitchFamily="34" charset="0"/>
              <a:ea typeface="+mn-ea"/>
              <a:cs typeface="+mn-cs"/>
            </a:endParaRPr>
          </a:p>
        </p:txBody>
      </p:sp>
      <p:sp>
        <p:nvSpPr>
          <p:cNvPr id="4" name="Hình chữ nhật 3">
            <a:extLst>
              <a:ext uri="{FF2B5EF4-FFF2-40B4-BE49-F238E27FC236}">
                <a16:creationId xmlns:a16="http://schemas.microsoft.com/office/drawing/2014/main" id="{9251E3B9-C4BF-4485-88AA-503B4F68536A}"/>
              </a:ext>
            </a:extLst>
          </p:cNvPr>
          <p:cNvSpPr/>
          <p:nvPr/>
        </p:nvSpPr>
        <p:spPr>
          <a:xfrm>
            <a:off x="1546717" y="1681040"/>
            <a:ext cx="688228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anose="020F0502020204030204"/>
              </a:rPr>
              <a:t>SỰ </a:t>
            </a:r>
            <a:r>
              <a:rPr lang="en-US" sz="9600" b="1" dirty="0" smtClean="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anose="020F0502020204030204"/>
              </a:rPr>
              <a:t>TRUYỀN</a:t>
            </a:r>
            <a:endParaRPr kumimoji="0" lang="vi-VN" sz="9600" b="1" i="0" u="none" strike="noStrike" kern="1200" cap="none" spc="0" normalizeH="0" baseline="0"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Arial" panose="020B0604020202020204" pitchFamily="34" charset="0"/>
            </a:endParaRPr>
          </a:p>
        </p:txBody>
      </p:sp>
      <p:pic>
        <p:nvPicPr>
          <p:cNvPr id="3" name="ShortGun-VA-AlbumMelodyOfDance_pvww">
            <a:hlinkClick r:id="" action="ppaction://media"/>
            <a:extLst>
              <a:ext uri="{FF2B5EF4-FFF2-40B4-BE49-F238E27FC236}">
                <a16:creationId xmlns:a16="http://schemas.microsoft.com/office/drawing/2014/main" id="{5A4080C1-3597-489C-A0D7-506EF93141E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8178" y="0"/>
            <a:ext cx="609600" cy="609600"/>
          </a:xfrm>
          <a:prstGeom prst="rect">
            <a:avLst/>
          </a:prstGeom>
        </p:spPr>
      </p:pic>
      <p:sp>
        <p:nvSpPr>
          <p:cNvPr id="12" name="Hình chữ nhật 31">
            <a:extLst>
              <a:ext uri="{FF2B5EF4-FFF2-40B4-BE49-F238E27FC236}">
                <a16:creationId xmlns:a16="http://schemas.microsoft.com/office/drawing/2014/main" id="{B0090750-B382-44AA-9342-9CDF3526191A}"/>
              </a:ext>
            </a:extLst>
          </p:cNvPr>
          <p:cNvSpPr/>
          <p:nvPr/>
        </p:nvSpPr>
        <p:spPr>
          <a:xfrm>
            <a:off x="7996076" y="1681040"/>
            <a:ext cx="3441141"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smtClean="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itchFamily="34" charset="0"/>
                <a:cs typeface="Calibri" pitchFamily="34" charset="0"/>
              </a:rPr>
              <a:t>NHIỆT</a:t>
            </a:r>
            <a:endParaRPr kumimoji="0" lang="vi-VN" sz="9600" b="1" i="0" u="none" strike="noStrike" kern="1200" cap="none" spc="0" normalizeH="0" baseline="0"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Calibri" pitchFamily="34" charset="0"/>
              <a:cs typeface="Calibri" pitchFamily="34" charset="0"/>
            </a:endParaRPr>
          </a:p>
        </p:txBody>
      </p:sp>
      <p:sp>
        <p:nvSpPr>
          <p:cNvPr id="2" name="TextBox 1">
            <a:extLst>
              <a:ext uri="{FF2B5EF4-FFF2-40B4-BE49-F238E27FC236}">
                <a16:creationId xmlns:a16="http://schemas.microsoft.com/office/drawing/2014/main" id="{88F05074-2C38-FEC1-56E4-6A89E39B8B8E}"/>
              </a:ext>
            </a:extLst>
          </p:cNvPr>
          <p:cNvSpPr txBox="1"/>
          <p:nvPr/>
        </p:nvSpPr>
        <p:spPr>
          <a:xfrm>
            <a:off x="3974999" y="521018"/>
            <a:ext cx="3523991" cy="769441"/>
          </a:xfrm>
          <a:prstGeom prst="rect">
            <a:avLst/>
          </a:prstGeom>
          <a:noFill/>
        </p:spPr>
        <p:txBody>
          <a:bodyPr wrap="square" rtlCol="0">
            <a:spAutoFit/>
          </a:bodyPr>
          <a:lstStyle/>
          <a:p>
            <a:pPr algn="ctr"/>
            <a:r>
              <a:rPr lang="en-US" sz="4400" dirty="0">
                <a:solidFill>
                  <a:srgbClr val="FF0000"/>
                </a:solidFill>
                <a:latin typeface="Britannic Bold" panose="020B0903060703020204" pitchFamily="34" charset="0"/>
              </a:rPr>
              <a:t>BÀI </a:t>
            </a:r>
            <a:r>
              <a:rPr lang="en-US" sz="4400" dirty="0" smtClean="0">
                <a:solidFill>
                  <a:srgbClr val="FF0000"/>
                </a:solidFill>
                <a:latin typeface="Britannic Bold" panose="020B0903060703020204" pitchFamily="34" charset="0"/>
              </a:rPr>
              <a:t>28</a:t>
            </a:r>
            <a:endParaRPr lang="en-US" sz="4400" dirty="0">
              <a:solidFill>
                <a:srgbClr val="FF0000"/>
              </a:solidFill>
              <a:latin typeface="Britannic Bold" panose="020B0903060703020204" pitchFamily="34" charset="0"/>
            </a:endParaRPr>
          </a:p>
        </p:txBody>
      </p:sp>
    </p:spTree>
    <p:extLst>
      <p:ext uri="{BB962C8B-B14F-4D97-AF65-F5344CB8AC3E}">
        <p14:creationId xmlns:p14="http://schemas.microsoft.com/office/powerpoint/2010/main" val="96793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418" fill="hold"/>
                                        <p:tgtEl>
                                          <p:spTgt spid="3"/>
                                        </p:tgtEl>
                                      </p:cBhvr>
                                    </p:cmd>
                                  </p:childTnLst>
                                </p:cTn>
                              </p:par>
                              <p:par>
                                <p:cTn id="7" presetID="1" presetClass="mediacall" presetSubtype="0" fill="hold" nodeType="withEffect">
                                  <p:stCondLst>
                                    <p:cond delay="0"/>
                                  </p:stCondLst>
                                  <p:childTnLst>
                                    <p:cmd type="call" cmd="playFrom(0.0)">
                                      <p:cBhvr>
                                        <p:cTn id="8" dur="3946" fill="hold"/>
                                        <p:tgtEl>
                                          <p:spTgt spid="28"/>
                                        </p:tgtEl>
                                      </p:cBhvr>
                                    </p:cmd>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200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2000" fill="hold" display="0">
                  <p:stCondLst>
                    <p:cond delay="indefinite"/>
                  </p:stCondLst>
                </p:cTn>
                <p:tgtEl>
                  <p:spTgt spid="28"/>
                </p:tgtEl>
              </p:cMediaNode>
            </p:video>
            <p:audio>
              <p:cMediaNode vol="80000" showWhenStopped="0">
                <p:cTn id="16" repeatCount="indefinite" fill="hold" display="0">
                  <p:stCondLst>
                    <p:cond delay="indefinite"/>
                  </p:stCondLst>
                  <p:endCondLst>
                    <p:cond evt="onStopAudio" delay="0">
                      <p:tgtEl>
                        <p:sldTgt/>
                      </p:tgtEl>
                    </p:cond>
                  </p:endCondLst>
                </p:cTn>
                <p:tgtEl>
                  <p:spTgt spid="3"/>
                </p:tgtEl>
              </p:cMediaNode>
            </p:audio>
          </p:childTnLst>
        </p:cTn>
      </p:par>
    </p:tnLst>
    <p:bldLst>
      <p:bldP spid="4"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109" y="83126"/>
            <a:ext cx="11817927" cy="6774874"/>
          </a:xfrm>
          <a:prstGeom prst="rect">
            <a:avLst/>
          </a:prstGeom>
        </p:spPr>
      </p:pic>
    </p:spTree>
    <p:extLst>
      <p:ext uri="{BB962C8B-B14F-4D97-AF65-F5344CB8AC3E}">
        <p14:creationId xmlns:p14="http://schemas.microsoft.com/office/powerpoint/2010/main" val="657398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218" y="370282"/>
            <a:ext cx="11513127" cy="5816977"/>
          </a:xfrm>
          <a:prstGeom prst="rect">
            <a:avLst/>
          </a:prstGeom>
        </p:spPr>
        <p:txBody>
          <a:bodyPr wrap="square">
            <a:spAutoFit/>
          </a:bodyPr>
          <a:lstStyle/>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28.2a,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bắt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sôi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cục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đáy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chưa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28.2b,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bắt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sôi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cục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miệng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giải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28.2a,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miệng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sang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kém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đáy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28.2b,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đáy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sang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cả</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miệng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latin typeface="Arial" panose="020B0604020202020204" pitchFamily="34" charset="0"/>
              <a:cs typeface="Arial" panose="020B0604020202020204" pitchFamily="34" charset="0"/>
            </a:endParaRPr>
          </a:p>
        </p:txBody>
      </p:sp>
      <p:sp>
        <p:nvSpPr>
          <p:cNvPr id="3" name="Rectangle 2"/>
          <p:cNvSpPr/>
          <p:nvPr/>
        </p:nvSpPr>
        <p:spPr>
          <a:xfrm>
            <a:off x="360217" y="2094498"/>
            <a:ext cx="11513127" cy="2062103"/>
          </a:xfrm>
          <a:prstGeom prst="rect">
            <a:avLst/>
          </a:prstGeom>
        </p:spPr>
        <p:txBody>
          <a:bodyPr wrap="square">
            <a:spAutoFit/>
          </a:bodyPr>
          <a:lstStyle/>
          <a:p>
            <a:pPr algn="just"/>
            <a:r>
              <a:rPr lang="en-US" sz="32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lỏng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gọi</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nghiệm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trên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thấy</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kém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vẫn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vậy</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cách</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4" name="Hình tự do: Hình 7">
            <a:extLst>
              <a:ext uri="{FF2B5EF4-FFF2-40B4-BE49-F238E27FC236}">
                <a16:creationId xmlns:a16="http://schemas.microsoft.com/office/drawing/2014/main" id="{27708298-43D2-5C04-C794-731E44769B9F}"/>
              </a:ext>
            </a:extLst>
          </p:cNvPr>
          <p:cNvSpPr/>
          <p:nvPr/>
        </p:nvSpPr>
        <p:spPr>
          <a:xfrm>
            <a:off x="360217" y="6160082"/>
            <a:ext cx="6183406"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đối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lưu</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889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barn(inVertical)">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barn(inVertical)">
                                      <p:cBhvr>
                                        <p:cTn id="38" dur="5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2">
                                            <p:txEl>
                                              <p:pRg st="0" end="0"/>
                                            </p:txEl>
                                          </p:spTgt>
                                        </p:tgtEl>
                                        <p:attrNameLst>
                                          <p:attrName>ppt_w</p:attrName>
                                        </p:attrNameLst>
                                      </p:cBhvr>
                                      <p:tavLst>
                                        <p:tav tm="0">
                                          <p:val>
                                            <p:strVal val="ppt_w"/>
                                          </p:val>
                                        </p:tav>
                                        <p:tav tm="100000">
                                          <p:val>
                                            <p:fltVal val="0"/>
                                          </p:val>
                                        </p:tav>
                                      </p:tavLst>
                                    </p:anim>
                                    <p:anim calcmode="lin" valueType="num">
                                      <p:cBhvr>
                                        <p:cTn id="43"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44" dur="500"/>
                                        <p:tgtEl>
                                          <p:spTgt spid="2">
                                            <p:txEl>
                                              <p:pRg st="0" end="0"/>
                                            </p:txEl>
                                          </p:spTgt>
                                        </p:tgtEl>
                                      </p:cBhvr>
                                    </p:animEffect>
                                    <p:set>
                                      <p:cBhvr>
                                        <p:cTn id="45" dur="1" fill="hold">
                                          <p:stCondLst>
                                            <p:cond delay="499"/>
                                          </p:stCondLst>
                                        </p:cTn>
                                        <p:tgtEl>
                                          <p:spTgt spid="2">
                                            <p:txEl>
                                              <p:pRg st="0" end="0"/>
                                            </p:txEl>
                                          </p:spTgt>
                                        </p:tgtEl>
                                        <p:attrNameLst>
                                          <p:attrName>style.visibility</p:attrName>
                                        </p:attrNameLst>
                                      </p:cBhvr>
                                      <p:to>
                                        <p:strVal val="hidden"/>
                                      </p:to>
                                    </p:set>
                                  </p:childTnLst>
                                </p:cTn>
                              </p:par>
                              <p:par>
                                <p:cTn id="46" presetID="53" presetClass="exit" presetSubtype="32" fill="hold" grpId="0" nodeType="withEffect">
                                  <p:stCondLst>
                                    <p:cond delay="0"/>
                                  </p:stCondLst>
                                  <p:childTnLst>
                                    <p:anim calcmode="lin" valueType="num">
                                      <p:cBhvr>
                                        <p:cTn id="47" dur="500"/>
                                        <p:tgtEl>
                                          <p:spTgt spid="2">
                                            <p:txEl>
                                              <p:pRg st="1" end="1"/>
                                            </p:txEl>
                                          </p:spTgt>
                                        </p:tgtEl>
                                        <p:attrNameLst>
                                          <p:attrName>ppt_w</p:attrName>
                                        </p:attrNameLst>
                                      </p:cBhvr>
                                      <p:tavLst>
                                        <p:tav tm="0">
                                          <p:val>
                                            <p:strVal val="ppt_w"/>
                                          </p:val>
                                        </p:tav>
                                        <p:tav tm="100000">
                                          <p:val>
                                            <p:fltVal val="0"/>
                                          </p:val>
                                        </p:tav>
                                      </p:tavLst>
                                    </p:anim>
                                    <p:anim calcmode="lin" valueType="num">
                                      <p:cBhvr>
                                        <p:cTn id="48" dur="500"/>
                                        <p:tgtEl>
                                          <p:spTgt spid="2">
                                            <p:txEl>
                                              <p:pRg st="1" end="1"/>
                                            </p:txEl>
                                          </p:spTgt>
                                        </p:tgtEl>
                                        <p:attrNameLst>
                                          <p:attrName>ppt_h</p:attrName>
                                        </p:attrNameLst>
                                      </p:cBhvr>
                                      <p:tavLst>
                                        <p:tav tm="0">
                                          <p:val>
                                            <p:strVal val="ppt_h"/>
                                          </p:val>
                                        </p:tav>
                                        <p:tav tm="100000">
                                          <p:val>
                                            <p:fltVal val="0"/>
                                          </p:val>
                                        </p:tav>
                                      </p:tavLst>
                                    </p:anim>
                                    <p:animEffect transition="out" filter="fade">
                                      <p:cBhvr>
                                        <p:cTn id="49" dur="500"/>
                                        <p:tgtEl>
                                          <p:spTgt spid="2">
                                            <p:txEl>
                                              <p:pRg st="1" end="1"/>
                                            </p:txEl>
                                          </p:spTgt>
                                        </p:tgtEl>
                                      </p:cBhvr>
                                    </p:animEffect>
                                    <p:set>
                                      <p:cBhvr>
                                        <p:cTn id="50" dur="1" fill="hold">
                                          <p:stCondLst>
                                            <p:cond delay="499"/>
                                          </p:stCondLst>
                                        </p:cTn>
                                        <p:tgtEl>
                                          <p:spTgt spid="2">
                                            <p:txEl>
                                              <p:pRg st="1" end="1"/>
                                            </p:txEl>
                                          </p:spTgt>
                                        </p:tgtEl>
                                        <p:attrNameLst>
                                          <p:attrName>style.visibility</p:attrName>
                                        </p:attrNameLst>
                                      </p:cBhvr>
                                      <p:to>
                                        <p:strVal val="hidden"/>
                                      </p:to>
                                    </p:set>
                                  </p:childTnLst>
                                </p:cTn>
                              </p:par>
                              <p:par>
                                <p:cTn id="51" presetID="53" presetClass="exit" presetSubtype="32" fill="hold" grpId="0" nodeType="withEffect">
                                  <p:stCondLst>
                                    <p:cond delay="0"/>
                                  </p:stCondLst>
                                  <p:childTnLst>
                                    <p:anim calcmode="lin" valueType="num">
                                      <p:cBhvr>
                                        <p:cTn id="52" dur="500"/>
                                        <p:tgtEl>
                                          <p:spTgt spid="2">
                                            <p:txEl>
                                              <p:pRg st="2" end="2"/>
                                            </p:txEl>
                                          </p:spTgt>
                                        </p:tgtEl>
                                        <p:attrNameLst>
                                          <p:attrName>ppt_w</p:attrName>
                                        </p:attrNameLst>
                                      </p:cBhvr>
                                      <p:tavLst>
                                        <p:tav tm="0">
                                          <p:val>
                                            <p:strVal val="ppt_w"/>
                                          </p:val>
                                        </p:tav>
                                        <p:tav tm="100000">
                                          <p:val>
                                            <p:fltVal val="0"/>
                                          </p:val>
                                        </p:tav>
                                      </p:tavLst>
                                    </p:anim>
                                    <p:anim calcmode="lin" valueType="num">
                                      <p:cBhvr>
                                        <p:cTn id="53" dur="500"/>
                                        <p:tgtEl>
                                          <p:spTgt spid="2">
                                            <p:txEl>
                                              <p:pRg st="2" end="2"/>
                                            </p:txEl>
                                          </p:spTgt>
                                        </p:tgtEl>
                                        <p:attrNameLst>
                                          <p:attrName>ppt_h</p:attrName>
                                        </p:attrNameLst>
                                      </p:cBhvr>
                                      <p:tavLst>
                                        <p:tav tm="0">
                                          <p:val>
                                            <p:strVal val="ppt_h"/>
                                          </p:val>
                                        </p:tav>
                                        <p:tav tm="100000">
                                          <p:val>
                                            <p:fltVal val="0"/>
                                          </p:val>
                                        </p:tav>
                                      </p:tavLst>
                                    </p:anim>
                                    <p:animEffect transition="out" filter="fade">
                                      <p:cBhvr>
                                        <p:cTn id="54" dur="500"/>
                                        <p:tgtEl>
                                          <p:spTgt spid="2">
                                            <p:txEl>
                                              <p:pRg st="2" end="2"/>
                                            </p:txEl>
                                          </p:spTgt>
                                        </p:tgtEl>
                                      </p:cBhvr>
                                    </p:animEffect>
                                    <p:set>
                                      <p:cBhvr>
                                        <p:cTn id="55" dur="1" fill="hold">
                                          <p:stCondLst>
                                            <p:cond delay="499"/>
                                          </p:stCondLst>
                                        </p:cTn>
                                        <p:tgtEl>
                                          <p:spTgt spid="2">
                                            <p:txEl>
                                              <p:pRg st="2" end="2"/>
                                            </p:txEl>
                                          </p:spTgt>
                                        </p:tgtEl>
                                        <p:attrNameLst>
                                          <p:attrName>style.visibility</p:attrName>
                                        </p:attrNameLst>
                                      </p:cBhvr>
                                      <p:to>
                                        <p:strVal val="hidden"/>
                                      </p:to>
                                    </p:set>
                                  </p:childTnLst>
                                </p:cTn>
                              </p:par>
                              <p:par>
                                <p:cTn id="56" presetID="53" presetClass="exit" presetSubtype="32" fill="hold" grpId="0" nodeType="withEffect">
                                  <p:stCondLst>
                                    <p:cond delay="0"/>
                                  </p:stCondLst>
                                  <p:childTnLst>
                                    <p:anim calcmode="lin" valueType="num">
                                      <p:cBhvr>
                                        <p:cTn id="57" dur="500"/>
                                        <p:tgtEl>
                                          <p:spTgt spid="2">
                                            <p:txEl>
                                              <p:pRg st="3" end="3"/>
                                            </p:txEl>
                                          </p:spTgt>
                                        </p:tgtEl>
                                        <p:attrNameLst>
                                          <p:attrName>ppt_w</p:attrName>
                                        </p:attrNameLst>
                                      </p:cBhvr>
                                      <p:tavLst>
                                        <p:tav tm="0">
                                          <p:val>
                                            <p:strVal val="ppt_w"/>
                                          </p:val>
                                        </p:tav>
                                        <p:tav tm="100000">
                                          <p:val>
                                            <p:fltVal val="0"/>
                                          </p:val>
                                        </p:tav>
                                      </p:tavLst>
                                    </p:anim>
                                    <p:anim calcmode="lin" valueType="num">
                                      <p:cBhvr>
                                        <p:cTn id="58" dur="500"/>
                                        <p:tgtEl>
                                          <p:spTgt spid="2">
                                            <p:txEl>
                                              <p:pRg st="3" end="3"/>
                                            </p:txEl>
                                          </p:spTgt>
                                        </p:tgtEl>
                                        <p:attrNameLst>
                                          <p:attrName>ppt_h</p:attrName>
                                        </p:attrNameLst>
                                      </p:cBhvr>
                                      <p:tavLst>
                                        <p:tav tm="0">
                                          <p:val>
                                            <p:strVal val="ppt_h"/>
                                          </p:val>
                                        </p:tav>
                                        <p:tav tm="100000">
                                          <p:val>
                                            <p:fltVal val="0"/>
                                          </p:val>
                                        </p:tav>
                                      </p:tavLst>
                                    </p:anim>
                                    <p:animEffect transition="out" filter="fade">
                                      <p:cBhvr>
                                        <p:cTn id="59" dur="500"/>
                                        <p:tgtEl>
                                          <p:spTgt spid="2">
                                            <p:txEl>
                                              <p:pRg st="3" end="3"/>
                                            </p:txEl>
                                          </p:spTgt>
                                        </p:tgtEl>
                                      </p:cBhvr>
                                    </p:animEffect>
                                    <p:set>
                                      <p:cBhvr>
                                        <p:cTn id="60" dur="1" fill="hold">
                                          <p:stCondLst>
                                            <p:cond delay="499"/>
                                          </p:stCondLst>
                                        </p:cTn>
                                        <p:tgtEl>
                                          <p:spTgt spid="2">
                                            <p:txEl>
                                              <p:pRg st="3" end="3"/>
                                            </p:txEl>
                                          </p:spTgt>
                                        </p:tgtEl>
                                        <p:attrNameLst>
                                          <p:attrName>style.visibility</p:attrName>
                                        </p:attrNameLst>
                                      </p:cBhvr>
                                      <p:to>
                                        <p:strVal val="hidden"/>
                                      </p:to>
                                    </p:set>
                                  </p:childTnLst>
                                </p:cTn>
                              </p:par>
                              <p:par>
                                <p:cTn id="61" presetID="53" presetClass="exit" presetSubtype="32" fill="hold" grpId="0" nodeType="withEffect">
                                  <p:stCondLst>
                                    <p:cond delay="0"/>
                                  </p:stCondLst>
                                  <p:childTnLst>
                                    <p:anim calcmode="lin" valueType="num">
                                      <p:cBhvr>
                                        <p:cTn id="62" dur="500"/>
                                        <p:tgtEl>
                                          <p:spTgt spid="2">
                                            <p:txEl>
                                              <p:pRg st="4" end="4"/>
                                            </p:txEl>
                                          </p:spTgt>
                                        </p:tgtEl>
                                        <p:attrNameLst>
                                          <p:attrName>ppt_w</p:attrName>
                                        </p:attrNameLst>
                                      </p:cBhvr>
                                      <p:tavLst>
                                        <p:tav tm="0">
                                          <p:val>
                                            <p:strVal val="ppt_w"/>
                                          </p:val>
                                        </p:tav>
                                        <p:tav tm="100000">
                                          <p:val>
                                            <p:fltVal val="0"/>
                                          </p:val>
                                        </p:tav>
                                      </p:tavLst>
                                    </p:anim>
                                    <p:anim calcmode="lin" valueType="num">
                                      <p:cBhvr>
                                        <p:cTn id="63" dur="500"/>
                                        <p:tgtEl>
                                          <p:spTgt spid="2">
                                            <p:txEl>
                                              <p:pRg st="4" end="4"/>
                                            </p:txEl>
                                          </p:spTgt>
                                        </p:tgtEl>
                                        <p:attrNameLst>
                                          <p:attrName>ppt_h</p:attrName>
                                        </p:attrNameLst>
                                      </p:cBhvr>
                                      <p:tavLst>
                                        <p:tav tm="0">
                                          <p:val>
                                            <p:strVal val="ppt_h"/>
                                          </p:val>
                                        </p:tav>
                                        <p:tav tm="100000">
                                          <p:val>
                                            <p:fltVal val="0"/>
                                          </p:val>
                                        </p:tav>
                                      </p:tavLst>
                                    </p:anim>
                                    <p:animEffect transition="out" filter="fade">
                                      <p:cBhvr>
                                        <p:cTn id="64" dur="500"/>
                                        <p:tgtEl>
                                          <p:spTgt spid="2">
                                            <p:txEl>
                                              <p:pRg st="4" end="4"/>
                                            </p:txEl>
                                          </p:spTgt>
                                        </p:tgtEl>
                                      </p:cBhvr>
                                    </p:animEffect>
                                    <p:set>
                                      <p:cBhvr>
                                        <p:cTn id="65" dur="1" fill="hold">
                                          <p:stCondLst>
                                            <p:cond delay="499"/>
                                          </p:stCondLst>
                                        </p:cTn>
                                        <p:tgtEl>
                                          <p:spTgt spid="2">
                                            <p:txEl>
                                              <p:pRg st="4" end="4"/>
                                            </p:txEl>
                                          </p:spTgt>
                                        </p:tgtEl>
                                        <p:attrNameLst>
                                          <p:attrName>style.visibility</p:attrName>
                                        </p:attrNameLst>
                                      </p:cBhvr>
                                      <p:to>
                                        <p:strVal val="hidden"/>
                                      </p:to>
                                    </p:set>
                                  </p:childTnLst>
                                </p:cTn>
                              </p:par>
                              <p:par>
                                <p:cTn id="66" presetID="53" presetClass="exit" presetSubtype="32" fill="hold" grpId="0" nodeType="withEffect">
                                  <p:stCondLst>
                                    <p:cond delay="0"/>
                                  </p:stCondLst>
                                  <p:childTnLst>
                                    <p:anim calcmode="lin" valueType="num">
                                      <p:cBhvr>
                                        <p:cTn id="67" dur="500"/>
                                        <p:tgtEl>
                                          <p:spTgt spid="2">
                                            <p:txEl>
                                              <p:pRg st="5" end="5"/>
                                            </p:txEl>
                                          </p:spTgt>
                                        </p:tgtEl>
                                        <p:attrNameLst>
                                          <p:attrName>ppt_w</p:attrName>
                                        </p:attrNameLst>
                                      </p:cBhvr>
                                      <p:tavLst>
                                        <p:tav tm="0">
                                          <p:val>
                                            <p:strVal val="ppt_w"/>
                                          </p:val>
                                        </p:tav>
                                        <p:tav tm="100000">
                                          <p:val>
                                            <p:fltVal val="0"/>
                                          </p:val>
                                        </p:tav>
                                      </p:tavLst>
                                    </p:anim>
                                    <p:anim calcmode="lin" valueType="num">
                                      <p:cBhvr>
                                        <p:cTn id="68" dur="500"/>
                                        <p:tgtEl>
                                          <p:spTgt spid="2">
                                            <p:txEl>
                                              <p:pRg st="5" end="5"/>
                                            </p:txEl>
                                          </p:spTgt>
                                        </p:tgtEl>
                                        <p:attrNameLst>
                                          <p:attrName>ppt_h</p:attrName>
                                        </p:attrNameLst>
                                      </p:cBhvr>
                                      <p:tavLst>
                                        <p:tav tm="0">
                                          <p:val>
                                            <p:strVal val="ppt_h"/>
                                          </p:val>
                                        </p:tav>
                                        <p:tav tm="100000">
                                          <p:val>
                                            <p:fltVal val="0"/>
                                          </p:val>
                                        </p:tav>
                                      </p:tavLst>
                                    </p:anim>
                                    <p:animEffect transition="out" filter="fade">
                                      <p:cBhvr>
                                        <p:cTn id="69" dur="500"/>
                                        <p:tgtEl>
                                          <p:spTgt spid="2">
                                            <p:txEl>
                                              <p:pRg st="5" end="5"/>
                                            </p:txEl>
                                          </p:spTgt>
                                        </p:tgtEl>
                                      </p:cBhvr>
                                    </p:animEffect>
                                    <p:set>
                                      <p:cBhvr>
                                        <p:cTn id="70"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p:cTn id="75" dur="1000" fill="hold"/>
                                        <p:tgtEl>
                                          <p:spTgt spid="3"/>
                                        </p:tgtEl>
                                        <p:attrNameLst>
                                          <p:attrName>ppt_w</p:attrName>
                                        </p:attrNameLst>
                                      </p:cBhvr>
                                      <p:tavLst>
                                        <p:tav tm="0">
                                          <p:val>
                                            <p:fltVal val="0"/>
                                          </p:val>
                                        </p:tav>
                                        <p:tav tm="100000">
                                          <p:val>
                                            <p:strVal val="#ppt_w"/>
                                          </p:val>
                                        </p:tav>
                                      </p:tavLst>
                                    </p:anim>
                                    <p:anim calcmode="lin" valueType="num">
                                      <p:cBhvr>
                                        <p:cTn id="76" dur="1000" fill="hold"/>
                                        <p:tgtEl>
                                          <p:spTgt spid="3"/>
                                        </p:tgtEl>
                                        <p:attrNameLst>
                                          <p:attrName>ppt_h</p:attrName>
                                        </p:attrNameLst>
                                      </p:cBhvr>
                                      <p:tavLst>
                                        <p:tav tm="0">
                                          <p:val>
                                            <p:fltVal val="0"/>
                                          </p:val>
                                        </p:tav>
                                        <p:tav tm="100000">
                                          <p:val>
                                            <p:strVal val="#ppt_h"/>
                                          </p:val>
                                        </p:tav>
                                      </p:tavLst>
                                    </p:anim>
                                    <p:anim calcmode="lin" valueType="num">
                                      <p:cBhvr>
                                        <p:cTn id="77" dur="1000" fill="hold"/>
                                        <p:tgtEl>
                                          <p:spTgt spid="3"/>
                                        </p:tgtEl>
                                        <p:attrNameLst>
                                          <p:attrName>style.rotation</p:attrName>
                                        </p:attrNameLst>
                                      </p:cBhvr>
                                      <p:tavLst>
                                        <p:tav tm="0">
                                          <p:val>
                                            <p:fltVal val="90"/>
                                          </p:val>
                                        </p:tav>
                                        <p:tav tm="100000">
                                          <p:val>
                                            <p:fltVal val="0"/>
                                          </p:val>
                                        </p:tav>
                                      </p:tavLst>
                                    </p:anim>
                                    <p:animEffect transition="in" filter="fade">
                                      <p:cBhvr>
                                        <p:cTn id="78" dur="1000"/>
                                        <p:tgtEl>
                                          <p:spTgt spid="3"/>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1000"/>
                                        <p:tgtEl>
                                          <p:spTgt spid="4"/>
                                        </p:tgtEl>
                                      </p:cBhvr>
                                    </p:animEffect>
                                    <p:anim calcmode="lin" valueType="num">
                                      <p:cBhvr>
                                        <p:cTn id="84" dur="1000" fill="hold"/>
                                        <p:tgtEl>
                                          <p:spTgt spid="4"/>
                                        </p:tgtEl>
                                        <p:attrNameLst>
                                          <p:attrName>ppt_x</p:attrName>
                                        </p:attrNameLst>
                                      </p:cBhvr>
                                      <p:tavLst>
                                        <p:tav tm="0">
                                          <p:val>
                                            <p:strVal val="#ppt_x"/>
                                          </p:val>
                                        </p:tav>
                                        <p:tav tm="100000">
                                          <p:val>
                                            <p:strVal val="#ppt_x"/>
                                          </p:val>
                                        </p:tav>
                                      </p:tavLst>
                                    </p:anim>
                                    <p:anim calcmode="lin" valueType="num">
                                      <p:cBhvr>
                                        <p:cTn id="8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Sự đối lưu của chất lỏ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1871902" cy="6648739"/>
          </a:xfrm>
          <a:prstGeom prst="rect">
            <a:avLst/>
          </a:prstGeom>
        </p:spPr>
      </p:pic>
    </p:spTree>
    <p:extLst>
      <p:ext uri="{BB962C8B-B14F-4D97-AF65-F5344CB8AC3E}">
        <p14:creationId xmlns:p14="http://schemas.microsoft.com/office/powerpoint/2010/main" val="4039395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042" y="1097156"/>
            <a:ext cx="11360727" cy="2308324"/>
          </a:xfrm>
          <a:prstGeom prst="rect">
            <a:avLst/>
          </a:prstGeom>
        </p:spPr>
        <p:txBody>
          <a:bodyPr wrap="square">
            <a:spAutoFit/>
          </a:bodyPr>
          <a:lstStyle/>
          <a:p>
            <a:r>
              <a:rPr lang="en-US" sz="2400" b="1" dirty="0" smtClean="0">
                <a:solidFill>
                  <a:srgbClr val="081C36"/>
                </a:solidFill>
              </a:rPr>
              <a:t>    </a:t>
            </a:r>
            <a:r>
              <a:rPr lang="vi-VN" sz="2400" b="1" dirty="0" smtClean="0">
                <a:solidFill>
                  <a:srgbClr val="081C36"/>
                </a:solidFill>
              </a:rPr>
              <a:t>Nước </a:t>
            </a:r>
            <a:r>
              <a:rPr lang="vi-VN" sz="2400" b="1" dirty="0">
                <a:solidFill>
                  <a:srgbClr val="081C36"/>
                </a:solidFill>
              </a:rPr>
              <a:t>ở gần ngọn lửa đèn cồn nhận được năng lượng, nóng lên, di chuyển thành dòng nước nóng đi lên trên, đồng thời nước lạnh ở trên cũng di chuyển thành dòng đi xuống dưới và nhận năng lượng từ ngọn lửa đèn cồn. Các dòng nước nóng, lạnh di chuyển ngược chiều như trên được gọi là dòng đối lưu. </a:t>
            </a:r>
            <a:endParaRPr lang="en-US" sz="2400" b="1" dirty="0" smtClean="0">
              <a:solidFill>
                <a:srgbClr val="081C36"/>
              </a:solidFill>
            </a:endParaRPr>
          </a:p>
          <a:p>
            <a:r>
              <a:rPr lang="en-US" sz="2400" b="1" dirty="0">
                <a:solidFill>
                  <a:srgbClr val="081C36"/>
                </a:solidFill>
              </a:rPr>
              <a:t> </a:t>
            </a:r>
            <a:r>
              <a:rPr lang="en-US" sz="2400" b="1" dirty="0" smtClean="0">
                <a:solidFill>
                  <a:srgbClr val="081C36"/>
                </a:solidFill>
              </a:rPr>
              <a:t>   </a:t>
            </a:r>
            <a:r>
              <a:rPr lang="vi-VN" sz="2400" b="1" dirty="0" smtClean="0">
                <a:solidFill>
                  <a:srgbClr val="081C36"/>
                </a:solidFill>
              </a:rPr>
              <a:t>Hiện </a:t>
            </a:r>
            <a:r>
              <a:rPr lang="vi-VN" sz="2400" b="1" dirty="0">
                <a:solidFill>
                  <a:srgbClr val="081C36"/>
                </a:solidFill>
              </a:rPr>
              <a:t>tượng truyền nhiệt nhờ dòng đối lưu gọi là sự đối lưu.</a:t>
            </a:r>
            <a:endParaRPr lang="en-US" sz="2400" b="1" dirty="0"/>
          </a:p>
        </p:txBody>
      </p:sp>
      <p:sp>
        <p:nvSpPr>
          <p:cNvPr id="3" name="Hình tự do: Hình 7">
            <a:extLst>
              <a:ext uri="{FF2B5EF4-FFF2-40B4-BE49-F238E27FC236}">
                <a16:creationId xmlns:a16="http://schemas.microsoft.com/office/drawing/2014/main" id="{27708298-43D2-5C04-C794-731E44769B9F}"/>
              </a:ext>
            </a:extLst>
          </p:cNvPr>
          <p:cNvSpPr/>
          <p:nvPr/>
        </p:nvSpPr>
        <p:spPr>
          <a:xfrm>
            <a:off x="0" y="0"/>
            <a:ext cx="6183406"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đối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lưu</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
        <p:nvSpPr>
          <p:cNvPr id="4" name="Hình tự do: Hình 7">
            <a:extLst>
              <a:ext uri="{FF2B5EF4-FFF2-40B4-BE49-F238E27FC236}">
                <a16:creationId xmlns:a16="http://schemas.microsoft.com/office/drawing/2014/main" id="{27708298-43D2-5C04-C794-731E44769B9F}"/>
              </a:ext>
            </a:extLst>
          </p:cNvPr>
          <p:cNvSpPr/>
          <p:nvPr/>
        </p:nvSpPr>
        <p:spPr>
          <a:xfrm>
            <a:off x="-942109" y="3460130"/>
            <a:ext cx="12995563"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2400" b="1" dirty="0" err="1" smtClean="0">
                <a:solidFill>
                  <a:srgbClr val="FF0000"/>
                </a:solidFill>
                <a:latin typeface="Arial" panose="020B0604020202020204" pitchFamily="34" charset="0"/>
                <a:cs typeface="Arial" panose="020B0604020202020204" pitchFamily="34" charset="0"/>
              </a:rPr>
              <a:t>Vậy</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đối</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lưu</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có</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xảy</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ra</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trong</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chất</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khí</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không</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Cô</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trò</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cùng</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tìm</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hiểu</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phần</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tiếp</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theo.</a:t>
            </a:r>
            <a:endParaRPr lang="en-BZ"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28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KHOA HỌC HAY- HIỆN TƯỢNG ĐỐI LƯU TRONG CHẤT KHÍ">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3005756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5019" y="677296"/>
            <a:ext cx="10737272" cy="480901"/>
          </a:xfrm>
          <a:prstGeom prst="rect">
            <a:avLst/>
          </a:prstGeom>
        </p:spPr>
        <p:txBody>
          <a:bodyPr wrap="square">
            <a:spAutoFit/>
          </a:bodyPr>
          <a:lstStyle/>
          <a:p>
            <a:pPr>
              <a:lnSpc>
                <a:spcPct val="115000"/>
              </a:lnSpc>
              <a:spcBef>
                <a:spcPts val="1800"/>
              </a:spcBef>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nến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quạt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video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quay</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457200" y="677295"/>
            <a:ext cx="8326582" cy="480901"/>
          </a:xfrm>
          <a:prstGeom prst="rect">
            <a:avLst/>
          </a:prstGeom>
        </p:spPr>
        <p:txBody>
          <a:bodyPr wrap="square">
            <a:spAutoFit/>
          </a:bodyPr>
          <a:lstStyle/>
          <a:p>
            <a:pPr indent="254000" algn="just">
              <a:lnSpc>
                <a:spcPct val="115000"/>
              </a:lnSpc>
              <a:spcAft>
                <a:spcPts val="0"/>
              </a:spcAft>
              <a:tabLst>
                <a:tab pos="387350" algn="l"/>
              </a:tabLst>
            </a:pPr>
            <a:r>
              <a:rPr lang="en-US" sz="2400" b="1" dirty="0" smtClean="0">
                <a:solidFill>
                  <a:srgbClr val="FF0000"/>
                </a:solidFill>
                <a:latin typeface="Arial" panose="020B0604020202020204" pitchFamily="34" charset="0"/>
                <a:ea typeface="Segoe UI" panose="020B0502040204020203" pitchFamily="34" charset="0"/>
                <a:cs typeface="Arial" panose="020B0604020202020204" pitchFamily="34" charset="0"/>
              </a:rPr>
              <a:t>2</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Tìm</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thêm</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ví</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dụ</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về</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sự</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đối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lưu</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trong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thực</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tế</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a:t>
            </a:r>
            <a:endParaRPr lang="en-US" sz="2400" b="1" dirty="0">
              <a:solidFill>
                <a:srgbClr val="FF0000"/>
              </a:solidFill>
              <a:effectLst/>
              <a:latin typeface="Arial" panose="020B0604020202020204" pitchFamily="34" charset="0"/>
              <a:ea typeface="Segoe UI" panose="020B0502040204020203" pitchFamily="34" charset="0"/>
              <a:cs typeface="Arial" panose="020B0604020202020204" pitchFamily="34" charset="0"/>
            </a:endParaRPr>
          </a:p>
        </p:txBody>
      </p:sp>
      <p:sp>
        <p:nvSpPr>
          <p:cNvPr id="5" name="Rectangle 4"/>
          <p:cNvSpPr/>
          <p:nvPr/>
        </p:nvSpPr>
        <p:spPr>
          <a:xfrm>
            <a:off x="775855" y="196395"/>
            <a:ext cx="10737272" cy="480901"/>
          </a:xfrm>
          <a:prstGeom prst="rect">
            <a:avLst/>
          </a:prstGeom>
        </p:spPr>
        <p:txBody>
          <a:bodyPr wrap="square">
            <a:spAutoFit/>
          </a:bodyPr>
          <a:lstStyle/>
          <a:p>
            <a:pPr>
              <a:lnSpc>
                <a:spcPct val="115000"/>
              </a:lnSpc>
              <a:spcBef>
                <a:spcPts val="1800"/>
              </a:spcBef>
              <a:spcAft>
                <a:spcPts val="0"/>
              </a:spcAft>
            </a:pP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Cá</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HS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lời</a:t>
            </a:r>
            <a:endPar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457200" y="1278422"/>
            <a:ext cx="11152909" cy="1791260"/>
          </a:xfrm>
          <a:prstGeom prst="rect">
            <a:avLst/>
          </a:prstGeom>
        </p:spPr>
        <p:txBody>
          <a:bodyPr wrap="square">
            <a:spAutoFit/>
          </a:bodyPr>
          <a:lstStyle/>
          <a:p>
            <a:pPr lvl="0" algn="just">
              <a:lnSpc>
                <a:spcPct val="115000"/>
              </a:lnSpc>
              <a:spcAft>
                <a:spcPts val="0"/>
              </a:spcAft>
            </a:pP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Giải</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nến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xung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ngọn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nến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nở</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nhẹ</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di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lạnh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di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Cứ</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vậy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cánh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quạt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di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263236" y="1158196"/>
            <a:ext cx="11540836" cy="5761577"/>
          </a:xfrm>
          <a:prstGeom prst="rect">
            <a:avLst/>
          </a:prstGeom>
        </p:spPr>
        <p:txBody>
          <a:bodyPr wrap="square">
            <a:spAutoFit/>
          </a:bodyPr>
          <a:lstStyle/>
          <a:p>
            <a:pPr algn="just">
              <a:lnSpc>
                <a:spcPct val="115000"/>
              </a:lnSpc>
              <a:spcAft>
                <a:spcPts val="0"/>
              </a:spcAft>
            </a:pP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Ví</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dụ</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sôi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sẽ</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nở</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nhẹ</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phía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phía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lạnh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Cứ</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thế</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toàn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hòa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lắp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phía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cao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hòa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riêng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di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chiếm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chỗ</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đẩy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nhẹ</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bay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cứ</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thế</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cả</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vậy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buổi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nắng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gắt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luồng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tràn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thổi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mạnh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nhưng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cũng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ban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đêm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luồng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tràn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thổi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946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1" nodeType="clickEffect">
                                  <p:stCondLst>
                                    <p:cond delay="0"/>
                                  </p:stCondLst>
                                  <p:childTnLst>
                                    <p:anim calcmode="lin" valueType="num">
                                      <p:cBhvr>
                                        <p:cTn id="26" dur="1000"/>
                                        <p:tgtEl>
                                          <p:spTgt spid="6"/>
                                        </p:tgtEl>
                                        <p:attrNameLst>
                                          <p:attrName>ppt_w</p:attrName>
                                        </p:attrNameLst>
                                      </p:cBhvr>
                                      <p:tavLst>
                                        <p:tav tm="0">
                                          <p:val>
                                            <p:strVal val="ppt_w"/>
                                          </p:val>
                                        </p:tav>
                                        <p:tav tm="100000">
                                          <p:val>
                                            <p:fltVal val="0"/>
                                          </p:val>
                                        </p:tav>
                                      </p:tavLst>
                                    </p:anim>
                                    <p:anim calcmode="lin" valueType="num">
                                      <p:cBhvr>
                                        <p:cTn id="27" dur="1000"/>
                                        <p:tgtEl>
                                          <p:spTgt spid="6"/>
                                        </p:tgtEl>
                                        <p:attrNameLst>
                                          <p:attrName>ppt_h</p:attrName>
                                        </p:attrNameLst>
                                      </p:cBhvr>
                                      <p:tavLst>
                                        <p:tav tm="0">
                                          <p:val>
                                            <p:strVal val="ppt_h"/>
                                          </p:val>
                                        </p:tav>
                                        <p:tav tm="100000">
                                          <p:val>
                                            <p:fltVal val="0"/>
                                          </p:val>
                                        </p:tav>
                                      </p:tavLst>
                                    </p:anim>
                                    <p:anim calcmode="lin" valueType="num">
                                      <p:cBhvr>
                                        <p:cTn id="28" dur="1000"/>
                                        <p:tgtEl>
                                          <p:spTgt spid="6"/>
                                        </p:tgtEl>
                                        <p:attrNameLst>
                                          <p:attrName>style.rotation</p:attrName>
                                        </p:attrNameLst>
                                      </p:cBhvr>
                                      <p:tavLst>
                                        <p:tav tm="0">
                                          <p:val>
                                            <p:fltVal val="0"/>
                                          </p:val>
                                        </p:tav>
                                        <p:tav tm="100000">
                                          <p:val>
                                            <p:fltVal val="90"/>
                                          </p:val>
                                        </p:tav>
                                      </p:tavLst>
                                    </p:anim>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par>
                                <p:cTn id="31" presetID="53" presetClass="exit" presetSubtype="32" fill="hold" grpId="1" nodeType="withEffect">
                                  <p:stCondLst>
                                    <p:cond delay="0"/>
                                  </p:stCondLst>
                                  <p:childTnLst>
                                    <p:anim calcmode="lin" valueType="num">
                                      <p:cBhvr>
                                        <p:cTn id="32" dur="500"/>
                                        <p:tgtEl>
                                          <p:spTgt spid="3"/>
                                        </p:tgtEl>
                                        <p:attrNameLst>
                                          <p:attrName>ppt_w</p:attrName>
                                        </p:attrNameLst>
                                      </p:cBhvr>
                                      <p:tavLst>
                                        <p:tav tm="0">
                                          <p:val>
                                            <p:strVal val="ppt_w"/>
                                          </p:val>
                                        </p:tav>
                                        <p:tav tm="100000">
                                          <p:val>
                                            <p:fltVal val="0"/>
                                          </p:val>
                                        </p:tav>
                                      </p:tavLst>
                                    </p:anim>
                                    <p:anim calcmode="lin" valueType="num">
                                      <p:cBhvr>
                                        <p:cTn id="33" dur="500"/>
                                        <p:tgtEl>
                                          <p:spTgt spid="3"/>
                                        </p:tgtEl>
                                        <p:attrNameLst>
                                          <p:attrName>ppt_h</p:attrName>
                                        </p:attrNameLst>
                                      </p:cBhvr>
                                      <p:tavLst>
                                        <p:tav tm="0">
                                          <p:val>
                                            <p:strVal val="ppt_h"/>
                                          </p:val>
                                        </p:tav>
                                        <p:tav tm="100000">
                                          <p:val>
                                            <p:fltVal val="0"/>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P spid="6" grpId="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7">
            <a:extLst>
              <a:ext uri="{FF2B5EF4-FFF2-40B4-BE49-F238E27FC236}">
                <a16:creationId xmlns:a16="http://schemas.microsoft.com/office/drawing/2014/main" id="{27708298-43D2-5C04-C794-731E44769B9F}"/>
              </a:ext>
            </a:extLst>
          </p:cNvPr>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74812" y="912967"/>
            <a:ext cx="11915095" cy="2308324"/>
          </a:xfrm>
          <a:prstGeom prst="rect">
            <a:avLst/>
          </a:prstGeom>
        </p:spPr>
        <p:txBody>
          <a:bodyPr wrap="square">
            <a:spAutoFit/>
          </a:bodyPr>
          <a:lstStyle/>
          <a:p>
            <a:pPr marL="1079500"/>
            <a:r>
              <a:rPr lang="en-US" sz="2400" b="1" dirty="0" err="1" smtClean="0">
                <a:solidFill>
                  <a:schemeClr val="accent1"/>
                </a:solidFill>
                <a:latin typeface="Arial" panose="020B0604020202020204" pitchFamily="34" charset="0"/>
                <a:cs typeface="Arial" panose="020B0604020202020204" pitchFamily="34" charset="0"/>
              </a:rPr>
              <a:t>Kết</a:t>
            </a:r>
            <a:r>
              <a:rPr lang="en-US" sz="2400" b="1" dirty="0" smtClean="0">
                <a:solidFill>
                  <a:schemeClr val="accent1"/>
                </a:solidFill>
                <a:latin typeface="Arial" panose="020B0604020202020204" pitchFamily="34" charset="0"/>
                <a:cs typeface="Arial" panose="020B0604020202020204" pitchFamily="34" charset="0"/>
              </a:rPr>
              <a:t> </a:t>
            </a:r>
            <a:r>
              <a:rPr lang="en-US" sz="2400" b="1" dirty="0" err="1" smtClean="0">
                <a:solidFill>
                  <a:schemeClr val="accent1"/>
                </a:solidFill>
                <a:latin typeface="Arial" panose="020B0604020202020204" pitchFamily="34" charset="0"/>
                <a:cs typeface="Arial" panose="020B0604020202020204" pitchFamily="34" charset="0"/>
              </a:rPr>
              <a:t>luận</a:t>
            </a:r>
            <a:r>
              <a:rPr lang="en-US" sz="2400" b="1" dirty="0" smtClean="0">
                <a:solidFill>
                  <a:schemeClr val="accent1"/>
                </a:solidFill>
                <a:latin typeface="Arial" panose="020B0604020202020204" pitchFamily="34" charset="0"/>
                <a:cs typeface="Arial" panose="020B0604020202020204" pitchFamily="34" charset="0"/>
              </a:rPr>
              <a:t>:</a:t>
            </a: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cản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trở</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sự</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cách</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p>
          <a:p>
            <a:pPr marL="1079500"/>
            <a:endParaRPr lang="en-BZ" sz="2400" b="1" dirty="0">
              <a:solidFill>
                <a:schemeClr val="accent1"/>
              </a:solidFill>
              <a:latin typeface="Arial" panose="020B0604020202020204" pitchFamily="34" charset="0"/>
              <a:cs typeface="Arial" panose="020B0604020202020204" pitchFamily="34" charset="0"/>
            </a:endParaRPr>
          </a:p>
        </p:txBody>
      </p:sp>
      <p:sp>
        <p:nvSpPr>
          <p:cNvPr id="6" name="Hình tự do: Hình 7">
            <a:extLst>
              <a:ext uri="{FF2B5EF4-FFF2-40B4-BE49-F238E27FC236}">
                <a16:creationId xmlns:a16="http://schemas.microsoft.com/office/drawing/2014/main" id="{27708298-43D2-5C04-C794-731E44769B9F}"/>
              </a:ext>
            </a:extLst>
          </p:cNvPr>
          <p:cNvSpPr/>
          <p:nvPr/>
        </p:nvSpPr>
        <p:spPr>
          <a:xfrm>
            <a:off x="369794" y="2836901"/>
            <a:ext cx="5244353" cy="74001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2800" b="1" dirty="0" smtClean="0">
                <a:solidFill>
                  <a:schemeClr val="tx1"/>
                </a:solidFill>
              </a:rPr>
              <a:t>II. ĐỐI LƯU</a:t>
            </a:r>
            <a:endParaRPr lang="en-BZ" sz="2800" b="1" dirty="0">
              <a:solidFill>
                <a:schemeClr val="tx1"/>
              </a:solidFill>
            </a:endParaRPr>
          </a:p>
        </p:txBody>
      </p:sp>
      <p:sp>
        <p:nvSpPr>
          <p:cNvPr id="9" name="Hình tự do: Hình 7">
            <a:extLst>
              <a:ext uri="{FF2B5EF4-FFF2-40B4-BE49-F238E27FC236}">
                <a16:creationId xmlns:a16="http://schemas.microsoft.com/office/drawing/2014/main" id="{27708298-43D2-5C04-C794-731E44769B9F}"/>
              </a:ext>
            </a:extLst>
          </p:cNvPr>
          <p:cNvSpPr/>
          <p:nvPr/>
        </p:nvSpPr>
        <p:spPr>
          <a:xfrm>
            <a:off x="369794" y="3576918"/>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smtClean="0">
                <a:solidFill>
                  <a:schemeClr val="tx1"/>
                </a:solidFill>
                <a:latin typeface="Arial" panose="020B0604020202020204" pitchFamily="34" charset="0"/>
                <a:cs typeface="Arial" panose="020B0604020202020204" pitchFamily="34" charset="0"/>
              </a:rPr>
              <a:t>Thí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nghiệm</a:t>
            </a:r>
            <a:endParaRPr lang="en-BZ" sz="2400" b="1"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401365" y="5045065"/>
            <a:ext cx="11461988" cy="1200329"/>
          </a:xfrm>
          <a:prstGeom prst="rect">
            <a:avLst/>
          </a:prstGeom>
        </p:spPr>
        <p:txBody>
          <a:bodyPr wrap="square">
            <a:spAutoFit/>
          </a:bodyPr>
          <a:lstStyle/>
          <a:p>
            <a:r>
              <a:rPr lang="nl-NL" sz="2400" b="1" dirty="0" smtClean="0">
                <a:latin typeface="Arial" panose="020B0604020202020204" pitchFamily="34" charset="0"/>
                <a:ea typeface="Times New Roman" panose="02020603050405020304" pitchFamily="18" charset="0"/>
                <a:cs typeface="Arial" panose="020B0604020202020204" pitchFamily="34" charset="0"/>
              </a:rPr>
              <a:t>+ </a:t>
            </a:r>
            <a:r>
              <a:rPr lang="nl-NL" sz="2400" b="1" dirty="0">
                <a:latin typeface="Arial" panose="020B0604020202020204" pitchFamily="34" charset="0"/>
                <a:ea typeface="Times New Roman" panose="02020603050405020304" pitchFamily="18" charset="0"/>
                <a:cs typeface="Arial" panose="020B0604020202020204" pitchFamily="34" charset="0"/>
              </a:rPr>
              <a:t>Đối lưu là sự truyền năng lượng bằng các dòng chất lưu di chuyển từ vùng nóng hơn lên vùng lạnh hơn trong chất lưu</a:t>
            </a:r>
            <a:r>
              <a:rPr lang="nl-NL" sz="2400" b="1" dirty="0" smtClean="0">
                <a:latin typeface="Arial" panose="020B0604020202020204" pitchFamily="34" charset="0"/>
                <a:ea typeface="Times New Roman" panose="02020603050405020304" pitchFamily="18" charset="0"/>
                <a:cs typeface="Arial" panose="020B0604020202020204" pitchFamily="34" charset="0"/>
              </a:rPr>
              <a:t>.</a:t>
            </a:r>
          </a:p>
          <a:p>
            <a:r>
              <a:rPr lang="nl-NL" sz="2400" b="1" dirty="0">
                <a:latin typeface="Arial" panose="020B0604020202020204" pitchFamily="34" charset="0"/>
                <a:ea typeface="Times New Roman" panose="02020603050405020304" pitchFamily="18" charset="0"/>
                <a:cs typeface="Arial" panose="020B0604020202020204" pitchFamily="34" charset="0"/>
              </a:rPr>
              <a:t>+ Chất rắn dẫn nhiệt tốt, chất lỏng và chất khí dẫn nhiệt kém</a:t>
            </a:r>
            <a:r>
              <a:rPr lang="nl-NL" sz="2400" b="1" dirty="0" smtClean="0">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sp>
        <p:nvSpPr>
          <p:cNvPr id="8" name="Hình tự do: Hình 7">
            <a:extLst>
              <a:ext uri="{FF2B5EF4-FFF2-40B4-BE49-F238E27FC236}">
                <a16:creationId xmlns:a16="http://schemas.microsoft.com/office/drawing/2014/main" id="{27708298-43D2-5C04-C794-731E44769B9F}"/>
              </a:ext>
            </a:extLst>
          </p:cNvPr>
          <p:cNvSpPr/>
          <p:nvPr/>
        </p:nvSpPr>
        <p:spPr>
          <a:xfrm>
            <a:off x="369794" y="4267067"/>
            <a:ext cx="6183406"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đối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lưu</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41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tự do: Hình 7">
            <a:extLst>
              <a:ext uri="{FF2B5EF4-FFF2-40B4-BE49-F238E27FC236}">
                <a16:creationId xmlns:a16="http://schemas.microsoft.com/office/drawing/2014/main" id="{27708298-43D2-5C04-C794-731E44769B9F}"/>
              </a:ext>
            </a:extLst>
          </p:cNvPr>
          <p:cNvSpPr/>
          <p:nvPr/>
        </p:nvSpPr>
        <p:spPr>
          <a:xfrm>
            <a:off x="0" y="0"/>
            <a:ext cx="5244353" cy="74001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indent="180340" algn="ctr">
              <a:lnSpc>
                <a:spcPct val="115000"/>
              </a:lnSpc>
              <a:spcAft>
                <a:spcPts val="0"/>
              </a:spcAft>
            </a:pPr>
            <a:r>
              <a:rPr lang="en-US" sz="2800" b="1" dirty="0">
                <a:solidFill>
                  <a:schemeClr val="tx1"/>
                </a:solidFill>
                <a:latin typeface="Times New Roman" panose="02020603050405020304" pitchFamily="18" charset="0"/>
                <a:ea typeface="Segoe UI" panose="020B0502040204020203" pitchFamily="34" charset="0"/>
              </a:rPr>
              <a:t>III. BỨC XẠ NHIỆT </a:t>
            </a:r>
            <a:endParaRPr lang="en-US" sz="1600" dirty="0">
              <a:solidFill>
                <a:schemeClr val="tx1"/>
              </a:solidFill>
              <a:latin typeface="Segoe UI" panose="020B0502040204020203" pitchFamily="34" charset="0"/>
              <a:ea typeface="Segoe UI" panose="020B0502040204020203" pitchFamily="34" charset="0"/>
            </a:endParaRPr>
          </a:p>
        </p:txBody>
      </p:sp>
      <p:sp>
        <p:nvSpPr>
          <p:cNvPr id="4" name="Rectangle 3"/>
          <p:cNvSpPr/>
          <p:nvPr/>
        </p:nvSpPr>
        <p:spPr>
          <a:xfrm>
            <a:off x="117761" y="1306541"/>
            <a:ext cx="11762509" cy="1815882"/>
          </a:xfrm>
          <a:prstGeom prst="rect">
            <a:avLst/>
          </a:prstGeom>
        </p:spPr>
        <p:txBody>
          <a:bodyPr wrap="square">
            <a:spAutoFit/>
          </a:bodyPr>
          <a:lstStyle/>
          <a:p>
            <a:r>
              <a:rPr lang="en-US" sz="2800" b="1" dirty="0" smtClean="0">
                <a:solidFill>
                  <a:schemeClr val="accent1">
                    <a:lumMod val="75000"/>
                  </a:schemeClr>
                </a:solidFill>
                <a:latin typeface="Arial" panose="020B0604020202020204" pitchFamily="34" charset="0"/>
                <a:cs typeface="Arial" panose="020B0604020202020204" pitchFamily="34" charset="0"/>
              </a:rPr>
              <a:t>    </a:t>
            </a:r>
            <a:r>
              <a:rPr lang="vi-VN" sz="2800" b="1" dirty="0" smtClean="0">
                <a:solidFill>
                  <a:schemeClr val="accent1">
                    <a:lumMod val="75000"/>
                  </a:schemeClr>
                </a:solidFill>
                <a:latin typeface="Arial" panose="020B0604020202020204" pitchFamily="34" charset="0"/>
                <a:cs typeface="Arial" panose="020B0604020202020204" pitchFamily="34" charset="0"/>
              </a:rPr>
              <a:t>Ngoài </a:t>
            </a:r>
            <a:r>
              <a:rPr lang="vi-VN" sz="2800" b="1" dirty="0">
                <a:solidFill>
                  <a:schemeClr val="accent1">
                    <a:lumMod val="75000"/>
                  </a:schemeClr>
                </a:solidFill>
                <a:latin typeface="Arial" panose="020B0604020202020204" pitchFamily="34" charset="0"/>
                <a:cs typeface="Arial" panose="020B0604020202020204" pitchFamily="34" charset="0"/>
              </a:rPr>
              <a:t>lớp khí quyển bao quanh Trái Đất, khoảng không gian còn lại giữa Mặt Trời và Trái Đất là </a:t>
            </a:r>
            <a:r>
              <a:rPr lang="vi-VN" sz="2800" b="1" dirty="0" smtClean="0">
                <a:solidFill>
                  <a:schemeClr val="accent1">
                    <a:lumMod val="75000"/>
                  </a:schemeClr>
                </a:solidFill>
                <a:latin typeface="Arial" panose="020B0604020202020204" pitchFamily="34" charset="0"/>
                <a:cs typeface="Arial" panose="020B0604020202020204" pitchFamily="34" charset="0"/>
              </a:rPr>
              <a:t>ch</a:t>
            </a:r>
            <a:r>
              <a:rPr lang="en-US" sz="2800" b="1" dirty="0">
                <a:solidFill>
                  <a:schemeClr val="accent1">
                    <a:lumMod val="75000"/>
                  </a:schemeClr>
                </a:solidFill>
                <a:latin typeface="Arial" panose="020B0604020202020204" pitchFamily="34" charset="0"/>
                <a:cs typeface="Arial" panose="020B0604020202020204" pitchFamily="34" charset="0"/>
              </a:rPr>
              <a:t>â</a:t>
            </a:r>
            <a:r>
              <a:rPr lang="vi-VN" sz="2800" b="1" dirty="0" smtClean="0">
                <a:solidFill>
                  <a:schemeClr val="accent1">
                    <a:lumMod val="75000"/>
                  </a:schemeClr>
                </a:solidFill>
                <a:latin typeface="Arial" panose="020B0604020202020204" pitchFamily="34" charset="0"/>
                <a:cs typeface="Arial" panose="020B0604020202020204" pitchFamily="34" charset="0"/>
              </a:rPr>
              <a:t>n </a:t>
            </a:r>
            <a:r>
              <a:rPr lang="vi-VN" sz="2800" b="1" dirty="0">
                <a:solidFill>
                  <a:schemeClr val="accent1">
                    <a:lumMod val="75000"/>
                  </a:schemeClr>
                </a:solidFill>
                <a:latin typeface="Arial" panose="020B0604020202020204" pitchFamily="34" charset="0"/>
                <a:cs typeface="Arial" panose="020B0604020202020204" pitchFamily="34" charset="0"/>
              </a:rPr>
              <a:t>không. Tuy nhiên, hằng ngày Mặt Trời vẫn không ngừng truyền năng lượng tới Trái Đất. Vậy năng lượng được truyền từ Mặt Trời tới Trái Đất bằng cách nào?</a:t>
            </a:r>
            <a:endParaRPr lang="en-US" sz="2800" b="1" dirty="0">
              <a:solidFill>
                <a:schemeClr val="accent1">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117761" y="3211893"/>
            <a:ext cx="11610108" cy="954107"/>
          </a:xfrm>
          <a:prstGeom prst="rect">
            <a:avLst/>
          </a:prstGeom>
        </p:spPr>
        <p:txBody>
          <a:bodyPr wrap="square">
            <a:spAutoFit/>
          </a:bodyPr>
          <a:lstStyle/>
          <a:p>
            <a:r>
              <a:rPr lang="nl-NL" sz="2800" b="1" dirty="0">
                <a:latin typeface="Arial" panose="020B0604020202020204" pitchFamily="34" charset="0"/>
                <a:ea typeface="Times New Roman" panose="02020603050405020304" pitchFamily="18" charset="0"/>
                <a:cs typeface="Arial" panose="020B0604020202020204" pitchFamily="34" charset="0"/>
              </a:rPr>
              <a:t>GV yêu cầu HS quan sát đoạn video </a:t>
            </a:r>
            <a:r>
              <a:rPr lang="en-US" sz="28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en-US" sz="2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dõi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đổi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a:t>
            </a:r>
            <a:r>
              <a:rPr lang="nl-NL" sz="2800" b="1" dirty="0">
                <a:latin typeface="Arial" panose="020B0604020202020204" pitchFamily="34" charset="0"/>
                <a:ea typeface="Times New Roman" panose="02020603050405020304" pitchFamily="18" charset="0"/>
                <a:cs typeface="Arial" panose="020B0604020202020204" pitchFamily="34" charset="0"/>
              </a:rPr>
              <a:t>.</a:t>
            </a:r>
            <a:r>
              <a:rPr lang="nl-NL" sz="2800" b="1" i="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Thí</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nghiệm</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về</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sự</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bức</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xạ</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latin typeface="Arial" panose="020B0604020202020204" pitchFamily="34" charset="0"/>
                <a:ea typeface="Times New Roman" panose="02020603050405020304" pitchFamily="18" charset="0"/>
                <a:cs typeface="Arial" panose="020B0604020202020204" pitchFamily="34" charset="0"/>
              </a:rPr>
              <a:t>nhiệt</a:t>
            </a:r>
            <a:r>
              <a:rPr lang="en-US" sz="2800" b="1" dirty="0" smtClean="0">
                <a:latin typeface="Arial" panose="020B0604020202020204" pitchFamily="34" charset="0"/>
                <a:ea typeface="Times New Roman" panose="02020603050405020304" pitchFamily="18"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
        <p:nvSpPr>
          <p:cNvPr id="6" name="Rectangle 5"/>
          <p:cNvSpPr/>
          <p:nvPr/>
        </p:nvSpPr>
        <p:spPr>
          <a:xfrm>
            <a:off x="0" y="1417821"/>
            <a:ext cx="11471563" cy="3216265"/>
          </a:xfrm>
          <a:prstGeom prst="rect">
            <a:avLst/>
          </a:prstGeom>
        </p:spPr>
        <p:txBody>
          <a:bodyPr wrap="square">
            <a:spAutoFit/>
          </a:bodyPr>
          <a:lstStyle/>
          <a:p>
            <a:pPr indent="254000" algn="just">
              <a:lnSpc>
                <a:spcPct val="150000"/>
              </a:lnSpc>
              <a:spcAft>
                <a:spcPts val="0"/>
              </a:spcAft>
            </a:pPr>
            <a:r>
              <a:rPr lang="nl-NL" sz="2800" b="1" dirty="0" smtClean="0">
                <a:latin typeface="Arial" panose="020B0604020202020204" pitchFamily="34" charset="0"/>
                <a:ea typeface="Segoe UI" panose="020B0502040204020203" pitchFamily="34" charset="0"/>
                <a:cs typeface="Arial" panose="020B0604020202020204" pitchFamily="34" charset="0"/>
              </a:rPr>
              <a:t>HS </a:t>
            </a:r>
            <a:r>
              <a:rPr lang="nl-NL" sz="2800" b="1" dirty="0">
                <a:latin typeface="Arial" panose="020B0604020202020204" pitchFamily="34" charset="0"/>
                <a:ea typeface="Segoe UI" panose="020B0502040204020203" pitchFamily="34" charset="0"/>
                <a:cs typeface="Arial" panose="020B0604020202020204" pitchFamily="34" charset="0"/>
              </a:rPr>
              <a:t>thảo luận nhóm cặp đôi trả lời 2 câu hỏi </a:t>
            </a:r>
            <a:r>
              <a:rPr lang="nl-NL" sz="2800" b="1" dirty="0" smtClean="0">
                <a:latin typeface="Arial" panose="020B0604020202020204" pitchFamily="34" charset="0"/>
                <a:ea typeface="Segoe UI" panose="020B0502040204020203" pitchFamily="34" charset="0"/>
                <a:cs typeface="Arial" panose="020B0604020202020204" pitchFamily="34" charset="0"/>
              </a:rPr>
              <a:t>sau:</a:t>
            </a:r>
            <a:endParaRPr lang="en-US" sz="2800" b="1" dirty="0">
              <a:latin typeface="Arial" panose="020B0604020202020204" pitchFamily="34" charset="0"/>
              <a:ea typeface="Segoe UI" panose="020B0502040204020203" pitchFamily="34" charset="0"/>
              <a:cs typeface="Arial" panose="020B0604020202020204" pitchFamily="34" charset="0"/>
            </a:endParaRPr>
          </a:p>
          <a:p>
            <a:pPr algn="just">
              <a:lnSpc>
                <a:spcPct val="115000"/>
              </a:lnSpc>
              <a:spcAft>
                <a:spcPts val="0"/>
              </a:spcAft>
            </a:pP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28.5a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tăng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dần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28.5b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giảm</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dần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cũ</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đối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lưu</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Hình tự do: Hình 7">
            <a:extLst>
              <a:ext uri="{FF2B5EF4-FFF2-40B4-BE49-F238E27FC236}">
                <a16:creationId xmlns:a16="http://schemas.microsoft.com/office/drawing/2014/main" id="{27708298-43D2-5C04-C794-731E44769B9F}"/>
              </a:ext>
            </a:extLst>
          </p:cNvPr>
          <p:cNvSpPr/>
          <p:nvPr/>
        </p:nvSpPr>
        <p:spPr>
          <a:xfrm>
            <a:off x="2037" y="677804"/>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smtClean="0">
                <a:solidFill>
                  <a:schemeClr val="tx1"/>
                </a:solidFill>
                <a:latin typeface="Arial" panose="020B0604020202020204" pitchFamily="34" charset="0"/>
                <a:cs typeface="Arial" panose="020B0604020202020204" pitchFamily="34" charset="0"/>
              </a:rPr>
              <a:t>Thí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nghiệm</a:t>
            </a:r>
            <a:endParaRPr lang="en-BZ"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71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xit" presetSubtype="0" fill="hold" grpId="1" nodeType="clickEffect">
                                  <p:stCondLst>
                                    <p:cond delay="0"/>
                                  </p:stCondLst>
                                  <p:childTnLst>
                                    <p:animEffect transition="out" filter="wedge">
                                      <p:cBhvr>
                                        <p:cTn id="30" dur="2000"/>
                                        <p:tgtEl>
                                          <p:spTgt spid="5"/>
                                        </p:tgtEl>
                                      </p:cBhvr>
                                    </p:animEffect>
                                    <p:set>
                                      <p:cBhvr>
                                        <p:cTn id="31" dur="1" fill="hold">
                                          <p:stCondLst>
                                            <p:cond delay="1999"/>
                                          </p:stCondLst>
                                        </p:cTn>
                                        <p:tgtEl>
                                          <p:spTgt spid="5"/>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down)">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barn(inVertical)">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1000"/>
                                        <p:tgtEl>
                                          <p:spTgt spid="6">
                                            <p:txEl>
                                              <p:pRg st="2" end="2"/>
                                            </p:txEl>
                                          </p:spTgt>
                                        </p:tgtEl>
                                      </p:cBhvr>
                                    </p:animEffect>
                                    <p:anim calcmode="lin" valueType="num">
                                      <p:cBhvr>
                                        <p:cTn id="4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5" grpId="0"/>
      <p:bldP spid="5" grpId="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 Bức xạ nhiệ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5"/>
            <a:ext cx="12093575" cy="6634884"/>
          </a:xfrm>
          <a:prstGeom prst="rect">
            <a:avLst/>
          </a:prstGeom>
        </p:spPr>
      </p:pic>
    </p:spTree>
    <p:extLst>
      <p:ext uri="{BB962C8B-B14F-4D97-AF65-F5344CB8AC3E}">
        <p14:creationId xmlns:p14="http://schemas.microsoft.com/office/powerpoint/2010/main" val="18363136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2" y="1756991"/>
            <a:ext cx="11547765" cy="2419124"/>
          </a:xfrm>
          <a:prstGeom prst="rect">
            <a:avLst/>
          </a:prstGeom>
        </p:spPr>
        <p:txBody>
          <a:bodyPr wrap="square">
            <a:spAutoFit/>
          </a:bodyPr>
          <a:lstStyle/>
          <a:p>
            <a:pPr algn="just">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28.5a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dây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tóc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ra.</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Còn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28.5b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cũ</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dây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tóc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nữa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tỏa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lúc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301334" y="2698787"/>
            <a:ext cx="11319162" cy="2640723"/>
          </a:xfrm>
          <a:prstGeom prst="rect">
            <a:avLst/>
          </a:prstGeom>
        </p:spPr>
        <p:txBody>
          <a:bodyPr wrap="square">
            <a:spAutoFit/>
          </a:bodyPr>
          <a:lstStyle/>
          <a:p>
            <a:pPr algn="just">
              <a:lnSpc>
                <a:spcPct val="115000"/>
              </a:lnSpc>
              <a:spcAft>
                <a:spcPts val="0"/>
              </a:spcAf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kém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415636" y="390463"/>
            <a:ext cx="11547765" cy="1366528"/>
          </a:xfrm>
          <a:prstGeom prst="rect">
            <a:avLst/>
          </a:prstGeom>
        </p:spPr>
        <p:txBody>
          <a:bodyPr wrap="square">
            <a:spAutoFit/>
          </a:bodyPr>
          <a:lstStyle/>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28.5a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28.5b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cũ</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301334" y="1756991"/>
            <a:ext cx="11319162" cy="941796"/>
          </a:xfrm>
          <a:prstGeom prst="rect">
            <a:avLst/>
          </a:prstGeom>
        </p:spPr>
        <p:txBody>
          <a:bodyPr wrap="square">
            <a:spAutoFit/>
          </a:bodyPr>
          <a:lstStyle/>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3081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1" nodeType="clickEffect">
                                  <p:stCondLst>
                                    <p:cond delay="0"/>
                                  </p:stCondLst>
                                  <p:childTnLst>
                                    <p:animEffect transition="out" filter="box(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1" name="Hình ảnh 20">
            <a:extLst>
              <a:ext uri="{FF2B5EF4-FFF2-40B4-BE49-F238E27FC236}">
                <a16:creationId xmlns:a16="http://schemas.microsoft.com/office/drawing/2014/main" id="{B723095D-729D-467C-BD4A-29D19A585A47}"/>
              </a:ext>
            </a:extLst>
          </p:cNvPr>
          <p:cNvPicPr>
            <a:picLocks noChangeAspect="1"/>
          </p:cNvPicPr>
          <p:nvPr/>
        </p:nvPicPr>
        <p:blipFill>
          <a:blip r:embed="rId2"/>
          <a:stretch>
            <a:fillRect/>
          </a:stretch>
        </p:blipFill>
        <p:spPr>
          <a:xfrm>
            <a:off x="5464620" y="-1556820"/>
            <a:ext cx="1475238" cy="10345325"/>
          </a:xfrm>
          <a:prstGeom prst="rect">
            <a:avLst/>
          </a:prstGeom>
        </p:spPr>
      </p:pic>
      <p:grpSp>
        <p:nvGrpSpPr>
          <p:cNvPr id="29" name="Nhóm 28">
            <a:extLst>
              <a:ext uri="{FF2B5EF4-FFF2-40B4-BE49-F238E27FC236}">
                <a16:creationId xmlns:a16="http://schemas.microsoft.com/office/drawing/2014/main" id="{CB6B1F0A-DE5B-41FE-BA76-42FCC28E2DB2}"/>
              </a:ext>
            </a:extLst>
          </p:cNvPr>
          <p:cNvGrpSpPr/>
          <p:nvPr/>
        </p:nvGrpSpPr>
        <p:grpSpPr>
          <a:xfrm>
            <a:off x="5464620" y="92781"/>
            <a:ext cx="6979697" cy="1879179"/>
            <a:chOff x="5495820" y="951429"/>
            <a:chExt cx="6979697" cy="1879179"/>
          </a:xfrm>
        </p:grpSpPr>
        <p:grpSp>
          <p:nvGrpSpPr>
            <p:cNvPr id="11" name="Nhóm 10">
              <a:extLst>
                <a:ext uri="{FF2B5EF4-FFF2-40B4-BE49-F238E27FC236}">
                  <a16:creationId xmlns:a16="http://schemas.microsoft.com/office/drawing/2014/main" id="{EB9A88C3-C4F3-4215-A51A-8BDD8D415629}"/>
                </a:ext>
              </a:extLst>
            </p:cNvPr>
            <p:cNvGrpSpPr/>
            <p:nvPr/>
          </p:nvGrpSpPr>
          <p:grpSpPr>
            <a:xfrm>
              <a:off x="5495820" y="951429"/>
              <a:ext cx="6979697" cy="1879179"/>
              <a:chOff x="5489437" y="1671145"/>
              <a:chExt cx="6979697" cy="1460794"/>
            </a:xfrm>
          </p:grpSpPr>
          <p:pic>
            <p:nvPicPr>
              <p:cNvPr id="10" name="Hình ảnh 9">
                <a:extLst>
                  <a:ext uri="{FF2B5EF4-FFF2-40B4-BE49-F238E27FC236}">
                    <a16:creationId xmlns:a16="http://schemas.microsoft.com/office/drawing/2014/main" id="{AE79B5CA-5442-43F4-AC8E-BDD32392F078}"/>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8" name="Hình tự do: Hình 7">
                <a:extLst>
                  <a:ext uri="{FF2B5EF4-FFF2-40B4-BE49-F238E27FC236}">
                    <a16:creationId xmlns:a16="http://schemas.microsoft.com/office/drawing/2014/main" id="{2BC6DFF8-5663-44AC-8952-6FCEC7A44C0E}"/>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0" algn="just"/>
                <a:r>
                  <a:rPr lang="en-US" sz="2000" b="1" dirty="0" smtClean="0">
                    <a:solidFill>
                      <a:schemeClr val="tx1"/>
                    </a:solidFill>
                  </a:rPr>
                  <a:t>DẪN NHIỆT</a:t>
                </a:r>
                <a:endParaRPr lang="en-BZ" sz="2000" b="1" dirty="0">
                  <a:solidFill>
                    <a:schemeClr val="tx1"/>
                  </a:solidFill>
                </a:endParaRPr>
              </a:p>
            </p:txBody>
          </p:sp>
        </p:grpSp>
        <p:pic>
          <p:nvPicPr>
            <p:cNvPr id="24" name="Hình ảnh 23">
              <a:extLst>
                <a:ext uri="{FF2B5EF4-FFF2-40B4-BE49-F238E27FC236}">
                  <a16:creationId xmlns:a16="http://schemas.microsoft.com/office/drawing/2014/main" id="{0538EEEE-281F-40AB-B52A-AB78C87C8C9E}"/>
                </a:ext>
              </a:extLst>
            </p:cNvPr>
            <p:cNvPicPr>
              <a:picLocks/>
            </p:cNvPicPr>
            <p:nvPr/>
          </p:nvPicPr>
          <p:blipFill>
            <a:blip r:embed="rId4"/>
            <a:stretch>
              <a:fillRect/>
            </a:stretch>
          </p:blipFill>
          <p:spPr>
            <a:xfrm>
              <a:off x="5740028" y="1237572"/>
              <a:ext cx="694789" cy="652202"/>
            </a:xfrm>
            <a:prstGeom prst="rect">
              <a:avLst/>
            </a:prstGeom>
            <a:solidFill>
              <a:schemeClr val="accent6"/>
            </a:solidFill>
          </p:spPr>
        </p:pic>
      </p:grpSp>
      <p:grpSp>
        <p:nvGrpSpPr>
          <p:cNvPr id="30" name="Nhóm 29">
            <a:extLst>
              <a:ext uri="{FF2B5EF4-FFF2-40B4-BE49-F238E27FC236}">
                <a16:creationId xmlns:a16="http://schemas.microsoft.com/office/drawing/2014/main" id="{FD485AAF-8055-4CD4-B8E7-DAFE3CC9A476}"/>
              </a:ext>
            </a:extLst>
          </p:cNvPr>
          <p:cNvGrpSpPr/>
          <p:nvPr/>
        </p:nvGrpSpPr>
        <p:grpSpPr>
          <a:xfrm>
            <a:off x="-401043" y="1262252"/>
            <a:ext cx="6913463" cy="1879181"/>
            <a:chOff x="-274714" y="2191774"/>
            <a:chExt cx="6913463" cy="1879181"/>
          </a:xfrm>
        </p:grpSpPr>
        <p:grpSp>
          <p:nvGrpSpPr>
            <p:cNvPr id="12" name="Nhóm 11">
              <a:extLst>
                <a:ext uri="{FF2B5EF4-FFF2-40B4-BE49-F238E27FC236}">
                  <a16:creationId xmlns:a16="http://schemas.microsoft.com/office/drawing/2014/main" id="{24BDE641-6E06-424F-97B0-E01E2AEFFAA7}"/>
                </a:ext>
              </a:extLst>
            </p:cNvPr>
            <p:cNvGrpSpPr/>
            <p:nvPr/>
          </p:nvGrpSpPr>
          <p:grpSpPr>
            <a:xfrm flipH="1">
              <a:off x="-274714" y="2191774"/>
              <a:ext cx="6913463" cy="1879181"/>
              <a:chOff x="5555671" y="1671144"/>
              <a:chExt cx="6913463" cy="1460795"/>
            </a:xfrm>
          </p:grpSpPr>
          <p:pic>
            <p:nvPicPr>
              <p:cNvPr id="13" name="Hình ảnh 12">
                <a:extLst>
                  <a:ext uri="{FF2B5EF4-FFF2-40B4-BE49-F238E27FC236}">
                    <a16:creationId xmlns:a16="http://schemas.microsoft.com/office/drawing/2014/main" id="{C0131F0D-9FF5-45BA-99E7-F4DE405F396D}"/>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14" name="Hình tự do: Hình 13">
                <a:extLst>
                  <a:ext uri="{FF2B5EF4-FFF2-40B4-BE49-F238E27FC236}">
                    <a16:creationId xmlns:a16="http://schemas.microsoft.com/office/drawing/2014/main" id="{8A8EE740-56A8-4246-AD3F-0779C4602A4B}"/>
                  </a:ext>
                </a:extLst>
              </p:cNvPr>
              <p:cNvSpPr/>
              <p:nvPr/>
            </p:nvSpPr>
            <p:spPr>
              <a:xfrm>
                <a:off x="6459652" y="1671144"/>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ĐỐI LƯU</a:t>
                </a:r>
                <a:endParaRPr lang="en-BZ" sz="2000" b="1" dirty="0">
                  <a:solidFill>
                    <a:schemeClr val="tx1"/>
                  </a:solidFill>
                </a:endParaRPr>
              </a:p>
            </p:txBody>
          </p:sp>
        </p:grpSp>
        <p:pic>
          <p:nvPicPr>
            <p:cNvPr id="25" name="Hình ảnh 24">
              <a:extLst>
                <a:ext uri="{FF2B5EF4-FFF2-40B4-BE49-F238E27FC236}">
                  <a16:creationId xmlns:a16="http://schemas.microsoft.com/office/drawing/2014/main" id="{48251DC4-0102-4AA5-9A62-0EEFDC506328}"/>
                </a:ext>
              </a:extLst>
            </p:cNvPr>
            <p:cNvPicPr>
              <a:picLocks/>
            </p:cNvPicPr>
            <p:nvPr/>
          </p:nvPicPr>
          <p:blipFill>
            <a:blip r:embed="rId5"/>
            <a:stretch>
              <a:fillRect/>
            </a:stretch>
          </p:blipFill>
          <p:spPr>
            <a:xfrm>
              <a:off x="5740045" y="2489463"/>
              <a:ext cx="694790" cy="678449"/>
            </a:xfrm>
            <a:prstGeom prst="rect">
              <a:avLst/>
            </a:prstGeom>
            <a:solidFill>
              <a:schemeClr val="accent2">
                <a:lumMod val="75000"/>
              </a:schemeClr>
            </a:solidFill>
          </p:spPr>
        </p:pic>
      </p:grpSp>
      <p:grpSp>
        <p:nvGrpSpPr>
          <p:cNvPr id="36" name="Nhóm 30">
            <a:extLst>
              <a:ext uri="{FF2B5EF4-FFF2-40B4-BE49-F238E27FC236}">
                <a16:creationId xmlns:a16="http://schemas.microsoft.com/office/drawing/2014/main" id="{C6FA70A0-C5B8-4087-9AEA-21E15CEBD1DD}"/>
              </a:ext>
            </a:extLst>
          </p:cNvPr>
          <p:cNvGrpSpPr/>
          <p:nvPr/>
        </p:nvGrpSpPr>
        <p:grpSpPr>
          <a:xfrm>
            <a:off x="5664074" y="5249590"/>
            <a:ext cx="6913463" cy="1879179"/>
            <a:chOff x="5602056" y="3467117"/>
            <a:chExt cx="6913463" cy="1879179"/>
          </a:xfrm>
        </p:grpSpPr>
        <p:grpSp>
          <p:nvGrpSpPr>
            <p:cNvPr id="37" name="Nhóm 17">
              <a:extLst>
                <a:ext uri="{FF2B5EF4-FFF2-40B4-BE49-F238E27FC236}">
                  <a16:creationId xmlns:a16="http://schemas.microsoft.com/office/drawing/2014/main" id="{B237AC3D-6C54-4B5F-B271-0C6711392720}"/>
                </a:ext>
              </a:extLst>
            </p:cNvPr>
            <p:cNvGrpSpPr/>
            <p:nvPr/>
          </p:nvGrpSpPr>
          <p:grpSpPr>
            <a:xfrm>
              <a:off x="5602056" y="3467117"/>
              <a:ext cx="6913463" cy="1879179"/>
              <a:chOff x="5555671" y="1671145"/>
              <a:chExt cx="6913463" cy="1460794"/>
            </a:xfrm>
          </p:grpSpPr>
          <p:pic>
            <p:nvPicPr>
              <p:cNvPr id="39" name="Hình ảnh 18">
                <a:extLst>
                  <a:ext uri="{FF2B5EF4-FFF2-40B4-BE49-F238E27FC236}">
                    <a16:creationId xmlns:a16="http://schemas.microsoft.com/office/drawing/2014/main" id="{54E7155F-B819-4B94-8047-EEDDD95BD642}"/>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40" name="Hình tự do: Hình 19">
                <a:extLst>
                  <a:ext uri="{FF2B5EF4-FFF2-40B4-BE49-F238E27FC236}">
                    <a16:creationId xmlns:a16="http://schemas.microsoft.com/office/drawing/2014/main" id="{4C4C14AA-97D8-41C2-8055-149E097AF20B}"/>
                  </a:ext>
                </a:extLst>
              </p:cNvPr>
              <p:cNvSpPr/>
              <p:nvPr/>
            </p:nvSpPr>
            <p:spPr>
              <a:xfrm>
                <a:off x="6362199" y="1671145"/>
                <a:ext cx="5493469"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t>HIỆU ỨNG NHÀ KÍNH KHÍ </a:t>
                </a:r>
                <a:endParaRPr lang="en-US" sz="2400" b="1" dirty="0" smtClean="0"/>
              </a:p>
              <a:p>
                <a:pPr algn="ctr"/>
                <a:r>
                  <a:rPr lang="vi-VN" sz="2400" b="1" dirty="0" smtClean="0"/>
                  <a:t>QUYỂN VÀ THẢO LUẬN VỀ VẤN </a:t>
                </a:r>
                <a:endParaRPr lang="en-US" sz="2400" b="1" dirty="0" smtClean="0"/>
              </a:p>
              <a:p>
                <a:pPr algn="ctr"/>
                <a:r>
                  <a:rPr lang="vi-VN" sz="2400" b="1" dirty="0" smtClean="0"/>
                  <a:t>ĐỀ BẢO VỆ MÔI TRƯỜNG</a:t>
                </a:r>
                <a:endParaRPr lang="en-BZ" sz="2400" b="1" dirty="0">
                  <a:solidFill>
                    <a:schemeClr val="tx1"/>
                  </a:solidFill>
                </a:endParaRPr>
              </a:p>
            </p:txBody>
          </p:sp>
        </p:grpSp>
        <p:pic>
          <p:nvPicPr>
            <p:cNvPr id="38" name="Hình ảnh 25">
              <a:extLst>
                <a:ext uri="{FF2B5EF4-FFF2-40B4-BE49-F238E27FC236}">
                  <a16:creationId xmlns:a16="http://schemas.microsoft.com/office/drawing/2014/main" id="{97346B12-CDAD-47DC-B2E7-E20F8DF1493B}"/>
                </a:ext>
              </a:extLst>
            </p:cNvPr>
            <p:cNvPicPr>
              <a:picLocks/>
            </p:cNvPicPr>
            <p:nvPr/>
          </p:nvPicPr>
          <p:blipFill>
            <a:blip r:embed="rId6"/>
            <a:stretch>
              <a:fillRect/>
            </a:stretch>
          </p:blipFill>
          <p:spPr>
            <a:xfrm>
              <a:off x="5740028" y="3723602"/>
              <a:ext cx="694807" cy="709177"/>
            </a:xfrm>
            <a:prstGeom prst="rect">
              <a:avLst/>
            </a:prstGeom>
            <a:solidFill>
              <a:srgbClr val="7030A0"/>
            </a:solidFill>
          </p:spPr>
        </p:pic>
      </p:grpSp>
      <p:grpSp>
        <p:nvGrpSpPr>
          <p:cNvPr id="18" name="Nhóm 29">
            <a:extLst>
              <a:ext uri="{FF2B5EF4-FFF2-40B4-BE49-F238E27FC236}">
                <a16:creationId xmlns:a16="http://schemas.microsoft.com/office/drawing/2014/main" id="{FD485AAF-8055-4CD4-B8E7-DAFE3CC9A476}"/>
              </a:ext>
            </a:extLst>
          </p:cNvPr>
          <p:cNvGrpSpPr/>
          <p:nvPr/>
        </p:nvGrpSpPr>
        <p:grpSpPr>
          <a:xfrm>
            <a:off x="-318712" y="4074889"/>
            <a:ext cx="6913463" cy="1759221"/>
            <a:chOff x="-274714" y="2311735"/>
            <a:chExt cx="6913463" cy="1759221"/>
          </a:xfrm>
        </p:grpSpPr>
        <p:grpSp>
          <p:nvGrpSpPr>
            <p:cNvPr id="19" name="Nhóm 11">
              <a:extLst>
                <a:ext uri="{FF2B5EF4-FFF2-40B4-BE49-F238E27FC236}">
                  <a16:creationId xmlns:a16="http://schemas.microsoft.com/office/drawing/2014/main" id="{24BDE641-6E06-424F-97B0-E01E2AEFFAA7}"/>
                </a:ext>
              </a:extLst>
            </p:cNvPr>
            <p:cNvGrpSpPr/>
            <p:nvPr/>
          </p:nvGrpSpPr>
          <p:grpSpPr>
            <a:xfrm flipH="1">
              <a:off x="-274714" y="2311735"/>
              <a:ext cx="6913463" cy="1759221"/>
              <a:chOff x="5555671" y="1764396"/>
              <a:chExt cx="6913463" cy="1367543"/>
            </a:xfrm>
          </p:grpSpPr>
          <p:pic>
            <p:nvPicPr>
              <p:cNvPr id="22" name="Hình ảnh 12">
                <a:extLst>
                  <a:ext uri="{FF2B5EF4-FFF2-40B4-BE49-F238E27FC236}">
                    <a16:creationId xmlns:a16="http://schemas.microsoft.com/office/drawing/2014/main" id="{C0131F0D-9FF5-45BA-99E7-F4DE405F396D}"/>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23" name="Hình tự do: Hình 13">
                <a:extLst>
                  <a:ext uri="{FF2B5EF4-FFF2-40B4-BE49-F238E27FC236}">
                    <a16:creationId xmlns:a16="http://schemas.microsoft.com/office/drawing/2014/main" id="{8A8EE740-56A8-4246-AD3F-0779C4602A4B}"/>
                  </a:ext>
                </a:extLst>
              </p:cNvPr>
              <p:cNvSpPr/>
              <p:nvPr/>
            </p:nvSpPr>
            <p:spPr>
              <a:xfrm>
                <a:off x="6486349" y="1764396"/>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HIỆU ỨNG NHÀ KÍNH</a:t>
                </a:r>
                <a:endParaRPr lang="en-BZ" sz="2000" b="1" dirty="0">
                  <a:solidFill>
                    <a:schemeClr val="tx1"/>
                  </a:solidFill>
                </a:endParaRPr>
              </a:p>
            </p:txBody>
          </p:sp>
        </p:grpSp>
        <p:pic>
          <p:nvPicPr>
            <p:cNvPr id="20" name="Hình ảnh 24">
              <a:extLst>
                <a:ext uri="{FF2B5EF4-FFF2-40B4-BE49-F238E27FC236}">
                  <a16:creationId xmlns:a16="http://schemas.microsoft.com/office/drawing/2014/main" id="{48251DC4-0102-4AA5-9A62-0EEFDC506328}"/>
                </a:ext>
              </a:extLst>
            </p:cNvPr>
            <p:cNvPicPr>
              <a:picLocks/>
            </p:cNvPicPr>
            <p:nvPr/>
          </p:nvPicPr>
          <p:blipFill rotWithShape="1">
            <a:blip r:embed="rId5"/>
            <a:srcRect l="5261" t="1982" r="-5841" b="-1982"/>
            <a:stretch/>
          </p:blipFill>
          <p:spPr>
            <a:xfrm>
              <a:off x="5708071" y="2588210"/>
              <a:ext cx="694790" cy="678449"/>
            </a:xfrm>
            <a:prstGeom prst="rect">
              <a:avLst/>
            </a:prstGeom>
            <a:solidFill>
              <a:schemeClr val="accent2">
                <a:lumMod val="75000"/>
              </a:schemeClr>
            </a:solidFill>
          </p:spPr>
        </p:pic>
      </p:grpSp>
      <p:grpSp>
        <p:nvGrpSpPr>
          <p:cNvPr id="26" name="Nhóm 30">
            <a:extLst>
              <a:ext uri="{FF2B5EF4-FFF2-40B4-BE49-F238E27FC236}">
                <a16:creationId xmlns:a16="http://schemas.microsoft.com/office/drawing/2014/main" id="{C6FA70A0-C5B8-4087-9AEA-21E15CEBD1DD}"/>
              </a:ext>
            </a:extLst>
          </p:cNvPr>
          <p:cNvGrpSpPr/>
          <p:nvPr/>
        </p:nvGrpSpPr>
        <p:grpSpPr>
          <a:xfrm>
            <a:off x="5464620" y="2613193"/>
            <a:ext cx="6979697" cy="1879179"/>
            <a:chOff x="5535822" y="3467117"/>
            <a:chExt cx="6979697" cy="1879179"/>
          </a:xfrm>
        </p:grpSpPr>
        <p:grpSp>
          <p:nvGrpSpPr>
            <p:cNvPr id="27" name="Nhóm 17">
              <a:extLst>
                <a:ext uri="{FF2B5EF4-FFF2-40B4-BE49-F238E27FC236}">
                  <a16:creationId xmlns:a16="http://schemas.microsoft.com/office/drawing/2014/main" id="{B237AC3D-6C54-4B5F-B271-0C6711392720}"/>
                </a:ext>
              </a:extLst>
            </p:cNvPr>
            <p:cNvGrpSpPr/>
            <p:nvPr/>
          </p:nvGrpSpPr>
          <p:grpSpPr>
            <a:xfrm>
              <a:off x="5535822" y="3467117"/>
              <a:ext cx="6979697" cy="1879179"/>
              <a:chOff x="5489437" y="1671145"/>
              <a:chExt cx="6979697" cy="1460794"/>
            </a:xfrm>
          </p:grpSpPr>
          <p:pic>
            <p:nvPicPr>
              <p:cNvPr id="31" name="Hình ảnh 18">
                <a:extLst>
                  <a:ext uri="{FF2B5EF4-FFF2-40B4-BE49-F238E27FC236}">
                    <a16:creationId xmlns:a16="http://schemas.microsoft.com/office/drawing/2014/main" id="{54E7155F-B819-4B94-8047-EEDDD95BD642}"/>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32" name="Hình tự do: Hình 19">
                <a:extLst>
                  <a:ext uri="{FF2B5EF4-FFF2-40B4-BE49-F238E27FC236}">
                    <a16:creationId xmlns:a16="http://schemas.microsoft.com/office/drawing/2014/main" id="{4C4C14AA-97D8-41C2-8055-149E097AF20B}"/>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BỨC XẠ NHIỆT</a:t>
                </a:r>
                <a:endParaRPr lang="en-BZ" sz="2400" b="1" dirty="0">
                  <a:solidFill>
                    <a:schemeClr val="tx1"/>
                  </a:solidFill>
                </a:endParaRPr>
              </a:p>
            </p:txBody>
          </p:sp>
        </p:grpSp>
        <p:pic>
          <p:nvPicPr>
            <p:cNvPr id="28" name="Hình ảnh 25">
              <a:extLst>
                <a:ext uri="{FF2B5EF4-FFF2-40B4-BE49-F238E27FC236}">
                  <a16:creationId xmlns:a16="http://schemas.microsoft.com/office/drawing/2014/main" id="{97346B12-CDAD-47DC-B2E7-E20F8DF1493B}"/>
                </a:ext>
              </a:extLst>
            </p:cNvPr>
            <p:cNvPicPr>
              <a:picLocks/>
            </p:cNvPicPr>
            <p:nvPr/>
          </p:nvPicPr>
          <p:blipFill>
            <a:blip r:embed="rId6"/>
            <a:stretch>
              <a:fillRect/>
            </a:stretch>
          </p:blipFill>
          <p:spPr>
            <a:xfrm>
              <a:off x="5740028" y="3723602"/>
              <a:ext cx="694807" cy="709177"/>
            </a:xfrm>
            <a:prstGeom prst="rect">
              <a:avLst/>
            </a:prstGeom>
            <a:solidFill>
              <a:srgbClr val="7030A0"/>
            </a:solidFill>
          </p:spPr>
        </p:pic>
      </p:grpSp>
      <p:sp>
        <p:nvSpPr>
          <p:cNvPr id="4" name="Rectangle 3"/>
          <p:cNvSpPr/>
          <p:nvPr/>
        </p:nvSpPr>
        <p:spPr>
          <a:xfrm>
            <a:off x="5742527" y="4394713"/>
            <a:ext cx="537882" cy="540060"/>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smtClean="0">
                <a:solidFill>
                  <a:schemeClr val="bg2">
                    <a:lumMod val="75000"/>
                  </a:schemeClr>
                </a:solidFill>
              </a:rPr>
              <a:t>4</a:t>
            </a:r>
            <a:endParaRPr lang="en-US" sz="4000" b="1" dirty="0">
              <a:solidFill>
                <a:schemeClr val="bg2">
                  <a:lumMod val="75000"/>
                </a:schemeClr>
              </a:solidFill>
            </a:endParaRPr>
          </a:p>
        </p:txBody>
      </p:sp>
      <p:sp>
        <p:nvSpPr>
          <p:cNvPr id="5" name="Rectangle 4"/>
          <p:cNvSpPr/>
          <p:nvPr/>
        </p:nvSpPr>
        <p:spPr>
          <a:xfrm>
            <a:off x="5802046" y="5545432"/>
            <a:ext cx="710374" cy="6304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2">
                    <a:lumMod val="40000"/>
                    <a:lumOff val="60000"/>
                  </a:schemeClr>
                </a:solidFill>
              </a:rPr>
              <a:t>5</a:t>
            </a:r>
            <a:endParaRPr lang="en-US" sz="4000" b="1" dirty="0">
              <a:solidFill>
                <a:schemeClr val="tx2">
                  <a:lumMod val="40000"/>
                  <a:lumOff val="60000"/>
                </a:schemeClr>
              </a:solidFill>
            </a:endParaRPr>
          </a:p>
        </p:txBody>
      </p:sp>
    </p:spTree>
    <p:extLst>
      <p:ext uri="{BB962C8B-B14F-4D97-AF65-F5344CB8AC3E}">
        <p14:creationId xmlns:p14="http://schemas.microsoft.com/office/powerpoint/2010/main" val="393653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1+#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0-#ppt_w/2"/>
                                          </p:val>
                                        </p:tav>
                                        <p:tav tm="100000">
                                          <p:val>
                                            <p:strVal val="#ppt_x"/>
                                          </p:val>
                                        </p:tav>
                                      </p:tavLst>
                                    </p:anim>
                                    <p:anim calcmode="lin" valueType="num">
                                      <p:cBhvr additive="base">
                                        <p:cTn id="43" dur="500" fill="hold"/>
                                        <p:tgtEl>
                                          <p:spTgt spid="36"/>
                                        </p:tgtEl>
                                        <p:attrNameLst>
                                          <p:attrName>ppt_y</p:attrName>
                                        </p:attrNameLst>
                                      </p:cBhvr>
                                      <p:tavLst>
                                        <p:tav tm="0">
                                          <p:val>
                                            <p:strVal val="#ppt_y"/>
                                          </p:val>
                                        </p:tav>
                                        <p:tav tm="100000">
                                          <p:val>
                                            <p:strVal val="#ppt_y"/>
                                          </p:val>
                                        </p:tav>
                                      </p:tavLst>
                                    </p:anim>
                                  </p:childTnLst>
                                </p:cTn>
                              </p:par>
                              <p:par>
                                <p:cTn id="44" presetID="16" presetClass="entr" presetSubtype="21"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586073"/>
            <a:ext cx="11457709" cy="905633"/>
          </a:xfrm>
          <a:prstGeom prst="rect">
            <a:avLst/>
          </a:prstGeom>
        </p:spPr>
        <p:txBody>
          <a:bodyPr wrap="square">
            <a:spAutoFit/>
          </a:bodyPr>
          <a:lstStyle/>
          <a:p>
            <a:pPr algn="just">
              <a:lnSpc>
                <a:spcPct val="115000"/>
              </a:lnSpc>
              <a:spcAft>
                <a:spcPts val="0"/>
              </a:spcAft>
            </a:pP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HS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kết hợp với thông tin trong SGK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thảo luận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theo nhóm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lời 3 câu hỏi trong phiếu học tập số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2</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Hình tự do: Hình 7">
            <a:extLst>
              <a:ext uri="{FF2B5EF4-FFF2-40B4-BE49-F238E27FC236}">
                <a16:creationId xmlns:a16="http://schemas.microsoft.com/office/drawing/2014/main" id="{27708298-43D2-5C04-C794-731E44769B9F}"/>
              </a:ext>
            </a:extLst>
          </p:cNvPr>
          <p:cNvSpPr/>
          <p:nvPr/>
        </p:nvSpPr>
        <p:spPr>
          <a:xfrm>
            <a:off x="-1" y="0"/>
            <a:ext cx="7453745"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S</a:t>
            </a:r>
            <a:r>
              <a:rPr lang="en-US" sz="2400" b="1" dirty="0" err="1" smtClean="0">
                <a:solidFill>
                  <a:schemeClr val="tx1"/>
                </a:solidFill>
                <a:latin typeface="Arial" panose="020B0604020202020204" pitchFamily="34" charset="0"/>
                <a:cs typeface="Arial" panose="020B0604020202020204" pitchFamily="34" charset="0"/>
              </a:rPr>
              <a:t>ự</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bức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xạ</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83127" y="507760"/>
            <a:ext cx="11679382" cy="5078313"/>
          </a:xfrm>
          <a:prstGeom prst="rect">
            <a:avLst/>
          </a:prstGeom>
        </p:spPr>
        <p:txBody>
          <a:bodyPr wrap="square">
            <a:spAutoFit/>
          </a:bodyPr>
          <a:lstStyle/>
          <a:p>
            <a:pPr algn="just">
              <a:lnSpc>
                <a:spcPct val="150000"/>
              </a:lnSpc>
            </a:pPr>
            <a:r>
              <a:rPr lang="en-US" sz="2400" b="1" dirty="0" smtClean="0">
                <a:solidFill>
                  <a:schemeClr val="accent1"/>
                </a:solidFill>
              </a:rPr>
              <a:t>     </a:t>
            </a:r>
            <a:r>
              <a:rPr lang="vi-VN" sz="2400" b="1" dirty="0" smtClean="0">
                <a:solidFill>
                  <a:schemeClr val="accent1"/>
                </a:solidFill>
              </a:rPr>
              <a:t>Thí </a:t>
            </a:r>
            <a:r>
              <a:rPr lang="vi-VN" sz="2400" b="1" dirty="0">
                <a:solidFill>
                  <a:schemeClr val="accent1"/>
                </a:solidFill>
              </a:rPr>
              <a:t>nghiệm trên chứng tỏ năng lượng nhiệt đã được truyền bằng các tia gọi là tia nhiệt. Tia nhiệt có một số tính chất giống tia sáng </a:t>
            </a:r>
            <a:r>
              <a:rPr lang="vi-VN" sz="2400" b="1" dirty="0" smtClean="0">
                <a:solidFill>
                  <a:schemeClr val="accent1"/>
                </a:solidFill>
              </a:rPr>
              <a:t>như</a:t>
            </a:r>
            <a:r>
              <a:rPr lang="en-US" sz="2400" b="1" dirty="0" err="1" smtClean="0">
                <a:solidFill>
                  <a:schemeClr val="accent1"/>
                </a:solidFill>
                <a:latin typeface="Arial" panose="020B0604020202020204" pitchFamily="34" charset="0"/>
                <a:cs typeface="Arial" panose="020B0604020202020204" pitchFamily="34" charset="0"/>
              </a:rPr>
              <a:t>ng</a:t>
            </a:r>
            <a:r>
              <a:rPr lang="vi-VN" sz="2400" b="1" dirty="0" smtClean="0">
                <a:solidFill>
                  <a:schemeClr val="accent1"/>
                </a:solidFill>
              </a:rPr>
              <a:t> </a:t>
            </a:r>
            <a:r>
              <a:rPr lang="vi-VN" sz="2400" b="1" dirty="0">
                <a:solidFill>
                  <a:schemeClr val="accent1"/>
                </a:solidFill>
              </a:rPr>
              <a:t>mang năng lượng, truyền thẳng, phản xạ, không truyền qua các vật chắn sáng,... Vật nhận được tia nhiệt thì nóng lên. Hình thức truyền nhiệt này được gọi là bức xạ nhiệt. Mặt Trời truyền được năng lượng tới Trái Đất là nhờ bức xạ nhiệt, vì các tia nhiệt có thể truyền ngay cả trong chân không. Khả năng hấp thụ và phản xạ tia nhiệt của một vật phụ thuộc tính chất mặt ngoài của nó. Mặt ngoài của vật càng xù xì và càng sẫm màu thì vật hấp thụ tia nhiệt càng mạnh; mặt ngoài của vật càng nhẵn và càng sáng màu thì vật phản xạ tia nhiệt càng mạnh.</a:t>
            </a:r>
            <a:endParaRPr lang="en-US" sz="2400" b="1" dirty="0">
              <a:solidFill>
                <a:schemeClr val="accent1"/>
              </a:solidFill>
            </a:endParaRPr>
          </a:p>
        </p:txBody>
      </p:sp>
    </p:spTree>
    <p:extLst>
      <p:ext uri="{BB962C8B-B14F-4D97-AF65-F5344CB8AC3E}">
        <p14:creationId xmlns:p14="http://schemas.microsoft.com/office/powerpoint/2010/main" val="306922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5" y="268490"/>
            <a:ext cx="11776364" cy="4686668"/>
          </a:xfrm>
          <a:prstGeom prst="rect">
            <a:avLst/>
          </a:prstGeom>
        </p:spPr>
        <p:txBody>
          <a:bodyPr wrap="square">
            <a:spAutoFit/>
          </a:bodyPr>
          <a:lstStyle/>
          <a:p>
            <a:pPr algn="ctr">
              <a:lnSpc>
                <a:spcPct val="150000"/>
              </a:lnSpc>
              <a:spcAft>
                <a:spcPts val="0"/>
              </a:spcAft>
            </a:pP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số 2:</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Đứng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bếp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lửa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cảm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thấy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bếp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chủ</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yếu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hay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nSpc>
                <a:spcPct val="150000"/>
              </a:lnSpc>
              <a:spcBef>
                <a:spcPts val="1800"/>
              </a:spcBef>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mùa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hè</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trắng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ít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đen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nSpc>
                <a:spcPct val="150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diện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nút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đậy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nút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421687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3" y="307866"/>
            <a:ext cx="11693236" cy="4764381"/>
          </a:xfrm>
          <a:prstGeom prst="rect">
            <a:avLst/>
          </a:prstGeom>
        </p:spPr>
        <p:txBody>
          <a:bodyPr wrap="square">
            <a:spAutoFit/>
          </a:bodyPr>
          <a:lstStyle/>
          <a:p>
            <a:pPr indent="254000" algn="ctr">
              <a:lnSpc>
                <a:spcPct val="115000"/>
              </a:lnSpc>
              <a:spcAft>
                <a:spcPts val="0"/>
              </a:spcAft>
            </a:pPr>
            <a:r>
              <a:rPr lang="nl-NL" sz="2400" b="1" dirty="0">
                <a:solidFill>
                  <a:srgbClr val="0070C0"/>
                </a:solidFill>
                <a:latin typeface="Arial" panose="020B0604020202020204" pitchFamily="34" charset="0"/>
                <a:ea typeface="Segoe UI" panose="020B0502040204020203" pitchFamily="34" charset="0"/>
                <a:cs typeface="Arial" panose="020B0604020202020204" pitchFamily="34" charset="0"/>
              </a:rPr>
              <a:t>Sản phẩm phiếu học tập số 2:</a:t>
            </a:r>
            <a:endParaRPr lang="en-US" sz="2400" b="1" dirty="0">
              <a:solidFill>
                <a:srgbClr val="0070C0"/>
              </a:solidFill>
              <a:latin typeface="Arial" panose="020B0604020202020204" pitchFamily="34" charset="0"/>
              <a:ea typeface="Segoe UI" panose="020B0502040204020203" pitchFamily="34" charset="0"/>
              <a:cs typeface="Arial" panose="020B0604020202020204" pitchFamily="34" charset="0"/>
            </a:endParaRPr>
          </a:p>
          <a:p>
            <a:pPr indent="254000" algn="just">
              <a:lnSpc>
                <a:spcPct val="115000"/>
              </a:lnSpc>
              <a:spcAft>
                <a:spcPts val="0"/>
              </a:spcAft>
            </a:pPr>
            <a:r>
              <a:rPr lang="nl-NL" sz="2400" dirty="0">
                <a:solidFill>
                  <a:srgbClr val="0070C0"/>
                </a:solidFill>
                <a:latin typeface="Arial" panose="020B0604020202020204" pitchFamily="34" charset="0"/>
                <a:ea typeface="Segoe UI" panose="020B0502040204020203" pitchFamily="34" charset="0"/>
                <a:cs typeface="Arial" panose="020B0604020202020204" pitchFamily="34" charset="0"/>
              </a:rPr>
              <a:t>?1.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Đứng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gần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một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bếp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lửa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ta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cảm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thấy</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nóng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năng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cơ</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thể</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nhận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được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từ</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bếp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chủ</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yếu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là</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do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bức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xạ</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vì</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tia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truyền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thẳng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a:t>
            </a:r>
          </a:p>
          <a:p>
            <a:pPr indent="254000" algn="just">
              <a:lnSpc>
                <a:spcPct val="115000"/>
              </a:lnSpc>
              <a:spcAft>
                <a:spcPts val="0"/>
              </a:spcAft>
            </a:pP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?2.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Mùa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hè</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người</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ta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thường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mặc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áo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trắng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ít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mặc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áo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đen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vì</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vật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có</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sáng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ít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hấp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thụ</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tia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hơn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nên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mặc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áo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trắng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vào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mùa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hè</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sẽ</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giảm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khả</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năng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hấp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thụ</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tia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làm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cho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ta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có</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cảm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giác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mát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hơn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a:t>
            </a: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Phân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tích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bộ</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phận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phích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Lớp</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chân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ngăn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cản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Hai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mặt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thủy</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tinh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tráng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phản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xạ</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trở</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lại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nước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đựng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phích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Nút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ngăn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cản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truyền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bằng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đối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lưu</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ra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bên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ngoài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descr="Phích (bình thủy) là dụng cụ dùng để giữ nước nóng, có hai lớp thủy tinh"/>
          <p:cNvPicPr/>
          <p:nvPr/>
        </p:nvPicPr>
        <p:blipFill>
          <a:blip r:embed="rId2">
            <a:extLst>
              <a:ext uri="{28A0092B-C50C-407E-A947-70E740481C1C}">
                <a14:useLocalDpi xmlns:a14="http://schemas.microsoft.com/office/drawing/2010/main" val="0"/>
              </a:ext>
            </a:extLst>
          </a:blip>
          <a:srcRect/>
          <a:stretch>
            <a:fillRect/>
          </a:stretch>
        </p:blipFill>
        <p:spPr bwMode="auto">
          <a:xfrm>
            <a:off x="1302327" y="415636"/>
            <a:ext cx="9393382" cy="6054437"/>
          </a:xfrm>
          <a:prstGeom prst="rect">
            <a:avLst/>
          </a:prstGeom>
          <a:noFill/>
          <a:ln>
            <a:noFill/>
          </a:ln>
        </p:spPr>
      </p:pic>
      <p:sp>
        <p:nvSpPr>
          <p:cNvPr id="4" name="Rectangle 7"/>
          <p:cNvSpPr>
            <a:spLocks noChangeArrowheads="1"/>
          </p:cNvSpPr>
          <p:nvPr/>
        </p:nvSpPr>
        <p:spPr bwMode="auto">
          <a:xfrm>
            <a:off x="332508" y="1272835"/>
            <a:ext cx="1170709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400" b="1" dirty="0" err="1" smtClean="0">
                <a:latin typeface="Arial" panose="020B0604020202020204" pitchFamily="34" charset="0"/>
              </a:rPr>
              <a:t>Em</a:t>
            </a:r>
            <a:r>
              <a:rPr lang="en-US" sz="2400" b="1" dirty="0" smtClean="0">
                <a:latin typeface="Arial" panose="020B0604020202020204" pitchFamily="34" charset="0"/>
              </a:rPr>
              <a:t> </a:t>
            </a:r>
            <a:r>
              <a:rPr lang="en-US" sz="2400" b="1" dirty="0" err="1" smtClean="0">
                <a:latin typeface="Arial" panose="020B0604020202020204" pitchFamily="34" charset="0"/>
              </a:rPr>
              <a:t>có</a:t>
            </a:r>
            <a:r>
              <a:rPr lang="en-US" sz="2400" b="1" dirty="0" smtClean="0">
                <a:latin typeface="Arial" panose="020B0604020202020204" pitchFamily="34" charset="0"/>
              </a:rPr>
              <a:t> </a:t>
            </a:r>
            <a:r>
              <a:rPr lang="en-US" sz="2400" b="1" dirty="0" err="1" smtClean="0">
                <a:latin typeface="Arial" panose="020B0604020202020204" pitchFamily="34" charset="0"/>
              </a:rPr>
              <a:t>thể</a:t>
            </a:r>
            <a:r>
              <a:rPr lang="en-US" sz="2400" b="1" dirty="0" smtClean="0">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n-US" sz="2400" b="1" dirty="0">
                <a:latin typeface="Arial" panose="020B0604020202020204" pitchFamily="34" charset="0"/>
              </a:rPr>
              <a:t> </a:t>
            </a:r>
            <a:r>
              <a:rPr lang="en-US" sz="2400" b="1" dirty="0" smtClean="0">
                <a:latin typeface="Arial" panose="020B0604020202020204" pitchFamily="34" charset="0"/>
              </a:rPr>
              <a:t>   </a:t>
            </a:r>
            <a:r>
              <a:rPr lang="en-US" sz="2400" b="1" dirty="0" err="1" smtClean="0">
                <a:latin typeface="Arial" panose="020B0604020202020204" pitchFamily="34" charset="0"/>
              </a:rPr>
              <a:t>Cơ</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thể</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người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luôn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truyền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ra</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môi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trường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bên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ngoài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nhưng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vẫn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giữ</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độ</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không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đối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vào</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khoảng</a:t>
            </a:r>
            <a:r>
              <a:rPr kumimoji="0" lang="en-US" sz="2400" b="1" i="0" u="none" strike="noStrike" cap="none" normalizeH="0" baseline="0" dirty="0" smtClean="0">
                <a:ln>
                  <a:noFill/>
                </a:ln>
                <a:solidFill>
                  <a:schemeClr val="tx1"/>
                </a:solidFill>
                <a:effectLst/>
                <a:latin typeface="Arial" panose="020B0604020202020204" pitchFamily="34" charset="0"/>
              </a:rPr>
              <a:t> 37</a:t>
            </a:r>
            <a:r>
              <a:rPr lang="en-US" sz="2400" b="1" baseline="30000" dirty="0" smtClean="0">
                <a:latin typeface="Arial" panose="020B0604020202020204" pitchFamily="34" charset="0"/>
              </a:rPr>
              <a:t>0</a:t>
            </a:r>
            <a:r>
              <a:rPr lang="en-US" sz="2400" b="1" dirty="0" smtClean="0">
                <a:latin typeface="Arial" panose="020B0604020202020204" pitchFamily="34" charset="0"/>
              </a:rPr>
              <a:t>C.</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Nếu</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không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truyền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ra</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bên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ngoài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thì</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chỉ</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sau</a:t>
            </a:r>
            <a:r>
              <a:rPr kumimoji="0" lang="en-US" sz="2400" b="1" i="0" u="none" strike="noStrike" cap="none" normalizeH="0" baseline="0" dirty="0" smtClean="0">
                <a:ln>
                  <a:noFill/>
                </a:ln>
                <a:solidFill>
                  <a:schemeClr val="tx1"/>
                </a:solidFill>
                <a:effectLst/>
                <a:latin typeface="Arial" panose="020B0604020202020204" pitchFamily="34" charset="0"/>
              </a:rPr>
              <a:t> 1 </a:t>
            </a:r>
            <a:r>
              <a:rPr kumimoji="0" lang="en-US" sz="2400" b="1" i="0" u="none" strike="noStrike" cap="none" normalizeH="0" baseline="0" dirty="0" err="1" smtClean="0">
                <a:ln>
                  <a:noFill/>
                </a:ln>
                <a:solidFill>
                  <a:schemeClr val="tx1"/>
                </a:solidFill>
                <a:effectLst/>
                <a:latin typeface="Arial" panose="020B0604020202020204" pitchFamily="34" charset="0"/>
              </a:rPr>
              <a:t>giờ</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là</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độ</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cơ</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thể</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người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có</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thể</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tăng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thêm</a:t>
            </a:r>
            <a:r>
              <a:rPr kumimoji="0" lang="en-US" sz="2400" b="1" i="0" u="none" strike="noStrike" cap="none" normalizeH="0" baseline="0" dirty="0" smtClean="0">
                <a:ln>
                  <a:noFill/>
                </a:ln>
                <a:solidFill>
                  <a:schemeClr val="tx1"/>
                </a:solidFill>
                <a:effectLst/>
                <a:latin typeface="Arial" panose="020B0604020202020204" pitchFamily="34" charset="0"/>
              </a:rPr>
              <a:t> 3</a:t>
            </a:r>
            <a:r>
              <a:rPr kumimoji="0" lang="en-US" sz="2400" b="1" i="0" u="none" strike="noStrike" cap="none" normalizeH="0" baseline="30000" dirty="0" smtClean="0">
                <a:ln>
                  <a:noFill/>
                </a:ln>
                <a:solidFill>
                  <a:schemeClr val="tx1"/>
                </a:solidFill>
                <a:effectLst/>
                <a:latin typeface="Arial" panose="020B0604020202020204" pitchFamily="34" charset="0"/>
              </a:rPr>
              <a:t>0</a:t>
            </a:r>
            <a:r>
              <a:rPr kumimoji="0" lang="en-US" sz="2400" b="1" i="0" u="none" strike="noStrike" cap="none" normalizeH="0" dirty="0" smtClean="0">
                <a:ln>
                  <a:noFill/>
                </a:ln>
                <a:solidFill>
                  <a:schemeClr val="tx1"/>
                </a:solidFill>
                <a:effectLst/>
                <a:latin typeface="Arial" panose="020B0604020202020204" pitchFamily="34" charset="0"/>
              </a:rPr>
              <a:t>C.</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Trung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bình</a:t>
            </a:r>
            <a:r>
              <a:rPr kumimoji="0" lang="en-US" sz="2400" b="1" i="0" u="none" strike="noStrike" cap="none" normalizeH="0" baseline="0" dirty="0" smtClean="0">
                <a:ln>
                  <a:noFill/>
                </a:ln>
                <a:solidFill>
                  <a:schemeClr val="tx1"/>
                </a:solidFill>
                <a:effectLst/>
                <a:latin typeface="Arial" panose="020B0604020202020204" pitchFamily="34" charset="0"/>
              </a:rPr>
              <a:t> 60%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do</a:t>
            </a:r>
            <a:r>
              <a:rPr kumimoji="0" lang="en-US" sz="2400" b="1" i="0" u="none" strike="noStrike" cap="none" normalizeH="0" dirty="0" smtClean="0">
                <a:ln>
                  <a:noFill/>
                </a:ln>
                <a:solidFill>
                  <a:schemeClr val="tx1"/>
                </a:solidFill>
                <a:effectLst/>
                <a:latin typeface="Arial" panose="020B0604020202020204" pitchFamily="34" charset="0"/>
              </a:rPr>
              <a:t> con </a:t>
            </a:r>
            <a:r>
              <a:rPr kumimoji="0" lang="en-US" sz="2400" b="1" i="0" u="none" strike="noStrike" cap="none" normalizeH="0" dirty="0" err="1" smtClean="0">
                <a:ln>
                  <a:noFill/>
                </a:ln>
                <a:solidFill>
                  <a:schemeClr val="tx1"/>
                </a:solidFill>
                <a:effectLst/>
                <a:latin typeface="Arial" panose="020B0604020202020204" pitchFamily="34" charset="0"/>
              </a:rPr>
              <a:t>người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truyền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ra</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bên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ngoài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dưới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dạng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bức</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xạ</a:t>
            </a:r>
            <a:r>
              <a:rPr kumimoji="0" lang="en-US" sz="2400" b="1" i="0" u="none" strike="noStrike" cap="none" normalizeH="0" baseline="0" dirty="0" smtClean="0">
                <a:ln>
                  <a:noFill/>
                </a:ln>
                <a:solidFill>
                  <a:schemeClr val="tx1"/>
                </a:solidFill>
                <a:effectLst/>
                <a:latin typeface="Arial" panose="020B0604020202020204" pitchFamily="34" charset="0"/>
              </a:rPr>
              <a:t>, 15% </a:t>
            </a:r>
            <a:r>
              <a:rPr kumimoji="0" lang="en-US" sz="2400" b="1" i="0" u="none" strike="noStrike" cap="none" normalizeH="0" baseline="0" dirty="0" err="1" smtClean="0">
                <a:ln>
                  <a:noFill/>
                </a:ln>
                <a:solidFill>
                  <a:schemeClr val="tx1"/>
                </a:solidFill>
                <a:effectLst/>
                <a:latin typeface="Arial" panose="020B0604020202020204" pitchFamily="34" charset="0"/>
              </a:rPr>
              <a:t>dưới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dạng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đối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lưu</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chỉ</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có</a:t>
            </a:r>
            <a:r>
              <a:rPr kumimoji="0" lang="en-US" sz="2400" b="1" i="0" u="none" strike="noStrike" cap="none" normalizeH="0" baseline="0" dirty="0" smtClean="0">
                <a:ln>
                  <a:noFill/>
                </a:ln>
                <a:solidFill>
                  <a:schemeClr val="tx1"/>
                </a:solidFill>
                <a:effectLst/>
                <a:latin typeface="Arial" panose="020B0604020202020204" pitchFamily="34" charset="0"/>
              </a:rPr>
              <a:t> 5% </a:t>
            </a:r>
            <a:r>
              <a:rPr kumimoji="0" lang="en-US" sz="2400" b="1" i="0" u="none" strike="noStrike" cap="none" normalizeH="0" baseline="0" dirty="0" err="1" smtClean="0">
                <a:ln>
                  <a:noFill/>
                </a:ln>
                <a:solidFill>
                  <a:schemeClr val="tx1"/>
                </a:solidFill>
                <a:effectLst/>
                <a:latin typeface="Arial" panose="020B0604020202020204" pitchFamily="34" charset="0"/>
              </a:rPr>
              <a:t>dưới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dạng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dẫn</a:t>
            </a:r>
            <a:r>
              <a:rPr kumimoji="0" lang="en-US" sz="2400" b="1" i="0" u="none" strike="noStrike" cap="none" normalizeH="0" dirty="0" smtClean="0">
                <a:ln>
                  <a:noFill/>
                </a:ln>
                <a:solidFill>
                  <a:schemeClr val="tx1"/>
                </a:solidFill>
                <a:effectLst/>
                <a:latin typeface="Arial" panose="020B0604020202020204" pitchFamily="34" charset="0"/>
              </a:rPr>
              <a:t> </a:t>
            </a:r>
            <a:r>
              <a:rPr kumimoji="0" lang="en-US" sz="2400" b="1" i="0" u="none" strike="noStrike" cap="none" normalizeH="0" dirty="0" err="1" smtClean="0">
                <a:ln>
                  <a:noFill/>
                </a:ln>
                <a:solidFill>
                  <a:schemeClr val="tx1"/>
                </a:solidFill>
                <a:effectLst/>
                <a:latin typeface="Arial" panose="020B0604020202020204" pitchFamily="34" charset="0"/>
              </a:rPr>
              <a:t>nhiệt</a:t>
            </a:r>
            <a:r>
              <a:rPr kumimoji="0" lang="en-US" sz="2400" b="1" i="0" u="none" strike="noStrike" cap="none" normalizeH="0" dirty="0" smtClean="0">
                <a:ln>
                  <a:noFill/>
                </a:ln>
                <a:solidFill>
                  <a:schemeClr val="tx1"/>
                </a:solidFill>
                <a:effectLst/>
                <a:latin typeface="Arial" panose="020B0604020202020204" pitchFamily="34" charset="0"/>
              </a:rPr>
              <a:t>, </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còn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là</a:t>
            </a:r>
            <a:r>
              <a:rPr kumimoji="0" lang="en-US" sz="2400" b="1" i="0" u="none" strike="noStrike" cap="none" normalizeH="0" baseline="0" dirty="0" smtClean="0">
                <a:ln>
                  <a:noFill/>
                </a:ln>
                <a:solidFill>
                  <a:schemeClr val="tx1"/>
                </a:solidFill>
                <a:effectLst/>
                <a:latin typeface="Arial" panose="020B0604020202020204" pitchFamily="34" charset="0"/>
              </a:rPr>
              <a:t> do </a:t>
            </a:r>
            <a:r>
              <a:rPr kumimoji="0" lang="en-US" sz="2400" b="1" i="0" u="none" strike="noStrike" cap="none" normalizeH="0" baseline="0" dirty="0" err="1" smtClean="0">
                <a:ln>
                  <a:noFill/>
                </a:ln>
                <a:solidFill>
                  <a:schemeClr val="tx1"/>
                </a:solidFill>
                <a:effectLst/>
                <a:latin typeface="Arial" panose="020B0604020202020204" pitchFamily="34" charset="0"/>
              </a:rPr>
              <a:t>các</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nguyên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nhân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khác</a:t>
            </a:r>
            <a:r>
              <a:rPr lang="en-US" sz="2400" b="1" dirty="0">
                <a:latin typeface="Arial" panose="020B0604020202020204" pitchFamily="34" charset="0"/>
              </a:rPr>
              <a:t>.</a:t>
            </a:r>
            <a:endParaRPr kumimoji="0" lang="en-US" sz="2400" b="1"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4994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xit" presetSubtype="0" accel="100000" fill="hold"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 calcmode="lin" valueType="num">
                                      <p:cBhvr>
                                        <p:cTn id="23" dur="500"/>
                                        <p:tgtEl>
                                          <p:spTgt spid="3"/>
                                        </p:tgtEl>
                                        <p:attrNameLst>
                                          <p:attrName>style.rotation</p:attrName>
                                        </p:attrNameLst>
                                      </p:cBhvr>
                                      <p:tavLst>
                                        <p:tav tm="0">
                                          <p:val>
                                            <p:fltVal val="0"/>
                                          </p:val>
                                        </p:tav>
                                        <p:tav tm="100000">
                                          <p:val>
                                            <p:fltVal val="36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1734460" y="1530342"/>
            <a:ext cx="79635" cy="2342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893" tIns="53958" rIns="34914" bIns="7141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anose="020B0604020202020204" pitchFamily="34" charset="0"/>
              </a:rPr>
              <a:t>Đã nhận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11"/>
          <p:cNvSpPr>
            <a:spLocks noChangeArrowheads="1"/>
          </p:cNvSpPr>
          <p:nvPr/>
        </p:nvSpPr>
        <p:spPr bwMode="auto">
          <a:xfrm>
            <a:off x="637308" y="2701636"/>
            <a:ext cx="4932219"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en-US"/>
          </a:p>
        </p:txBody>
      </p:sp>
      <p:sp>
        <p:nvSpPr>
          <p:cNvPr id="10" name="Rectangle 12"/>
          <p:cNvSpPr>
            <a:spLocks noChangeArrowheads="1"/>
          </p:cNvSpPr>
          <p:nvPr/>
        </p:nvSpPr>
        <p:spPr bwMode="auto">
          <a:xfrm>
            <a:off x="637308" y="2603231"/>
            <a:ext cx="493221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anose="020B0604020202020204" pitchFamily="34" charset="0"/>
              </a:rPr>
              <a:t/>
            </a:r>
            <a:br>
              <a:rPr kumimoji="0" lang="en-US" sz="1800" b="0" i="0" u="none" strike="noStrike" cap="none" normalizeH="0" baseline="0" smtClean="0">
                <a:ln>
                  <a:noFill/>
                </a:ln>
                <a:solidFill>
                  <a:schemeClr val="tx1"/>
                </a:solidFill>
                <a:effectLst/>
                <a:latin typeface="Arial" panose="020B0604020202020204" pitchFamily="34" charset="0"/>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 name="AutoShape 10" descr="blob:file:///68ea361b-8df6-40ac-97ba-28911394d29c"/>
          <p:cNvSpPr>
            <a:spLocks noChangeAspect="1" noChangeArrowheads="1"/>
          </p:cNvSpPr>
          <p:nvPr/>
        </p:nvSpPr>
        <p:spPr bwMode="auto">
          <a:xfrm>
            <a:off x="-1649615" y="2426998"/>
            <a:ext cx="123306"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Hình tự do: Hình 7">
            <a:extLst>
              <a:ext uri="{FF2B5EF4-FFF2-40B4-BE49-F238E27FC236}">
                <a16:creationId xmlns:a16="http://schemas.microsoft.com/office/drawing/2014/main" id="{27708298-43D2-5C04-C794-731E44769B9F}"/>
              </a:ext>
            </a:extLst>
          </p:cNvPr>
          <p:cNvSpPr/>
          <p:nvPr/>
        </p:nvSpPr>
        <p:spPr>
          <a:xfrm>
            <a:off x="-1" y="-1"/>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3. </a:t>
            </a:r>
            <a:r>
              <a:rPr lang="en-US" sz="2400" b="1" dirty="0" err="1" smtClean="0">
                <a:solidFill>
                  <a:schemeClr val="tx1"/>
                </a:solidFill>
                <a:latin typeface="Arial" panose="020B0604020202020204" pitchFamily="34" charset="0"/>
                <a:cs typeface="Arial" panose="020B0604020202020204" pitchFamily="34" charset="0"/>
              </a:rPr>
              <a:t>Hiệu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a:t>
            </a:r>
          </a:p>
          <a:p>
            <a:pPr marL="1079500" algn="just"/>
            <a:r>
              <a:rPr lang="en-US" sz="2400" b="1" dirty="0" smtClean="0">
                <a:solidFill>
                  <a:schemeClr val="tx1"/>
                </a:solidFill>
                <a:latin typeface="Arial" panose="020B0604020202020204" pitchFamily="34" charset="0"/>
                <a:cs typeface="Arial" panose="020B0604020202020204" pitchFamily="34" charset="0"/>
              </a:rPr>
              <a:t>a. </a:t>
            </a:r>
            <a:r>
              <a:rPr lang="en-US" sz="2400" b="1" dirty="0" err="1" smtClean="0">
                <a:solidFill>
                  <a:schemeClr val="tx1"/>
                </a:solidFill>
                <a:latin typeface="Arial" panose="020B0604020202020204" pitchFamily="34" charset="0"/>
                <a:cs typeface="Arial" panose="020B0604020202020204" pitchFamily="34" charset="0"/>
              </a:rPr>
              <a:t>Bức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xạ</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của</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mặt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trời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bức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xạ</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của</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Trái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Đất</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pic>
        <p:nvPicPr>
          <p:cNvPr id="14" name="Picture 13" descr="https://lh4.googleusercontent.com/RagJ5TT3bf1Cc5wQqLMo_SWlIjmdmoQxlr_5NRJVWAfFPZpcrAJFP8lc9eT9JUyp6D0BMeTfp7Ag3mf34X8IL3R6OemR2bHt9GDiK4EllyihC4uj2PWXsaHQBPXCcyx5Mwo2icNC81KSXl9YgA"/>
          <p:cNvPicPr/>
          <p:nvPr/>
        </p:nvPicPr>
        <p:blipFill>
          <a:blip r:embed="rId2">
            <a:extLst>
              <a:ext uri="{28A0092B-C50C-407E-A947-70E740481C1C}">
                <a14:useLocalDpi xmlns:a14="http://schemas.microsoft.com/office/drawing/2010/main" val="0"/>
              </a:ext>
            </a:extLst>
          </a:blip>
          <a:srcRect/>
          <a:stretch>
            <a:fillRect/>
          </a:stretch>
        </p:blipFill>
        <p:spPr bwMode="auto">
          <a:xfrm>
            <a:off x="443345" y="1270317"/>
            <a:ext cx="11457710" cy="5476847"/>
          </a:xfrm>
          <a:prstGeom prst="rect">
            <a:avLst/>
          </a:prstGeom>
          <a:noFill/>
          <a:ln>
            <a:noFill/>
          </a:ln>
        </p:spPr>
      </p:pic>
    </p:spTree>
    <p:extLst>
      <p:ext uri="{BB962C8B-B14F-4D97-AF65-F5344CB8AC3E}">
        <p14:creationId xmlns:p14="http://schemas.microsoft.com/office/powerpoint/2010/main" val="84584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9" y="210694"/>
            <a:ext cx="11859490" cy="3416320"/>
          </a:xfrm>
          <a:prstGeom prst="rect">
            <a:avLst/>
          </a:prstGeom>
        </p:spPr>
        <p:txBody>
          <a:bodyPr wrap="square">
            <a:spAutoFit/>
          </a:bodyPr>
          <a:lstStyle/>
          <a:p>
            <a:pPr algn="just"/>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Nhiệt</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khoảng</a:t>
            </a:r>
            <a:r>
              <a:rPr lang="en-US" sz="2400" b="1" dirty="0" smtClean="0">
                <a:latin typeface="Arial" panose="020B0604020202020204" pitchFamily="34" charset="0"/>
                <a:cs typeface="Arial" panose="020B0604020202020204" pitchFamily="34" charset="0"/>
              </a:rPr>
              <a:t> 6000 </a:t>
            </a:r>
            <a:r>
              <a:rPr lang="en-US" sz="2400" b="1" dirty="0">
                <a:latin typeface="Arial" panose="020B0604020202020204" pitchFamily="34" charset="0"/>
                <a:cs typeface="Arial" panose="020B0604020202020204" pitchFamily="34" charset="0"/>
              </a:rPr>
              <a:t>°C </a:t>
            </a:r>
            <a:r>
              <a:rPr lang="en-US" sz="2400" b="1" dirty="0" err="1">
                <a:latin typeface="Arial" panose="020B0604020202020204" pitchFamily="34" charset="0"/>
                <a:cs typeface="Arial" panose="020B0604020202020204" pitchFamily="34" charset="0"/>
              </a:rPr>
              <a:t>nên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bức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xạ</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mạnh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dễ</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dàng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qua </a:t>
            </a:r>
            <a:r>
              <a:rPr lang="en-US" sz="2400" b="1" dirty="0" err="1">
                <a:latin typeface="Arial" panose="020B0604020202020204" pitchFamily="34" charset="0"/>
                <a:cs typeface="Arial" panose="020B0604020202020204" pitchFamily="34" charset="0"/>
              </a:rPr>
              <a:t>lớp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khí</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quyểnTrái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rắn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suốt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độ</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trung</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khoảng</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18°C </a:t>
            </a:r>
            <a:r>
              <a:rPr lang="en-US" sz="2400" b="1" dirty="0" err="1" smtClean="0">
                <a:latin typeface="Arial" panose="020B0604020202020204" pitchFamily="34" charset="0"/>
                <a:cs typeface="Arial" panose="020B0604020202020204" pitchFamily="34" charset="0"/>
              </a:rPr>
              <a:t>nên</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bức</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yếu</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không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vượt</a:t>
            </a: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qua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lớp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khí</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quyển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bao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quanh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không</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vượt</a:t>
            </a:r>
            <a:r>
              <a:rPr lang="en-US" sz="2400" b="1" dirty="0">
                <a:latin typeface="Arial" panose="020B0604020202020204" pitchFamily="34" charset="0"/>
                <a:cs typeface="Arial" panose="020B0604020202020204" pitchFamily="34" charset="0"/>
              </a:rPr>
              <a:t> qua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ngay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lớp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suốt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Người</a:t>
            </a: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ta </a:t>
            </a:r>
            <a:r>
              <a:rPr lang="en-US" sz="2400" b="1" dirty="0" err="1">
                <a:latin typeface="Arial" panose="020B0604020202020204" pitchFamily="34" charset="0"/>
                <a:cs typeface="Arial" panose="020B0604020202020204" pitchFamily="34" charset="0"/>
              </a:rPr>
              <a:t>đã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dựa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nhau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hai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lợp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nhằm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năng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lượng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giúp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lợp</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kính</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triển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mạnh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mẽ</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này</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lợp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gọi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hiệu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ứng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kính</a:t>
            </a:r>
            <a:r>
              <a:rPr lang="en-US" sz="2400" b="1" dirty="0">
                <a:latin typeface="Arial" panose="020B0604020202020204" pitchFamily="34" charset="0"/>
                <a:cs typeface="Arial" panose="020B0604020202020204" pitchFamily="34" charset="0"/>
              </a:rPr>
              <a:t>.</a:t>
            </a:r>
          </a:p>
        </p:txBody>
      </p:sp>
      <p:sp>
        <p:nvSpPr>
          <p:cNvPr id="3" name="Rectangle 2"/>
          <p:cNvSpPr/>
          <p:nvPr/>
        </p:nvSpPr>
        <p:spPr>
          <a:xfrm>
            <a:off x="304801" y="3867835"/>
            <a:ext cx="11762508" cy="830997"/>
          </a:xfrm>
          <a:prstGeom prst="rect">
            <a:avLst/>
          </a:prstGeom>
        </p:spPr>
        <p:txBody>
          <a:bodyPr wrap="square">
            <a:spAutoFit/>
          </a:bodyPr>
          <a:lstStyle/>
          <a:p>
            <a:pPr algn="just"/>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Kết luận: Tác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dụng giữ bức xạ nhiệt của nhà lợp kính (nhà kính nhân tạo) được gọi là hiệu ứng nhà kính.</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54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31189"/>
            <a:ext cx="11901055" cy="1366528"/>
          </a:xfrm>
          <a:prstGeom prst="rect">
            <a:avLst/>
          </a:prstGeom>
        </p:spPr>
        <p:txBody>
          <a:bodyPr wrap="square">
            <a:spAutoFit/>
          </a:bodyPr>
          <a:lstStyle/>
          <a:p>
            <a:pPr marL="457200" algn="just">
              <a:lnSpc>
                <a:spcPct val="115000"/>
              </a:lnSpc>
              <a:spcAft>
                <a:spcPts val="0"/>
              </a:spcAft>
            </a:pPr>
            <a:r>
              <a:rPr lang="nl-NL" sz="2400" b="1" dirty="0">
                <a:latin typeface="Arial" panose="020B0604020202020204" pitchFamily="34" charset="0"/>
                <a:ea typeface="Times New Roman" panose="02020603050405020304" pitchFamily="18" charset="0"/>
                <a:cs typeface="Arial" panose="020B0604020202020204" pitchFamily="34" charset="0"/>
              </a:rPr>
              <a:t>GV trình chiếu thí </a:t>
            </a:r>
            <a:r>
              <a:rPr lang="nl-NL" sz="2400" b="1" dirty="0" smtClean="0">
                <a:latin typeface="Arial" panose="020B0604020202020204" pitchFamily="34" charset="0"/>
                <a:ea typeface="Times New Roman" panose="02020603050405020304" pitchFamily="18" charset="0"/>
                <a:cs typeface="Arial" panose="020B0604020202020204" pitchFamily="34" charset="0"/>
              </a:rPr>
              <a:t>nghiệm:</a:t>
            </a:r>
            <a:r>
              <a:rPr lang="en-US" sz="2400" b="1" dirty="0" smtClean="0">
                <a:latin typeface="Arial" panose="020B0604020202020204" pitchFamily="34" charset="0"/>
                <a:ea typeface="Times New Roman" panose="02020603050405020304" pitchFamily="18" charset="0"/>
                <a:cs typeface="Arial" panose="020B0604020202020204" pitchFamily="34" charset="0"/>
              </a:rPr>
              <a:t> Minh </a:t>
            </a:r>
            <a:r>
              <a:rPr lang="en-US" sz="2400" b="1" dirty="0" err="1">
                <a:latin typeface="Arial" panose="020B0604020202020204" pitchFamily="34" charset="0"/>
                <a:ea typeface="Times New Roman" panose="02020603050405020304" pitchFamily="18" charset="0"/>
                <a:cs typeface="Arial" panose="020B0604020202020204" pitchFamily="34" charset="0"/>
              </a:rPr>
              <a:t>họa</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về</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hiệu</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ứng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nhà</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latin typeface="Arial" panose="020B0604020202020204" pitchFamily="34" charset="0"/>
                <a:ea typeface="Times New Roman" panose="02020603050405020304" pitchFamily="18" charset="0"/>
                <a:cs typeface="Arial" panose="020B0604020202020204" pitchFamily="34" charset="0"/>
              </a:rPr>
              <a:t>kính</a:t>
            </a:r>
            <a:r>
              <a:rPr lang="en-US" sz="2400" b="1" dirty="0" smtClean="0">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latin typeface="Arial" panose="020B0604020202020204" pitchFamily="34" charset="0"/>
                <a:ea typeface="Times New Roman" panose="02020603050405020304" pitchFamily="18" charset="0"/>
                <a:cs typeface="Arial" panose="020B0604020202020204" pitchFamily="34" charset="0"/>
              </a:rPr>
              <a:t>trong</a:t>
            </a:r>
            <a:r>
              <a:rPr lang="en-US" sz="2400" b="1" dirty="0" smtClean="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đó</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thay</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Mặt</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Trời</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bằng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một</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đèn</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dây</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tóc</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có</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công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suất</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lớn</a:t>
            </a:r>
            <a:r>
              <a:rPr lang="en-US" sz="2400" b="1" dirty="0">
                <a:latin typeface="Arial" panose="020B0604020202020204" pitchFamily="34" charset="0"/>
                <a:ea typeface="Times New Roman" panose="02020603050405020304" pitchFamily="18" charset="0"/>
                <a:cs typeface="Arial" panose="020B0604020202020204" pitchFamily="34" charset="0"/>
              </a:rPr>
              <a:t>, so </a:t>
            </a:r>
            <a:r>
              <a:rPr lang="en-US" sz="2400" b="1" dirty="0" err="1">
                <a:latin typeface="Arial" panose="020B0604020202020204" pitchFamily="34" charset="0"/>
                <a:ea typeface="Times New Roman" panose="02020603050405020304" pitchFamily="18" charset="0"/>
                <a:cs typeface="Arial" panose="020B0604020202020204" pitchFamily="34" charset="0"/>
              </a:rPr>
              <a:t>sánh</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xem</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nước</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đá</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trong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trường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hợp</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nào</a:t>
            </a:r>
            <a:r>
              <a:rPr lang="en-US" sz="2400" b="1" dirty="0">
                <a:latin typeface="Arial" panose="020B0604020202020204" pitchFamily="34" charset="0"/>
                <a:ea typeface="Times New Roman" panose="02020603050405020304" pitchFamily="18" charset="0"/>
                <a:cs typeface="Arial" panose="020B0604020202020204" pitchFamily="34" charset="0"/>
              </a:rPr>
              <a:t> tan </a:t>
            </a:r>
            <a:r>
              <a:rPr lang="en-US" sz="2400" b="1" dirty="0" err="1">
                <a:latin typeface="Arial" panose="020B0604020202020204" pitchFamily="34" charset="0"/>
                <a:ea typeface="Times New Roman" panose="02020603050405020304" pitchFamily="18" charset="0"/>
                <a:cs typeface="Arial" panose="020B0604020202020204" pitchFamily="34" charset="0"/>
              </a:rPr>
              <a:t>nhanh</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hơn</a:t>
            </a:r>
            <a:r>
              <a:rPr lang="en-US" sz="2400" b="1" dirty="0">
                <a:latin typeface="Arial" panose="020B0604020202020204" pitchFamily="34" charset="0"/>
                <a:ea typeface="Times New Roman" panose="02020603050405020304" pitchFamily="18" charset="0"/>
                <a:cs typeface="Arial" panose="020B0604020202020204" pitchFamily="34" charset="0"/>
              </a:rPr>
              <a: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1058091" y="1748089"/>
            <a:ext cx="9914709" cy="461665"/>
          </a:xfrm>
          <a:prstGeom prst="rect">
            <a:avLst/>
          </a:prstGeom>
        </p:spPr>
        <p:txBody>
          <a:bodyPr wrap="square">
            <a:spAutoFit/>
          </a:bodyPr>
          <a:lstStyle/>
          <a:p>
            <a:pPr algn="just"/>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HS xem video theo link: </a:t>
            </a:r>
            <a:r>
              <a:rPr lang="en-US" sz="2400" u="sng" dirty="0">
                <a:hlinkClick r:id="rId2"/>
              </a:rPr>
              <a:t>https://youtu.be/Y2VdqoaoVLU</a:t>
            </a:r>
            <a:endParaRPr lang="en-US" sz="24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152400" y="2360126"/>
            <a:ext cx="11346873" cy="1366528"/>
          </a:xfrm>
          <a:prstGeom prst="rect">
            <a:avLst/>
          </a:prstGeom>
        </p:spPr>
        <p:txBody>
          <a:bodyPr wrap="square">
            <a:spAutoFit/>
          </a:bodyPr>
          <a:lstStyle/>
          <a:p>
            <a:pPr marL="457200" algn="just">
              <a:lnSpc>
                <a:spcPct val="115000"/>
              </a:lnSpc>
              <a:spcAft>
                <a:spcPts val="0"/>
              </a:spcAf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cốc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tan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cốc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ngoài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692331" y="4027398"/>
            <a:ext cx="10806942" cy="1569660"/>
          </a:xfrm>
          <a:prstGeom prst="rect">
            <a:avLst/>
          </a:prstGeom>
        </p:spPr>
        <p:txBody>
          <a:bodyPr wrap="square">
            <a:spAutoFit/>
          </a:bodyPr>
          <a:lstStyle/>
          <a:p>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GV </a:t>
            </a:r>
            <a:r>
              <a:rPr lang="nl-NL"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phân chia nhóm, yêu </a:t>
            </a:r>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cầu HS chuẩn bị nội dung cho tiết sau theo </a:t>
            </a:r>
            <a:r>
              <a:rPr lang="nl-NL"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nhóm với nội dung: </a:t>
            </a:r>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a:t>
            </a:r>
            <a:r>
              <a:rPr lang="nl-NL"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hần “Hoạt động” có kí hiệu bàn tay </a:t>
            </a:r>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 “em có thể” trang 117 </a:t>
            </a:r>
            <a:r>
              <a:rPr lang="nl-NL"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SGK, hoàn thành nội dung PHT số 3, </a:t>
            </a:r>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để tiết sau báo cáo theo nhóm có đánh giá.</a:t>
            </a:r>
            <a:endParaRPr lang="en-US" sz="24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17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000"/>
                                        <p:tgtEl>
                                          <p:spTgt spid="3"/>
                                        </p:tgtEl>
                                      </p:cBhvr>
                                    </p:animEffect>
                                    <p:anim calcmode="lin" valueType="num">
                                      <p:cBhvr>
                                        <p:cTn id="27" dur="2000" fill="hold"/>
                                        <p:tgtEl>
                                          <p:spTgt spid="3"/>
                                        </p:tgtEl>
                                        <p:attrNameLst>
                                          <p:attrName>ppt_w</p:attrName>
                                        </p:attrNameLst>
                                      </p:cBhvr>
                                      <p:tavLst>
                                        <p:tav tm="0" fmla="#ppt_w*sin(2.5*pi*$)">
                                          <p:val>
                                            <p:fltVal val="0"/>
                                          </p:val>
                                        </p:tav>
                                        <p:tav tm="100000">
                                          <p:val>
                                            <p:fltVal val="1"/>
                                          </p:val>
                                        </p:tav>
                                      </p:tavLst>
                                    </p:anim>
                                    <p:anim calcmode="lin" valueType="num">
                                      <p:cBhvr>
                                        <p:cTn id="28"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ình tự do: Hình 7">
            <a:extLst>
              <a:ext uri="{FF2B5EF4-FFF2-40B4-BE49-F238E27FC236}">
                <a16:creationId xmlns:a16="http://schemas.microsoft.com/office/drawing/2014/main" id="{27708298-43D2-5C04-C794-731E44769B9F}"/>
              </a:ext>
            </a:extLst>
          </p:cNvPr>
          <p:cNvSpPr/>
          <p:nvPr/>
        </p:nvSpPr>
        <p:spPr>
          <a:xfrm>
            <a:off x="-110837" y="0"/>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3. </a:t>
            </a:r>
            <a:r>
              <a:rPr lang="en-US" sz="2400" b="1" dirty="0" err="1" smtClean="0">
                <a:solidFill>
                  <a:schemeClr val="tx1"/>
                </a:solidFill>
                <a:latin typeface="Arial" panose="020B0604020202020204" pitchFamily="34" charset="0"/>
                <a:cs typeface="Arial" panose="020B0604020202020204" pitchFamily="34" charset="0"/>
              </a:rPr>
              <a:t>Hiệu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a:t>
            </a:r>
          </a:p>
          <a:p>
            <a:pPr marL="1079500" algn="just"/>
            <a:r>
              <a:rPr lang="en-US" sz="2400" b="1" dirty="0">
                <a:solidFill>
                  <a:schemeClr val="tx1"/>
                </a:solidFill>
                <a:latin typeface="Arial" panose="020B0604020202020204" pitchFamily="34" charset="0"/>
                <a:cs typeface="Arial" panose="020B0604020202020204" pitchFamily="34" charset="0"/>
              </a:rPr>
              <a:t>b</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Hiệu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ứng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nhà</a:t>
            </a:r>
            <a:r>
              <a:rPr lang="en-US" sz="2400" b="1" dirty="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quyển</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pic>
        <p:nvPicPr>
          <p:cNvPr id="2" name="Lợi ích và tác hại của hiệu ứng nhà kính - VnExpre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1052945"/>
            <a:ext cx="12192000" cy="5903480"/>
          </a:xfrm>
          <a:prstGeom prst="rect">
            <a:avLst/>
          </a:prstGeom>
        </p:spPr>
      </p:pic>
    </p:spTree>
    <p:extLst>
      <p:ext uri="{BB962C8B-B14F-4D97-AF65-F5344CB8AC3E}">
        <p14:creationId xmlns:p14="http://schemas.microsoft.com/office/powerpoint/2010/main" val="108295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ình tự do: Hình 7">
            <a:extLst>
              <a:ext uri="{FF2B5EF4-FFF2-40B4-BE49-F238E27FC236}">
                <a16:creationId xmlns:a16="http://schemas.microsoft.com/office/drawing/2014/main" id="{27708298-43D2-5C04-C794-731E44769B9F}"/>
              </a:ext>
            </a:extLst>
          </p:cNvPr>
          <p:cNvSpPr/>
          <p:nvPr/>
        </p:nvSpPr>
        <p:spPr>
          <a:xfrm>
            <a:off x="-110837" y="0"/>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3. </a:t>
            </a:r>
            <a:r>
              <a:rPr lang="en-US" sz="2400" b="1" dirty="0" err="1" smtClean="0">
                <a:solidFill>
                  <a:schemeClr val="tx1"/>
                </a:solidFill>
                <a:latin typeface="Arial" panose="020B0604020202020204" pitchFamily="34" charset="0"/>
                <a:cs typeface="Arial" panose="020B0604020202020204" pitchFamily="34" charset="0"/>
              </a:rPr>
              <a:t>Hiệu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a:t>
            </a:r>
          </a:p>
          <a:p>
            <a:pPr marL="1079500" algn="just"/>
            <a:r>
              <a:rPr lang="en-US" sz="2400" b="1" dirty="0">
                <a:solidFill>
                  <a:schemeClr val="tx1"/>
                </a:solidFill>
                <a:latin typeface="Arial" panose="020B0604020202020204" pitchFamily="34" charset="0"/>
                <a:cs typeface="Arial" panose="020B0604020202020204" pitchFamily="34" charset="0"/>
              </a:rPr>
              <a:t>b</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Hiệu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ứng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nhà</a:t>
            </a:r>
            <a:r>
              <a:rPr lang="en-US" sz="2400" b="1" dirty="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quyển</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a:off x="235527" y="1249785"/>
            <a:ext cx="11679381" cy="3785652"/>
          </a:xfrm>
          <a:prstGeom prst="rect">
            <a:avLst/>
          </a:prstGeom>
        </p:spPr>
        <p:txBody>
          <a:bodyPr wrap="square">
            <a:spAutoFit/>
          </a:bodyPr>
          <a:lstStyle/>
          <a:p>
            <a:pPr algn="just"/>
            <a:r>
              <a:rPr lang="en-US" sz="2400" b="1" dirty="0" err="1">
                <a:solidFill>
                  <a:srgbClr val="002060"/>
                </a:solidFill>
                <a:latin typeface="Arial" panose="020B0604020202020204" pitchFamily="34" charset="0"/>
                <a:cs typeface="Arial" panose="020B0604020202020204" pitchFamily="34" charset="0"/>
              </a:rPr>
              <a:t>Hằng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ngày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Mặt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truyền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về</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dưới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xạ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nhiệt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lượng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năng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lượng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khổng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lồ</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lớn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gấp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khoảng</a:t>
            </a:r>
            <a:r>
              <a:rPr lang="en-US" sz="2400" b="1" dirty="0">
                <a:solidFill>
                  <a:srgbClr val="002060"/>
                </a:solidFill>
                <a:latin typeface="Arial" panose="020B0604020202020204" pitchFamily="34" charset="0"/>
                <a:cs typeface="Arial" panose="020B0604020202020204" pitchFamily="34" charset="0"/>
              </a:rPr>
              <a:t> 20 000 </a:t>
            </a:r>
            <a:r>
              <a:rPr lang="en-US" sz="2400" b="1" dirty="0" err="1">
                <a:solidFill>
                  <a:srgbClr val="002060"/>
                </a:solidFill>
                <a:latin typeface="Arial" panose="020B0604020202020204" pitchFamily="34" charset="0"/>
                <a:cs typeface="Arial" panose="020B0604020202020204" pitchFamily="34" charset="0"/>
              </a:rPr>
              <a:t>lần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tổng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năng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lượng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mà</a:t>
            </a:r>
            <a:r>
              <a:rPr lang="en-US" sz="2400" b="1" dirty="0">
                <a:solidFill>
                  <a:srgbClr val="002060"/>
                </a:solidFill>
                <a:latin typeface="Arial" panose="020B0604020202020204" pitchFamily="34" charset="0"/>
                <a:cs typeface="Arial" panose="020B0604020202020204" pitchFamily="34" charset="0"/>
              </a:rPr>
              <a:t> con </a:t>
            </a:r>
            <a:r>
              <a:rPr lang="en-US" sz="2400" b="1" dirty="0" err="1">
                <a:solidFill>
                  <a:srgbClr val="002060"/>
                </a:solidFill>
                <a:latin typeface="Arial" panose="020B0604020202020204" pitchFamily="34" charset="0"/>
                <a:cs typeface="Arial" panose="020B0604020202020204" pitchFamily="34" charset="0"/>
              </a:rPr>
              <a:t>người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dụng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hấp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thụ</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phần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năng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lượng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này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đồng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phản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xạ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phần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dưới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xạ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nhiệt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Bầu</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bao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quanh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có</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tác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dụng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giống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như</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lợp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kính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giữ</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nhiệt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bề</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mặt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không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bao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quanh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nóng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lên</a:t>
            </a:r>
            <a:r>
              <a:rPr lang="en-US" sz="2400" b="1" dirty="0">
                <a:solidFill>
                  <a:srgbClr val="002060"/>
                </a:solidFill>
                <a:latin typeface="Arial" panose="020B0604020202020204" pitchFamily="34" charset="0"/>
                <a:cs typeface="Arial" panose="020B0604020202020204" pitchFamily="34" charset="0"/>
              </a:rPr>
              <a:t>. Do </a:t>
            </a:r>
            <a:r>
              <a:rPr lang="en-US" sz="2400" b="1" dirty="0" err="1">
                <a:solidFill>
                  <a:srgbClr val="002060"/>
                </a:solidFill>
                <a:latin typeface="Arial" panose="020B0604020202020204" pitchFamily="34" charset="0"/>
                <a:cs typeface="Arial" panose="020B0604020202020204" pitchFamily="34" charset="0"/>
              </a:rPr>
              <a:t>sự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tương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đó</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hiệu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ứng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này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bầu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gọi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hiệu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ứng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kính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thường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gọi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tắt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hiệu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ứng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kính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Trong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thì</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carbon dioxide (CO) </a:t>
            </a:r>
            <a:r>
              <a:rPr lang="en-US" sz="2400" b="1" dirty="0" err="1">
                <a:solidFill>
                  <a:srgbClr val="002060"/>
                </a:solidFill>
                <a:latin typeface="Arial" panose="020B0604020202020204" pitchFamily="34" charset="0"/>
                <a:cs typeface="Arial" panose="020B0604020202020204" pitchFamily="34" charset="0"/>
              </a:rPr>
              <a:t>đóng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vai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trò</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quan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trọng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trong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việc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gây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ra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hiệu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ứng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kính</a:t>
            </a:r>
            <a:r>
              <a:rPr lang="en-US" sz="2400" b="1" dirty="0" smtClean="0">
                <a:solidFill>
                  <a:srgbClr val="002060"/>
                </a:solidFill>
                <a:latin typeface="Arial" panose="020B0604020202020204" pitchFamily="34"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543100" y="5392627"/>
            <a:ext cx="11371808" cy="830997"/>
          </a:xfrm>
          <a:prstGeom prst="rect">
            <a:avLst/>
          </a:prstGeom>
        </p:spPr>
        <p:txBody>
          <a:bodyPr wrap="square">
            <a:spAutoFit/>
          </a:bodyPr>
          <a:lstStyle/>
          <a:p>
            <a:pPr algn="just"/>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Kết hợp thông tin trên và hình 28.9 SGK. HS hoạt động theo nhóm trong thời gian 5 phút hoàn thành PHT sau: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40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09" y="196421"/>
            <a:ext cx="11521440" cy="3490186"/>
          </a:xfrm>
          <a:prstGeom prst="rect">
            <a:avLst/>
          </a:prstGeom>
        </p:spPr>
        <p:txBody>
          <a:bodyPr wrap="square">
            <a:spAutoFit/>
          </a:bodyPr>
          <a:lstStyle/>
          <a:p>
            <a:pPr marL="457200" algn="ctr">
              <a:lnSpc>
                <a:spcPct val="115000"/>
              </a:lnSpc>
              <a:spcAft>
                <a:spcPts val="0"/>
              </a:spcAft>
            </a:pP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Phiếu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tập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số</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3</a:t>
            </a:r>
          </a:p>
          <a:p>
            <a:pPr algn="just">
              <a:lnSpc>
                <a:spcPct val="115000"/>
              </a:lnSpc>
              <a:spcAft>
                <a:spcPts val="0"/>
              </a:spcAft>
            </a:pP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Hãy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thảo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luận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vấn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đề</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sau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Mô</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tả</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nguyên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CO</a:t>
            </a:r>
            <a:r>
              <a:rPr lang="en-US" sz="2400" b="1" baseline="-250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biện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pháp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CO</a:t>
            </a:r>
            <a:r>
              <a:rPr lang="en-US" sz="2400" b="1" baseline="-250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Em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bạn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gì</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góp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việc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góp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ổn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định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bề</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437606" y="3686607"/>
            <a:ext cx="11273245" cy="2640723"/>
          </a:xfrm>
          <a:prstGeom prst="rect">
            <a:avLst/>
          </a:prstGeom>
        </p:spPr>
        <p:txBody>
          <a:bodyPr wrap="square">
            <a:spAutoFit/>
          </a:bodyPr>
          <a:lstStyle/>
          <a:p>
            <a:pPr marL="457200" algn="ctr">
              <a:lnSpc>
                <a:spcPct val="115000"/>
              </a:lnSpc>
              <a:spcAft>
                <a:spcPts val="0"/>
              </a:spcAf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phiếu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tập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a:t>
            </a:r>
          </a:p>
          <a:p>
            <a:pPr algn="just">
              <a:lnSpc>
                <a:spcPct val="115000"/>
              </a:lnSpc>
              <a:spcAft>
                <a:spcPts val="0"/>
              </a:spcAft>
            </a:pP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hấp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thụ</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Bầu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lợp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bề</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FF0000"/>
              </a:solidFill>
            </a:endParaRPr>
          </a:p>
        </p:txBody>
      </p:sp>
    </p:spTree>
    <p:extLst>
      <p:ext uri="{BB962C8B-B14F-4D97-AF65-F5344CB8AC3E}">
        <p14:creationId xmlns:p14="http://schemas.microsoft.com/office/powerpoint/2010/main" val="149384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057017" cy="6977295"/>
          </a:xfrm>
          <a:prstGeom prst="rect">
            <a:avLst/>
          </a:prstGeom>
        </p:spPr>
        <p:txBody>
          <a:bodyPr wrap="square">
            <a:spAutoFit/>
          </a:bodyPr>
          <a:lstStyle/>
          <a:p>
            <a:pPr marL="457200" algn="ctr">
              <a:lnSpc>
                <a:spcPct val="115000"/>
              </a:lnSpc>
              <a:spcAft>
                <a:spcPts val="0"/>
              </a:spcAft>
            </a:pP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phiếu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tập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a:t>
            </a:r>
          </a:p>
          <a:p>
            <a:pPr algn="just">
              <a:lnSpc>
                <a:spcPct val="115000"/>
              </a:lnSpc>
              <a:spcAft>
                <a:spcPts val="0"/>
              </a:spcAft>
            </a:pP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nhân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nhanh</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hàm</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CO</a:t>
            </a:r>
            <a:r>
              <a:rPr lang="en-US" sz="2300" b="1" baseline="-250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động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gia</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mở</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rộng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Quá</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khai</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thác</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tài</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thiên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nhiên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triển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vận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tải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tích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rừng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tích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trồng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xanh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Những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CO</a:t>
            </a:r>
            <a:r>
              <a:rPr lang="en-US" sz="2300" b="1" baseline="-2500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Trồng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thêm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rừng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xanh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nguồn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mới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hạn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ra</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thải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hại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CO</a:t>
            </a:r>
            <a:r>
              <a:rPr lang="en-US" sz="2300" b="1" baseline="-2500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gió</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Chuyển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sang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ô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tô</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3.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gì</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góp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cụ</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việc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ứng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góp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ổn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định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bề</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Tham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trồng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xanh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Hạn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bay,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nhân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(ô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tô</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2705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1000"/>
                                        <p:tgtEl>
                                          <p:spTgt spid="2">
                                            <p:txEl>
                                              <p:pRg st="9" end="9"/>
                                            </p:txEl>
                                          </p:spTgt>
                                        </p:tgtEl>
                                      </p:cBhvr>
                                    </p:animEffect>
                                    <p:anim calcmode="lin" valueType="num">
                                      <p:cBhvr>
                                        <p:cTn id="5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Effect transition="in" filter="fade">
                                      <p:cBhvr>
                                        <p:cTn id="59" dur="1000"/>
                                        <p:tgtEl>
                                          <p:spTgt spid="2">
                                            <p:txEl>
                                              <p:pRg st="10" end="10"/>
                                            </p:txEl>
                                          </p:spTgt>
                                        </p:tgtEl>
                                      </p:cBhvr>
                                    </p:animEffect>
                                    <p:anim calcmode="lin" valueType="num">
                                      <p:cBhvr>
                                        <p:cTn id="6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
                                            <p:txEl>
                                              <p:pRg st="11" end="11"/>
                                            </p:txEl>
                                          </p:spTgt>
                                        </p:tgtEl>
                                        <p:attrNameLst>
                                          <p:attrName>style.visibility</p:attrName>
                                        </p:attrNameLst>
                                      </p:cBhvr>
                                      <p:to>
                                        <p:strVal val="visible"/>
                                      </p:to>
                                    </p:set>
                                    <p:animEffect transition="in" filter="fade">
                                      <p:cBhvr>
                                        <p:cTn id="64" dur="1000"/>
                                        <p:tgtEl>
                                          <p:spTgt spid="2">
                                            <p:txEl>
                                              <p:pRg st="11" end="11"/>
                                            </p:txEl>
                                          </p:spTgt>
                                        </p:tgtEl>
                                      </p:cBhvr>
                                    </p:animEffect>
                                    <p:anim calcmode="lin" valueType="num">
                                      <p:cBhvr>
                                        <p:cTn id="6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
                                            <p:txEl>
                                              <p:pRg st="12" end="12"/>
                                            </p:txEl>
                                          </p:spTgt>
                                        </p:tgtEl>
                                        <p:attrNameLst>
                                          <p:attrName>style.visibility</p:attrName>
                                        </p:attrNameLst>
                                      </p:cBhvr>
                                      <p:to>
                                        <p:strVal val="visible"/>
                                      </p:to>
                                    </p:set>
                                    <p:animEffect transition="in" filter="fade">
                                      <p:cBhvr>
                                        <p:cTn id="69" dur="1000"/>
                                        <p:tgtEl>
                                          <p:spTgt spid="2">
                                            <p:txEl>
                                              <p:pRg st="12" end="12"/>
                                            </p:txEl>
                                          </p:spTgt>
                                        </p:tgtEl>
                                      </p:cBhvr>
                                    </p:animEffect>
                                    <p:anim calcmode="lin" valueType="num">
                                      <p:cBhvr>
                                        <p:cTn id="70"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71"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10">
            <a:extLst>
              <a:ext uri="{FF2B5EF4-FFF2-40B4-BE49-F238E27FC236}">
                <a16:creationId xmlns:a16="http://schemas.microsoft.com/office/drawing/2014/main" id="{26D76A39-2171-9679-9E40-6171B7894EA0}"/>
              </a:ext>
            </a:extLst>
          </p:cNvPr>
          <p:cNvGrpSpPr/>
          <p:nvPr/>
        </p:nvGrpSpPr>
        <p:grpSpPr>
          <a:xfrm>
            <a:off x="0" y="0"/>
            <a:ext cx="6979697" cy="1879179"/>
            <a:chOff x="5489437" y="1671145"/>
            <a:chExt cx="6979697" cy="1460794"/>
          </a:xfrm>
        </p:grpSpPr>
        <p:pic>
          <p:nvPicPr>
            <p:cNvPr id="10" name="Hình ảnh 9">
              <a:extLst>
                <a:ext uri="{FF2B5EF4-FFF2-40B4-BE49-F238E27FC236}">
                  <a16:creationId xmlns:a16="http://schemas.microsoft.com/office/drawing/2014/main" id="{D97907DB-FAFD-34DB-D606-0BB00FBED3F5}"/>
                </a:ext>
              </a:extLst>
            </p:cNvPr>
            <p:cNvPicPr>
              <a:picLocks noChangeAspect="1"/>
            </p:cNvPicPr>
            <p:nvPr/>
          </p:nvPicPr>
          <p:blipFill rotWithShape="1">
            <a:blip r:embed="rId2"/>
            <a:srcRect t="37138"/>
            <a:stretch/>
          </p:blipFill>
          <p:spPr>
            <a:xfrm>
              <a:off x="5555671" y="1786758"/>
              <a:ext cx="6913463" cy="1345181"/>
            </a:xfrm>
            <a:prstGeom prst="rect">
              <a:avLst/>
            </a:prstGeom>
          </p:spPr>
        </p:pic>
        <p:sp>
          <p:nvSpPr>
            <p:cNvPr id="11" name="Hình tự do: Hình 7">
              <a:extLst>
                <a:ext uri="{FF2B5EF4-FFF2-40B4-BE49-F238E27FC236}">
                  <a16:creationId xmlns:a16="http://schemas.microsoft.com/office/drawing/2014/main" id="{27708298-43D2-5C04-C794-731E44769B9F}"/>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5400" b="1" dirty="0">
                  <a:solidFill>
                    <a:schemeClr val="tx1"/>
                  </a:solidFill>
                </a:rPr>
                <a:t>KHỞI ĐỘNG</a:t>
              </a:r>
              <a:endParaRPr lang="en-BZ" sz="5400" b="1" dirty="0">
                <a:solidFill>
                  <a:schemeClr val="tx1"/>
                </a:solidFill>
              </a:endParaRPr>
            </a:p>
          </p:txBody>
        </p:sp>
      </p:grpSp>
      <p:sp>
        <p:nvSpPr>
          <p:cNvPr id="2" name="Rectangle 1"/>
          <p:cNvSpPr/>
          <p:nvPr/>
        </p:nvSpPr>
        <p:spPr>
          <a:xfrm>
            <a:off x="430306" y="2551837"/>
            <a:ext cx="11335870" cy="2958502"/>
          </a:xfrm>
          <a:prstGeom prst="rect">
            <a:avLst/>
          </a:prstGeom>
        </p:spPr>
        <p:txBody>
          <a:bodyPr wrap="square">
            <a:spAutoFit/>
          </a:bodyPr>
          <a:lstStyle/>
          <a:p>
            <a:pPr marL="457200" algn="just">
              <a:lnSpc>
                <a:spcPct val="150000"/>
              </a:lnSpc>
              <a:spcAft>
                <a:spcPts val="0"/>
              </a:spcAft>
            </a:pPr>
            <a:r>
              <a:rPr lang="en-US" sz="3200" b="1" dirty="0">
                <a:solidFill>
                  <a:srgbClr val="FF0000"/>
                </a:solidFill>
                <a:latin typeface="Times New Roman" panose="02020603050405020304" pitchFamily="18" charset="0"/>
                <a:ea typeface="Times New Roman" panose="02020603050405020304" pitchFamily="18" charset="0"/>
              </a:rPr>
              <a:t>Theo </a:t>
            </a:r>
            <a:r>
              <a:rPr lang="en-US" sz="3200" b="1" dirty="0" err="1">
                <a:solidFill>
                  <a:srgbClr val="FF0000"/>
                </a:solidFill>
                <a:latin typeface="Times New Roman" panose="02020603050405020304" pitchFamily="18" charset="0"/>
                <a:ea typeface="Times New Roman" panose="02020603050405020304" pitchFamily="18" charset="0"/>
              </a:rPr>
              <a:t>em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năng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lượng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nhiệt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có</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thể</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truyền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được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trong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môi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trường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đây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rắn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lỏng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khí</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chân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không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Hãy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tìm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hiện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tượng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trong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thực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tế</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để</a:t>
            </a:r>
            <a:r>
              <a:rPr lang="en-US" sz="3200" b="1" dirty="0">
                <a:solidFill>
                  <a:srgbClr val="FF0000"/>
                </a:solidFill>
                <a:latin typeface="Times New Roman" panose="02020603050405020304" pitchFamily="18" charset="0"/>
                <a:ea typeface="Times New Roman" panose="02020603050405020304" pitchFamily="18" charset="0"/>
              </a:rPr>
              <a:t> minh </a:t>
            </a:r>
            <a:r>
              <a:rPr lang="en-US" sz="3200" b="1" dirty="0" err="1">
                <a:solidFill>
                  <a:srgbClr val="FF0000"/>
                </a:solidFill>
                <a:latin typeface="Times New Roman" panose="02020603050405020304" pitchFamily="18" charset="0"/>
                <a:ea typeface="Times New Roman" panose="02020603050405020304" pitchFamily="18" charset="0"/>
              </a:rPr>
              <a:t>họa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cho</a:t>
            </a:r>
            <a:r>
              <a:rPr lang="en-US" sz="3200" b="1" dirty="0">
                <a:solidFill>
                  <a:srgbClr val="FF0000"/>
                </a:solidFill>
                <a:latin typeface="Times New Roman" panose="02020603050405020304" pitchFamily="18" charset="0"/>
                <a:ea typeface="Times New Roman" panose="02020603050405020304" pitchFamily="18" charset="0"/>
              </a:rPr>
              <a:t> ý </a:t>
            </a:r>
            <a:r>
              <a:rPr lang="en-US" sz="3200" b="1" dirty="0" err="1">
                <a:solidFill>
                  <a:srgbClr val="FF0000"/>
                </a:solidFill>
                <a:latin typeface="Times New Roman" panose="02020603050405020304" pitchFamily="18" charset="0"/>
                <a:ea typeface="Times New Roman" panose="02020603050405020304" pitchFamily="18" charset="0"/>
              </a:rPr>
              <a:t>kiến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mình</a:t>
            </a:r>
            <a:r>
              <a:rPr lang="en-US" sz="3200" b="1" dirty="0">
                <a:solidFill>
                  <a:srgbClr val="FF0000"/>
                </a:solidFill>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48782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9" y="1298095"/>
            <a:ext cx="11443854" cy="3065455"/>
          </a:xfrm>
          <a:prstGeom prst="rect">
            <a:avLst/>
          </a:prstGeom>
        </p:spPr>
        <p:txBody>
          <a:bodyPr wrap="square">
            <a:spAutoFit/>
          </a:bodyPr>
          <a:lstStyle/>
          <a:p>
            <a:pPr algn="just">
              <a:lnSpc>
                <a:spcPct val="115000"/>
              </a:lnSpc>
              <a:spcAft>
                <a:spcPts val="0"/>
              </a:spcAft>
              <a:tabLst>
                <a:tab pos="123825" algn="l"/>
                <a:tab pos="171450" algn="l"/>
                <a:tab pos="2447925" algn="l"/>
              </a:tabLst>
            </a:pP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Kết</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luận</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spcAft>
                <a:spcPts val="0"/>
              </a:spcAft>
              <a:tabLst>
                <a:tab pos="123825" algn="l"/>
                <a:tab pos="171450" algn="l"/>
                <a:tab pos="2447925" algn="l"/>
              </a:tabLst>
            </a:pP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hấp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thụ</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Bầu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lợp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bề</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Hình tự do: Hình 7">
            <a:extLst>
              <a:ext uri="{FF2B5EF4-FFF2-40B4-BE49-F238E27FC236}">
                <a16:creationId xmlns:a16="http://schemas.microsoft.com/office/drawing/2014/main" id="{27708298-43D2-5C04-C794-731E44769B9F}"/>
              </a:ext>
            </a:extLst>
          </p:cNvPr>
          <p:cNvSpPr/>
          <p:nvPr/>
        </p:nvSpPr>
        <p:spPr>
          <a:xfrm>
            <a:off x="-110837" y="0"/>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3. </a:t>
            </a:r>
            <a:r>
              <a:rPr lang="en-US" sz="2400" b="1" dirty="0" err="1" smtClean="0">
                <a:solidFill>
                  <a:schemeClr val="tx1"/>
                </a:solidFill>
                <a:latin typeface="Arial" panose="020B0604020202020204" pitchFamily="34" charset="0"/>
                <a:cs typeface="Arial" panose="020B0604020202020204" pitchFamily="34" charset="0"/>
              </a:rPr>
              <a:t>Hiệu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a:t>
            </a:r>
          </a:p>
          <a:p>
            <a:pPr marL="1079500" algn="just"/>
            <a:r>
              <a:rPr lang="en-US" sz="2400" b="1" dirty="0">
                <a:solidFill>
                  <a:schemeClr val="tx1"/>
                </a:solidFill>
                <a:latin typeface="Arial" panose="020B0604020202020204" pitchFamily="34" charset="0"/>
                <a:cs typeface="Arial" panose="020B0604020202020204" pitchFamily="34" charset="0"/>
              </a:rPr>
              <a:t>b</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Hiệu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ứng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nhà</a:t>
            </a:r>
            <a:r>
              <a:rPr lang="en-US" sz="2400" b="1" dirty="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quyển</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66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tự do: Hình 7">
            <a:extLst>
              <a:ext uri="{FF2B5EF4-FFF2-40B4-BE49-F238E27FC236}">
                <a16:creationId xmlns:a16="http://schemas.microsoft.com/office/drawing/2014/main" id="{27708298-43D2-5C04-C794-731E44769B9F}"/>
              </a:ext>
            </a:extLst>
          </p:cNvPr>
          <p:cNvSpPr/>
          <p:nvPr/>
        </p:nvSpPr>
        <p:spPr>
          <a:xfrm>
            <a:off x="4475019" y="0"/>
            <a:ext cx="297872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smtClean="0">
                <a:solidFill>
                  <a:schemeClr val="tx1"/>
                </a:solidFill>
                <a:latin typeface="Times New Roman" panose="02020603050405020304" pitchFamily="18" charset="0"/>
                <a:ea typeface="Times New Roman" panose="02020603050405020304" pitchFamily="18" charset="0"/>
              </a:rPr>
              <a:t>LUYỆN TẬP </a:t>
            </a:r>
            <a:endParaRPr lang="en-US" sz="2400" dirty="0">
              <a:solidFill>
                <a:schemeClr val="tx1"/>
              </a:solidFill>
            </a:endParaRPr>
          </a:p>
        </p:txBody>
      </p:sp>
      <p:sp>
        <p:nvSpPr>
          <p:cNvPr id="4" name="Rectangle 3"/>
          <p:cNvSpPr/>
          <p:nvPr/>
        </p:nvSpPr>
        <p:spPr>
          <a:xfrm>
            <a:off x="200892" y="916830"/>
            <a:ext cx="11526982" cy="905633"/>
          </a:xfrm>
          <a:prstGeom prst="rect">
            <a:avLst/>
          </a:prstGeom>
        </p:spPr>
        <p:txBody>
          <a:bodyPr wrap="square">
            <a:spAutoFit/>
          </a:bodyPr>
          <a:lstStyle/>
          <a:p>
            <a:pPr algn="just">
              <a:lnSpc>
                <a:spcPct val="115000"/>
              </a:lnSpc>
              <a:spcAft>
                <a:spcPts val="0"/>
              </a:spcAft>
            </a:pP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Chọn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ô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trống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bảng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chính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môi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trường</a:t>
            </a:r>
            <a:endParaRPr lang="en-US" sz="24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33826181"/>
              </p:ext>
            </p:extLst>
          </p:nvPr>
        </p:nvGraphicFramePr>
        <p:xfrm>
          <a:off x="200890" y="2097402"/>
          <a:ext cx="11714018" cy="1261872"/>
        </p:xfrm>
        <a:graphic>
          <a:graphicData uri="http://schemas.openxmlformats.org/drawingml/2006/table">
            <a:tbl>
              <a:tblPr>
                <a:tableStyleId>{5C22544A-7EE6-4342-B048-85BDC9FD1C3A}</a:tableStyleId>
              </a:tblPr>
              <a:tblGrid>
                <a:gridCol w="2974025">
                  <a:extLst>
                    <a:ext uri="{9D8B030D-6E8A-4147-A177-3AD203B41FA5}">
                      <a16:colId xmlns:a16="http://schemas.microsoft.com/office/drawing/2014/main" val="20000"/>
                    </a:ext>
                  </a:extLst>
                </a:gridCol>
                <a:gridCol w="1933035">
                  <a:extLst>
                    <a:ext uri="{9D8B030D-6E8A-4147-A177-3AD203B41FA5}">
                      <a16:colId xmlns:a16="http://schemas.microsoft.com/office/drawing/2014/main" val="20001"/>
                    </a:ext>
                  </a:extLst>
                </a:gridCol>
                <a:gridCol w="2262738">
                  <a:extLst>
                    <a:ext uri="{9D8B030D-6E8A-4147-A177-3AD203B41FA5}">
                      <a16:colId xmlns:a16="http://schemas.microsoft.com/office/drawing/2014/main" val="20002"/>
                    </a:ext>
                  </a:extLst>
                </a:gridCol>
                <a:gridCol w="2262738">
                  <a:extLst>
                    <a:ext uri="{9D8B030D-6E8A-4147-A177-3AD203B41FA5}">
                      <a16:colId xmlns:a16="http://schemas.microsoft.com/office/drawing/2014/main" val="20003"/>
                    </a:ext>
                  </a:extLst>
                </a:gridCol>
                <a:gridCol w="2281482">
                  <a:extLst>
                    <a:ext uri="{9D8B030D-6E8A-4147-A177-3AD203B41FA5}">
                      <a16:colId xmlns:a16="http://schemas.microsoft.com/office/drawing/2014/main" val="20004"/>
                    </a:ext>
                  </a:extLst>
                </a:gridCol>
              </a:tblGrid>
              <a:tr h="301625">
                <a:tc>
                  <a:txBody>
                    <a:bodyPr/>
                    <a:lstStyle/>
                    <a:p>
                      <a:pPr indent="254000" algn="ctr">
                        <a:lnSpc>
                          <a:spcPct val="115000"/>
                        </a:lnSpc>
                        <a:spcAft>
                          <a:spcPts val="0"/>
                        </a:spcAft>
                      </a:pPr>
                      <a:r>
                        <a:rPr lang="en-US" sz="2400" b="1" dirty="0" err="1">
                          <a:effectLst/>
                          <a:latin typeface="Arial" panose="020B0604020202020204" pitchFamily="34" charset="0"/>
                          <a:cs typeface="Arial" panose="020B0604020202020204" pitchFamily="34" charset="0"/>
                        </a:rPr>
                        <a:t>Môi</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trường</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Chất rắn</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dirty="0" err="1">
                          <a:effectLst/>
                          <a:latin typeface="Arial" panose="020B0604020202020204" pitchFamily="34" charset="0"/>
                          <a:cs typeface="Arial" panose="020B0604020202020204" pitchFamily="34" charset="0"/>
                        </a:rPr>
                        <a:t>Chất</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lỏng</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Chất khí</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Chân không</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extLst>
                  <a:ext uri="{0D108BD9-81ED-4DB2-BD59-A6C34878D82A}">
                    <a16:rowId xmlns:a16="http://schemas.microsoft.com/office/drawing/2014/main" val="10000"/>
                  </a:ext>
                </a:extLst>
              </a:tr>
              <a:tr h="438785">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Cách truyền nhiệt chính</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...(1)...</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...(2)...</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...(3)...</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dirty="0">
                          <a:effectLst/>
                          <a:latin typeface="Arial" panose="020B0604020202020204" pitchFamily="34" charset="0"/>
                          <a:cs typeface="Arial" panose="020B0604020202020204" pitchFamily="34" charset="0"/>
                        </a:rPr>
                        <a:t>...(4)...</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extLst>
                  <a:ext uri="{0D108BD9-81ED-4DB2-BD59-A6C34878D82A}">
                    <a16:rowId xmlns:a16="http://schemas.microsoft.com/office/drawing/2014/main" val="10001"/>
                  </a:ext>
                </a:extLst>
              </a:tr>
            </a:tbl>
          </a:graphicData>
        </a:graphic>
      </p:graphicFrame>
      <p:sp>
        <p:nvSpPr>
          <p:cNvPr id="6" name="Rectangle 5"/>
          <p:cNvSpPr/>
          <p:nvPr/>
        </p:nvSpPr>
        <p:spPr>
          <a:xfrm>
            <a:off x="3542711" y="2715969"/>
            <a:ext cx="1585690"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endParaRPr lang="en-US" sz="24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7963914" y="2715968"/>
            <a:ext cx="1260281"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endParaRPr lang="en-US" sz="24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9678915" y="2715968"/>
            <a:ext cx="2048959"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endParaRPr lang="en-US" sz="2400" b="1"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5747187" y="2715968"/>
            <a:ext cx="1260281"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endParaRPr lang="en-US" sz="2400" b="1" dirty="0">
              <a:solidFill>
                <a:srgbClr val="FF0000"/>
              </a:solidFill>
              <a:latin typeface="Arial" panose="020B0604020202020204" pitchFamily="34" charset="0"/>
              <a:cs typeface="Arial" panose="020B0604020202020204" pitchFamily="34" charset="0"/>
            </a:endParaRPr>
          </a:p>
        </p:txBody>
      </p:sp>
      <p:sp>
        <p:nvSpPr>
          <p:cNvPr id="10" name="Hình tự do: Hình 7">
            <a:extLst>
              <a:ext uri="{FF2B5EF4-FFF2-40B4-BE49-F238E27FC236}">
                <a16:creationId xmlns:a16="http://schemas.microsoft.com/office/drawing/2014/main" id="{27708298-43D2-5C04-C794-731E44769B9F}"/>
              </a:ext>
            </a:extLst>
          </p:cNvPr>
          <p:cNvSpPr/>
          <p:nvPr/>
        </p:nvSpPr>
        <p:spPr>
          <a:xfrm>
            <a:off x="4585855" y="3505200"/>
            <a:ext cx="297872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smtClean="0">
                <a:solidFill>
                  <a:schemeClr val="tx1"/>
                </a:solidFill>
                <a:latin typeface="Times New Roman" panose="02020603050405020304" pitchFamily="18" charset="0"/>
                <a:ea typeface="Times New Roman" panose="02020603050405020304" pitchFamily="18" charset="0"/>
              </a:rPr>
              <a:t>VẬN DỤNG </a:t>
            </a:r>
            <a:endParaRPr lang="en-US" sz="2400" dirty="0">
              <a:solidFill>
                <a:schemeClr val="tx1"/>
              </a:solidFill>
            </a:endParaRPr>
          </a:p>
        </p:txBody>
      </p:sp>
      <p:sp>
        <p:nvSpPr>
          <p:cNvPr id="11" name="Rectangle 10"/>
          <p:cNvSpPr/>
          <p:nvPr/>
        </p:nvSpPr>
        <p:spPr>
          <a:xfrm>
            <a:off x="343914" y="4389472"/>
            <a:ext cx="11831782" cy="905633"/>
          </a:xfrm>
          <a:prstGeom prst="rect">
            <a:avLst/>
          </a:prstGeom>
        </p:spPr>
        <p:txBody>
          <a:bodyPr wrap="square">
            <a:spAutoFit/>
          </a:bodyPr>
          <a:lstStyle/>
          <a:p>
            <a:pPr algn="just">
              <a:lnSpc>
                <a:spcPct val="115000"/>
              </a:lnSpc>
              <a:spcAft>
                <a:spcPts val="0"/>
              </a:spcAft>
            </a:pP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Đại diện nhóm lên bốc thăm câu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hỏi. Thảo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luận nhóm trả lời câu hỏi ở nhà và nộp lại vào tiết sau.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6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9382" y="106710"/>
            <a:ext cx="11693236" cy="4455835"/>
          </a:xfrm>
          <a:prstGeom prst="rect">
            <a:avLst/>
          </a:prstGeom>
        </p:spPr>
        <p:txBody>
          <a:bodyPr wrap="square">
            <a:spAutoFit/>
          </a:bodyPr>
          <a:lstStyle/>
          <a:p>
            <a:pPr algn="just">
              <a:lnSpc>
                <a:spcPct val="150000"/>
              </a:lnSpc>
              <a:spcAft>
                <a:spcPts val="0"/>
              </a:spcAft>
            </a:pPr>
            <a:r>
              <a:rPr lang="nl-NL" sz="2400" b="1" dirty="0" smtClean="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Nội </a:t>
            </a:r>
            <a:r>
              <a:rPr lang="nl-NL"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dung 1: </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Biết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lựa</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chọn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đồ</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loại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vải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trang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phục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kiện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nhau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Nội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dung 2: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nl-NL" sz="2400" b="1" dirty="0" smtClean="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Nội </a:t>
            </a:r>
            <a:r>
              <a:rPr lang="nl-NL"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dung </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Vận</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smtClean="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nl-NL" sz="2400" b="1" dirty="0" smtClean="0">
                <a:solidFill>
                  <a:schemeClr val="accent2"/>
                </a:solidFill>
                <a:latin typeface="Arial" panose="020B0604020202020204" pitchFamily="34" charset="0"/>
                <a:ea typeface="Times New Roman" panose="02020603050405020304" pitchFamily="18" charset="0"/>
                <a:cs typeface="Arial" panose="020B0604020202020204" pitchFamily="34" charset="0"/>
              </a:rPr>
              <a:t>- Nội </a:t>
            </a:r>
            <a:r>
              <a:rPr lang="nl-NL"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dung</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4: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Đề</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xuất</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biện</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pháp</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hại</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1413164" y="4851568"/>
            <a:ext cx="9504218" cy="941796"/>
          </a:xfrm>
          <a:prstGeom prst="rect">
            <a:avLst/>
          </a:prstGeom>
        </p:spPr>
        <p:txBody>
          <a:bodyPr wrap="square">
            <a:spAutoFit/>
          </a:bodyPr>
          <a:lstStyle/>
          <a:p>
            <a:pPr algn="just">
              <a:lnSpc>
                <a:spcPct val="115000"/>
              </a:lnSpc>
              <a:spcAft>
                <a:spcPts val="0"/>
              </a:spcAft>
            </a:pPr>
            <a:r>
              <a:rPr lang="nl-NL" sz="2400" b="1" dirty="0">
                <a:latin typeface="Arial" panose="020B0604020202020204" pitchFamily="34" charset="0"/>
                <a:ea typeface="Times New Roman" panose="02020603050405020304" pitchFamily="18" charset="0"/>
                <a:cs typeface="Arial" panose="020B0604020202020204" pitchFamily="34" charset="0"/>
              </a:rPr>
              <a:t>Đại diện nhóm lên bốc thăm câu hỏi, các nhóm HS tiến hành t</a:t>
            </a:r>
            <a:r>
              <a:rPr lang="nl-NL" sz="2400" b="1" dirty="0" smtClean="0">
                <a:latin typeface="Arial" panose="020B0604020202020204" pitchFamily="34" charset="0"/>
                <a:ea typeface="Times New Roman" panose="02020603050405020304" pitchFamily="18" charset="0"/>
                <a:cs typeface="Arial" panose="020B0604020202020204" pitchFamily="34" charset="0"/>
              </a:rPr>
              <a:t>hảo </a:t>
            </a:r>
            <a:r>
              <a:rPr lang="nl-NL" sz="2400" b="1" dirty="0">
                <a:latin typeface="Arial" panose="020B0604020202020204" pitchFamily="34" charset="0"/>
                <a:ea typeface="Times New Roman" panose="02020603050405020304" pitchFamily="18" charset="0"/>
                <a:cs typeface="Arial" panose="020B0604020202020204" pitchFamily="34" charset="0"/>
              </a:rPr>
              <a:t>luận nhóm trả lời câu hỏi ở nhà và nộp lại vào tiết sau.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89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091" y="197240"/>
            <a:ext cx="11679382" cy="6038576"/>
          </a:xfrm>
          <a:prstGeom prst="rect">
            <a:avLst/>
          </a:prstGeom>
        </p:spPr>
        <p:txBody>
          <a:bodyPr wrap="square">
            <a:spAutoFit/>
          </a:bodyPr>
          <a:lstStyle/>
          <a:p>
            <a:pPr algn="just">
              <a:lnSpc>
                <a:spcPct val="115000"/>
              </a:lnSpc>
              <a:spcAft>
                <a:spcPts val="0"/>
              </a:spcAft>
            </a:pP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 1:</a:t>
            </a:r>
            <a:r>
              <a:rPr lang="nl-NL"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nhôm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wolfram,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Nhựa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gỗ</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Mùa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hè</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dễ</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mồ</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mẻ</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Mùa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a:t>
            </a:r>
            <a:r>
              <a:rPr lang="nl-NL"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2</a:t>
            </a:r>
            <a:r>
              <a:rPr lang="nl-NL" sz="2400" b="1" i="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nấu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bếp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nồi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sưởi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sưởi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lò</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sưởi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khói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lắp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cửa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ngói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bê</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tắt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khỏi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831325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81" y="193964"/>
            <a:ext cx="11568546" cy="6463308"/>
          </a:xfrm>
          <a:prstGeom prst="rect">
            <a:avLst/>
          </a:prstGeom>
        </p:spPr>
        <p:txBody>
          <a:bodyPr wrap="square">
            <a:spAutoFit/>
          </a:bodyPr>
          <a:lstStyle/>
          <a:p>
            <a:pPr algn="just">
              <a:lnSpc>
                <a:spcPct val="115000"/>
              </a:lnSpc>
              <a:spcAft>
                <a:spcPts val="0"/>
              </a:spcAft>
            </a:pP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mở</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phố</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hội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thảo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hội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tới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tầm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trọng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việc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nghệ</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mới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4: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bừa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Tắt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chế</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nghệ</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sản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xuất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nâng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143647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655FB91-EC6C-4786-88B5-DAA11FE0B21B}"/>
              </a:ext>
            </a:extLst>
          </p:cNvPr>
          <p:cNvPicPr>
            <a:picLocks noChangeAspect="1"/>
          </p:cNvPicPr>
          <p:nvPr/>
        </p:nvPicPr>
        <p:blipFill rotWithShape="1">
          <a:blip r:embed="rId2">
            <a:extLst>
              <a:ext uri="{28A0092B-C50C-407E-A947-70E740481C1C}">
                <a14:useLocalDpi xmlns:a14="http://schemas.microsoft.com/office/drawing/2010/main" val="0"/>
              </a:ext>
            </a:extLst>
          </a:blip>
          <a:srcRect l="6789" r="9656" b="1"/>
          <a:stretch/>
        </p:blipFill>
        <p:spPr>
          <a:xfrm>
            <a:off x="20" y="10"/>
            <a:ext cx="12191980" cy="6857990"/>
          </a:xfrm>
          <a:prstGeom prst="rect">
            <a:avLst/>
          </a:prstGeom>
        </p:spPr>
      </p:pic>
    </p:spTree>
    <p:extLst>
      <p:ext uri="{BB962C8B-B14F-4D97-AF65-F5344CB8AC3E}">
        <p14:creationId xmlns:p14="http://schemas.microsoft.com/office/powerpoint/2010/main" val="3859442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605" y="0"/>
            <a:ext cx="11767930" cy="6186309"/>
          </a:xfrm>
          <a:prstGeom prst="rect">
            <a:avLst/>
          </a:prstGeom>
        </p:spPr>
        <p:txBody>
          <a:bodyPr wrap="square">
            <a:spAutoFit/>
          </a:bodyPr>
          <a:lstStyle/>
          <a:p>
            <a:pPr algn="just">
              <a:lnSpc>
                <a:spcPct val="150000"/>
              </a:lnSpc>
              <a:spcAft>
                <a:spcPts val="0"/>
              </a:spcAft>
            </a:pPr>
            <a:r>
              <a:rPr lang="vi-VN" sz="2400" b="1" dirty="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Năng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lượng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nhiệt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có</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thể</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truyền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được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trong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các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môi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chất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rắn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chất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lỏng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chất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khí</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chân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không</a:t>
            </a:r>
            <a:r>
              <a:rPr lang="en-US" sz="2400" b="1" dirty="0">
                <a:solidFill>
                  <a:srgbClr val="FF0000"/>
                </a:solidFill>
                <a:latin typeface="Times New Roman" panose="02020603050405020304" pitchFamily="18" charset="0"/>
                <a:ea typeface="Times New Roman" panose="02020603050405020304" pitchFamily="18" charset="0"/>
              </a:rPr>
              <a:t>.</a:t>
            </a: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Ví</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dụ</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rắn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Khi</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nung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đầu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sắt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trên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ngọn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thì</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lúc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ở </a:t>
            </a:r>
            <a:r>
              <a:rPr lang="en-US" sz="2400" b="1" dirty="0" err="1">
                <a:solidFill>
                  <a:srgbClr val="000000"/>
                </a:solidFill>
                <a:latin typeface="Times New Roman" panose="02020603050405020304" pitchFamily="18" charset="0"/>
                <a:ea typeface="Times New Roman" panose="02020603050405020304" pitchFamily="18" charset="0"/>
              </a:rPr>
              <a:t>đầu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kia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sắt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cầm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cũng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lỏng</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dùng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ngọn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đun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nồi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nước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từ</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đáy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nồi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gian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toàn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bộ</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nước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nồi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đều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khí</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đặt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bên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ngọn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lúc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marL="342900" indent="-342900" algn="just">
              <a:lnSpc>
                <a:spcPct val="150000"/>
              </a:lnSpc>
              <a:spcAft>
                <a:spcPts val="0"/>
              </a:spcAft>
              <a:buFont typeface="Arial" panose="020B0604020202020204" pitchFamily="34" charset="0"/>
              <a:buChar char="•"/>
            </a:pPr>
            <a:r>
              <a:rPr lang="en-US" sz="2400" b="1" dirty="0" err="1" smtClean="0">
                <a:solidFill>
                  <a:srgbClr val="000000"/>
                </a:solidFill>
                <a:latin typeface="Times New Roman" panose="02020603050405020304" pitchFamily="18" charset="0"/>
                <a:ea typeface="Times New Roman" panose="02020603050405020304" pitchFamily="18" charset="0"/>
              </a:rPr>
              <a:t>Năng</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chân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không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Để</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vật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dưới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ánh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nắng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Mặt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khoảng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gian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vật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smtClean="0">
                <a:solidFill>
                  <a:srgbClr val="000000"/>
                </a:solidFill>
                <a:latin typeface="Times New Roman" panose="02020603050405020304" pitchFamily="18" charset="0"/>
                <a:ea typeface="Times New Roman" panose="02020603050405020304" pitchFamily="18" charset="0"/>
              </a:rPr>
              <a:t>.</a:t>
            </a:r>
          </a:p>
        </p:txBody>
      </p:sp>
      <p:sp>
        <p:nvSpPr>
          <p:cNvPr id="3" name="Rectangle 2"/>
          <p:cNvSpPr/>
          <p:nvPr/>
        </p:nvSpPr>
        <p:spPr>
          <a:xfrm>
            <a:off x="632012" y="2967335"/>
            <a:ext cx="11013141" cy="1569660"/>
          </a:xfrm>
          <a:prstGeom prst="rect">
            <a:avLst/>
          </a:prstGeom>
        </p:spPr>
        <p:txBody>
          <a:bodyPr wrap="square">
            <a:spAutoFit/>
          </a:bodyPr>
          <a:lstStyle/>
          <a:p>
            <a:r>
              <a:rPr lang="en-US" sz="3200" b="1" dirty="0" err="1">
                <a:solidFill>
                  <a:schemeClr val="accent1"/>
                </a:solidFill>
                <a:latin typeface="Times New Roman" panose="02020603050405020304" pitchFamily="18" charset="0"/>
                <a:ea typeface="Times New Roman" panose="02020603050405020304" pitchFamily="18" charset="0"/>
              </a:rPr>
              <a:t>B</a:t>
            </a:r>
            <a:r>
              <a:rPr lang="en-US" sz="3200" b="1" dirty="0" err="1" smtClean="0">
                <a:solidFill>
                  <a:schemeClr val="accent1"/>
                </a:solidFill>
                <a:latin typeface="Times New Roman" panose="02020603050405020304" pitchFamily="18" charset="0"/>
                <a:ea typeface="Times New Roman" panose="02020603050405020304" pitchFamily="18" charset="0"/>
              </a:rPr>
              <a:t>ài</a:t>
            </a:r>
            <a:r>
              <a:rPr lang="en-US" sz="3200" b="1" dirty="0" smtClean="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này</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sẽ</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giúp</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các</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em</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hiểu</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đẩy</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đủ</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về</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sự</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truy</a:t>
            </a:r>
            <a:r>
              <a:rPr lang="vi-VN" sz="3200" b="1" dirty="0">
                <a:solidFill>
                  <a:schemeClr val="accent1"/>
                </a:solidFill>
                <a:latin typeface="Times New Roman" panose="02020603050405020304" pitchFamily="18" charset="0"/>
                <a:ea typeface="Times New Roman" panose="02020603050405020304" pitchFamily="18" charset="0"/>
              </a:rPr>
              <a:t>ề</a:t>
            </a:r>
            <a:r>
              <a:rPr lang="en-US" sz="3200" b="1" dirty="0">
                <a:solidFill>
                  <a:schemeClr val="accent1"/>
                </a:solidFill>
                <a:latin typeface="Times New Roman" panose="02020603050405020304" pitchFamily="18" charset="0"/>
                <a:ea typeface="Times New Roman" panose="02020603050405020304" pitchFamily="18" charset="0"/>
              </a:rPr>
              <a:t>n </a:t>
            </a:r>
            <a:r>
              <a:rPr lang="en-US" sz="3200" b="1" dirty="0" err="1">
                <a:solidFill>
                  <a:schemeClr val="accent1"/>
                </a:solidFill>
                <a:latin typeface="Times New Roman" panose="02020603050405020304" pitchFamily="18" charset="0"/>
                <a:ea typeface="Times New Roman" panose="02020603050405020304" pitchFamily="18" charset="0"/>
              </a:rPr>
              <a:t>năng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lượng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trong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các</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môi</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trường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vật</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chất</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khác</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nhau</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rắn</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lỏng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khí</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chân</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không</a:t>
            </a:r>
            <a:r>
              <a:rPr lang="en-US" sz="3200" b="1" dirty="0">
                <a:solidFill>
                  <a:schemeClr val="accent1"/>
                </a:solidFill>
                <a:latin typeface="Times New Roman" panose="02020603050405020304" pitchFamily="18" charset="0"/>
                <a:ea typeface="Times New Roman" panose="02020603050405020304" pitchFamily="18" charset="0"/>
              </a:rPr>
              <a:t>.</a:t>
            </a:r>
            <a:endParaRPr lang="en-US" sz="3200" b="1" dirty="0">
              <a:solidFill>
                <a:schemeClr val="accent1"/>
              </a:solidFill>
            </a:endParaRPr>
          </a:p>
        </p:txBody>
      </p:sp>
    </p:spTree>
    <p:extLst>
      <p:ext uri="{BB962C8B-B14F-4D97-AF65-F5344CB8AC3E}">
        <p14:creationId xmlns:p14="http://schemas.microsoft.com/office/powerpoint/2010/main" val="345367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2">
                                            <p:txEl>
                                              <p:pRg st="1" end="1"/>
                                            </p:txEl>
                                          </p:spTgt>
                                        </p:tgtEl>
                                      </p:cBhvr>
                                    </p:animEffect>
                                    <p:set>
                                      <p:cBhvr>
                                        <p:cTn id="37" dur="1" fill="hold">
                                          <p:stCondLst>
                                            <p:cond delay="499"/>
                                          </p:stCondLst>
                                        </p:cTn>
                                        <p:tgtEl>
                                          <p:spTgt spid="2">
                                            <p:txEl>
                                              <p:pRg st="1" end="1"/>
                                            </p:txEl>
                                          </p:spTgt>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2">
                                            <p:txEl>
                                              <p:pRg st="2" end="2"/>
                                            </p:txEl>
                                          </p:spTgt>
                                        </p:tgtEl>
                                      </p:cBhvr>
                                    </p:animEffect>
                                    <p:set>
                                      <p:cBhvr>
                                        <p:cTn id="40" dur="1" fill="hold">
                                          <p:stCondLst>
                                            <p:cond delay="499"/>
                                          </p:stCondLst>
                                        </p:cTn>
                                        <p:tgtEl>
                                          <p:spTgt spid="2">
                                            <p:txEl>
                                              <p:pRg st="2" end="2"/>
                                            </p:txEl>
                                          </p:spTgt>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2">
                                            <p:txEl>
                                              <p:pRg st="3" end="3"/>
                                            </p:txEl>
                                          </p:spTgt>
                                        </p:tgtEl>
                                      </p:cBhvr>
                                    </p:animEffect>
                                    <p:set>
                                      <p:cBhvr>
                                        <p:cTn id="43" dur="1" fill="hold">
                                          <p:stCondLst>
                                            <p:cond delay="499"/>
                                          </p:stCondLst>
                                        </p:cTn>
                                        <p:tgtEl>
                                          <p:spTgt spid="2">
                                            <p:txEl>
                                              <p:pRg st="3" end="3"/>
                                            </p:txEl>
                                          </p:spTgt>
                                        </p:tgtEl>
                                        <p:attrNameLst>
                                          <p:attrName>style.visibility</p:attrName>
                                        </p:attrNameLst>
                                      </p:cBhvr>
                                      <p:to>
                                        <p:strVal val="hidden"/>
                                      </p:to>
                                    </p:set>
                                  </p:childTnLst>
                                </p:cTn>
                              </p:par>
                              <p:par>
                                <p:cTn id="44" presetID="5" presetClass="exit" presetSubtype="10" fill="hold" nodeType="withEffect">
                                  <p:stCondLst>
                                    <p:cond delay="0"/>
                                  </p:stCondLst>
                                  <p:childTnLst>
                                    <p:animEffect transition="out" filter="checkerboard(across)">
                                      <p:cBhvr>
                                        <p:cTn id="45" dur="500"/>
                                        <p:tgtEl>
                                          <p:spTgt spid="2">
                                            <p:txEl>
                                              <p:pRg st="4" end="4"/>
                                            </p:txEl>
                                          </p:spTgt>
                                        </p:tgtEl>
                                      </p:cBhvr>
                                    </p:animEffect>
                                    <p:set>
                                      <p:cBhvr>
                                        <p:cTn id="46" dur="1" fill="hold">
                                          <p:stCondLst>
                                            <p:cond delay="499"/>
                                          </p:stCondLst>
                                        </p:cTn>
                                        <p:tgtEl>
                                          <p:spTgt spid="2">
                                            <p:txEl>
                                              <p:pRg st="4" end="4"/>
                                            </p:txEl>
                                          </p:spTgt>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2">
                                            <p:txEl>
                                              <p:pRg st="5" end="5"/>
                                            </p:txEl>
                                          </p:spTgt>
                                        </p:tgtEl>
                                      </p:cBhvr>
                                    </p:animEffect>
                                    <p:set>
                                      <p:cBhvr>
                                        <p:cTn id="49"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2000"/>
                                        <p:tgtEl>
                                          <p:spTgt spid="3"/>
                                        </p:tgtEl>
                                      </p:cBhvr>
                                    </p:animEffect>
                                    <p:anim calcmode="lin" valueType="num">
                                      <p:cBhvr>
                                        <p:cTn id="55" dur="2000" fill="hold"/>
                                        <p:tgtEl>
                                          <p:spTgt spid="3"/>
                                        </p:tgtEl>
                                        <p:attrNameLst>
                                          <p:attrName>ppt_w</p:attrName>
                                        </p:attrNameLst>
                                      </p:cBhvr>
                                      <p:tavLst>
                                        <p:tav tm="0" fmla="#ppt_w*sin(2.5*pi*$)">
                                          <p:val>
                                            <p:fltVal val="0"/>
                                          </p:val>
                                        </p:tav>
                                        <p:tav tm="100000">
                                          <p:val>
                                            <p:fltVal val="1"/>
                                          </p:val>
                                        </p:tav>
                                      </p:tavLst>
                                    </p:anim>
                                    <p:anim calcmode="lin" valueType="num">
                                      <p:cBhvr>
                                        <p:cTn id="56"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7">
            <a:extLst>
              <a:ext uri="{FF2B5EF4-FFF2-40B4-BE49-F238E27FC236}">
                <a16:creationId xmlns:a16="http://schemas.microsoft.com/office/drawing/2014/main" id="{27708298-43D2-5C04-C794-731E44769B9F}"/>
              </a:ext>
            </a:extLst>
          </p:cNvPr>
          <p:cNvSpPr/>
          <p:nvPr/>
        </p:nvSpPr>
        <p:spPr>
          <a:xfrm>
            <a:off x="-170788" y="931895"/>
            <a:ext cx="5346166" cy="816278"/>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5400" b="1" dirty="0" smtClean="0">
                <a:solidFill>
                  <a:schemeClr val="tx1"/>
                </a:solidFill>
              </a:rPr>
              <a:t>I. DẪN NHIỆT</a:t>
            </a:r>
            <a:endParaRPr lang="en-BZ" sz="5400" b="1" dirty="0">
              <a:solidFill>
                <a:schemeClr val="tx1"/>
              </a:solidFill>
            </a:endParaRPr>
          </a:p>
        </p:txBody>
      </p:sp>
      <p:sp>
        <p:nvSpPr>
          <p:cNvPr id="5" name="Hình tự do: Hình 7">
            <a:extLst>
              <a:ext uri="{FF2B5EF4-FFF2-40B4-BE49-F238E27FC236}">
                <a16:creationId xmlns:a16="http://schemas.microsoft.com/office/drawing/2014/main" id="{27708298-43D2-5C04-C794-731E44769B9F}"/>
              </a:ext>
            </a:extLst>
          </p:cNvPr>
          <p:cNvSpPr/>
          <p:nvPr/>
        </p:nvSpPr>
        <p:spPr>
          <a:xfrm>
            <a:off x="0" y="1696520"/>
            <a:ext cx="4898572"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dẫn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270094" y="2280101"/>
            <a:ext cx="11551024" cy="3416320"/>
          </a:xfrm>
          <a:prstGeom prst="rect">
            <a:avLst/>
          </a:prstGeom>
        </p:spPr>
        <p:txBody>
          <a:bodyPr wrap="square">
            <a:spAutoFit/>
          </a:bodyPr>
          <a:lstStyle/>
          <a:p>
            <a:pPr algn="just">
              <a:lnSpc>
                <a:spcPct val="150000"/>
              </a:lnSpc>
              <a:spcAft>
                <a:spcPts val="0"/>
              </a:spcAft>
            </a:pPr>
            <a:r>
              <a:rPr lang="nl-NL" sz="2400" b="1" dirty="0">
                <a:latin typeface="Arial" panose="020B0604020202020204" pitchFamily="34" charset="0"/>
                <a:cs typeface="Arial" panose="020B0604020202020204" pitchFamily="34" charset="0"/>
              </a:rPr>
              <a:t>GV yêu cầu HS quan sát hình 28.1 (trong </a:t>
            </a:r>
            <a:r>
              <a:rPr lang="nl-NL" sz="2400" b="1" dirty="0" smtClean="0">
                <a:latin typeface="Arial" panose="020B0604020202020204" pitchFamily="34" charset="0"/>
                <a:cs typeface="Arial" panose="020B0604020202020204" pitchFamily="34" charset="0"/>
              </a:rPr>
              <a:t>SGK), GV hướng dẫn, </a:t>
            </a:r>
            <a:r>
              <a:rPr lang="nl-NL" sz="2400" b="1" dirty="0">
                <a:latin typeface="Arial" panose="020B0604020202020204" pitchFamily="34" charset="0"/>
                <a:cs typeface="Arial" panose="020B0604020202020204" pitchFamily="34" charset="0"/>
              </a:rPr>
              <a:t>sau đó </a:t>
            </a:r>
            <a:r>
              <a:rPr lang="nl-NL" sz="2400" b="1" dirty="0" smtClean="0">
                <a:latin typeface="Arial" panose="020B0604020202020204" pitchFamily="34" charset="0"/>
                <a:cs typeface="Arial" panose="020B0604020202020204" pitchFamily="34" charset="0"/>
              </a:rPr>
              <a:t>HS chú </a:t>
            </a:r>
            <a:r>
              <a:rPr lang="nl-NL" sz="2400" b="1" dirty="0">
                <a:latin typeface="Arial" panose="020B0604020202020204" pitchFamily="34" charset="0"/>
                <a:cs typeface="Arial" panose="020B0604020202020204" pitchFamily="34" charset="0"/>
              </a:rPr>
              <a:t>ý quan sát thí nghiệm biểu diễn của giáo viên để trả lời các câu hỏi trong SGK</a:t>
            </a:r>
            <a:r>
              <a:rPr lang="nl-NL" sz="2400" b="1" dirty="0" smtClean="0">
                <a:latin typeface="Arial" panose="020B0604020202020204" pitchFamily="34" charset="0"/>
                <a:cs typeface="Arial" panose="020B0604020202020204" pitchFamily="34" charset="0"/>
              </a:rPr>
              <a:t>:</a:t>
            </a:r>
          </a:p>
          <a:p>
            <a:pPr lvl="0"/>
            <a:r>
              <a:rPr lang="en-US" sz="2400" b="1" dirty="0" smtClean="0">
                <a:solidFill>
                  <a:srgbClr val="FF0000"/>
                </a:solidFill>
                <a:latin typeface="Arial" panose="020B0604020202020204" pitchFamily="34" charset="0"/>
                <a:cs typeface="Arial" panose="020B0604020202020204" pitchFamily="34" charset="0"/>
              </a:rPr>
              <a:t>1. </a:t>
            </a:r>
            <a:r>
              <a:rPr lang="en-US" sz="2400" b="1" dirty="0" err="1" smtClean="0">
                <a:solidFill>
                  <a:srgbClr val="FF0000"/>
                </a:solidFill>
                <a:latin typeface="Arial" panose="020B0604020202020204" pitchFamily="34" charset="0"/>
                <a:cs typeface="Arial" panose="020B0604020202020204" pitchFamily="34" charset="0"/>
              </a:rPr>
              <a:t>Mô</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tả</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hiện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tượng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xảy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ra</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đối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với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các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đinh</a:t>
            </a:r>
            <a:r>
              <a:rPr lang="en-US" sz="2400" b="1" dirty="0">
                <a:solidFill>
                  <a:srgbClr val="FF0000"/>
                </a:solidFill>
                <a:latin typeface="Arial" panose="020B0604020202020204" pitchFamily="34" charset="0"/>
                <a:cs typeface="Arial" panose="020B0604020202020204" pitchFamily="34" charset="0"/>
              </a:rPr>
              <a:t>.</a:t>
            </a:r>
          </a:p>
          <a:p>
            <a:pPr lvl="0"/>
            <a:r>
              <a:rPr lang="en-US" sz="2400" b="1" dirty="0" smtClean="0">
                <a:solidFill>
                  <a:srgbClr val="FF0000"/>
                </a:solidFill>
                <a:latin typeface="Arial" panose="020B0604020202020204" pitchFamily="34" charset="0"/>
                <a:cs typeface="Arial" panose="020B0604020202020204" pitchFamily="34" charset="0"/>
              </a:rPr>
              <a:t>2. </a:t>
            </a:r>
            <a:r>
              <a:rPr lang="en-US" sz="2400" b="1" dirty="0" err="1" smtClean="0">
                <a:solidFill>
                  <a:srgbClr val="FF0000"/>
                </a:solidFill>
                <a:latin typeface="Arial" panose="020B0604020202020204" pitchFamily="34" charset="0"/>
                <a:cs typeface="Arial" panose="020B0604020202020204" pitchFamily="34" charset="0"/>
              </a:rPr>
              <a:t>Các</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đinh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rơi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xuống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chứng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tỏ</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điều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gì</a:t>
            </a:r>
            <a:r>
              <a:rPr lang="en-US" sz="2400" b="1" dirty="0">
                <a:solidFill>
                  <a:srgbClr val="FF0000"/>
                </a:solidFill>
                <a:latin typeface="Arial" panose="020B0604020202020204" pitchFamily="34" charset="0"/>
                <a:cs typeface="Arial" panose="020B0604020202020204" pitchFamily="34" charset="0"/>
              </a:rPr>
              <a:t>?</a:t>
            </a:r>
          </a:p>
          <a:p>
            <a:pPr lvl="0"/>
            <a:r>
              <a:rPr lang="en-US" sz="2400" b="1" dirty="0" smtClean="0">
                <a:solidFill>
                  <a:srgbClr val="FF0000"/>
                </a:solidFill>
                <a:latin typeface="Arial" panose="020B0604020202020204" pitchFamily="34" charset="0"/>
                <a:cs typeface="Arial" panose="020B0604020202020204" pitchFamily="34" charset="0"/>
              </a:rPr>
              <a:t>3. </a:t>
            </a:r>
            <a:r>
              <a:rPr lang="en-US" sz="2400" b="1" dirty="0" err="1" smtClean="0">
                <a:solidFill>
                  <a:srgbClr val="FF0000"/>
                </a:solidFill>
                <a:latin typeface="Arial" panose="020B0604020202020204" pitchFamily="34" charset="0"/>
                <a:cs typeface="Arial" panose="020B0604020202020204" pitchFamily="34" charset="0"/>
              </a:rPr>
              <a:t>Đinh</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lần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lượt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rơi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xuống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theo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thứ</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tự</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nào</a:t>
            </a:r>
            <a:r>
              <a:rPr lang="en-US" sz="2400" b="1" dirty="0">
                <a:solidFill>
                  <a:srgbClr val="FF0000"/>
                </a:solidFill>
                <a:latin typeface="Arial" panose="020B0604020202020204" pitchFamily="34" charset="0"/>
                <a:cs typeface="Arial" panose="020B0604020202020204" pitchFamily="34" charset="0"/>
              </a:rPr>
              <a:t>?</a:t>
            </a:r>
          </a:p>
          <a:p>
            <a:pPr algn="just">
              <a:lnSpc>
                <a:spcPct val="150000"/>
              </a:lnSpc>
              <a:spcAft>
                <a:spcPts val="0"/>
              </a:spcAft>
            </a:pP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270094" y="4378568"/>
            <a:ext cx="11303596" cy="2230739"/>
          </a:xfrm>
          <a:prstGeom prst="rect">
            <a:avLst/>
          </a:prstGeom>
        </p:spPr>
        <p:txBody>
          <a:bodyPr wrap="square">
            <a:spAutoFit/>
          </a:bodyPr>
          <a:lstStyle/>
          <a:p>
            <a:pPr lvl="0" algn="just">
              <a:lnSpc>
                <a:spcPct val="117000"/>
              </a:lnSpc>
              <a:spcAft>
                <a:spcPts val="0"/>
              </a:spcAft>
              <a:buClr>
                <a:srgbClr val="232323"/>
              </a:buClr>
              <a:buSzPts val="1400"/>
              <a:tabLst>
                <a:tab pos="491490" algn="l"/>
              </a:tabLst>
            </a:pP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Khi</a:t>
            </a: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đốt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AB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đinh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rơi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15000"/>
              </a:lnSpc>
              <a:spcAft>
                <a:spcPts val="0"/>
              </a:spcAft>
              <a:buClr>
                <a:srgbClr val="232323"/>
              </a:buClr>
              <a:buSzPts val="1400"/>
              <a:tabLst>
                <a:tab pos="485775" algn="l"/>
              </a:tabLst>
            </a:pP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Đinh</a:t>
            </a: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rơi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nung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đã</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tới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B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17000"/>
              </a:lnSpc>
              <a:spcAft>
                <a:spcPts val="0"/>
              </a:spcAft>
              <a:buClr>
                <a:srgbClr val="232323"/>
              </a:buClr>
              <a:buSzPts val="1400"/>
              <a:tabLst>
                <a:tab pos="503555" algn="l"/>
              </a:tabLst>
            </a:pP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đinh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rơi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thứ</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tự</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e.</a:t>
            </a:r>
            <a:endParaRPr lang="en-US" sz="2400" b="1" u="none" strike="noStrike" spc="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36090" y="3855348"/>
            <a:ext cx="4792553" cy="523220"/>
          </a:xfrm>
          <a:prstGeom prst="rect">
            <a:avLst/>
          </a:prstGeom>
        </p:spPr>
        <p:txBody>
          <a:bodyPr wrap="square">
            <a:spAutoFit/>
          </a:bodyPr>
          <a:lstStyle/>
          <a:p>
            <a:pPr marL="1079500"/>
            <a:r>
              <a:rPr lang="en-US" sz="2800" b="1" dirty="0" err="1" smtClean="0">
                <a:solidFill>
                  <a:srgbClr val="0070C0"/>
                </a:solidFill>
                <a:latin typeface="Arial" panose="020B0604020202020204" pitchFamily="34" charset="0"/>
                <a:cs typeface="Arial" panose="020B0604020202020204" pitchFamily="34" charset="0"/>
              </a:rPr>
              <a:t>Trả</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lời</a:t>
            </a:r>
            <a:endParaRPr lang="en-BZ" sz="2800" b="1" dirty="0">
              <a:solidFill>
                <a:srgbClr val="0070C0"/>
              </a:solidFill>
              <a:latin typeface="Arial" panose="020B0604020202020204" pitchFamily="34" charset="0"/>
              <a:cs typeface="Arial" panose="020B0604020202020204" pitchFamily="34" charset="0"/>
            </a:endParaRPr>
          </a:p>
        </p:txBody>
      </p:sp>
      <p:sp>
        <p:nvSpPr>
          <p:cNvPr id="9" name="Hình tự do: Hình 7">
            <a:extLst>
              <a:ext uri="{FF2B5EF4-FFF2-40B4-BE49-F238E27FC236}">
                <a16:creationId xmlns:a16="http://schemas.microsoft.com/office/drawing/2014/main" id="{27708298-43D2-5C04-C794-731E44769B9F}"/>
              </a:ext>
            </a:extLst>
          </p:cNvPr>
          <p:cNvSpPr/>
          <p:nvPr/>
        </p:nvSpPr>
        <p:spPr>
          <a:xfrm>
            <a:off x="3066878" y="68132"/>
            <a:ext cx="701764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smtClean="0">
                <a:solidFill>
                  <a:schemeClr val="tx1"/>
                </a:solidFill>
                <a:latin typeface="Times New Roman" panose="02020603050405020304" pitchFamily="18" charset="0"/>
                <a:ea typeface="Times New Roman" panose="02020603050405020304" pitchFamily="18" charset="0"/>
              </a:rPr>
              <a:t>HÌNH THÀNH KIẾN THỨC MỚI </a:t>
            </a:r>
            <a:endParaRPr lang="en-US" sz="2400" dirty="0">
              <a:solidFill>
                <a:schemeClr val="tx1"/>
              </a:solidFill>
            </a:endParaRPr>
          </a:p>
        </p:txBody>
      </p:sp>
    </p:spTree>
    <p:extLst>
      <p:ext uri="{BB962C8B-B14F-4D97-AF65-F5344CB8AC3E}">
        <p14:creationId xmlns:p14="http://schemas.microsoft.com/office/powerpoint/2010/main" val="54600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circle(in)">
                                      <p:cBhvr>
                                        <p:cTn id="26" dur="20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1000"/>
                                        <p:tgtEl>
                                          <p:spTgt spid="6">
                                            <p:txEl>
                                              <p:pRg st="1" end="1"/>
                                            </p:txEl>
                                          </p:spTgt>
                                        </p:tgtEl>
                                      </p:cBhvr>
                                    </p:animEffect>
                                    <p:anim calcmode="lin" valueType="num">
                                      <p:cBhvr>
                                        <p:cTn id="3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1000"/>
                                        <p:tgtEl>
                                          <p:spTgt spid="6">
                                            <p:txEl>
                                              <p:pRg st="2" end="2"/>
                                            </p:txEl>
                                          </p:spTgt>
                                        </p:tgtEl>
                                      </p:cBhvr>
                                    </p:animEffect>
                                    <p:anim calcmode="lin" valueType="num">
                                      <p:cBhvr>
                                        <p:cTn id="3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fade">
                                      <p:cBhvr>
                                        <p:cTn id="41" dur="1000"/>
                                        <p:tgtEl>
                                          <p:spTgt spid="6">
                                            <p:txEl>
                                              <p:pRg st="3" end="3"/>
                                            </p:txEl>
                                          </p:spTgt>
                                        </p:tgtEl>
                                      </p:cBhvr>
                                    </p:animEffect>
                                    <p:anim calcmode="lin" valueType="num">
                                      <p:cBhvr>
                                        <p:cTn id="4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0" presetClass="exit" presetSubtype="0" fill="hold" nodeType="clickEffect">
                                  <p:stCondLst>
                                    <p:cond delay="0"/>
                                  </p:stCondLst>
                                  <p:childTnLst>
                                    <p:animEffect transition="out" filter="wedge">
                                      <p:cBhvr>
                                        <p:cTn id="47" dur="2000"/>
                                        <p:tgtEl>
                                          <p:spTgt spid="6">
                                            <p:txEl>
                                              <p:pRg st="1" end="1"/>
                                            </p:txEl>
                                          </p:spTgt>
                                        </p:tgtEl>
                                      </p:cBhvr>
                                    </p:animEffect>
                                    <p:set>
                                      <p:cBhvr>
                                        <p:cTn id="48" dur="1" fill="hold">
                                          <p:stCondLst>
                                            <p:cond delay="1999"/>
                                          </p:stCondLst>
                                        </p:cTn>
                                        <p:tgtEl>
                                          <p:spTgt spid="6">
                                            <p:txEl>
                                              <p:pRg st="1" end="1"/>
                                            </p:txEl>
                                          </p:spTgt>
                                        </p:tgtEl>
                                        <p:attrNameLst>
                                          <p:attrName>style.visibility</p:attrName>
                                        </p:attrNameLst>
                                      </p:cBhvr>
                                      <p:to>
                                        <p:strVal val="hidden"/>
                                      </p:to>
                                    </p:set>
                                  </p:childTnLst>
                                </p:cTn>
                              </p:par>
                              <p:par>
                                <p:cTn id="49" presetID="20" presetClass="exit" presetSubtype="0" fill="hold" nodeType="withEffect">
                                  <p:stCondLst>
                                    <p:cond delay="0"/>
                                  </p:stCondLst>
                                  <p:childTnLst>
                                    <p:animEffect transition="out" filter="wedge">
                                      <p:cBhvr>
                                        <p:cTn id="50" dur="2000"/>
                                        <p:tgtEl>
                                          <p:spTgt spid="6">
                                            <p:txEl>
                                              <p:pRg st="2" end="2"/>
                                            </p:txEl>
                                          </p:spTgt>
                                        </p:tgtEl>
                                      </p:cBhvr>
                                    </p:animEffect>
                                    <p:set>
                                      <p:cBhvr>
                                        <p:cTn id="51" dur="1" fill="hold">
                                          <p:stCondLst>
                                            <p:cond delay="1999"/>
                                          </p:stCondLst>
                                        </p:cTn>
                                        <p:tgtEl>
                                          <p:spTgt spid="6">
                                            <p:txEl>
                                              <p:pRg st="2" end="2"/>
                                            </p:txEl>
                                          </p:spTgt>
                                        </p:tgtEl>
                                        <p:attrNameLst>
                                          <p:attrName>style.visibility</p:attrName>
                                        </p:attrNameLst>
                                      </p:cBhvr>
                                      <p:to>
                                        <p:strVal val="hidden"/>
                                      </p:to>
                                    </p:set>
                                  </p:childTnLst>
                                </p:cTn>
                              </p:par>
                              <p:par>
                                <p:cTn id="52" presetID="20" presetClass="exit" presetSubtype="0" fill="hold" nodeType="withEffect">
                                  <p:stCondLst>
                                    <p:cond delay="0"/>
                                  </p:stCondLst>
                                  <p:childTnLst>
                                    <p:animEffect transition="out" filter="wedge">
                                      <p:cBhvr>
                                        <p:cTn id="53" dur="2000"/>
                                        <p:tgtEl>
                                          <p:spTgt spid="6">
                                            <p:txEl>
                                              <p:pRg st="3" end="3"/>
                                            </p:txEl>
                                          </p:spTgt>
                                        </p:tgtEl>
                                      </p:cBhvr>
                                    </p:animEffect>
                                    <p:set>
                                      <p:cBhvr>
                                        <p:cTn id="54" dur="1" fill="hold">
                                          <p:stCondLst>
                                            <p:cond delay="1999"/>
                                          </p:stCondLst>
                                        </p:cTn>
                                        <p:tgtEl>
                                          <p:spTgt spid="6">
                                            <p:txEl>
                                              <p:pRg st="3" end="3"/>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7">
                                            <p:txEl>
                                              <p:pRg st="0" end="0"/>
                                            </p:txEl>
                                          </p:spTgt>
                                        </p:tgtEl>
                                        <p:attrNameLst>
                                          <p:attrName>style.visibility</p:attrName>
                                        </p:attrNameLst>
                                      </p:cBhvr>
                                      <p:to>
                                        <p:strVal val="visible"/>
                                      </p:to>
                                    </p:set>
                                    <p:animEffect transition="in" filter="fade">
                                      <p:cBhvr>
                                        <p:cTn id="66" dur="1000"/>
                                        <p:tgtEl>
                                          <p:spTgt spid="7">
                                            <p:txEl>
                                              <p:pRg st="0" end="0"/>
                                            </p:txEl>
                                          </p:spTgt>
                                        </p:tgtEl>
                                      </p:cBhvr>
                                    </p:animEffect>
                                    <p:anim calcmode="lin" valueType="num">
                                      <p:cBhvr>
                                        <p:cTn id="6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7">
                                            <p:txEl>
                                              <p:pRg st="1" end="1"/>
                                            </p:txEl>
                                          </p:spTgt>
                                        </p:tgtEl>
                                        <p:attrNameLst>
                                          <p:attrName>style.visibility</p:attrName>
                                        </p:attrNameLst>
                                      </p:cBhvr>
                                      <p:to>
                                        <p:strVal val="visible"/>
                                      </p:to>
                                    </p:set>
                                    <p:animEffect transition="in" filter="fade">
                                      <p:cBhvr>
                                        <p:cTn id="73" dur="1000"/>
                                        <p:tgtEl>
                                          <p:spTgt spid="7">
                                            <p:txEl>
                                              <p:pRg st="1" end="1"/>
                                            </p:txEl>
                                          </p:spTgt>
                                        </p:tgtEl>
                                      </p:cBhvr>
                                    </p:animEffect>
                                    <p:anim calcmode="lin" valueType="num">
                                      <p:cBhvr>
                                        <p:cTn id="7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7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7">
                                            <p:txEl>
                                              <p:pRg st="2" end="2"/>
                                            </p:txEl>
                                          </p:spTgt>
                                        </p:tgtEl>
                                        <p:attrNameLst>
                                          <p:attrName>style.visibility</p:attrName>
                                        </p:attrNameLst>
                                      </p:cBhvr>
                                      <p:to>
                                        <p:strVal val="visible"/>
                                      </p:to>
                                    </p:set>
                                    <p:animEffect transition="in" filter="fade">
                                      <p:cBhvr>
                                        <p:cTn id="80" dur="1000"/>
                                        <p:tgtEl>
                                          <p:spTgt spid="7">
                                            <p:txEl>
                                              <p:pRg st="2" end="2"/>
                                            </p:txEl>
                                          </p:spTgt>
                                        </p:tgtEl>
                                      </p:cBhvr>
                                    </p:animEffect>
                                    <p:anim calcmode="lin" valueType="num">
                                      <p:cBhvr>
                                        <p:cTn id="8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8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7">
            <a:extLst>
              <a:ext uri="{FF2B5EF4-FFF2-40B4-BE49-F238E27FC236}">
                <a16:creationId xmlns:a16="http://schemas.microsoft.com/office/drawing/2014/main" id="{27708298-43D2-5C04-C794-731E44769B9F}"/>
              </a:ext>
            </a:extLst>
          </p:cNvPr>
          <p:cNvSpPr/>
          <p:nvPr/>
        </p:nvSpPr>
        <p:spPr>
          <a:xfrm>
            <a:off x="215154" y="-14588"/>
            <a:ext cx="5244353" cy="957299"/>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5400" b="1" dirty="0" smtClean="0">
                <a:solidFill>
                  <a:schemeClr val="tx1"/>
                </a:solidFill>
              </a:rPr>
              <a:t>I. DẪN NHIỆT</a:t>
            </a:r>
            <a:endParaRPr lang="en-BZ" sz="5400" b="1" dirty="0">
              <a:solidFill>
                <a:schemeClr val="tx1"/>
              </a:solidFill>
            </a:endParaRPr>
          </a:p>
        </p:txBody>
      </p:sp>
      <p:sp>
        <p:nvSpPr>
          <p:cNvPr id="5" name="Hình tự do: Hình 7">
            <a:extLst>
              <a:ext uri="{FF2B5EF4-FFF2-40B4-BE49-F238E27FC236}">
                <a16:creationId xmlns:a16="http://schemas.microsoft.com/office/drawing/2014/main" id="{27708298-43D2-5C04-C794-731E44769B9F}"/>
              </a:ext>
            </a:extLst>
          </p:cNvPr>
          <p:cNvSpPr/>
          <p:nvPr/>
        </p:nvSpPr>
        <p:spPr>
          <a:xfrm>
            <a:off x="242047" y="956807"/>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dẫn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a:off x="-136028" y="1665907"/>
            <a:ext cx="6260213" cy="523220"/>
          </a:xfrm>
          <a:prstGeom prst="rect">
            <a:avLst/>
          </a:prstGeom>
        </p:spPr>
        <p:txBody>
          <a:bodyPr wrap="square">
            <a:spAutoFit/>
          </a:bodyPr>
          <a:lstStyle/>
          <a:p>
            <a:pPr marL="1079500"/>
            <a:r>
              <a:rPr lang="en-US" sz="2800" b="1" dirty="0" err="1" smtClean="0">
                <a:solidFill>
                  <a:srgbClr val="0070C0"/>
                </a:solidFill>
                <a:latin typeface="Arial" panose="020B0604020202020204" pitchFamily="34" charset="0"/>
                <a:cs typeface="Arial" panose="020B0604020202020204" pitchFamily="34" charset="0"/>
              </a:rPr>
              <a:t>Thông</a:t>
            </a:r>
            <a:r>
              <a:rPr lang="en-US" sz="2800" b="1" dirty="0" smtClean="0">
                <a:solidFill>
                  <a:srgbClr val="0070C0"/>
                </a:solidFill>
                <a:latin typeface="Arial" panose="020B0604020202020204" pitchFamily="34" charset="0"/>
                <a:cs typeface="Arial" panose="020B0604020202020204" pitchFamily="34" charset="0"/>
              </a:rPr>
              <a:t> tin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112</a:t>
            </a:r>
            <a:endParaRPr lang="en-BZ" sz="2800" b="1" dirty="0">
              <a:solidFill>
                <a:srgbClr val="0070C0"/>
              </a:solidFill>
              <a:latin typeface="Arial" panose="020B0604020202020204" pitchFamily="34" charset="0"/>
              <a:cs typeface="Arial" panose="020B0604020202020204" pitchFamily="34" charset="0"/>
            </a:endParaRPr>
          </a:p>
        </p:txBody>
      </p:sp>
      <p:sp>
        <p:nvSpPr>
          <p:cNvPr id="9" name="Rectangle 8"/>
          <p:cNvSpPr/>
          <p:nvPr/>
        </p:nvSpPr>
        <p:spPr>
          <a:xfrm>
            <a:off x="66234" y="2508069"/>
            <a:ext cx="11915095" cy="3108543"/>
          </a:xfrm>
          <a:prstGeom prst="rect">
            <a:avLst/>
          </a:prstGeom>
        </p:spPr>
        <p:txBody>
          <a:bodyPr wrap="square">
            <a:spAutoFit/>
          </a:bodyPr>
          <a:lstStyle/>
          <a:p>
            <a:pPr marL="1079500"/>
            <a:r>
              <a:rPr lang="en-US" sz="2800" dirty="0" err="1" smtClean="0">
                <a:solidFill>
                  <a:srgbClr val="0070C0"/>
                </a:solidFill>
                <a:latin typeface="Arial" panose="020B0604020202020204" pitchFamily="34" charset="0"/>
                <a:cs typeface="Arial" panose="020B0604020202020204" pitchFamily="34" charset="0"/>
              </a:rPr>
              <a:t>Kết</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luận</a:t>
            </a:r>
            <a:r>
              <a:rPr lang="en-US" sz="2800" dirty="0" smtClean="0">
                <a:solidFill>
                  <a:srgbClr val="0070C0"/>
                </a:solidFill>
                <a:latin typeface="Arial" panose="020B0604020202020204" pitchFamily="34" charset="0"/>
                <a:cs typeface="Arial" panose="020B0604020202020204" pitchFamily="34" charset="0"/>
              </a:rPr>
              <a:t>:</a:t>
            </a:r>
          </a:p>
          <a:p>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Dẫn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là</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sự</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truyền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năng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từ</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vật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có</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cao</a:t>
            </a:r>
            <a:r>
              <a:rPr lang="en-US" sz="2800" dirty="0">
                <a:solidFill>
                  <a:srgbClr val="0070C0"/>
                </a:solidFill>
                <a:latin typeface="Arial" panose="020B0604020202020204" pitchFamily="34" charset="0"/>
                <a:cs typeface="Arial" panose="020B0604020202020204" pitchFamily="34" charset="0"/>
              </a:rPr>
              <a:t> sang </a:t>
            </a:r>
            <a:r>
              <a:rPr lang="en-US" sz="2800" dirty="0" err="1">
                <a:solidFill>
                  <a:srgbClr val="0070C0"/>
                </a:solidFill>
                <a:latin typeface="Arial" panose="020B0604020202020204" pitchFamily="34" charset="0"/>
                <a:cs typeface="Arial" panose="020B0604020202020204" pitchFamily="34" charset="0"/>
              </a:rPr>
              <a:t>vật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có</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thấp</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hơn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khi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hai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vật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tiếp</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xúc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với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nhau</a:t>
            </a:r>
            <a:r>
              <a:rPr lang="en-US" sz="2800" dirty="0">
                <a:solidFill>
                  <a:srgbClr val="0070C0"/>
                </a:solidFill>
                <a:latin typeface="Arial" panose="020B0604020202020204" pitchFamily="34" charset="0"/>
                <a:cs typeface="Arial" panose="020B0604020202020204" pitchFamily="34" charset="0"/>
              </a:rPr>
              <a:t>.</a:t>
            </a:r>
          </a:p>
          <a:p>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Cơ</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chế</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của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sự</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dẫn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là</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sự</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truyền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năng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của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chuyển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từ</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các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phần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tử</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có</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năng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lớn</a:t>
            </a:r>
            <a:r>
              <a:rPr lang="en-US" sz="2800" dirty="0">
                <a:solidFill>
                  <a:srgbClr val="0070C0"/>
                </a:solidFill>
                <a:latin typeface="Arial" panose="020B0604020202020204" pitchFamily="34" charset="0"/>
                <a:cs typeface="Arial" panose="020B0604020202020204" pitchFamily="34" charset="0"/>
              </a:rPr>
              <a:t> sang </a:t>
            </a:r>
            <a:r>
              <a:rPr lang="en-US" sz="2800" dirty="0" err="1">
                <a:solidFill>
                  <a:srgbClr val="0070C0"/>
                </a:solidFill>
                <a:latin typeface="Arial" panose="020B0604020202020204" pitchFamily="34" charset="0"/>
                <a:cs typeface="Arial" panose="020B0604020202020204" pitchFamily="34" charset="0"/>
              </a:rPr>
              <a:t>các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phân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tử</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có</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năng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nhỏ</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hơn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khi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chạm</a:t>
            </a:r>
            <a:r>
              <a:rPr lang="en-US" sz="2800" dirty="0">
                <a:solidFill>
                  <a:srgbClr val="0070C0"/>
                </a:solidFill>
                <a:latin typeface="Arial" panose="020B0604020202020204" pitchFamily="34" charset="0"/>
                <a:cs typeface="Arial" panose="020B0604020202020204" pitchFamily="34" charset="0"/>
              </a:rPr>
              <a:t>.</a:t>
            </a:r>
          </a:p>
          <a:p>
            <a:pPr marL="1079500"/>
            <a:endParaRPr lang="en-BZ" sz="2800" dirty="0">
              <a:solidFill>
                <a:srgbClr val="0070C0"/>
              </a:solidFill>
              <a:latin typeface="Arial" panose="020B0604020202020204" pitchFamily="34" charset="0"/>
              <a:cs typeface="Arial" panose="020B0604020202020204" pitchFamily="34" charset="0"/>
            </a:endParaRPr>
          </a:p>
        </p:txBody>
      </p:sp>
      <p:sp>
        <p:nvSpPr>
          <p:cNvPr id="10" name="Rectangle 9"/>
          <p:cNvSpPr/>
          <p:nvPr/>
        </p:nvSpPr>
        <p:spPr>
          <a:xfrm>
            <a:off x="215154" y="2203223"/>
            <a:ext cx="11766175" cy="4524315"/>
          </a:xfrm>
          <a:prstGeom prst="rect">
            <a:avLst/>
          </a:prstGeom>
        </p:spPr>
        <p:txBody>
          <a:bodyPr wrap="square">
            <a:spAutoFit/>
          </a:bodyPr>
          <a:lstStyle/>
          <a:p>
            <a:pPr algn="just"/>
            <a:r>
              <a:rPr lang="en-US" sz="2400" b="1" dirty="0" smtClean="0">
                <a:solidFill>
                  <a:srgbClr val="081C36"/>
                </a:solidFill>
              </a:rPr>
              <a:t>     </a:t>
            </a:r>
            <a:r>
              <a:rPr lang="vi-VN" sz="2400" b="1" dirty="0" smtClean="0">
                <a:solidFill>
                  <a:srgbClr val="081C36"/>
                </a:solidFill>
              </a:rPr>
              <a:t>Hiện </a:t>
            </a:r>
            <a:r>
              <a:rPr lang="vi-VN" sz="2400" b="1" dirty="0">
                <a:solidFill>
                  <a:srgbClr val="081C36"/>
                </a:solidFill>
              </a:rPr>
              <a:t>tượng truyền năng lượng như trong thí nghiệm trên gọi là hiện tượng dẫn nhiệt. </a:t>
            </a:r>
            <a:endParaRPr lang="en-US" sz="2400" b="1" dirty="0" smtClean="0">
              <a:solidFill>
                <a:srgbClr val="081C36"/>
              </a:solidFill>
            </a:endParaRPr>
          </a:p>
          <a:p>
            <a:pPr algn="just"/>
            <a:r>
              <a:rPr lang="en-US" sz="2400" b="1" dirty="0">
                <a:solidFill>
                  <a:srgbClr val="081C36"/>
                </a:solidFill>
              </a:rPr>
              <a:t> </a:t>
            </a:r>
            <a:r>
              <a:rPr lang="en-US" sz="2400" b="1" dirty="0" smtClean="0">
                <a:solidFill>
                  <a:srgbClr val="081C36"/>
                </a:solidFill>
              </a:rPr>
              <a:t>     </a:t>
            </a:r>
            <a:r>
              <a:rPr lang="vi-VN" sz="2400" b="1" dirty="0" smtClean="0">
                <a:solidFill>
                  <a:srgbClr val="081C36"/>
                </a:solidFill>
              </a:rPr>
              <a:t>Khi </a:t>
            </a:r>
            <a:r>
              <a:rPr lang="vi-VN" sz="2400" b="1" dirty="0">
                <a:solidFill>
                  <a:srgbClr val="081C36"/>
                </a:solidFill>
              </a:rPr>
              <a:t>đầu A được đốt nóng, các nguyên tử đồng ở đầu A chuyển động nhanh lên, động năng của chúng tăng. Khi va chạm với các nguyên tử bên cạnh có động năng nhỏ hơn, các nguyên tử ở đầu A truyền bớt động năng cho các nguyên tử này làm cho động năng của chúng tăng. Cử thế, thông qua va chạm các nguyên tử truyền năng lượng từ đầu A đến đầu B. </a:t>
            </a:r>
            <a:endParaRPr lang="en-US" sz="2400" b="1" dirty="0" smtClean="0">
              <a:solidFill>
                <a:srgbClr val="081C36"/>
              </a:solidFill>
            </a:endParaRPr>
          </a:p>
          <a:p>
            <a:pPr algn="just"/>
            <a:r>
              <a:rPr lang="en-US" sz="2400" b="1" dirty="0">
                <a:solidFill>
                  <a:srgbClr val="081C36"/>
                </a:solidFill>
              </a:rPr>
              <a:t> </a:t>
            </a:r>
            <a:r>
              <a:rPr lang="en-US" sz="2400" b="1" dirty="0" smtClean="0">
                <a:solidFill>
                  <a:srgbClr val="081C36"/>
                </a:solidFill>
              </a:rPr>
              <a:t>    </a:t>
            </a:r>
            <a:r>
              <a:rPr lang="vi-VN" sz="2400" b="1" dirty="0" smtClean="0">
                <a:solidFill>
                  <a:srgbClr val="081C36"/>
                </a:solidFill>
              </a:rPr>
              <a:t>Trong </a:t>
            </a:r>
            <a:r>
              <a:rPr lang="vi-VN" sz="2400" b="1" dirty="0">
                <a:solidFill>
                  <a:srgbClr val="081C36"/>
                </a:solidFill>
              </a:rPr>
              <a:t>vật rắn được cấu tạo từ các phân tử thì sự truyền năng lượng là do va chạm giữa các phân tử. </a:t>
            </a:r>
            <a:endParaRPr lang="en-US" sz="2400" b="1" dirty="0" smtClean="0">
              <a:solidFill>
                <a:srgbClr val="081C36"/>
              </a:solidFill>
            </a:endParaRPr>
          </a:p>
          <a:p>
            <a:pPr algn="just"/>
            <a:r>
              <a:rPr lang="en-US" sz="2400" b="1" dirty="0">
                <a:solidFill>
                  <a:srgbClr val="081C36"/>
                </a:solidFill>
              </a:rPr>
              <a:t> </a:t>
            </a:r>
            <a:r>
              <a:rPr lang="en-US" sz="2400" b="1" dirty="0" smtClean="0">
                <a:solidFill>
                  <a:srgbClr val="081C36"/>
                </a:solidFill>
              </a:rPr>
              <a:t>    </a:t>
            </a:r>
            <a:r>
              <a:rPr lang="vi-VN" sz="2400" b="1" dirty="0" smtClean="0">
                <a:solidFill>
                  <a:srgbClr val="081C36"/>
                </a:solidFill>
              </a:rPr>
              <a:t>Như </a:t>
            </a:r>
            <a:r>
              <a:rPr lang="vi-VN" sz="2400" b="1" dirty="0">
                <a:solidFill>
                  <a:srgbClr val="081C36"/>
                </a:solidFill>
              </a:rPr>
              <a:t>vậy, dẫn nhiệt là sự truyền năng lượng trực tiếp từ các nguyên tử, phân tử có động năng lớn hơn sang các nguyên tử, phân tử có động năng nhỏ hơn thông qua va chạm.</a:t>
            </a:r>
            <a:endParaRPr lang="en-US" sz="2400" b="1" dirty="0"/>
          </a:p>
        </p:txBody>
      </p:sp>
    </p:spTree>
    <p:extLst>
      <p:ext uri="{BB962C8B-B14F-4D97-AF65-F5344CB8AC3E}">
        <p14:creationId xmlns:p14="http://schemas.microsoft.com/office/powerpoint/2010/main" val="211664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10"/>
                                        </p:tgtEl>
                                        <p:attrNameLst>
                                          <p:attrName>ppt_w</p:attrName>
                                        </p:attrNameLst>
                                      </p:cBhvr>
                                      <p:tavLst>
                                        <p:tav tm="0">
                                          <p:val>
                                            <p:strVal val="ppt_w"/>
                                          </p:val>
                                        </p:tav>
                                        <p:tav tm="100000">
                                          <p:val>
                                            <p:fltVal val="0"/>
                                          </p:val>
                                        </p:tav>
                                      </p:tavLst>
                                    </p:anim>
                                    <p:anim calcmode="lin" valueType="num">
                                      <p:cBhvr>
                                        <p:cTn id="26" dur="500"/>
                                        <p:tgtEl>
                                          <p:spTgt spid="10"/>
                                        </p:tgtEl>
                                        <p:attrNameLst>
                                          <p:attrName>ppt_h</p:attrName>
                                        </p:attrNameLst>
                                      </p:cBhvr>
                                      <p:tavLst>
                                        <p:tav tm="0">
                                          <p:val>
                                            <p:strVal val="ppt_h"/>
                                          </p:val>
                                        </p:tav>
                                        <p:tav tm="100000">
                                          <p:val>
                                            <p:fltVal val="0"/>
                                          </p:val>
                                        </p:tav>
                                      </p:tavLst>
                                    </p:anim>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8" presetClass="exit" presetSubtype="32" fill="hold" grpId="1" nodeType="clickEffect">
                                  <p:stCondLst>
                                    <p:cond delay="0"/>
                                  </p:stCondLst>
                                  <p:childTnLst>
                                    <p:animEffect transition="out" filter="diamond(out)">
                                      <p:cBhvr>
                                        <p:cTn id="32" dur="2000"/>
                                        <p:tgtEl>
                                          <p:spTgt spid="8"/>
                                        </p:tgtEl>
                                      </p:cBhvr>
                                    </p:animEffect>
                                    <p:set>
                                      <p:cBhvr>
                                        <p:cTn id="33" dur="1" fill="hold">
                                          <p:stCondLst>
                                            <p:cond delay="19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8" grpId="1"/>
      <p:bldP spid="9" grpId="0"/>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5686" y="925688"/>
            <a:ext cx="6260213" cy="523220"/>
          </a:xfrm>
          <a:prstGeom prst="rect">
            <a:avLst/>
          </a:prstGeom>
        </p:spPr>
        <p:txBody>
          <a:bodyPr wrap="square">
            <a:spAutoFit/>
          </a:bodyPr>
          <a:lstStyle/>
          <a:p>
            <a:pPr marL="1079500"/>
            <a:r>
              <a:rPr lang="en-US" sz="2800" b="1" dirty="0" err="1" smtClean="0">
                <a:solidFill>
                  <a:srgbClr val="0070C0"/>
                </a:solidFill>
                <a:latin typeface="Arial" panose="020B0604020202020204" pitchFamily="34" charset="0"/>
                <a:cs typeface="Arial" panose="020B0604020202020204" pitchFamily="34" charset="0"/>
              </a:rPr>
              <a:t>Thông</a:t>
            </a:r>
            <a:r>
              <a:rPr lang="en-US" sz="2800" b="1" dirty="0" smtClean="0">
                <a:solidFill>
                  <a:srgbClr val="0070C0"/>
                </a:solidFill>
                <a:latin typeface="Arial" panose="020B0604020202020204" pitchFamily="34" charset="0"/>
                <a:cs typeface="Arial" panose="020B0604020202020204" pitchFamily="34" charset="0"/>
              </a:rPr>
              <a:t> tin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113</a:t>
            </a:r>
            <a:endParaRPr lang="en-BZ" sz="2800" b="1" dirty="0">
              <a:solidFill>
                <a:srgbClr val="0070C0"/>
              </a:solidFill>
              <a:latin typeface="Arial" panose="020B0604020202020204" pitchFamily="34" charset="0"/>
              <a:cs typeface="Arial" panose="020B0604020202020204" pitchFamily="34" charset="0"/>
            </a:endParaRPr>
          </a:p>
        </p:txBody>
      </p:sp>
      <p:sp>
        <p:nvSpPr>
          <p:cNvPr id="7" name="Hình tự do: Hình 7">
            <a:extLst>
              <a:ext uri="{FF2B5EF4-FFF2-40B4-BE49-F238E27FC236}">
                <a16:creationId xmlns:a16="http://schemas.microsoft.com/office/drawing/2014/main" id="{27708298-43D2-5C04-C794-731E44769B9F}"/>
              </a:ext>
            </a:extLst>
          </p:cNvPr>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637786" y="1633408"/>
            <a:ext cx="11053482" cy="3046988"/>
          </a:xfrm>
          <a:prstGeom prst="rect">
            <a:avLst/>
          </a:prstGeom>
        </p:spPr>
        <p:txBody>
          <a:bodyPr wrap="square">
            <a:spAutoFit/>
          </a:bodyPr>
          <a:lstStyle/>
          <a:p>
            <a:r>
              <a:rPr lang="en-US" sz="2400" b="1" dirty="0" smtClean="0">
                <a:solidFill>
                  <a:srgbClr val="081C36"/>
                </a:solidFill>
                <a:latin typeface="Arial" panose="020B0604020202020204" pitchFamily="34" charset="0"/>
                <a:cs typeface="Arial" panose="020B0604020202020204" pitchFamily="34" charset="0"/>
              </a:rPr>
              <a:t>     </a:t>
            </a:r>
            <a:r>
              <a:rPr lang="vi-VN" sz="2400" b="1" dirty="0" smtClean="0">
                <a:solidFill>
                  <a:srgbClr val="081C36"/>
                </a:solidFill>
                <a:latin typeface="Arial" panose="020B0604020202020204" pitchFamily="34" charset="0"/>
                <a:cs typeface="Arial" panose="020B0604020202020204" pitchFamily="34" charset="0"/>
              </a:rPr>
              <a:t>Vật </a:t>
            </a:r>
            <a:r>
              <a:rPr lang="vi-VN" sz="2400" b="1" dirty="0">
                <a:solidFill>
                  <a:srgbClr val="081C36"/>
                </a:solidFill>
                <a:latin typeface="Arial" panose="020B0604020202020204" pitchFamily="34" charset="0"/>
                <a:cs typeface="Arial" panose="020B0604020202020204" pitchFamily="34" charset="0"/>
              </a:rPr>
              <a:t>được cấu tạo từ những chất, vật liệu, có thể dẫn nhiệt tốt được gọi là vật dẫn nhiệt tốt; vật được cấu tạo từ những chất, vật liệu có thể cản trở tốt sự dẫn nhiệt gọi là vật cách nhiệt tốt. </a:t>
            </a:r>
            <a:endParaRPr lang="en-US" sz="2400" b="1" dirty="0" smtClean="0">
              <a:solidFill>
                <a:srgbClr val="081C36"/>
              </a:solidFill>
              <a:latin typeface="Arial" panose="020B0604020202020204" pitchFamily="34" charset="0"/>
              <a:cs typeface="Arial" panose="020B0604020202020204" pitchFamily="34" charset="0"/>
            </a:endParaRPr>
          </a:p>
          <a:p>
            <a:r>
              <a:rPr lang="en-US" sz="2400" b="1" dirty="0">
                <a:solidFill>
                  <a:srgbClr val="081C36"/>
                </a:solidFill>
                <a:latin typeface="Arial" panose="020B0604020202020204" pitchFamily="34" charset="0"/>
                <a:cs typeface="Arial" panose="020B0604020202020204" pitchFamily="34" charset="0"/>
              </a:rPr>
              <a:t> </a:t>
            </a:r>
            <a:r>
              <a:rPr lang="en-US" sz="2400" b="1" dirty="0" smtClean="0">
                <a:solidFill>
                  <a:srgbClr val="081C36"/>
                </a:solidFill>
                <a:latin typeface="Arial" panose="020B0604020202020204" pitchFamily="34" charset="0"/>
                <a:cs typeface="Arial" panose="020B0604020202020204" pitchFamily="34" charset="0"/>
              </a:rPr>
              <a:t>    </a:t>
            </a:r>
            <a:r>
              <a:rPr lang="vi-VN" sz="2400" b="1" dirty="0" smtClean="0">
                <a:solidFill>
                  <a:srgbClr val="081C36"/>
                </a:solidFill>
                <a:latin typeface="Arial" panose="020B0604020202020204" pitchFamily="34" charset="0"/>
                <a:cs typeface="Arial" panose="020B0604020202020204" pitchFamily="34" charset="0"/>
              </a:rPr>
              <a:t>Nếu </a:t>
            </a:r>
            <a:r>
              <a:rPr lang="vi-VN" sz="2400" b="1" dirty="0">
                <a:solidFill>
                  <a:srgbClr val="081C36"/>
                </a:solidFill>
                <a:latin typeface="Arial" panose="020B0604020202020204" pitchFamily="34" charset="0"/>
                <a:cs typeface="Arial" panose="020B0604020202020204" pitchFamily="34" charset="0"/>
              </a:rPr>
              <a:t>coi khả năng dẫn nhiệt của không khí là 1 thì khả năng dẫn nhiệt của một số chất và vật liệu có giá trị gần đúng như sau: </a:t>
            </a:r>
            <a:endParaRPr lang="en-US" sz="2400" b="1" dirty="0">
              <a:solidFill>
                <a:srgbClr val="081C36"/>
              </a:solidFill>
              <a:latin typeface="Arial" panose="020B0604020202020204" pitchFamily="34" charset="0"/>
              <a:cs typeface="Arial" panose="020B0604020202020204" pitchFamily="34" charset="0"/>
            </a:endParaRPr>
          </a:p>
          <a:p>
            <a:r>
              <a:rPr lang="vi-VN" sz="2400" b="1" dirty="0" smtClean="0">
                <a:solidFill>
                  <a:srgbClr val="081C36"/>
                </a:solidFill>
                <a:latin typeface="Arial" panose="020B0604020202020204" pitchFamily="34" charset="0"/>
                <a:cs typeface="Arial" panose="020B0604020202020204" pitchFamily="34" charset="0"/>
              </a:rPr>
              <a:t>Bảng </a:t>
            </a:r>
            <a:r>
              <a:rPr lang="vi-VN" sz="2400" b="1" dirty="0">
                <a:solidFill>
                  <a:srgbClr val="081C36"/>
                </a:solidFill>
                <a:latin typeface="Arial" panose="020B0604020202020204" pitchFamily="34" charset="0"/>
                <a:cs typeface="Arial" panose="020B0604020202020204" pitchFamily="34" charset="0"/>
              </a:rPr>
              <a:t>28.1. Khả năng dẫn nhiệt của các chất/vật liệu khác nhau so với không </a:t>
            </a:r>
            <a:r>
              <a:rPr lang="vi-VN" sz="2400" b="1" dirty="0" smtClean="0">
                <a:solidFill>
                  <a:srgbClr val="081C36"/>
                </a:solidFill>
                <a:latin typeface="Arial" panose="020B0604020202020204" pitchFamily="34" charset="0"/>
                <a:cs typeface="Arial" panose="020B0604020202020204" pitchFamily="34" charset="0"/>
              </a:rPr>
              <a:t>khí</a:t>
            </a:r>
            <a:endParaRPr lang="en-US" sz="2400" b="1" dirty="0" smtClean="0">
              <a:solidFill>
                <a:srgbClr val="081C36"/>
              </a:solidFill>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21704501"/>
              </p:ext>
            </p:extLst>
          </p:nvPr>
        </p:nvGraphicFramePr>
        <p:xfrm>
          <a:off x="2370418" y="4056879"/>
          <a:ext cx="8128000" cy="2286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a:txBody>
                    <a:bodyPr/>
                    <a:lstStyle/>
                    <a:p>
                      <a:pPr algn="ctr"/>
                      <a:r>
                        <a:rPr lang="en-US" sz="2000" b="1" dirty="0" err="1" smtClean="0">
                          <a:latin typeface="Arial" panose="020B0604020202020204" pitchFamily="34" charset="0"/>
                          <a:cs typeface="Arial" panose="020B0604020202020204" pitchFamily="34" charset="0"/>
                        </a:rPr>
                        <a:t>Chất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vật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liệu</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Khả</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năng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dẫn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nhiệt</a:t>
                      </a:r>
                      <a:endParaRPr lang="en-US" sz="2000" b="1"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latin typeface="Arial" panose="020B0604020202020204" pitchFamily="34" charset="0"/>
                          <a:cs typeface="Arial" panose="020B0604020202020204" pitchFamily="34" charset="0"/>
                        </a:rPr>
                        <a:t>Chất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vật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liệu</a:t>
                      </a:r>
                      <a:endParaRPr lang="en-US" sz="2000" b="1" dirty="0" smtClean="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Khả</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năng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dẫn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nhiệt</a:t>
                      </a:r>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lang="en-US" sz="2000" b="1" dirty="0" smtClean="0">
                          <a:latin typeface="Arial" panose="020B0604020202020204" pitchFamily="34" charset="0"/>
                          <a:cs typeface="Arial" panose="020B0604020202020204" pitchFamily="34" charset="0"/>
                        </a:rPr>
                        <a:t>Len</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2</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Đất</a:t>
                      </a:r>
                      <a:r>
                        <a:rPr lang="en-US" sz="2000" b="1" baseline="0" dirty="0" smtClean="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65</a:t>
                      </a:r>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en-US" sz="2000" b="1" dirty="0" err="1" smtClean="0">
                          <a:latin typeface="Arial" panose="020B0604020202020204" pitchFamily="34" charset="0"/>
                          <a:cs typeface="Arial" panose="020B0604020202020204" pitchFamily="34" charset="0"/>
                        </a:rPr>
                        <a:t>Gổ</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7</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Thép</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2 860</a:t>
                      </a:r>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en-US" sz="2000" b="1" dirty="0" err="1" smtClean="0">
                          <a:latin typeface="Arial" panose="020B0604020202020204" pitchFamily="34" charset="0"/>
                          <a:cs typeface="Arial" panose="020B0604020202020204" pitchFamily="34" charset="0"/>
                        </a:rPr>
                        <a:t>Nước</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25</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Nhôm</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8 770</a:t>
                      </a:r>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en-US" sz="2000" b="1" dirty="0" err="1" smtClean="0">
                          <a:latin typeface="Arial" panose="020B0604020202020204" pitchFamily="34" charset="0"/>
                          <a:cs typeface="Arial" panose="020B0604020202020204" pitchFamily="34" charset="0"/>
                        </a:rPr>
                        <a:t>Thủy</a:t>
                      </a:r>
                      <a:r>
                        <a:rPr lang="en-US" sz="2000" b="1" baseline="0" dirty="0" smtClean="0">
                          <a:latin typeface="Arial" panose="020B0604020202020204" pitchFamily="34" charset="0"/>
                          <a:cs typeface="Arial" panose="020B0604020202020204" pitchFamily="34" charset="0"/>
                        </a:rPr>
                        <a:t> </a:t>
                      </a:r>
                      <a:r>
                        <a:rPr lang="en-US" sz="2000" b="1" baseline="0" dirty="0" err="1" smtClean="0">
                          <a:latin typeface="Arial" panose="020B0604020202020204" pitchFamily="34" charset="0"/>
                          <a:cs typeface="Arial" panose="020B0604020202020204" pitchFamily="34" charset="0"/>
                        </a:rPr>
                        <a:t>tinh</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44</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Đồng</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17 370</a:t>
                      </a:r>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5857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6519" y="912967"/>
            <a:ext cx="9977716" cy="461665"/>
          </a:xfrm>
          <a:prstGeom prst="rect">
            <a:avLst/>
          </a:prstGeom>
        </p:spPr>
        <p:txBody>
          <a:bodyPr wrap="square">
            <a:spAutoFit/>
          </a:bodyPr>
          <a:lstStyle/>
          <a:p>
            <a:pPr marL="1079500"/>
            <a:r>
              <a:rPr lang="nl-NL" sz="2400" b="1" dirty="0">
                <a:solidFill>
                  <a:srgbClr val="FF0000"/>
                </a:solidFill>
                <a:latin typeface="Arial" panose="020B0604020202020204" pitchFamily="34" charset="0"/>
                <a:cs typeface="Arial" panose="020B0604020202020204" pitchFamily="34" charset="0"/>
              </a:rPr>
              <a:t>HS hoạt </a:t>
            </a:r>
            <a:r>
              <a:rPr lang="nl-NL" sz="2400" b="1" dirty="0" smtClean="0">
                <a:solidFill>
                  <a:srgbClr val="FF0000"/>
                </a:solidFill>
                <a:latin typeface="Arial" panose="020B0604020202020204" pitchFamily="34" charset="0"/>
                <a:cs typeface="Arial" panose="020B0604020202020204" pitchFamily="34" charset="0"/>
              </a:rPr>
              <a:t>động nhóm </a:t>
            </a:r>
            <a:r>
              <a:rPr lang="nl-NL" sz="2400" b="1" dirty="0">
                <a:solidFill>
                  <a:srgbClr val="FF0000"/>
                </a:solidFill>
                <a:latin typeface="Arial" panose="020B0604020202020204" pitchFamily="34" charset="0"/>
                <a:cs typeface="Arial" panose="020B0604020202020204" pitchFamily="34" charset="0"/>
              </a:rPr>
              <a:t>trong </a:t>
            </a:r>
            <a:r>
              <a:rPr lang="nl-NL" sz="2400" b="1" dirty="0" smtClean="0">
                <a:solidFill>
                  <a:srgbClr val="FF0000"/>
                </a:solidFill>
                <a:latin typeface="Arial" panose="020B0604020202020204" pitchFamily="34" charset="0"/>
                <a:cs typeface="Arial" panose="020B0604020202020204" pitchFamily="34" charset="0"/>
              </a:rPr>
              <a:t>5 </a:t>
            </a:r>
            <a:r>
              <a:rPr lang="nl-NL" sz="2400" b="1" dirty="0">
                <a:solidFill>
                  <a:srgbClr val="FF0000"/>
                </a:solidFill>
                <a:latin typeface="Arial" panose="020B0604020202020204" pitchFamily="34" charset="0"/>
                <a:cs typeface="Arial" panose="020B0604020202020204" pitchFamily="34" charset="0"/>
              </a:rPr>
              <a:t>phút trả lời Phiếu học tập số 1.</a:t>
            </a:r>
            <a:endParaRPr lang="en-BZ" sz="2400" b="1" dirty="0">
              <a:solidFill>
                <a:srgbClr val="FF0000"/>
              </a:solidFill>
              <a:latin typeface="Arial" panose="020B0604020202020204" pitchFamily="34" charset="0"/>
              <a:cs typeface="Arial" panose="020B0604020202020204" pitchFamily="34" charset="0"/>
            </a:endParaRPr>
          </a:p>
        </p:txBody>
      </p:sp>
      <p:sp>
        <p:nvSpPr>
          <p:cNvPr id="7" name="Hình tự do: Hình 7">
            <a:extLst>
              <a:ext uri="{FF2B5EF4-FFF2-40B4-BE49-F238E27FC236}">
                <a16:creationId xmlns:a16="http://schemas.microsoft.com/office/drawing/2014/main" id="{27708298-43D2-5C04-C794-731E44769B9F}"/>
              </a:ext>
            </a:extLst>
          </p:cNvPr>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887506" y="1325789"/>
            <a:ext cx="10824883" cy="3600986"/>
          </a:xfrm>
          <a:prstGeom prst="rect">
            <a:avLst/>
          </a:prstGeom>
        </p:spPr>
        <p:txBody>
          <a:bodyPr wrap="square">
            <a:spAutoFit/>
          </a:bodyPr>
          <a:lstStyle/>
          <a:p>
            <a:pPr marL="457200" algn="ctr">
              <a:lnSpc>
                <a:spcPct val="150000"/>
              </a:lnSpc>
              <a:spcAft>
                <a:spcPts val="0"/>
              </a:spcAft>
            </a:pPr>
            <a:r>
              <a:rPr lang="nl-NL"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Phiếu học tập số 1</a:t>
            </a:r>
            <a:endPar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Hãy thảo luận về các câu hỏi dưới đây dựa trên việc phân tích công dụng của vật dẫn nhiệt tốt và vật cách nhiệt tốt:</a:t>
            </a:r>
          </a:p>
          <a:p>
            <a:pPr algn="just">
              <a:spcAft>
                <a:spcPts val="0"/>
              </a:spcAft>
            </a:pPr>
            <a:r>
              <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1. Tại sao chảo được làm bằng kim loại còn cán chảo được làm bằng gỗ hoặc nhựa?</a:t>
            </a:r>
          </a:p>
          <a:p>
            <a:pPr algn="just">
              <a:spcAft>
                <a:spcPts val="0"/>
              </a:spcAft>
            </a:pPr>
            <a:r>
              <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2. Tại sao nhà mái ngói thì mùa hè mát hơn, mùa đông ấm hơn nhà mái tôn?</a:t>
            </a:r>
          </a:p>
          <a:p>
            <a:pPr algn="just">
              <a:spcAft>
                <a:spcPts val="0"/>
              </a:spcAft>
            </a:pPr>
            <a:r>
              <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3. Phân tích công dụng dẫn nhiệt tốt, cách nhiệt tốt của từng bộ phận trong một số dụng cụ thường dùng trong gia đình.</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578222" y="856357"/>
            <a:ext cx="10824883" cy="6001643"/>
          </a:xfrm>
          <a:prstGeom prst="rect">
            <a:avLst/>
          </a:prstGeom>
        </p:spPr>
        <p:txBody>
          <a:bodyPr wrap="square">
            <a:spAutoFit/>
          </a:bodyPr>
          <a:lstStyle/>
          <a:p>
            <a:pPr algn="ctr"/>
            <a:r>
              <a:rPr lang="en-US" sz="2400" b="1" dirty="0" err="1" smtClean="0">
                <a:latin typeface="Arial" panose="020B0604020202020204" pitchFamily="34" charset="0"/>
                <a:cs typeface="Arial" panose="020B0604020202020204" pitchFamily="34" charset="0"/>
              </a:rPr>
              <a:t>Phiếu</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tập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số</a:t>
            </a:r>
            <a:r>
              <a:rPr lang="en-US" sz="2400" b="1" dirty="0">
                <a:latin typeface="Arial" panose="020B0604020202020204" pitchFamily="34" charset="0"/>
                <a:cs typeface="Arial" panose="020B0604020202020204" pitchFamily="34" charset="0"/>
              </a:rPr>
              <a:t> 1</a:t>
            </a:r>
          </a:p>
          <a:p>
            <a:r>
              <a:rPr lang="en-US" sz="2400" b="1" dirty="0">
                <a:latin typeface="Arial" panose="020B0604020202020204" pitchFamily="34" charset="0"/>
                <a:cs typeface="Arial" panose="020B0604020202020204" pitchFamily="34" charset="0"/>
              </a:rPr>
              <a:t>1. </a:t>
            </a:r>
            <a:r>
              <a:rPr lang="en-US" sz="2400" b="1" dirty="0" err="1">
                <a:latin typeface="Arial" panose="020B0604020202020204" pitchFamily="34" charset="0"/>
                <a:cs typeface="Arial" panose="020B0604020202020204" pitchFamily="34" charset="0"/>
              </a:rPr>
              <a:t>Chảo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dẫn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nhanh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hlinkClick r:id="rId2"/>
              </a:rPr>
              <a:t>chóng</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từ</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ngọn</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lửa</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tới</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thức</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ăn</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Cán</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chảo</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được</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làm</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bằng</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gỗ</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hoặc</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nhựa</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là</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chất</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cách</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nhiệt</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tốt</a:t>
            </a:r>
            <a:r>
              <a:rPr lang="en-US" sz="2400" b="1" dirty="0">
                <a:latin typeface="Arial" panose="020B0604020202020204" pitchFamily="34" charset="0"/>
                <a:cs typeface="Arial" panose="020B0604020202020204" pitchFamily="34" charset="0"/>
                <a:hlinkClick r:id="rId2"/>
              </a:rPr>
              <a: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chảo</a:t>
            </a:r>
            <a:r>
              <a:rPr lang="en-US" sz="2400" b="1" dirty="0">
                <a:latin typeface="Arial" panose="020B0604020202020204" pitchFamily="34" charset="0"/>
                <a:cs typeface="Arial" panose="020B0604020202020204" pitchFamily="34" charset="0"/>
              </a:rPr>
              <a:t>. </a:t>
            </a:r>
          </a:p>
          <a:p>
            <a:pPr lvl="0"/>
            <a:r>
              <a:rPr lang="en-US" sz="2400" b="1" dirty="0" smtClean="0">
                <a:latin typeface="Arial" panose="020B0604020202020204" pitchFamily="34" charset="0"/>
                <a:cs typeface="Arial" panose="020B0604020202020204" pitchFamily="34" charset="0"/>
              </a:rPr>
              <a:t>2. </a:t>
            </a:r>
            <a:r>
              <a:rPr lang="en-US" sz="2400" b="1" dirty="0" err="1" smtClean="0">
                <a:latin typeface="Arial" panose="020B0604020202020204" pitchFamily="34" charset="0"/>
                <a:cs typeface="Arial" panose="020B0604020202020204" pitchFamily="34" charset="0"/>
              </a:rPr>
              <a:t>Tôn</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dẫn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còn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ngói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Do </a:t>
            </a:r>
            <a:r>
              <a:rPr lang="en-US" sz="2400" b="1" dirty="0" err="1">
                <a:latin typeface="Arial" panose="020B0604020202020204" pitchFamily="34" charset="0"/>
                <a:cs typeface="Arial" panose="020B0604020202020204" pitchFamily="34" charset="0"/>
              </a:rPr>
              <a:t>đó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mùa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hè</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ngói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năng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ngoài</a:t>
            </a:r>
            <a:r>
              <a:rPr lang="en-US" sz="2400" b="1" dirty="0">
                <a:latin typeface="Arial" panose="020B0604020202020204" pitchFamily="34" charset="0"/>
                <a:cs typeface="Arial" panose="020B0604020202020204" pitchFamily="34" charset="0"/>
              </a:rPr>
              <a:t> do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mùa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ngói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năng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ngoài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ấm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p>
          <a:p>
            <a:pPr lvl="0"/>
            <a:r>
              <a:rPr lang="en-US" sz="2400" b="1" dirty="0" smtClean="0">
                <a:latin typeface="Arial" panose="020B0604020202020204" pitchFamily="34" charset="0"/>
                <a:cs typeface="Arial" panose="020B0604020202020204" pitchFamily="34" charset="0"/>
              </a:rPr>
              <a:t>3. </a:t>
            </a:r>
            <a:r>
              <a:rPr lang="en-US" sz="2400" b="1" dirty="0" err="1" smtClean="0">
                <a:latin typeface="Arial" panose="020B0604020202020204" pitchFamily="34" charset="0"/>
                <a:cs typeface="Arial" panose="020B0604020202020204" pitchFamily="34" charset="0"/>
              </a:rPr>
              <a:t>Kể</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tích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đúng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hai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dùng</a:t>
            </a:r>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dẫn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vải</a:t>
            </a:r>
            <a:r>
              <a:rPr lang="en-US" sz="2400" b="1" dirty="0">
                <a:latin typeface="Arial" panose="020B0604020202020204" pitchFamily="34" charset="0"/>
                <a:cs typeface="Arial" panose="020B0604020202020204" pitchFamily="34" charset="0"/>
              </a:rPr>
              <a:t> con </a:t>
            </a:r>
            <a:r>
              <a:rPr lang="en-US" sz="2400" b="1" dirty="0" err="1">
                <a:latin typeface="Arial" panose="020B0604020202020204" pitchFamily="34" charset="0"/>
                <a:cs typeface="Arial" panose="020B0604020202020204" pitchFamily="34" charset="0"/>
              </a:rPr>
              <a:t>vỏ</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cầm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nhựa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chịu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gỗ</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bị</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a:t>
            </a:r>
          </a:p>
          <a:p>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Xoong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hiện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ngày</a:t>
            </a:r>
            <a:r>
              <a:rPr lang="en-US" sz="2400" b="1" dirty="0">
                <a:latin typeface="Arial" panose="020B0604020202020204" pitchFamily="34" charset="0"/>
                <a:cs typeface="Arial" panose="020B0604020202020204" pitchFamily="34" charset="0"/>
              </a:rPr>
              <a:t> nay </a:t>
            </a:r>
            <a:r>
              <a:rPr lang="en-US" sz="2400" b="1" dirty="0" err="1">
                <a:latin typeface="Arial" panose="020B0604020202020204" pitchFamily="34" charset="0"/>
                <a:cs typeface="Arial" panose="020B0604020202020204" pitchFamily="34" charset="0"/>
              </a:rPr>
              <a:t>thì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cầm</a:t>
            </a:r>
            <a:r>
              <a:rPr lang="en-US" sz="2400" b="1" dirty="0">
                <a:latin typeface="Arial" panose="020B0604020202020204" pitchFamily="34" charset="0"/>
                <a:cs typeface="Arial" panose="020B0604020202020204" pitchFamily="34" charset="0"/>
              </a:rPr>
              <a:t> hay quay </a:t>
            </a:r>
            <a:r>
              <a:rPr lang="en-US" sz="2400" b="1" dirty="0" err="1">
                <a:latin typeface="Arial" panose="020B0604020202020204" pitchFamily="34" charset="0"/>
                <a:cs typeface="Arial" panose="020B0604020202020204" pitchFamily="34" charset="0"/>
              </a:rPr>
              <a:t>nồi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thường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lót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thêm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nhựa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gỗ</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cầm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bị</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a:t>
            </a:r>
          </a:p>
          <a:p>
            <a:r>
              <a:rPr lang="en-US" sz="2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1704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childTnLst>
                                    <p:animEffect transition="out" filter="wipe(down)">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80">
                                          <p:stCondLst>
                                            <p:cond delay="0"/>
                                          </p:stCondLst>
                                        </p:cTn>
                                        <p:tgtEl>
                                          <p:spTgt spid="6"/>
                                        </p:tgtEl>
                                      </p:cBhvr>
                                    </p:animEffect>
                                    <p:anim calcmode="lin" valueType="num">
                                      <p:cBhvr>
                                        <p:cTn id="3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gtEl>
                                      </p:cBhvr>
                                      <p:to x="100000" y="60000"/>
                                    </p:animScale>
                                    <p:animScale>
                                      <p:cBhvr>
                                        <p:cTn id="42" dur="166" decel="50000">
                                          <p:stCondLst>
                                            <p:cond delay="676"/>
                                          </p:stCondLst>
                                        </p:cTn>
                                        <p:tgtEl>
                                          <p:spTgt spid="6"/>
                                        </p:tgtEl>
                                      </p:cBhvr>
                                      <p:to x="100000" y="100000"/>
                                    </p:animScale>
                                    <p:animScale>
                                      <p:cBhvr>
                                        <p:cTn id="43" dur="26">
                                          <p:stCondLst>
                                            <p:cond delay="1312"/>
                                          </p:stCondLst>
                                        </p:cTn>
                                        <p:tgtEl>
                                          <p:spTgt spid="6"/>
                                        </p:tgtEl>
                                      </p:cBhvr>
                                      <p:to x="100000" y="80000"/>
                                    </p:animScale>
                                    <p:animScale>
                                      <p:cBhvr>
                                        <p:cTn id="44" dur="166" decel="50000">
                                          <p:stCondLst>
                                            <p:cond delay="1338"/>
                                          </p:stCondLst>
                                        </p:cTn>
                                        <p:tgtEl>
                                          <p:spTgt spid="6"/>
                                        </p:tgtEl>
                                      </p:cBhvr>
                                      <p:to x="100000" y="100000"/>
                                    </p:animScale>
                                    <p:animScale>
                                      <p:cBhvr>
                                        <p:cTn id="45" dur="26">
                                          <p:stCondLst>
                                            <p:cond delay="1642"/>
                                          </p:stCondLst>
                                        </p:cTn>
                                        <p:tgtEl>
                                          <p:spTgt spid="6"/>
                                        </p:tgtEl>
                                      </p:cBhvr>
                                      <p:to x="100000" y="90000"/>
                                    </p:animScale>
                                    <p:animScale>
                                      <p:cBhvr>
                                        <p:cTn id="46" dur="166" decel="50000">
                                          <p:stCondLst>
                                            <p:cond delay="1668"/>
                                          </p:stCondLst>
                                        </p:cTn>
                                        <p:tgtEl>
                                          <p:spTgt spid="6"/>
                                        </p:tgtEl>
                                      </p:cBhvr>
                                      <p:to x="100000" y="100000"/>
                                    </p:animScale>
                                    <p:animScale>
                                      <p:cBhvr>
                                        <p:cTn id="47" dur="26">
                                          <p:stCondLst>
                                            <p:cond delay="1808"/>
                                          </p:stCondLst>
                                        </p:cTn>
                                        <p:tgtEl>
                                          <p:spTgt spid="6"/>
                                        </p:tgtEl>
                                      </p:cBhvr>
                                      <p:to x="100000" y="95000"/>
                                    </p:animScale>
                                    <p:animScale>
                                      <p:cBhvr>
                                        <p:cTn id="4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animBg="1"/>
      <p:bldP spid="2" grpId="0"/>
      <p:bldP spid="2"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7">
            <a:extLst>
              <a:ext uri="{FF2B5EF4-FFF2-40B4-BE49-F238E27FC236}">
                <a16:creationId xmlns:a16="http://schemas.microsoft.com/office/drawing/2014/main" id="{27708298-43D2-5C04-C794-731E44769B9F}"/>
              </a:ext>
            </a:extLst>
          </p:cNvPr>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74812" y="912967"/>
            <a:ext cx="11915095" cy="2308324"/>
          </a:xfrm>
          <a:prstGeom prst="rect">
            <a:avLst/>
          </a:prstGeom>
        </p:spPr>
        <p:txBody>
          <a:bodyPr wrap="square">
            <a:spAutoFit/>
          </a:bodyPr>
          <a:lstStyle/>
          <a:p>
            <a:pPr marL="1079500"/>
            <a:r>
              <a:rPr lang="en-US" sz="2400" b="1" dirty="0" err="1" smtClean="0">
                <a:solidFill>
                  <a:schemeClr val="accent1"/>
                </a:solidFill>
                <a:latin typeface="Arial" panose="020B0604020202020204" pitchFamily="34" charset="0"/>
                <a:cs typeface="Arial" panose="020B0604020202020204" pitchFamily="34" charset="0"/>
              </a:rPr>
              <a:t>Kết</a:t>
            </a:r>
            <a:r>
              <a:rPr lang="en-US" sz="2400" b="1" dirty="0" smtClean="0">
                <a:solidFill>
                  <a:schemeClr val="accent1"/>
                </a:solidFill>
                <a:latin typeface="Arial" panose="020B0604020202020204" pitchFamily="34" charset="0"/>
                <a:cs typeface="Arial" panose="020B0604020202020204" pitchFamily="34" charset="0"/>
              </a:rPr>
              <a:t> </a:t>
            </a:r>
            <a:r>
              <a:rPr lang="en-US" sz="2400" b="1" dirty="0" err="1" smtClean="0">
                <a:solidFill>
                  <a:schemeClr val="accent1"/>
                </a:solidFill>
                <a:latin typeface="Arial" panose="020B0604020202020204" pitchFamily="34" charset="0"/>
                <a:cs typeface="Arial" panose="020B0604020202020204" pitchFamily="34" charset="0"/>
              </a:rPr>
              <a:t>luận</a:t>
            </a:r>
            <a:r>
              <a:rPr lang="en-US" sz="2400" b="1" dirty="0" smtClean="0">
                <a:solidFill>
                  <a:schemeClr val="accent1"/>
                </a:solidFill>
                <a:latin typeface="Arial" panose="020B0604020202020204" pitchFamily="34" charset="0"/>
                <a:cs typeface="Arial" panose="020B0604020202020204" pitchFamily="34" charset="0"/>
              </a:rPr>
              <a:t>:</a:t>
            </a: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cản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trở</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sự</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cách</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p>
          <a:p>
            <a:pPr marL="1079500"/>
            <a:endParaRPr lang="en-BZ" sz="2400" b="1" dirty="0">
              <a:solidFill>
                <a:schemeClr val="accent1"/>
              </a:solidFill>
              <a:latin typeface="Arial" panose="020B0604020202020204" pitchFamily="34" charset="0"/>
              <a:cs typeface="Arial" panose="020B0604020202020204" pitchFamily="34" charset="0"/>
            </a:endParaRPr>
          </a:p>
        </p:txBody>
      </p:sp>
      <p:sp>
        <p:nvSpPr>
          <p:cNvPr id="6" name="Hình tự do: Hình 7">
            <a:extLst>
              <a:ext uri="{FF2B5EF4-FFF2-40B4-BE49-F238E27FC236}">
                <a16:creationId xmlns:a16="http://schemas.microsoft.com/office/drawing/2014/main" id="{27708298-43D2-5C04-C794-731E44769B9F}"/>
              </a:ext>
            </a:extLst>
          </p:cNvPr>
          <p:cNvSpPr/>
          <p:nvPr/>
        </p:nvSpPr>
        <p:spPr>
          <a:xfrm>
            <a:off x="369794" y="2836901"/>
            <a:ext cx="5244353" cy="74001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2800" b="1" dirty="0" smtClean="0">
                <a:solidFill>
                  <a:schemeClr val="tx1"/>
                </a:solidFill>
              </a:rPr>
              <a:t>II. ĐỐI LƯU</a:t>
            </a:r>
            <a:endParaRPr lang="en-BZ" sz="2800" b="1" dirty="0">
              <a:solidFill>
                <a:schemeClr val="tx1"/>
              </a:solidFill>
            </a:endParaRPr>
          </a:p>
        </p:txBody>
      </p:sp>
      <p:sp>
        <p:nvSpPr>
          <p:cNvPr id="9" name="Hình tự do: Hình 7">
            <a:extLst>
              <a:ext uri="{FF2B5EF4-FFF2-40B4-BE49-F238E27FC236}">
                <a16:creationId xmlns:a16="http://schemas.microsoft.com/office/drawing/2014/main" id="{27708298-43D2-5C04-C794-731E44769B9F}"/>
              </a:ext>
            </a:extLst>
          </p:cNvPr>
          <p:cNvSpPr/>
          <p:nvPr/>
        </p:nvSpPr>
        <p:spPr>
          <a:xfrm>
            <a:off x="369794" y="3576918"/>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smtClean="0">
                <a:solidFill>
                  <a:schemeClr val="tx1"/>
                </a:solidFill>
                <a:latin typeface="Arial" panose="020B0604020202020204" pitchFamily="34" charset="0"/>
                <a:cs typeface="Arial" panose="020B0604020202020204" pitchFamily="34" charset="0"/>
              </a:rPr>
              <a:t>Thí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nghiệm</a:t>
            </a:r>
            <a:endParaRPr lang="en-BZ" sz="2400" b="1" dirty="0">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498765" y="4803084"/>
            <a:ext cx="11111344" cy="905633"/>
          </a:xfrm>
          <a:prstGeom prst="rect">
            <a:avLst/>
          </a:prstGeom>
        </p:spPr>
        <p:txBody>
          <a:bodyPr wrap="square">
            <a:spAutoFit/>
          </a:bodyPr>
          <a:lstStyle/>
          <a:p>
            <a:pPr indent="254000" algn="just">
              <a:lnSpc>
                <a:spcPct val="115000"/>
              </a:lnSpc>
              <a:spcAft>
                <a:spcPts val="0"/>
              </a:spcAft>
              <a:tabLst>
                <a:tab pos="387350" algn="l"/>
              </a:tabLst>
            </a:pP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GV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yêu</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cầu</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HS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quan</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sát</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hiện</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tượng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xảy</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ra</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đối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với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miếng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sáp</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trong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hai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thí</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nghiệm</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và</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giải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thích</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hiện</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tượng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xảy</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ra</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trong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thí</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nghiệm</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a:t>
            </a:r>
            <a:endParaRPr lang="en-US" sz="2400" b="1" dirty="0">
              <a:solidFill>
                <a:srgbClr val="FF0000"/>
              </a:solidFill>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346327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animBg="1"/>
      <p:bldP spid="9"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555A6EE-1CAD-445B-B52A-DAC585D3FCC7}">
  <we:reference id="wa104380121" version="2.0.0.0" store="vi-VN"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1044</TotalTime>
  <Words>4091</Words>
  <Application>Microsoft Office PowerPoint</Application>
  <PresentationFormat>Widescreen</PresentationFormat>
  <Paragraphs>230</Paragraphs>
  <Slides>35</Slides>
  <Notes>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Britannic Bold</vt:lpstr>
      <vt:lpstr>Calibri</vt:lpstr>
      <vt:lpstr>Calibri Light</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Admin</cp:lastModifiedBy>
  <cp:revision>83</cp:revision>
  <dcterms:created xsi:type="dcterms:W3CDTF">2019-07-24T10:08:16Z</dcterms:created>
  <dcterms:modified xsi:type="dcterms:W3CDTF">2024-05-29T14:30:06Z</dcterms:modified>
</cp:coreProperties>
</file>