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46" r:id="rId4"/>
  </p:sldMasterIdLst>
  <p:notesMasterIdLst>
    <p:notesMasterId r:id="rId45"/>
  </p:notesMasterIdLst>
  <p:sldIdLst>
    <p:sldId id="268" r:id="rId5"/>
    <p:sldId id="399" r:id="rId6"/>
    <p:sldId id="257" r:id="rId7"/>
    <p:sldId id="264" r:id="rId8"/>
    <p:sldId id="259" r:id="rId9"/>
    <p:sldId id="258" r:id="rId10"/>
    <p:sldId id="600" r:id="rId11"/>
    <p:sldId id="261" r:id="rId12"/>
    <p:sldId id="602" r:id="rId13"/>
    <p:sldId id="626" r:id="rId14"/>
    <p:sldId id="262" r:id="rId15"/>
    <p:sldId id="603" r:id="rId16"/>
    <p:sldId id="605" r:id="rId17"/>
    <p:sldId id="400" r:id="rId18"/>
    <p:sldId id="606" r:id="rId19"/>
    <p:sldId id="267" r:id="rId20"/>
    <p:sldId id="402" r:id="rId21"/>
    <p:sldId id="608" r:id="rId22"/>
    <p:sldId id="609" r:id="rId23"/>
    <p:sldId id="610" r:id="rId24"/>
    <p:sldId id="628" r:id="rId25"/>
    <p:sldId id="613" r:id="rId26"/>
    <p:sldId id="614" r:id="rId27"/>
    <p:sldId id="616" r:id="rId28"/>
    <p:sldId id="615" r:id="rId29"/>
    <p:sldId id="618" r:id="rId30"/>
    <p:sldId id="630" r:id="rId31"/>
    <p:sldId id="594" r:id="rId32"/>
    <p:sldId id="368" r:id="rId33"/>
    <p:sldId id="589" r:id="rId34"/>
    <p:sldId id="620" r:id="rId35"/>
    <p:sldId id="621" r:id="rId36"/>
    <p:sldId id="574" r:id="rId37"/>
    <p:sldId id="622" r:id="rId38"/>
    <p:sldId id="596" r:id="rId39"/>
    <p:sldId id="623" r:id="rId40"/>
    <p:sldId id="597" r:id="rId41"/>
    <p:sldId id="629" r:id="rId42"/>
    <p:sldId id="624" r:id="rId43"/>
    <p:sldId id="62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4800" b="1" i="0" u="none" dirty="0">
              <a:latin typeface="Times New Roman" panose="02020603050405020304" pitchFamily="18" charset="0"/>
              <a:cs typeface="Times New Roman" panose="02020603050405020304" pitchFamily="18" charset="0"/>
            </a:rPr>
            <a:t>a) </a:t>
          </a:r>
          <a:r>
            <a:rPr lang="en-US" sz="4800" b="1" i="0" u="none" dirty="0" err="1">
              <a:latin typeface="Times New Roman" panose="02020603050405020304" pitchFamily="18" charset="0"/>
              <a:cs typeface="Times New Roman" panose="02020603050405020304" pitchFamily="18" charset="0"/>
            </a:rPr>
            <a:t>Em</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có</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nhận</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xét</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gì</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về</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việc</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quản</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lý</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tiền</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của</a:t>
          </a:r>
          <a:r>
            <a:rPr lang="en-US" sz="4800" b="1" i="0" u="none" dirty="0">
              <a:latin typeface="Times New Roman" panose="02020603050405020304" pitchFamily="18" charset="0"/>
              <a:cs typeface="Times New Roman" panose="02020603050405020304" pitchFamily="18" charset="0"/>
            </a:rPr>
            <a:t> </a:t>
          </a:r>
          <a:r>
            <a:rPr lang="en-US" sz="4800" b="1" i="0" u="none" dirty="0" err="1" smtClean="0">
              <a:latin typeface="Times New Roman" panose="02020603050405020304" pitchFamily="18" charset="0"/>
              <a:cs typeface="Times New Roman" panose="02020603050405020304" pitchFamily="18" charset="0"/>
            </a:rPr>
            <a:t>Thuý</a:t>
          </a:r>
          <a:r>
            <a:rPr lang="en-US" sz="4800" b="1" i="0" u="none"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800" b="1" i="0" u="none" dirty="0">
              <a:latin typeface="Times New Roman" panose="02020603050405020304" pitchFamily="18" charset="0"/>
              <a:cs typeface="Times New Roman" panose="02020603050405020304" pitchFamily="18" charset="0"/>
            </a:rPr>
            <a:t>b) Theo </a:t>
          </a:r>
          <a:r>
            <a:rPr lang="en-US" sz="4800" b="1" i="0" u="none" dirty="0" err="1">
              <a:latin typeface="Times New Roman" panose="02020603050405020304" pitchFamily="18" charset="0"/>
              <a:cs typeface="Times New Roman" panose="02020603050405020304" pitchFamily="18" charset="0"/>
            </a:rPr>
            <a:t>em</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việc</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quản</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lí</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tiền</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hiệu</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quả</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có</a:t>
          </a:r>
          <a:r>
            <a:rPr lang="en-US" sz="4800" b="1" i="0" u="none" dirty="0">
              <a:latin typeface="Times New Roman" panose="02020603050405020304" pitchFamily="18" charset="0"/>
              <a:cs typeface="Times New Roman" panose="02020603050405020304" pitchFamily="18" charset="0"/>
            </a:rPr>
            <a:t> ý </a:t>
          </a:r>
          <a:r>
            <a:rPr lang="en-US" sz="4800" b="1" i="0" u="none" dirty="0" err="1">
              <a:latin typeface="Times New Roman" panose="02020603050405020304" pitchFamily="18" charset="0"/>
              <a:cs typeface="Times New Roman" panose="02020603050405020304" pitchFamily="18" charset="0"/>
            </a:rPr>
            <a:t>nghĩa</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gì</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trong</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cuộc</a:t>
          </a:r>
          <a:r>
            <a:rPr lang="en-US" sz="4800" b="1" i="0" u="none" dirty="0">
              <a:latin typeface="Times New Roman" panose="02020603050405020304" pitchFamily="18" charset="0"/>
              <a:cs typeface="Times New Roman" panose="02020603050405020304" pitchFamily="18" charset="0"/>
            </a:rPr>
            <a:t> </a:t>
          </a:r>
          <a:r>
            <a:rPr lang="en-US" sz="4800" b="1" i="0" u="none" dirty="0" err="1">
              <a:latin typeface="Times New Roman" panose="02020603050405020304" pitchFamily="18" charset="0"/>
              <a:cs typeface="Times New Roman" panose="02020603050405020304" pitchFamily="18" charset="0"/>
            </a:rPr>
            <a:t>sống</a:t>
          </a:r>
          <a:r>
            <a:rPr lang="en-US" sz="4800" b="1" i="0" u="none" dirty="0">
              <a:latin typeface="Times New Roman" panose="02020603050405020304" pitchFamily="18" charset="0"/>
              <a:cs typeface="Times New Roman" panose="02020603050405020304" pitchFamily="18" charset="0"/>
            </a:rPr>
            <a:t>?</a:t>
          </a:r>
          <a:endParaRPr kumimoji="0" lang="en-US" sz="4800" b="1" i="0" u="none" strike="noStrike"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Times New Roman" panose="02020603050405020304" pitchFamily="18" charset="0"/>
              <a:cs typeface="Times New Roman" panose="02020603050405020304" pitchFamily="18" charset="0"/>
            </a:rPr>
            <a:t>Đọc tình huống</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thảo</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luận</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trả</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lời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theo</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hai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câu</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hỏi</a:t>
          </a:r>
          <a:r>
            <a:rPr lang="en-US" sz="4800" b="1" i="1"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b="1" dirty="0">
              <a:solidFill>
                <a:srgbClr val="C00000"/>
              </a:solidFill>
              <a:latin typeface="Times New Roman" panose="02020603050405020304" pitchFamily="18" charset="0"/>
              <a:cs typeface="Times New Roman" panose="02020603050405020304" pitchFamily="18" charset="0"/>
            </a:rPr>
            <a:t>a) </a:t>
          </a:r>
          <a:r>
            <a:rPr lang="en-US" sz="4400" b="1" dirty="0" err="1">
              <a:solidFill>
                <a:srgbClr val="C00000"/>
              </a:solidFill>
              <a:latin typeface="Times New Roman" panose="02020603050405020304" pitchFamily="18" charset="0"/>
              <a:cs typeface="Times New Roman" panose="02020603050405020304" pitchFamily="18" charset="0"/>
            </a:rPr>
            <a:t>Vì</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sao</a:t>
          </a:r>
          <a:r>
            <a:rPr lang="en-US" sz="4400" b="1" dirty="0">
              <a:solidFill>
                <a:srgbClr val="C00000"/>
              </a:solidFill>
              <a:latin typeface="Times New Roman" panose="02020603050405020304" pitchFamily="18" charset="0"/>
              <a:cs typeface="Times New Roman" panose="02020603050405020304" pitchFamily="18" charset="0"/>
            </a:rPr>
            <a:t> H </a:t>
          </a:r>
          <a:r>
            <a:rPr lang="en-US" sz="4400" b="1" dirty="0" err="1">
              <a:solidFill>
                <a:srgbClr val="C00000"/>
              </a:solidFill>
              <a:latin typeface="Times New Roman" panose="02020603050405020304" pitchFamily="18" charset="0"/>
              <a:cs typeface="Times New Roman" panose="02020603050405020304" pitchFamily="18" charset="0"/>
            </a:rPr>
            <a:t>khó</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vay</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ti</a:t>
          </a:r>
          <a:r>
            <a:rPr lang="vi-VN" sz="4400" b="1" dirty="0">
              <a:solidFill>
                <a:srgbClr val="C00000"/>
              </a:solidFill>
              <a:latin typeface="Times New Roman" panose="02020603050405020304" pitchFamily="18" charset="0"/>
              <a:cs typeface="Times New Roman" panose="02020603050405020304" pitchFamily="18" charset="0"/>
            </a:rPr>
            <a:t>ề</a:t>
          </a:r>
          <a:r>
            <a:rPr lang="en-US" sz="4400" b="1" dirty="0">
              <a:solidFill>
                <a:srgbClr val="C00000"/>
              </a:solidFill>
              <a:latin typeface="Times New Roman" panose="02020603050405020304" pitchFamily="18" charset="0"/>
              <a:cs typeface="Times New Roman" panose="02020603050405020304" pitchFamily="18" charset="0"/>
            </a:rPr>
            <a:t>n </a:t>
          </a:r>
          <a:r>
            <a:rPr lang="en-US" sz="4400" b="1" dirty="0" err="1">
              <a:solidFill>
                <a:srgbClr val="C00000"/>
              </a:solidFill>
              <a:latin typeface="Times New Roman" panose="02020603050405020304" pitchFamily="18" charset="0"/>
              <a:cs typeface="Times New Roman" panose="02020603050405020304" pitchFamily="18" charset="0"/>
            </a:rPr>
            <a:t>của</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các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bạn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trong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lớp</a:t>
          </a:r>
          <a:r>
            <a:rPr lang="en-US" sz="4400" b="1" dirty="0">
              <a:solidFill>
                <a:srgbClr val="C00000"/>
              </a:solidFill>
              <a:latin typeface="Times New Roman" panose="02020603050405020304" pitchFamily="18" charset="0"/>
              <a:cs typeface="Times New Roman" panose="02020603050405020304" pitchFamily="18"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b="1" dirty="0">
              <a:solidFill>
                <a:srgbClr val="C00000"/>
              </a:solidFill>
              <a:latin typeface="Times New Roman" panose="02020603050405020304" pitchFamily="18" charset="0"/>
              <a:cs typeface="Times New Roman" panose="02020603050405020304" pitchFamily="18" charset="0"/>
            </a:rPr>
            <a:t>b) Theo </a:t>
          </a:r>
          <a:r>
            <a:rPr lang="en-US" sz="4400" b="1" dirty="0" err="1">
              <a:solidFill>
                <a:srgbClr val="C00000"/>
              </a:solidFill>
              <a:latin typeface="Times New Roman" panose="02020603050405020304" pitchFamily="18" charset="0"/>
              <a:cs typeface="Times New Roman" panose="02020603050405020304" pitchFamily="18" charset="0"/>
            </a:rPr>
            <a:t>em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khi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vay</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mượn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tiền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cần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chú</a:t>
          </a:r>
          <a:r>
            <a:rPr lang="en-US" sz="4400" b="1" dirty="0">
              <a:solidFill>
                <a:srgbClr val="C00000"/>
              </a:solidFill>
              <a:latin typeface="Times New Roman" panose="02020603050405020304" pitchFamily="18" charset="0"/>
              <a:cs typeface="Times New Roman" panose="02020603050405020304" pitchFamily="18" charset="0"/>
            </a:rPr>
            <a:t> ý </a:t>
          </a:r>
          <a:r>
            <a:rPr lang="en-US" sz="4400" b="1" dirty="0" err="1">
              <a:solidFill>
                <a:srgbClr val="C00000"/>
              </a:solidFill>
              <a:latin typeface="Times New Roman" panose="02020603050405020304" pitchFamily="18" charset="0"/>
              <a:cs typeface="Times New Roman" panose="02020603050405020304" pitchFamily="18" charset="0"/>
            </a:rPr>
            <a:t>điều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gì</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Vì</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sao</a:t>
          </a:r>
          <a:r>
            <a:rPr lang="en-US" sz="4400" b="1" dirty="0">
              <a:solidFill>
                <a:srgbClr val="C00000"/>
              </a:solidFill>
              <a:latin typeface="Times New Roman" panose="02020603050405020304" pitchFamily="18" charset="0"/>
              <a:cs typeface="Times New Roman" panose="02020603050405020304" pitchFamily="18" charset="0"/>
            </a:rPr>
            <a:t>?</a:t>
          </a:r>
          <a:endParaRPr lang="en-US" sz="4400" b="1" i="0" dirty="0">
            <a:solidFill>
              <a:srgbClr val="C00000"/>
            </a:solidFill>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11300345"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just" defTabSz="2133600">
            <a:lnSpc>
              <a:spcPct val="90000"/>
            </a:lnSpc>
            <a:spcBef>
              <a:spcPct val="0"/>
            </a:spcBef>
            <a:spcAft>
              <a:spcPct val="35000"/>
            </a:spcAft>
          </a:pPr>
          <a:r>
            <a:rPr lang="vi-VN" sz="4800" b="1" i="1" kern="1200" dirty="0">
              <a:solidFill>
                <a:srgbClr val="002060"/>
              </a:solidFill>
              <a:latin typeface="Times New Roman" panose="02020603050405020304" pitchFamily="18" charset="0"/>
              <a:cs typeface="Times New Roman" panose="02020603050405020304" pitchFamily="18" charset="0"/>
            </a:rPr>
            <a:t>Đọc tình huống</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thảo</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luận</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trả</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lời</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theo</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hai</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câu</a:t>
          </a:r>
          <a:r>
            <a:rPr lang="en-US" sz="4800" b="1" i="1" kern="1200" dirty="0">
              <a:solidFill>
                <a:srgbClr val="002060"/>
              </a:solidFill>
              <a:latin typeface="Times New Roman" panose="02020603050405020304" pitchFamily="18" charset="0"/>
              <a:cs typeface="Times New Roman" panose="02020603050405020304" pitchFamily="18" charset="0"/>
            </a:rPr>
            <a:t> </a:t>
          </a:r>
          <a:r>
            <a:rPr lang="en-US" sz="4800" b="1" i="1" kern="1200" dirty="0" err="1">
              <a:solidFill>
                <a:srgbClr val="002060"/>
              </a:solidFill>
              <a:latin typeface="Times New Roman" panose="02020603050405020304" pitchFamily="18" charset="0"/>
              <a:cs typeface="Times New Roman" panose="02020603050405020304" pitchFamily="18" charset="0"/>
            </a:rPr>
            <a:t>hỏi</a:t>
          </a:r>
          <a:r>
            <a:rPr lang="en-US" sz="4800" b="1" i="1" kern="1200" dirty="0">
              <a:solidFill>
                <a:srgbClr val="002060"/>
              </a:solidFill>
              <a:latin typeface="Times New Roman" panose="02020603050405020304" pitchFamily="18" charset="0"/>
              <a:cs typeface="Times New Roman" panose="02020603050405020304" pitchFamily="18" charset="0"/>
            </a:rPr>
            <a:t>:</a:t>
          </a:r>
          <a:endParaRPr lang="en-US" sz="4800" kern="1200" dirty="0">
            <a:solidFill>
              <a:srgbClr val="002060"/>
            </a:solidFill>
            <a:latin typeface="Times New Roman" panose="02020603050405020304" pitchFamily="18" charset="0"/>
            <a:cs typeface="Times New Roman" panose="02020603050405020304" pitchFamily="18" charset="0"/>
          </a:endParaRPr>
        </a:p>
      </dsp:txBody>
      <dsp:txXfrm>
        <a:off x="2448874" y="42772"/>
        <a:ext cx="8808698" cy="1374787"/>
      </dsp:txXfrm>
    </dsp:sp>
    <dsp:sp modelId="{2AAACA77-E4A0-4E99-9F03-72ED26BB7B73}">
      <dsp:nvSpPr>
        <dsp:cNvPr id="0" name=""/>
        <dsp:cNvSpPr/>
      </dsp:nvSpPr>
      <dsp:spPr>
        <a:xfrm>
          <a:off x="146033" y="146033"/>
          <a:ext cx="2260069"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11300345"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b="1" kern="1200" dirty="0">
              <a:solidFill>
                <a:srgbClr val="C00000"/>
              </a:solidFill>
              <a:latin typeface="Times New Roman" panose="02020603050405020304" pitchFamily="18" charset="0"/>
              <a:cs typeface="Times New Roman" panose="02020603050405020304" pitchFamily="18" charset="0"/>
            </a:rPr>
            <a:t>a) </a:t>
          </a:r>
          <a:r>
            <a:rPr lang="en-US" sz="4400" b="1" kern="1200" dirty="0" err="1">
              <a:solidFill>
                <a:srgbClr val="C00000"/>
              </a:solidFill>
              <a:latin typeface="Times New Roman" panose="02020603050405020304" pitchFamily="18" charset="0"/>
              <a:cs typeface="Times New Roman" panose="02020603050405020304" pitchFamily="18" charset="0"/>
            </a:rPr>
            <a:t>Vì</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sao</a:t>
          </a:r>
          <a:r>
            <a:rPr lang="en-US" sz="4400" b="1" kern="1200" dirty="0">
              <a:solidFill>
                <a:srgbClr val="C00000"/>
              </a:solidFill>
              <a:latin typeface="Times New Roman" panose="02020603050405020304" pitchFamily="18" charset="0"/>
              <a:cs typeface="Times New Roman" panose="02020603050405020304" pitchFamily="18" charset="0"/>
            </a:rPr>
            <a:t> H </a:t>
          </a:r>
          <a:r>
            <a:rPr lang="en-US" sz="4400" b="1" kern="1200" dirty="0" err="1">
              <a:solidFill>
                <a:srgbClr val="C00000"/>
              </a:solidFill>
              <a:latin typeface="Times New Roman" panose="02020603050405020304" pitchFamily="18" charset="0"/>
              <a:cs typeface="Times New Roman" panose="02020603050405020304" pitchFamily="18" charset="0"/>
            </a:rPr>
            <a:t>khó</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vay</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ti</a:t>
          </a:r>
          <a:r>
            <a:rPr lang="vi-VN" sz="4400" b="1" kern="1200" dirty="0">
              <a:solidFill>
                <a:srgbClr val="C00000"/>
              </a:solidFill>
              <a:latin typeface="Times New Roman" panose="02020603050405020304" pitchFamily="18" charset="0"/>
              <a:cs typeface="Times New Roman" panose="02020603050405020304" pitchFamily="18" charset="0"/>
            </a:rPr>
            <a:t>ề</a:t>
          </a:r>
          <a:r>
            <a:rPr lang="en-US" sz="4400" b="1" kern="1200" dirty="0">
              <a:solidFill>
                <a:srgbClr val="C00000"/>
              </a:solidFill>
              <a:latin typeface="Times New Roman" panose="02020603050405020304" pitchFamily="18" charset="0"/>
              <a:cs typeface="Times New Roman" panose="02020603050405020304" pitchFamily="18" charset="0"/>
            </a:rPr>
            <a:t>n </a:t>
          </a:r>
          <a:r>
            <a:rPr lang="en-US" sz="4400" b="1" kern="1200" dirty="0" err="1">
              <a:solidFill>
                <a:srgbClr val="C00000"/>
              </a:solidFill>
              <a:latin typeface="Times New Roman" panose="02020603050405020304" pitchFamily="18" charset="0"/>
              <a:cs typeface="Times New Roman" panose="02020603050405020304" pitchFamily="18" charset="0"/>
            </a:rPr>
            <a:t>của</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các</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bạn</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trong</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lớp</a:t>
          </a:r>
          <a:r>
            <a:rPr lang="en-US" sz="4400" b="1" kern="1200" dirty="0">
              <a:solidFill>
                <a:srgbClr val="C00000"/>
              </a:solidFill>
              <a:latin typeface="Times New Roman" panose="02020603050405020304" pitchFamily="18" charset="0"/>
              <a:cs typeface="Times New Roman" panose="02020603050405020304" pitchFamily="18"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460615" y="1660877"/>
        <a:ext cx="8785216" cy="1752196"/>
      </dsp:txXfrm>
    </dsp:sp>
    <dsp:sp modelId="{2352C030-0248-483B-94A9-26972C30B2AA}">
      <dsp:nvSpPr>
        <dsp:cNvPr id="0" name=""/>
        <dsp:cNvSpPr/>
      </dsp:nvSpPr>
      <dsp:spPr>
        <a:xfrm>
          <a:off x="146033" y="1952843"/>
          <a:ext cx="2260069"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11300345"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just" defTabSz="1955800">
            <a:lnSpc>
              <a:spcPct val="90000"/>
            </a:lnSpc>
            <a:spcBef>
              <a:spcPct val="0"/>
            </a:spcBef>
            <a:spcAft>
              <a:spcPct val="35000"/>
            </a:spcAft>
          </a:pPr>
          <a:r>
            <a:rPr lang="en-US" sz="4400" b="1" kern="1200" dirty="0">
              <a:solidFill>
                <a:srgbClr val="C00000"/>
              </a:solidFill>
              <a:latin typeface="Times New Roman" panose="02020603050405020304" pitchFamily="18" charset="0"/>
              <a:cs typeface="Times New Roman" panose="02020603050405020304" pitchFamily="18" charset="0"/>
            </a:rPr>
            <a:t>b) Theo </a:t>
          </a:r>
          <a:r>
            <a:rPr lang="en-US" sz="4400" b="1" kern="1200" dirty="0" err="1">
              <a:solidFill>
                <a:srgbClr val="C00000"/>
              </a:solidFill>
              <a:latin typeface="Times New Roman" panose="02020603050405020304" pitchFamily="18" charset="0"/>
              <a:cs typeface="Times New Roman" panose="02020603050405020304" pitchFamily="18" charset="0"/>
            </a:rPr>
            <a:t>em</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khi</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vay</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mượn</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tiền</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cần</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chú</a:t>
          </a:r>
          <a:r>
            <a:rPr lang="en-US" sz="4400" b="1" kern="1200" dirty="0">
              <a:solidFill>
                <a:srgbClr val="C00000"/>
              </a:solidFill>
              <a:latin typeface="Times New Roman" panose="02020603050405020304" pitchFamily="18" charset="0"/>
              <a:cs typeface="Times New Roman" panose="02020603050405020304" pitchFamily="18" charset="0"/>
            </a:rPr>
            <a:t> ý </a:t>
          </a:r>
          <a:r>
            <a:rPr lang="en-US" sz="4400" b="1" kern="1200" dirty="0" err="1">
              <a:solidFill>
                <a:srgbClr val="C00000"/>
              </a:solidFill>
              <a:latin typeface="Times New Roman" panose="02020603050405020304" pitchFamily="18" charset="0"/>
              <a:cs typeface="Times New Roman" panose="02020603050405020304" pitchFamily="18" charset="0"/>
            </a:rPr>
            <a:t>điều</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gì</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Vì</a:t>
          </a:r>
          <a:r>
            <a:rPr lang="en-US" sz="4400" b="1" kern="1200" dirty="0">
              <a:solidFill>
                <a:srgbClr val="C00000"/>
              </a:solidFill>
              <a:latin typeface="Times New Roman" panose="02020603050405020304" pitchFamily="18" charset="0"/>
              <a:cs typeface="Times New Roman" panose="02020603050405020304" pitchFamily="18" charset="0"/>
            </a:rPr>
            <a:t> </a:t>
          </a:r>
          <a:r>
            <a:rPr lang="en-US" sz="4400" b="1" kern="1200" dirty="0" err="1">
              <a:solidFill>
                <a:srgbClr val="C00000"/>
              </a:solidFill>
              <a:latin typeface="Times New Roman" panose="02020603050405020304" pitchFamily="18" charset="0"/>
              <a:cs typeface="Times New Roman" panose="02020603050405020304" pitchFamily="18" charset="0"/>
            </a:rPr>
            <a:t>sao</a:t>
          </a:r>
          <a:r>
            <a:rPr lang="en-US" sz="4400" b="1" kern="1200" dirty="0">
              <a:solidFill>
                <a:srgbClr val="C00000"/>
              </a:solidFill>
              <a:latin typeface="Times New Roman" panose="02020603050405020304" pitchFamily="18" charset="0"/>
              <a:cs typeface="Times New Roman" panose="02020603050405020304" pitchFamily="18" charset="0"/>
            </a:rPr>
            <a:t>?</a:t>
          </a:r>
          <a:endParaRPr lang="en-US" sz="4400" b="1" i="0" kern="1200" dirty="0">
            <a:solidFill>
              <a:srgbClr val="C00000"/>
            </a:solidFill>
            <a:latin typeface="Times New Roman" panose="02020603050405020304" pitchFamily="18" charset="0"/>
            <a:ea typeface="+mn-ea"/>
            <a:cs typeface="Times New Roman" panose="02020603050405020304" pitchFamily="18" charset="0"/>
          </a:endParaRPr>
        </a:p>
      </dsp:txBody>
      <dsp:txXfrm>
        <a:off x="2448874" y="3656392"/>
        <a:ext cx="8808698" cy="1374787"/>
      </dsp:txXfrm>
    </dsp:sp>
    <dsp:sp modelId="{72B5F39E-2D8B-4AE5-99A7-0B4F92796C74}">
      <dsp:nvSpPr>
        <dsp:cNvPr id="0" name=""/>
        <dsp:cNvSpPr/>
      </dsp:nvSpPr>
      <dsp:spPr>
        <a:xfrm>
          <a:off x="146033" y="3759653"/>
          <a:ext cx="2260069"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6</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3/6/2023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2.jpeg"/><Relationship Id="rId5" Type="http://schemas.openxmlformats.org/officeDocument/2006/relationships/diagramData" Target="../diagrams/data2.xml"/><Relationship Id="rId10" Type="http://schemas.openxmlformats.org/officeDocument/2006/relationships/image" Target="../media/image11.jpeg"/><Relationship Id="rId4" Type="http://schemas.openxmlformats.org/officeDocument/2006/relationships/image" Target="../media/image4.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9.xml"/><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11.jpeg"/><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421" y="109182"/>
            <a:ext cx="11546006" cy="6312107"/>
          </a:xfrm>
          <a:prstGeom prst="rect">
            <a:avLst/>
          </a:prstGeom>
        </p:spPr>
      </p:pic>
      <p:sp>
        <p:nvSpPr>
          <p:cNvPr id="7" name="Rectangle 6"/>
          <p:cNvSpPr>
            <a:spLocks noChangeArrowheads="1"/>
          </p:cNvSpPr>
          <p:nvPr/>
        </p:nvSpPr>
        <p:spPr bwMode="auto">
          <a:xfrm>
            <a:off x="2127941" y="1194583"/>
            <a:ext cx="861904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66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8:</a:t>
            </a:r>
            <a:r>
              <a:rPr kumimoji="0" lang="en-US" alt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600" b="1" dirty="0" err="1">
                <a:solidFill>
                  <a:srgbClr val="FF0000"/>
                </a:solidFill>
                <a:latin typeface="Times New Roman" panose="02020603050405020304" pitchFamily="18" charset="0"/>
                <a:cs typeface="Times New Roman" panose="02020603050405020304" pitchFamily="18" charset="0"/>
              </a:rPr>
              <a:t>QUẢN</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LÍ</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TIỀN</a:t>
            </a:r>
            <a:endParaRPr kumimoji="0" lang="en-SG" altLang="en-US" sz="6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3" name="图片 66">
            <a:extLst>
              <a:ext uri="{FF2B5EF4-FFF2-40B4-BE49-F238E27FC236}">
                <a16:creationId xmlns="" xmlns:a16="http://schemas.microsoft.com/office/drawing/2014/main" id="{0D4B2A83-2953-D6E4-7D5C-A324FA5CC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8615" y="745325"/>
            <a:ext cx="9424975" cy="784830"/>
          </a:xfrm>
          <a:prstGeom prst="rect">
            <a:avLst/>
          </a:prstGeom>
        </p:spPr>
        <p:txBody>
          <a:bodyPr wrap="square">
            <a:spAutoFit/>
          </a:bodyPr>
          <a:lstStyle/>
          <a:p>
            <a:pPr eaLnBrk="0" fontAlgn="base" hangingPunct="0">
              <a:lnSpc>
                <a:spcPct val="125000"/>
              </a:lnSpc>
              <a:spcBef>
                <a:spcPct val="0"/>
              </a:spcBef>
              <a:spcAft>
                <a:spcPct val="0"/>
              </a:spcAft>
              <a:defRPr/>
            </a:pPr>
            <a:r>
              <a:rPr lang="en-US" sz="3600" b="1" dirty="0" err="1">
                <a:solidFill>
                  <a:srgbClr val="0000FF"/>
                </a:solidFill>
                <a:latin typeface="Times New Roman" panose="02020603050405020304" pitchFamily="18" charset="0"/>
                <a:ea typeface="Arial Unicode MS"/>
                <a:cs typeface="Times New Roman" panose="02020603050405020304" pitchFamily="18" charset="0"/>
              </a:rPr>
              <a:t>Quan</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sát</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tranh</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và</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trả</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lời</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a:solidFill>
                  <a:srgbClr val="0000FF"/>
                </a:solidFill>
                <a:latin typeface="Times New Roman" panose="02020603050405020304" pitchFamily="18" charset="0"/>
                <a:ea typeface="Arial Unicode MS"/>
                <a:cs typeface="Times New Roman" panose="02020603050405020304" pitchFamily="18" charset="0"/>
              </a:rPr>
              <a:t>câu</a:t>
            </a:r>
            <a:r>
              <a:rPr lang="en-US" sz="3600" b="1" dirty="0">
                <a:solidFill>
                  <a:srgbClr val="0000FF"/>
                </a:solidFill>
                <a:latin typeface="Times New Roman" panose="02020603050405020304" pitchFamily="18" charset="0"/>
                <a:ea typeface="Arial Unicode MS"/>
                <a:cs typeface="Times New Roman" panose="02020603050405020304" pitchFamily="18" charset="0"/>
              </a:rPr>
              <a:t> </a:t>
            </a:r>
            <a:r>
              <a:rPr lang="en-US" sz="3600" b="1" dirty="0" err="1" smtClean="0">
                <a:solidFill>
                  <a:srgbClr val="0000FF"/>
                </a:solidFill>
                <a:latin typeface="Times New Roman" panose="02020603050405020304" pitchFamily="18" charset="0"/>
                <a:ea typeface="Arial Unicode MS"/>
                <a:cs typeface="Times New Roman" panose="02020603050405020304" pitchFamily="18" charset="0"/>
              </a:rPr>
              <a:t>hỏi</a:t>
            </a:r>
            <a:r>
              <a:rPr lang="en-US" sz="3600" b="1" dirty="0" smtClean="0">
                <a:solidFill>
                  <a:srgbClr val="0000FF"/>
                </a:solidFill>
                <a:latin typeface="Times New Roman" panose="02020603050405020304" pitchFamily="18" charset="0"/>
                <a:ea typeface="Arial Unicode MS"/>
                <a:cs typeface="Times New Roman" panose="02020603050405020304" pitchFamily="18" charset="0"/>
              </a:rPr>
              <a:t>:</a:t>
            </a:r>
            <a:endParaRPr lang="en-US" sz="3600"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6" name="TextBox 5">
            <a:extLst>
              <a:ext uri="{FF2B5EF4-FFF2-40B4-BE49-F238E27FC236}">
                <a16:creationId xmlns="" xmlns:a16="http://schemas.microsoft.com/office/drawing/2014/main" id="{9CEC75B7-DA93-9FEA-122B-4D0BDEA5036E}"/>
              </a:ext>
            </a:extLst>
          </p:cNvPr>
          <p:cNvSpPr txBox="1"/>
          <p:nvPr/>
        </p:nvSpPr>
        <p:spPr>
          <a:xfrm>
            <a:off x="301682" y="1598938"/>
            <a:ext cx="10608773" cy="4524315"/>
          </a:xfrm>
          <a:prstGeom prst="rect">
            <a:avLst/>
          </a:prstGeom>
          <a:noFill/>
        </p:spPr>
        <p:txBody>
          <a:bodyPr wrap="square">
            <a:spAutoFit/>
          </a:bodyPr>
          <a:lstStyle/>
          <a:p>
            <a:pPr algn="just"/>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t>
            </a:r>
            <a:r>
              <a:rPr lang="vi-VN"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ứ</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ất</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t>
            </a:r>
            <a:r>
              <a:rPr lang="vi-VN"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ầ</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mua</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mua</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ù</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ẫ</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ó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39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0BF3EE-39CA-1358-4CA7-A8B2B672DF68}"/>
              </a:ext>
            </a:extLst>
          </p:cNvPr>
          <p:cNvPicPr>
            <a:picLocks noChangeAspect="1"/>
          </p:cNvPicPr>
          <p:nvPr/>
        </p:nvPicPr>
        <p:blipFill>
          <a:blip r:embed="rId2"/>
          <a:stretch>
            <a:fillRect/>
          </a:stretch>
        </p:blipFill>
        <p:spPr>
          <a:xfrm>
            <a:off x="-1" y="177421"/>
            <a:ext cx="12050973" cy="6482686"/>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18FF4C1-28A4-D646-E1A4-C0BF2E019AC3}"/>
              </a:ext>
            </a:extLst>
          </p:cNvPr>
          <p:cNvSpPr txBox="1"/>
          <p:nvPr/>
        </p:nvSpPr>
        <p:spPr>
          <a:xfrm>
            <a:off x="300255" y="896888"/>
            <a:ext cx="11131863" cy="5078313"/>
          </a:xfrm>
          <a:prstGeom prst="rect">
            <a:avLst/>
          </a:prstGeom>
          <a:noFill/>
        </p:spPr>
        <p:txBody>
          <a:bodyPr wrap="square">
            <a:spAutoFit/>
          </a:bodyPr>
          <a:lstStyle/>
          <a:p>
            <a:pPr algn="just"/>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Với</a:t>
            </a:r>
            <a:r>
              <a:rPr lang="en-US" sz="3600" b="1" dirty="0" smtClean="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một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khoản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tiền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hạn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em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tắc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trong</a:t>
            </a:r>
            <a:r>
              <a:rPr lang="en-US" sz="3600" b="1" dirty="0">
                <a:effectLst/>
                <a:latin typeface="Times New Roman" panose="02020603050405020304" pitchFamily="18" charset="0"/>
                <a:ea typeface="Times New Roman" panose="02020603050405020304" pitchFamily="18" charset="0"/>
              </a:rPr>
              <a:t> chi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chỉ</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mua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thứ</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thật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như</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sách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vở</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dép</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quai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Không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nhất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mua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như</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thoại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ván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trượt</a:t>
            </a:r>
            <a:r>
              <a:rPr lang="en-US" sz="3600" b="1" dirty="0">
                <a:effectLst/>
                <a:latin typeface="Times New Roman" panose="02020603050405020304" pitchFamily="18" charset="0"/>
                <a:ea typeface="Times New Roman" panose="02020603050405020304" pitchFamily="18" charset="0"/>
              </a:rPr>
              <a:t> pa-tanh, bánh pizza,... </a:t>
            </a:r>
            <a:endParaRPr lang="en-US" sz="3600" b="1" dirty="0" smtClean="0">
              <a:effectLst/>
              <a:latin typeface="Times New Roman" panose="02020603050405020304" pitchFamily="18" charset="0"/>
              <a:ea typeface="Times New Roman" panose="02020603050405020304" pitchFamily="18" charset="0"/>
            </a:endParaRPr>
          </a:p>
          <a:p>
            <a:pPr algn="just"/>
            <a:endParaRPr lang="en-US" sz="3600" b="1" dirty="0" smtClean="0">
              <a:effectLst/>
              <a:latin typeface="Times New Roman" panose="02020603050405020304" pitchFamily="18" charset="0"/>
              <a:ea typeface="Times New Roman" panose="02020603050405020304" pitchFamily="18" charset="0"/>
            </a:endParaRPr>
          </a:p>
          <a:p>
            <a:pPr algn="just"/>
            <a:r>
              <a:rPr lang="en-US" sz="3600" b="1" dirty="0" smtClean="0">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Sở</a:t>
            </a:r>
            <a:r>
              <a:rPr lang="en-US" sz="3600" b="1" dirty="0" smtClean="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dĩ</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cân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nhắc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ra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quyết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định</a:t>
            </a:r>
            <a:r>
              <a:rPr lang="en-US" sz="3600" b="1" dirty="0">
                <a:effectLst/>
                <a:latin typeface="Times New Roman" panose="02020603050405020304" pitchFamily="18" charset="0"/>
                <a:ea typeface="Times New Roman" panose="02020603050405020304" pitchFamily="18" charset="0"/>
              </a:rPr>
              <a:t> chi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vì</a:t>
            </a:r>
            <a:r>
              <a:rPr lang="en-US" sz="3600" b="1" dirty="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tiền</a:t>
            </a:r>
            <a:r>
              <a:rPr lang="en-US" sz="3600" b="1" dirty="0" smtClean="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em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được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hạn</a:t>
            </a:r>
            <a:r>
              <a:rPr lang="en-US" sz="3600" b="1" dirty="0" smtClean="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ưu</a:t>
            </a:r>
            <a:r>
              <a:rPr lang="en-US" sz="3600" b="1" dirty="0" smtClean="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Nếu</a:t>
            </a:r>
            <a:r>
              <a:rPr lang="en-US" sz="3600" b="1" dirty="0">
                <a:effectLst/>
                <a:latin typeface="Times New Roman" panose="02020603050405020304" pitchFamily="18" charset="0"/>
                <a:ea typeface="Times New Roman" panose="02020603050405020304" pitchFamily="18" charset="0"/>
              </a:rPr>
              <a:t> </a:t>
            </a:r>
            <a:r>
              <a:rPr lang="en-US" sz="3600" b="1" dirty="0" smtClean="0">
                <a:effectLst/>
                <a:latin typeface="Times New Roman" panose="02020603050405020304" pitchFamily="18" charset="0"/>
                <a:ea typeface="Times New Roman" panose="02020603050405020304" pitchFamily="18" charset="0"/>
              </a:rPr>
              <a:t>chi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vượt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quá</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số</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tiền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mình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sẽ</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dẫn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việc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vay</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mượn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nợ</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nần</a:t>
            </a:r>
            <a:r>
              <a:rPr lang="en-US" sz="36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7644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95534" y="756788"/>
            <a:ext cx="11750723" cy="627607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just"/>
            <a:r>
              <a:rPr lang="vi-VN" sz="3600" b="1" dirty="0">
                <a:latin typeface="Times New Roman" panose="02020603050405020304" pitchFamily="18" charset="0"/>
                <a:cs typeface="Times New Roman" panose="02020603050405020304" pitchFamily="18"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lgn="just">
              <a:buFontTx/>
              <a:buChar char="-"/>
            </a:pPr>
            <a:r>
              <a:rPr lang="vi-VN" sz="3600" b="1" dirty="0">
                <a:latin typeface="Times New Roman" panose="02020603050405020304" pitchFamily="18" charset="0"/>
                <a:cs typeface="Times New Roman" panose="02020603050405020304" pitchFamily="18" charset="0"/>
              </a:rPr>
              <a:t>Sở dĩ </a:t>
            </a:r>
            <a:r>
              <a:rPr lang="vi-VN" sz="3600" b="1" dirty="0" smtClean="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ậ</a:t>
            </a:r>
            <a:r>
              <a:rPr lang="vi-VN" sz="3600" b="1" dirty="0" smtClean="0">
                <a:latin typeface="Times New Roman" panose="02020603050405020304" pitchFamily="18" charset="0"/>
                <a:cs typeface="Times New Roman" panose="02020603050405020304" pitchFamily="18" charset="0"/>
              </a:rPr>
              <a:t>u </a:t>
            </a:r>
            <a:r>
              <a:rPr lang="vi-VN" sz="3600" b="1" dirty="0">
                <a:latin typeface="Times New Roman" panose="02020603050405020304" pitchFamily="18" charset="0"/>
                <a:cs typeface="Times New Roman" panose="02020603050405020304" pitchFamily="18" charset="0"/>
              </a:rPr>
              <a:t>khó vay tiền vì những lần vay trước </a:t>
            </a:r>
            <a:r>
              <a:rPr lang="vi-VN" sz="3600" b="1" dirty="0" smtClean="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ậ</a:t>
            </a:r>
            <a:r>
              <a:rPr lang="vi-VN" sz="3600" b="1" dirty="0" smtClean="0">
                <a:latin typeface="Times New Roman" panose="02020603050405020304" pitchFamily="18" charset="0"/>
                <a:cs typeface="Times New Roman" panose="02020603050405020304" pitchFamily="18" charset="0"/>
              </a:rPr>
              <a:t>u </a:t>
            </a:r>
            <a:r>
              <a:rPr lang="vi-VN" sz="3600" b="1" dirty="0">
                <a:latin typeface="Times New Roman" panose="02020603050405020304" pitchFamily="18" charset="0"/>
                <a:cs typeface="Times New Roman" panose="02020603050405020304" pitchFamily="18" charset="0"/>
              </a:rPr>
              <a:t>thường dùng tiền vay để chơi điện tử và ít khi trả đúng hẹn. Khi thiếu </a:t>
            </a:r>
            <a:r>
              <a:rPr lang="vi-VN" sz="3600" b="1" dirty="0" smtClean="0">
                <a:latin typeface="Times New Roman" panose="02020603050405020304" pitchFamily="18" charset="0"/>
                <a:cs typeface="Times New Roman" panose="02020603050405020304" pitchFamily="18" charset="0"/>
              </a:rPr>
              <a:t>ti</a:t>
            </a:r>
            <a:r>
              <a:rPr lang="en-US" sz="3600" b="1" dirty="0" smtClean="0">
                <a:latin typeface="Times New Roman" panose="02020603050405020304" pitchFamily="18" charset="0"/>
                <a:cs typeface="Times New Roman" panose="02020603050405020304" pitchFamily="18" charset="0"/>
              </a:rPr>
              <a:t>ề</a:t>
            </a:r>
            <a:r>
              <a:rPr lang="vi-VN" sz="3600" b="1" dirty="0" smtClean="0">
                <a:latin typeface="Times New Roman" panose="02020603050405020304" pitchFamily="18" charset="0"/>
                <a:cs typeface="Times New Roman" panose="02020603050405020304" pitchFamily="18" charset="0"/>
              </a:rPr>
              <a:t>n</a:t>
            </a:r>
            <a:r>
              <a:rPr lang="vi-VN" sz="3600" b="1" dirty="0">
                <a:latin typeface="Times New Roman" panose="02020603050405020304" pitchFamily="18" charset="0"/>
                <a:cs typeface="Times New Roman" panose="02020603050405020304" pitchFamily="18" charset="0"/>
              </a:rPr>
              <a:t>, mình có thể vay mượn người khác nhưng phải sử dụng tiền vay cho việc thực sự cần thiết và trả đúng hẹn </a:t>
            </a:r>
            <a:r>
              <a:rPr lang="vi-VN" sz="3600" b="1" dirty="0" smtClean="0">
                <a:latin typeface="Times New Roman" panose="02020603050405020304" pitchFamily="18" charset="0"/>
                <a:cs typeface="Times New Roman" panose="02020603050405020304" pitchFamily="18" charset="0"/>
              </a:rPr>
              <a:t>th</a:t>
            </a:r>
            <a:r>
              <a:rPr lang="en-US" sz="3600" b="1" dirty="0" smtClean="0">
                <a:latin typeface="Times New Roman" panose="02020603050405020304" pitchFamily="18" charset="0"/>
                <a:cs typeface="Times New Roman" panose="02020603050405020304" pitchFamily="18" charset="0"/>
              </a:rPr>
              <a:t>ì</a:t>
            </a:r>
            <a:r>
              <a:rPr lang="vi-VN" sz="3600" b="1" dirty="0" smtClean="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lần vay sau mới được tin tưởng bạn ạ! </a:t>
            </a:r>
          </a:p>
          <a:p>
            <a:pPr algn="just"/>
            <a:r>
              <a:rPr lang="vi-VN" sz="3600" b="1" dirty="0">
                <a:latin typeface="Times New Roman" panose="02020603050405020304" pitchFamily="18" charset="0"/>
                <a:cs typeface="Times New Roman" panose="02020603050405020304" pitchFamily="18" charset="0"/>
              </a:rPr>
              <a:t>H bối rối:</a:t>
            </a:r>
          </a:p>
          <a:p>
            <a:pPr algn="just"/>
            <a:r>
              <a:rPr lang="vi-VN" sz="3600" b="1" dirty="0">
                <a:latin typeface="Times New Roman" panose="02020603050405020304" pitchFamily="18" charset="0"/>
                <a:cs typeface="Times New Roman" panose="02020603050405020304" pitchFamily="18" charset="0"/>
              </a:rPr>
              <a:t> - Cảm ơn bạn. Mình sẽ rút kinh </a:t>
            </a:r>
            <a:r>
              <a:rPr lang="vi-VN" sz="3600" b="1" dirty="0" smtClean="0">
                <a:latin typeface="Times New Roman" panose="02020603050405020304" pitchFamily="18" charset="0"/>
                <a:cs typeface="Times New Roman" panose="02020603050405020304" pitchFamily="18" charset="0"/>
              </a:rPr>
              <a:t>nghiệm</a:t>
            </a:r>
            <a:r>
              <a:rPr lang="en-US" sz="3600" b="1" dirty="0" smtClean="0">
                <a:latin typeface="Times New Roman" panose="02020603050405020304" pitchFamily="18" charset="0"/>
                <a:cs typeface="Times New Roman" panose="02020603050405020304" pitchFamily="18" charset="0"/>
              </a:rPr>
              <a:t>.</a:t>
            </a:r>
          </a:p>
        </p:txBody>
      </p:sp>
      <p:sp>
        <p:nvSpPr>
          <p:cNvPr id="26" name="Rectangle 23">
            <a:extLst>
              <a:ext uri="{FF2B5EF4-FFF2-40B4-BE49-F238E27FC236}">
                <a16:creationId xmlns=""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029257752"/>
              </p:ext>
            </p:extLst>
          </p:nvPr>
        </p:nvGraphicFramePr>
        <p:xfrm>
          <a:off x="409433" y="1219201"/>
          <a:ext cx="11300345"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Hoạt</a:t>
            </a:r>
            <a:r>
              <a:rPr kumimoji="0" lang="en-US" sz="5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động</a:t>
            </a:r>
            <a:r>
              <a:rPr kumimoji="0" lang="en-US" sz="5400" b="1" i="0" u="none" strike="noStrike" kern="0" cap="none" spc="0" normalizeH="0" noProof="0" dirty="0" smtClean="0">
                <a:ln>
                  <a:noFill/>
                </a:ln>
                <a:solidFill>
                  <a:prstClr val="white"/>
                </a:solidFill>
                <a:effectLst/>
                <a:uLnTx/>
                <a:uFillTx/>
                <a:latin typeface="Calibri"/>
                <a:ea typeface="+mn-ea"/>
                <a:cs typeface="+mn-cs"/>
              </a:rPr>
              <a:t> </a:t>
            </a:r>
            <a:r>
              <a:rPr kumimoji="0" lang="en-US" sz="5400" b="1" i="0" u="none" strike="noStrike" kern="0" cap="none" spc="0" normalizeH="0" noProof="0" dirty="0" err="1" smtClean="0">
                <a:ln>
                  <a:noFill/>
                </a:ln>
                <a:solidFill>
                  <a:prstClr val="white"/>
                </a:solidFill>
                <a:effectLst/>
                <a:uLnTx/>
                <a:uFillTx/>
                <a:latin typeface="Calibri"/>
                <a:ea typeface="+mn-ea"/>
                <a:cs typeface="+mn-cs"/>
              </a:rPr>
              <a:t>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15D3874-518F-5D82-9941-161E7B7B15AE}"/>
              </a:ext>
            </a:extLst>
          </p:cNvPr>
          <p:cNvSpPr txBox="1"/>
          <p:nvPr/>
        </p:nvSpPr>
        <p:spPr>
          <a:xfrm>
            <a:off x="112004" y="129497"/>
            <a:ext cx="11324820" cy="6247864"/>
          </a:xfrm>
          <a:prstGeom prst="rect">
            <a:avLst/>
          </a:prstGeom>
          <a:noFill/>
        </p:spPr>
        <p:txBody>
          <a:bodyPr wrap="square">
            <a:spAutoFit/>
          </a:bodyPr>
          <a:lstStyle/>
          <a:p>
            <a:pPr algn="just"/>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10" name="TextBox 9"/>
          <p:cNvSpPr txBox="1"/>
          <p:nvPr/>
        </p:nvSpPr>
        <p:spPr>
          <a:xfrm>
            <a:off x="218364" y="518338"/>
            <a:ext cx="11559654" cy="5663085"/>
          </a:xfrm>
          <a:prstGeom prst="rect">
            <a:avLst/>
          </a:prstGeom>
          <a:noFill/>
          <a:ln>
            <a:noFill/>
          </a:ln>
        </p:spPr>
        <p:txBody>
          <a:bodyPr wrap="square" lIns="121917" tIns="60958" rIns="121917" bIns="60958" rtlCol="0">
            <a:spAutoFit/>
          </a:bodyPr>
          <a:lstStyle/>
          <a:p>
            <a:pPr algn="just"/>
            <a:r>
              <a:rPr lang="en-US" sz="36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36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ình </a:t>
            </a:r>
            <a:r>
              <a:rPr lang="vi-VN" sz="3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huống:</a:t>
            </a:r>
          </a:p>
          <a:p>
            <a:pPr algn="just"/>
            <a:r>
              <a:rPr lang="vi-VN" sz="3600" b="1" dirty="0">
                <a:latin typeface="Times New Roman" panose="02020603050405020304" pitchFamily="18" charset="0"/>
                <a:cs typeface="Times New Roman" panose="02020603050405020304" pitchFamily="18" charset="0"/>
              </a:rPr>
              <a:t>Chị </a:t>
            </a:r>
            <a:r>
              <a:rPr lang="vi-VN" sz="3600" b="1" dirty="0" smtClean="0">
                <a:latin typeface="Times New Roman" panose="02020603050405020304" pitchFamily="18" charset="0"/>
                <a:cs typeface="Times New Roman" panose="02020603050405020304" pitchFamily="18" charset="0"/>
              </a:rPr>
              <a:t>Hà</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Chị vừa mua chiếc áo len này tặng bà. </a:t>
            </a:r>
          </a:p>
          <a:p>
            <a:pPr algn="just"/>
            <a:r>
              <a:rPr lang="vi-VN" sz="3600" b="1" dirty="0">
                <a:latin typeface="Times New Roman" panose="02020603050405020304" pitchFamily="18" charset="0"/>
                <a:cs typeface="Times New Roman" panose="02020603050405020304" pitchFamily="18" charset="0"/>
              </a:rPr>
              <a:t>Bình: Chị làm thế nào để có tiền vậy? </a:t>
            </a:r>
          </a:p>
          <a:p>
            <a:pPr algn="just"/>
            <a:r>
              <a:rPr lang="vi-VN" sz="3600" b="1" dirty="0">
                <a:latin typeface="Times New Roman" panose="02020603050405020304" pitchFamily="18" charset="0"/>
                <a:cs typeface="Times New Roman" panose="02020603050405020304" pitchFamily="18" charset="0"/>
              </a:rPr>
              <a:t>Chị Hà: Chị đặt mục tiêu tiết kiệm từ mấy tháng </a:t>
            </a:r>
            <a:r>
              <a:rPr lang="vi-VN" sz="3600" b="1" dirty="0" smtClean="0">
                <a:latin typeface="Times New Roman" panose="02020603050405020304" pitchFamily="18" charset="0"/>
                <a:cs typeface="Times New Roman" panose="02020603050405020304" pitchFamily="18" charset="0"/>
              </a:rPr>
              <a:t>trước</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Ti</a:t>
            </a:r>
            <a:r>
              <a:rPr lang="en-US" sz="3600" b="1" dirty="0" smtClean="0">
                <a:latin typeface="Times New Roman" panose="02020603050405020304" pitchFamily="18" charset="0"/>
                <a:cs typeface="Times New Roman" panose="02020603050405020304" pitchFamily="18" charset="0"/>
              </a:rPr>
              <a:t>ề</a:t>
            </a:r>
            <a:r>
              <a:rPr lang="vi-VN" sz="3600" b="1" dirty="0" smtClean="0">
                <a:latin typeface="Times New Roman" panose="02020603050405020304" pitchFamily="18" charset="0"/>
                <a:cs typeface="Times New Roman" panose="02020603050405020304" pitchFamily="18" charset="0"/>
              </a:rPr>
              <a:t>n </a:t>
            </a:r>
            <a:r>
              <a:rPr lang="vi-VN" sz="3600" b="1" dirty="0">
                <a:latin typeface="Times New Roman" panose="02020603050405020304" pitchFamily="18" charset="0"/>
                <a:cs typeface="Times New Roman" panose="02020603050405020304" pitchFamily="18" charset="0"/>
              </a:rPr>
              <a:t>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600" b="1" dirty="0">
                <a:latin typeface="Times New Roman" panose="02020603050405020304" pitchFamily="18" charset="0"/>
                <a:cs typeface="Times New Roman" panose="02020603050405020304" pitchFamily="18" charset="0"/>
              </a:rPr>
              <a:t>Bình: Em cũng muốn tiết kiệm được một khoản tiền riêng cho mình. Chắc em phải học theo chị thôi</a:t>
            </a:r>
            <a:r>
              <a:rPr lang="vi-VN" sz="3600" b="1" dirty="0" smtClean="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grpSp>
        <p:nvGrpSpPr>
          <p:cNvPr id="4" name="Group 3">
            <a:extLst>
              <a:ext uri="{FF2B5EF4-FFF2-40B4-BE49-F238E27FC236}">
                <a16:creationId xmlns="" xmlns:a16="http://schemas.microsoft.com/office/drawing/2014/main" id="{77740932-A2C7-42A8-B817-A2FCF564C6D0}"/>
              </a:ext>
            </a:extLst>
          </p:cNvPr>
          <p:cNvGrpSpPr/>
          <p:nvPr/>
        </p:nvGrpSpPr>
        <p:grpSpPr>
          <a:xfrm>
            <a:off x="564195" y="235826"/>
            <a:ext cx="11950802" cy="6546790"/>
            <a:chOff x="6502423" y="-31460"/>
            <a:chExt cx="6135317" cy="6546790"/>
          </a:xfrm>
        </p:grpSpPr>
        <p:sp>
          <p:nvSpPr>
            <p:cNvPr id="5" name="Cloud Callout 7">
              <a:extLst>
                <a:ext uri="{FF2B5EF4-FFF2-40B4-BE49-F238E27FC236}">
                  <a16:creationId xmlns=""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 xmlns:a16="http://schemas.microsoft.com/office/drawing/2014/main" id="{55BC17DB-BCBD-4C42-A935-228798159645}"/>
                </a:ext>
              </a:extLst>
            </p:cNvPr>
            <p:cNvSpPr/>
            <p:nvPr/>
          </p:nvSpPr>
          <p:spPr>
            <a:xfrm>
              <a:off x="6502423" y="179044"/>
              <a:ext cx="5625598" cy="6336286"/>
            </a:xfrm>
            <a:prstGeom prst="rect">
              <a:avLst/>
            </a:prstGeom>
          </p:spPr>
          <p:txBody>
            <a:bodyPr wrap="square">
              <a:spAutoFit/>
            </a:bodyPr>
            <a:lstStyle/>
            <a:p>
              <a:pPr algn="just">
                <a:lnSpc>
                  <a:spcPct val="107000"/>
                </a:lnSpc>
                <a:spcAft>
                  <a:spcPts val="800"/>
                </a:spcAft>
              </a:pPr>
              <a:r>
                <a:rPr lang="en-US" sz="44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 xmlns:a16="http://schemas.microsoft.com/office/drawing/2014/main" id="{EADE61AD-6468-4312-1E1F-1C8C7CFCA13B}"/>
              </a:ext>
            </a:extLst>
          </p:cNvPr>
          <p:cNvSpPr txBox="1"/>
          <p:nvPr/>
        </p:nvSpPr>
        <p:spPr>
          <a:xfrm>
            <a:off x="207080" y="5166791"/>
            <a:ext cx="11862088" cy="1384995"/>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 xmlns:a16="http://schemas.microsoft.com/office/drawing/2014/main"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sp>
        <p:nvSpPr>
          <p:cNvPr id="5" name="文本框 4">
            <a:extLst>
              <a:ext uri="{FF2B5EF4-FFF2-40B4-BE49-F238E27FC236}">
                <a16:creationId xmlns="" xmlns:a16="http://schemas.microsoft.com/office/drawing/2014/main" id="{7D90C57D-D673-4D60-BCD5-CB64D8AC7D81}"/>
              </a:ext>
            </a:extLst>
          </p:cNvPr>
          <p:cNvSpPr txBox="1"/>
          <p:nvPr/>
        </p:nvSpPr>
        <p:spPr>
          <a:xfrm>
            <a:off x="1082870" y="472992"/>
            <a:ext cx="9497663" cy="1107996"/>
          </a:xfrm>
          <a:prstGeom prst="rect">
            <a:avLst/>
          </a:prstGeom>
          <a:solidFill>
            <a:schemeClr val="accent2"/>
          </a:solidFill>
          <a:ln w="38100">
            <a:solidFill>
              <a:schemeClr val="tx1"/>
            </a:solidFill>
          </a:ln>
        </p:spPr>
        <p:txBody>
          <a:bodyPr wrap="square" rtlCol="0">
            <a:spAutoFit/>
          </a:bodyPr>
          <a:lstStyle/>
          <a:p>
            <a:pPr algn="ctr"/>
            <a:r>
              <a:rPr kumimoji="1" lang="en-US" altLang="zh-CN" sz="6600" b="1" dirty="0" err="1" smtClean="0">
                <a:solidFill>
                  <a:schemeClr val="bg1"/>
                </a:solidFill>
                <a:latin typeface="Times New Roman" panose="02020603050405020304" pitchFamily="18" charset="0"/>
                <a:ea typeface="inpin heiti" charset="-122"/>
                <a:cs typeface="Times New Roman" panose="02020603050405020304" pitchFamily="18" charset="0"/>
              </a:rPr>
              <a:t>Tình</a:t>
            </a:r>
            <a:r>
              <a:rPr kumimoji="1" lang="en-US" altLang="zh-CN" sz="6600" b="1" dirty="0" smtClean="0">
                <a:solidFill>
                  <a:schemeClr val="bg1"/>
                </a:solidFill>
                <a:latin typeface="Times New Roman" panose="02020603050405020304" pitchFamily="18" charset="0"/>
                <a:ea typeface="inpin heiti" charset="-122"/>
                <a:cs typeface="Times New Roman" panose="02020603050405020304" pitchFamily="18" charset="0"/>
              </a:rPr>
              <a:t> </a:t>
            </a:r>
            <a:r>
              <a:rPr kumimoji="1" lang="en-US" altLang="zh-CN" sz="6600" b="1" dirty="0" err="1" smtClean="0">
                <a:solidFill>
                  <a:schemeClr val="bg1"/>
                </a:solidFill>
                <a:latin typeface="Times New Roman" panose="02020603050405020304" pitchFamily="18" charset="0"/>
                <a:ea typeface="inpin heiti" charset="-122"/>
                <a:cs typeface="Times New Roman" panose="02020603050405020304" pitchFamily="18" charset="0"/>
              </a:rPr>
              <a:t>huống</a:t>
            </a:r>
            <a:endParaRPr kumimoji="1" lang="zh-CN" altLang="en-US" sz="6600" b="1" dirty="0">
              <a:solidFill>
                <a:schemeClr val="bg1"/>
              </a:solidFill>
              <a:latin typeface="#9Slide05 Brannboll Ny" panose="02000000000000000000" pitchFamily="2" charset="0"/>
              <a:ea typeface="inpin heiti" charset="-122"/>
              <a:cs typeface="inpin heiti" charset="-122"/>
            </a:endParaRPr>
          </a:p>
        </p:txBody>
      </p:sp>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1082869" y="2792711"/>
            <a:ext cx="9945025" cy="2800767"/>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r>
              <a:rPr lang="en-US" sz="4400" b="1" dirty="0" err="1" smtClean="0">
                <a:latin typeface="Times New Roman" panose="02020603050405020304" pitchFamily="18" charset="0"/>
                <a:cs typeface="Times New Roman" panose="02020603050405020304" pitchFamily="18" charset="0"/>
              </a:rPr>
              <a:t>Giả</a:t>
            </a:r>
            <a:r>
              <a:rPr lang="en-US" sz="4400" b="1" dirty="0" smtClean="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đang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200000đ, </a:t>
            </a:r>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án</a:t>
            </a:r>
            <a:r>
              <a:rPr lang="en-US" sz="4400" b="1" dirty="0">
                <a:latin typeface="Times New Roman" panose="02020603050405020304" pitchFamily="18" charset="0"/>
                <a:cs typeface="Times New Roman" panose="02020603050405020304" pitchFamily="18" charset="0"/>
              </a:rPr>
              <a:t> chi </a:t>
            </a:r>
            <a:r>
              <a:rPr lang="en-US" sz="4400" b="1" dirty="0" err="1">
                <a:latin typeface="Times New Roman" panose="02020603050405020304" pitchFamily="18" charset="0"/>
                <a:cs typeface="Times New Roman" panose="02020603050405020304" pitchFamily="18" charset="0"/>
              </a:rPr>
              <a:t>tiêu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khoản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vì</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lựa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vậy</a:t>
            </a:r>
            <a:r>
              <a:rPr lang="en-US" sz="4400" b="1" dirty="0"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CB94C35-054F-4B53-A235-40F620703F3F}"/>
              </a:ext>
            </a:extLst>
          </p:cNvPr>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6217083"/>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Đọc tình huống:</a:t>
            </a:r>
          </a:p>
          <a:p>
            <a:pPr algn="just"/>
            <a:r>
              <a:rPr lang="vi-VN" sz="3600" b="1" dirty="0">
                <a:latin typeface="Times New Roman" panose="02020603050405020304" pitchFamily="18" charset="0"/>
                <a:cs typeface="Times New Roman" panose="02020603050405020304" pitchFamily="18" charset="0"/>
              </a:rPr>
              <a:t>Hằng là một cô bé khéo tay, hay làm, rất quan tâm đến việc tái chế rác thải để góp phần bảo vệ môi trường. Bạn </a:t>
            </a:r>
            <a:r>
              <a:rPr lang="vi-VN" sz="3600" b="1" dirty="0" smtClean="0">
                <a:latin typeface="Times New Roman" panose="02020603050405020304" pitchFamily="18" charset="0"/>
                <a:cs typeface="Times New Roman" panose="02020603050405020304" pitchFamily="18" charset="0"/>
              </a:rPr>
              <a:t>thu </a:t>
            </a:r>
            <a:r>
              <a:rPr lang="vi-VN" sz="3600" b="1" dirty="0">
                <a:latin typeface="Times New Roman" panose="02020603050405020304" pitchFamily="18" charset="0"/>
                <a:cs typeface="Times New Roman" panose="02020603050405020304" pitchFamily="18" charset="0"/>
              </a:rPr>
              <a:t>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a:t>
            </a:r>
            <a:r>
              <a:rPr lang="en-US" sz="3600" b="1" dirty="0" err="1" smtClean="0">
                <a:latin typeface="Times New Roman" panose="02020603050405020304" pitchFamily="18" charset="0"/>
                <a:cs typeface="Times New Roman" panose="02020603050405020304" pitchFamily="18" charset="0"/>
              </a:rPr>
              <a:t>rấ</a:t>
            </a:r>
            <a:r>
              <a:rPr lang="vi-VN" sz="3600" b="1" dirty="0" smtClean="0">
                <a:latin typeface="Times New Roman" panose="02020603050405020304" pitchFamily="18" charset="0"/>
                <a:cs typeface="Times New Roman" panose="02020603050405020304" pitchFamily="18" charset="0"/>
              </a:rPr>
              <a:t>t </a:t>
            </a:r>
            <a:r>
              <a:rPr lang="vi-VN" sz="3600" b="1" dirty="0">
                <a:latin typeface="Times New Roman" panose="02020603050405020304" pitchFamily="18" charset="0"/>
                <a:cs typeface="Times New Roman" panose="02020603050405020304" pitchFamily="18" charset="0"/>
              </a:rPr>
              <a:t>vui vì công việc này giúp bạn có chút tiền nhỏ để chi tiêu, phụ giúp thêm bố mẹ và làm từ thiện,...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CB94C35-054F-4B53-A235-40F620703F3F}"/>
              </a:ext>
            </a:extLst>
          </p:cNvPr>
          <p:cNvPicPr>
            <a:picLocks noChangeAspect="1"/>
          </p:cNvPicPr>
          <p:nvPr/>
        </p:nvPicPr>
        <p:blipFill>
          <a:blip r:embed="rId2"/>
          <a:stretch>
            <a:fillRect/>
          </a:stretch>
        </p:blipFill>
        <p:spPr>
          <a:xfrm>
            <a:off x="0" y="0"/>
            <a:ext cx="12192000" cy="6854522"/>
          </a:xfrm>
          <a:prstGeom prst="rect">
            <a:avLst/>
          </a:prstGeom>
        </p:spPr>
      </p:pic>
      <p:sp>
        <p:nvSpPr>
          <p:cNvPr id="4" name="TextBox 3">
            <a:extLst>
              <a:ext uri="{FF2B5EF4-FFF2-40B4-BE49-F238E27FC236}">
                <a16:creationId xmlns="" xmlns:a16="http://schemas.microsoft.com/office/drawing/2014/main" id="{5CFF591F-57E6-3F98-828C-2FEFA64C075D}"/>
              </a:ext>
            </a:extLst>
          </p:cNvPr>
          <p:cNvSpPr txBox="1"/>
          <p:nvPr/>
        </p:nvSpPr>
        <p:spPr>
          <a:xfrm>
            <a:off x="382137" y="1334686"/>
            <a:ext cx="10393740" cy="1200329"/>
          </a:xfrm>
          <a:prstGeom prst="rect">
            <a:avLst/>
          </a:prstGeom>
          <a:noFill/>
        </p:spPr>
        <p:txBody>
          <a:bodyPr wrap="square">
            <a:spAutoFit/>
          </a:bodyPr>
          <a:lstStyle/>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Hằng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ẩ</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rảnh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ữ</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p>
        </p:txBody>
      </p:sp>
      <p:pic>
        <p:nvPicPr>
          <p:cNvPr id="3" name="Picture 2">
            <a:extLst>
              <a:ext uri="{FF2B5EF4-FFF2-40B4-BE49-F238E27FC236}">
                <a16:creationId xmlns=""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 xmlns:a16="http://schemas.microsoft.com/office/drawing/2014/main" id="{EADE61AD-6468-4312-1E1F-1C8C7CFCA13B}"/>
              </a:ext>
            </a:extLst>
          </p:cNvPr>
          <p:cNvSpPr txBox="1"/>
          <p:nvPr/>
        </p:nvSpPr>
        <p:spPr>
          <a:xfrm>
            <a:off x="849889" y="4748645"/>
            <a:ext cx="3653872" cy="816827"/>
          </a:xfrm>
          <a:prstGeom prst="rect">
            <a:avLst/>
          </a:prstGeom>
          <a:noFill/>
        </p:spPr>
        <p:txBody>
          <a:bodyPr wrap="square">
            <a:spAutoFit/>
          </a:bodyPr>
          <a:lstStyle/>
          <a:p>
            <a:pPr algn="just">
              <a:lnSpc>
                <a:spcPct val="107000"/>
              </a:lnSpc>
              <a:spcAft>
                <a:spcPts val="800"/>
              </a:spcAft>
            </a:pPr>
            <a:r>
              <a:rPr lang="vi-VN" sz="4400" b="1" dirty="0">
                <a:effectLst/>
                <a:latin typeface="Times New Roman" panose="02020603050405020304" pitchFamily="18" charset="0"/>
                <a:ea typeface="Times New Roman" panose="02020603050405020304" pitchFamily="18" charset="0"/>
                <a:cs typeface="Times New Roman" panose="02020603050405020304" pitchFamily="18" charset="0"/>
              </a:rPr>
              <a:t>- Làm bánh</a:t>
            </a:r>
            <a:endPar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 xmlns:a16="http://schemas.microsoft.com/office/drawing/2014/main"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b="1" dirty="0">
                <a:effectLst/>
                <a:latin typeface="Times New Roman" panose="02020603050405020304" pitchFamily="18" charset="0"/>
                <a:ea typeface="Times New Roman" panose="02020603050405020304" pitchFamily="18" charset="0"/>
                <a:cs typeface="Times New Roman" panose="02020603050405020304" pitchFamily="18" charset="0"/>
              </a:rPr>
              <a:t>- Đan lát</a:t>
            </a:r>
            <a:endPar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 xmlns:a16="http://schemas.microsoft.com/office/drawing/2014/main" id="{EADE61AD-6468-4312-1E1F-1C8C7CFCA13B}"/>
              </a:ext>
            </a:extLst>
          </p:cNvPr>
          <p:cNvSpPr txBox="1"/>
          <p:nvPr/>
        </p:nvSpPr>
        <p:spPr>
          <a:xfrm>
            <a:off x="246784" y="4849589"/>
            <a:ext cx="11626768" cy="2062103"/>
          </a:xfrm>
          <a:prstGeom prst="rect">
            <a:avLst/>
          </a:prstGeom>
          <a:noFill/>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vi-VN" sz="3200" b="1" dirty="0">
                <a:solidFill>
                  <a:srgbClr val="FF0000"/>
                </a:solidFill>
                <a:latin typeface="Times New Roman" panose="02020603050405020304" pitchFamily="18" charset="0"/>
                <a:cs typeface="Times New Roman" panose="02020603050405020304" pitchFamily="18" charset="0"/>
              </a:rPr>
              <a:t>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vi-VN"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a:p>
            <a:r>
              <a:rPr lang="vi-VN" sz="3200" b="1" dirty="0">
                <a:solidFill>
                  <a:srgbClr val="FF0000"/>
                </a:solidFill>
                <a:latin typeface="Times New Roman" panose="02020603050405020304" pitchFamily="18" charset="0"/>
                <a:cs typeface="Times New Roman" panose="02020603050405020304" pitchFamily="18" charset="0"/>
              </a:rPr>
              <a:t>b) Em hãy kể t</a:t>
            </a:r>
            <a:r>
              <a:rPr lang="en-US" sz="3200" b="1" dirty="0" err="1">
                <a:solidFill>
                  <a:srgbClr val="FF0000"/>
                </a:solidFill>
                <a:latin typeface="Times New Roman" panose="02020603050405020304" pitchFamily="18" charset="0"/>
                <a:cs typeface="Times New Roman" panose="02020603050405020304" pitchFamily="18" charset="0"/>
              </a:rPr>
              <a:t>hêm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để</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tiền</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 xmlns:a16="http://schemas.microsoft.com/office/drawing/2014/main" id="{EADE61AD-6468-4312-1E1F-1C8C7CFCA13B}"/>
              </a:ext>
            </a:extLst>
          </p:cNvPr>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Đánh máy tài liệu</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Chăm sóc vật nuôi</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Làm việc nhà...</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 xmlns:a16="http://schemas.microsoft.com/office/drawing/2014/main" id="{EADE61AD-6468-4312-1E1F-1C8C7CFCA13B}"/>
              </a:ext>
            </a:extLst>
          </p:cNvPr>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a:extLst>
              <a:ext uri="{FF2B5EF4-FFF2-40B4-BE49-F238E27FC236}">
                <a16:creationId xmlns="" xmlns:a16="http://schemas.microsoft.com/office/drawing/2014/main"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 xmlns:a16="http://schemas.microsoft.com/office/drawing/2014/main" id="{A8AC9DC7-F5D4-38DB-8E6E-8196E29AA738}"/>
              </a:ext>
            </a:extLst>
          </p:cNvPr>
          <p:cNvSpPr txBox="1"/>
          <p:nvPr/>
        </p:nvSpPr>
        <p:spPr>
          <a:xfrm>
            <a:off x="-12990" y="4983342"/>
            <a:ext cx="12204990" cy="1384995"/>
          </a:xfrm>
          <a:prstGeom prst="rect">
            <a:avLst/>
          </a:prstGeom>
          <a:noFill/>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khoản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gửi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lên</a:t>
            </a:r>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445" y="518615"/>
            <a:ext cx="10249468" cy="4274568"/>
          </a:xfrm>
          <a:prstGeom prst="rect">
            <a:avLst/>
          </a:prstGeom>
          <a:noFill/>
        </p:spPr>
        <p:txBody>
          <a:bodyPr wrap="square" rtlCol="0">
            <a:spAutoFit/>
          </a:bodyPr>
          <a:lstStyle/>
          <a:p>
            <a:pPr algn="just">
              <a:lnSpc>
                <a:spcPct val="107000"/>
              </a:lnSpc>
            </a:pP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 </a:t>
            </a: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 tiền hợp lý, hiệu </a:t>
            </a:r>
            <a:r>
              <a:rPr lang="vi-VN"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 </a:t>
            </a: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tiêu có kế </a:t>
            </a:r>
            <a:r>
              <a:rPr lang="vi-VN"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kiếm</a:t>
            </a: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tiền</a:t>
            </a: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943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 xmlns:a16="http://schemas.microsoft.com/office/drawing/2014/main" id="{C0D031E8-0BF1-781E-6057-A7D7BD0DF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 1</a:t>
            </a:r>
          </a:p>
          <a:p>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tình</a:t>
            </a:r>
            <a:r>
              <a:rPr lang="en-US" sz="3200" b="1" dirty="0">
                <a:solidFill>
                  <a:schemeClr val="tx1"/>
                </a:solidFill>
                <a:latin typeface="Times New Roman" panose="02020603050405020304" pitchFamily="18" charset="0"/>
                <a:cs typeface="Times New Roman" panose="02020603050405020304" pitchFamily="18" charset="0"/>
              </a:rPr>
              <a:t> hay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tình</a:t>
            </a:r>
            <a:r>
              <a:rPr lang="en-US" sz="3200" b="1" dirty="0">
                <a:solidFill>
                  <a:schemeClr val="tx1"/>
                </a:solidFill>
                <a:latin typeface="Times New Roman" panose="02020603050405020304" pitchFamily="18" charset="0"/>
                <a:cs typeface="Times New Roman" panose="02020603050405020304" pitchFamily="18" charset="0"/>
              </a:rPr>
              <a:t> v</a:t>
            </a:r>
            <a:r>
              <a:rPr lang="vi-VN" sz="3200" b="1" dirty="0">
                <a:solidFill>
                  <a:schemeClr val="tx1"/>
                </a:solidFill>
                <a:latin typeface="Times New Roman" panose="02020603050405020304" pitchFamily="18" charset="0"/>
                <a:cs typeface="Times New Roman" panose="02020603050405020304" pitchFamily="18" charset="0"/>
              </a:rPr>
              <a:t>ới</a:t>
            </a:r>
            <a:r>
              <a:rPr lang="en-US" sz="3200" b="1" dirty="0">
                <a:solidFill>
                  <a:schemeClr val="tx1"/>
                </a:solidFill>
                <a:latin typeface="Times New Roman" panose="02020603050405020304" pitchFamily="18" charset="0"/>
                <a:cs typeface="Times New Roman" panose="02020603050405020304" pitchFamily="18" charset="0"/>
              </a:rPr>
              <a:t> ý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dưới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Vì</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sao</a:t>
            </a:r>
            <a:r>
              <a:rPr lang="en-US" sz="3200" b="1"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a)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tập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trung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h</a:t>
            </a:r>
            <a:r>
              <a:rPr lang="vi-VN" sz="2400" b="1" dirty="0">
                <a:solidFill>
                  <a:schemeClr val="tx1"/>
                </a:solidFill>
                <a:latin typeface="Times New Roman" panose="02020603050405020304" pitchFamily="18" charset="0"/>
                <a:cs typeface="Times New Roman" panose="02020603050405020304" pitchFamily="18" charset="0"/>
              </a:rPr>
              <a:t>àn</a:t>
            </a:r>
            <a:r>
              <a:rPr lang="en-US" sz="2400" b="1" dirty="0">
                <a:solidFill>
                  <a:schemeClr val="tx1"/>
                </a:solidFill>
                <a:latin typeface="Times New Roman" panose="02020603050405020304" pitchFamily="18" charset="0"/>
                <a:cs typeface="Times New Roman" panose="02020603050405020304" pitchFamily="18" charset="0"/>
              </a:rPr>
              <a:t>h,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bạc</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d) </a:t>
            </a:r>
            <a:r>
              <a:rPr lang="en-US" sz="2400" b="1" dirty="0" err="1">
                <a:solidFill>
                  <a:schemeClr val="tx1"/>
                </a:solidFill>
                <a:latin typeface="Times New Roman" panose="02020603050405020304" pitchFamily="18" charset="0"/>
                <a:cs typeface="Times New Roman" panose="02020603050405020304" pitchFamily="18" charset="0"/>
              </a:rPr>
              <a:t>Biết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quản</a:t>
            </a:r>
            <a:r>
              <a:rPr lang="en-US" sz="2400" b="1" dirty="0">
                <a:solidFill>
                  <a:schemeClr val="tx1"/>
                </a:solidFill>
                <a:latin typeface="Times New Roman" panose="02020603050405020304" pitchFamily="18" charset="0"/>
                <a:cs typeface="Times New Roman" panose="02020603050405020304" pitchFamily="18" charset="0"/>
              </a:rPr>
              <a:t> l</a:t>
            </a:r>
            <a:r>
              <a:rPr lang="vi-VN" sz="2400" b="1" dirty="0">
                <a:solidFill>
                  <a:schemeClr val="tx1"/>
                </a:solidFill>
                <a:latin typeface="Times New Roman" panose="02020603050405020304" pitchFamily="18" charset="0"/>
                <a:cs typeface="Times New Roman" panose="02020603050405020304" pitchFamily="18" charset="0"/>
              </a:rPr>
              <a:t>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đầy</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c) </a:t>
            </a:r>
            <a:r>
              <a:rPr lang="en-US" sz="2400" b="1" dirty="0" err="1">
                <a:solidFill>
                  <a:schemeClr val="tx1"/>
                </a:solidFill>
                <a:latin typeface="Times New Roman" panose="02020603050405020304" pitchFamily="18" charset="0"/>
                <a:cs typeface="Times New Roman" panose="02020603050405020304" pitchFamily="18" charset="0"/>
              </a:rPr>
              <a:t>Tiết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kiệm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chỉ</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thường</a:t>
            </a:r>
            <a:r>
              <a:rPr lang="en-US" sz="2400" b="1" dirty="0">
                <a:solidFill>
                  <a:schemeClr val="tx1"/>
                </a:solidFill>
                <a:latin typeface="Times New Roman" panose="02020603050405020304" pitchFamily="18" charset="0"/>
                <a:cs typeface="Times New Roman" panose="02020603050405020304" pitchFamily="18" charset="0"/>
              </a:rPr>
              <a:t> chi </a:t>
            </a:r>
            <a:r>
              <a:rPr lang="en-US" sz="2400" b="1" dirty="0" err="1">
                <a:solidFill>
                  <a:schemeClr val="tx1"/>
                </a:solidFill>
                <a:latin typeface="Times New Roman" panose="02020603050405020304" pitchFamily="18" charset="0"/>
                <a:cs typeface="Times New Roman" panose="02020603050405020304" pitchFamily="18" charset="0"/>
              </a:rPr>
              <a:t>tiêu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nhiều</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19" name="Rectangle: Rounded Corners 23">
            <a:extLst>
              <a:ext uri="{FF2B5EF4-FFF2-40B4-BE49-F238E27FC236}">
                <a16:creationId xmlns=""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 xmlns:a16="http://schemas.microsoft.com/office/drawing/2014/main" id="{227B906E-BAFC-6765-8BB4-3C85664E92EA}"/>
              </a:ext>
            </a:extLst>
          </p:cNvPr>
          <p:cNvSpPr/>
          <p:nvPr/>
        </p:nvSpPr>
        <p:spPr>
          <a:xfrm>
            <a:off x="3121955" y="2195415"/>
            <a:ext cx="3177897" cy="2021743"/>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b)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không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cẩn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hay </a:t>
            </a:r>
            <a:r>
              <a:rPr lang="en-US" sz="2400" b="1" dirty="0" smtClean="0">
                <a:solidFill>
                  <a:schemeClr val="tx1"/>
                </a:solidFill>
                <a:latin typeface="Times New Roman" panose="02020603050405020304" pitchFamily="18" charset="0"/>
                <a:cs typeface="Times New Roman" panose="02020603050405020304" pitchFamily="18" charset="0"/>
              </a:rPr>
              <a:t>chi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việc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23">
            <a:extLst>
              <a:ext uri="{FF2B5EF4-FFF2-40B4-BE49-F238E27FC236}">
                <a16:creationId xmlns=""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16975" y="830310"/>
            <a:ext cx="10629281" cy="5182805"/>
          </a:xfrm>
          <a:prstGeom prst="rect">
            <a:avLst/>
          </a:prstGeom>
        </p:spPr>
      </p:pic>
      <p:sp>
        <p:nvSpPr>
          <p:cNvPr id="9" name="文本框 6"/>
          <p:cNvSpPr txBox="1"/>
          <p:nvPr/>
        </p:nvSpPr>
        <p:spPr>
          <a:xfrm>
            <a:off x="3261815" y="3390819"/>
            <a:ext cx="4783829" cy="830997"/>
          </a:xfrm>
          <a:prstGeom prst="rect">
            <a:avLst/>
          </a:prstGeom>
          <a:noFill/>
        </p:spPr>
        <p:txBody>
          <a:bodyPr wrap="square" rtlCol="0">
            <a:spAutoFit/>
          </a:bodyPr>
          <a:lstStyle/>
          <a:p>
            <a:pPr algn="ctr"/>
            <a:r>
              <a:rPr lang="en-US" altLang="zh-CN" sz="48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rPr>
              <a:t>II. </a:t>
            </a:r>
            <a:r>
              <a:rPr lang="en-US" altLang="zh-CN" sz="4800" b="1" dirty="0" smtClean="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rPr>
              <a:t>KHÁM </a:t>
            </a:r>
            <a:r>
              <a:rPr lang="en-US" altLang="zh-CN" sz="48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rPr>
              <a:t>PHÁ</a:t>
            </a:r>
            <a:endParaRPr lang="zh-CN" altLang="en-US" sz="4800" b="1" dirty="0">
              <a:solidFill>
                <a:prstClr val="black"/>
              </a:solidFill>
              <a:effectLst>
                <a:glow rad="101600">
                  <a:srgbClr val="E6B91E">
                    <a:satMod val="175000"/>
                    <a:alpha val="40000"/>
                  </a:srgbClr>
                </a:glo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66">
            <a:extLst>
              <a:ext uri="{FF2B5EF4-FFF2-40B4-BE49-F238E27FC236}">
                <a16:creationId xmlns="" xmlns:a16="http://schemas.microsoft.com/office/drawing/2014/main" id="{D372AED6-16FC-8143-DCAF-1DCDF1CEE1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992FF6C-4D33-FCB6-7C43-AC0EB229F01D}"/>
              </a:ext>
            </a:extLst>
          </p:cNvPr>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Ý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Ý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p>
          <a:p>
            <a:pPr algn="just"/>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vi-VN"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ki</a:t>
            </a:r>
            <a:r>
              <a:rPr lang="vi-VN"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A807F73-0176-347C-4FF2-25A5FBD91931}"/>
              </a:ext>
            </a:extLst>
          </p:cNvPr>
          <p:cNvSpPr txBox="1"/>
          <p:nvPr/>
        </p:nvSpPr>
        <p:spPr>
          <a:xfrm>
            <a:off x="0" y="0"/>
            <a:ext cx="12010030" cy="7009098"/>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nhịn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Ngay tuần đầu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Tháng nào </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 B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9735807-9CA6-5781-E8E5-F0E8CA693E84}"/>
              </a:ext>
            </a:extLst>
          </p:cNvPr>
          <p:cNvSpPr txBox="1"/>
          <p:nvPr/>
        </p:nvSpPr>
        <p:spPr>
          <a:xfrm>
            <a:off x="-8660" y="0"/>
            <a:ext cx="12200660" cy="6370975"/>
          </a:xfrm>
          <a:prstGeom prst="rect">
            <a:avLst/>
          </a:prstGeom>
          <a:noFill/>
        </p:spPr>
        <p:txBody>
          <a:bodyPr wrap="square">
            <a:spAutoFit/>
          </a:bodyPr>
          <a:lstStyle/>
          <a:p>
            <a:pPr algn="just"/>
            <a:r>
              <a:rPr lang="nl-NL"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bao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kíp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477673" y="1124011"/>
            <a:ext cx="1123210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a:r>
              <a:rPr lang="de-DE" sz="2800" dirty="0">
                <a:solidFill>
                  <a:schemeClr val="tx2"/>
                </a:solidFill>
                <a:latin typeface="Times New Roman" panose="02020603050405020304" pitchFamily="18" charset="0"/>
                <a:cs typeface="Times New Roman" panose="02020603050405020304" pitchFamily="18" charset="0"/>
              </a:rPr>
              <a:t>Bài tập </a:t>
            </a:r>
            <a:r>
              <a:rPr lang="vi-VN" sz="2800" dirty="0">
                <a:solidFill>
                  <a:schemeClr val="tx2"/>
                </a:solidFill>
                <a:latin typeface="Times New Roman" panose="02020603050405020304" pitchFamily="18" charset="0"/>
                <a:cs typeface="Times New Roman" panose="02020603050405020304" pitchFamily="18" charset="0"/>
              </a:rPr>
              <a:t>3</a:t>
            </a:r>
            <a:r>
              <a:rPr lang="de-DE" sz="2800" dirty="0">
                <a:solidFill>
                  <a:schemeClr val="tx2"/>
                </a:solidFill>
                <a:latin typeface="Times New Roman" panose="02020603050405020304" pitchFamily="18" charset="0"/>
                <a:cs typeface="Times New Roman" panose="02020603050405020304" pitchFamily="18" charset="0"/>
              </a:rPr>
              <a:t>: </a:t>
            </a:r>
            <a:endParaRPr lang="en-US" sz="2800" dirty="0">
              <a:solidFill>
                <a:schemeClr val="tx2"/>
              </a:solidFill>
              <a:latin typeface="Times New Roman" panose="02020603050405020304" pitchFamily="18" charset="0"/>
              <a:cs typeface="Times New Roman" panose="02020603050405020304" pitchFamily="18" charset="0"/>
            </a:endParaRPr>
          </a:p>
          <a:p>
            <a:pPr algn="just"/>
            <a:r>
              <a:rPr lang="en-US" sz="2800" dirty="0" err="1">
                <a:solidFill>
                  <a:schemeClr val="tx2"/>
                </a:solidFill>
                <a:latin typeface="Times New Roman" panose="02020603050405020304" pitchFamily="18" charset="0"/>
                <a:cs typeface="Times New Roman" panose="02020603050405020304" pitchFamily="18" charset="0"/>
              </a:rPr>
              <a:t>Xử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tình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huống</a:t>
            </a:r>
            <a:r>
              <a:rPr lang="en-US" sz="2800" dirty="0">
                <a:solidFill>
                  <a:schemeClr val="tx2"/>
                </a:solidFill>
                <a:latin typeface="Times New Roman" panose="02020603050405020304" pitchFamily="18" charset="0"/>
                <a:cs typeface="Times New Roman" panose="02020603050405020304" pitchFamily="18" charset="0"/>
              </a:rPr>
              <a:t> </a:t>
            </a:r>
          </a:p>
          <a:p>
            <a:pPr algn="just"/>
            <a:r>
              <a:rPr lang="vi-VN" sz="2800" dirty="0">
                <a:solidFill>
                  <a:schemeClr val="tx2"/>
                </a:solidFill>
                <a:latin typeface="Times New Roman" panose="02020603050405020304" pitchFamily="18" charset="0"/>
                <a:cs typeface="Times New Roman" panose="02020603050405020304" pitchFamily="18" charset="0"/>
              </a:rPr>
              <a:t>a</a:t>
            </a:r>
            <a:r>
              <a:rPr lang="en-US" sz="2800" dirty="0">
                <a:solidFill>
                  <a:schemeClr val="tx2"/>
                </a:solidFill>
                <a:latin typeface="Times New Roman" panose="02020603050405020304" pitchFamily="18" charset="0"/>
                <a:cs typeface="Times New Roman" panose="02020603050405020304" pitchFamily="18" charset="0"/>
              </a:rPr>
              <a:t>) M </a:t>
            </a:r>
            <a:r>
              <a:rPr lang="en-US" sz="2800" dirty="0" err="1">
                <a:solidFill>
                  <a:schemeClr val="tx2"/>
                </a:solidFill>
                <a:latin typeface="Times New Roman" panose="02020603050405020304" pitchFamily="18" charset="0"/>
                <a:cs typeface="Times New Roman" panose="02020603050405020304" pitchFamily="18" charset="0"/>
              </a:rPr>
              <a:t>muốn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mua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một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quả</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bóng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đá</a:t>
            </a:r>
            <a:r>
              <a:rPr lang="vi-VN" sz="2800" dirty="0">
                <a:solidFill>
                  <a:schemeClr val="tx2"/>
                </a:solidFill>
                <a:latin typeface="Times New Roman" panose="02020603050405020304" pitchFamily="18" charset="0"/>
                <a:cs typeface="Times New Roman" panose="02020603050405020304" pitchFamily="18" charset="0"/>
              </a:rPr>
              <a:t> giá</a:t>
            </a:r>
            <a:r>
              <a:rPr lang="en-US" sz="2800" dirty="0">
                <a:solidFill>
                  <a:schemeClr val="tx2"/>
                </a:solidFill>
                <a:latin typeface="Times New Roman" panose="02020603050405020304" pitchFamily="18" charset="0"/>
                <a:cs typeface="Times New Roman" panose="02020603050405020304" pitchFamily="18" charset="0"/>
              </a:rPr>
              <a:t> 100 000 </a:t>
            </a:r>
            <a:r>
              <a:rPr lang="en-US" sz="2800" dirty="0" err="1">
                <a:solidFill>
                  <a:schemeClr val="tx2"/>
                </a:solidFill>
                <a:latin typeface="Times New Roman" panose="02020603050405020304" pitchFamily="18" charset="0"/>
                <a:cs typeface="Times New Roman" panose="02020603050405020304" pitchFamily="18" charset="0"/>
              </a:rPr>
              <a:t>đồng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nhưng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chỉ</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có</a:t>
            </a:r>
            <a:r>
              <a:rPr lang="en-US" sz="2800" dirty="0">
                <a:solidFill>
                  <a:schemeClr val="tx2"/>
                </a:solidFill>
                <a:latin typeface="Times New Roman" panose="02020603050405020304" pitchFamily="18" charset="0"/>
                <a:cs typeface="Times New Roman" panose="02020603050405020304" pitchFamily="18" charset="0"/>
              </a:rPr>
              <a:t> 40 000 </a:t>
            </a:r>
            <a:r>
              <a:rPr lang="en-US" sz="2800" dirty="0" err="1">
                <a:solidFill>
                  <a:schemeClr val="tx2"/>
                </a:solidFill>
                <a:latin typeface="Times New Roman" panose="02020603050405020304" pitchFamily="18" charset="0"/>
                <a:cs typeface="Times New Roman" panose="02020603050405020304" pitchFamily="18" charset="0"/>
              </a:rPr>
              <a:t>đồng</a:t>
            </a:r>
            <a:r>
              <a:rPr lang="vi-VN" sz="2800" dirty="0">
                <a:solidFill>
                  <a:schemeClr val="tx2"/>
                </a:solidFill>
                <a:latin typeface="Times New Roman" panose="02020603050405020304" pitchFamily="18" charset="0"/>
                <a:cs typeface="Times New Roman" panose="02020603050405020304" pitchFamily="18" charset="0"/>
              </a:rPr>
              <a:t>. M hỏi vay </a:t>
            </a:r>
            <a:r>
              <a:rPr lang="en-US" sz="2800" dirty="0">
                <a:solidFill>
                  <a:schemeClr val="tx2"/>
                </a:solidFill>
                <a:latin typeface="Times New Roman" panose="02020603050405020304" pitchFamily="18" charset="0"/>
                <a:cs typeface="Times New Roman" panose="02020603050405020304" pitchFamily="18" charset="0"/>
              </a:rPr>
              <a:t>Q 60 000 </a:t>
            </a:r>
            <a:r>
              <a:rPr lang="en-US" sz="2800" dirty="0" err="1">
                <a:solidFill>
                  <a:schemeClr val="tx2"/>
                </a:solidFill>
                <a:latin typeface="Times New Roman" panose="02020603050405020304" pitchFamily="18" charset="0"/>
                <a:cs typeface="Times New Roman" panose="02020603050405020304" pitchFamily="18" charset="0"/>
              </a:rPr>
              <a:t>đồng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h</a:t>
            </a:r>
            <a:r>
              <a:rPr lang="vi-VN" sz="2800" dirty="0">
                <a:solidFill>
                  <a:schemeClr val="tx2"/>
                </a:solidFill>
                <a:latin typeface="Times New Roman" panose="02020603050405020304" pitchFamily="18" charset="0"/>
                <a:cs typeface="Times New Roman" panose="02020603050405020304" pitchFamily="18" charset="0"/>
              </a:rPr>
              <a:t>ứa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trả</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khi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được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mẹ</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tiền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cho</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Q</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cùng</a:t>
            </a:r>
            <a:r>
              <a:rPr lang="vi-VN" sz="2800" dirty="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a:p>
            <a:pPr algn="just"/>
            <a:r>
              <a:rPr lang="vi-VN" sz="2800" dirty="0">
                <a:solidFill>
                  <a:schemeClr val="tx2"/>
                </a:solidFill>
                <a:latin typeface="Times New Roman" panose="02020603050405020304" pitchFamily="18" charset="0"/>
                <a:cs typeface="Times New Roman" panose="02020603050405020304" pitchFamily="18" charset="0"/>
              </a:rPr>
              <a:t>Nếu là</a:t>
            </a:r>
            <a:r>
              <a:rPr lang="en-US" sz="2800" dirty="0">
                <a:solidFill>
                  <a:schemeClr val="tx2"/>
                </a:solidFill>
                <a:latin typeface="Times New Roman" panose="02020603050405020304" pitchFamily="18" charset="0"/>
                <a:cs typeface="Times New Roman" panose="02020603050405020304" pitchFamily="18" charset="0"/>
              </a:rPr>
              <a:t> Q </a:t>
            </a:r>
            <a:r>
              <a:rPr lang="en-US" sz="2800" dirty="0" err="1">
                <a:solidFill>
                  <a:schemeClr val="tx2"/>
                </a:solidFill>
                <a:latin typeface="Times New Roman" panose="02020603050405020304" pitchFamily="18" charset="0"/>
                <a:cs typeface="Times New Roman" panose="02020603050405020304" pitchFamily="18" charset="0"/>
              </a:rPr>
              <a:t>em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xử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thế</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Vì</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sao</a:t>
            </a:r>
            <a:r>
              <a:rPr lang="en-US" sz="2800" dirty="0">
                <a:solidFill>
                  <a:schemeClr val="tx2"/>
                </a:solidFill>
                <a:latin typeface="Times New Roman" panose="02020603050405020304" pitchFamily="18" charset="0"/>
                <a:cs typeface="Times New Roman" panose="02020603050405020304" pitchFamily="18" charset="0"/>
              </a:rPr>
              <a:t>? </a:t>
            </a:r>
          </a:p>
          <a:p>
            <a:pPr algn="just"/>
            <a:r>
              <a:rPr lang="vi-VN" sz="2800" dirty="0">
                <a:solidFill>
                  <a:schemeClr val="tx2"/>
                </a:solidFill>
                <a:latin typeface="Times New Roman" panose="02020603050405020304" pitchFamily="18" charset="0"/>
                <a:cs typeface="Times New Roman" panose="02020603050405020304" pitchFamily="18" charset="0"/>
              </a:rPr>
              <a:t>b</a:t>
            </a:r>
            <a:r>
              <a:rPr lang="en-US" sz="2800" dirty="0">
                <a:solidFill>
                  <a:schemeClr val="tx2"/>
                </a:solidFill>
                <a:latin typeface="Times New Roman" panose="02020603050405020304" pitchFamily="18" charset="0"/>
                <a:cs typeface="Times New Roman" panose="02020603050405020304" pitchFamily="18" charset="0"/>
              </a:rPr>
              <a:t>) N </a:t>
            </a:r>
            <a:r>
              <a:rPr lang="en-US" sz="2800" dirty="0" err="1">
                <a:solidFill>
                  <a:schemeClr val="tx2"/>
                </a:solidFill>
                <a:latin typeface="Times New Roman" panose="02020603050405020304" pitchFamily="18" charset="0"/>
                <a:cs typeface="Times New Roman" panose="02020603050405020304" pitchFamily="18" charset="0"/>
              </a:rPr>
              <a:t>vui</a:t>
            </a:r>
            <a:r>
              <a:rPr lang="en-US" sz="2800" dirty="0">
                <a:solidFill>
                  <a:schemeClr val="tx2"/>
                </a:solidFill>
                <a:latin typeface="Times New Roman" panose="02020603050405020304" pitchFamily="18" charset="0"/>
                <a:cs typeface="Times New Roman" panose="02020603050405020304" pitchFamily="18" charset="0"/>
              </a:rPr>
              <a:t> m</a:t>
            </a:r>
            <a:r>
              <a:rPr lang="vi-VN" sz="2800" dirty="0">
                <a:solidFill>
                  <a:schemeClr val="tx2"/>
                </a:solidFill>
                <a:latin typeface="Times New Roman" panose="02020603050405020304" pitchFamily="18" charset="0"/>
                <a:cs typeface="Times New Roman" panose="02020603050405020304" pitchFamily="18" charset="0"/>
              </a:rPr>
              <a:t>ừ</a:t>
            </a:r>
            <a:r>
              <a:rPr lang="en-US" sz="2800" dirty="0">
                <a:solidFill>
                  <a:schemeClr val="tx2"/>
                </a:solidFill>
                <a:latin typeface="Times New Roman" panose="02020603050405020304" pitchFamily="18" charset="0"/>
                <a:cs typeface="Times New Roman" panose="02020603050405020304" pitchFamily="18" charset="0"/>
              </a:rPr>
              <a:t>ng </a:t>
            </a:r>
            <a:r>
              <a:rPr lang="en-US" sz="2800" dirty="0" err="1">
                <a:solidFill>
                  <a:schemeClr val="tx2"/>
                </a:solidFill>
                <a:latin typeface="Times New Roman" panose="02020603050405020304" pitchFamily="18" charset="0"/>
                <a:cs typeface="Times New Roman" panose="02020603050405020304" pitchFamily="18" charset="0"/>
              </a:rPr>
              <a:t>khoe</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các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bạn</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rằng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mình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vừa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được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thưởng</a:t>
            </a:r>
            <a:r>
              <a:rPr lang="en-US" sz="2800" dirty="0">
                <a:solidFill>
                  <a:schemeClr val="tx2"/>
                </a:solidFill>
                <a:latin typeface="Times New Roman" panose="02020603050405020304" pitchFamily="18" charset="0"/>
                <a:cs typeface="Times New Roman" panose="02020603050405020304" pitchFamily="18" charset="0"/>
              </a:rPr>
              <a:t> 200 000 </a:t>
            </a:r>
            <a:r>
              <a:rPr lang="en-US" sz="2800" dirty="0" err="1">
                <a:solidFill>
                  <a:schemeClr val="tx2"/>
                </a:solidFill>
                <a:latin typeface="Times New Roman" panose="02020603050405020304" pitchFamily="18" charset="0"/>
                <a:cs typeface="Times New Roman" panose="02020603050405020304" pitchFamily="18" charset="0"/>
              </a:rPr>
              <a:t>đồng</a:t>
            </a:r>
            <a:r>
              <a:rPr lang="en-US" sz="2800" dirty="0">
                <a:solidFill>
                  <a:schemeClr val="tx2"/>
                </a:solidFill>
                <a:latin typeface="Times New Roman" panose="02020603050405020304" pitchFamily="18" charset="0"/>
                <a:cs typeface="Times New Roman" panose="02020603050405020304" pitchFamily="18" charset="0"/>
              </a:rPr>
              <a:t> v</a:t>
            </a:r>
            <a:r>
              <a:rPr lang="vi-VN" sz="2800" dirty="0">
                <a:solidFill>
                  <a:schemeClr val="tx2"/>
                </a:solidFill>
                <a:latin typeface="Times New Roman" panose="02020603050405020304" pitchFamily="18" charset="0"/>
                <a:cs typeface="Times New Roman" panose="02020603050405020304" pitchFamily="18" charset="0"/>
              </a:rPr>
              <a:t>ì </a:t>
            </a:r>
            <a:r>
              <a:rPr lang="en-US" sz="2800" dirty="0" err="1">
                <a:solidFill>
                  <a:schemeClr val="tx2"/>
                </a:solidFill>
                <a:latin typeface="Times New Roman" panose="02020603050405020304" pitchFamily="18" charset="0"/>
                <a:cs typeface="Times New Roman" panose="02020603050405020304" pitchFamily="18" charset="0"/>
              </a:rPr>
              <a:t>thành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học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tập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cực</a:t>
            </a:r>
            <a:r>
              <a:rPr lang="en-US" sz="2800" dirty="0">
                <a:solidFill>
                  <a:schemeClr val="tx2"/>
                </a:solidFill>
                <a:latin typeface="Times New Roman" panose="02020603050405020304" pitchFamily="18" charset="0"/>
                <a:cs typeface="Times New Roman" panose="02020603050405020304" pitchFamily="18" charset="0"/>
              </a:rPr>
              <a:t> p</a:t>
            </a:r>
            <a:r>
              <a:rPr lang="vi-VN" sz="2800" dirty="0">
                <a:solidFill>
                  <a:schemeClr val="tx2"/>
                </a:solidFill>
                <a:latin typeface="Times New Roman" panose="02020603050405020304" pitchFamily="18" charset="0"/>
                <a:cs typeface="Times New Roman" panose="02020603050405020304" pitchFamily="18" charset="0"/>
              </a:rPr>
              <a:t>hụ</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giúp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mẹ</a:t>
            </a:r>
            <a:r>
              <a:rPr lang="en-US" sz="2800" dirty="0">
                <a:solidFill>
                  <a:schemeClr val="tx2"/>
                </a:solidFill>
                <a:latin typeface="Times New Roman" panose="02020603050405020304" pitchFamily="18" charset="0"/>
                <a:cs typeface="Times New Roman" panose="02020603050405020304" pitchFamily="18" charset="0"/>
              </a:rPr>
              <a:t> ở </a:t>
            </a:r>
            <a:r>
              <a:rPr lang="en-US" sz="2800" dirty="0" err="1">
                <a:solidFill>
                  <a:schemeClr val="tx2"/>
                </a:solidFill>
                <a:latin typeface="Times New Roman" panose="02020603050405020304" pitchFamily="18" charset="0"/>
                <a:cs typeface="Times New Roman" panose="02020603050405020304" pitchFamily="18" charset="0"/>
              </a:rPr>
              <a:t>xưởng</a:t>
            </a:r>
            <a:r>
              <a:rPr lang="en-US" sz="2800" dirty="0">
                <a:solidFill>
                  <a:schemeClr val="tx2"/>
                </a:solidFill>
                <a:latin typeface="Times New Roman" panose="02020603050405020304" pitchFamily="18" charset="0"/>
                <a:cs typeface="Times New Roman" panose="02020603050405020304" pitchFamily="18" charset="0"/>
              </a:rPr>
              <a:t> may </a:t>
            </a:r>
            <a:r>
              <a:rPr lang="en-US" sz="2800" dirty="0" err="1">
                <a:solidFill>
                  <a:schemeClr val="tx2"/>
                </a:solidFill>
                <a:latin typeface="Times New Roman" panose="02020603050405020304" pitchFamily="18" charset="0"/>
                <a:cs typeface="Times New Roman" panose="02020603050405020304" pitchFamily="18" charset="0"/>
              </a:rPr>
              <a:t>tuần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vừa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rồi</a:t>
            </a:r>
            <a:r>
              <a:rPr lang="en-US" sz="2800" dirty="0">
                <a:solidFill>
                  <a:schemeClr val="tx2"/>
                </a:solidFill>
                <a:latin typeface="Times New Roman" panose="02020603050405020304" pitchFamily="18" charset="0"/>
                <a:cs typeface="Times New Roman" panose="02020603050405020304" pitchFamily="18" charset="0"/>
              </a:rPr>
              <a:t>. Th</a:t>
            </a:r>
            <a:r>
              <a:rPr lang="vi-VN" sz="2800" dirty="0">
                <a:solidFill>
                  <a:schemeClr val="tx2"/>
                </a:solidFill>
                <a:latin typeface="Times New Roman" panose="02020603050405020304" pitchFamily="18" charset="0"/>
                <a:cs typeface="Times New Roman" panose="02020603050405020304" pitchFamily="18" charset="0"/>
              </a:rPr>
              <a:t>ấ</a:t>
            </a:r>
            <a:r>
              <a:rPr lang="en-US" sz="2800" dirty="0">
                <a:solidFill>
                  <a:schemeClr val="tx2"/>
                </a:solidFill>
                <a:latin typeface="Times New Roman" panose="02020603050405020304" pitchFamily="18" charset="0"/>
                <a:cs typeface="Times New Roman" panose="02020603050405020304" pitchFamily="18" charset="0"/>
              </a:rPr>
              <a:t>y </a:t>
            </a:r>
            <a:r>
              <a:rPr lang="vi-VN" sz="2800" dirty="0">
                <a:solidFill>
                  <a:schemeClr val="tx2"/>
                </a:solidFill>
                <a:latin typeface="Times New Roman" panose="02020603050405020304" pitchFamily="18" charset="0"/>
                <a:cs typeface="Times New Roman" panose="02020603050405020304" pitchFamily="18" charset="0"/>
              </a:rPr>
              <a:t>v</a:t>
            </a:r>
            <a:r>
              <a:rPr lang="en-US" sz="2800" dirty="0" err="1">
                <a:solidFill>
                  <a:schemeClr val="tx2"/>
                </a:solidFill>
                <a:latin typeface="Times New Roman" panose="02020603050405020304" pitchFamily="18" charset="0"/>
                <a:cs typeface="Times New Roman" panose="02020603050405020304" pitchFamily="18" charset="0"/>
              </a:rPr>
              <a:t>ậy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các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muốn</a:t>
            </a:r>
            <a:r>
              <a:rPr lang="en-US" sz="2800" dirty="0">
                <a:solidFill>
                  <a:schemeClr val="tx2"/>
                </a:solidFill>
                <a:latin typeface="Times New Roman" panose="02020603050405020304" pitchFamily="18" charset="0"/>
                <a:cs typeface="Times New Roman" panose="02020603050405020304" pitchFamily="18" charset="0"/>
              </a:rPr>
              <a:t> N </a:t>
            </a:r>
            <a:r>
              <a:rPr lang="en-US" sz="2800" dirty="0" err="1">
                <a:solidFill>
                  <a:schemeClr val="tx2"/>
                </a:solidFill>
                <a:latin typeface="Times New Roman" panose="02020603050405020304" pitchFamily="18" charset="0"/>
                <a:cs typeface="Times New Roman" panose="02020603050405020304" pitchFamily="18" charset="0"/>
              </a:rPr>
              <a:t>mua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kem</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kh</a:t>
            </a:r>
            <a:r>
              <a:rPr lang="en-US" sz="2800" dirty="0" err="1">
                <a:solidFill>
                  <a:schemeClr val="tx2"/>
                </a:solidFill>
                <a:latin typeface="Times New Roman" panose="02020603050405020304" pitchFamily="18" charset="0"/>
                <a:cs typeface="Times New Roman" panose="02020603050405020304" pitchFamily="18" charset="0"/>
              </a:rPr>
              <a:t>ao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cả</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nhóm</a:t>
            </a:r>
            <a:r>
              <a:rPr lang="en-US" sz="2800" dirty="0">
                <a:solidFill>
                  <a:schemeClr val="tx2"/>
                </a:solidFill>
                <a:latin typeface="Times New Roman" panose="02020603050405020304" pitchFamily="18" charset="0"/>
                <a:cs typeface="Times New Roman" panose="02020603050405020304" pitchFamily="18" charset="0"/>
              </a:rPr>
              <a:t>, N </a:t>
            </a:r>
            <a:r>
              <a:rPr lang="en-US" sz="2800" dirty="0" err="1">
                <a:solidFill>
                  <a:schemeClr val="tx2"/>
                </a:solidFill>
                <a:latin typeface="Times New Roman" panose="02020603050405020304" pitchFamily="18" charset="0"/>
                <a:cs typeface="Times New Roman" panose="02020603050405020304" pitchFamily="18" charset="0"/>
              </a:rPr>
              <a:t>lúng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túng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vì</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muốn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dùng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tiền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để</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mua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quà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tặng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ngoại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em</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gái</a:t>
            </a:r>
            <a:r>
              <a:rPr lang="en-US" sz="2800" dirty="0">
                <a:solidFill>
                  <a:schemeClr val="tx2"/>
                </a:solidFill>
                <a:latin typeface="Times New Roman" panose="02020603050405020304" pitchFamily="18" charset="0"/>
                <a:cs typeface="Times New Roman" panose="02020603050405020304" pitchFamily="18" charset="0"/>
              </a:rPr>
              <a:t>.</a:t>
            </a:r>
          </a:p>
          <a:p>
            <a:pPr algn="just"/>
            <a:r>
              <a:rPr lang="en-US" sz="2800" dirty="0">
                <a:solidFill>
                  <a:schemeClr val="tx2"/>
                </a:solidFill>
                <a:latin typeface="Times New Roman" panose="02020603050405020304" pitchFamily="18" charset="0"/>
                <a:cs typeface="Times New Roman" panose="02020603050405020304" pitchFamily="18" charset="0"/>
              </a:rPr>
              <a:t>Theo </a:t>
            </a:r>
            <a:r>
              <a:rPr lang="en-US" sz="2800" dirty="0" err="1">
                <a:solidFill>
                  <a:schemeClr val="tx2"/>
                </a:solidFill>
                <a:latin typeface="Times New Roman" panose="02020603050405020304" pitchFamily="18" charset="0"/>
                <a:cs typeface="Times New Roman" panose="02020603050405020304" pitchFamily="18" charset="0"/>
              </a:rPr>
              <a:t>em</a:t>
            </a:r>
            <a:r>
              <a:rPr lang="en-US" sz="2800" dirty="0">
                <a:solidFill>
                  <a:schemeClr val="tx2"/>
                </a:solidFill>
                <a:latin typeface="Times New Roman" panose="02020603050405020304" pitchFamily="18" charset="0"/>
                <a:cs typeface="Times New Roman" panose="02020603050405020304" pitchFamily="18" charset="0"/>
              </a:rPr>
              <a:t>, N </a:t>
            </a:r>
            <a:r>
              <a:rPr lang="en-US" sz="2800" dirty="0" err="1">
                <a:solidFill>
                  <a:schemeClr val="tx2"/>
                </a:solidFill>
                <a:latin typeface="Times New Roman" panose="02020603050405020304" pitchFamily="18" charset="0"/>
                <a:cs typeface="Times New Roman" panose="02020603050405020304" pitchFamily="18" charset="0"/>
              </a:rPr>
              <a:t>nên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xử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sự</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thế</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nào</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106" name="Rectangle: Rounded Corners 1">
            <a:extLst>
              <a:ext uri="{FF2B5EF4-FFF2-40B4-BE49-F238E27FC236}">
                <a16:creationId xmlns="" xmlns:a16="http://schemas.microsoft.com/office/drawing/2014/main" id="{B7F8E7F3-718B-4362-BB52-15DFDC3F0352}"/>
              </a:ext>
            </a:extLst>
          </p:cNvPr>
          <p:cNvSpPr/>
          <p:nvPr/>
        </p:nvSpPr>
        <p:spPr>
          <a:xfrm>
            <a:off x="134081" y="85922"/>
            <a:ext cx="5789047"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CHƠI: ĐÓNG VAI</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000"/>
                                        <p:tgtEl>
                                          <p:spTgt spid="7">
                                            <p:txEl>
                                              <p:pRg st="4" end="4"/>
                                            </p:txEl>
                                          </p:spTgt>
                                        </p:tgtEl>
                                      </p:cBhvr>
                                    </p:animEffect>
                                    <p:anim calcmode="lin" valueType="num">
                                      <p:cBhvr>
                                        <p:cTn id="3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1000"/>
                                        <p:tgtEl>
                                          <p:spTgt spid="7">
                                            <p:txEl>
                                              <p:pRg st="5" end="5"/>
                                            </p:txEl>
                                          </p:spTgt>
                                        </p:tgtEl>
                                      </p:cBhvr>
                                    </p:animEffect>
                                    <p:anim calcmode="lin" valueType="num">
                                      <p:cBhvr>
                                        <p:cTn id="4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E5AF880-2580-2D62-95E9-3DABCBCAA60E}"/>
              </a:ext>
            </a:extLst>
          </p:cNvPr>
          <p:cNvSpPr txBox="1"/>
          <p:nvPr/>
        </p:nvSpPr>
        <p:spPr>
          <a:xfrm>
            <a:off x="1732" y="0"/>
            <a:ext cx="12190268" cy="7009098"/>
          </a:xfrm>
          <a:prstGeom prst="rect">
            <a:avLst/>
          </a:prstGeom>
          <a:noFill/>
        </p:spPr>
        <p:txBody>
          <a:bodyPr wrap="square">
            <a:spAutoFit/>
          </a:bodyPr>
          <a:lstStyle/>
          <a:p>
            <a:pPr algn="just">
              <a:lnSpc>
                <a:spcPct val="107000"/>
              </a:lnSpc>
              <a:spcAft>
                <a:spcPts val="800"/>
              </a:spcAft>
            </a:pPr>
            <a:r>
              <a:rPr lang="en-US" sz="4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4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vi-VN"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 N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chút</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bim</a:t>
            </a:r>
            <a:r>
              <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bim</a:t>
            </a:r>
            <a:r>
              <a:rPr lang="en-US" sz="40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621042"/>
            <a:ext cx="8182303" cy="6583476"/>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785652"/>
          </a:xfrm>
          <a:prstGeom prst="rect">
            <a:avLst/>
          </a:prstGeom>
        </p:spPr>
        <p:txBody>
          <a:bodyPr wrap="square">
            <a:spAutoFit/>
          </a:bodyPr>
          <a:lstStyle/>
          <a:p>
            <a:pPr algn="just"/>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150 000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a:t>
            </a:r>
            <a:r>
              <a:rPr lang="vi-VN"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0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quản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lí</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tiền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9B5D860-7349-0E03-0853-65BAA615487E}"/>
              </a:ext>
            </a:extLst>
          </p:cNvPr>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5400" dirty="0"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150.000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5400" dirty="0"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5400" dirty="0"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5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1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 xmlns:a16="http://schemas.microsoft.com/office/drawing/2014/main" id="{DDB8345D-8EFE-25A7-CBAB-AF5D582EE8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97FE052-BE29-526B-AF42-68214E920151}"/>
              </a:ext>
            </a:extLst>
          </p:cNvPr>
          <p:cNvSpPr txBox="1"/>
          <p:nvPr/>
        </p:nvSpPr>
        <p:spPr>
          <a:xfrm>
            <a:off x="0" y="584775"/>
            <a:ext cx="11368585" cy="5262979"/>
          </a:xfrm>
          <a:prstGeom prst="rect">
            <a:avLst/>
          </a:prstGeom>
          <a:noFill/>
        </p:spPr>
        <p:txBody>
          <a:bodyPr wrap="square">
            <a:spAutoFit/>
          </a:bodyPr>
          <a:lstStyle/>
          <a:p>
            <a:pPr algn="just"/>
            <a:r>
              <a:rPr lang="en-US" sz="28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quỹ</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tạp</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mũ</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rẻ</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hóm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gom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Tx/>
              <a:buChar char="-"/>
            </a:pP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algn="ctr">
              <a:defRPr/>
            </a:pPr>
            <a:r>
              <a:rPr lang="en-US" altLang="zh-CN" sz="3200" b="1" spc="-300" dirty="0">
                <a:solidFill>
                  <a:srgbClr val="FF0000"/>
                </a:solidFill>
                <a:latin typeface="Times New Roman" panose="02020603050405020304" pitchFamily="18" charset="0"/>
                <a:ea typeface="【苹果】迟暮朝朝醉晚灯" panose="02000500000000000000"/>
                <a:cs typeface="Times New Roman" panose="02020603050405020304" pitchFamily="18" charset="0"/>
                <a:sym typeface="+mn-lt"/>
              </a:rPr>
              <a:t>HOẠT </a:t>
            </a:r>
            <a:r>
              <a:rPr lang="en-US" altLang="zh-CN" sz="3200" b="1" spc="-300" dirty="0" smtClean="0">
                <a:solidFill>
                  <a:srgbClr val="FF0000"/>
                </a:solidFill>
                <a:latin typeface="Times New Roman" panose="02020603050405020304" pitchFamily="18" charset="0"/>
                <a:ea typeface="【苹果】迟暮朝朝醉晚灯" panose="02000500000000000000"/>
                <a:cs typeface="Times New Roman" panose="02020603050405020304" pitchFamily="18" charset="0"/>
                <a:sym typeface="+mn-lt"/>
              </a:rPr>
              <a:t> ĐỘNG  DỰ  ÁN</a:t>
            </a:r>
            <a:endParaRPr lang="en-US"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960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97FE052-BE29-526B-AF42-68214E920151}"/>
              </a:ext>
            </a:extLst>
          </p:cNvPr>
          <p:cNvSpPr txBox="1"/>
          <p:nvPr/>
        </p:nvSpPr>
        <p:spPr>
          <a:xfrm>
            <a:off x="0" y="584775"/>
            <a:ext cx="11368585" cy="5509200"/>
          </a:xfrm>
          <a:prstGeom prst="rect">
            <a:avLst/>
          </a:prstGeom>
          <a:noFill/>
        </p:spPr>
        <p:txBody>
          <a:bodyPr wrap="square">
            <a:spAutoFit/>
          </a:bodyPr>
          <a:lstStyle/>
          <a:p>
            <a:pPr algn="just"/>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ý d</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kiệu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100 000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hay 200 000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ề</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3 t</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g ). </a:t>
            </a:r>
          </a:p>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a:t>
            </a:r>
            <a:r>
              <a:rPr kumimoji="0" lang="en-US" altLang="zh-CN" sz="3200" b="1" i="0" u="none" strike="noStrike" kern="1200" cap="none" spc="-300" normalizeH="0" baseline="0" noProof="0" dirty="0" smtClean="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 ĐỘNG  DỰ  ÁN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35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10786153" cy="2154432"/>
          </a:xfrm>
          <a:prstGeom prst="rect">
            <a:avLst/>
          </a:prstGeom>
          <a:noFill/>
          <a:ln>
            <a:noFill/>
          </a:ln>
        </p:spPr>
        <p:txBody>
          <a:bodyPr wrap="square" lIns="121917" tIns="60958" rIns="121917" bIns="60958" rtlCol="0">
            <a:spAutoFit/>
          </a:bodyPr>
          <a:lstStyle/>
          <a:p>
            <a:pPr algn="just">
              <a:spcAft>
                <a:spcPts val="500"/>
              </a:spcAft>
              <a:buClr>
                <a:srgbClr val="000000"/>
              </a:buClr>
              <a:buSzPts val="1100"/>
              <a:tabLst>
                <a:tab pos="229870" algn="l"/>
              </a:tabLst>
            </a:pP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Ý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6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6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869581"/>
            <a:ext cx="8746451" cy="5076514"/>
          </a:xfrm>
          <a:prstGeom prst="rect">
            <a:avLst/>
          </a:prstGeom>
        </p:spPr>
      </p:pic>
    </p:spTree>
    <p:extLst>
      <p:ext uri="{BB962C8B-B14F-4D97-AF65-F5344CB8AC3E}">
        <p14:creationId xmlns:p14="http://schemas.microsoft.com/office/powerpoint/2010/main" val="5781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6478" y="688548"/>
            <a:ext cx="11955438" cy="5722079"/>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just"/>
            <a:r>
              <a:rPr lang="vi-VN" sz="4000" b="1" dirty="0">
                <a:latin typeface="Times New Roman" panose="02020603050405020304" pitchFamily="18" charset="0"/>
                <a:cs typeface="Times New Roman" panose="02020603050405020304" pitchFamily="18" charset="0"/>
              </a:rPr>
              <a:t>Năm lớp 7, </a:t>
            </a:r>
            <a:r>
              <a:rPr lang="vi-VN" sz="4000" b="1" dirty="0" smtClean="0">
                <a:latin typeface="Times New Roman" panose="02020603050405020304" pitchFamily="18" charset="0"/>
                <a:cs typeface="Times New Roman" panose="02020603050405020304" pitchFamily="18" charset="0"/>
              </a:rPr>
              <a:t>Thu</a:t>
            </a:r>
            <a:r>
              <a:rPr lang="en-US" sz="4000" b="1" dirty="0">
                <a:latin typeface="Times New Roman" panose="02020603050405020304" pitchFamily="18" charset="0"/>
                <a:cs typeface="Times New Roman" panose="02020603050405020304" pitchFamily="18" charset="0"/>
              </a:rPr>
              <a:t>ý</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được mẹ cho </a:t>
            </a:r>
            <a:r>
              <a:rPr lang="en-US" sz="4000" b="1" dirty="0" smtClean="0">
                <a:latin typeface="Times New Roman" panose="02020603050405020304" pitchFamily="18" charset="0"/>
                <a:cs typeface="Times New Roman" panose="02020603050405020304" pitchFamily="18" charset="0"/>
              </a:rPr>
              <a:t>m</a:t>
            </a:r>
            <a:r>
              <a:rPr lang="vi-VN" sz="4000" b="1" dirty="0" smtClean="0">
                <a:latin typeface="Times New Roman" panose="02020603050405020304" pitchFamily="18" charset="0"/>
                <a:cs typeface="Times New Roman" panose="02020603050405020304" pitchFamily="18" charset="0"/>
              </a:rPr>
              <a:t>ột </a:t>
            </a:r>
            <a:r>
              <a:rPr lang="vi-VN" sz="4000" b="1" dirty="0">
                <a:latin typeface="Times New Roman" panose="02020603050405020304" pitchFamily="18" charset="0"/>
                <a:cs typeface="Times New Roman" panose="02020603050405020304" pitchFamily="18" charset="0"/>
              </a:rPr>
              <a:t>khoản tiền nhỏ để dự phòng khi cần. </a:t>
            </a:r>
            <a:r>
              <a:rPr lang="vi-VN" sz="4000" b="1" dirty="0" smtClean="0">
                <a:latin typeface="Times New Roman" panose="02020603050405020304" pitchFamily="18" charset="0"/>
                <a:cs typeface="Times New Roman" panose="02020603050405020304" pitchFamily="18" charset="0"/>
              </a:rPr>
              <a:t>Thu</a:t>
            </a:r>
            <a:r>
              <a:rPr lang="en-US" sz="4000" b="1" dirty="0" smtClean="0">
                <a:latin typeface="Times New Roman" panose="02020603050405020304" pitchFamily="18" charset="0"/>
                <a:cs typeface="Times New Roman" panose="02020603050405020304" pitchFamily="18" charset="0"/>
              </a:rPr>
              <a:t>ý</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tự nhủ phải giữ tiền cẩn thận và chỉ </a:t>
            </a:r>
            <a:r>
              <a:rPr lang="en-US" sz="4000" b="1" dirty="0" smtClean="0">
                <a:latin typeface="Times New Roman" panose="02020603050405020304" pitchFamily="18" charset="0"/>
                <a:cs typeface="Times New Roman" panose="02020603050405020304" pitchFamily="18" charset="0"/>
              </a:rPr>
              <a:t>t</a:t>
            </a:r>
            <a:r>
              <a:rPr lang="vi-VN" sz="4000" b="1" dirty="0" smtClean="0">
                <a:latin typeface="Times New Roman" panose="02020603050405020304" pitchFamily="18" charset="0"/>
                <a:cs typeface="Times New Roman" panose="02020603050405020304" pitchFamily="18" charset="0"/>
              </a:rPr>
              <a:t>iêu </a:t>
            </a:r>
            <a:r>
              <a:rPr lang="vi-VN" sz="4000" b="1" dirty="0">
                <a:latin typeface="Times New Roman" panose="02020603050405020304" pitchFamily="18" charset="0"/>
                <a:cs typeface="Times New Roman" panose="02020603050405020304" pitchFamily="18" charset="0"/>
              </a:rPr>
              <a:t>khi thật cần thiết. </a:t>
            </a:r>
            <a:r>
              <a:rPr lang="vi-VN" sz="4000" b="1" dirty="0" smtClean="0">
                <a:latin typeface="Times New Roman" panose="02020603050405020304" pitchFamily="18" charset="0"/>
                <a:cs typeface="Times New Roman" panose="02020603050405020304" pitchFamily="18" charset="0"/>
              </a:rPr>
              <a:t>Thu</a:t>
            </a:r>
            <a:r>
              <a:rPr lang="en-US" sz="4000" b="1" dirty="0" smtClean="0">
                <a:latin typeface="Times New Roman" panose="02020603050405020304" pitchFamily="18" charset="0"/>
                <a:cs typeface="Times New Roman" panose="02020603050405020304" pitchFamily="18" charset="0"/>
              </a:rPr>
              <a:t>ý</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còn thu gom vỏ chai trong nhà bán lấy tiền, làm phụ giúp </a:t>
            </a:r>
            <a:r>
              <a:rPr lang="vi-VN" sz="4000" b="1" dirty="0" smtClean="0">
                <a:latin typeface="Times New Roman" panose="02020603050405020304" pitchFamily="18" charset="0"/>
                <a:cs typeface="Times New Roman" panose="02020603050405020304" pitchFamily="18" charset="0"/>
              </a:rPr>
              <a:t>bố </a:t>
            </a:r>
            <a:r>
              <a:rPr lang="vi-VN" sz="4000" b="1" dirty="0">
                <a:latin typeface="Times New Roman" panose="02020603050405020304" pitchFamily="18" charset="0"/>
                <a:cs typeface="Times New Roman" panose="02020603050405020304" pitchFamily="18" charset="0"/>
              </a:rPr>
              <a:t>mẹ ngoài giờ học nên thỉnh thoảng cũng được bố mẹ thưởng tiền. Nhờ biết quản lí tiền, </a:t>
            </a:r>
            <a:r>
              <a:rPr lang="vi-VN" sz="4000" b="1" dirty="0" smtClean="0">
                <a:latin typeface="Times New Roman" panose="02020603050405020304" pitchFamily="18" charset="0"/>
                <a:cs typeface="Times New Roman" panose="02020603050405020304" pitchFamily="18" charset="0"/>
              </a:rPr>
              <a:t>Thu</a:t>
            </a:r>
            <a:r>
              <a:rPr lang="en-US" sz="4000" b="1" dirty="0" smtClean="0">
                <a:latin typeface="Times New Roman" panose="02020603050405020304" pitchFamily="18" charset="0"/>
                <a:cs typeface="Times New Roman" panose="02020603050405020304" pitchFamily="18" charset="0"/>
              </a:rPr>
              <a:t>ý</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ít khi phải xin thêm tiền từ bố mẹ. </a:t>
            </a:r>
            <a:r>
              <a:rPr lang="vi-VN" sz="4000" b="1" dirty="0" smtClean="0">
                <a:latin typeface="Times New Roman" panose="02020603050405020304" pitchFamily="18" charset="0"/>
                <a:cs typeface="Times New Roman" panose="02020603050405020304" pitchFamily="18" charset="0"/>
              </a:rPr>
              <a:t>Thu</a:t>
            </a:r>
            <a:r>
              <a:rPr lang="en-US" sz="4000" b="1" dirty="0" smtClean="0">
                <a:latin typeface="Times New Roman" panose="02020603050405020304" pitchFamily="18" charset="0"/>
                <a:cs typeface="Times New Roman" panose="02020603050405020304" pitchFamily="18" charset="0"/>
              </a:rPr>
              <a:t>ý</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đã dành dụm đủ tiền để mua đồ dùng học tập, tặng em trai một bộ vợt cầu lông và đóng góp một phần nhỏ để ủng hộ đồng bào bị lũ lụt</a:t>
            </a:r>
            <a:r>
              <a:rPr lang="vi-VN" sz="4000" b="1" dirty="0" smtClean="0">
                <a:latin typeface="Times New Roman" panose="02020603050405020304" pitchFamily="18" charset="0"/>
                <a:cs typeface="Times New Roman" panose="02020603050405020304" pitchFamily="18" charset="0"/>
              </a:rPr>
              <a:t>.</a:t>
            </a:r>
            <a:endParaRPr lang="en-US" sz="4000" b="1" dirty="0" smtClean="0">
              <a:latin typeface="Times New Roman" panose="02020603050405020304" pitchFamily="18" charset="0"/>
              <a:cs typeface="Times New Roman" panose="02020603050405020304" pitchFamily="18" charset="0"/>
            </a:endParaRPr>
          </a:p>
        </p:txBody>
      </p:sp>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230175164"/>
              </p:ext>
            </p:extLst>
          </p:nvPr>
        </p:nvGraphicFramePr>
        <p:xfrm>
          <a:off x="844573" y="1117887"/>
          <a:ext cx="10428477" cy="54739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err="1" smtClean="0">
                <a:ln>
                  <a:noFill/>
                </a:ln>
                <a:solidFill>
                  <a:prstClr val="white"/>
                </a:solidFill>
                <a:effectLst/>
                <a:uLnTx/>
                <a:uFillTx/>
                <a:latin typeface="Calibri"/>
                <a:ea typeface="+mn-ea"/>
                <a:cs typeface="+mn-cs"/>
              </a:rPr>
              <a:t>Hoạt</a:t>
            </a:r>
            <a:r>
              <a:rPr kumimoji="0" lang="en-US" sz="5400" b="1" i="0" u="none" strike="noStrike" kern="0" cap="none" spc="0" normalizeH="0" noProof="0" dirty="0" smtClean="0">
                <a:ln>
                  <a:noFill/>
                </a:ln>
                <a:solidFill>
                  <a:prstClr val="white"/>
                </a:solidFill>
                <a:effectLst/>
                <a:uLnTx/>
                <a:uFillTx/>
                <a:latin typeface="Calibri"/>
                <a:ea typeface="+mn-ea"/>
                <a:cs typeface="+mn-cs"/>
              </a:rPr>
              <a:t> </a:t>
            </a:r>
            <a:r>
              <a:rPr kumimoji="0" lang="en-US" sz="5400" b="1" i="0" u="none" strike="noStrike" kern="0" cap="none" spc="0" normalizeH="0" noProof="0" dirty="0" err="1" smtClean="0">
                <a:ln>
                  <a:noFill/>
                </a:ln>
                <a:solidFill>
                  <a:prstClr val="white"/>
                </a:solidFill>
                <a:effectLst/>
                <a:uLnTx/>
                <a:uFillTx/>
                <a:latin typeface="Calibri"/>
                <a:ea typeface="+mn-ea"/>
                <a:cs typeface="+mn-cs"/>
              </a:rPr>
              <a:t>động</a:t>
            </a:r>
            <a:r>
              <a:rPr kumimoji="0" lang="en-US" sz="5400" b="1" i="0" u="none" strike="noStrike" kern="0" cap="none" spc="0" normalizeH="0" noProof="0" dirty="0" smtClean="0">
                <a:ln>
                  <a:noFill/>
                </a:ln>
                <a:solidFill>
                  <a:prstClr val="white"/>
                </a:solidFill>
                <a:effectLst/>
                <a:uLnTx/>
                <a:uFillTx/>
                <a:latin typeface="Calibri"/>
                <a:ea typeface="+mn-ea"/>
                <a:cs typeface="+mn-cs"/>
              </a:rPr>
              <a:t> </a:t>
            </a:r>
            <a:r>
              <a:rPr kumimoji="0" lang="en-US" sz="5400" b="1" i="0" u="none" strike="noStrike" kern="0" cap="none" spc="0" normalizeH="0" noProof="0" dirty="0" err="1" smtClean="0">
                <a:ln>
                  <a:noFill/>
                </a:ln>
                <a:solidFill>
                  <a:prstClr val="white"/>
                </a:solidFill>
                <a:effectLst/>
                <a:uLnTx/>
                <a:uFillTx/>
                <a:latin typeface="Calibri"/>
                <a:ea typeface="+mn-ea"/>
                <a:cs typeface="+mn-cs"/>
              </a:rPr>
              <a:t>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4842506-67C4-6054-7745-2C9A87C2E6CE}"/>
              </a:ext>
            </a:extLst>
          </p:cNvPr>
          <p:cNvSpPr txBox="1"/>
          <p:nvPr/>
        </p:nvSpPr>
        <p:spPr>
          <a:xfrm>
            <a:off x="516947" y="223485"/>
            <a:ext cx="10913053" cy="6209072"/>
          </a:xfrm>
          <a:prstGeom prst="rect">
            <a:avLst/>
          </a:prstGeom>
          <a:noFill/>
        </p:spPr>
        <p:txBody>
          <a:bodyPr wrap="square">
            <a:spAutoFit/>
          </a:bodyPr>
          <a:lstStyle/>
          <a:p>
            <a:pPr algn="just">
              <a:lnSpc>
                <a:spcPct val="107000"/>
              </a:lnSpc>
              <a:spcAft>
                <a:spcPts val="800"/>
              </a:spcAft>
            </a:pPr>
            <a:r>
              <a:rPr lang="en-US" sz="28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Thúy</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mẹ</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tin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tưởng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giao</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tiêu</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thiết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bố</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mẹ</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rất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vất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vả</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kiếm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nên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nhủ</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trách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nhiệm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dung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lý</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Thuý</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bao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gồm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Giữ</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cẩn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thận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Luôn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tiêu</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kế</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hoạch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chỉ</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mua</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thật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thiết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Nghĩ</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kiếm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thêm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phù</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lứa</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tuổi</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hoàn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cảnh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 Ý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lý</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hiệu</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giúp</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giảm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bớt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gánh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nặng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bạc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bố</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mẹ</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rèn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luyện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thói</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quen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tiêu</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2800" b="1"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kiếm</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phù</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khả</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sức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mình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dựng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cuộc</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ổn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ngừng</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28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10" name="TextBox 9"/>
          <p:cNvSpPr txBox="1"/>
          <p:nvPr/>
        </p:nvSpPr>
        <p:spPr>
          <a:xfrm>
            <a:off x="436728" y="224675"/>
            <a:ext cx="10495129" cy="5729128"/>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nl-NL" sz="4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 </a:t>
            </a:r>
            <a:r>
              <a:rPr lang="nl-NL"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 quản lý tiền hiệu quả</a:t>
            </a:r>
            <a:endPar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uản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lý</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tiền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hiệu</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giúp</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vi-VN"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em</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rèn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luyện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thói</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quen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chi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tiêu</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hợp</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l</a:t>
            </a:r>
            <a:r>
              <a:rPr lang="vi-VN"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í</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vi-VN"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tiết kiệm, biết cách kiếm tiền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phù</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hợp</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với</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khả</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năng</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của</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mình</a:t>
            </a:r>
            <a:r>
              <a:rPr lang="en-US" sz="4000" b="1" dirty="0" smtClean="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để</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tạo</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dựng</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được</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cuộc</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sống</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ổn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định</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tự</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chủ</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không</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ngừng</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phát</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triển</a:t>
            </a:r>
            <a:r>
              <a:rPr lang="en-US" sz="4000" b="1" dirty="0">
                <a:solidFill>
                  <a:schemeClr val="accent5">
                    <a:lumMod val="50000"/>
                  </a:schemeClr>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2154432"/>
          </a:xfrm>
          <a:prstGeom prst="rect">
            <a:avLst/>
          </a:prstGeom>
          <a:noFill/>
          <a:ln>
            <a:noFill/>
          </a:ln>
        </p:spPr>
        <p:txBody>
          <a:bodyPr wrap="square" lIns="121917" tIns="60958" rIns="121917" bIns="60958" rtlCol="0">
            <a:spAutoFit/>
          </a:bodyPr>
          <a:lstStyle/>
          <a:p>
            <a:pPr algn="just">
              <a:spcAft>
                <a:spcPts val="500"/>
              </a:spcAft>
              <a:buClr>
                <a:srgbClr val="000000"/>
              </a:buClr>
              <a:buSzPts val="1100"/>
              <a:tabLst>
                <a:tab pos="229870" algn="l"/>
              </a:tabLst>
            </a:pP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số</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tắc</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endParaRPr lang="en-US" sz="6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3066</Words>
  <Application>Microsoft Office PowerPoint</Application>
  <PresentationFormat>Widescreen</PresentationFormat>
  <Paragraphs>170</Paragraphs>
  <Slides>40</Slides>
  <Notes>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40</vt:i4>
      </vt:variant>
    </vt:vector>
  </HeadingPairs>
  <TitlesOfParts>
    <vt:vector size="60" baseType="lpstr">
      <vt:lpstr>Arial Unicode MS</vt:lpstr>
      <vt:lpstr>微软雅黑</vt:lpstr>
      <vt:lpstr>宋体</vt:lpstr>
      <vt:lpstr>#9Slide05 Brannboll Ny</vt:lpstr>
      <vt:lpstr>#9Slide05 Fourth</vt:lpstr>
      <vt:lpstr>【苹果】迟暮朝朝醉晚灯</vt:lpstr>
      <vt:lpstr>Arial</vt:lpstr>
      <vt:lpstr>Calibri</vt:lpstr>
      <vt:lpstr>Calibri Light</vt:lpstr>
      <vt:lpstr>Helvetica Neue</vt:lpstr>
      <vt:lpstr>inpin heiti</vt:lpstr>
      <vt:lpstr>ITC Avant Garde Std Bk</vt:lpstr>
      <vt:lpstr>SVN-Vanilla Daisy Pro</vt:lpstr>
      <vt:lpstr>Times New Roman</vt:lpstr>
      <vt:lpstr>Trebuchet MS</vt:lpstr>
      <vt:lpstr>Wingdings 3</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100</cp:revision>
  <dcterms:created xsi:type="dcterms:W3CDTF">2021-07-15T15:36:06Z</dcterms:created>
  <dcterms:modified xsi:type="dcterms:W3CDTF">2023-03-06T02:36:41Z</dcterms:modified>
</cp:coreProperties>
</file>