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99" r:id="rId2"/>
    <p:sldMasterId id="2147484024" r:id="rId3"/>
    <p:sldMasterId id="2147484031" r:id="rId4"/>
  </p:sldMasterIdLst>
  <p:notesMasterIdLst>
    <p:notesMasterId r:id="rId29"/>
  </p:notesMasterIdLst>
  <p:handoutMasterIdLst>
    <p:handoutMasterId r:id="rId30"/>
  </p:handoutMasterIdLst>
  <p:sldIdLst>
    <p:sldId id="3398" r:id="rId5"/>
    <p:sldId id="3429" r:id="rId6"/>
    <p:sldId id="3423" r:id="rId7"/>
    <p:sldId id="3382" r:id="rId8"/>
    <p:sldId id="3439" r:id="rId9"/>
    <p:sldId id="3408" r:id="rId10"/>
    <p:sldId id="3424" r:id="rId11"/>
    <p:sldId id="3425" r:id="rId12"/>
    <p:sldId id="3395" r:id="rId13"/>
    <p:sldId id="3426" r:id="rId14"/>
    <p:sldId id="3403" r:id="rId15"/>
    <p:sldId id="3427" r:id="rId16"/>
    <p:sldId id="3376" r:id="rId17"/>
    <p:sldId id="3430" r:id="rId18"/>
    <p:sldId id="3374" r:id="rId19"/>
    <p:sldId id="3370" r:id="rId20"/>
    <p:sldId id="3432" r:id="rId21"/>
    <p:sldId id="3433" r:id="rId22"/>
    <p:sldId id="3434" r:id="rId23"/>
    <p:sldId id="3440" r:id="rId24"/>
    <p:sldId id="3435" r:id="rId25"/>
    <p:sldId id="3438" r:id="rId26"/>
    <p:sldId id="3436" r:id="rId27"/>
    <p:sldId id="3414" r:id="rId28"/>
  </p:sldIdLst>
  <p:sldSz cx="12193588"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559" indent="-17308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99" indent="-52528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8"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30"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30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3"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67" userDrawn="1">
          <p15:clr>
            <a:srgbClr val="A4A3A4"/>
          </p15:clr>
        </p15:guide>
        <p15:guide id="2" pos="5400" userDrawn="1">
          <p15:clr>
            <a:srgbClr val="A4A3A4"/>
          </p15:clr>
        </p15:guide>
        <p15:guide id="5" orient="horz" pos="5576" userDrawn="1">
          <p15:clr>
            <a:srgbClr val="A4A3A4"/>
          </p15:clr>
        </p15:guide>
        <p15:guide id="6" pos="10117" userDrawn="1">
          <p15:clr>
            <a:srgbClr val="A4A3A4"/>
          </p15:clr>
        </p15:guide>
        <p15:guide id="7" pos="501" userDrawn="1">
          <p15:clr>
            <a:srgbClr val="A4A3A4"/>
          </p15:clr>
        </p15:guide>
        <p15:guide id="8" pos="1800" userDrawn="1">
          <p15:clr>
            <a:srgbClr val="A4A3A4"/>
          </p15:clr>
        </p15:guide>
        <p15:guide id="9" orient="horz" pos="285" userDrawn="1">
          <p15:clr>
            <a:srgbClr val="A4A3A4"/>
          </p15:clr>
        </p15:guide>
        <p15:guide id="10" orient="horz" pos="3967" userDrawn="1">
          <p15:clr>
            <a:srgbClr val="A4A3A4"/>
          </p15:clr>
        </p15:guide>
        <p15:guide id="11" pos="3841" userDrawn="1">
          <p15:clr>
            <a:srgbClr val="A4A3A4"/>
          </p15:clr>
        </p15:guide>
        <p15:guide id="12" pos="7196" userDrawn="1">
          <p15:clr>
            <a:srgbClr val="A4A3A4"/>
          </p15:clr>
        </p15:guide>
        <p15:guide id="13" pos="356" userDrawn="1">
          <p15:clr>
            <a:srgbClr val="A4A3A4"/>
          </p15:clr>
        </p15:guide>
        <p15:guide id="14" pos="1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274"/>
    <a:srgbClr val="5F8C6C"/>
    <a:srgbClr val="004236"/>
    <a:srgbClr val="AE1233"/>
    <a:srgbClr val="9F7B63"/>
    <a:srgbClr val="F48E77"/>
    <a:srgbClr val="A1BD70"/>
    <a:srgbClr val="889EB6"/>
    <a:srgbClr val="60AEA9"/>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5666" autoAdjust="0"/>
  </p:normalViewPr>
  <p:slideViewPr>
    <p:cSldViewPr>
      <p:cViewPr varScale="1">
        <p:scale>
          <a:sx n="68" d="100"/>
          <a:sy n="68" d="100"/>
        </p:scale>
        <p:origin x="894" y="72"/>
      </p:cViewPr>
      <p:guideLst>
        <p:guide orient="horz" pos="467"/>
        <p:guide pos="5400"/>
        <p:guide orient="horz" pos="5576"/>
        <p:guide pos="10117"/>
        <p:guide pos="501"/>
        <p:guide pos="1800"/>
        <p:guide orient="horz" pos="285"/>
        <p:guide orient="horz" pos="3967"/>
        <p:guide pos="3841"/>
        <p:guide pos="7196"/>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2024/5/20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2024/5/20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967" algn="l" rtl="0" eaLnBrk="0" fontAlgn="base" hangingPunct="0">
      <a:spcBef>
        <a:spcPct val="30000"/>
      </a:spcBef>
      <a:spcAft>
        <a:spcPct val="0"/>
      </a:spcAft>
      <a:defRPr sz="1200" kern="1200">
        <a:solidFill>
          <a:schemeClr val="tx1"/>
        </a:solidFill>
        <a:latin typeface="+mn-lt"/>
        <a:ea typeface="+mn-ea"/>
        <a:cs typeface="+mn-cs"/>
      </a:defRPr>
    </a:lvl2pPr>
    <a:lvl3pPr marL="865439" algn="l" rtl="0" eaLnBrk="0" fontAlgn="base" hangingPunct="0">
      <a:spcBef>
        <a:spcPct val="30000"/>
      </a:spcBef>
      <a:spcAft>
        <a:spcPct val="0"/>
      </a:spcAft>
      <a:defRPr sz="1200" kern="1200">
        <a:solidFill>
          <a:schemeClr val="tx1"/>
        </a:solidFill>
        <a:latin typeface="+mn-lt"/>
        <a:ea typeface="+mn-ea"/>
        <a:cs typeface="+mn-cs"/>
      </a:defRPr>
    </a:lvl3pPr>
    <a:lvl4pPr marL="1298910" algn="l" rtl="0" eaLnBrk="0" fontAlgn="base" hangingPunct="0">
      <a:spcBef>
        <a:spcPct val="30000"/>
      </a:spcBef>
      <a:spcAft>
        <a:spcPct val="0"/>
      </a:spcAft>
      <a:defRPr sz="1200" kern="1200">
        <a:solidFill>
          <a:schemeClr val="tx1"/>
        </a:solidFill>
        <a:latin typeface="+mn-lt"/>
        <a:ea typeface="+mn-ea"/>
        <a:cs typeface="+mn-cs"/>
      </a:defRPr>
    </a:lvl4pPr>
    <a:lvl5pPr marL="1732382" algn="l" rtl="0" eaLnBrk="0" fontAlgn="base" hangingPunct="0">
      <a:spcBef>
        <a:spcPct val="30000"/>
      </a:spcBef>
      <a:spcAft>
        <a:spcPct val="0"/>
      </a:spcAft>
      <a:defRPr sz="1200" kern="1200">
        <a:solidFill>
          <a:schemeClr val="tx1"/>
        </a:solidFill>
        <a:latin typeface="+mn-lt"/>
        <a:ea typeface="+mn-ea"/>
        <a:cs typeface="+mn-cs"/>
      </a:defRPr>
    </a:lvl5pPr>
    <a:lvl6pPr marL="2166878" algn="l" defTabSz="866751" rtl="0" eaLnBrk="1" latinLnBrk="0" hangingPunct="1">
      <a:defRPr sz="1200" kern="1200">
        <a:solidFill>
          <a:schemeClr val="tx1"/>
        </a:solidFill>
        <a:latin typeface="+mn-lt"/>
        <a:ea typeface="+mn-ea"/>
        <a:cs typeface="+mn-cs"/>
      </a:defRPr>
    </a:lvl6pPr>
    <a:lvl7pPr marL="2600253" algn="l" defTabSz="866751" rtl="0" eaLnBrk="1" latinLnBrk="0" hangingPunct="1">
      <a:defRPr sz="1200" kern="1200">
        <a:solidFill>
          <a:schemeClr val="tx1"/>
        </a:solidFill>
        <a:latin typeface="+mn-lt"/>
        <a:ea typeface="+mn-ea"/>
        <a:cs typeface="+mn-cs"/>
      </a:defRPr>
    </a:lvl7pPr>
    <a:lvl8pPr marL="3033630" algn="l" defTabSz="866751" rtl="0" eaLnBrk="1" latinLnBrk="0" hangingPunct="1">
      <a:defRPr sz="1200" kern="1200">
        <a:solidFill>
          <a:schemeClr val="tx1"/>
        </a:solidFill>
        <a:latin typeface="+mn-lt"/>
        <a:ea typeface="+mn-ea"/>
        <a:cs typeface="+mn-cs"/>
      </a:defRPr>
    </a:lvl8pPr>
    <a:lvl9pPr marL="3467004" algn="l" defTabSz="8667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37196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2709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
            </a:r>
            <a:r>
              <a:rPr lang="en-VN"/>
              <a:t>v cho học sinh thảo luận  khăn trải bàn</a:t>
            </a:r>
          </a:p>
        </p:txBody>
      </p:sp>
      <p:sp>
        <p:nvSpPr>
          <p:cNvPr id="4" name="Slide Number Placeholder 3"/>
          <p:cNvSpPr>
            <a:spLocks noGrp="1"/>
          </p:cNvSpPr>
          <p:nvPr>
            <p:ph type="sldNum" sz="quarter" idx="5"/>
          </p:nvPr>
        </p:nvSpPr>
        <p:spPr/>
        <p:txBody>
          <a:bodyPr/>
          <a:lstStyle/>
          <a:p>
            <a:fld id="{418F03C3-53C1-4F10-8DAF-D1F318E96C6E}" type="slidenum">
              <a:rPr lang="zh-CN" altLang="en-US"/>
              <a:pPr/>
              <a:t>18</a:t>
            </a:fld>
            <a:endParaRPr lang="zh-CN" altLang="en-US"/>
          </a:p>
        </p:txBody>
      </p:sp>
    </p:spTree>
    <p:extLst>
      <p:ext uri="{BB962C8B-B14F-4D97-AF65-F5344CB8AC3E}">
        <p14:creationId xmlns:p14="http://schemas.microsoft.com/office/powerpoint/2010/main" val="315561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6427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2737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89707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pPr/>
              <a:t>4</a:t>
            </a:fld>
            <a:endParaRPr lang="zh-CN" altLang="en-US"/>
          </a:p>
        </p:txBody>
      </p:sp>
    </p:spTree>
    <p:extLst>
      <p:ext uri="{BB962C8B-B14F-4D97-AF65-F5344CB8AC3E}">
        <p14:creationId xmlns:p14="http://schemas.microsoft.com/office/powerpoint/2010/main" val="105368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418F03C3-53C1-4F10-8DAF-D1F318E96C6E}" type="slidenum">
              <a:rPr lang="zh-CN" altLang="en-US"/>
              <a:pPr/>
              <a:t>6</a:t>
            </a:fld>
            <a:endParaRPr lang="zh-CN" altLang="en-US"/>
          </a:p>
        </p:txBody>
      </p:sp>
    </p:spTree>
    <p:extLst>
      <p:ext uri="{BB962C8B-B14F-4D97-AF65-F5344CB8AC3E}">
        <p14:creationId xmlns:p14="http://schemas.microsoft.com/office/powerpoint/2010/main" val="286397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8070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11</a:t>
            </a:fld>
            <a:endParaRPr lang="zh-CN" altLang="en-US"/>
          </a:p>
        </p:txBody>
      </p:sp>
    </p:spTree>
    <p:extLst>
      <p:ext uri="{BB962C8B-B14F-4D97-AF65-F5344CB8AC3E}">
        <p14:creationId xmlns:p14="http://schemas.microsoft.com/office/powerpoint/2010/main" val="171329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86717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headEnd/>
            <a:tailEnd/>
          </a:ln>
        </p:spPr>
        <p:txBody>
          <a:bodyPr/>
          <a:lstStyle/>
          <a:p>
            <a:fld id="{B299748B-1A6B-4B94-B982-E2C8837D34CA}" type="slidenum">
              <a:rPr lang="zh-CN" altLang="en-US"/>
              <a:pPr/>
              <a:t>14</a:t>
            </a:fld>
            <a:endParaRPr lang="zh-CN" altLang="en-US"/>
          </a:p>
        </p:txBody>
      </p:sp>
    </p:spTree>
    <p:extLst>
      <p:ext uri="{BB962C8B-B14F-4D97-AF65-F5344CB8AC3E}">
        <p14:creationId xmlns:p14="http://schemas.microsoft.com/office/powerpoint/2010/main" val="330572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B49EE-328A-488A-A184-AC6E2B47896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37368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309"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004"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059048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dirty="0"/>
              <a:t>Click to edit Master title style</a:t>
            </a:r>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898" y="2505075"/>
            <a:ext cx="515845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3004" y="2505075"/>
            <a:ext cx="51838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1489388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6482325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87418864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2245102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429531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0722661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446604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2024/5/20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151961188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418112282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363164114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37423605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1523338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2024/5/20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6306177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2024/5/20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396383249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59EB-CD76-2E67-67D8-E12CF6E20D18}"/>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B7C5DFEC-7489-3E8A-44D2-BCCDDF6439D0}"/>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38CB88B1-C36F-04E2-7A85-BAE17F6F5822}"/>
              </a:ext>
            </a:extLst>
          </p:cNvPr>
          <p:cNvSpPr>
            <a:spLocks noGrp="1"/>
          </p:cNvSpPr>
          <p:nvPr>
            <p:ph type="dt" sz="half" idx="10"/>
          </p:nvPr>
        </p:nvSpPr>
        <p:spPr/>
        <p:txBody>
          <a:body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B09AF109-F2EE-E019-39B3-A4188D53935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BD0D0E1-D880-DDEB-4BD6-8EC25B86F85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21353808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3434-E52E-5F9E-2FC7-F8300C7C350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7A688AD-CC14-345F-382D-0C6ED13A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60E2269-C8E3-7C18-D36A-7FE9D62DA65C}"/>
              </a:ext>
            </a:extLst>
          </p:cNvPr>
          <p:cNvSpPr>
            <a:spLocks noGrp="1"/>
          </p:cNvSpPr>
          <p:nvPr>
            <p:ph type="dt" sz="half" idx="10"/>
          </p:nvPr>
        </p:nvSpPr>
        <p:spPr/>
        <p:txBody>
          <a:body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8843EA57-52A5-1054-9221-60E5275D498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D3C92AE-308A-D498-A179-8FDBB863BE1A}"/>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845633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7A57-26A0-E6F0-7C33-76D6EE5027CB}"/>
              </a:ext>
            </a:extLst>
          </p:cNvPr>
          <p:cNvSpPr>
            <a:spLocks noGrp="1"/>
          </p:cNvSpPr>
          <p:nvPr>
            <p:ph type="title"/>
          </p:nvPr>
        </p:nvSpPr>
        <p:spPr>
          <a:xfrm>
            <a:off x="831958" y="1709739"/>
            <a:ext cx="1051697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BF93784-FEEE-49D6-DFD5-2E2E478888ED}"/>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E682A-A8AA-6F78-BB90-2D4A3FFF6AEE}"/>
              </a:ext>
            </a:extLst>
          </p:cNvPr>
          <p:cNvSpPr>
            <a:spLocks noGrp="1"/>
          </p:cNvSpPr>
          <p:nvPr>
            <p:ph type="dt" sz="half" idx="10"/>
          </p:nvPr>
        </p:nvSpPr>
        <p:spPr/>
        <p:txBody>
          <a:body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62D16F31-AF9A-17FE-8A0E-E467F0F58A6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EB0AB47-794C-A6A7-620A-218E3BFD7F9E}"/>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179540066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DA43-D220-AC9B-6922-96FB5A55201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0827AE1-BDC4-3D90-552D-6814DB7C4669}"/>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38F3565F-D695-98CE-0BD0-6431D8874F58}"/>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D6BA7A58-9439-2492-E617-583A0AF3DBA6}"/>
              </a:ext>
            </a:extLst>
          </p:cNvPr>
          <p:cNvSpPr>
            <a:spLocks noGrp="1"/>
          </p:cNvSpPr>
          <p:nvPr>
            <p:ph type="dt" sz="half" idx="10"/>
          </p:nvPr>
        </p:nvSpPr>
        <p:spPr/>
        <p:txBody>
          <a:bodyPr/>
          <a:lstStyle/>
          <a:p>
            <a:fld id="{90FBF6C4-278F-5D4A-9DEF-D28830FC8F93}" type="datetimeFigureOut">
              <a:t>20/5/2024</a:t>
            </a:fld>
            <a:endParaRPr lang="en-VN"/>
          </a:p>
        </p:txBody>
      </p:sp>
      <p:sp>
        <p:nvSpPr>
          <p:cNvPr id="6" name="Footer Placeholder 5">
            <a:extLst>
              <a:ext uri="{FF2B5EF4-FFF2-40B4-BE49-F238E27FC236}">
                <a16:creationId xmlns:a16="http://schemas.microsoft.com/office/drawing/2014/main" id="{CF9928F6-E59F-2C29-159C-97605A4A5FA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6D73A2E-3429-AB08-ED80-C7F2268D5E9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26312982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ADC1-E95B-3B59-D5DC-87E28BC32A98}"/>
              </a:ext>
            </a:extLst>
          </p:cNvPr>
          <p:cNvSpPr>
            <a:spLocks noGrp="1"/>
          </p:cNvSpPr>
          <p:nvPr>
            <p:ph type="title"/>
          </p:nvPr>
        </p:nvSpPr>
        <p:spPr>
          <a:xfrm>
            <a:off x="839897" y="365126"/>
            <a:ext cx="1051697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3D195676-3C27-54F4-6337-369D17EA2AB5}"/>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3AD8B-C996-2ED8-F39A-FBBC824518F3}"/>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BEAE31F-60A1-AECF-9BF0-1BDD266C6C69}"/>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7F706-DC9A-9B70-6501-3470F7533411}"/>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2091F8F-2E07-89B8-310D-61CAD1C88939}"/>
              </a:ext>
            </a:extLst>
          </p:cNvPr>
          <p:cNvSpPr>
            <a:spLocks noGrp="1"/>
          </p:cNvSpPr>
          <p:nvPr>
            <p:ph type="dt" sz="half" idx="10"/>
          </p:nvPr>
        </p:nvSpPr>
        <p:spPr/>
        <p:txBody>
          <a:bodyPr/>
          <a:lstStyle/>
          <a:p>
            <a:fld id="{90FBF6C4-278F-5D4A-9DEF-D28830FC8F93}" type="datetimeFigureOut">
              <a:t>20/5/2024</a:t>
            </a:fld>
            <a:endParaRPr lang="en-VN"/>
          </a:p>
        </p:txBody>
      </p:sp>
      <p:sp>
        <p:nvSpPr>
          <p:cNvPr id="8" name="Footer Placeholder 7">
            <a:extLst>
              <a:ext uri="{FF2B5EF4-FFF2-40B4-BE49-F238E27FC236}">
                <a16:creationId xmlns:a16="http://schemas.microsoft.com/office/drawing/2014/main" id="{1605C67B-18D0-CE49-9A56-526741C8D24A}"/>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4DCD1687-6F6D-A615-FA48-2453EAF87B38}"/>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3680940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4213-5878-5814-370E-F37733C81D4E}"/>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A9B4188F-FA4D-BBCF-5329-5EC69053D166}"/>
              </a:ext>
            </a:extLst>
          </p:cNvPr>
          <p:cNvSpPr>
            <a:spLocks noGrp="1"/>
          </p:cNvSpPr>
          <p:nvPr>
            <p:ph type="dt" sz="half" idx="10"/>
          </p:nvPr>
        </p:nvSpPr>
        <p:spPr/>
        <p:txBody>
          <a:bodyPr/>
          <a:lstStyle/>
          <a:p>
            <a:fld id="{90FBF6C4-278F-5D4A-9DEF-D28830FC8F93}" type="datetimeFigureOut">
              <a:t>20/5/2024</a:t>
            </a:fld>
            <a:endParaRPr lang="en-VN"/>
          </a:p>
        </p:txBody>
      </p:sp>
      <p:sp>
        <p:nvSpPr>
          <p:cNvPr id="4" name="Footer Placeholder 3">
            <a:extLst>
              <a:ext uri="{FF2B5EF4-FFF2-40B4-BE49-F238E27FC236}">
                <a16:creationId xmlns:a16="http://schemas.microsoft.com/office/drawing/2014/main" id="{3B22BEE8-40DE-7936-D509-866B441D631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F4652E7-B076-C569-3E81-8DA3229F1753}"/>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40852290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8AB89-3B92-BD0D-300D-40557DF6E4EB}"/>
              </a:ext>
            </a:extLst>
          </p:cNvPr>
          <p:cNvSpPr>
            <a:spLocks noGrp="1"/>
          </p:cNvSpPr>
          <p:nvPr>
            <p:ph type="dt" sz="half" idx="10"/>
          </p:nvPr>
        </p:nvSpPr>
        <p:spPr/>
        <p:txBody>
          <a:bodyPr/>
          <a:lstStyle/>
          <a:p>
            <a:fld id="{90FBF6C4-278F-5D4A-9DEF-D28830FC8F93}" type="datetimeFigureOut">
              <a:t>20/5/2024</a:t>
            </a:fld>
            <a:endParaRPr lang="en-VN"/>
          </a:p>
        </p:txBody>
      </p:sp>
      <p:sp>
        <p:nvSpPr>
          <p:cNvPr id="3" name="Footer Placeholder 2">
            <a:extLst>
              <a:ext uri="{FF2B5EF4-FFF2-40B4-BE49-F238E27FC236}">
                <a16:creationId xmlns:a16="http://schemas.microsoft.com/office/drawing/2014/main" id="{2B7EA5F3-EB10-B433-5EF1-8073F5CAC49A}"/>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E28C90F7-3C62-E015-03E8-0E17D3FB713C}"/>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9378297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1800-5AF4-CB67-ABEE-B25577E0E2E5}"/>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176E992E-4B5B-96AF-57DC-6FA7F4AF322D}"/>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337EC35-9A7F-5456-E6FF-32BB36E874D1}"/>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4E0D5-B1C2-C788-7957-D8753383F807}"/>
              </a:ext>
            </a:extLst>
          </p:cNvPr>
          <p:cNvSpPr>
            <a:spLocks noGrp="1"/>
          </p:cNvSpPr>
          <p:nvPr>
            <p:ph type="dt" sz="half" idx="10"/>
          </p:nvPr>
        </p:nvSpPr>
        <p:spPr/>
        <p:txBody>
          <a:bodyPr/>
          <a:lstStyle/>
          <a:p>
            <a:fld id="{90FBF6C4-278F-5D4A-9DEF-D28830FC8F93}" type="datetimeFigureOut">
              <a:t>20/5/2024</a:t>
            </a:fld>
            <a:endParaRPr lang="en-VN"/>
          </a:p>
        </p:txBody>
      </p:sp>
      <p:sp>
        <p:nvSpPr>
          <p:cNvPr id="6" name="Footer Placeholder 5">
            <a:extLst>
              <a:ext uri="{FF2B5EF4-FFF2-40B4-BE49-F238E27FC236}">
                <a16:creationId xmlns:a16="http://schemas.microsoft.com/office/drawing/2014/main" id="{5E25C3DB-BA5A-068A-A790-A051E2BC3A3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24B5334-5992-BCED-4A86-53BC948A20A3}"/>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6491929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68F1-6AB4-7217-B28D-5E7E58F91E48}"/>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7E5E284C-2138-2506-5DA6-8FD96532761C}"/>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8F72BE8E-6AAE-C092-C328-561E0662F3A5}"/>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B59B-57BE-5D62-90D7-E26EE049CCA1}"/>
              </a:ext>
            </a:extLst>
          </p:cNvPr>
          <p:cNvSpPr>
            <a:spLocks noGrp="1"/>
          </p:cNvSpPr>
          <p:nvPr>
            <p:ph type="dt" sz="half" idx="10"/>
          </p:nvPr>
        </p:nvSpPr>
        <p:spPr/>
        <p:txBody>
          <a:bodyPr/>
          <a:lstStyle/>
          <a:p>
            <a:fld id="{90FBF6C4-278F-5D4A-9DEF-D28830FC8F93}" type="datetimeFigureOut">
              <a:t>20/5/2024</a:t>
            </a:fld>
            <a:endParaRPr lang="en-VN"/>
          </a:p>
        </p:txBody>
      </p:sp>
      <p:sp>
        <p:nvSpPr>
          <p:cNvPr id="6" name="Footer Placeholder 5">
            <a:extLst>
              <a:ext uri="{FF2B5EF4-FFF2-40B4-BE49-F238E27FC236}">
                <a16:creationId xmlns:a16="http://schemas.microsoft.com/office/drawing/2014/main" id="{CD5CD8DC-1A9B-4A36-55B0-5B09CB1849D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302F7D1-646E-AEFD-3157-78BCC77FE4A6}"/>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254937450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DC9C-47D0-93A5-C98C-3F924AEEC2F6}"/>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A89B79C6-0271-E72E-D1B1-3F9A9C8B1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3FA0AC3-F0A5-6CE3-0803-B1D94640EAB9}"/>
              </a:ext>
            </a:extLst>
          </p:cNvPr>
          <p:cNvSpPr>
            <a:spLocks noGrp="1"/>
          </p:cNvSpPr>
          <p:nvPr>
            <p:ph type="dt" sz="half" idx="10"/>
          </p:nvPr>
        </p:nvSpPr>
        <p:spPr/>
        <p:txBody>
          <a:body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021D3B23-9211-2080-5328-37600E74018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ABEE2E5-C755-D0CD-0D4B-24BC14734FB5}"/>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9868397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14B0E-60D4-DBFA-680B-165DE60CBAC9}"/>
              </a:ext>
            </a:extLst>
          </p:cNvPr>
          <p:cNvSpPr>
            <a:spLocks noGrp="1"/>
          </p:cNvSpPr>
          <p:nvPr>
            <p:ph type="title" orient="vert"/>
          </p:nvPr>
        </p:nvSpPr>
        <p:spPr>
          <a:xfrm>
            <a:off x="8726037" y="365125"/>
            <a:ext cx="2629242"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BBA48FB-5037-5A97-4912-E6F796F0F8BB}"/>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9414863-FD56-9A1F-92C7-6C5DC34C3ED7}"/>
              </a:ext>
            </a:extLst>
          </p:cNvPr>
          <p:cNvSpPr>
            <a:spLocks noGrp="1"/>
          </p:cNvSpPr>
          <p:nvPr>
            <p:ph type="dt" sz="half" idx="10"/>
          </p:nvPr>
        </p:nvSpPr>
        <p:spPr/>
        <p:txBody>
          <a:body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0BFCF6AE-7A84-F689-02AA-E74E77B2649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13B6227-EEB9-1100-E652-C8A5CF8C26FE}"/>
              </a:ext>
            </a:extLst>
          </p:cNvPr>
          <p:cNvSpPr>
            <a:spLocks noGrp="1"/>
          </p:cNvSpPr>
          <p:nvPr>
            <p:ph type="sldNum" sz="quarter" idx="12"/>
          </p:nvPr>
        </p:nvSpPr>
        <p:spPr/>
        <p:txBody>
          <a:bodyPr/>
          <a:lstStyle/>
          <a:p>
            <a:fld id="{5944670D-21B0-854E-8321-24389621B824}" type="slidenum">
              <a:t>‹#›</a:t>
            </a:fld>
            <a:endParaRPr lang="en-VN"/>
          </a:p>
        </p:txBody>
      </p:sp>
    </p:spTree>
    <p:extLst>
      <p:ext uri="{BB962C8B-B14F-4D97-AF65-F5344CB8AC3E}">
        <p14:creationId xmlns:p14="http://schemas.microsoft.com/office/powerpoint/2010/main" val="347391750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6374457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2024/5/20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2024/5/20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2024/5/20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616833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414463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9616058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2024/5/20</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pic>
        <p:nvPicPr>
          <p:cNvPr id="7" name="图片 3">
            <a:extLst>
              <a:ext uri="{FF2B5EF4-FFF2-40B4-BE49-F238E27FC236}">
                <a16:creationId xmlns:a16="http://schemas.microsoft.com/office/drawing/2014/main" id="{76749797-ABF5-637F-D635-CB67ED70737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1" r:id="rId5"/>
    <p:sldLayoutId id="2147483982" r:id="rId6"/>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2024/5/20</a:t>
            </a:fld>
            <a:endParaRPr lang="zh-CN" alt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pic>
        <p:nvPicPr>
          <p:cNvPr id="7" name="图片 3">
            <a:extLst>
              <a:ext uri="{FF2B5EF4-FFF2-40B4-BE49-F238E27FC236}">
                <a16:creationId xmlns:a16="http://schemas.microsoft.com/office/drawing/2014/main" id="{1489EA8D-A699-049D-62DD-62ED493C558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22055737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2024/5/20</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2888762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71B81-ECF5-B802-A85C-8ED920E8E725}"/>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44D2C4D2-4E4F-87A8-AD33-0B0968B7C868}"/>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2926D31-ADF9-4D8B-AB85-3094B4D16850}"/>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BF6C4-278F-5D4A-9DEF-D28830FC8F93}" type="datetimeFigureOut">
              <a:t>20/5/2024</a:t>
            </a:fld>
            <a:endParaRPr lang="en-VN"/>
          </a:p>
        </p:txBody>
      </p:sp>
      <p:sp>
        <p:nvSpPr>
          <p:cNvPr id="5" name="Footer Placeholder 4">
            <a:extLst>
              <a:ext uri="{FF2B5EF4-FFF2-40B4-BE49-F238E27FC236}">
                <a16:creationId xmlns:a16="http://schemas.microsoft.com/office/drawing/2014/main" id="{F272D6F3-8309-0DA3-9414-85F5BE126309}"/>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E9C99792-D84B-AA9B-16BB-B43DFC173092}"/>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4670D-21B0-854E-8321-24389621B824}" type="slidenum">
              <a:t>‹#›</a:t>
            </a:fld>
            <a:endParaRPr lang="en-VN"/>
          </a:p>
        </p:txBody>
      </p:sp>
    </p:spTree>
    <p:extLst>
      <p:ext uri="{BB962C8B-B14F-4D97-AF65-F5344CB8AC3E}">
        <p14:creationId xmlns:p14="http://schemas.microsoft.com/office/powerpoint/2010/main" val="79893673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16873" y="1196752"/>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CHỦ ĐỀ 5:</a:t>
            </a: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2) </a:t>
            </a:r>
            <a:endParaRPr lang="zh-CN" altLang="en-US"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endParaRPr>
          </a:p>
        </p:txBody>
      </p:sp>
    </p:spTree>
    <p:extLst>
      <p:ext uri="{BB962C8B-B14F-4D97-AF65-F5344CB8AC3E}">
        <p14:creationId xmlns:p14="http://schemas.microsoft.com/office/powerpoint/2010/main" val="2949293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16873" y="1510877"/>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CHỦ ĐỀ 5:</a:t>
            </a: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 3) </a:t>
            </a:r>
            <a:endParaRPr lang="zh-CN" altLang="en-US" sz="2800"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endParaRPr>
          </a:p>
        </p:txBody>
      </p:sp>
    </p:spTree>
    <p:extLst>
      <p:ext uri="{BB962C8B-B14F-4D97-AF65-F5344CB8AC3E}">
        <p14:creationId xmlns:p14="http://schemas.microsoft.com/office/powerpoint/2010/main" val="96033881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940480" y="2972446"/>
            <a:ext cx="10454443" cy="121879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4400" dirty="0">
                <a:ea typeface="微软雅黑" panose="020B0503020204020204" pitchFamily="34" charset="-122"/>
                <a:sym typeface="Arial" panose="020B0604020202020204" pitchFamily="34" charset="0"/>
              </a:rPr>
              <a:t>LẮNG NGHE TÍCH CỰC Ý KIẾN TỪ NGƯỜI THÂN TRONG GIA ĐÌNH</a:t>
            </a:r>
            <a:endParaRPr lang="en-US" altLang="zh-CN" sz="4400" dirty="0">
              <a:ea typeface="微软雅黑" panose="020B0503020204020204" pitchFamily="34" charset="-122"/>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220622" y="188640"/>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5865" dirty="0">
                <a:latin typeface="Times New Roman" panose="02020603050405020304" pitchFamily="18" charset="0"/>
              </a:rPr>
              <a:t>03</a:t>
            </a:r>
            <a:endParaRPr lang="zh-CN" altLang="en-US" sz="5865" dirty="0"/>
          </a:p>
        </p:txBody>
      </p:sp>
      <p:sp>
        <p:nvSpPr>
          <p:cNvPr id="3" name="Rectangle 2"/>
          <p:cNvSpPr/>
          <p:nvPr/>
        </p:nvSpPr>
        <p:spPr>
          <a:xfrm>
            <a:off x="4809797" y="2008014"/>
            <a:ext cx="2715808" cy="584775"/>
          </a:xfrm>
          <a:prstGeom prst="rect">
            <a:avLst/>
          </a:prstGeom>
        </p:spPr>
        <p:txBody>
          <a:bodyPr wrap="none">
            <a:spAutoFit/>
          </a:bodyPr>
          <a:lstStyle/>
          <a:p>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NỘI DUNG </a:t>
            </a:r>
            <a:r>
              <a:rPr lang="en-US"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a:t>
            </a:r>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p>
        </p:txBody>
      </p:sp>
    </p:spTree>
    <p:custDataLst>
      <p:tags r:id="rId1"/>
    </p:custDataLst>
    <p:extLst>
      <p:ext uri="{BB962C8B-B14F-4D97-AF65-F5344CB8AC3E}">
        <p14:creationId xmlns:p14="http://schemas.microsoft.com/office/powerpoint/2010/main" val="159570893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3585"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914"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3589"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E74612-DCA5-4678-93CD-77585E0B7FE0}"/>
              </a:ext>
            </a:extLst>
          </p:cNvPr>
          <p:cNvSpPr txBox="1"/>
          <p:nvPr/>
        </p:nvSpPr>
        <p:spPr>
          <a:xfrm>
            <a:off x="699804" y="248038"/>
            <a:ext cx="11229638" cy="1159200"/>
          </a:xfrm>
          <a:prstGeom prst="rect">
            <a:avLst/>
          </a:prstGeom>
        </p:spPr>
        <p:txBody>
          <a:bodyPr vert="horz" lIns="91440" tIns="45720" rIns="91440" bIns="45720" rtlCol="0" anchor="ctr">
            <a:normAutofit/>
          </a:bodyPr>
          <a:lstStyle/>
          <a:p>
            <a:pPr>
              <a:lnSpc>
                <a:spcPct val="90000"/>
              </a:lnSpc>
              <a:spcAft>
                <a:spcPts val="600"/>
              </a:spcAft>
            </a:pPr>
            <a:r>
              <a:rPr lang="en-US" sz="3700" kern="1200">
                <a:solidFill>
                  <a:srgbClr val="FFFFFF"/>
                </a:solidFill>
                <a:latin typeface="Times New Roman" panose="02020603050405020304" pitchFamily="18" charset="0"/>
                <a:ea typeface="+mj-ea"/>
                <a:cs typeface="Times New Roman" panose="02020603050405020304" pitchFamily="18" charset="0"/>
              </a:rPr>
              <a:t>ĐỌC – THẢO LUẬN TÌNH HUỐNG SGK TRANG 37</a:t>
            </a:r>
          </a:p>
        </p:txBody>
      </p:sp>
      <p:pic>
        <p:nvPicPr>
          <p:cNvPr id="3" name="Picture 2" descr="Text&#10;&#10;Description automatically generated">
            <a:extLst>
              <a:ext uri="{FF2B5EF4-FFF2-40B4-BE49-F238E27FC236}">
                <a16:creationId xmlns:a16="http://schemas.microsoft.com/office/drawing/2014/main" id="{B6EC997A-15A8-E8A9-7B5D-42BAE1941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24" y="1966293"/>
            <a:ext cx="9523338" cy="4452160"/>
          </a:xfrm>
          <a:prstGeom prst="rect">
            <a:avLst/>
          </a:prstGeom>
        </p:spPr>
      </p:pic>
    </p:spTree>
    <p:extLst>
      <p:ext uri="{BB962C8B-B14F-4D97-AF65-F5344CB8AC3E}">
        <p14:creationId xmlns:p14="http://schemas.microsoft.com/office/powerpoint/2010/main" val="71150919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2368065"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 name="Freeform 8"/>
          <p:cNvSpPr/>
          <p:nvPr/>
        </p:nvSpPr>
        <p:spPr bwMode="auto">
          <a:xfrm>
            <a:off x="2197208" y="2873272"/>
            <a:ext cx="576647" cy="662370"/>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1" name="Oval 9"/>
          <p:cNvSpPr>
            <a:spLocks noChangeArrowheads="1"/>
          </p:cNvSpPr>
          <p:nvPr/>
        </p:nvSpPr>
        <p:spPr bwMode="auto">
          <a:xfrm>
            <a:off x="2652831" y="3270341"/>
            <a:ext cx="863191" cy="868914"/>
          </a:xfrm>
          <a:prstGeom prst="ellipse">
            <a:avLst/>
          </a:prstGeom>
          <a:solidFill>
            <a:schemeClr val="accent2">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3" name="Freeform 11"/>
          <p:cNvSpPr/>
          <p:nvPr/>
        </p:nvSpPr>
        <p:spPr bwMode="auto">
          <a:xfrm>
            <a:off x="9456909" y="3917082"/>
            <a:ext cx="576647" cy="662370"/>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7" name="Freeform 15"/>
          <p:cNvSpPr>
            <a:spLocks noEditPoints="1"/>
          </p:cNvSpPr>
          <p:nvPr/>
        </p:nvSpPr>
        <p:spPr bwMode="auto">
          <a:xfrm>
            <a:off x="5318933"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8" name="Oval 16"/>
          <p:cNvSpPr>
            <a:spLocks noChangeArrowheads="1"/>
          </p:cNvSpPr>
          <p:nvPr/>
        </p:nvSpPr>
        <p:spPr bwMode="auto">
          <a:xfrm>
            <a:off x="5603698" y="3270341"/>
            <a:ext cx="863191" cy="868914"/>
          </a:xfrm>
          <a:prstGeom prst="ellipse">
            <a:avLst/>
          </a:prstGeom>
          <a:solidFill>
            <a:schemeClr val="accent4">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1" name="Freeform 19"/>
          <p:cNvSpPr>
            <a:spLocks noEditPoints="1"/>
          </p:cNvSpPr>
          <p:nvPr/>
        </p:nvSpPr>
        <p:spPr bwMode="auto">
          <a:xfrm>
            <a:off x="8269798"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2" name="Oval 20"/>
          <p:cNvSpPr>
            <a:spLocks noChangeArrowheads="1"/>
          </p:cNvSpPr>
          <p:nvPr/>
        </p:nvSpPr>
        <p:spPr bwMode="auto">
          <a:xfrm>
            <a:off x="8554564" y="3270341"/>
            <a:ext cx="863191" cy="868914"/>
          </a:xfrm>
          <a:prstGeom prst="ellipse">
            <a:avLst/>
          </a:prstGeom>
          <a:solidFill>
            <a:schemeClr val="accent6">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3" name="Freeform 21"/>
          <p:cNvSpPr>
            <a:spLocks noEditPoints="1"/>
          </p:cNvSpPr>
          <p:nvPr/>
        </p:nvSpPr>
        <p:spPr bwMode="auto">
          <a:xfrm>
            <a:off x="10296963" y="3542764"/>
            <a:ext cx="320360"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4" name="Freeform 22"/>
          <p:cNvSpPr>
            <a:spLocks noEditPoints="1"/>
          </p:cNvSpPr>
          <p:nvPr/>
        </p:nvSpPr>
        <p:spPr bwMode="auto">
          <a:xfrm>
            <a:off x="2909117" y="3535642"/>
            <a:ext cx="350617" cy="338308"/>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5" name="Freeform 23"/>
          <p:cNvSpPr>
            <a:spLocks noEditPoints="1"/>
          </p:cNvSpPr>
          <p:nvPr/>
        </p:nvSpPr>
        <p:spPr bwMode="auto">
          <a:xfrm>
            <a:off x="8839326" y="3532080"/>
            <a:ext cx="288324" cy="34542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7" name="Freeform 25"/>
          <p:cNvSpPr>
            <a:spLocks noEditPoints="1"/>
          </p:cNvSpPr>
          <p:nvPr/>
        </p:nvSpPr>
        <p:spPr bwMode="auto">
          <a:xfrm>
            <a:off x="5859983" y="3528521"/>
            <a:ext cx="350617" cy="352551"/>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9" name="Rectangle 24"/>
          <p:cNvSpPr>
            <a:spLocks noChangeArrowheads="1"/>
          </p:cNvSpPr>
          <p:nvPr/>
        </p:nvSpPr>
        <p:spPr bwMode="auto">
          <a:xfrm>
            <a:off x="1815709" y="5222263"/>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Nhận xét về thái độ và cách tiếp nhận ý kiến của bạn Hiếu? </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4" name="直接连接符 43"/>
          <p:cNvCxnSpPr/>
          <p:nvPr/>
        </p:nvCxnSpPr>
        <p:spPr>
          <a:xfrm flipV="1">
            <a:off x="3084425"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4766575" y="1032244"/>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Nên thể hiện sự lắng nghe tích cực trong tình huống này ntn?</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6" name="直接连接符 45"/>
          <p:cNvCxnSpPr/>
          <p:nvPr/>
        </p:nvCxnSpPr>
        <p:spPr>
          <a:xfrm flipV="1">
            <a:off x="6096794" y="273902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7714772" y="5222263"/>
            <a:ext cx="25374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微软雅黑" pitchFamily="34" charset="-122"/>
                <a:cs typeface="Times New Roman" panose="02020603050405020304" pitchFamily="18" charset="0"/>
              </a:rPr>
              <a:t>Ý nghĩa của việc lắng nghe</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cxnSp>
        <p:nvCxnSpPr>
          <p:cNvPr id="48" name="直接连接符 47"/>
          <p:cNvCxnSpPr/>
          <p:nvPr/>
        </p:nvCxnSpPr>
        <p:spPr>
          <a:xfrm flipV="1">
            <a:off x="9001613"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文本框 32">
            <a:extLst>
              <a:ext uri="{FF2B5EF4-FFF2-40B4-BE49-F238E27FC236}">
                <a16:creationId xmlns:a16="http://schemas.microsoft.com/office/drawing/2014/main" id="{02BCFBA8-9716-4E10-BDF2-87AEDF74943F}"/>
              </a:ext>
            </a:extLst>
          </p:cNvPr>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1" name="矩形 40">
            <a:extLst>
              <a:ext uri="{FF2B5EF4-FFF2-40B4-BE49-F238E27FC236}">
                <a16:creationId xmlns:a16="http://schemas.microsoft.com/office/drawing/2014/main" id="{293E172D-6C2F-475F-9943-F4183A18BB63}"/>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5269518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8" presetClass="emph" presetSubtype="0" repeatCount="indefinite" fill="hold" grpId="1" nodeType="withEffect">
                                  <p:stCondLst>
                                    <p:cond delay="700"/>
                                  </p:stCondLst>
                                  <p:childTnLst>
                                    <p:animRot by="21600000">
                                      <p:cBhvr>
                                        <p:cTn id="28" dur="2000" fill="hold"/>
                                        <p:tgtEl>
                                          <p:spTgt spid="27"/>
                                        </p:tgtEl>
                                        <p:attrNameLst>
                                          <p:attrName>r</p:attrName>
                                        </p:attrNameLst>
                                      </p:cBhvr>
                                    </p:animRot>
                                  </p:childTnLst>
                                </p:cTn>
                              </p:par>
                              <p:par>
                                <p:cTn id="29" presetID="53" presetClass="entr" presetSubtype="16" fill="hold" grpId="0" nodeType="withEffect">
                                  <p:stCondLst>
                                    <p:cond delay="7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8" presetClass="emph" presetSubtype="0" repeatCount="indefinite" fill="hold" grpId="1" nodeType="withEffect">
                                  <p:stCondLst>
                                    <p:cond delay="700"/>
                                  </p:stCondLst>
                                  <p:childTnLst>
                                    <p:animRot by="21600000">
                                      <p:cBhvr>
                                        <p:cTn id="45" dur="2000" fill="hold"/>
                                        <p:tgtEl>
                                          <p:spTgt spid="31"/>
                                        </p:tgtEl>
                                        <p:attrNameLst>
                                          <p:attrName>r</p:attrName>
                                        </p:attrNameLst>
                                      </p:cBhvr>
                                    </p:animRot>
                                  </p:childTnLst>
                                </p:cTn>
                              </p:par>
                              <p:par>
                                <p:cTn id="46" presetID="53" presetClass="entr" presetSubtype="16" fill="hold" grpId="0" nodeType="withEffect">
                                  <p:stCondLst>
                                    <p:cond delay="7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par>
                                <p:cTn id="61" presetID="10" presetClass="entr" presetSubtype="0" fill="hold" grpId="0" nodeType="withEffect">
                                  <p:stCondLst>
                                    <p:cond delay="12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12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22" presetClass="entr" presetSubtype="1" fill="hold" nodeType="withEffect">
                                  <p:stCondLst>
                                    <p:cond delay="120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par>
                                <p:cTn id="70" presetID="42" presetClass="entr" presetSubtype="0" fill="hold" grpId="0" nodeType="withEffect">
                                  <p:stCondLst>
                                    <p:cond delay="12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anim calcmode="lin" valueType="num">
                                      <p:cBhvr>
                                        <p:cTn id="73" dur="500" fill="hold"/>
                                        <p:tgtEl>
                                          <p:spTgt spid="39"/>
                                        </p:tgtEl>
                                        <p:attrNameLst>
                                          <p:attrName>ppt_x</p:attrName>
                                        </p:attrNameLst>
                                      </p:cBhvr>
                                      <p:tavLst>
                                        <p:tav tm="0">
                                          <p:val>
                                            <p:strVal val="#ppt_x"/>
                                          </p:val>
                                        </p:tav>
                                        <p:tav tm="100000">
                                          <p:val>
                                            <p:strVal val="#ppt_x"/>
                                          </p:val>
                                        </p:tav>
                                      </p:tavLst>
                                    </p:anim>
                                    <p:anim calcmode="lin" valueType="num">
                                      <p:cBhvr>
                                        <p:cTn id="74" dur="500" fill="hold"/>
                                        <p:tgtEl>
                                          <p:spTgt spid="39"/>
                                        </p:tgtEl>
                                        <p:attrNameLst>
                                          <p:attrName>ppt_y</p:attrName>
                                        </p:attrNameLst>
                                      </p:cBhvr>
                                      <p:tavLst>
                                        <p:tav tm="0">
                                          <p:val>
                                            <p:strVal val="#ppt_y+.1"/>
                                          </p:val>
                                        </p:tav>
                                        <p:tav tm="100000">
                                          <p:val>
                                            <p:strVal val="#ppt_y"/>
                                          </p:val>
                                        </p:tav>
                                      </p:tavLst>
                                    </p:anim>
                                  </p:childTnLst>
                                </p:cTn>
                              </p:par>
                              <p:par>
                                <p:cTn id="75" presetID="22" presetClass="entr" presetSubtype="1" fill="hold" nodeType="withEffect">
                                  <p:stCondLst>
                                    <p:cond delay="220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42" presetClass="entr" presetSubtype="0" fill="hold" grpId="0" nodeType="withEffect">
                                  <p:stCondLst>
                                    <p:cond delay="22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anim calcmode="lin" valueType="num">
                                      <p:cBhvr>
                                        <p:cTn id="81" dur="500" fill="hold"/>
                                        <p:tgtEl>
                                          <p:spTgt spid="45"/>
                                        </p:tgtEl>
                                        <p:attrNameLst>
                                          <p:attrName>ppt_x</p:attrName>
                                        </p:attrNameLst>
                                      </p:cBhvr>
                                      <p:tavLst>
                                        <p:tav tm="0">
                                          <p:val>
                                            <p:strVal val="#ppt_x"/>
                                          </p:val>
                                        </p:tav>
                                        <p:tav tm="100000">
                                          <p:val>
                                            <p:strVal val="#ppt_x"/>
                                          </p:val>
                                        </p:tav>
                                      </p:tavLst>
                                    </p:anim>
                                    <p:anim calcmode="lin" valueType="num">
                                      <p:cBhvr>
                                        <p:cTn id="82" dur="500" fill="hold"/>
                                        <p:tgtEl>
                                          <p:spTgt spid="45"/>
                                        </p:tgtEl>
                                        <p:attrNameLst>
                                          <p:attrName>ppt_y</p:attrName>
                                        </p:attrNameLst>
                                      </p:cBhvr>
                                      <p:tavLst>
                                        <p:tav tm="0">
                                          <p:val>
                                            <p:strVal val="#ppt_y+.1"/>
                                          </p:val>
                                        </p:tav>
                                        <p:tav tm="100000">
                                          <p:val>
                                            <p:strVal val="#ppt_y"/>
                                          </p:val>
                                        </p:tav>
                                      </p:tavLst>
                                    </p:anim>
                                  </p:childTnLst>
                                </p:cTn>
                              </p:par>
                              <p:par>
                                <p:cTn id="83" presetID="22" presetClass="entr" presetSubtype="1" fill="hold" nodeType="withEffect">
                                  <p:stCondLst>
                                    <p:cond delay="3200"/>
                                  </p:stCondLst>
                                  <p:childTnLst>
                                    <p:set>
                                      <p:cBhvr>
                                        <p:cTn id="84" dur="1" fill="hold">
                                          <p:stCondLst>
                                            <p:cond delay="0"/>
                                          </p:stCondLst>
                                        </p:cTn>
                                        <p:tgtEl>
                                          <p:spTgt spid="48"/>
                                        </p:tgtEl>
                                        <p:attrNameLst>
                                          <p:attrName>style.visibility</p:attrName>
                                        </p:attrNameLst>
                                      </p:cBhvr>
                                      <p:to>
                                        <p:strVal val="visible"/>
                                      </p:to>
                                    </p:set>
                                    <p:animEffect transition="in" filter="wipe(up)">
                                      <p:cBhvr>
                                        <p:cTn id="85" dur="500"/>
                                        <p:tgtEl>
                                          <p:spTgt spid="48"/>
                                        </p:tgtEl>
                                      </p:cBhvr>
                                    </p:animEffect>
                                  </p:childTnLst>
                                </p:cTn>
                              </p:par>
                              <p:par>
                                <p:cTn id="86" presetID="42" presetClass="entr" presetSubtype="0" fill="hold" grpId="0" nodeType="withEffect">
                                  <p:stCondLst>
                                    <p:cond delay="320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3" grpId="0" animBg="1"/>
      <p:bldP spid="27" grpId="0" animBg="1"/>
      <p:bldP spid="27" grpId="1" animBg="1"/>
      <p:bldP spid="28" grpId="0" animBg="1"/>
      <p:bldP spid="31" grpId="0" animBg="1"/>
      <p:bldP spid="31" grpId="1" animBg="1"/>
      <p:bldP spid="32" grpId="0" animBg="1"/>
      <p:bldP spid="33" grpId="0" animBg="1"/>
      <p:bldP spid="34" grpId="0" animBg="1"/>
      <p:bldP spid="35" grpId="0" animBg="1"/>
      <p:bldP spid="37" grpId="0" animBg="1"/>
      <p:bldP spid="39" grpId="0"/>
      <p:bldP spid="45"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32298" y="1916832"/>
            <a:ext cx="4616741" cy="3225800"/>
          </a:xfrm>
          <a:prstGeom prst="rect">
            <a:avLst/>
          </a:prstGeom>
          <a:noFill/>
          <a:ln w="9525">
            <a:noFill/>
            <a:miter lim="800000"/>
            <a:headEnd/>
            <a:tailEnd/>
          </a:ln>
        </p:spPr>
      </p:pic>
      <p:sp>
        <p:nvSpPr>
          <p:cNvPr id="29" name="Rectangle 12"/>
          <p:cNvSpPr/>
          <p:nvPr/>
        </p:nvSpPr>
        <p:spPr bwMode="auto">
          <a:xfrm>
            <a:off x="6583002" y="1916832"/>
            <a:ext cx="4338328" cy="3225800"/>
          </a:xfrm>
          <a:prstGeom prst="rect">
            <a:avLst/>
          </a:prstGeom>
          <a:solidFill>
            <a:schemeClr val="accent1">
              <a:lumMod val="20000"/>
              <a:lumOff val="80000"/>
            </a:schemeClr>
          </a:solidFill>
          <a:ln w="9525" cap="flat" cmpd="sng" algn="ctr">
            <a:noFill/>
            <a:prstDash val="solid"/>
            <a:headEnd type="none" w="med" len="med"/>
            <a:tailEnd type="none" w="med" len="med"/>
          </a:ln>
          <a:effectLst/>
        </p:spPr>
        <p:txBody>
          <a:bodyPr lIns="182868" tIns="91434" rIns="45718" bIns="45718"/>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60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0" name="文本框 81"/>
          <p:cNvSpPr txBox="1">
            <a:spLocks noChangeArrowheads="1"/>
          </p:cNvSpPr>
          <p:nvPr/>
        </p:nvSpPr>
        <p:spPr bwMode="auto">
          <a:xfrm>
            <a:off x="6775319" y="2094040"/>
            <a:ext cx="4001995" cy="2891246"/>
          </a:xfrm>
          <a:prstGeom prst="rect">
            <a:avLst/>
          </a:prstGeom>
          <a:noFill/>
          <a:ln w="9525">
            <a:noFill/>
            <a:miter lim="800000"/>
            <a:headEnd/>
            <a:tailEnd/>
          </a:ln>
        </p:spPr>
        <p:txBody>
          <a:bodyPr lIns="121906" tIns="60953" rIns="121906" bIns="60953"/>
          <a:lstStyle/>
          <a:p>
            <a:pPr algn="just"/>
            <a:endParaRPr lang="en-US" altLang="zh-CN" sz="2800" dirty="0">
              <a:latin typeface="Times New Roman" panose="02020603050405020304" pitchFamily="18" charset="0"/>
              <a:ea typeface="微软雅黑" pitchFamily="34" charset="-122"/>
              <a:cs typeface="Times New Roman" panose="02020603050405020304" pitchFamily="18" charset="0"/>
            </a:endParaRPr>
          </a:p>
          <a:p>
            <a:pPr algn="just"/>
            <a:r>
              <a:rPr lang="vi-VN" altLang="zh-CN" sz="2800" dirty="0">
                <a:latin typeface="Times New Roman" panose="02020603050405020304" pitchFamily="18" charset="0"/>
                <a:ea typeface="微软雅黑" pitchFamily="34" charset="-122"/>
                <a:cs typeface="Times New Roman" panose="02020603050405020304" pitchFamily="18" charset="0"/>
              </a:rPr>
              <a:t>Thái độ của Hiếu chưa thể hiện sự tôn t</a:t>
            </a:r>
            <a:r>
              <a:rPr lang="en-US" altLang="zh-CN" sz="2800" dirty="0">
                <a:latin typeface="Times New Roman" panose="02020603050405020304" pitchFamily="18" charset="0"/>
                <a:ea typeface="微软雅黑" pitchFamily="34" charset="-122"/>
                <a:cs typeface="Times New Roman" panose="02020603050405020304" pitchFamily="18" charset="0"/>
              </a:rPr>
              <a:t>r</a:t>
            </a:r>
            <a:r>
              <a:rPr lang="vi-VN" altLang="zh-CN" sz="2800" dirty="0">
                <a:latin typeface="Times New Roman" panose="02020603050405020304" pitchFamily="18" charset="0"/>
                <a:ea typeface="微软雅黑" pitchFamily="34" charset="-122"/>
                <a:cs typeface="Times New Roman" panose="02020603050405020304" pitchFamily="18" charset="0"/>
              </a:rPr>
              <a:t>ọng và mong muốn lắng nghe sự góp ý, khuyên bảo của bố mẹ.</a:t>
            </a:r>
            <a:endParaRPr lang="zh-CN" altLang="en-US" sz="2800" dirty="0">
              <a:latin typeface="Times New Roman" panose="02020603050405020304" pitchFamily="18" charset="0"/>
              <a:ea typeface="微软雅黑" pitchFamily="34" charset="-122"/>
              <a:cs typeface="Times New Roman" panose="02020603050405020304" pitchFamily="18" charset="0"/>
            </a:endParaRPr>
          </a:p>
        </p:txBody>
      </p:sp>
      <p:sp>
        <p:nvSpPr>
          <p:cNvPr id="7" name="矩形 6"/>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
        <p:nvSpPr>
          <p:cNvPr id="2" name="文本框 32">
            <a:extLst>
              <a:ext uri="{FF2B5EF4-FFF2-40B4-BE49-F238E27FC236}">
                <a16:creationId xmlns:a16="http://schemas.microsoft.com/office/drawing/2014/main" id="{BC5022CC-3E34-10AC-3DD7-0A8446795EE8}"/>
              </a:ext>
            </a:extLst>
          </p:cNvPr>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880159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756049" y="-2277488"/>
            <a:ext cx="1691217" cy="11231633"/>
          </a:xfrm>
          <a:prstGeom prst="downArrow">
            <a:avLst>
              <a:gd name="adj1" fmla="val 49074"/>
              <a:gd name="adj2" fmla="val 44803"/>
            </a:avLst>
          </a:prstGeom>
          <a:solidFill>
            <a:srgbClr val="BFBFBF"/>
          </a:solidFill>
          <a:ln w="9525">
            <a:noFill/>
            <a:miter lim="800000"/>
            <a:headEnd/>
            <a:tailEnd/>
          </a:ln>
        </p:spPr>
        <p:txBody>
          <a:bodyPr vert="eaVert" lIns="110402" tIns="55200" rIns="110402" bIns="55200"/>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nvGrpSpPr>
          <p:cNvPr id="2" name="组合 31"/>
          <p:cNvGrpSpPr>
            <a:grpSpLocks/>
          </p:cNvGrpSpPr>
          <p:nvPr/>
        </p:nvGrpSpPr>
        <p:grpSpPr bwMode="auto">
          <a:xfrm>
            <a:off x="4151947" y="2450387"/>
            <a:ext cx="2055006" cy="1860550"/>
            <a:chOff x="1214414" y="2786058"/>
            <a:chExt cx="1935848" cy="1751017"/>
          </a:xfrm>
        </p:grpSpPr>
        <p:grpSp>
          <p:nvGrpSpPr>
            <p:cNvPr id="3" name="Group 6"/>
            <p:cNvGrpSpPr>
              <a:grpSpLocks/>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14" name="Text Box 9"/>
            <p:cNvSpPr txBox="1">
              <a:spLocks noChangeArrowheads="1"/>
            </p:cNvSpPr>
            <p:nvPr/>
          </p:nvSpPr>
          <p:spPr bwMode="auto">
            <a:xfrm>
              <a:off x="1214414" y="3533074"/>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2</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4" name="组合 36"/>
          <p:cNvGrpSpPr>
            <a:grpSpLocks/>
          </p:cNvGrpSpPr>
          <p:nvPr/>
        </p:nvGrpSpPr>
        <p:grpSpPr bwMode="auto">
          <a:xfrm>
            <a:off x="6543457" y="2450387"/>
            <a:ext cx="2055006" cy="1860550"/>
            <a:chOff x="1214414" y="2786058"/>
            <a:chExt cx="1935848" cy="1751017"/>
          </a:xfrm>
        </p:grpSpPr>
        <p:grpSp>
          <p:nvGrpSpPr>
            <p:cNvPr id="5" name="Group 6"/>
            <p:cNvGrpSpPr>
              <a:grpSpLocks/>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19" name="Text Box 9"/>
            <p:cNvSpPr txBox="1">
              <a:spLocks noChangeArrowheads="1"/>
            </p:cNvSpPr>
            <p:nvPr/>
          </p:nvSpPr>
          <p:spPr bwMode="auto">
            <a:xfrm>
              <a:off x="1214414" y="3514026"/>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3</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6" name="组合 41"/>
          <p:cNvGrpSpPr>
            <a:grpSpLocks/>
          </p:cNvGrpSpPr>
          <p:nvPr/>
        </p:nvGrpSpPr>
        <p:grpSpPr bwMode="auto">
          <a:xfrm>
            <a:off x="8932851" y="2450387"/>
            <a:ext cx="2052889" cy="1860550"/>
            <a:chOff x="1214414" y="2786058"/>
            <a:chExt cx="1935848" cy="1751017"/>
          </a:xfrm>
        </p:grpSpPr>
        <p:grpSp>
          <p:nvGrpSpPr>
            <p:cNvPr id="7" name="Group 6"/>
            <p:cNvGrpSpPr>
              <a:grpSpLocks/>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24" name="Text Box 9"/>
            <p:cNvSpPr txBox="1">
              <a:spLocks noChangeArrowheads="1"/>
            </p:cNvSpPr>
            <p:nvPr/>
          </p:nvSpPr>
          <p:spPr bwMode="auto">
            <a:xfrm>
              <a:off x="1214414" y="3496890"/>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4</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grpSp>
        <p:nvGrpSpPr>
          <p:cNvPr id="8" name="组合 40"/>
          <p:cNvGrpSpPr>
            <a:grpSpLocks/>
          </p:cNvGrpSpPr>
          <p:nvPr/>
        </p:nvGrpSpPr>
        <p:grpSpPr bwMode="auto">
          <a:xfrm>
            <a:off x="1751970" y="2450387"/>
            <a:ext cx="2055006" cy="1860550"/>
            <a:chOff x="1214414" y="2786058"/>
            <a:chExt cx="1935848" cy="1751017"/>
          </a:xfrm>
        </p:grpSpPr>
        <p:grpSp>
          <p:nvGrpSpPr>
            <p:cNvPr id="9" name="Group 6"/>
            <p:cNvGrpSpPr>
              <a:grpSpLocks/>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pPr defTabSz="1218804"/>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grpSp>
        <p:sp>
          <p:nvSpPr>
            <p:cNvPr id="43029" name="Text Box 9"/>
            <p:cNvSpPr txBox="1">
              <a:spLocks noChangeArrowheads="1"/>
            </p:cNvSpPr>
            <p:nvPr/>
          </p:nvSpPr>
          <p:spPr bwMode="auto">
            <a:xfrm>
              <a:off x="1214414" y="3496890"/>
              <a:ext cx="1935848" cy="620183"/>
            </a:xfrm>
            <a:prstGeom prst="rect">
              <a:avLst/>
            </a:prstGeom>
            <a:noFill/>
            <a:ln w="9525">
              <a:noFill/>
              <a:miter lim="800000"/>
              <a:headEnd/>
              <a:tailEnd/>
            </a:ln>
          </p:spPr>
          <p:txBody>
            <a:bodyPr/>
            <a:lstStyle/>
            <a:p>
              <a:pPr algn="ctr" defTabSz="1218804"/>
              <a:r>
                <a:rPr lang="vi-VN" altLang="zh-CN" sz="2400" b="1" dirty="0">
                  <a:latin typeface="Times New Roman" panose="02020603050405020304" pitchFamily="18" charset="0"/>
                  <a:ea typeface="微软雅黑" pitchFamily="34" charset="-122"/>
                  <a:cs typeface="Times New Roman" panose="02020603050405020304" pitchFamily="18" charset="0"/>
                </a:rPr>
                <a:t>1</a:t>
              </a:r>
              <a:endParaRPr lang="zh-CN" altLang="en-US" sz="2400" b="1" dirty="0">
                <a:latin typeface="Times New Roman" panose="02020603050405020304" pitchFamily="18" charset="0"/>
                <a:ea typeface="微软雅黑" pitchFamily="34" charset="-122"/>
                <a:cs typeface="Times New Roman" panose="02020603050405020304" pitchFamily="18" charset="0"/>
              </a:endParaRPr>
            </a:p>
          </p:txBody>
        </p:sp>
      </p:grpSp>
      <p:sp>
        <p:nvSpPr>
          <p:cNvPr id="52" name="矩形标注 51"/>
          <p:cNvSpPr/>
          <p:nvPr/>
        </p:nvSpPr>
        <p:spPr>
          <a:xfrm>
            <a:off x="4554061" y="4647487"/>
            <a:ext cx="1781993" cy="55034"/>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矩形标注 52"/>
          <p:cNvSpPr/>
          <p:nvPr/>
        </p:nvSpPr>
        <p:spPr>
          <a:xfrm>
            <a:off x="2120221" y="2031286"/>
            <a:ext cx="1913208"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4" name="Rectangle 28"/>
          <p:cNvSpPr>
            <a:spLocks noChangeArrowheads="1"/>
          </p:cNvSpPr>
          <p:nvPr/>
        </p:nvSpPr>
        <p:spPr bwMode="auto">
          <a:xfrm>
            <a:off x="3806977" y="4774486"/>
            <a:ext cx="2871898" cy="1588806"/>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Tập trung nghe bố mẹ nói để hiểu cảm xúc, tâm trạng của bố mẹ</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5" name="Rectangle 28"/>
          <p:cNvSpPr>
            <a:spLocks noChangeArrowheads="1"/>
          </p:cNvSpPr>
          <p:nvPr/>
        </p:nvSpPr>
        <p:spPr bwMode="auto">
          <a:xfrm>
            <a:off x="1949182" y="1393984"/>
            <a:ext cx="2414825" cy="480810"/>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D</a:t>
            </a:r>
            <a:r>
              <a:rPr lang="en-US" altLang="zh-CN" sz="2400" dirty="0">
                <a:latin typeface="Times New Roman" panose="02020603050405020304" pitchFamily="18" charset="0"/>
                <a:ea typeface="微软雅黑" pitchFamily="34" charset="-122"/>
                <a:cs typeface="Times New Roman" panose="02020603050405020304" pitchFamily="18" charset="0"/>
              </a:rPr>
              <a:t>ừ</a:t>
            </a:r>
            <a:r>
              <a:rPr lang="vi-VN" altLang="zh-CN" sz="2400" dirty="0">
                <a:latin typeface="Times New Roman" panose="02020603050405020304" pitchFamily="18" charset="0"/>
                <a:ea typeface="微软雅黑" pitchFamily="34" charset="-122"/>
                <a:cs typeface="Times New Roman" panose="02020603050405020304" pitchFamily="18" charset="0"/>
              </a:rPr>
              <a:t>ng xem ti vi</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6" name="矩形标注 55"/>
          <p:cNvSpPr/>
          <p:nvPr/>
        </p:nvSpPr>
        <p:spPr>
          <a:xfrm>
            <a:off x="6848217" y="2031286"/>
            <a:ext cx="1913208" cy="7620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7" name="Rectangle 28"/>
          <p:cNvSpPr>
            <a:spLocks noChangeArrowheads="1"/>
          </p:cNvSpPr>
          <p:nvPr/>
        </p:nvSpPr>
        <p:spPr bwMode="auto">
          <a:xfrm>
            <a:off x="6543456" y="764704"/>
            <a:ext cx="3441769" cy="1219474"/>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Chờ bố mẹ nói xong mới trình bày suy nghĩ, ý kiến của mình</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58" name="矩形标注 57"/>
          <p:cNvSpPr/>
          <p:nvPr/>
        </p:nvSpPr>
        <p:spPr>
          <a:xfrm>
            <a:off x="9377292" y="4647487"/>
            <a:ext cx="1784109" cy="5503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804" fontAlgn="auto"/>
            <a:endParaRPr lang="zh-CN" altLang="en-US" sz="2400"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Rectangle 28"/>
          <p:cNvSpPr>
            <a:spLocks noChangeArrowheads="1"/>
          </p:cNvSpPr>
          <p:nvPr/>
        </p:nvSpPr>
        <p:spPr bwMode="auto">
          <a:xfrm>
            <a:off x="7824986" y="4702521"/>
            <a:ext cx="3753581" cy="1588806"/>
          </a:xfrm>
          <a:prstGeom prst="rect">
            <a:avLst/>
          </a:prstGeom>
          <a:noFill/>
          <a:ln w="9525">
            <a:noFill/>
            <a:miter lim="800000"/>
            <a:headEnd/>
            <a:tailEnd/>
          </a:ln>
        </p:spPr>
        <p:txBody>
          <a:bodyPr wrap="square" lIns="110402" tIns="55200" rIns="110402" bIns="55200">
            <a:spAutoFit/>
          </a:bodyPr>
          <a:lstStyle/>
          <a:p>
            <a:pPr algn="just" defTabSz="1218804"/>
            <a:r>
              <a:rPr lang="vi-VN" altLang="zh-CN" sz="2400" dirty="0">
                <a:latin typeface="Times New Roman" panose="02020603050405020304" pitchFamily="18" charset="0"/>
                <a:ea typeface="微软雅黑" pitchFamily="34" charset="-122"/>
                <a:cs typeface="Times New Roman" panose="02020603050405020304" pitchFamily="18" charset="0"/>
              </a:rPr>
              <a:t>Không nên cãi lại bố mẹ mà phái đặt mình vào suy nghĩ của bố mẹ để thấu hiểu nỗi lòng của họ</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33" name="矩形 32">
            <a:extLst>
              <a:ext uri="{FF2B5EF4-FFF2-40B4-BE49-F238E27FC236}">
                <a16:creationId xmlns:a16="http://schemas.microsoft.com/office/drawing/2014/main" id="{CCF2D2CD-475B-47A4-8A4D-FDF7CA7E314F}"/>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0" name="文本框 32">
            <a:extLst>
              <a:ext uri="{FF2B5EF4-FFF2-40B4-BE49-F238E27FC236}">
                <a16:creationId xmlns:a16="http://schemas.microsoft.com/office/drawing/2014/main" id="{3EBD9A47-0B1A-AC9F-A62D-70219FA4E22B}"/>
              </a:ext>
            </a:extLst>
          </p:cNvPr>
          <p:cNvSpPr txBox="1"/>
          <p:nvPr/>
        </p:nvSpPr>
        <p:spPr>
          <a:xfrm>
            <a:off x="205565" y="242450"/>
            <a:ext cx="3971746" cy="461643"/>
          </a:xfrm>
          <a:prstGeom prst="rect">
            <a:avLst/>
          </a:prstGeom>
          <a:noFill/>
        </p:spPr>
        <p:txBody>
          <a:bodyPr wrap="none" lIns="91417" tIns="45709" rIns="91417" bIns="45709">
            <a:spAutoFit/>
          </a:bodyPr>
          <a:lstStyle/>
          <a:p>
            <a:r>
              <a:rPr lang="vi-VN" altLang="zh-CN"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14" name="Picture 13" descr="A picture containing doll, toy, person&#10;&#10;Description automatically generated">
            <a:extLst>
              <a:ext uri="{FF2B5EF4-FFF2-40B4-BE49-F238E27FC236}">
                <a16:creationId xmlns:a16="http://schemas.microsoft.com/office/drawing/2014/main" id="{CA6F1D06-C874-4E5F-96CF-04EDB4251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4" y="1723465"/>
            <a:ext cx="2055168" cy="3051021"/>
          </a:xfrm>
          <a:prstGeom prst="rect">
            <a:avLst/>
          </a:prstGeom>
        </p:spPr>
      </p:pic>
      <p:sp>
        <p:nvSpPr>
          <p:cNvPr id="15" name="TextBox 14">
            <a:extLst>
              <a:ext uri="{FF2B5EF4-FFF2-40B4-BE49-F238E27FC236}">
                <a16:creationId xmlns:a16="http://schemas.microsoft.com/office/drawing/2014/main" id="{79565B39-B034-5703-E377-D95B40C064D6}"/>
              </a:ext>
            </a:extLst>
          </p:cNvPr>
          <p:cNvSpPr txBox="1"/>
          <p:nvPr/>
        </p:nvSpPr>
        <p:spPr>
          <a:xfrm>
            <a:off x="355054" y="4647487"/>
            <a:ext cx="1610011" cy="1200329"/>
          </a:xfrm>
          <a:prstGeom prst="rect">
            <a:avLst/>
          </a:prstGeom>
          <a:noFill/>
        </p:spPr>
        <p:txBody>
          <a:bodyPr wrap="square" rtlCol="0">
            <a:spAutoFit/>
          </a:bodyPr>
          <a:lstStyle/>
          <a:p>
            <a:r>
              <a:rPr lang="en-VN" sz="2400" dirty="0">
                <a:latin typeface="Times New Roman" panose="02020603050405020304" pitchFamily="18" charset="0"/>
                <a:cs typeface="Times New Roman" panose="02020603050405020304" pitchFamily="18" charset="0"/>
              </a:rPr>
              <a:t>VIỆC HIẾU CẦN LÀM</a:t>
            </a:r>
          </a:p>
        </p:txBody>
      </p:sp>
    </p:spTree>
    <p:extLst>
      <p:ext uri="{BB962C8B-B14F-4D97-AF65-F5344CB8AC3E}">
        <p14:creationId xmlns:p14="http://schemas.microsoft.com/office/powerpoint/2010/main" val="16298975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8547565" y="1268761"/>
            <a:ext cx="1528556" cy="1530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804">
              <a:defRPr/>
            </a:pPr>
            <a:endParaRPr lang="zh-CN" altLang="en-US"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椭圆 13"/>
          <p:cNvSpPr/>
          <p:nvPr/>
        </p:nvSpPr>
        <p:spPr>
          <a:xfrm>
            <a:off x="1995250" y="1268761"/>
            <a:ext cx="1528556" cy="153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804">
              <a:defRPr/>
            </a:pPr>
            <a:endParaRPr lang="zh-CN" altLang="en-US" sz="28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 Box 10"/>
          <p:cNvSpPr txBox="1">
            <a:spLocks noChangeArrowheads="1"/>
          </p:cNvSpPr>
          <p:nvPr/>
        </p:nvSpPr>
        <p:spPr bwMode="auto">
          <a:xfrm>
            <a:off x="8545066" y="1603056"/>
            <a:ext cx="1486129" cy="984871"/>
          </a:xfrm>
          <a:prstGeom prst="rect">
            <a:avLst/>
          </a:prstGeom>
          <a:noFill/>
          <a:ln w="9525">
            <a:noFill/>
            <a:miter lim="800000"/>
            <a:headEnd/>
            <a:tailEnd/>
          </a:ln>
        </p:spPr>
        <p:txBody>
          <a:bodyPr wrap="square" lIns="121906" tIns="60953" rIns="121906" bIns="60953">
            <a:spAutoFit/>
          </a:bodyPr>
          <a:lstStyle/>
          <a:p>
            <a:pPr algn="ctr" defTabSz="1218804"/>
            <a:r>
              <a:rPr lang="vi-VN" altLang="zh-CN" sz="2800" b="1" dirty="0">
                <a:solidFill>
                  <a:prstClr val="white"/>
                </a:solidFill>
                <a:latin typeface="Times New Roman" panose="02020603050405020304" pitchFamily="18" charset="0"/>
                <a:ea typeface="微软雅黑" pitchFamily="34" charset="-122"/>
                <a:cs typeface="Times New Roman" panose="02020603050405020304" pitchFamily="18" charset="0"/>
              </a:rPr>
              <a:t>NGƯỜI THÂN</a:t>
            </a:r>
            <a:endParaRPr lang="zh-CN" altLang="en-US" sz="2800" b="1"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16" name="Text Box 15"/>
          <p:cNvSpPr txBox="1">
            <a:spLocks noChangeArrowheads="1"/>
          </p:cNvSpPr>
          <p:nvPr/>
        </p:nvSpPr>
        <p:spPr bwMode="auto">
          <a:xfrm>
            <a:off x="2064346" y="1589107"/>
            <a:ext cx="1474156" cy="984871"/>
          </a:xfrm>
          <a:prstGeom prst="rect">
            <a:avLst/>
          </a:prstGeom>
          <a:noFill/>
          <a:ln w="9525">
            <a:noFill/>
            <a:miter lim="800000"/>
            <a:headEnd/>
            <a:tailEnd/>
          </a:ln>
        </p:spPr>
        <p:txBody>
          <a:bodyPr wrap="square" lIns="121906" tIns="60953" rIns="121906" bIns="60953">
            <a:spAutoFit/>
          </a:bodyPr>
          <a:lstStyle/>
          <a:p>
            <a:pPr algn="ctr" defTabSz="1218804"/>
            <a:r>
              <a:rPr lang="vi-VN" altLang="zh-CN" sz="2800" b="1" dirty="0">
                <a:solidFill>
                  <a:prstClr val="white"/>
                </a:solidFill>
                <a:latin typeface="Times New Roman" panose="02020603050405020304" pitchFamily="18" charset="0"/>
                <a:ea typeface="微软雅黑" pitchFamily="34" charset="-122"/>
                <a:cs typeface="Times New Roman" panose="02020603050405020304" pitchFamily="18" charset="0"/>
              </a:rPr>
              <a:t>BẢN THÂN</a:t>
            </a:r>
            <a:endParaRPr lang="zh-CN" altLang="en-US" sz="2800" b="1"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17" name="Freeform 10"/>
          <p:cNvSpPr>
            <a:spLocks/>
          </p:cNvSpPr>
          <p:nvPr/>
        </p:nvSpPr>
        <p:spPr bwMode="gray">
          <a:xfrm>
            <a:off x="3864725" y="1403699"/>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121906" tIns="60953" rIns="121906" bIns="60953" anchor="ctr"/>
          <a:lstStyle/>
          <a:p>
            <a:pPr defTabSz="1218804">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19" name="Text Box 18"/>
          <p:cNvSpPr txBox="1">
            <a:spLocks noChangeArrowheads="1"/>
          </p:cNvSpPr>
          <p:nvPr/>
        </p:nvSpPr>
        <p:spPr bwMode="auto">
          <a:xfrm>
            <a:off x="1056234" y="2949285"/>
            <a:ext cx="4557700" cy="1415758"/>
          </a:xfrm>
          <a:prstGeom prst="rect">
            <a:avLst/>
          </a:prstGeom>
          <a:noFill/>
          <a:ln>
            <a:noFill/>
          </a:ln>
          <a:effectLst/>
        </p:spPr>
        <p:txBody>
          <a:bodyPr wrap="square" lIns="121906" tIns="60953" rIns="121906" bIns="60953" anchor="b">
            <a:spAutoFit/>
          </a:bodyPr>
          <a:lstStyle/>
          <a:p>
            <a:pPr algn="just" defTabSz="1218804">
              <a:defRPr/>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Lắng nghe tích cực khi tiếp nhận ý kiến đóng góp từ người thân trong gia đình</a:t>
            </a:r>
            <a:endParaRPr lang="zh-CN" altLang="en-US" sz="2800"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20" name="Text Box 19"/>
          <p:cNvSpPr txBox="1">
            <a:spLocks noChangeArrowheads="1"/>
          </p:cNvSpPr>
          <p:nvPr/>
        </p:nvSpPr>
        <p:spPr bwMode="auto">
          <a:xfrm>
            <a:off x="3606727" y="1784281"/>
            <a:ext cx="4706899" cy="553984"/>
          </a:xfrm>
          <a:prstGeom prst="rect">
            <a:avLst/>
          </a:prstGeom>
          <a:noFill/>
          <a:ln w="9525">
            <a:noFill/>
            <a:miter lim="800000"/>
            <a:headEnd/>
            <a:tailEnd/>
          </a:ln>
        </p:spPr>
        <p:txBody>
          <a:bodyPr wrap="square" lIns="121906" tIns="60953" rIns="121906" bIns="60953">
            <a:spAutoFit/>
          </a:bodyPr>
          <a:lstStyle/>
          <a:p>
            <a:pPr algn="ctr" defTabSz="1218804">
              <a:spcBef>
                <a:spcPct val="50000"/>
              </a:spcBef>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LẮNG NGHE TÍCH CỰC</a:t>
            </a:r>
            <a:endParaRPr lang="zh-CN" altLang="en-US"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sp>
        <p:nvSpPr>
          <p:cNvPr id="21" name="Text Box 20"/>
          <p:cNvSpPr txBox="1">
            <a:spLocks noChangeArrowheads="1"/>
          </p:cNvSpPr>
          <p:nvPr/>
        </p:nvSpPr>
        <p:spPr bwMode="auto">
          <a:xfrm>
            <a:off x="5962321" y="3037356"/>
            <a:ext cx="5059821" cy="984871"/>
          </a:xfrm>
          <a:prstGeom prst="rect">
            <a:avLst/>
          </a:prstGeom>
          <a:noFill/>
          <a:ln>
            <a:noFill/>
          </a:ln>
          <a:effectLst/>
        </p:spPr>
        <p:txBody>
          <a:bodyPr wrap="square" lIns="121906" tIns="60953" rIns="121906" bIns="60953" anchor="b">
            <a:spAutoFit/>
          </a:bodyPr>
          <a:lstStyle/>
          <a:p>
            <a:pPr algn="just" defTabSz="1218804">
              <a:defRPr/>
            </a:pPr>
            <a:r>
              <a:rPr lang="vi-VN" altLang="zh-CN" sz="2800" b="1"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rPr>
              <a:t>Tránh những việc làm cho người thân bị tổn thương </a:t>
            </a:r>
            <a:endParaRPr lang="zh-CN" altLang="en-US" sz="2800" dirty="0">
              <a:solidFill>
                <a:prstClr val="white">
                  <a:lumMod val="50000"/>
                </a:prstClr>
              </a:solidFill>
              <a:latin typeface="Times New Roman" panose="02020603050405020304" pitchFamily="18" charset="0"/>
              <a:ea typeface="微软雅黑" pitchFamily="34" charset="-122"/>
              <a:cs typeface="Times New Roman" panose="02020603050405020304" pitchFamily="18" charset="0"/>
            </a:endParaRPr>
          </a:p>
        </p:txBody>
      </p:sp>
      <p:cxnSp>
        <p:nvCxnSpPr>
          <p:cNvPr id="23" name="直接连接符 22"/>
          <p:cNvCxnSpPr/>
          <p:nvPr/>
        </p:nvCxnSpPr>
        <p:spPr>
          <a:xfrm>
            <a:off x="5847591" y="2780929"/>
            <a:ext cx="0" cy="16208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1171447" y="4794324"/>
            <a:ext cx="9850696" cy="1441128"/>
          </a:xfrm>
          <a:prstGeom prst="roundRect">
            <a:avLst>
              <a:gd name="adj" fmla="val 4690"/>
            </a:avLst>
          </a:prstGeom>
          <a:noFill/>
          <a:ln w="34925">
            <a:solidFill>
              <a:schemeClr val="accent4">
                <a:alpha val="60000"/>
              </a:schemeClr>
            </a:solidFill>
            <a:round/>
            <a:headEnd/>
            <a:tailEnd/>
          </a:ln>
        </p:spPr>
        <p:txBody>
          <a:bodyPr wrap="none" lIns="121906" tIns="60953" rIns="121906" bIns="60953" anchor="ctr"/>
          <a:lstStyle/>
          <a:p>
            <a:pPr defTabSz="1218804"/>
            <a:endParaRPr lang="zh-CN" altLang="en-US" sz="2800" dirty="0">
              <a:solidFill>
                <a:prstClr val="black"/>
              </a:solidFill>
              <a:latin typeface="Times New Roman" panose="02020603050405020304" pitchFamily="18" charset="0"/>
              <a:cs typeface="Times New Roman" panose="02020603050405020304" pitchFamily="18" charset="0"/>
            </a:endParaRPr>
          </a:p>
        </p:txBody>
      </p:sp>
      <p:sp>
        <p:nvSpPr>
          <p:cNvPr id="26" name="AutoShape 19"/>
          <p:cNvSpPr>
            <a:spLocks noChangeArrowheads="1"/>
          </p:cNvSpPr>
          <p:nvPr/>
        </p:nvSpPr>
        <p:spPr bwMode="gray">
          <a:xfrm>
            <a:off x="4706825" y="4293351"/>
            <a:ext cx="2506701" cy="429679"/>
          </a:xfrm>
          <a:prstGeom prst="roundRect">
            <a:avLst>
              <a:gd name="adj" fmla="val 34483"/>
            </a:avLst>
          </a:prstGeom>
          <a:solidFill>
            <a:schemeClr val="accent3"/>
          </a:solidFill>
          <a:ln w="9525">
            <a:noFill/>
            <a:round/>
            <a:headEnd/>
            <a:tailEnd/>
          </a:ln>
          <a:effectLst/>
        </p:spPr>
        <p:txBody>
          <a:bodyPr wrap="none" lIns="121906" tIns="60953" rIns="121906" bIns="60953" anchor="ctr"/>
          <a:lstStyle/>
          <a:p>
            <a:pPr algn="ctr" defTabSz="1218804">
              <a:defRPr/>
            </a:pPr>
            <a:r>
              <a:rPr lang="vi-VN" altLang="zh-CN" sz="2800" dirty="0">
                <a:solidFill>
                  <a:prstClr val="white"/>
                </a:solidFill>
                <a:latin typeface="Times New Roman" panose="02020603050405020304" pitchFamily="18" charset="0"/>
                <a:ea typeface="微软雅黑" pitchFamily="34" charset="-122"/>
                <a:cs typeface="Times New Roman" panose="02020603050405020304" pitchFamily="18" charset="0"/>
              </a:rPr>
              <a:t>NGƯỢC LẠI</a:t>
            </a:r>
            <a:endParaRPr lang="zh-CN" altLang="en-US" sz="2800" dirty="0">
              <a:solidFill>
                <a:prstClr val="white"/>
              </a:solidFill>
              <a:latin typeface="Times New Roman" panose="02020603050405020304" pitchFamily="18" charset="0"/>
              <a:ea typeface="微软雅黑" pitchFamily="34" charset="-122"/>
              <a:cs typeface="Times New Roman" panose="02020603050405020304" pitchFamily="18" charset="0"/>
            </a:endParaRPr>
          </a:p>
        </p:txBody>
      </p:sp>
      <p:sp>
        <p:nvSpPr>
          <p:cNvPr id="32" name="Freeform 10"/>
          <p:cNvSpPr>
            <a:spLocks/>
          </p:cNvSpPr>
          <p:nvPr/>
        </p:nvSpPr>
        <p:spPr bwMode="gray">
          <a:xfrm flipH="1" flipV="1">
            <a:off x="3864725" y="2345700"/>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121906" tIns="60953" rIns="121906" bIns="60953" anchor="ctr"/>
          <a:lstStyle/>
          <a:p>
            <a:pPr defTabSz="1218804">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436524" y="4994154"/>
            <a:ext cx="9320541" cy="984871"/>
          </a:xfrm>
          <a:prstGeom prst="rect">
            <a:avLst/>
          </a:prstGeom>
          <a:noFill/>
        </p:spPr>
        <p:txBody>
          <a:bodyPr wrap="square" lIns="121906" tIns="60953" rIns="121906" bIns="60953" rtlCol="0">
            <a:spAutoFit/>
          </a:bodyPr>
          <a:lstStyle/>
          <a:p>
            <a:pPr algn="ctr" defTabSz="1218804"/>
            <a:r>
              <a:rPr lang="vi-VN" altLang="zh-CN" sz="2800" dirty="0">
                <a:latin typeface="Times New Roman" panose="02020603050405020304" pitchFamily="18" charset="0"/>
                <a:ea typeface="微软雅黑" pitchFamily="34" charset="-122"/>
                <a:cs typeface="Times New Roman" panose="02020603050405020304" pitchFamily="18" charset="0"/>
              </a:rPr>
              <a:t>Người thân trong gía đình cũng cần chia sê những suy nghĩ của bản thân, cần động viên, quan tâm đến nhau</a:t>
            </a:r>
            <a:endParaRPr lang="en-US" altLang="zh-CN" sz="2800" dirty="0">
              <a:latin typeface="Times New Roman" panose="02020603050405020304" pitchFamily="18" charset="0"/>
              <a:ea typeface="微软雅黑"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id="{CCF2D2CD-475B-47A4-8A4D-FDF7CA7E314F}"/>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rgbClr val="E7E6E6">
                  <a:lumMod val="50000"/>
                </a:srgbClr>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 name="文本框 32">
            <a:extLst>
              <a:ext uri="{FF2B5EF4-FFF2-40B4-BE49-F238E27FC236}">
                <a16:creationId xmlns:a16="http://schemas.microsoft.com/office/drawing/2014/main" id="{302786EE-2D0D-8151-3ECF-48769A7304DF}"/>
              </a:ext>
            </a:extLst>
          </p:cNvPr>
          <p:cNvSpPr txBox="1"/>
          <p:nvPr/>
        </p:nvSpPr>
        <p:spPr>
          <a:xfrm>
            <a:off x="215372" y="247982"/>
            <a:ext cx="4602432" cy="523198"/>
          </a:xfrm>
          <a:prstGeom prst="rect">
            <a:avLst/>
          </a:prstGeom>
          <a:noFill/>
        </p:spPr>
        <p:txBody>
          <a:bodyPr wrap="none" lIns="91417" tIns="45709" rIns="91417" bIns="45709">
            <a:spAutoFit/>
          </a:bodyPr>
          <a:lstStyle/>
          <a:p>
            <a:r>
              <a:rPr lang="vi-VN" altLang="zh-CN" sz="28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8274193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34EEB3E7-8508-A7B2-B89B-1C923F222B87}"/>
              </a:ext>
            </a:extLst>
          </p:cNvPr>
          <p:cNvPicPr>
            <a:picLocks noChangeAspect="1"/>
          </p:cNvPicPr>
          <p:nvPr/>
        </p:nvPicPr>
        <p:blipFill rotWithShape="1">
          <a:blip r:embed="rId2">
            <a:extLst>
              <a:ext uri="{28A0092B-C50C-407E-A947-70E740481C1C}">
                <a14:useLocalDpi xmlns:a14="http://schemas.microsoft.com/office/drawing/2010/main" val="0"/>
              </a:ext>
            </a:extLst>
          </a:blip>
          <a:srcRect t="17279"/>
          <a:stretch/>
        </p:blipFill>
        <p:spPr>
          <a:xfrm>
            <a:off x="814"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9416" y="2277614"/>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fontAlgn="auto">
              <a:spcBef>
                <a:spcPts val="0"/>
              </a:spcBef>
              <a:spcAft>
                <a:spcPts val="1000"/>
              </a:spcAft>
              <a:buClr>
                <a:prstClr val="black"/>
              </a:buClr>
              <a:buSzPct val="100000"/>
            </a:pPr>
            <a:endParaRPr lang="en-US" sz="1600" cap="all">
              <a:solidFill>
                <a:prstClr val="black"/>
              </a:solidFill>
              <a:latin typeface="Calibri" panose="020F0502020204030204"/>
              <a:ea typeface="+mn-ea"/>
            </a:endParaRPr>
          </a:p>
        </p:txBody>
      </p:sp>
      <p:sp>
        <p:nvSpPr>
          <p:cNvPr id="3" name="Subtitle 2">
            <a:extLst>
              <a:ext uri="{FF2B5EF4-FFF2-40B4-BE49-F238E27FC236}">
                <a16:creationId xmlns:a16="http://schemas.microsoft.com/office/drawing/2014/main" id="{62D50B04-E13F-BD64-5F8E-877FA241E097}"/>
              </a:ext>
            </a:extLst>
          </p:cNvPr>
          <p:cNvSpPr>
            <a:spLocks noGrp="1"/>
          </p:cNvSpPr>
          <p:nvPr>
            <p:ph type="subTitle" idx="1"/>
          </p:nvPr>
        </p:nvSpPr>
        <p:spPr>
          <a:xfrm>
            <a:off x="6456834" y="3715448"/>
            <a:ext cx="5735960" cy="1704717"/>
          </a:xfrm>
        </p:spPr>
        <p:txBody>
          <a:bodyPr>
            <a:normAutofit/>
          </a:bodyPr>
          <a:lstStyle/>
          <a:p>
            <a:r>
              <a:rPr lang="en-VN" sz="2800" dirty="0">
                <a:latin typeface="Times New Roman" panose="02020603050405020304" pitchFamily="18" charset="0"/>
                <a:cs typeface="Times New Roman" panose="02020603050405020304" pitchFamily="18" charset="0"/>
              </a:rPr>
              <a:t>CHIA SẺ THÊM NHỮNG TÌNH HUỐNG MÀ EM BIẾT VỀ VIỆC LẮNG NGHE TÍCH CỰC</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1125"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9139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117" y="343486"/>
            <a:ext cx="11440282"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E655BA06-103D-2748-EA11-CE3E8AA1D95E}"/>
              </a:ext>
            </a:extLst>
          </p:cNvPr>
          <p:cNvSpPr>
            <a:spLocks noGrp="1"/>
          </p:cNvSpPr>
          <p:nvPr>
            <p:ph type="title"/>
          </p:nvPr>
        </p:nvSpPr>
        <p:spPr>
          <a:xfrm>
            <a:off x="526141" y="466578"/>
            <a:ext cx="11141305" cy="930447"/>
          </a:xfrm>
        </p:spPr>
        <p:txBody>
          <a:bodyPr vert="horz" lIns="91440" tIns="45720" rIns="91440" bIns="45720" rtlCol="0" anchor="b">
            <a:normAutofit/>
          </a:bodyPr>
          <a:lstStyle/>
          <a:p>
            <a:pPr algn="ctr"/>
            <a:r>
              <a:rPr lang="en-US" sz="2800" kern="1200" dirty="0" err="1">
                <a:solidFill>
                  <a:srgbClr val="FFFFFF"/>
                </a:solidFill>
                <a:latin typeface="Times New Roman" panose="02020603050405020304" pitchFamily="18" charset="0"/>
                <a:cs typeface="Times New Roman" panose="02020603050405020304" pitchFamily="18" charset="0"/>
              </a:rPr>
              <a:t>Thảo</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luận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nhóm</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yêu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có</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của</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sự</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nghe</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tích</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cực</a:t>
            </a:r>
            <a:endParaRPr lang="en-US" sz="2800" kern="1200" dirty="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0087" y="1448631"/>
            <a:ext cx="7773412"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9E35680C-8CA0-99F8-6003-3DB66F8321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765" y="2509911"/>
            <a:ext cx="10056949" cy="4231457"/>
          </a:xfrm>
          <a:prstGeom prst="rect">
            <a:avLst/>
          </a:prstGeom>
        </p:spPr>
      </p:pic>
    </p:spTree>
    <p:extLst>
      <p:ext uri="{BB962C8B-B14F-4D97-AF65-F5344CB8AC3E}">
        <p14:creationId xmlns:p14="http://schemas.microsoft.com/office/powerpoint/2010/main" val="3154971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28750" y="4062680"/>
            <a:ext cx="663570" cy="250247"/>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5" name="Rectangle 7"/>
          <p:cNvSpPr>
            <a:spLocks noChangeArrowheads="1"/>
          </p:cNvSpPr>
          <p:nvPr/>
        </p:nvSpPr>
        <p:spPr bwMode="auto">
          <a:xfrm>
            <a:off x="7328750" y="2272878"/>
            <a:ext cx="663570" cy="24752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6" name="Freeform 8"/>
          <p:cNvSpPr>
            <a:spLocks/>
          </p:cNvSpPr>
          <p:nvPr/>
        </p:nvSpPr>
        <p:spPr bwMode="auto">
          <a:xfrm>
            <a:off x="4201270" y="1606463"/>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Rectangle 9"/>
          <p:cNvSpPr>
            <a:spLocks noChangeArrowheads="1"/>
          </p:cNvSpPr>
          <p:nvPr/>
        </p:nvSpPr>
        <p:spPr bwMode="auto">
          <a:xfrm>
            <a:off x="4201271" y="3175939"/>
            <a:ext cx="655412" cy="22576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8" name="Freeform 10"/>
          <p:cNvSpPr>
            <a:spLocks/>
          </p:cNvSpPr>
          <p:nvPr/>
        </p:nvSpPr>
        <p:spPr bwMode="auto">
          <a:xfrm>
            <a:off x="4201270" y="3396265"/>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11"/>
          <p:cNvSpPr>
            <a:spLocks noChangeArrowheads="1"/>
          </p:cNvSpPr>
          <p:nvPr/>
        </p:nvSpPr>
        <p:spPr bwMode="auto">
          <a:xfrm>
            <a:off x="4201271" y="4965742"/>
            <a:ext cx="655412" cy="233925"/>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 name="Freeform 12"/>
          <p:cNvSpPr>
            <a:spLocks/>
          </p:cNvSpPr>
          <p:nvPr/>
        </p:nvSpPr>
        <p:spPr bwMode="auto">
          <a:xfrm>
            <a:off x="4201270" y="5194226"/>
            <a:ext cx="3410313" cy="65825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Freeform 13"/>
          <p:cNvSpPr>
            <a:spLocks/>
          </p:cNvSpPr>
          <p:nvPr/>
        </p:nvSpPr>
        <p:spPr bwMode="auto">
          <a:xfrm>
            <a:off x="4201270" y="2509524"/>
            <a:ext cx="3791050" cy="666417"/>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Freeform 14"/>
          <p:cNvSpPr>
            <a:spLocks/>
          </p:cNvSpPr>
          <p:nvPr/>
        </p:nvSpPr>
        <p:spPr bwMode="auto">
          <a:xfrm>
            <a:off x="4201270" y="4302046"/>
            <a:ext cx="3791050" cy="663695"/>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28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26"/>
          <p:cNvGrpSpPr/>
          <p:nvPr/>
        </p:nvGrpSpPr>
        <p:grpSpPr>
          <a:xfrm>
            <a:off x="4968183" y="5313908"/>
            <a:ext cx="723399" cy="418891"/>
            <a:chOff x="5238881" y="5604205"/>
            <a:chExt cx="763063" cy="441774"/>
          </a:xfrm>
        </p:grpSpPr>
        <p:sp>
          <p:nvSpPr>
            <p:cNvPr id="87" name="Freeform 79"/>
            <p:cNvSpPr>
              <a:spLocks/>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1" name="Freeform 193"/>
              <p:cNvSpPr>
                <a:spLocks/>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2" name="Freeform 194"/>
              <p:cNvSpPr>
                <a:spLocks/>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3" name="Freeform 195"/>
              <p:cNvSpPr>
                <a:spLocks/>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4" name="Freeform 196"/>
              <p:cNvSpPr>
                <a:spLocks/>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5" name="Freeform 197"/>
              <p:cNvSpPr>
                <a:spLocks/>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6" name="Freeform 198"/>
              <p:cNvSpPr>
                <a:spLocks/>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4" name="组合 25"/>
          <p:cNvGrpSpPr/>
          <p:nvPr/>
        </p:nvGrpSpPr>
        <p:grpSpPr>
          <a:xfrm>
            <a:off x="6485689" y="4424448"/>
            <a:ext cx="707083" cy="418891"/>
            <a:chOff x="6839593" y="4666153"/>
            <a:chExt cx="745852" cy="441774"/>
          </a:xfrm>
        </p:grpSpPr>
        <p:sp>
          <p:nvSpPr>
            <p:cNvPr id="89" name="Freeform 81"/>
            <p:cNvSpPr>
              <a:spLocks/>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13" name="组合 23"/>
          <p:cNvGrpSpPr/>
          <p:nvPr/>
        </p:nvGrpSpPr>
        <p:grpSpPr>
          <a:xfrm>
            <a:off x="6485689" y="2631927"/>
            <a:ext cx="707083" cy="421611"/>
            <a:chOff x="6839593" y="2775708"/>
            <a:chExt cx="745852" cy="444643"/>
          </a:xfrm>
        </p:grpSpPr>
        <p:sp>
          <p:nvSpPr>
            <p:cNvPr id="91" name="Freeform 83"/>
            <p:cNvSpPr>
              <a:spLocks/>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7" name="Freeform 207"/>
              <p:cNvSpPr>
                <a:spLocks/>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4" name="组合 22"/>
          <p:cNvGrpSpPr/>
          <p:nvPr/>
        </p:nvGrpSpPr>
        <p:grpSpPr>
          <a:xfrm>
            <a:off x="4968183" y="1731585"/>
            <a:ext cx="723399" cy="416170"/>
            <a:chOff x="5238881" y="1826181"/>
            <a:chExt cx="763063" cy="438906"/>
          </a:xfrm>
        </p:grpSpPr>
        <p:sp>
          <p:nvSpPr>
            <p:cNvPr id="88" name="Freeform 80"/>
            <p:cNvSpPr>
              <a:spLocks/>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6" name="组合 24"/>
          <p:cNvGrpSpPr/>
          <p:nvPr/>
        </p:nvGrpSpPr>
        <p:grpSpPr>
          <a:xfrm>
            <a:off x="4968183" y="3518668"/>
            <a:ext cx="723399" cy="421611"/>
            <a:chOff x="5238881" y="3710891"/>
            <a:chExt cx="763063" cy="444643"/>
          </a:xfrm>
        </p:grpSpPr>
        <p:sp>
          <p:nvSpPr>
            <p:cNvPr id="90" name="Freeform 82"/>
            <p:cNvSpPr>
              <a:spLocks/>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1" name="Freeform 211"/>
              <p:cNvSpPr>
                <a:spLocks/>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sp>
            <p:nvSpPr>
              <p:cNvPr id="12" name="Freeform 212"/>
              <p:cNvSpPr>
                <a:spLocks/>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sz="2800">
                  <a:latin typeface="Times New Roman" panose="02020603050405020304" pitchFamily="18" charset="0"/>
                  <a:cs typeface="Times New Roman" panose="02020603050405020304" pitchFamily="18" charset="0"/>
                </a:endParaRPr>
              </a:p>
            </p:txBody>
          </p:sp>
        </p:grpSp>
      </p:grpSp>
      <p:sp>
        <p:nvSpPr>
          <p:cNvPr id="64" name="Text Placeholder 7"/>
          <p:cNvSpPr txBox="1">
            <a:spLocks/>
          </p:cNvSpPr>
          <p:nvPr/>
        </p:nvSpPr>
        <p:spPr>
          <a:xfrm>
            <a:off x="476681" y="1296680"/>
            <a:ext cx="3645726" cy="1374167"/>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Dừng những việc </a:t>
            </a:r>
            <a:r>
              <a:rPr lang="en-US"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mình đang làm để lắng nghe người thân nói, chia sẻ.</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Text Placeholder 7"/>
          <p:cNvSpPr txBox="1">
            <a:spLocks/>
          </p:cNvSpPr>
          <p:nvPr/>
        </p:nvSpPr>
        <p:spPr>
          <a:xfrm>
            <a:off x="527794" y="2794722"/>
            <a:ext cx="3558201" cy="136152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Đặt mình vào vị trí của người thân để thấu hiểu</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Text Placeholder 7"/>
          <p:cNvSpPr txBox="1">
            <a:spLocks/>
          </p:cNvSpPr>
          <p:nvPr/>
        </p:nvSpPr>
        <p:spPr>
          <a:xfrm>
            <a:off x="455424" y="4548080"/>
            <a:ext cx="3637066" cy="150482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Chỗ nào chưa chắc chắn hiểu đúng cần hỏi lại tránh hiểu nhầm</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Text Placeholder 7"/>
          <p:cNvSpPr txBox="1">
            <a:spLocks/>
          </p:cNvSpPr>
          <p:nvPr/>
        </p:nvSpPr>
        <p:spPr>
          <a:xfrm>
            <a:off x="8299316" y="1915412"/>
            <a:ext cx="3128092" cy="837440"/>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Theo dõi cảm xúc của người nói.</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Text Placeholder 7"/>
          <p:cNvSpPr txBox="1">
            <a:spLocks/>
          </p:cNvSpPr>
          <p:nvPr/>
        </p:nvSpPr>
        <p:spPr>
          <a:xfrm>
            <a:off x="8375776" y="3729473"/>
            <a:ext cx="3344116" cy="80444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Nghe nói với thiện chí suy nghĩ tích cực</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Text Placeholder 7"/>
          <p:cNvSpPr txBox="1">
            <a:spLocks/>
          </p:cNvSpPr>
          <p:nvPr/>
        </p:nvSpPr>
        <p:spPr>
          <a:xfrm>
            <a:off x="8299316" y="5114425"/>
            <a:ext cx="3278582" cy="76617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Thật lòng giãi bày khúc mắc,…</a:t>
            </a:r>
            <a:endParaRPr lang="zh-CN" altLang="en-US" sz="2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文本框 32"/>
          <p:cNvSpPr txBox="1"/>
          <p:nvPr/>
        </p:nvSpPr>
        <p:spPr>
          <a:xfrm>
            <a:off x="280641" y="143503"/>
            <a:ext cx="9375084"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NHỮNG YÊU CẦU CƠ BẢN CỦA LẮNG NGHE TÍCH CỰC</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9" name="矩形 58"/>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3724911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400"/>
                            </p:stCondLst>
                            <p:childTnLst>
                              <p:par>
                                <p:cTn id="63" presetID="53" presetClass="entr" presetSubtype="16" fill="hold" grpId="0" nodeType="afterEffect">
                                  <p:stCondLst>
                                    <p:cond delay="0"/>
                                  </p:stCondLst>
                                  <p:childTnLst>
                                    <p:set>
                                      <p:cBhvr>
                                        <p:cTn id="64" dur="1" fill="hold">
                                          <p:stCondLst>
                                            <p:cond delay="0"/>
                                          </p:stCondLst>
                                        </p:cTn>
                                        <p:tgtEl>
                                          <p:spTgt spid="66">
                                            <p:txEl>
                                              <p:pRg st="0" end="0"/>
                                            </p:txEl>
                                          </p:spTgt>
                                        </p:tgtEl>
                                        <p:attrNameLst>
                                          <p:attrName>style.visibility</p:attrName>
                                        </p:attrNameLst>
                                      </p:cBhvr>
                                      <p:to>
                                        <p:strVal val="visible"/>
                                      </p:to>
                                    </p:set>
                                    <p:anim calcmode="lin" valueType="num">
                                      <p:cBhvr>
                                        <p:cTn id="65"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6">
                                            <p:txEl>
                                              <p:pRg st="0" end="0"/>
                                            </p:txEl>
                                          </p:spTgt>
                                        </p:tgtEl>
                                      </p:cBhvr>
                                    </p:animEffect>
                                  </p:childTnLst>
                                </p:cTn>
                              </p:par>
                            </p:childTnLst>
                          </p:cTn>
                        </p:par>
                        <p:par>
                          <p:cTn id="68" fill="hold">
                            <p:stCondLst>
                              <p:cond delay="5800"/>
                            </p:stCondLst>
                            <p:childTnLst>
                              <p:par>
                                <p:cTn id="69" presetID="53" presetClass="entr" presetSubtype="16" fill="hold" grpId="0" nodeType="afterEffect">
                                  <p:stCondLst>
                                    <p:cond delay="0"/>
                                  </p:stCondLst>
                                  <p:childTnLst>
                                    <p:set>
                                      <p:cBhvr>
                                        <p:cTn id="70" dur="1" fill="hold">
                                          <p:stCondLst>
                                            <p:cond delay="0"/>
                                          </p:stCondLst>
                                        </p:cTn>
                                        <p:tgtEl>
                                          <p:spTgt spid="68">
                                            <p:txEl>
                                              <p:pRg st="0" end="0"/>
                                            </p:txEl>
                                          </p:spTgt>
                                        </p:tgtEl>
                                        <p:attrNameLst>
                                          <p:attrName>style.visibility</p:attrName>
                                        </p:attrNameLst>
                                      </p:cBhvr>
                                      <p:to>
                                        <p:strVal val="visible"/>
                                      </p:to>
                                    </p:set>
                                    <p:anim calcmode="lin" valueType="num">
                                      <p:cBhvr>
                                        <p:cTn id="71"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8">
                                            <p:txEl>
                                              <p:pRg st="0" end="0"/>
                                            </p:txEl>
                                          </p:spTgt>
                                        </p:tgtEl>
                                      </p:cBhvr>
                                    </p:animEffect>
                                  </p:childTnLst>
                                </p:cTn>
                              </p:par>
                            </p:childTnLst>
                          </p:cTn>
                        </p:par>
                        <p:par>
                          <p:cTn id="74" fill="hold">
                            <p:stCondLst>
                              <p:cond delay="6200"/>
                            </p:stCondLst>
                            <p:childTnLst>
                              <p:par>
                                <p:cTn id="75" presetID="53" presetClass="entr" presetSubtype="16" fill="hold" grpId="0" nodeType="afterEffect">
                                  <p:stCondLst>
                                    <p:cond delay="0"/>
                                  </p:stCondLst>
                                  <p:childTnLst>
                                    <p:set>
                                      <p:cBhvr>
                                        <p:cTn id="76" dur="1" fill="hold">
                                          <p:stCondLst>
                                            <p:cond delay="0"/>
                                          </p:stCondLst>
                                        </p:cTn>
                                        <p:tgtEl>
                                          <p:spTgt spid="70">
                                            <p:txEl>
                                              <p:pRg st="0" end="0"/>
                                            </p:txEl>
                                          </p:spTgt>
                                        </p:tgtEl>
                                        <p:attrNameLst>
                                          <p:attrName>style.visibility</p:attrName>
                                        </p:attrNameLst>
                                      </p:cBhvr>
                                      <p:to>
                                        <p:strVal val="visible"/>
                                      </p:to>
                                    </p:set>
                                    <p:anim calcmode="lin" valueType="num">
                                      <p:cBhvr>
                                        <p:cTn id="77"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70">
                                            <p:txEl>
                                              <p:pRg st="0" end="0"/>
                                            </p:txEl>
                                          </p:spTgt>
                                        </p:tgtEl>
                                      </p:cBhvr>
                                    </p:animEffect>
                                  </p:childTnLst>
                                </p:cTn>
                              </p:par>
                            </p:childTnLst>
                          </p:cTn>
                        </p:par>
                        <p:par>
                          <p:cTn id="80" fill="hold">
                            <p:stCondLst>
                              <p:cond delay="6600"/>
                            </p:stCondLst>
                            <p:childTnLst>
                              <p:par>
                                <p:cTn id="81" presetID="53" presetClass="entr" presetSubtype="16"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 calcmode="lin" valueType="num">
                                      <p:cBhvr>
                                        <p:cTn id="83"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72">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74">
                                            <p:txEl>
                                              <p:pRg st="0" end="0"/>
                                            </p:txEl>
                                          </p:spTgt>
                                        </p:tgtEl>
                                        <p:attrNameLst>
                                          <p:attrName>style.visibility</p:attrName>
                                        </p:attrNameLst>
                                      </p:cBhvr>
                                      <p:to>
                                        <p:strVal val="visible"/>
                                      </p:to>
                                    </p:set>
                                    <p:anim calcmode="lin" valueType="num">
                                      <p:cBhvr>
                                        <p:cTn id="8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05FE96AB-2AD8-CA42-F7A7-39E50A034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3" name="文本框 3">
            <a:extLst>
              <a:ext uri="{FF2B5EF4-FFF2-40B4-BE49-F238E27FC236}">
                <a16:creationId xmlns:a16="http://schemas.microsoft.com/office/drawing/2014/main" id="{B8798E6C-2A87-5175-56AF-71AAE05197FE}"/>
              </a:ext>
            </a:extLst>
          </p:cNvPr>
          <p:cNvSpPr txBox="1"/>
          <p:nvPr/>
        </p:nvSpPr>
        <p:spPr>
          <a:xfrm>
            <a:off x="3072458" y="908720"/>
            <a:ext cx="5590127" cy="584775"/>
          </a:xfrm>
          <a:prstGeom prst="rect">
            <a:avLst/>
          </a:prstGeom>
          <a:solidFill>
            <a:schemeClr val="accent6">
              <a:lumMod val="20000"/>
              <a:lumOff val="80000"/>
            </a:schemeClr>
          </a:solidFill>
          <a:ln w="12700">
            <a:noFill/>
          </a:ln>
        </p:spPr>
        <p:txBody>
          <a:bodyPr wrap="square" rtlCol="0">
            <a:spAutoFit/>
          </a:bodyPr>
          <a:lstStyle/>
          <a:p>
            <a:pPr algn="ctr"/>
            <a:r>
              <a:rPr kumimoji="1" lang="vi-VN" altLang="zh-CN" sz="3200" b="1" spc="600" dirty="0">
                <a:solidFill>
                  <a:srgbClr val="004236"/>
                </a:solidFill>
                <a:latin typeface="Times New Roman" panose="02020603050405020304" pitchFamily="18" charset="0"/>
                <a:ea typeface="微软雅黑" panose="020B0503020204020204" pitchFamily="34" charset="-122"/>
                <a:cs typeface="Times New Roman" panose="02020603050405020304" pitchFamily="18" charset="0"/>
              </a:rPr>
              <a:t>AI NHANH HƠN</a:t>
            </a:r>
            <a:endParaRPr kumimoji="1" lang="zh-CN" altLang="en-US" sz="3200" b="1" spc="600" dirty="0">
              <a:solidFill>
                <a:srgbClr val="00423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15">
            <a:extLst>
              <a:ext uri="{FF2B5EF4-FFF2-40B4-BE49-F238E27FC236}">
                <a16:creationId xmlns:a16="http://schemas.microsoft.com/office/drawing/2014/main" id="{08680A14-E31D-5183-02AB-F901810E2947}"/>
              </a:ext>
            </a:extLst>
          </p:cNvPr>
          <p:cNvSpPr txBox="1"/>
          <p:nvPr/>
        </p:nvSpPr>
        <p:spPr>
          <a:xfrm>
            <a:off x="1848322" y="1795418"/>
            <a:ext cx="8640960" cy="3046988"/>
          </a:xfrm>
          <a:prstGeom prst="rect">
            <a:avLst/>
          </a:prstGeom>
          <a:noFill/>
        </p:spPr>
        <p:txBody>
          <a:bodyPr wrap="square" rtlCol="0">
            <a:spAutoFit/>
          </a:bodyPr>
          <a:lstStyle/>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Chia lớp làm 3 đội. </a:t>
            </a:r>
          </a:p>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NV của đội: Thi nhau kể những việc nhà mà học sinh có thể phụ giúp bố mẹ làm được.</a:t>
            </a:r>
          </a:p>
          <a:p>
            <a:pPr algn="just">
              <a:lnSpc>
                <a:spcPct val="120000"/>
              </a:lnSpc>
            </a:pPr>
            <a:r>
              <a:rPr lang="en-US" altLang="zh-CN" sz="32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Đội nào trả lời chính xác nhiều đáp án nhất thì cả đội sẽ đươc cộng 1 điểm cộng.</a:t>
            </a:r>
          </a:p>
        </p:txBody>
      </p:sp>
    </p:spTree>
    <p:extLst>
      <p:ext uri="{BB962C8B-B14F-4D97-AF65-F5344CB8AC3E}">
        <p14:creationId xmlns:p14="http://schemas.microsoft.com/office/powerpoint/2010/main" val="2689823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46" y="260648"/>
            <a:ext cx="11665296"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hiểu</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sư</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ý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người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588182" y="1052736"/>
            <a:ext cx="11017224" cy="4401205"/>
          </a:xfrm>
          <a:prstGeom prst="rect">
            <a:avLst/>
          </a:prstGeom>
        </p:spPr>
        <p:txBody>
          <a:bodyPr wrap="square">
            <a:spAutoFit/>
          </a:bodyPr>
          <a:lstStyle/>
          <a:p>
            <a:pPr>
              <a:spcAft>
                <a:spcPts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Dừng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Dõi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5042806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6B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11239AEE-BC8D-218C-50AF-5D21E1B66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50" y="1329520"/>
            <a:ext cx="10906486" cy="5016982"/>
          </a:xfrm>
          <a:prstGeom prst="rect">
            <a:avLst/>
          </a:prstGeom>
        </p:spPr>
      </p:pic>
      <p:sp>
        <p:nvSpPr>
          <p:cNvPr id="2" name="Rectangle 1"/>
          <p:cNvSpPr/>
          <p:nvPr/>
        </p:nvSpPr>
        <p:spPr>
          <a:xfrm>
            <a:off x="643550" y="566270"/>
            <a:ext cx="8651727" cy="523220"/>
          </a:xfrm>
          <a:prstGeom prst="rect">
            <a:avLst/>
          </a:prstGeom>
        </p:spPr>
        <p:txBody>
          <a:bodyPr wrap="none">
            <a:spAutoFit/>
          </a:bodyPr>
          <a:lstStyle/>
          <a:p>
            <a:pPr>
              <a:spcAft>
                <a:spcPts val="0"/>
              </a:spcAft>
            </a:pP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Sắm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cách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0839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panose="020F0502020204030204"/>
            </a:endParaRPr>
          </a:p>
        </p:txBody>
      </p:sp>
      <p:pic>
        <p:nvPicPr>
          <p:cNvPr id="4" name="Picture 3" descr="A picture containing grass, outdoor, person&#10;&#10;Description automatically generated">
            <a:extLst>
              <a:ext uri="{FF2B5EF4-FFF2-40B4-BE49-F238E27FC236}">
                <a16:creationId xmlns:a16="http://schemas.microsoft.com/office/drawing/2014/main" id="{3ADA981F-1480-D7FE-D42A-889EAAB96C5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730"/>
          <a:stretch/>
        </p:blipFill>
        <p:spPr>
          <a:xfrm>
            <a:off x="814" y="2"/>
            <a:ext cx="12191980" cy="6857999"/>
          </a:xfrm>
          <a:prstGeom prst="rect">
            <a:avLst/>
          </a:prstGeom>
        </p:spPr>
      </p:pic>
      <p:sp>
        <p:nvSpPr>
          <p:cNvPr id="3" name="Subtitle 2">
            <a:extLst>
              <a:ext uri="{FF2B5EF4-FFF2-40B4-BE49-F238E27FC236}">
                <a16:creationId xmlns:a16="http://schemas.microsoft.com/office/drawing/2014/main" id="{F1E495F8-F9B4-9E08-114D-FEE40E0FE040}"/>
              </a:ext>
            </a:extLst>
          </p:cNvPr>
          <p:cNvSpPr>
            <a:spLocks noGrp="1"/>
          </p:cNvSpPr>
          <p:nvPr>
            <p:ph type="subTitle" idx="1"/>
          </p:nvPr>
        </p:nvSpPr>
        <p:spPr>
          <a:xfrm>
            <a:off x="1524794" y="332656"/>
            <a:ext cx="9144000" cy="1098395"/>
          </a:xfrm>
        </p:spPr>
        <p:txBody>
          <a:bodyPr>
            <a:normAutofit fontScale="92500" lnSpcReduction="10000"/>
          </a:bodyPr>
          <a:lstStyle/>
          <a:p>
            <a:r>
              <a:rPr lang="en-VN" sz="2800" dirty="0">
                <a:solidFill>
                  <a:srgbClr val="FFFFFF"/>
                </a:solidFill>
                <a:latin typeface="Times New Roman" panose="02020603050405020304" pitchFamily="18" charset="0"/>
                <a:cs typeface="Times New Roman" panose="02020603050405020304" pitchFamily="18" charset="0"/>
              </a:rPr>
              <a:t>THỰC HÀNH LẮNG NGHE NGƯỜI THÂN TRONG CÁC TÌNH HUỐNG HÀNG NGÀY VÀ GHI VÀO NHẬT KÍ MÔN HỌC ĐỂ CHIA SẺ CÙNG THẦY CÔ, BẠN BÈ</a:t>
            </a:r>
          </a:p>
        </p:txBody>
      </p:sp>
    </p:spTree>
    <p:extLst>
      <p:ext uri="{BB962C8B-B14F-4D97-AF65-F5344CB8AC3E}">
        <p14:creationId xmlns:p14="http://schemas.microsoft.com/office/powerpoint/2010/main" val="462602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516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CBC4601B-BF83-7A43-2341-AC9213BE1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69" y="643467"/>
            <a:ext cx="10511448" cy="5571066"/>
          </a:xfrm>
          <a:prstGeom prst="rect">
            <a:avLst/>
          </a:prstGeom>
        </p:spPr>
      </p:pic>
    </p:spTree>
    <p:extLst>
      <p:ext uri="{BB962C8B-B14F-4D97-AF65-F5344CB8AC3E}">
        <p14:creationId xmlns:p14="http://schemas.microsoft.com/office/powerpoint/2010/main" val="38236142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00DFA4-385D-40AA-8681-BA6070F1A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24" name="矩形 23"/>
          <p:cNvSpPr/>
          <p:nvPr/>
        </p:nvSpPr>
        <p:spPr>
          <a:xfrm>
            <a:off x="1877728" y="2399796"/>
            <a:ext cx="8438132" cy="943642"/>
          </a:xfrm>
          <a:prstGeom prst="rect">
            <a:avLst/>
          </a:prstGeom>
        </p:spPr>
        <p:txBody>
          <a:bodyPr wrap="square" lIns="121906" tIns="60953" rIns="121906" bIns="60953">
            <a:spAutoFit/>
          </a:bodyPr>
          <a:lstStyle/>
          <a:p>
            <a:pPr algn="ctr" fontAlgn="auto">
              <a:spcBef>
                <a:spcPts val="0"/>
              </a:spcBef>
              <a:spcAft>
                <a:spcPts val="0"/>
              </a:spcAft>
              <a:defRPr/>
            </a:pPr>
            <a:r>
              <a:rPr lang="en-US" altLang="zh-CN" sz="5332"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CÁM ƠN</a:t>
            </a:r>
            <a:r>
              <a:rPr lang="vi-VN" altLang="zh-CN" sz="5332"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rPr>
              <a:t>!</a:t>
            </a:r>
            <a:endParaRPr lang="zh-CN" altLang="en-US" sz="5332" b="1" spc="400" dirty="0">
              <a:solidFill>
                <a:schemeClr val="tx1">
                  <a:lumMod val="75000"/>
                  <a:lumOff val="25000"/>
                </a:schemeClr>
              </a:solidFill>
              <a:latin typeface="Times New Roman" panose="02020603050405020304" pitchFamily="18" charset="0"/>
              <a:ea typeface="微软雅黑" pitchFamily="34" charset="-122"/>
              <a:cs typeface="Times New Roman" panose="02020603050405020304" pitchFamily="18" charset="0"/>
              <a:sym typeface="+mn-lt"/>
            </a:endParaRPr>
          </a:p>
        </p:txBody>
      </p:sp>
      <p:cxnSp>
        <p:nvCxnSpPr>
          <p:cNvPr id="26" name="直接连接符 25">
            <a:extLst>
              <a:ext uri="{FF2B5EF4-FFF2-40B4-BE49-F238E27FC236}">
                <a16:creationId xmlns:a16="http://schemas.microsoft.com/office/drawing/2014/main" id="{F599728D-24B5-4FA0-8D0B-6D961CE162D1}"/>
              </a:ext>
            </a:extLst>
          </p:cNvPr>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6533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869572" y="2276872"/>
            <a:ext cx="10454443"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NỘI DUNG 2:</a:t>
            </a:r>
          </a:p>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KẾ HOẠCH LAO ĐỘNG TẠI GIA ĐÌNH</a:t>
            </a:r>
            <a:endParaRPr lang="en-US"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37953006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14"/>
          <p:cNvSpPr/>
          <p:nvPr/>
        </p:nvSpPr>
        <p:spPr>
          <a:xfrm rot="16200000">
            <a:off x="5714567" y="3231634"/>
            <a:ext cx="815912" cy="1730093"/>
          </a:xfrm>
          <a:prstGeom prst="chevron">
            <a:avLst>
              <a:gd name="adj" fmla="val 6319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6" name="燕尾形 15"/>
          <p:cNvSpPr/>
          <p:nvPr/>
        </p:nvSpPr>
        <p:spPr>
          <a:xfrm rot="1812939">
            <a:off x="5279421" y="2473541"/>
            <a:ext cx="815802" cy="1730326"/>
          </a:xfrm>
          <a:prstGeom prst="chevron">
            <a:avLst>
              <a:gd name="adj" fmla="val 63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7" name="燕尾形 16"/>
          <p:cNvSpPr/>
          <p:nvPr/>
        </p:nvSpPr>
        <p:spPr>
          <a:xfrm rot="19787061" flipH="1">
            <a:off x="6149823" y="2473541"/>
            <a:ext cx="815802" cy="1730326"/>
          </a:xfrm>
          <a:prstGeom prst="chevron">
            <a:avLst>
              <a:gd name="adj" fmla="val 6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24665" y="2195027"/>
            <a:ext cx="4561282" cy="1815868"/>
          </a:xfrm>
          <a:prstGeom prst="rect">
            <a:avLst/>
          </a:prstGeom>
          <a:noFill/>
        </p:spPr>
        <p:txBody>
          <a:bodyPr wrap="square" lIns="0" tIns="45713" rIns="0" bIns="45713" rtlCol="0">
            <a:spAutoFit/>
          </a:bodyPr>
          <a:lstStyle/>
          <a:p>
            <a:pPr algn="r"/>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đã tham gia làm những việc nào tại gia đình? Trong số đó hoạt động nào là em tham gia thường xuyên?</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5235681" y="1758912"/>
            <a:ext cx="672850" cy="630928"/>
          </a:xfrm>
          <a:prstGeom prst="rect">
            <a:avLst/>
          </a:prstGeom>
          <a:noFill/>
        </p:spPr>
        <p:txBody>
          <a:bodyPr wrap="square" lIns="0" tIns="45713" rIns="0" bIns="45713" rtlCol="0">
            <a:spAutoFit/>
          </a:bodyPr>
          <a:lstStyle/>
          <a:p>
            <a:pPr algn="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C1</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文本框 19"/>
          <p:cNvSpPr txBox="1"/>
          <p:nvPr/>
        </p:nvSpPr>
        <p:spPr>
          <a:xfrm>
            <a:off x="6863632" y="2242606"/>
            <a:ext cx="4993801" cy="1384980"/>
          </a:xfrm>
          <a:prstGeom prst="rect">
            <a:avLst/>
          </a:prstGeom>
          <a:noFill/>
        </p:spPr>
        <p:txBody>
          <a:bodyPr wrap="square" lIns="0" tIns="45713" rIns="0" bIns="45713" rtlCol="0">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đã chủ động sắp xếp những việc lao động tại gia đình ntn để không ảnh hưởng đến học tập?</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6475203" y="1754877"/>
            <a:ext cx="578485" cy="630928"/>
          </a:xfrm>
          <a:prstGeom prst="rect">
            <a:avLst/>
          </a:prstGeom>
          <a:noFill/>
        </p:spPr>
        <p:txBody>
          <a:bodyPr wrap="square" lIns="0" tIns="45713" rIns="0" bIns="45713" rtlCol="0">
            <a:spAutoFit/>
          </a:bodyPr>
          <a:lstStyle/>
          <a:p>
            <a:pP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C2</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3017610" y="4855701"/>
            <a:ext cx="6823600" cy="1384980"/>
          </a:xfrm>
          <a:prstGeom prst="rect">
            <a:avLst/>
          </a:prstGeom>
          <a:noFill/>
        </p:spPr>
        <p:txBody>
          <a:bodyPr wrap="square" lIns="0" tIns="45713" rIns="0" bIns="45713" rtlCol="0">
            <a:spAutoFit/>
          </a:bodyPr>
          <a:lstStyle/>
          <a:p>
            <a:pPr algn="ctr"/>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rPr>
              <a:t>Em có KH cụ thể về việc lao động tại gia dình hay không? Nếu có KH cụ thể tại gia đình em được xây dựng như thế nào?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22"/>
          <p:cNvSpPr txBox="1"/>
          <p:nvPr/>
        </p:nvSpPr>
        <p:spPr>
          <a:xfrm>
            <a:off x="5626840" y="4250311"/>
            <a:ext cx="1042578" cy="630928"/>
          </a:xfrm>
          <a:prstGeom prst="rect">
            <a:avLst/>
          </a:prstGeom>
          <a:noFill/>
        </p:spPr>
        <p:txBody>
          <a:bodyPr wrap="square" lIns="0" tIns="45713" rIns="0" bIns="45713" rtlCol="0">
            <a:spAutoFit/>
          </a:bodyPr>
          <a:lstStyle/>
          <a:p>
            <a:pPr algn="ctr">
              <a:lnSpc>
                <a:spcPct val="125000"/>
              </a:lnSpc>
            </a:pPr>
            <a:r>
              <a:rPr lang="vi-VN" altLang="zh-CN"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C3</a:t>
            </a:r>
            <a:endParaRPr lang="zh-CN" altLang="en-US" sz="28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32">
            <a:extLst>
              <a:ext uri="{FF2B5EF4-FFF2-40B4-BE49-F238E27FC236}">
                <a16:creationId xmlns:a16="http://schemas.microsoft.com/office/drawing/2014/main" id="{6B8A79D5-CB76-4491-BFBB-AF33ECD615CC}"/>
              </a:ext>
            </a:extLst>
          </p:cNvPr>
          <p:cNvSpPr txBox="1"/>
          <p:nvPr/>
        </p:nvSpPr>
        <p:spPr>
          <a:xfrm>
            <a:off x="262012" y="261626"/>
            <a:ext cx="3459555"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THẢO LUẬN NHÓM</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矩形 11">
            <a:extLst>
              <a:ext uri="{FF2B5EF4-FFF2-40B4-BE49-F238E27FC236}">
                <a16:creationId xmlns:a16="http://schemas.microsoft.com/office/drawing/2014/main" id="{0D67ABB9-FED6-48E2-80F9-01ECB01363B9}"/>
              </a:ext>
            </a:extLst>
          </p:cNvPr>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2800" dirty="0">
              <a:solidFill>
                <a:srgbClr val="E7E6E6">
                  <a:lumMod val="50000"/>
                </a:srgb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719908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p:stCondLst>
                              <p:cond delay="1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childTnLst>
                          </p:cTn>
                        </p:par>
                        <p:par>
                          <p:cTn id="17" fill="hold">
                            <p:stCondLst>
                              <p:cond delay="8175"/>
                            </p:stCondLst>
                            <p:childTnLst>
                              <p:par>
                                <p:cTn id="18" presetID="2" presetClass="entr" presetSubtype="3"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8925"/>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childTnLst>
                          </p:cTn>
                        </p:par>
                        <p:par>
                          <p:cTn id="26" fill="hold">
                            <p:stCondLst>
                              <p:cond delay="9675"/>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childTnLst>
                          </p:cTn>
                        </p:par>
                        <p:par>
                          <p:cTn id="30" fill="hold">
                            <p:stCondLst>
                              <p:cond delay="15675"/>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6425"/>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750"/>
                                        <p:tgtEl>
                                          <p:spTgt spid="23"/>
                                        </p:tgtEl>
                                      </p:cBhvr>
                                    </p:animEffect>
                                  </p:childTnLst>
                                </p:cTn>
                              </p:par>
                            </p:childTnLst>
                          </p:cTn>
                        </p:par>
                        <p:par>
                          <p:cTn id="39" fill="hold">
                            <p:stCondLst>
                              <p:cond delay="17175"/>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162" y="260648"/>
            <a:ext cx="11161240"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vi-VN"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 hiểu về kế hoạch lao động tại nhà.</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433024" y="980728"/>
            <a:ext cx="11929442" cy="1336263"/>
          </a:xfrm>
          <a:prstGeom prst="rect">
            <a:avLst/>
          </a:prstGeom>
        </p:spPr>
        <p:txBody>
          <a:bodyPr wrap="square">
            <a:spAutoFit/>
          </a:bodyPr>
          <a:lstStyle/>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1720"/>
              </a:lnSpc>
              <a:spcAft>
                <a:spcPts val="260"/>
              </a:spcAft>
              <a:tabLst>
                <a:tab pos="518160" algn="l"/>
              </a:tabLst>
            </a:pP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00646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6" name="Picture 5" descr="A picture containing text&#10;&#10;Description automatically generated">
            <a:extLst>
              <a:ext uri="{FF2B5EF4-FFF2-40B4-BE49-F238E27FC236}">
                <a16:creationId xmlns:a16="http://schemas.microsoft.com/office/drawing/2014/main" id="{2031B544-845A-54ED-2020-1B93FA490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770" y="2253739"/>
            <a:ext cx="5164390" cy="3136990"/>
          </a:xfrm>
          <a:prstGeom prst="rect">
            <a:avLst/>
          </a:prstGeom>
        </p:spPr>
      </p:pic>
      <p:sp>
        <p:nvSpPr>
          <p:cNvPr id="7" name="Rectangle 6">
            <a:extLst>
              <a:ext uri="{FF2B5EF4-FFF2-40B4-BE49-F238E27FC236}">
                <a16:creationId xmlns:a16="http://schemas.microsoft.com/office/drawing/2014/main" id="{B0A2E886-3561-49D5-B5C3-5A3D0A0F85EE}"/>
              </a:ext>
            </a:extLst>
          </p:cNvPr>
          <p:cNvSpPr/>
          <p:nvPr/>
        </p:nvSpPr>
        <p:spPr>
          <a:xfrm>
            <a:off x="827152" y="2055229"/>
            <a:ext cx="4824536" cy="3534011"/>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CHIA LỚP THÀNH 4 NHÓM. TRONG VÒNG 5 PHÚT CÁC NHÓM SẼ LẦN LƯỢT LIỆT KÊ NHỮNG VIỆC MÌNH CÓ THỂ LÀM ĐỂ PHỤ GIÚP CHO GIA ĐÌNH?</a:t>
            </a:r>
          </a:p>
        </p:txBody>
      </p:sp>
      <p:sp>
        <p:nvSpPr>
          <p:cNvPr id="9" name="Rectangle 8">
            <a:extLst>
              <a:ext uri="{FF2B5EF4-FFF2-40B4-BE49-F238E27FC236}">
                <a16:creationId xmlns:a16="http://schemas.microsoft.com/office/drawing/2014/main" id="{9A8F9C12-EB7E-0613-B0E1-689D4B5663A1}"/>
              </a:ext>
            </a:extLst>
          </p:cNvPr>
          <p:cNvSpPr/>
          <p:nvPr/>
        </p:nvSpPr>
        <p:spPr>
          <a:xfrm>
            <a:off x="3000450" y="627579"/>
            <a:ext cx="6492461"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rgbClr val="5F8C6C"/>
                </a:solidFill>
                <a:latin typeface="Times New Roman" panose="02020603050405020304" pitchFamily="18" charset="0"/>
                <a:cs typeface="Times New Roman" panose="02020603050405020304" pitchFamily="18" charset="0"/>
              </a:rPr>
              <a:t>HOẠT ĐỘNG 2: XÂY DỰNG KẾ HOẠCH LAO ĐỘNG TẠI GIA ĐÌNH</a:t>
            </a:r>
          </a:p>
        </p:txBody>
      </p:sp>
    </p:spTree>
    <p:extLst>
      <p:ext uri="{BB962C8B-B14F-4D97-AF65-F5344CB8AC3E}">
        <p14:creationId xmlns:p14="http://schemas.microsoft.com/office/powerpoint/2010/main" val="12412694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059A4EF-E8A4-2A4B-D372-8436559A63D9}"/>
              </a:ext>
            </a:extLst>
          </p:cNvPr>
          <p:cNvGraphicFramePr>
            <a:graphicFrameLocks noGrp="1"/>
          </p:cNvGraphicFramePr>
          <p:nvPr>
            <p:extLst>
              <p:ext uri="{D42A27DB-BD31-4B8C-83A1-F6EECF244321}">
                <p14:modId xmlns:p14="http://schemas.microsoft.com/office/powerpoint/2010/main" val="3163787105"/>
              </p:ext>
            </p:extLst>
          </p:nvPr>
        </p:nvGraphicFramePr>
        <p:xfrm>
          <a:off x="1344266" y="1268760"/>
          <a:ext cx="10009113" cy="4680522"/>
        </p:xfrm>
        <a:graphic>
          <a:graphicData uri="http://schemas.openxmlformats.org/drawingml/2006/table">
            <a:tbl>
              <a:tblPr firstRow="1" bandRow="1">
                <a:tableStyleId>{16D9F66E-5EB9-4882-86FB-DCBF35E3C3E4}</a:tableStyleId>
              </a:tblPr>
              <a:tblGrid>
                <a:gridCol w="3744416">
                  <a:extLst>
                    <a:ext uri="{9D8B030D-6E8A-4147-A177-3AD203B41FA5}">
                      <a16:colId xmlns:a16="http://schemas.microsoft.com/office/drawing/2014/main" val="2218970631"/>
                    </a:ext>
                  </a:extLst>
                </a:gridCol>
                <a:gridCol w="2304256">
                  <a:extLst>
                    <a:ext uri="{9D8B030D-6E8A-4147-A177-3AD203B41FA5}">
                      <a16:colId xmlns:a16="http://schemas.microsoft.com/office/drawing/2014/main" val="124017569"/>
                    </a:ext>
                  </a:extLst>
                </a:gridCol>
                <a:gridCol w="3960441">
                  <a:extLst>
                    <a:ext uri="{9D8B030D-6E8A-4147-A177-3AD203B41FA5}">
                      <a16:colId xmlns:a16="http://schemas.microsoft.com/office/drawing/2014/main" val="651943622"/>
                    </a:ext>
                  </a:extLst>
                </a:gridCol>
              </a:tblGrid>
              <a:tr h="780087">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CÔNG VIỆC</a:t>
                      </a:r>
                    </a:p>
                  </a:txBody>
                  <a:tcPr anchor="ctr"/>
                </a:tc>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THỜI GIAN</a:t>
                      </a:r>
                    </a:p>
                  </a:txBody>
                  <a:tcPr anchor="ctr"/>
                </a:tc>
                <a:tc>
                  <a:txBody>
                    <a:bodyPr/>
                    <a:lstStyle/>
                    <a:p>
                      <a:pPr algn="ctr"/>
                      <a:r>
                        <a:rPr lang="en-VN" sz="2400" dirty="0">
                          <a:solidFill>
                            <a:schemeClr val="tx1">
                              <a:lumMod val="85000"/>
                              <a:lumOff val="15000"/>
                            </a:schemeClr>
                          </a:solidFill>
                          <a:latin typeface="Times New Roman" panose="02020603050405020304" pitchFamily="18" charset="0"/>
                          <a:cs typeface="Times New Roman" panose="02020603050405020304" pitchFamily="18" charset="0"/>
                        </a:rPr>
                        <a:t>ĐIỀU KIỆN THỰC HIỆN</a:t>
                      </a:r>
                    </a:p>
                  </a:txBody>
                  <a:tcPr anchor="ctr"/>
                </a:tc>
                <a:extLst>
                  <a:ext uri="{0D108BD9-81ED-4DB2-BD59-A6C34878D82A}">
                    <a16:rowId xmlns:a16="http://schemas.microsoft.com/office/drawing/2014/main" val="52546388"/>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839815214"/>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3471734872"/>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2673999388"/>
                  </a:ext>
                </a:extLst>
              </a:tr>
              <a:tr h="780087">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266079503"/>
                  </a:ext>
                </a:extLst>
              </a:tr>
              <a:tr h="780087">
                <a:tc>
                  <a:txBody>
                    <a:bodyPr/>
                    <a:lstStyle/>
                    <a:p>
                      <a:endParaRPr lang="en-VN"/>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1827972657"/>
                  </a:ext>
                </a:extLst>
              </a:tr>
            </a:tbl>
          </a:graphicData>
        </a:graphic>
      </p:graphicFrame>
      <p:sp>
        <p:nvSpPr>
          <p:cNvPr id="3" name="TextBox 2">
            <a:extLst>
              <a:ext uri="{FF2B5EF4-FFF2-40B4-BE49-F238E27FC236}">
                <a16:creationId xmlns:a16="http://schemas.microsoft.com/office/drawing/2014/main" id="{9CEBFD02-B225-DF4E-7623-50D6A4F67D9A}"/>
              </a:ext>
            </a:extLst>
          </p:cNvPr>
          <p:cNvSpPr txBox="1"/>
          <p:nvPr/>
        </p:nvSpPr>
        <p:spPr>
          <a:xfrm>
            <a:off x="4080570" y="260648"/>
            <a:ext cx="4756559" cy="830997"/>
          </a:xfrm>
          <a:prstGeom prst="rect">
            <a:avLst/>
          </a:prstGeom>
          <a:noFill/>
        </p:spPr>
        <p:txBody>
          <a:bodyPr wrap="none" rtlCol="0">
            <a:spAutoFit/>
          </a:bodyPr>
          <a:lstStyle/>
          <a:p>
            <a:r>
              <a:rPr lang="en-VN" sz="4800"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90912942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fferent, clipart, several&#10;&#10;Description automatically generated">
            <a:extLst>
              <a:ext uri="{FF2B5EF4-FFF2-40B4-BE49-F238E27FC236}">
                <a16:creationId xmlns:a16="http://schemas.microsoft.com/office/drawing/2014/main" id="{9E91794B-AE4B-81B4-867A-25C097AD6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82" y="476672"/>
            <a:ext cx="8994576" cy="4497288"/>
          </a:xfrm>
          <a:prstGeom prst="rect">
            <a:avLst/>
          </a:prstGeom>
        </p:spPr>
      </p:pic>
      <p:sp>
        <p:nvSpPr>
          <p:cNvPr id="4" name="TextBox 3">
            <a:extLst>
              <a:ext uri="{FF2B5EF4-FFF2-40B4-BE49-F238E27FC236}">
                <a16:creationId xmlns:a16="http://schemas.microsoft.com/office/drawing/2014/main" id="{3C642159-9715-5EA7-3983-B9EBD1DCF3E1}"/>
              </a:ext>
            </a:extLst>
          </p:cNvPr>
          <p:cNvSpPr txBox="1"/>
          <p:nvPr/>
        </p:nvSpPr>
        <p:spPr>
          <a:xfrm>
            <a:off x="1128242" y="4996333"/>
            <a:ext cx="9577064" cy="1384995"/>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Bên cạnh những nhiệm vụ học tập chúng ta cần phải tự giác chủ động tham gia hoạt động lao động tại gia đình để thể hiện trách nhiệm của người con đối với gia đình.</a:t>
            </a:r>
          </a:p>
        </p:txBody>
      </p:sp>
    </p:spTree>
    <p:extLst>
      <p:ext uri="{BB962C8B-B14F-4D97-AF65-F5344CB8AC3E}">
        <p14:creationId xmlns:p14="http://schemas.microsoft.com/office/powerpoint/2010/main" val="28906064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02AD1A5-88D2-45F4-ECD9-B318135FA16F}"/>
              </a:ext>
            </a:extLst>
          </p:cNvPr>
          <p:cNvSpPr/>
          <p:nvPr/>
        </p:nvSpPr>
        <p:spPr>
          <a:xfrm>
            <a:off x="7540378" y="1705576"/>
            <a:ext cx="3926692" cy="3843736"/>
          </a:xfrm>
          <a:prstGeom prst="roundRect">
            <a:avLst/>
          </a:prstGeom>
          <a:solidFill>
            <a:schemeClr val="accent6">
              <a:lumMod val="20000"/>
              <a:lumOff val="80000"/>
            </a:schemeClr>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cs typeface="Calibri Light" panose="020F0302020204030204" pitchFamily="34" charset="0"/>
              </a:rPr>
              <a:t>QUAY CLIP VỀ HÀNH ĐỘNG PHỤ GIÚP BỐ MẸ LÀM VIỆC NHÀ KHI BỐ MẸ MỆT (HOẶC CHĂM SÓC ÔNG BÀ LỚN TUỔI) VÀ NÊU CẢM NGHĨ KHI EM THỰC HIỆN NHỮNG VIỆC ĐÓ</a:t>
            </a:r>
            <a:endParaRPr lang="en-VN" sz="2400" dirty="0">
              <a:solidFill>
                <a:schemeClr val="tx1"/>
              </a:solidFill>
              <a:latin typeface="+mj-lt"/>
              <a:cs typeface="Calibri Light" panose="020F0302020204030204" pitchFamily="34" charset="0"/>
            </a:endParaRP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97E474F8-F71F-0C0D-330C-6ABB50105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94" y="1914513"/>
            <a:ext cx="5676836" cy="3497024"/>
          </a:xfrm>
          <a:prstGeom prst="rect">
            <a:avLst/>
          </a:prstGeom>
        </p:spPr>
      </p:pic>
      <p:sp>
        <p:nvSpPr>
          <p:cNvPr id="4" name="文本框 32">
            <a:extLst>
              <a:ext uri="{FF2B5EF4-FFF2-40B4-BE49-F238E27FC236}">
                <a16:creationId xmlns:a16="http://schemas.microsoft.com/office/drawing/2014/main" id="{BA619436-47B5-0F0D-55B3-E5797CFDFB81}"/>
              </a:ext>
            </a:extLst>
          </p:cNvPr>
          <p:cNvSpPr txBox="1"/>
          <p:nvPr/>
        </p:nvSpPr>
        <p:spPr>
          <a:xfrm>
            <a:off x="247486" y="269071"/>
            <a:ext cx="8942594" cy="461643"/>
          </a:xfrm>
          <a:prstGeom prst="rect">
            <a:avLst/>
          </a:prstGeom>
          <a:noFill/>
        </p:spPr>
        <p:txBody>
          <a:bodyPr wrap="none" lIns="91417" tIns="45709" rIns="91417" bIns="45709">
            <a:spAutoFit/>
          </a:bodyPr>
          <a:lstStyle/>
          <a:p>
            <a:r>
              <a:rPr lang="vi-VN" altLang="zh-CN" sz="2400" dirty="0">
                <a:latin typeface="+mj-lt"/>
                <a:ea typeface="微软雅黑" panose="020B0503020204020204" pitchFamily="34" charset="-122"/>
                <a:sym typeface="Arial" panose="020B0604020202020204" pitchFamily="34" charset="0"/>
              </a:rPr>
              <a:t>HS TRÌNH BÀY NHIỆM VỤ VỀ NHÀ (ĐÃ ĐƯỢC GIAO Ở TIẾT 1)</a:t>
            </a:r>
            <a:endParaRPr lang="en-US" altLang="zh-CN" sz="2400" dirty="0">
              <a:latin typeface="+mj-lt"/>
              <a:ea typeface="微软雅黑" panose="020B0503020204020204" pitchFamily="34" charset="-122"/>
              <a:sym typeface="Arial" panose="020B0604020202020204" pitchFamily="34" charset="0"/>
            </a:endParaRPr>
          </a:p>
        </p:txBody>
      </p:sp>
      <p:sp>
        <p:nvSpPr>
          <p:cNvPr id="5" name="矩形 25">
            <a:extLst>
              <a:ext uri="{FF2B5EF4-FFF2-40B4-BE49-F238E27FC236}">
                <a16:creationId xmlns:a16="http://schemas.microsoft.com/office/drawing/2014/main" id="{4E674D4C-5218-67A3-A940-A6564D0AC978}"/>
              </a:ext>
            </a:extLst>
          </p:cNvPr>
          <p:cNvSpPr/>
          <p:nvPr/>
        </p:nvSpPr>
        <p:spPr>
          <a:xfrm>
            <a:off x="0" y="269071"/>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E7E6E6">
                  <a:lumMod val="50000"/>
                </a:srgbClr>
              </a:solidFill>
              <a:cs typeface="+mn-ea"/>
              <a:sym typeface="+mn-lt"/>
            </a:endParaRPr>
          </a:p>
        </p:txBody>
      </p:sp>
    </p:spTree>
    <p:extLst>
      <p:ext uri="{BB962C8B-B14F-4D97-AF65-F5344CB8AC3E}">
        <p14:creationId xmlns:p14="http://schemas.microsoft.com/office/powerpoint/2010/main" val="21281399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多彩卡通幼儿园儿童小学生教育PPT课件"/>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898</Words>
  <Application>Microsoft Office PowerPoint</Application>
  <PresentationFormat>Custom</PresentationFormat>
  <Paragraphs>95</Paragraphs>
  <Slides>24</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微软雅黑</vt:lpstr>
      <vt:lpstr>Arial</vt:lpstr>
      <vt:lpstr>Calibri</vt:lpstr>
      <vt:lpstr>Calibri Light</vt:lpstr>
      <vt:lpstr>Times New Roman</vt:lpstr>
      <vt:lpstr>1_自定义设计方案</vt:lpstr>
      <vt:lpstr>2_自定义设计方案</vt:lpstr>
      <vt:lpstr>3_自定义设计方案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Những yêu cầu cần có của sự lắng nghe tích cực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2016-10-17T14:00:15Z</dcterms:created>
  <dcterms:modified xsi:type="dcterms:W3CDTF">2024-05-20T11:40:23Z</dcterms:modified>
</cp:coreProperties>
</file>