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63" r:id="rId4"/>
    <p:sldId id="258" r:id="rId5"/>
    <p:sldId id="262" r:id="rId6"/>
    <p:sldId id="260" r:id="rId7"/>
    <p:sldId id="259" r:id="rId8"/>
    <p:sldId id="264" r:id="rId9"/>
    <p:sldId id="265" r:id="rId10"/>
    <p:sldId id="266" r:id="rId11"/>
    <p:sldId id="270" r:id="rId12"/>
    <p:sldId id="272" r:id="rId13"/>
    <p:sldId id="271" r:id="rId14"/>
    <p:sldId id="273" r:id="rId15"/>
    <p:sldId id="274" r:id="rId16"/>
    <p:sldId id="275" r:id="rId17"/>
    <p:sldId id="276" r:id="rId18"/>
    <p:sldId id="278" r:id="rId19"/>
    <p:sldId id="279" r:id="rId20"/>
    <p:sldId id="280" r:id="rId21"/>
    <p:sldId id="281" r:id="rId22"/>
    <p:sldId id="277" r:id="rId23"/>
    <p:sldId id="268" r:id="rId24"/>
    <p:sldId id="261" r:id="rId25"/>
    <p:sldId id="267"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4" autoAdjust="0"/>
    <p:restoredTop sz="94622" autoAdjust="0"/>
  </p:normalViewPr>
  <p:slideViewPr>
    <p:cSldViewPr>
      <p:cViewPr varScale="1">
        <p:scale>
          <a:sx n="46" d="100"/>
          <a:sy n="46" d="100"/>
        </p:scale>
        <p:origin x="786" y="-7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10"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5.jpeg"/><Relationship Id="rId5" Type="http://schemas.openxmlformats.org/officeDocument/2006/relationships/image" Target="../media/image14.svg"/><Relationship Id="rId10" Type="http://schemas.openxmlformats.org/officeDocument/2006/relationships/image" Target="../media/image44.jpeg"/><Relationship Id="rId4" Type="http://schemas.openxmlformats.org/officeDocument/2006/relationships/image" Target="../media/image13.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7.png"/><Relationship Id="rId5" Type="http://schemas.openxmlformats.org/officeDocument/2006/relationships/image" Target="../media/image14.sv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4.sv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55.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svg"/><Relationship Id="rId7" Type="http://schemas.openxmlformats.org/officeDocument/2006/relationships/image" Target="../media/image1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6.svg"/><Relationship Id="rId10"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1274" y="1211088"/>
            <a:ext cx="3314284" cy="4114800"/>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00" y="1777757"/>
            <a:ext cx="14104447" cy="673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5520" y="1547376"/>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23068" y="-333161"/>
            <a:ext cx="1841864" cy="1851966"/>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59307" y="7787718"/>
            <a:ext cx="4776015" cy="6876461"/>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639589" y="6792690"/>
            <a:ext cx="1820144" cy="1221151"/>
          </a:xfrm>
          <a:prstGeom prst="rect">
            <a:avLst/>
          </a:prstGeom>
        </p:spPr>
      </p:pic>
      <p:sp>
        <p:nvSpPr>
          <p:cNvPr id="18" name="TextBox 17"/>
          <p:cNvSpPr txBox="1"/>
          <p:nvPr/>
        </p:nvSpPr>
        <p:spPr>
          <a:xfrm>
            <a:off x="2939915" y="3066245"/>
            <a:ext cx="11759371" cy="3785652"/>
          </a:xfrm>
          <a:prstGeom prst="rect">
            <a:avLst/>
          </a:prstGeom>
          <a:noFill/>
        </p:spPr>
        <p:txBody>
          <a:bodyPr wrap="square" rtlCol="0">
            <a:spAutoFit/>
          </a:bodyPr>
          <a:lstStyle/>
          <a:p>
            <a:pPr algn="just">
              <a:lnSpc>
                <a:spcPct val="150000"/>
              </a:lnSpc>
            </a:pPr>
            <a:r>
              <a:rPr lang="en-US" sz="8000" b="1" dirty="0">
                <a:solidFill>
                  <a:schemeClr val="bg1"/>
                </a:solidFill>
                <a:latin typeface="Arial" panose="020B0604020202020204" pitchFamily="34" charset="0"/>
                <a:cs typeface="Arial" panose="020B0604020202020204" pitchFamily="34" charset="0"/>
              </a:rPr>
              <a:t>CHÀO MỪNG CÁC EM ĐẾN VỚI TIẾT HỌC MỚI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144181"/>
            <a:ext cx="3725541" cy="51874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993760" y="7525838"/>
            <a:ext cx="4670853" cy="34649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sp>
        <p:nvSpPr>
          <p:cNvPr id="32" name="Rectangle 31"/>
          <p:cNvSpPr/>
          <p:nvPr/>
        </p:nvSpPr>
        <p:spPr>
          <a:xfrm>
            <a:off x="2960531" y="266700"/>
            <a:ext cx="12095028" cy="4965462"/>
          </a:xfrm>
          <a:prstGeom prst="rect">
            <a:avLst/>
          </a:prstGeom>
        </p:spPr>
        <p:txBody>
          <a:bodyPr wrap="square">
            <a:spAutoFit/>
          </a:bodyPr>
          <a:lstStyle/>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1000"/>
              </a:spcAft>
              <a:buFont typeface="Arial" panose="020B0604020202020204" pitchFamily="34" charset="0"/>
              <a:buChar char="•"/>
            </a:pP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Giấy</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màu</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xanh</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điêu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lvl="0" indent="-571500" algn="just">
              <a:lnSpc>
                <a:spcPct val="150000"/>
              </a:lnSpc>
              <a:spcAft>
                <a:spcPts val="1000"/>
              </a:spcAft>
              <a:buFont typeface="Arial" panose="020B0604020202020204" pitchFamily="34" charset="0"/>
              <a:buChar char="•"/>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Giấy</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màu</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đỏ</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 </a:t>
            </a:r>
          </a:p>
        </p:txBody>
      </p:sp>
      <p:pic>
        <p:nvPicPr>
          <p:cNvPr id="33" name="Picture 32"/>
          <p:cNvPicPr>
            <a:picLocks noChangeAspect="1"/>
          </p:cNvPicPr>
          <p:nvPr/>
        </p:nvPicPr>
        <p:blipFill>
          <a:blip r:embed="rId10"/>
          <a:stretch>
            <a:fillRect/>
          </a:stretch>
        </p:blipFill>
        <p:spPr>
          <a:xfrm>
            <a:off x="3598770" y="5448300"/>
            <a:ext cx="11442412" cy="470198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xEl>
                                              <p:pRg st="1" end="1"/>
                                            </p:txEl>
                                          </p:spTgt>
                                        </p:tgtEl>
                                        <p:attrNameLst>
                                          <p:attrName>style.visibility</p:attrName>
                                        </p:attrNameLst>
                                      </p:cBhvr>
                                      <p:to>
                                        <p:strVal val="visible"/>
                                      </p:to>
                                    </p:set>
                                    <p:anim calcmode="lin" valueType="num">
                                      <p:cBhvr additive="base">
                                        <p:cTn id="13"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xEl>
                                              <p:pRg st="2" end="2"/>
                                            </p:txEl>
                                          </p:spTgt>
                                        </p:tgtEl>
                                        <p:attrNameLst>
                                          <p:attrName>style.visibility</p:attrName>
                                        </p:attrNameLst>
                                      </p:cBhvr>
                                      <p:to>
                                        <p:strVal val="visible"/>
                                      </p:to>
                                    </p:set>
                                    <p:anim calcmode="lin" valueType="num">
                                      <p:cBhvr additive="base">
                                        <p:cTn id="19"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76224" y="6529998"/>
            <a:ext cx="2711776" cy="377588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625807"/>
            <a:ext cx="2504185" cy="16800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71995" y="1140548"/>
            <a:ext cx="3657600" cy="791372"/>
          </a:xfrm>
          <a:prstGeom prst="rect">
            <a:avLst/>
          </a:prstGeom>
        </p:spPr>
      </p:pic>
      <p:pic>
        <p:nvPicPr>
          <p:cNvPr id="2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62111" y="6280499"/>
            <a:ext cx="8163768" cy="4132908"/>
          </a:xfrm>
          <a:prstGeom prst="rect">
            <a:avLst/>
          </a:prstGeom>
        </p:spPr>
      </p:pic>
      <p:sp>
        <p:nvSpPr>
          <p:cNvPr id="5" name="Rectangle 4"/>
          <p:cNvSpPr/>
          <p:nvPr/>
        </p:nvSpPr>
        <p:spPr>
          <a:xfrm>
            <a:off x="2454112" y="518317"/>
            <a:ext cx="14478000" cy="5632311"/>
          </a:xfrm>
          <a:prstGeom prst="rect">
            <a:avLst/>
          </a:prstGeom>
        </p:spPr>
        <p:txBody>
          <a:bodyPr wrap="square">
            <a:spAutoFit/>
          </a:bodyPr>
          <a:lstStyle/>
          <a:p>
            <a:pPr algn="just">
              <a:lnSpc>
                <a:spcPct val="150000"/>
              </a:lnSpc>
              <a:spcAft>
                <a:spcPts val="1000"/>
              </a:spcAft>
            </a:pPr>
            <a:r>
              <a:rPr lang="en-US" sz="4000" dirty="0">
                <a:latin typeface="Arial" panose="020B0604020202020204" pitchFamily="34" charset="0"/>
                <a:ea typeface="Calibri" panose="020F0502020204030204" pitchFamily="34" charset="0"/>
                <a:cs typeface="Arial" panose="020B0604020202020204" pitchFamily="34" charset="0"/>
              </a:rPr>
              <a:t>Hai </a:t>
            </a:r>
            <a:r>
              <a:rPr lang="en-US" sz="4000" dirty="0" err="1">
                <a:latin typeface="Arial" panose="020B0604020202020204" pitchFamily="34" charset="0"/>
                <a:ea typeface="Calibri" panose="020F0502020204030204" pitchFamily="34" charset="0"/>
                <a:cs typeface="Arial" panose="020B0604020202020204" pitchFamily="34" charset="0"/>
              </a:rPr>
              <a:t>đội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luận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từng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khớp</a:t>
            </a:r>
            <a:r>
              <a:rPr lang="en-US" sz="4000" dirty="0">
                <a:latin typeface="Arial" panose="020B0604020202020204" pitchFamily="34" charset="0"/>
                <a:ea typeface="Calibri" panose="020F0502020204030204" pitchFamily="34" charset="0"/>
                <a:cs typeface="Arial" panose="020B0604020202020204" pitchFamily="34" charset="0"/>
              </a:rPr>
              <a:t>,.. hay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bụng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thương</a:t>
            </a:r>
            <a:r>
              <a:rPr lang="en-US" sz="4000" dirty="0">
                <a:latin typeface="Arial" panose="020B0604020202020204" pitchFamily="34" charset="0"/>
                <a:ea typeface="Calibri" panose="020F0502020204030204" pitchFamily="34" charset="0"/>
                <a:cs typeface="Arial" panose="020B0604020202020204" pitchFamily="34" charset="0"/>
              </a:rPr>
              <a:t> ở </a:t>
            </a:r>
            <a:r>
              <a:rPr lang="en-US" sz="4000" dirty="0" err="1">
                <a:latin typeface="Arial" panose="020B0604020202020204" pitchFamily="34" charset="0"/>
                <a:ea typeface="Calibri" panose="020F0502020204030204" pitchFamily="34" charset="0"/>
                <a:cs typeface="Arial" panose="020B0604020202020204" pitchFamily="34" charset="0"/>
              </a:rPr>
              <a:t>chân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từng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sẵn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cuộc</a:t>
            </a:r>
            <a:r>
              <a:rPr lang="en-US" sz="4000" dirty="0">
                <a:latin typeface="Arial" panose="020B0604020202020204" pitchFamily="34" charset="0"/>
                <a:ea typeface="Calibri" panose="020F0502020204030204" pitchFamily="34" charset="0"/>
                <a:cs typeface="Arial" panose="020B0604020202020204" pitchFamily="34" charset="0"/>
              </a:rPr>
              <a:t>.</a:t>
            </a:r>
            <a:r>
              <a:rPr lang="en-US" sz="4000" b="1" dirty="0">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52826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64554661"/>
              </p:ext>
            </p:extLst>
          </p:nvPr>
        </p:nvGraphicFramePr>
        <p:xfrm>
          <a:off x="1524000" y="1028700"/>
          <a:ext cx="15544800" cy="7822948"/>
        </p:xfrm>
        <a:graphic>
          <a:graphicData uri="http://schemas.openxmlformats.org/drawingml/2006/table">
            <a:tbl>
              <a:tblPr firstRow="1" firstCol="1" bandRow="1">
                <a:tableStyleId>{F5AB1C69-6EDB-4FF4-983F-18BD219EF322}</a:tableStyleId>
              </a:tblPr>
              <a:tblGrid>
                <a:gridCol w="7807253">
                  <a:extLst>
                    <a:ext uri="{9D8B030D-6E8A-4147-A177-3AD203B41FA5}">
                      <a16:colId xmlns:a16="http://schemas.microsoft.com/office/drawing/2014/main" val="4173241471"/>
                    </a:ext>
                  </a:extLst>
                </a:gridCol>
                <a:gridCol w="7737547">
                  <a:extLst>
                    <a:ext uri="{9D8B030D-6E8A-4147-A177-3AD203B41FA5}">
                      <a16:colId xmlns:a16="http://schemas.microsoft.com/office/drawing/2014/main" val="2379194654"/>
                    </a:ext>
                  </a:extLst>
                </a:gridCol>
              </a:tblGrid>
              <a:tr h="1468057">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Việc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nên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làm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Việc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không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nên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làm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3821639132"/>
                  </a:ext>
                </a:extLst>
              </a:tr>
              <a:tr h="1326727">
                <a:tc>
                  <a:txBody>
                    <a:bodyPr/>
                    <a:lstStyle/>
                    <a:p>
                      <a:pPr algn="ctr">
                        <a:lnSpc>
                          <a:spcPct val="150000"/>
                        </a:lnSpc>
                        <a:spcBef>
                          <a:spcPts val="600"/>
                        </a:spcBef>
                        <a:spcAft>
                          <a:spcPts val="0"/>
                        </a:spcAft>
                      </a:pPr>
                      <a:r>
                        <a:rPr lang="en-US" sz="3600" b="0" dirty="0">
                          <a:solidFill>
                            <a:schemeClr val="tx1"/>
                          </a:solidFill>
                          <a:effectLst/>
                          <a:latin typeface="Arial" panose="020B0604020202020204" pitchFamily="34" charset="0"/>
                          <a:cs typeface="Arial" panose="020B0604020202020204" pitchFamily="34" charset="0"/>
                        </a:rPr>
                        <a:t>Cho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uống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thuốc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theo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chỉ</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định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của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bác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sĩ</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ctr">
                        <a:lnSpc>
                          <a:spcPct val="150000"/>
                        </a:lnSpc>
                        <a:spcBef>
                          <a:spcPts val="600"/>
                        </a:spcBef>
                        <a:spcAft>
                          <a:spcPts val="0"/>
                        </a:spcAft>
                      </a:pPr>
                      <a:r>
                        <a:rPr lang="en-US" sz="3600" b="0" dirty="0">
                          <a:solidFill>
                            <a:schemeClr val="tx1"/>
                          </a:solidFill>
                          <a:effectLst/>
                          <a:latin typeface="Arial" panose="020B0604020202020204" pitchFamily="34" charset="0"/>
                          <a:cs typeface="Arial" panose="020B0604020202020204" pitchFamily="34" charset="0"/>
                        </a:rPr>
                        <a:t>Cho </a:t>
                      </a:r>
                      <a:r>
                        <a:rPr lang="en-US" sz="3600" b="0" dirty="0" err="1">
                          <a:solidFill>
                            <a:schemeClr val="tx1"/>
                          </a:solidFill>
                          <a:effectLst/>
                          <a:latin typeface="Arial" panose="020B0604020202020204" pitchFamily="34" charset="0"/>
                          <a:cs typeface="Arial" panose="020B0604020202020204" pitchFamily="34" charset="0"/>
                        </a:rPr>
                        <a:t>uống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nước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chanh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lúc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đói</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774726637"/>
                  </a:ext>
                </a:extLst>
              </a:tr>
              <a:tr h="1326727">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Lựa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chọn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cách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phù</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hợp</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với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từng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trường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hợp</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Làm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theo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mọi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yêu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cầu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của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lúc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dù</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điều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đó</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có</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thể</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gây</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ra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những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hậu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quả</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khó</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lường</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1344997408"/>
                  </a:ext>
                </a:extLst>
              </a:tr>
              <a:tr h="1326727">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nhắc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lựa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chọn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để</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đáp</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ứng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nhu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cầu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phù</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hợp</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với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tình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trạng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bối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cảnh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cụ</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thể</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Tuỳ</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tiện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theo</a:t>
                      </a:r>
                      <a:r>
                        <a:rPr lang="en-US" sz="3600" b="0" dirty="0">
                          <a:solidFill>
                            <a:schemeClr val="tx1"/>
                          </a:solidFill>
                          <a:effectLst/>
                          <a:latin typeface="Arial" panose="020B0604020202020204" pitchFamily="34" charset="0"/>
                          <a:cs typeface="Arial" panose="020B0604020202020204" pitchFamily="34" charset="0"/>
                        </a:rPr>
                        <a:t> ý </a:t>
                      </a:r>
                      <a:r>
                        <a:rPr lang="en-US" sz="3600" b="0" dirty="0" err="1">
                          <a:solidFill>
                            <a:schemeClr val="tx1"/>
                          </a:solidFill>
                          <a:effectLst/>
                          <a:latin typeface="Arial" panose="020B0604020202020204" pitchFamily="34" charset="0"/>
                          <a:cs typeface="Arial" panose="020B0604020202020204" pitchFamily="34" charset="0"/>
                        </a:rPr>
                        <a:t>chủ</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quan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uống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thuốc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tuỳ</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tiện</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3778422260"/>
                  </a:ext>
                </a:extLst>
              </a:tr>
            </a:tbl>
          </a:graphicData>
        </a:graphic>
      </p:graphicFrame>
    </p:spTree>
    <p:extLst>
      <p:ext uri="{BB962C8B-B14F-4D97-AF65-F5344CB8AC3E}">
        <p14:creationId xmlns:p14="http://schemas.microsoft.com/office/powerpoint/2010/main" val="1092892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09622315"/>
              </p:ext>
            </p:extLst>
          </p:nvPr>
        </p:nvGraphicFramePr>
        <p:xfrm>
          <a:off x="1524000" y="1104900"/>
          <a:ext cx="15544800" cy="7924611"/>
        </p:xfrm>
        <a:graphic>
          <a:graphicData uri="http://schemas.openxmlformats.org/drawingml/2006/table">
            <a:tbl>
              <a:tblPr firstRow="1" firstCol="1" bandRow="1">
                <a:tableStyleId>{F5AB1C69-6EDB-4FF4-983F-18BD219EF322}</a:tableStyleId>
              </a:tblPr>
              <a:tblGrid>
                <a:gridCol w="7772400">
                  <a:extLst>
                    <a:ext uri="{9D8B030D-6E8A-4147-A177-3AD203B41FA5}">
                      <a16:colId xmlns:a16="http://schemas.microsoft.com/office/drawing/2014/main" val="4173241471"/>
                    </a:ext>
                  </a:extLst>
                </a:gridCol>
                <a:gridCol w="7772400">
                  <a:extLst>
                    <a:ext uri="{9D8B030D-6E8A-4147-A177-3AD203B41FA5}">
                      <a16:colId xmlns:a16="http://schemas.microsoft.com/office/drawing/2014/main" val="2379194654"/>
                    </a:ext>
                  </a:extLst>
                </a:gridCol>
              </a:tblGrid>
              <a:tr h="1326727">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Việc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nên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làm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Việc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không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nên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làm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3821639132"/>
                  </a:ext>
                </a:extLst>
              </a:tr>
              <a:tr h="1990090">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Cách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phải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phù</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hợp</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với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từng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loại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bệnh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Nếu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không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biết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cách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đúng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cần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hỏi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có</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kinh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nghiệm</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Áp</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dụng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một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cách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chung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tất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cả</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các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biểu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hiện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3379979504"/>
                  </a:ext>
                </a:extLst>
              </a:tr>
              <a:tr h="2653453">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Thường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xuyên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theo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dõi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diễn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biến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sức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khoẻ</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của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thông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báo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những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khác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hoặc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bác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sĩ</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để</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đưa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bệnh</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viện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nếu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cần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thiết</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Lơ</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là</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dõi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theo</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diễn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biến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sức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khoẻ</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của</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1530426819"/>
                  </a:ext>
                </a:extLst>
              </a:tr>
            </a:tbl>
          </a:graphicData>
        </a:graphic>
      </p:graphicFrame>
    </p:spTree>
    <p:extLst>
      <p:ext uri="{BB962C8B-B14F-4D97-AF65-F5344CB8AC3E}">
        <p14:creationId xmlns:p14="http://schemas.microsoft.com/office/powerpoint/2010/main" val="2392645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08349682"/>
              </p:ext>
            </p:extLst>
          </p:nvPr>
        </p:nvGraphicFramePr>
        <p:xfrm>
          <a:off x="1600200" y="876300"/>
          <a:ext cx="15240000" cy="5354068"/>
        </p:xfrm>
        <a:graphic>
          <a:graphicData uri="http://schemas.openxmlformats.org/drawingml/2006/table">
            <a:tbl>
              <a:tblPr firstRow="1" firstCol="1" bandRow="1">
                <a:tableStyleId>{F5AB1C69-6EDB-4FF4-983F-18BD219EF322}</a:tableStyleId>
              </a:tblPr>
              <a:tblGrid>
                <a:gridCol w="7620000">
                  <a:extLst>
                    <a:ext uri="{9D8B030D-6E8A-4147-A177-3AD203B41FA5}">
                      <a16:colId xmlns:a16="http://schemas.microsoft.com/office/drawing/2014/main" val="4173241471"/>
                    </a:ext>
                  </a:extLst>
                </a:gridCol>
                <a:gridCol w="7620000">
                  <a:extLst>
                    <a:ext uri="{9D8B030D-6E8A-4147-A177-3AD203B41FA5}">
                      <a16:colId xmlns:a16="http://schemas.microsoft.com/office/drawing/2014/main" val="2379194654"/>
                    </a:ext>
                  </a:extLst>
                </a:gridCol>
              </a:tblGrid>
              <a:tr h="1326727">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Việc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nên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làm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ctr">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Việc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không</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nên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làm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mệt</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ốm</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3821639132"/>
                  </a:ext>
                </a:extLst>
              </a:tr>
              <a:tr h="663363">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sốt</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sốt</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926369209"/>
                  </a:ext>
                </a:extLst>
              </a:tr>
              <a:tr h="663363">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đau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bụng</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đau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bụng</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1117041412"/>
                  </a:ext>
                </a:extLst>
              </a:tr>
              <a:tr h="663363">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đau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đầu</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rgbClr val="92D050"/>
                    </a:solidFill>
                  </a:tcPr>
                </a:tc>
                <a:tc>
                  <a:txBody>
                    <a:bodyPr/>
                    <a:lstStyle/>
                    <a:p>
                      <a:pPr algn="just">
                        <a:lnSpc>
                          <a:spcPct val="150000"/>
                        </a:lnSpc>
                        <a:spcBef>
                          <a:spcPts val="600"/>
                        </a:spcBef>
                        <a:spcAft>
                          <a:spcPts val="0"/>
                        </a:spcAft>
                      </a:pPr>
                      <a:r>
                        <a:rPr lang="en-US" sz="3600" b="0" dirty="0" err="1">
                          <a:solidFill>
                            <a:schemeClr val="tx1"/>
                          </a:solidFill>
                          <a:effectLst/>
                          <a:latin typeface="Arial" panose="020B0604020202020204" pitchFamily="34" charset="0"/>
                          <a:cs typeface="Arial" panose="020B0604020202020204" pitchFamily="34" charset="0"/>
                        </a:rPr>
                        <a:t>Chăm</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sóc</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người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thân</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khi</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bị</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đau</a:t>
                      </a:r>
                      <a:r>
                        <a:rPr lang="en-US" sz="3600" b="0" dirty="0">
                          <a:solidFill>
                            <a:schemeClr val="tx1"/>
                          </a:solidFill>
                          <a:effectLst/>
                          <a:latin typeface="Arial" panose="020B0604020202020204" pitchFamily="34" charset="0"/>
                          <a:cs typeface="Arial" panose="020B0604020202020204" pitchFamily="34" charset="0"/>
                        </a:rPr>
                        <a:t> </a:t>
                      </a:r>
                      <a:r>
                        <a:rPr lang="en-US" sz="3600" b="0" dirty="0" err="1">
                          <a:solidFill>
                            <a:schemeClr val="tx1"/>
                          </a:solidFill>
                          <a:effectLst/>
                          <a:latin typeface="Arial" panose="020B0604020202020204" pitchFamily="34" charset="0"/>
                          <a:cs typeface="Arial" panose="020B0604020202020204" pitchFamily="34" charset="0"/>
                        </a:rPr>
                        <a:t>đầu</a:t>
                      </a:r>
                      <a:r>
                        <a:rPr lang="en-US" sz="3600" b="0" dirty="0">
                          <a:solidFill>
                            <a:schemeClr val="tx1"/>
                          </a:solidFill>
                          <a:effectLst/>
                          <a:latin typeface="Arial" panose="020B0604020202020204" pitchFamily="34" charset="0"/>
                          <a:cs typeface="Arial" panose="020B0604020202020204" pitchFamily="34" charset="0"/>
                        </a:rPr>
                        <a:t>…</a:t>
                      </a:r>
                      <a:endParaRPr lang="en-US" sz="3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2167" marR="42167" marT="0" marB="0" anchor="ctr">
                    <a:solidFill>
                      <a:schemeClr val="accent6">
                        <a:lumMod val="60000"/>
                        <a:lumOff val="40000"/>
                      </a:schemeClr>
                    </a:solidFill>
                  </a:tcPr>
                </a:tc>
                <a:extLst>
                  <a:ext uri="{0D108BD9-81ED-4DB2-BD59-A6C34878D82A}">
                    <a16:rowId xmlns:a16="http://schemas.microsoft.com/office/drawing/2014/main" val="2134526519"/>
                  </a:ext>
                </a:extLst>
              </a:tr>
            </a:tbl>
          </a:graphicData>
        </a:graphic>
      </p:graphicFrame>
      <p:pic>
        <p:nvPicPr>
          <p:cNvPr id="4" name="Picture 3"/>
          <p:cNvPicPr>
            <a:picLocks noChangeAspect="1"/>
          </p:cNvPicPr>
          <p:nvPr/>
        </p:nvPicPr>
        <p:blipFill rotWithShape="1">
          <a:blip r:embed="rId2"/>
          <a:srcRect l="11034" r="13175"/>
          <a:stretch/>
        </p:blipFill>
        <p:spPr>
          <a:xfrm>
            <a:off x="3124200" y="6743700"/>
            <a:ext cx="4495800" cy="3523297"/>
          </a:xfrm>
          <a:prstGeom prst="rect">
            <a:avLst/>
          </a:prstGeom>
        </p:spPr>
      </p:pic>
      <p:pic>
        <p:nvPicPr>
          <p:cNvPr id="5" name="Picture 4"/>
          <p:cNvPicPr>
            <a:picLocks noChangeAspect="1"/>
          </p:cNvPicPr>
          <p:nvPr/>
        </p:nvPicPr>
        <p:blipFill>
          <a:blip r:embed="rId3"/>
          <a:stretch>
            <a:fillRect/>
          </a:stretch>
        </p:blipFill>
        <p:spPr>
          <a:xfrm>
            <a:off x="11049000" y="6743700"/>
            <a:ext cx="3700442" cy="3543300"/>
          </a:xfrm>
          <a:prstGeom prst="rect">
            <a:avLst/>
          </a:prstGeom>
        </p:spPr>
      </p:pic>
    </p:spTree>
    <p:extLst>
      <p:ext uri="{BB962C8B-B14F-4D97-AF65-F5344CB8AC3E}">
        <p14:creationId xmlns:p14="http://schemas.microsoft.com/office/powerpoint/2010/main" val="3574060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189644" y="527450"/>
            <a:ext cx="5765330" cy="1247408"/>
          </a:xfrm>
          <a:prstGeom prst="rect">
            <a:avLst/>
          </a:prstGeom>
        </p:spPr>
      </p:pic>
      <p:sp>
        <p:nvSpPr>
          <p:cNvPr id="137" name="Rectangle 136"/>
          <p:cNvSpPr/>
          <p:nvPr/>
        </p:nvSpPr>
        <p:spPr>
          <a:xfrm>
            <a:off x="4507560" y="342900"/>
            <a:ext cx="9144000" cy="1387175"/>
          </a:xfrm>
          <a:prstGeom prst="rect">
            <a:avLst/>
          </a:prstGeom>
        </p:spPr>
        <p:txBody>
          <a:bodyPr>
            <a:spAutoFit/>
          </a:bodyPr>
          <a:lstStyle/>
          <a:p>
            <a:pPr algn="ctr">
              <a:lnSpc>
                <a:spcPct val="150000"/>
              </a:lnSpc>
              <a:spcAft>
                <a:spcPts val="1000"/>
              </a:spcAft>
            </a:pPr>
            <a:r>
              <a:rPr lang="en-US" sz="6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LUYỆN TẬP</a:t>
            </a:r>
          </a:p>
        </p:txBody>
      </p:sp>
      <p:pic>
        <p:nvPicPr>
          <p:cNvPr id="1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894" y="5981700"/>
            <a:ext cx="2400706" cy="4230320"/>
          </a:xfrm>
          <a:prstGeom prst="rect">
            <a:avLst/>
          </a:prstGeom>
        </p:spPr>
      </p:pic>
      <p:sp>
        <p:nvSpPr>
          <p:cNvPr id="3" name="Rectangle 2"/>
          <p:cNvSpPr/>
          <p:nvPr/>
        </p:nvSpPr>
        <p:spPr>
          <a:xfrm>
            <a:off x="1726425" y="1790700"/>
            <a:ext cx="14706270" cy="1063433"/>
          </a:xfrm>
          <a:prstGeom prst="rect">
            <a:avLst/>
          </a:prstGeom>
        </p:spPr>
        <p:txBody>
          <a:bodyPr wrap="none">
            <a:spAutoFit/>
          </a:bodyPr>
          <a:lstStyle/>
          <a:p>
            <a:pPr algn="ctr">
              <a:lnSpc>
                <a:spcPct val="150000"/>
              </a:lnSpc>
              <a:spcBef>
                <a:spcPts val="600"/>
              </a:spcBef>
              <a:spcAft>
                <a:spcPts val="0"/>
              </a:spcAft>
            </a:pP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Sắm</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vai</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thể</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hiện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kĩ</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năng</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chăm</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sóc</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người</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thân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819400" y="3260219"/>
            <a:ext cx="5544310" cy="668388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spcAft>
                <a:spcPts val="1000"/>
              </a:spcAft>
            </a:pP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TH1: </a:t>
            </a:r>
          </a:p>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Mấy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hôm</a:t>
            </a:r>
            <a:r>
              <a:rPr lang="en-US" sz="4000" dirty="0">
                <a:latin typeface="Arial" panose="020B0604020202020204" pitchFamily="34" charset="0"/>
                <a:ea typeface="Calibri" panose="020F0502020204030204" pitchFamily="34" charset="0"/>
                <a:cs typeface="Arial" panose="020B0604020202020204" pitchFamily="34" charset="0"/>
              </a:rPr>
              <a:t> nay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Lan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quyết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Lan </a:t>
            </a:r>
            <a:r>
              <a:rPr lang="en-US" sz="4000" dirty="0" err="1">
                <a:latin typeface="Arial" panose="020B0604020202020204" pitchFamily="34" charset="0"/>
                <a:ea typeface="Calibri" panose="020F0502020204030204" pitchFamily="34" charset="0"/>
                <a:cs typeface="Arial" panose="020B0604020202020204" pitchFamily="34" charset="0"/>
              </a:rPr>
              <a:t>thấy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uể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oải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ngon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miệng</a:t>
            </a:r>
            <a:r>
              <a:rPr lang="en-US" sz="4000" dirty="0">
                <a:latin typeface="Arial" panose="020B0604020202020204" pitchFamily="34" charset="0"/>
                <a:ea typeface="Calibri" panose="020F0502020204030204" pitchFamily="34" charset="0"/>
                <a:cs typeface="Arial" panose="020B0604020202020204" pitchFamily="34" charset="0"/>
              </a:rPr>
              <a:t>.</a:t>
            </a:r>
          </a:p>
        </p:txBody>
      </p:sp>
      <p:sp>
        <p:nvSpPr>
          <p:cNvPr id="5" name="Rectangle 4"/>
          <p:cNvSpPr/>
          <p:nvPr/>
        </p:nvSpPr>
        <p:spPr>
          <a:xfrm>
            <a:off x="9144000" y="3260219"/>
            <a:ext cx="5943600" cy="668388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spcAft>
                <a:spcPts val="1000"/>
              </a:spcAft>
            </a:pP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TH2: </a:t>
            </a:r>
          </a:p>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nặng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nằm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cuối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tuần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bệnh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cơn</a:t>
            </a:r>
            <a:r>
              <a:rPr lang="en-US" sz="4000" dirty="0">
                <a:latin typeface="Arial" panose="020B0604020202020204" pitchFamily="34" charset="0"/>
                <a:ea typeface="Calibri" panose="020F0502020204030204" pitchFamily="34" charset="0"/>
                <a:cs typeface="Arial" panose="020B0604020202020204" pitchFamily="34" charset="0"/>
              </a:rPr>
              <a:t> ho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nôn</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140" name="Picture 139">
            <a:extLst>
              <a:ext uri="{FF2B5EF4-FFF2-40B4-BE49-F238E27FC236}">
                <a16:creationId xmlns:a16="http://schemas.microsoft.com/office/drawing/2014/main" id="{240DE09B-7223-3171-D806-E9BCA8D4C4A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5920" t="12560" r="63009" b="44953"/>
          <a:stretch/>
        </p:blipFill>
        <p:spPr>
          <a:xfrm>
            <a:off x="14706600" y="7558867"/>
            <a:ext cx="3546764" cy="2728133"/>
          </a:xfrm>
          <a:prstGeom prst="rect">
            <a:avLst/>
          </a:prstGeom>
        </p:spPr>
      </p:pic>
    </p:spTree>
    <p:extLst>
      <p:ext uri="{BB962C8B-B14F-4D97-AF65-F5344CB8AC3E}">
        <p14:creationId xmlns:p14="http://schemas.microsoft.com/office/powerpoint/2010/main" val="3349549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fill="hold"/>
                                        <p:tgtEl>
                                          <p:spTgt spid="137"/>
                                        </p:tgtEl>
                                        <p:attrNameLst>
                                          <p:attrName>ppt_x</p:attrName>
                                        </p:attrNameLst>
                                      </p:cBhvr>
                                      <p:tavLst>
                                        <p:tav tm="0">
                                          <p:val>
                                            <p:strVal val="#ppt_x"/>
                                          </p:val>
                                        </p:tav>
                                        <p:tav tm="100000">
                                          <p:val>
                                            <p:strVal val="#ppt_x"/>
                                          </p:val>
                                        </p:tav>
                                      </p:tavLst>
                                    </p:anim>
                                    <p:anim calcmode="lin" valueType="num">
                                      <p:cBhvr additive="base">
                                        <p:cTn id="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randombar(horizontal)">
                                      <p:cBhvr>
                                        <p:cTn id="18" dur="500"/>
                                        <p:tgtEl>
                                          <p:spTgt spid="13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randombar(horizont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0"/>
                                        </p:tgtEl>
                                        <p:attrNameLst>
                                          <p:attrName>style.visibility</p:attrName>
                                        </p:attrNameLst>
                                      </p:cBhvr>
                                      <p:to>
                                        <p:strVal val="visible"/>
                                      </p:to>
                                    </p:set>
                                    <p:anim calcmode="lin" valueType="num">
                                      <p:cBhvr>
                                        <p:cTn id="36" dur="500" fill="hold"/>
                                        <p:tgtEl>
                                          <p:spTgt spid="140"/>
                                        </p:tgtEl>
                                        <p:attrNameLst>
                                          <p:attrName>ppt_w</p:attrName>
                                        </p:attrNameLst>
                                      </p:cBhvr>
                                      <p:tavLst>
                                        <p:tav tm="0">
                                          <p:val>
                                            <p:fltVal val="0"/>
                                          </p:val>
                                        </p:tav>
                                        <p:tav tm="100000">
                                          <p:val>
                                            <p:strVal val="#ppt_w"/>
                                          </p:val>
                                        </p:tav>
                                      </p:tavLst>
                                    </p:anim>
                                    <p:anim calcmode="lin" valueType="num">
                                      <p:cBhvr>
                                        <p:cTn id="37" dur="500" fill="hold"/>
                                        <p:tgtEl>
                                          <p:spTgt spid="140"/>
                                        </p:tgtEl>
                                        <p:attrNameLst>
                                          <p:attrName>ppt_h</p:attrName>
                                        </p:attrNameLst>
                                      </p:cBhvr>
                                      <p:tavLst>
                                        <p:tav tm="0">
                                          <p:val>
                                            <p:fltVal val="0"/>
                                          </p:val>
                                        </p:tav>
                                        <p:tav tm="100000">
                                          <p:val>
                                            <p:strVal val="#ppt_h"/>
                                          </p:val>
                                        </p:tav>
                                      </p:tavLst>
                                    </p:anim>
                                    <p:animEffect transition="in" filter="fade">
                                      <p:cBhvr>
                                        <p:cTn id="38" dur="500"/>
                                        <p:tgtEl>
                                          <p:spTgt spid="140"/>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
                                            <p:bg/>
                                          </p:spTgt>
                                        </p:tgtEl>
                                        <p:attrNameLst>
                                          <p:attrName>style.visibility</p:attrName>
                                        </p:attrNameLst>
                                      </p:cBhvr>
                                      <p:to>
                                        <p:strVal val="visible"/>
                                      </p:to>
                                    </p:set>
                                    <p:anim calcmode="lin" valueType="num">
                                      <p:cBhvr>
                                        <p:cTn id="41" dur="500" fill="hold"/>
                                        <p:tgtEl>
                                          <p:spTgt spid="5">
                                            <p:bg/>
                                          </p:spTgt>
                                        </p:tgtEl>
                                        <p:attrNameLst>
                                          <p:attrName>ppt_w</p:attrName>
                                        </p:attrNameLst>
                                      </p:cBhvr>
                                      <p:tavLst>
                                        <p:tav tm="0">
                                          <p:val>
                                            <p:fltVal val="0"/>
                                          </p:val>
                                        </p:tav>
                                        <p:tav tm="100000">
                                          <p:val>
                                            <p:strVal val="#ppt_w"/>
                                          </p:val>
                                        </p:tav>
                                      </p:tavLst>
                                    </p:anim>
                                    <p:anim calcmode="lin" valueType="num">
                                      <p:cBhvr>
                                        <p:cTn id="42" dur="500" fill="hold"/>
                                        <p:tgtEl>
                                          <p:spTgt spid="5">
                                            <p:bg/>
                                          </p:spTgt>
                                        </p:tgtEl>
                                        <p:attrNameLst>
                                          <p:attrName>ppt_h</p:attrName>
                                        </p:attrNameLst>
                                      </p:cBhvr>
                                      <p:tavLst>
                                        <p:tav tm="0">
                                          <p:val>
                                            <p:fltVal val="0"/>
                                          </p:val>
                                        </p:tav>
                                        <p:tav tm="100000">
                                          <p:val>
                                            <p:strVal val="#ppt_h"/>
                                          </p:val>
                                        </p:tav>
                                      </p:tavLst>
                                    </p:anim>
                                    <p:animEffect transition="in" filter="fade">
                                      <p:cBhvr>
                                        <p:cTn id="43" dur="500"/>
                                        <p:tgtEl>
                                          <p:spTgt spid="5">
                                            <p:bg/>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 calcmode="lin" valueType="num">
                                      <p:cBhvr>
                                        <p:cTn id="4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0" dur="500"/>
                                        <p:tgtEl>
                                          <p:spTgt spid="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 calcmode="lin" valueType="num">
                                      <p:cBhvr>
                                        <p:cTn id="5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5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3" grpId="0"/>
      <p:bldP spid="4" grpId="0" build="p" animBg="1"/>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144181"/>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993760" y="7525838"/>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sp>
        <p:nvSpPr>
          <p:cNvPr id="2" name="Rectangle 1"/>
          <p:cNvSpPr/>
          <p:nvPr/>
        </p:nvSpPr>
        <p:spPr>
          <a:xfrm>
            <a:off x="3200400" y="366355"/>
            <a:ext cx="12031518" cy="6017032"/>
          </a:xfrm>
          <a:prstGeom prst="rect">
            <a:avLst/>
          </a:prstGeom>
        </p:spPr>
        <p:txBody>
          <a:bodyPr wrap="square">
            <a:spAutoFit/>
          </a:bodyPr>
          <a:lstStyle/>
          <a:p>
            <a:pPr algn="ctr">
              <a:lnSpc>
                <a:spcPct val="150000"/>
              </a:lnSpc>
              <a:spcAft>
                <a:spcPts val="10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Xử</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lí</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huống</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1: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Pha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cam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Đấm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xoa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bóp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món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3074" name="Picture 2" descr="Uống Nước Cam Có Tác Dụng Gì? Có Tốt Không? [Chuyên Gia Giải Đá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6200" y="6598541"/>
            <a:ext cx="5105400" cy="3397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 gái bé xiú đã biết đấm lưng xoa bóp: Đây chính là lý do ông bố nào cũng  muốn có một gái rượu trong đời - Netizen - Việt Giải Trí"/>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77400" y="6598541"/>
            <a:ext cx="5509775" cy="339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608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barn(inVertical)">
                                      <p:cBhvr>
                                        <p:cTn id="3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144181"/>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993760" y="7525838"/>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sp>
        <p:nvSpPr>
          <p:cNvPr id="2" name="Rectangle 1"/>
          <p:cNvSpPr/>
          <p:nvPr/>
        </p:nvSpPr>
        <p:spPr>
          <a:xfrm>
            <a:off x="4048781" y="342900"/>
            <a:ext cx="10201674" cy="5093702"/>
          </a:xfrm>
          <a:prstGeom prst="rect">
            <a:avLst/>
          </a:prstGeom>
        </p:spPr>
        <p:txBody>
          <a:bodyPr wrap="square">
            <a:spAutoFit/>
          </a:bodyPr>
          <a:lstStyle/>
          <a:p>
            <a:pPr algn="ctr">
              <a:lnSpc>
                <a:spcPct val="150000"/>
              </a:lnSpc>
              <a:spcAft>
                <a:spcPts val="10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Xử</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lí</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huống</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2: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Đỡ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dậy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xô</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chậu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nôn</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Rót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ấm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gọi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4048781" y="5753100"/>
            <a:ext cx="5278582" cy="4114800"/>
          </a:xfrm>
          <a:prstGeom prst="rect">
            <a:avLst/>
          </a:prstGeom>
        </p:spPr>
      </p:pic>
      <p:pic>
        <p:nvPicPr>
          <p:cNvPr id="6" name="Picture 5"/>
          <p:cNvPicPr>
            <a:picLocks noChangeAspect="1"/>
          </p:cNvPicPr>
          <p:nvPr/>
        </p:nvPicPr>
        <p:blipFill rotWithShape="1">
          <a:blip r:embed="rId11"/>
          <a:srcRect l="16561" t="5556" r="20692" b="7408"/>
          <a:stretch/>
        </p:blipFill>
        <p:spPr>
          <a:xfrm>
            <a:off x="9903200" y="5753100"/>
            <a:ext cx="4377447" cy="4114800"/>
          </a:xfrm>
          <a:prstGeom prst="rect">
            <a:avLst/>
          </a:prstGeom>
        </p:spPr>
      </p:pic>
    </p:spTree>
    <p:extLst>
      <p:ext uri="{BB962C8B-B14F-4D97-AF65-F5344CB8AC3E}">
        <p14:creationId xmlns:p14="http://schemas.microsoft.com/office/powerpoint/2010/main" val="20123371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4543538" y="855903"/>
            <a:ext cx="9200925" cy="1025922"/>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a:t>
            </a:r>
          </a:p>
        </p:txBody>
      </p:sp>
      <p:sp>
        <p:nvSpPr>
          <p:cNvPr id="2" name="Câu hỏi">
            <a:extLst>
              <a:ext uri="{FF2B5EF4-FFF2-40B4-BE49-F238E27FC236}">
                <a16:creationId xmlns:a16="http://schemas.microsoft.com/office/drawing/2014/main" id="{4ADFFF1A-F500-CC57-185E-00F4826D0836}"/>
              </a:ext>
            </a:extLst>
          </p:cNvPr>
          <p:cNvSpPr/>
          <p:nvPr/>
        </p:nvSpPr>
        <p:spPr>
          <a:xfrm>
            <a:off x="1368136" y="2507674"/>
            <a:ext cx="15551728" cy="1825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noProof="1">
                <a:solidFill>
                  <a:srgbClr val="FF0000"/>
                </a:solidFill>
                <a:latin typeface="Arial" panose="020B0604020202020204" pitchFamily="34" charset="0"/>
                <a:cs typeface="Arial" panose="020B0604020202020204" pitchFamily="34" charset="0"/>
              </a:rPr>
              <a:t>Câu hỏi 1: </a:t>
            </a:r>
            <a:r>
              <a:rPr lang="vi-VN" sz="4400" noProof="1">
                <a:solidFill>
                  <a:schemeClr val="tx1"/>
                </a:solidFill>
                <a:latin typeface="Arial" panose="020B0604020202020204" pitchFamily="34" charset="0"/>
                <a:cs typeface="Arial" panose="020B0604020202020204" pitchFamily="34" charset="0"/>
              </a:rPr>
              <a:t>Việc nên làm khi chăm sóc người thân bị mệt, ốm</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50673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A. </a:t>
            </a:r>
            <a:r>
              <a:rPr lang="vi-VN" sz="3600" noProof="1">
                <a:solidFill>
                  <a:schemeClr val="tx1"/>
                </a:solidFill>
                <a:latin typeface="Arial" panose="020B0604020202020204" pitchFamily="34" charset="0"/>
                <a:cs typeface="Arial" panose="020B0604020202020204" pitchFamily="34" charset="0"/>
              </a:rPr>
              <a:t>Cho người thân uống thuốc theo chỉ định của bác sĩ</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51955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Cho người thân tắm nước lạnh</a:t>
            </a: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50673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Cho uống nước chanh lúc đói</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51955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Không cho uống thuốc, để tự khỏi</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507954"/>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474275"/>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94904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7949040"/>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2027707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FF0000"/>
                </a:solidFill>
                <a:latin typeface="Arial" panose="020B0604020202020204" pitchFamily="34" charset="0"/>
                <a:cs typeface="Arial" panose="020B0604020202020204" pitchFamily="34" charset="0"/>
              </a:rPr>
              <a:t>Câu hỏi 2: </a:t>
            </a:r>
            <a:r>
              <a:rPr lang="vi-VN" sz="4400" noProof="1">
                <a:solidFill>
                  <a:schemeClr val="tx1"/>
                </a:solidFill>
                <a:latin typeface="Arial" panose="020B0604020202020204" pitchFamily="34" charset="0"/>
                <a:cs typeface="Arial" panose="020B0604020202020204" pitchFamily="34" charset="0"/>
              </a:rPr>
              <a:t>Việc không nên làm khi chăm sóc người thân bị mệt ốm</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Không làm theo chỉ dẫn của bác sĩ khi chăm sóc</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Cho người thân ăn uống đầy đủ dinh dưỡng</a:t>
            </a: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Chăm sóc tận tình</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D. </a:t>
            </a:r>
            <a:r>
              <a:rPr lang="vi-VN" sz="3600" noProof="1">
                <a:solidFill>
                  <a:schemeClr val="tx1"/>
                </a:solidFill>
                <a:latin typeface="Arial" panose="020B0604020202020204" pitchFamily="34" charset="0"/>
                <a:cs typeface="Arial" panose="020B0604020202020204" pitchFamily="34" charset="0"/>
              </a:rPr>
              <a:t>Theo dõi thường xuyên diễn biến sức khỏe của người thân</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540623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27814" y="6710711"/>
            <a:ext cx="1567745" cy="2182935"/>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23068" y="-333161"/>
            <a:ext cx="1841864" cy="1851966"/>
          </a:xfrm>
          <a:prstGeom prst="rect">
            <a:avLst/>
          </a:prstGeom>
        </p:spPr>
      </p:pic>
      <p:pic>
        <p:nvPicPr>
          <p:cNvPr id="25" name="Picture 2" descr="Cách tạo nền bảng xanh trên Powerpoint - Cách tạo nền slide trong  Powerpoint - VnDoc.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800" y="1518805"/>
            <a:ext cx="15961013" cy="583449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114134" y="2280276"/>
            <a:ext cx="13506005" cy="1323439"/>
          </a:xfrm>
          <a:prstGeom prst="rect">
            <a:avLst/>
          </a:prstGeom>
        </p:spPr>
        <p:txBody>
          <a:bodyPr wrap="none">
            <a:spAutoFit/>
          </a:bodyPr>
          <a:lstStyle/>
          <a:p>
            <a:pPr algn="ctr"/>
            <a:r>
              <a:rPr lang="en-US" sz="8000" b="1" dirty="0">
                <a:solidFill>
                  <a:srgbClr val="FFC000"/>
                </a:solidFill>
                <a:latin typeface="Arial" panose="020B0604020202020204" pitchFamily="34" charset="0"/>
                <a:ea typeface="Calibri" panose="020F0502020204030204" pitchFamily="34" charset="0"/>
                <a:cs typeface="Arial" panose="020B0604020202020204" pitchFamily="34" charset="0"/>
              </a:rPr>
              <a:t>CHỦ </a:t>
            </a:r>
            <a:r>
              <a:rPr lang="en-US" sz="8000" b="1">
                <a:solidFill>
                  <a:srgbClr val="FFC000"/>
                </a:solidFill>
                <a:latin typeface="Arial" panose="020B0604020202020204" pitchFamily="34" charset="0"/>
                <a:ea typeface="Calibri" panose="020F0502020204030204" pitchFamily="34" charset="0"/>
                <a:cs typeface="Arial" panose="020B0604020202020204" pitchFamily="34" charset="0"/>
              </a:rPr>
              <a:t>ĐỀ . </a:t>
            </a:r>
            <a:r>
              <a:rPr lang="en-US" sz="8000" b="1" dirty="0">
                <a:solidFill>
                  <a:srgbClr val="FFC000"/>
                </a:solidFill>
                <a:latin typeface="Arial" panose="020B0604020202020204" pitchFamily="34" charset="0"/>
                <a:ea typeface="Calibri" panose="020F0502020204030204" pitchFamily="34" charset="0"/>
                <a:cs typeface="Arial" panose="020B0604020202020204" pitchFamily="34" charset="0"/>
              </a:rPr>
              <a:t>EM VỚI GIA ĐÌNH</a:t>
            </a:r>
            <a:endParaRPr lang="en-US" sz="8000" b="1" dirty="0">
              <a:solidFill>
                <a:srgbClr val="FFC000"/>
              </a:solidFill>
              <a:latin typeface="Arial" panose="020B0604020202020204" pitchFamily="34" charset="0"/>
              <a:cs typeface="Arial" panose="020B0604020202020204" pitchFamily="34" charset="0"/>
            </a:endParaRPr>
          </a:p>
        </p:txBody>
      </p:sp>
      <p:sp>
        <p:nvSpPr>
          <p:cNvPr id="23" name="Rectangle 22"/>
          <p:cNvSpPr/>
          <p:nvPr/>
        </p:nvSpPr>
        <p:spPr>
          <a:xfrm>
            <a:off x="1577989" y="3796676"/>
            <a:ext cx="14938634" cy="4153188"/>
          </a:xfrm>
          <a:prstGeom prst="rect">
            <a:avLst/>
          </a:prstGeom>
        </p:spPr>
        <p:txBody>
          <a:bodyPr wrap="square">
            <a:spAutoFit/>
          </a:bodyPr>
          <a:lstStyle/>
          <a:p>
            <a:pPr algn="ctr">
              <a:lnSpc>
                <a:spcPct val="150000"/>
              </a:lnSpc>
              <a:spcBef>
                <a:spcPts val="600"/>
              </a:spcBef>
              <a:spcAft>
                <a:spcPts val="0"/>
              </a:spcAft>
            </a:pP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Tiết</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53</a:t>
            </a:r>
          </a:p>
          <a:p>
            <a:pPr algn="ctr">
              <a:lnSpc>
                <a:spcPct val="150000"/>
              </a:lnSpc>
              <a:spcBef>
                <a:spcPts val="600"/>
              </a:spcBef>
              <a:spcAft>
                <a:spcPts val="0"/>
              </a:spcAft>
            </a:pP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Kĩ</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năng</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chăm</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sóc</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thân</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bị</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mệt</a:t>
            </a:r>
            <a:r>
              <a:rPr lang="en-US" sz="6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6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ốm</a:t>
            </a:r>
            <a:endParaRPr lang="en-US" sz="6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8"/>
          <p:cNvPicPr>
            <a:picLocks noChangeAspect="1"/>
          </p:cNvPicPr>
          <p:nvPr/>
        </p:nvPicPr>
        <p:blipFill>
          <a:blip r:embed="rId9"/>
          <a:srcRect/>
          <a:stretch>
            <a:fillRect/>
          </a:stretch>
        </p:blipFill>
        <p:spPr>
          <a:xfrm>
            <a:off x="0" y="5411626"/>
            <a:ext cx="2895600" cy="581432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1843" y="7134035"/>
            <a:ext cx="2372026" cy="175961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530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noProof="1">
                <a:solidFill>
                  <a:srgbClr val="FF0000"/>
                </a:solidFill>
                <a:latin typeface="Arial" panose="020B0604020202020204" pitchFamily="34" charset="0"/>
                <a:cs typeface="Arial" panose="020B0604020202020204" pitchFamily="34" charset="0"/>
              </a:rPr>
              <a:t>Câu hỏi 3: </a:t>
            </a:r>
            <a:r>
              <a:rPr lang="vi-VN" sz="4400" noProof="1">
                <a:solidFill>
                  <a:schemeClr val="tx1"/>
                </a:solidFill>
                <a:latin typeface="Arial" panose="020B0604020202020204" pitchFamily="34" charset="0"/>
                <a:cs typeface="Arial" panose="020B0604020202020204" pitchFamily="34" charset="0"/>
              </a:rPr>
              <a:t>Em sẽ làm gì khi người thân bị đau bụng</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Pha nước gừng và giúp giữ ấm bụng</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Cho uống nước lạnh</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Cho ăn thật nhiều</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Cho uống nhân sâm </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4270355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noProof="1">
                <a:solidFill>
                  <a:srgbClr val="FF0000"/>
                </a:solidFill>
                <a:latin typeface="Arial" panose="020B0604020202020204" pitchFamily="34" charset="0"/>
                <a:cs typeface="Arial" panose="020B0604020202020204" pitchFamily="34" charset="0"/>
              </a:rPr>
              <a:t>Câu hỏi 4: </a:t>
            </a:r>
            <a:r>
              <a:rPr lang="vi-VN" sz="4400" noProof="1">
                <a:solidFill>
                  <a:schemeClr val="tx1"/>
                </a:solidFill>
                <a:latin typeface="Arial" panose="020B0604020202020204" pitchFamily="34" charset="0"/>
                <a:cs typeface="Arial" panose="020B0604020202020204" pitchFamily="34" charset="0"/>
              </a:rPr>
              <a:t>Hãy chọn cách chăm sóc đúng trong tình huống sau: Mẹ Minh vừa đi khám và phát hiện bị ung thư đại tràng. Mẹ rất sốc và bi quan.</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2334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D. </a:t>
            </a:r>
            <a:r>
              <a:rPr lang="vi-VN" sz="3600" noProof="1">
                <a:solidFill>
                  <a:schemeClr val="tx1"/>
                </a:solidFill>
                <a:latin typeface="Arial" panose="020B0604020202020204" pitchFamily="34" charset="0"/>
                <a:cs typeface="Arial" panose="020B0604020202020204" pitchFamily="34" charset="0"/>
              </a:rPr>
              <a:t>Động viên mẹ vui vẻ, lạc quan và điều trị tích cực theo chỉ dẫn của bác sĩ.</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Lo lắng và bi quan</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Than khóc và đau buồn cùng mẹ</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Không làm theo chỉ dẫn của bác sĩ</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9057806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1282465" y="189014"/>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597318" y="195783"/>
            <a:ext cx="5765330" cy="1247408"/>
          </a:xfrm>
          <a:prstGeom prst="rect">
            <a:avLst/>
          </a:prstGeom>
        </p:spPr>
      </p:pic>
      <p:sp>
        <p:nvSpPr>
          <p:cNvPr id="137" name="Rectangle 136"/>
          <p:cNvSpPr/>
          <p:nvPr/>
        </p:nvSpPr>
        <p:spPr>
          <a:xfrm>
            <a:off x="4451745" y="114300"/>
            <a:ext cx="9144000" cy="1387175"/>
          </a:xfrm>
          <a:prstGeom prst="rect">
            <a:avLst/>
          </a:prstGeom>
        </p:spPr>
        <p:txBody>
          <a:bodyPr>
            <a:spAutoFit/>
          </a:bodyPr>
          <a:lstStyle/>
          <a:p>
            <a:pPr algn="ctr">
              <a:lnSpc>
                <a:spcPct val="150000"/>
              </a:lnSpc>
              <a:spcAft>
                <a:spcPts val="1000"/>
              </a:spcAft>
            </a:pPr>
            <a:r>
              <a:rPr lang="en-US" sz="6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VẬN DỤNG</a:t>
            </a:r>
          </a:p>
        </p:txBody>
      </p:sp>
      <p:pic>
        <p:nvPicPr>
          <p:cNvPr id="140" name="Picture 139">
            <a:extLst>
              <a:ext uri="{FF2B5EF4-FFF2-40B4-BE49-F238E27FC236}">
                <a16:creationId xmlns:a16="http://schemas.microsoft.com/office/drawing/2014/main" id="{240DE09B-7223-3171-D806-E9BCA8D4C4A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920" t="12560" r="63009" b="44953"/>
          <a:stretch/>
        </p:blipFill>
        <p:spPr>
          <a:xfrm>
            <a:off x="15365573" y="8055634"/>
            <a:ext cx="2922427" cy="2247900"/>
          </a:xfrm>
          <a:prstGeom prst="rect">
            <a:avLst/>
          </a:prstGeom>
        </p:spPr>
      </p:pic>
      <p:sp>
        <p:nvSpPr>
          <p:cNvPr id="6" name="Rectangle 5"/>
          <p:cNvSpPr/>
          <p:nvPr/>
        </p:nvSpPr>
        <p:spPr>
          <a:xfrm>
            <a:off x="661549" y="1797903"/>
            <a:ext cx="16964901" cy="830997"/>
          </a:xfrm>
          <a:prstGeom prst="rect">
            <a:avLst/>
          </a:prstGeom>
        </p:spPr>
        <p:txBody>
          <a:bodyPr wrap="none">
            <a:spAutoFit/>
          </a:bodyPr>
          <a:lstStyle/>
          <a:p>
            <a:r>
              <a:rPr lang="de-DE" sz="4800" b="1" dirty="0">
                <a:solidFill>
                  <a:srgbClr val="0070C0"/>
                </a:solidFill>
                <a:latin typeface="Arial" panose="020B0604020202020204" pitchFamily="34" charset="0"/>
                <a:ea typeface="Calibri" panose="020F0502020204030204" pitchFamily="34" charset="0"/>
                <a:cs typeface="Arial" panose="020B0604020202020204" pitchFamily="34" charset="0"/>
              </a:rPr>
              <a:t>4. Vận dụng kĩ năng chăm sóc người thân khi bị mệt, ốm.</a:t>
            </a:r>
            <a:endParaRPr lang="en-US" sz="4800"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541295" y="2795798"/>
            <a:ext cx="16964900" cy="3067506"/>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de-DE" sz="4000" b="1"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về nhà: </a:t>
            </a:r>
          </a:p>
          <a:p>
            <a:pPr algn="just">
              <a:lnSpc>
                <a:spcPct val="150000"/>
              </a:lnSpc>
              <a:spcBef>
                <a:spcPts val="600"/>
              </a:spcBef>
              <a:spcAft>
                <a:spcPts val="100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Thể hiện kĩ năng chăm sóc người thân khi bị mệt, sốt, đau đầu, đau bụng, đau người, chân tay,...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AutoShape 2" descr="Cách chăm sóc trẻ sốt cao lạnh tay chân | Hapac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2952595" y="6211522"/>
            <a:ext cx="5542413" cy="3688224"/>
          </a:xfrm>
          <a:prstGeom prst="rect">
            <a:avLst/>
          </a:prstGeom>
        </p:spPr>
      </p:pic>
      <p:pic>
        <p:nvPicPr>
          <p:cNvPr id="11" name="Picture 10"/>
          <p:cNvPicPr>
            <a:picLocks noChangeAspect="1"/>
          </p:cNvPicPr>
          <p:nvPr/>
        </p:nvPicPr>
        <p:blipFill>
          <a:blip r:embed="rId7"/>
          <a:stretch>
            <a:fillRect/>
          </a:stretch>
        </p:blipFill>
        <p:spPr>
          <a:xfrm>
            <a:off x="9448800" y="6211522"/>
            <a:ext cx="4898718" cy="3688224"/>
          </a:xfrm>
          <a:prstGeom prst="rect">
            <a:avLst/>
          </a:prstGeom>
        </p:spPr>
      </p:pic>
    </p:spTree>
    <p:extLst>
      <p:ext uri="{BB962C8B-B14F-4D97-AF65-F5344CB8AC3E}">
        <p14:creationId xmlns:p14="http://schemas.microsoft.com/office/powerpoint/2010/main" val="10084933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6"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3811" y="9013295"/>
            <a:ext cx="8580377" cy="46646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86255" y="6922964"/>
            <a:ext cx="1567745" cy="21829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3442" y="7346288"/>
            <a:ext cx="2372026" cy="175961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92649" y="7380482"/>
            <a:ext cx="3306548" cy="1725417"/>
          </a:xfrm>
          <a:prstGeom prst="rect">
            <a:avLst/>
          </a:prstGeom>
        </p:spPr>
      </p:pic>
      <p:sp>
        <p:nvSpPr>
          <p:cNvPr id="14" name="Rectangle 13"/>
          <p:cNvSpPr/>
          <p:nvPr/>
        </p:nvSpPr>
        <p:spPr>
          <a:xfrm>
            <a:off x="609600" y="1429634"/>
            <a:ext cx="17068800" cy="5350183"/>
          </a:xfrm>
          <a:prstGeom prst="rect">
            <a:avLst/>
          </a:prstGeom>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Chăm sóc người thân khi bị mệt, ốm là thể hiện trách nhiệm của các em đối với gia đình.</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Quan tâm, yêu thương người thân khi bị mệt, ốm chưa đủ, các em còn cần phải biết chăm sóc đúng cách và thể hiện bằng hành động phù hợp.</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buFont typeface="Arial" panose="020B0604020202020204" pitchFamily="34" charset="0"/>
              <a:buChar char="•"/>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Khi các em thể hiện tốt kĩ năng chăm sóc người thân bị mệt, ốm sẽ làm cho người thân cảm thấy ấm áp, hạnh phúc và khoẻ hơn.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571999" y="38100"/>
            <a:ext cx="9144000" cy="1569660"/>
          </a:xfrm>
          <a:prstGeom prst="rect">
            <a:avLst/>
          </a:prstGeom>
        </p:spPr>
        <p:txBody>
          <a:bodyPr anchor="ctr">
            <a:spAutoFit/>
          </a:bodyPr>
          <a:lstStyle/>
          <a:p>
            <a:pPr algn="ctr">
              <a:lnSpc>
                <a:spcPct val="150000"/>
              </a:lnSpc>
              <a:spcAft>
                <a:spcPts val="1000"/>
              </a:spcAft>
            </a:pPr>
            <a:r>
              <a:rPr lang="en-US" sz="6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KẾT LUẬN CHUNG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up)">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up)">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rot="-10800000">
            <a:off x="1028700" y="2869589"/>
            <a:ext cx="4445119" cy="4704186"/>
            <a:chOff x="0" y="0"/>
            <a:chExt cx="15040163" cy="15916723"/>
          </a:xfrm>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grpSp>
        <p:nvGrpSpPr>
          <p:cNvPr id="5" name="Group 5"/>
          <p:cNvGrpSpPr/>
          <p:nvPr/>
        </p:nvGrpSpPr>
        <p:grpSpPr>
          <a:xfrm rot="-10800000">
            <a:off x="12776028" y="2869589"/>
            <a:ext cx="4445119" cy="4704186"/>
            <a:chOff x="0" y="0"/>
            <a:chExt cx="15040163" cy="15916723"/>
          </a:xfrm>
        </p:grpSpPr>
        <p:sp>
          <p:nvSpPr>
            <p:cNvPr id="6" name="Freeform 6"/>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grpSp>
        <p:nvGrpSpPr>
          <p:cNvPr id="8" name="Group 8"/>
          <p:cNvGrpSpPr/>
          <p:nvPr/>
        </p:nvGrpSpPr>
        <p:grpSpPr>
          <a:xfrm rot="-10800000">
            <a:off x="6902159" y="2869589"/>
            <a:ext cx="4445119" cy="4704186"/>
            <a:chOff x="0" y="0"/>
            <a:chExt cx="15040163" cy="15916723"/>
          </a:xfrm>
        </p:grpSpPr>
        <p:sp>
          <p:nvSpPr>
            <p:cNvPr id="9" name="Freeform 9"/>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0680" y="7720572"/>
            <a:ext cx="1903635" cy="265063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27640" y="8276114"/>
            <a:ext cx="4014979" cy="209508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710" y="7720572"/>
            <a:ext cx="1903635" cy="265063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22376" y="8234593"/>
            <a:ext cx="2880234" cy="213661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40670" y="8276114"/>
            <a:ext cx="4014979" cy="209508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0655" y="7720572"/>
            <a:ext cx="1903635" cy="2650631"/>
          </a:xfrm>
          <a:prstGeom prst="rect">
            <a:avLst/>
          </a:prstGeom>
        </p:spPr>
      </p:pic>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sp>
        <p:nvSpPr>
          <p:cNvPr id="107" name="Rectangle 106"/>
          <p:cNvSpPr/>
          <p:nvPr/>
        </p:nvSpPr>
        <p:spPr>
          <a:xfrm>
            <a:off x="4554073" y="784525"/>
            <a:ext cx="9144000" cy="1387175"/>
          </a:xfrm>
          <a:prstGeom prst="rect">
            <a:avLst/>
          </a:prstGeom>
        </p:spPr>
        <p:txBody>
          <a:bodyPr>
            <a:spAutoFit/>
          </a:bodyPr>
          <a:lstStyle/>
          <a:p>
            <a:pPr algn="ctr">
              <a:lnSpc>
                <a:spcPct val="150000"/>
              </a:lnSpc>
              <a:spcAft>
                <a:spcPts val="1000"/>
              </a:spcAft>
            </a:pPr>
            <a:r>
              <a:rPr lang="en-US" sz="6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HƯỚNG DẪN VỀ NHÀ</a:t>
            </a:r>
          </a:p>
        </p:txBody>
      </p:sp>
      <p:sp>
        <p:nvSpPr>
          <p:cNvPr id="109" name="Rectangle 108"/>
          <p:cNvSpPr/>
          <p:nvPr/>
        </p:nvSpPr>
        <p:spPr>
          <a:xfrm>
            <a:off x="1073469" y="3763619"/>
            <a:ext cx="4353289" cy="2939266"/>
          </a:xfrm>
          <a:prstGeom prst="rect">
            <a:avLst/>
          </a:prstGeom>
        </p:spPr>
        <p:txBody>
          <a:bodyPr wrap="square">
            <a:spAutoFit/>
          </a:bodyPr>
          <a:lstStyle/>
          <a:p>
            <a:pPr lvl="0" algn="ctr">
              <a:lnSpc>
                <a:spcPct val="150000"/>
              </a:lnSpc>
              <a:spcBef>
                <a:spcPts val="600"/>
              </a:spcBef>
              <a:spcAft>
                <a:spcPts val="0"/>
              </a:spcAft>
            </a:pP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Nội</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dung 1: </a:t>
            </a:r>
          </a:p>
          <a:p>
            <a:pPr lvl="0" algn="ctr">
              <a:lnSpc>
                <a:spcPct val="150000"/>
              </a:lnSpc>
              <a:spcBef>
                <a:spcPts val="600"/>
              </a:spcBef>
              <a:spcAft>
                <a:spcPts val="0"/>
              </a:spcAft>
            </a:pPr>
            <a:r>
              <a:rPr lang="vi-VN" sz="4000" dirty="0">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0" name="Rectangle 109"/>
          <p:cNvSpPr/>
          <p:nvPr/>
        </p:nvSpPr>
        <p:spPr>
          <a:xfrm>
            <a:off x="12820798" y="3763619"/>
            <a:ext cx="4353289" cy="2939266"/>
          </a:xfrm>
          <a:prstGeom prst="rect">
            <a:avLst/>
          </a:prstGeom>
        </p:spPr>
        <p:txBody>
          <a:bodyPr wrap="square">
            <a:spAutoFit/>
          </a:bodyPr>
          <a:lstStyle/>
          <a:p>
            <a:pPr lvl="0" algn="ctr">
              <a:lnSpc>
                <a:spcPct val="150000"/>
              </a:lnSpc>
              <a:spcBef>
                <a:spcPts val="600"/>
              </a:spcBef>
              <a:spcAft>
                <a:spcPts val="0"/>
              </a:spcAft>
            </a:pP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Nội</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dung 3: </a:t>
            </a:r>
          </a:p>
          <a:p>
            <a:pPr lvl="0" algn="ctr">
              <a:lnSpc>
                <a:spcPct val="150000"/>
              </a:lnSpc>
              <a:spcBef>
                <a:spcPts val="600"/>
              </a:spcBef>
              <a:spcAft>
                <a:spcPts val="0"/>
              </a:spcAft>
            </a:pPr>
            <a:r>
              <a:rPr lang="en-US" sz="4000" dirty="0" err="1">
                <a:latin typeface="Arial" panose="020B0604020202020204" pitchFamily="34" charset="0"/>
                <a:ea typeface="Calibri" panose="020F0502020204030204" pitchFamily="34" charset="0"/>
                <a:cs typeface="Arial" panose="020B0604020202020204" pitchFamily="34" charset="0"/>
              </a:rPr>
              <a:t>Chuẩn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mới</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1" name="Rectangle 110"/>
          <p:cNvSpPr/>
          <p:nvPr/>
        </p:nvSpPr>
        <p:spPr>
          <a:xfrm>
            <a:off x="7438968" y="3783374"/>
            <a:ext cx="3369211" cy="2939266"/>
          </a:xfrm>
          <a:prstGeom prst="rect">
            <a:avLst/>
          </a:prstGeom>
        </p:spPr>
        <p:txBody>
          <a:bodyPr wrap="square">
            <a:spAutoFit/>
          </a:bodyPr>
          <a:lstStyle/>
          <a:p>
            <a:pPr lvl="0" algn="ctr">
              <a:lnSpc>
                <a:spcPct val="150000"/>
              </a:lnSpc>
              <a:spcBef>
                <a:spcPts val="600"/>
              </a:spcBef>
              <a:spcAft>
                <a:spcPts val="0"/>
              </a:spcAft>
            </a:pP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Nội</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dung 2: </a:t>
            </a:r>
          </a:p>
          <a:p>
            <a:pPr lvl="0" algn="ctr">
              <a:lnSpc>
                <a:spcPct val="150000"/>
              </a:lnSpc>
              <a:spcBef>
                <a:spcPts val="600"/>
              </a:spcBef>
              <a:spcAft>
                <a:spcPts val="0"/>
              </a:spcAft>
            </a:pP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barn(inVertical)">
                                      <p:cBhvr>
                                        <p:cTn id="13" dur="500"/>
                                        <p:tgtEl>
                                          <p:spTgt spid="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barn(inVertical)">
                                      <p:cBhvr>
                                        <p:cTn id="18" dur="500"/>
                                        <p:tgtEl>
                                          <p:spTgt spid="1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barn(inVertical)">
                                      <p:cBhvr>
                                        <p:cTn id="23"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9" grpId="0"/>
      <p:bldP spid="110" grpId="0"/>
      <p:bldP spid="1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 y="619908"/>
            <a:ext cx="14935199"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7"/>
          <p:cNvSpPr txBox="1"/>
          <p:nvPr/>
        </p:nvSpPr>
        <p:spPr>
          <a:xfrm>
            <a:off x="3264313" y="2857500"/>
            <a:ext cx="11759371" cy="3557512"/>
          </a:xfrm>
          <a:prstGeom prst="rect">
            <a:avLst/>
          </a:prstGeom>
          <a:noFill/>
        </p:spPr>
        <p:txBody>
          <a:bodyPr wrap="square" rtlCol="0">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chemeClr val="bg1"/>
                </a:solidFill>
                <a:latin typeface="Arial" panose="020B0604020202020204" pitchFamily="34" charset="0"/>
                <a:cs typeface="Arial" panose="020B0604020202020204" pitchFamily="34" charset="0"/>
              </a:rPr>
              <a:t>ĐÃ CHÚ Ý LẮNG NGHE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4" name="Cloud 23"/>
          <p:cNvSpPr/>
          <p:nvPr/>
        </p:nvSpPr>
        <p:spPr>
          <a:xfrm>
            <a:off x="5887908" y="3614484"/>
            <a:ext cx="5513393" cy="3510216"/>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9026">
            <a:off x="5916844" y="3068814"/>
            <a:ext cx="2102723" cy="5940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89238" flipH="1">
            <a:off x="9644707" y="2872496"/>
            <a:ext cx="1807173" cy="51052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51077">
            <a:off x="4733229" y="6005804"/>
            <a:ext cx="1756186" cy="7798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38104" flipH="1">
            <a:off x="10633746" y="5792853"/>
            <a:ext cx="2250397" cy="800692"/>
          </a:xfrm>
          <a:prstGeom prst="rect">
            <a:avLst/>
          </a:prstGeom>
        </p:spPr>
      </p:pic>
      <p:sp>
        <p:nvSpPr>
          <p:cNvPr id="18" name="Rectangle 17"/>
          <p:cNvSpPr/>
          <p:nvPr/>
        </p:nvSpPr>
        <p:spPr>
          <a:xfrm>
            <a:off x="685800" y="1595378"/>
            <a:ext cx="5174977"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1. Chia sẻ về kĩ năng chăm sóc người thân khi bị mệt, ốm.</a:t>
            </a:r>
            <a:endParaRPr lang="en-US" sz="4000" dirty="0">
              <a:latin typeface="Arial" panose="020B0604020202020204" pitchFamily="34" charset="0"/>
              <a:cs typeface="Arial" panose="020B0604020202020204" pitchFamily="34" charset="0"/>
            </a:endParaRPr>
          </a:p>
        </p:txBody>
      </p:sp>
      <p:sp>
        <p:nvSpPr>
          <p:cNvPr id="19" name="Rectangle 18"/>
          <p:cNvSpPr/>
          <p:nvPr/>
        </p:nvSpPr>
        <p:spPr>
          <a:xfrm>
            <a:off x="11430000" y="1333500"/>
            <a:ext cx="6301766"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spcBef>
                <a:spcPts val="600"/>
              </a:spcBef>
              <a:spcAft>
                <a:spcPts val="0"/>
              </a:spcAft>
            </a:pPr>
            <a:r>
              <a:rPr lang="en-US" sz="4000" dirty="0">
                <a:latin typeface="Arial" panose="020B0604020202020204" pitchFamily="34" charset="0"/>
                <a:ea typeface="Times New Roman" panose="02020603050405020304" pitchFamily="18" charset="0"/>
                <a:cs typeface="Arial" panose="020B0604020202020204" pitchFamily="34" charset="0"/>
              </a:rPr>
              <a:t>2. </a:t>
            </a:r>
            <a:r>
              <a:rPr lang="en-US" sz="4000" dirty="0" err="1">
                <a:latin typeface="Arial" panose="020B0604020202020204" pitchFamily="34" charset="0"/>
                <a:ea typeface="Times New Roman" panose="02020603050405020304" pitchFamily="18" charset="0"/>
                <a:cs typeface="Arial" panose="020B0604020202020204" pitchFamily="34" charset="0"/>
              </a:rPr>
              <a:t>Xác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định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việc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không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chăm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sóc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thân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mệt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ốm</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2417892" y="7069006"/>
            <a:ext cx="5049708"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Sắm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kĩ</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năng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chăm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sóc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thân</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2" name="Rectangle 21"/>
          <p:cNvSpPr/>
          <p:nvPr/>
        </p:nvSpPr>
        <p:spPr>
          <a:xfrm>
            <a:off x="10058400" y="7069006"/>
            <a:ext cx="5105400"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4. Vận dụng kĩ năng chăm sóc người thân khi bị mệt, ốm.</a:t>
            </a:r>
            <a:endParaRPr lang="en-US" sz="4000" dirty="0">
              <a:latin typeface="Arial" panose="020B0604020202020204" pitchFamily="34" charset="0"/>
              <a:cs typeface="Arial" panose="020B0604020202020204" pitchFamily="34" charset="0"/>
            </a:endParaRPr>
          </a:p>
        </p:txBody>
      </p:sp>
      <p:sp>
        <p:nvSpPr>
          <p:cNvPr id="23" name="TextBox 22"/>
          <p:cNvSpPr txBox="1"/>
          <p:nvPr/>
        </p:nvSpPr>
        <p:spPr>
          <a:xfrm>
            <a:off x="6477000" y="3762983"/>
            <a:ext cx="4319056" cy="3046988"/>
          </a:xfrm>
          <a:prstGeom prst="rect">
            <a:avLst/>
          </a:prstGeom>
          <a:noFill/>
        </p:spPr>
        <p:txBody>
          <a:bodyPr wrap="square" rtlCol="0">
            <a:spAutoFit/>
          </a:bodyPr>
          <a:lstStyle/>
          <a:p>
            <a:pPr algn="ctr">
              <a:lnSpc>
                <a:spcPct val="150000"/>
              </a:lnSpc>
            </a:pPr>
            <a:r>
              <a:rPr lang="en-US" sz="6400" b="1" dirty="0">
                <a:latin typeface="Arial" panose="020B0604020202020204" pitchFamily="34" charset="0"/>
                <a:cs typeface="Arial" panose="020B0604020202020204" pitchFamily="34" charset="0"/>
              </a:rPr>
              <a:t>NỘI DUNG BÀI HỌC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8" grpId="0" animBg="1"/>
      <p:bldP spid="19" grpId="0" animBg="1"/>
      <p:bldP spid="20" grpId="0" animBg="1"/>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76224" y="6529998"/>
            <a:ext cx="2711776" cy="377588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625807"/>
            <a:ext cx="2504185" cy="16800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71995" y="1140548"/>
            <a:ext cx="3657600" cy="791372"/>
          </a:xfrm>
          <a:prstGeom prst="rect">
            <a:avLst/>
          </a:prstGeom>
        </p:spPr>
      </p:pic>
      <p:sp>
        <p:nvSpPr>
          <p:cNvPr id="19" name="Rectangle 18"/>
          <p:cNvSpPr/>
          <p:nvPr/>
        </p:nvSpPr>
        <p:spPr>
          <a:xfrm>
            <a:off x="5353728" y="1565467"/>
            <a:ext cx="7580537" cy="1063433"/>
          </a:xfrm>
          <a:prstGeom prst="rect">
            <a:avLst/>
          </a:prstGeom>
        </p:spPr>
        <p:txBody>
          <a:bodyPr wrap="none">
            <a:spAutoFit/>
          </a:bodyPr>
          <a:lstStyle/>
          <a:p>
            <a:pPr algn="ctr">
              <a:lnSpc>
                <a:spcPct val="150000"/>
              </a:lnSpc>
              <a:spcBef>
                <a:spcPts val="600"/>
              </a:spcBef>
              <a:spcAft>
                <a:spcPts val="0"/>
              </a:spcAft>
            </a:pPr>
            <a:r>
              <a:rPr lang="en-US" sz="4800" dirty="0" err="1">
                <a:latin typeface="Arial" panose="020B0604020202020204" pitchFamily="34" charset="0"/>
                <a:ea typeface="Calibri" panose="020F0502020204030204" pitchFamily="34" charset="0"/>
                <a:cs typeface="Arial" panose="020B0604020202020204" pitchFamily="34" charset="0"/>
              </a:rPr>
              <a:t>Trò</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chơi</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b="1" i="1" dirty="0">
                <a:solidFill>
                  <a:srgbClr val="0070C0"/>
                </a:solidFill>
                <a:latin typeface="Arial" panose="020B0604020202020204" pitchFamily="34" charset="0"/>
                <a:ea typeface="Calibri" panose="020F0502020204030204" pitchFamily="34" charset="0"/>
                <a:cs typeface="Arial" panose="020B0604020202020204" pitchFamily="34" charset="0"/>
              </a:rPr>
              <a:t>“BÁC SĨ TÍ HON”</a:t>
            </a:r>
            <a:endParaRPr lang="en-US" sz="4800" b="1" i="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6649564" y="459016"/>
            <a:ext cx="4988866" cy="1077218"/>
          </a:xfrm>
          <a:prstGeom prst="rect">
            <a:avLst/>
          </a:prstGeom>
        </p:spPr>
        <p:txBody>
          <a:bodyPr wrap="none">
            <a:spAutoFit/>
          </a:bodyPr>
          <a:lstStyle/>
          <a:p>
            <a:pPr algn="ctr"/>
            <a:r>
              <a:rPr lang="en-US" sz="6400" b="1" dirty="0">
                <a:latin typeface="Arial" panose="020B0604020202020204" pitchFamily="34" charset="0"/>
                <a:ea typeface="Calibri" panose="020F0502020204030204" pitchFamily="34" charset="0"/>
                <a:cs typeface="Arial" panose="020B0604020202020204" pitchFamily="34" charset="0"/>
              </a:rPr>
              <a:t>KHỞI ĐỘNG</a:t>
            </a:r>
            <a:endParaRPr lang="en-US" sz="6400" dirty="0">
              <a:latin typeface="Arial" panose="020B0604020202020204" pitchFamily="34" charset="0"/>
              <a:cs typeface="Arial" panose="020B0604020202020204" pitchFamily="34" charset="0"/>
            </a:endParaRPr>
          </a:p>
        </p:txBody>
      </p:sp>
      <p:sp>
        <p:nvSpPr>
          <p:cNvPr id="23" name="Rectangle 22"/>
          <p:cNvSpPr/>
          <p:nvPr/>
        </p:nvSpPr>
        <p:spPr>
          <a:xfrm>
            <a:off x="1179226" y="2773596"/>
            <a:ext cx="15929539" cy="3416320"/>
          </a:xfrm>
          <a:prstGeom prst="rect">
            <a:avLst/>
          </a:prstGeom>
        </p:spPr>
        <p:txBody>
          <a:bodyPr wrap="square">
            <a:spAutoFit/>
          </a:bodyPr>
          <a:lstStyle/>
          <a:p>
            <a:pPr algn="just">
              <a:lnSpc>
                <a:spcPct val="150000"/>
              </a:lnSpc>
              <a:spcAft>
                <a:spcPts val="0"/>
              </a:spcAft>
            </a:pPr>
            <a:r>
              <a:rPr lang="pt-BR"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Luật chơi: </a:t>
            </a:r>
            <a:r>
              <a:rPr lang="pt-BR"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tổ cử ra 2 bạn tham gia trò chơi. Trong thời gian 3 phút, 1 bạn có nhiệm vụ diễn tả hành động mà giáo viên ghi trên bảng, bạn còn lại đứng đối mặt, quan sát và đoán xem hành động đó là biểu hiện của bệnh gì</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pt-BR"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Đội nào đoán được nhiều</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và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đáp</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pt-BR"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giành chiến thắng.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62111" y="6280499"/>
            <a:ext cx="8163768" cy="413290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144181"/>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993760" y="7525838"/>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sp>
        <p:nvSpPr>
          <p:cNvPr id="80" name="Rectangle 79"/>
          <p:cNvSpPr/>
          <p:nvPr/>
        </p:nvSpPr>
        <p:spPr>
          <a:xfrm>
            <a:off x="2590800" y="342900"/>
            <a:ext cx="12708645" cy="2308324"/>
          </a:xfrm>
          <a:prstGeom prst="rect">
            <a:avLst/>
          </a:prstGeom>
        </p:spPr>
        <p:txBody>
          <a:bodyPr wrap="square">
            <a:spAutoFit/>
          </a:bodyPr>
          <a:lstStyle/>
          <a:p>
            <a:pPr algn="ctr">
              <a:lnSpc>
                <a:spcPct val="150000"/>
              </a:lnSpc>
              <a:spcBef>
                <a:spcPts val="600"/>
              </a:spcBef>
              <a:spcAft>
                <a:spcPts val="0"/>
              </a:spcAft>
              <a:tabLst>
                <a:tab pos="90170" algn="l"/>
                <a:tab pos="180340" algn="l"/>
              </a:tabLst>
            </a:pPr>
            <a:r>
              <a:rPr lang="de-DE" sz="4800" b="1" dirty="0">
                <a:solidFill>
                  <a:srgbClr val="0070C0"/>
                </a:solidFill>
                <a:latin typeface="Arial" panose="020B0604020202020204" pitchFamily="34" charset="0"/>
                <a:ea typeface="Calibri" panose="020F0502020204030204" pitchFamily="34" charset="0"/>
                <a:cs typeface="Arial" panose="020B0604020202020204" pitchFamily="34" charset="0"/>
              </a:rPr>
              <a:t>I. Chia sẻ về kĩ năng chăm sóc người thân khi bị mệt, ốm.</a:t>
            </a:r>
            <a:endParaRPr lang="en-US" sz="48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1" name="TextBox 80"/>
          <p:cNvSpPr txBox="1"/>
          <p:nvPr/>
        </p:nvSpPr>
        <p:spPr>
          <a:xfrm>
            <a:off x="2626743" y="2705100"/>
            <a:ext cx="88392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Nghiên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cứu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trường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hợp</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sau</a:t>
            </a:r>
            <a:r>
              <a:rPr lang="en-US" sz="4000" b="1" dirty="0">
                <a:latin typeface="Arial" panose="020B0604020202020204" pitchFamily="34" charset="0"/>
                <a:cs typeface="Arial" panose="020B0604020202020204" pitchFamily="34" charset="0"/>
              </a:rPr>
              <a:t>:</a:t>
            </a:r>
          </a:p>
        </p:txBody>
      </p:sp>
      <p:sp>
        <p:nvSpPr>
          <p:cNvPr id="83" name="Rectangle 82"/>
          <p:cNvSpPr/>
          <p:nvPr/>
        </p:nvSpPr>
        <p:spPr>
          <a:xfrm>
            <a:off x="1629922" y="3555545"/>
            <a:ext cx="14630399" cy="2862322"/>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vừa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vừa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nằm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nghỉ</a:t>
            </a:r>
            <a:r>
              <a:rPr lang="en-US" sz="4000" dirty="0">
                <a:latin typeface="Arial" panose="020B0604020202020204" pitchFamily="34" charset="0"/>
                <a:ea typeface="Calibri" panose="020F0502020204030204" pitchFamily="34" charset="0"/>
                <a:cs typeface="Arial" panose="020B0604020202020204" pitchFamily="34" charset="0"/>
              </a:rPr>
              <a:t>. Minh </a:t>
            </a:r>
            <a:r>
              <a:rPr lang="en-US" sz="4000" dirty="0" err="1">
                <a:latin typeface="Arial" panose="020B0604020202020204" pitchFamily="34" charset="0"/>
                <a:ea typeface="Calibri" panose="020F0502020204030204" pitchFamily="34" charset="0"/>
                <a:cs typeface="Arial" panose="020B0604020202020204" pitchFamily="34" charset="0"/>
              </a:rPr>
              <a:t>thấy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chanh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5" name="Rectangle 84"/>
          <p:cNvSpPr/>
          <p:nvPr/>
        </p:nvSpPr>
        <p:spPr>
          <a:xfrm>
            <a:off x="1629921" y="6317674"/>
            <a:ext cx="14630399" cy="2862322"/>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en-US" sz="4000" dirty="0">
                <a:latin typeface="Arial" panose="020B0604020202020204" pitchFamily="34" charset="0"/>
                <a:ea typeface="Calibri" panose="020F0502020204030204" pitchFamily="34" charset="0"/>
                <a:cs typeface="Arial" panose="020B0604020202020204" pitchFamily="34" charset="0"/>
              </a:rPr>
              <a:t>b) </a:t>
            </a:r>
            <a:r>
              <a:rPr lang="en-US" sz="4000" dirty="0" err="1">
                <a:latin typeface="Arial" panose="020B0604020202020204" pitchFamily="34" charset="0"/>
                <a:ea typeface="Calibri" panose="020F0502020204030204" pitchFamily="34" charset="0"/>
                <a:cs typeface="Arial" panose="020B0604020202020204" pitchFamily="34" charset="0"/>
              </a:rPr>
              <a:t>Bà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bụng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ngoài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lọ</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thuốc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hi </a:t>
            </a:r>
            <a:r>
              <a:rPr lang="en-US" sz="4000" dirty="0" err="1">
                <a:latin typeface="Arial" panose="020B0604020202020204" pitchFamily="34" charset="0"/>
                <a:ea typeface="Calibri" panose="020F0502020204030204" pitchFamily="34" charset="0"/>
                <a:cs typeface="Arial" panose="020B0604020202020204" pitchFamily="34" charset="0"/>
              </a:rPr>
              <a:t>vọng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inVertical)">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500" fill="hold"/>
                                        <p:tgtEl>
                                          <p:spTgt spid="83"/>
                                        </p:tgtEl>
                                        <p:attrNameLst>
                                          <p:attrName>ppt_x</p:attrName>
                                        </p:attrNameLst>
                                      </p:cBhvr>
                                      <p:tavLst>
                                        <p:tav tm="0">
                                          <p:val>
                                            <p:strVal val="#ppt_x"/>
                                          </p:val>
                                        </p:tav>
                                        <p:tav tm="100000">
                                          <p:val>
                                            <p:strVal val="#ppt_x"/>
                                          </p:val>
                                        </p:tav>
                                      </p:tavLst>
                                    </p:anim>
                                    <p:anim calcmode="lin" valueType="num">
                                      <p:cBhvr additive="base">
                                        <p:cTn id="19"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 calcmode="lin" valueType="num">
                                      <p:cBhvr additive="base">
                                        <p:cTn id="24" dur="500" fill="hold"/>
                                        <p:tgtEl>
                                          <p:spTgt spid="85"/>
                                        </p:tgtEl>
                                        <p:attrNameLst>
                                          <p:attrName>ppt_x</p:attrName>
                                        </p:attrNameLst>
                                      </p:cBhvr>
                                      <p:tavLst>
                                        <p:tav tm="0">
                                          <p:val>
                                            <p:strVal val="#ppt_x"/>
                                          </p:val>
                                        </p:tav>
                                        <p:tav tm="100000">
                                          <p:val>
                                            <p:strVal val="#ppt_x"/>
                                          </p:val>
                                        </p:tav>
                                      </p:tavLst>
                                    </p:anim>
                                    <p:anim calcmode="lin" valueType="num">
                                      <p:cBhvr additive="base">
                                        <p:cTn id="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3" grpId="0"/>
      <p:bldP spid="8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9436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419100" y="675719"/>
            <a:ext cx="5105400" cy="5632311"/>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xét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6553200" y="952501"/>
            <a:ext cx="11201400" cy="8658781"/>
          </a:xfrm>
          <a:prstGeom prst="rect">
            <a:avLst/>
          </a:prstGeom>
        </p:spPr>
        <p:txBody>
          <a:bodyPr wrap="square">
            <a:spAutoFit/>
          </a:bodyPr>
          <a:lstStyle/>
          <a:p>
            <a:pPr algn="just">
              <a:lnSpc>
                <a:spcPct val="150000"/>
              </a:lnSpc>
              <a:spcAft>
                <a:spcPts val="1000"/>
              </a:spcAft>
            </a:pP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Nhận</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xét</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Minh, </a:t>
            </a: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chưa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do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nghiệm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b="1" dirty="0" err="1">
                <a:latin typeface="Arial" panose="020B0604020202020204" pitchFamily="34" charset="0"/>
                <a:ea typeface="Calibri" panose="020F0502020204030204" pitchFamily="34" charset="0"/>
                <a:cs typeface="Arial" panose="020B0604020202020204" pitchFamily="34" charset="0"/>
              </a:rPr>
              <a:t>Tình</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huống</a:t>
            </a:r>
            <a:r>
              <a:rPr lang="en-US" sz="4000" b="1"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chanh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bụng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dày</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b="1" dirty="0" err="1">
                <a:latin typeface="Arial" panose="020B0604020202020204" pitchFamily="34" charset="0"/>
                <a:ea typeface="Calibri" panose="020F0502020204030204" pitchFamily="34" charset="0"/>
                <a:cs typeface="Arial" panose="020B0604020202020204" pitchFamily="34" charset="0"/>
              </a:rPr>
              <a:t>Tình</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huống</a:t>
            </a:r>
            <a:r>
              <a:rPr lang="en-US" sz="4000" b="1" dirty="0">
                <a:latin typeface="Arial" panose="020B0604020202020204" pitchFamily="34" charset="0"/>
                <a:ea typeface="Calibri" panose="020F0502020204030204" pitchFamily="34" charset="0"/>
                <a:cs typeface="Arial" panose="020B0604020202020204" pitchFamily="34" charset="0"/>
              </a:rPr>
              <a:t> b: </a:t>
            </a:r>
            <a:r>
              <a:rPr lang="en-US" sz="4000" dirty="0" err="1">
                <a:latin typeface="Arial" panose="020B0604020202020204" pitchFamily="34" charset="0"/>
                <a:ea typeface="Calibri" panose="020F0502020204030204" pitchFamily="34" charset="0"/>
                <a:cs typeface="Arial" panose="020B0604020202020204" pitchFamily="34" charset="0"/>
              </a:rPr>
              <a:t>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bụng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dẫn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nhờn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5375692" y="327386"/>
            <a:ext cx="1551450" cy="625114"/>
          </a:xfrm>
          <a:prstGeom prst="rect">
            <a:avLst/>
          </a:prstGeom>
          <a:ln>
            <a:noFill/>
          </a:ln>
        </p:spPr>
      </p:pic>
      <p:pic>
        <p:nvPicPr>
          <p:cNvPr id="18" name="Picture 17"/>
          <p:cNvPicPr>
            <a:picLocks noChangeAspect="1"/>
          </p:cNvPicPr>
          <p:nvPr/>
        </p:nvPicPr>
        <p:blipFill>
          <a:blip r:embed="rId4"/>
          <a:stretch>
            <a:fillRect/>
          </a:stretch>
        </p:blipFill>
        <p:spPr>
          <a:xfrm>
            <a:off x="366913" y="6336306"/>
            <a:ext cx="5209774" cy="392241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9" name="Rectangle 28"/>
          <p:cNvSpPr/>
          <p:nvPr/>
        </p:nvSpPr>
        <p:spPr>
          <a:xfrm>
            <a:off x="4190558" y="419100"/>
            <a:ext cx="9906879" cy="901593"/>
          </a:xfrm>
          <a:prstGeom prst="rect">
            <a:avLst/>
          </a:prstGeom>
        </p:spPr>
        <p:txBody>
          <a:bodyPr wrap="none">
            <a:spAutoFit/>
          </a:bodyPr>
          <a:lstStyle/>
          <a:p>
            <a:pPr algn="ctr">
              <a:lnSpc>
                <a:spcPct val="150000"/>
              </a:lnSpc>
              <a:spcBef>
                <a:spcPts val="600"/>
              </a:spcBef>
              <a:spcAft>
                <a:spcPts val="1000"/>
              </a:spcAft>
              <a:tabLst>
                <a:tab pos="90170" algn="l"/>
                <a:tab pos="180340" algn="l"/>
              </a:tabLs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32"/>
          <p:cNvSpPr/>
          <p:nvPr/>
        </p:nvSpPr>
        <p:spPr>
          <a:xfrm>
            <a:off x="1200144" y="1472636"/>
            <a:ext cx="15887705" cy="4965462"/>
          </a:xfrm>
          <a:prstGeom prst="rect">
            <a:avLst/>
          </a:prstGeom>
        </p:spPr>
        <p:txBody>
          <a:bodyPr wrap="square">
            <a:spAutoFit/>
          </a:bodyPr>
          <a:lstStyle/>
          <a:p>
            <a:pPr algn="ctr">
              <a:lnSpc>
                <a:spcPct val="150000"/>
              </a:lnSpc>
              <a:spcAft>
                <a:spcPts val="1000"/>
              </a:spcAft>
            </a:pP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Cách</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chăm</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sóc</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thân</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2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trường</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hợp</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b="1" dirty="0" err="1">
                <a:latin typeface="Arial" panose="020B0604020202020204" pitchFamily="34" charset="0"/>
                <a:ea typeface="Calibri" panose="020F0502020204030204" pitchFamily="34" charset="0"/>
                <a:cs typeface="Arial" panose="020B0604020202020204" pitchFamily="34" charset="0"/>
              </a:rPr>
              <a:t>Tình</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huống</a:t>
            </a:r>
            <a:r>
              <a:rPr lang="en-US" sz="4000" b="1"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lấy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ấm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ngọt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xong</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b="1" dirty="0" err="1">
                <a:latin typeface="Arial" panose="020B0604020202020204" pitchFamily="34" charset="0"/>
                <a:ea typeface="Calibri" panose="020F0502020204030204" pitchFamily="34" charset="0"/>
                <a:cs typeface="Arial" panose="020B0604020202020204" pitchFamily="34" charset="0"/>
              </a:rPr>
              <a:t>Tình</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huống</a:t>
            </a:r>
            <a:r>
              <a:rPr lang="en-US" sz="4000" b="1" dirty="0">
                <a:latin typeface="Arial" panose="020B0604020202020204" pitchFamily="34" charset="0"/>
                <a:ea typeface="Calibri" panose="020F0502020204030204" pitchFamily="34" charset="0"/>
                <a:cs typeface="Arial" panose="020B0604020202020204" pitchFamily="34" charset="0"/>
              </a:rPr>
              <a:t> b: </a:t>
            </a:r>
            <a:r>
              <a:rPr lang="en-US" sz="4000" dirty="0" err="1">
                <a:latin typeface="Arial" panose="020B0604020202020204" pitchFamily="34" charset="0"/>
                <a:ea typeface="Calibri" panose="020F0502020204030204" pitchFamily="34" charset="0"/>
                <a:cs typeface="Arial" panose="020B0604020202020204" pitchFamily="34" charset="0"/>
              </a:rPr>
              <a:t>pha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orezol</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gạo</a:t>
            </a:r>
            <a:r>
              <a:rPr lang="en-US" sz="4000" dirty="0">
                <a:latin typeface="Arial" panose="020B0604020202020204" pitchFamily="34" charset="0"/>
                <a:ea typeface="Calibri" panose="020F0502020204030204" pitchFamily="34" charset="0"/>
                <a:cs typeface="Arial" panose="020B0604020202020204" pitchFamily="34" charset="0"/>
              </a:rPr>
              <a:t> rang,...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gọi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thoại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4" name="Picture 33"/>
          <p:cNvPicPr>
            <a:picLocks noChangeAspect="1"/>
          </p:cNvPicPr>
          <p:nvPr/>
        </p:nvPicPr>
        <p:blipFill>
          <a:blip r:embed="rId2"/>
          <a:stretch>
            <a:fillRect/>
          </a:stretch>
        </p:blipFill>
        <p:spPr>
          <a:xfrm>
            <a:off x="228600" y="6387633"/>
            <a:ext cx="3886205" cy="3886205"/>
          </a:xfrm>
          <a:prstGeom prst="rect">
            <a:avLst/>
          </a:prstGeom>
        </p:spPr>
      </p:pic>
      <p:pic>
        <p:nvPicPr>
          <p:cNvPr id="36" name="Picture 35"/>
          <p:cNvPicPr>
            <a:picLocks noChangeAspect="1"/>
          </p:cNvPicPr>
          <p:nvPr/>
        </p:nvPicPr>
        <p:blipFill rotWithShape="1">
          <a:blip r:embed="rId3"/>
          <a:srcRect l="11034" r="13175"/>
          <a:stretch/>
        </p:blipFill>
        <p:spPr>
          <a:xfrm>
            <a:off x="4114805" y="6590041"/>
            <a:ext cx="4495800" cy="3696959"/>
          </a:xfrm>
          <a:prstGeom prst="rect">
            <a:avLst/>
          </a:prstGeom>
        </p:spPr>
      </p:pic>
      <p:pic>
        <p:nvPicPr>
          <p:cNvPr id="38" name="Picture 37"/>
          <p:cNvPicPr>
            <a:picLocks noChangeAspect="1"/>
          </p:cNvPicPr>
          <p:nvPr/>
        </p:nvPicPr>
        <p:blipFill>
          <a:blip r:embed="rId4"/>
          <a:stretch>
            <a:fillRect/>
          </a:stretch>
        </p:blipFill>
        <p:spPr>
          <a:xfrm>
            <a:off x="9168934" y="6497487"/>
            <a:ext cx="3700442" cy="3716962"/>
          </a:xfrm>
          <a:prstGeom prst="rect">
            <a:avLst/>
          </a:prstGeom>
        </p:spPr>
      </p:pic>
      <p:pic>
        <p:nvPicPr>
          <p:cNvPr id="1030" name="Picture 6" descr="7 Cách chăm sóc Người Ốm nhanh hồi ph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8400" y="6800795"/>
            <a:ext cx="3875093"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animEffect transition="in" filter="wipe(up)">
                                      <p:cBhvr>
                                        <p:cTn id="13" dur="500"/>
                                        <p:tgtEl>
                                          <p:spTgt spid="3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3">
                                            <p:txEl>
                                              <p:pRg st="1" end="1"/>
                                            </p:txEl>
                                          </p:spTgt>
                                        </p:tgtEl>
                                        <p:attrNameLst>
                                          <p:attrName>style.visibility</p:attrName>
                                        </p:attrNameLst>
                                      </p:cBhvr>
                                      <p:to>
                                        <p:strVal val="visible"/>
                                      </p:to>
                                    </p:set>
                                    <p:animEffect transition="in" filter="wipe(up)">
                                      <p:cBhvr>
                                        <p:cTn id="18" dur="500"/>
                                        <p:tgtEl>
                                          <p:spTgt spid="3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3">
                                            <p:txEl>
                                              <p:pRg st="2" end="2"/>
                                            </p:txEl>
                                          </p:spTgt>
                                        </p:tgtEl>
                                        <p:attrNameLst>
                                          <p:attrName>style.visibility</p:attrName>
                                        </p:attrNameLst>
                                      </p:cBhvr>
                                      <p:to>
                                        <p:strVal val="visible"/>
                                      </p:to>
                                    </p:set>
                                    <p:animEffect transition="in" filter="wipe(up)">
                                      <p:cBhvr>
                                        <p:cTn id="23"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189644" y="527450"/>
            <a:ext cx="5765330" cy="1247408"/>
          </a:xfrm>
          <a:prstGeom prst="rect">
            <a:avLst/>
          </a:prstGeom>
        </p:spPr>
      </p:pic>
      <p:sp>
        <p:nvSpPr>
          <p:cNvPr id="137" name="Rectangle 136"/>
          <p:cNvSpPr/>
          <p:nvPr/>
        </p:nvSpPr>
        <p:spPr>
          <a:xfrm>
            <a:off x="4492321" y="405966"/>
            <a:ext cx="9144000" cy="1387175"/>
          </a:xfrm>
          <a:prstGeom prst="rect">
            <a:avLst/>
          </a:prstGeom>
        </p:spPr>
        <p:txBody>
          <a:bodyPr>
            <a:spAutoFit/>
          </a:bodyPr>
          <a:lstStyle/>
          <a:p>
            <a:pPr algn="ctr">
              <a:lnSpc>
                <a:spcPct val="150000"/>
              </a:lnSpc>
              <a:spcAft>
                <a:spcPts val="1000"/>
              </a:spcAft>
            </a:pPr>
            <a:r>
              <a:rPr lang="en-US" sz="6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KẾT LUẬN</a:t>
            </a:r>
          </a:p>
        </p:txBody>
      </p:sp>
      <p:sp>
        <p:nvSpPr>
          <p:cNvPr id="138" name="Rectangle 137"/>
          <p:cNvSpPr/>
          <p:nvPr/>
        </p:nvSpPr>
        <p:spPr>
          <a:xfrm>
            <a:off x="2431975" y="2019300"/>
            <a:ext cx="13264691" cy="6555641"/>
          </a:xfrm>
          <a:prstGeom prst="rect">
            <a:avLst/>
          </a:prstGeom>
        </p:spPr>
        <p:txBody>
          <a:bodyPr wrap="square">
            <a:spAutoFit/>
          </a:bodyPr>
          <a:lstStyle/>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lúc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mọi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chúng</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yêu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nhiệm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cụ</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hợp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đòi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chúng</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rèn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luyện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ốm</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1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894" y="5981700"/>
            <a:ext cx="2400706" cy="4230320"/>
          </a:xfrm>
          <a:prstGeom prst="rect">
            <a:avLst/>
          </a:prstGeom>
        </p:spPr>
      </p:pic>
      <p:pic>
        <p:nvPicPr>
          <p:cNvPr id="140" name="Picture 139">
            <a:extLst>
              <a:ext uri="{FF2B5EF4-FFF2-40B4-BE49-F238E27FC236}">
                <a16:creationId xmlns:a16="http://schemas.microsoft.com/office/drawing/2014/main" id="{240DE09B-7223-3171-D806-E9BCA8D4C4A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5920" t="12560" r="63009" b="44953"/>
          <a:stretch/>
        </p:blipFill>
        <p:spPr>
          <a:xfrm>
            <a:off x="14706600" y="7558867"/>
            <a:ext cx="3546764" cy="272813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 calcmode="lin" valueType="num">
                                      <p:cBhvr additive="base">
                                        <p:cTn id="12" dur="500" fill="hold"/>
                                        <p:tgtEl>
                                          <p:spTgt spid="138"/>
                                        </p:tgtEl>
                                        <p:attrNameLst>
                                          <p:attrName>ppt_x</p:attrName>
                                        </p:attrNameLst>
                                      </p:cBhvr>
                                      <p:tavLst>
                                        <p:tav tm="0">
                                          <p:val>
                                            <p:strVal val="#ppt_x"/>
                                          </p:val>
                                        </p:tav>
                                        <p:tav tm="100000">
                                          <p:val>
                                            <p:strVal val="#ppt_x"/>
                                          </p:val>
                                        </p:tav>
                                      </p:tavLst>
                                    </p:anim>
                                    <p:anim calcmode="lin" valueType="num">
                                      <p:cBhvr additive="base">
                                        <p:cTn id="13"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0"/>
            <a:ext cx="1676400" cy="168559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24858" y="0"/>
            <a:ext cx="3657600" cy="791372"/>
          </a:xfrm>
          <a:prstGeom prst="rect">
            <a:avLst/>
          </a:prstGeom>
        </p:spPr>
      </p:pic>
      <p:sp>
        <p:nvSpPr>
          <p:cNvPr id="27" name="Rectangle 26"/>
          <p:cNvSpPr/>
          <p:nvPr/>
        </p:nvSpPr>
        <p:spPr>
          <a:xfrm>
            <a:off x="2948390" y="176831"/>
            <a:ext cx="11992782" cy="2308324"/>
          </a:xfrm>
          <a:prstGeom prst="rect">
            <a:avLst/>
          </a:prstGeom>
        </p:spPr>
        <p:txBody>
          <a:bodyPr wrap="square">
            <a:spAutoFit/>
          </a:bodyPr>
          <a:lstStyle/>
          <a:p>
            <a:pPr algn="ctr">
              <a:lnSpc>
                <a:spcPct val="150000"/>
              </a:lnSpc>
              <a:spcBef>
                <a:spcPts val="600"/>
              </a:spcBef>
              <a:spcAft>
                <a:spcPts val="0"/>
              </a:spcAft>
            </a:pP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2.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Xác</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định</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việc</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nên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không</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nên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làm</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khi</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chăm</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sóc</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người</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thân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bị</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mệt</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ốm</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4976195" y="2476500"/>
            <a:ext cx="7937173" cy="901593"/>
          </a:xfrm>
          <a:prstGeom prst="rect">
            <a:avLst/>
          </a:prstGeom>
        </p:spPr>
        <p:txBody>
          <a:bodyPr wrap="none">
            <a:spAutoFit/>
          </a:bodyPr>
          <a:lstStyle/>
          <a:p>
            <a:pPr algn="ctr">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Trò</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“AI NHANH, AI ĐÚNG". </a:t>
            </a:r>
            <a:endParaRPr lang="en-US" sz="4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Rectangle 29"/>
          <p:cNvSpPr/>
          <p:nvPr/>
        </p:nvSpPr>
        <p:spPr>
          <a:xfrm>
            <a:off x="838200" y="3539586"/>
            <a:ext cx="16611600" cy="2852063"/>
          </a:xfrm>
          <a:prstGeom prst="rect">
            <a:avLst/>
          </a:prstGeom>
        </p:spPr>
        <p:txBody>
          <a:bodyPr wrap="square">
            <a:spAutoFit/>
          </a:bodyPr>
          <a:lstStyle/>
          <a:p>
            <a:pPr algn="just">
              <a:lnSpc>
                <a:spcPct val="150000"/>
              </a:lnSpc>
              <a:spcAft>
                <a:spcPts val="1000"/>
              </a:spcAft>
            </a:pPr>
            <a:r>
              <a:rPr lang="en-US" sz="3800" b="1" i="1" dirty="0" err="1">
                <a:solidFill>
                  <a:srgbClr val="FF0000"/>
                </a:solidFill>
                <a:latin typeface="Arial" panose="020B0604020202020204" pitchFamily="34" charset="0"/>
                <a:ea typeface="Calibri" panose="020F0502020204030204" pitchFamily="34" charset="0"/>
                <a:cs typeface="Arial" panose="020B0604020202020204" pitchFamily="34" charset="0"/>
              </a:rPr>
              <a:t>Luật</a:t>
            </a:r>
            <a:r>
              <a:rPr lang="en-US" sz="38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800" b="1" i="1" dirty="0" err="1">
                <a:solidFill>
                  <a:srgbClr val="FF0000"/>
                </a:solidFill>
                <a:latin typeface="Arial" panose="020B0604020202020204" pitchFamily="34" charset="0"/>
                <a:ea typeface="Calibri" panose="020F0502020204030204" pitchFamily="34" charset="0"/>
                <a:cs typeface="Arial" panose="020B0604020202020204" pitchFamily="34" charset="0"/>
              </a:rPr>
              <a:t>chơi</a:t>
            </a:r>
            <a:r>
              <a:rPr lang="en-US" sz="38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800" dirty="0">
                <a:latin typeface="Arial" panose="020B0604020202020204" pitchFamily="34" charset="0"/>
                <a:ea typeface="Calibri" panose="020F0502020204030204" pitchFamily="34" charset="0"/>
                <a:cs typeface="Arial" panose="020B0604020202020204" pitchFamily="34" charset="0"/>
              </a:rPr>
              <a:t>Chia </a:t>
            </a:r>
            <a:r>
              <a:rPr lang="en-US" sz="3800" dirty="0" err="1">
                <a:latin typeface="Arial" panose="020B0604020202020204" pitchFamily="34" charset="0"/>
                <a:ea typeface="Calibri" panose="020F0502020204030204" pitchFamily="34" charset="0"/>
                <a:cs typeface="Arial" panose="020B0604020202020204" pitchFamily="34" charset="0"/>
              </a:rPr>
              <a:t>lớp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thành</a:t>
            </a:r>
            <a:r>
              <a:rPr lang="en-US" sz="3800" dirty="0">
                <a:latin typeface="Arial" panose="020B0604020202020204" pitchFamily="34" charset="0"/>
                <a:ea typeface="Calibri" panose="020F0502020204030204" pitchFamily="34" charset="0"/>
                <a:cs typeface="Arial" panose="020B0604020202020204" pitchFamily="34" charset="0"/>
              </a:rPr>
              <a:t> 2 </a:t>
            </a:r>
            <a:r>
              <a:rPr lang="en-US" sz="3800" dirty="0" err="1">
                <a:latin typeface="Arial" panose="020B0604020202020204" pitchFamily="34" charset="0"/>
                <a:ea typeface="Calibri" panose="020F0502020204030204" pitchFamily="34" charset="0"/>
                <a:cs typeface="Arial" panose="020B0604020202020204" pitchFamily="34" charset="0"/>
              </a:rPr>
              <a:t>đội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nhiệm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vụ</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Aft>
                <a:spcPts val="0"/>
              </a:spcAft>
              <a:buFont typeface="Arial" panose="020B0604020202020204" pitchFamily="34" charset="0"/>
              <a:buChar char="•"/>
            </a:pPr>
            <a:r>
              <a:rPr lang="en-US" sz="3800" b="1" dirty="0" err="1">
                <a:solidFill>
                  <a:srgbClr val="00B050"/>
                </a:solidFill>
                <a:latin typeface="Arial" panose="020B0604020202020204" pitchFamily="34" charset="0"/>
                <a:ea typeface="Calibri" panose="020F0502020204030204" pitchFamily="34" charset="0"/>
                <a:cs typeface="Arial" panose="020B0604020202020204" pitchFamily="34" charset="0"/>
              </a:rPr>
              <a:t>Đội</a:t>
            </a:r>
            <a:r>
              <a:rPr lang="en-US" sz="3800" b="1" dirty="0">
                <a:solidFill>
                  <a:srgbClr val="00B050"/>
                </a:solidFill>
                <a:latin typeface="Arial" panose="020B0604020202020204" pitchFamily="34" charset="0"/>
                <a:ea typeface="Calibri" panose="020F0502020204030204" pitchFamily="34" charset="0"/>
                <a:cs typeface="Arial" panose="020B0604020202020204" pitchFamily="34" charset="0"/>
              </a:rPr>
              <a:t> 1: </a:t>
            </a:r>
            <a:r>
              <a:rPr lang="en-US" sz="3800" dirty="0" err="1">
                <a:latin typeface="Arial" panose="020B0604020202020204" pitchFamily="34" charset="0"/>
                <a:ea typeface="Calibri" panose="020F0502020204030204" pitchFamily="34" charset="0"/>
                <a:cs typeface="Arial" panose="020B0604020202020204" pitchFamily="34" charset="0"/>
              </a:rPr>
              <a:t>Nêu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sóc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mệt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ốm</a:t>
            </a:r>
            <a:r>
              <a:rPr lang="en-US" sz="3800" dirty="0">
                <a:latin typeface="Arial" panose="020B0604020202020204" pitchFamily="34" charset="0"/>
                <a:ea typeface="Calibri" panose="020F0502020204030204" pitchFamily="34" charset="0"/>
                <a:cs typeface="Arial" panose="020B0604020202020204" pitchFamily="34" charset="0"/>
              </a:rPr>
              <a:t>. </a:t>
            </a:r>
          </a:p>
          <a:p>
            <a:pPr marL="571500" lvl="0" indent="-571500" algn="just">
              <a:lnSpc>
                <a:spcPct val="150000"/>
              </a:lnSpc>
              <a:spcAft>
                <a:spcPts val="1000"/>
              </a:spcAft>
              <a:buFont typeface="Arial" panose="020B0604020202020204" pitchFamily="34" charset="0"/>
              <a:buChar char="•"/>
            </a:pPr>
            <a:r>
              <a:rPr lang="en-US" sz="3800" b="1" dirty="0" err="1">
                <a:solidFill>
                  <a:srgbClr val="7030A0"/>
                </a:solidFill>
                <a:latin typeface="Arial" panose="020B0604020202020204" pitchFamily="34" charset="0"/>
                <a:ea typeface="Calibri" panose="020F0502020204030204" pitchFamily="34" charset="0"/>
                <a:cs typeface="Arial" panose="020B0604020202020204" pitchFamily="34" charset="0"/>
              </a:rPr>
              <a:t>Đội</a:t>
            </a:r>
            <a:r>
              <a:rPr lang="en-US" sz="3800" b="1" dirty="0">
                <a:solidFill>
                  <a:srgbClr val="7030A0"/>
                </a:solidFill>
                <a:latin typeface="Arial" panose="020B0604020202020204" pitchFamily="34" charset="0"/>
                <a:ea typeface="Calibri" panose="020F0502020204030204" pitchFamily="34" charset="0"/>
                <a:cs typeface="Arial" panose="020B0604020202020204" pitchFamily="34" charset="0"/>
              </a:rPr>
              <a:t> 2: </a:t>
            </a:r>
            <a:r>
              <a:rPr lang="en-US" sz="3800" dirty="0" err="1">
                <a:latin typeface="Arial" panose="020B0604020202020204" pitchFamily="34" charset="0"/>
                <a:ea typeface="Calibri" panose="020F0502020204030204" pitchFamily="34" charset="0"/>
                <a:cs typeface="Arial" panose="020B0604020202020204" pitchFamily="34" charset="0"/>
              </a:rPr>
              <a:t>Nêu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mệt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ốm</a:t>
            </a:r>
            <a:r>
              <a:rPr lang="en-US" sz="3800" dirty="0">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00800" y="6383741"/>
            <a:ext cx="4114106" cy="390325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500"/>
                                        <p:tgtEl>
                                          <p:spTgt spid="3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xEl>
                                              <p:pRg st="1" end="1"/>
                                            </p:txEl>
                                          </p:spTgt>
                                        </p:tgtEl>
                                        <p:attrNameLst>
                                          <p:attrName>style.visibility</p:attrName>
                                        </p:attrNameLst>
                                      </p:cBhvr>
                                      <p:to>
                                        <p:strVal val="visible"/>
                                      </p:to>
                                    </p:set>
                                    <p:animEffect transition="in" filter="fade">
                                      <p:cBhvr>
                                        <p:cTn id="24" dur="500"/>
                                        <p:tgtEl>
                                          <p:spTgt spid="3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xEl>
                                              <p:pRg st="2" end="2"/>
                                            </p:txEl>
                                          </p:spTgt>
                                        </p:tgtEl>
                                        <p:attrNameLst>
                                          <p:attrName>style.visibility</p:attrName>
                                        </p:attrNameLst>
                                      </p:cBhvr>
                                      <p:to>
                                        <p:strVal val="visible"/>
                                      </p:to>
                                    </p:set>
                                    <p:animEffect transition="in" filter="fade">
                                      <p:cBhvr>
                                        <p:cTn id="29"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4040</TotalTime>
  <Words>1713</Words>
  <Application>Microsoft Office PowerPoint</Application>
  <PresentationFormat>Custom</PresentationFormat>
  <Paragraphs>109</Paragraphs>
  <Slides>25</Slides>
  <Notes>0</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3</cp:revision>
  <dcterms:created xsi:type="dcterms:W3CDTF">2006-08-16T00:00:00Z</dcterms:created>
  <dcterms:modified xsi:type="dcterms:W3CDTF">2024-05-20T11:50:18Z</dcterms:modified>
  <dc:identifier>DAFRiWzt5pI</dc:identifier>
</cp:coreProperties>
</file>