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9"/>
  </p:notesMasterIdLst>
  <p:sldIdLst>
    <p:sldId id="256" r:id="rId2"/>
    <p:sldId id="257" r:id="rId3"/>
    <p:sldId id="315" r:id="rId4"/>
    <p:sldId id="316" r:id="rId5"/>
    <p:sldId id="259" r:id="rId6"/>
    <p:sldId id="276" r:id="rId7"/>
    <p:sldId id="260" r:id="rId8"/>
    <p:sldId id="261" r:id="rId9"/>
    <p:sldId id="263" r:id="rId10"/>
    <p:sldId id="264" r:id="rId11"/>
    <p:sldId id="319" r:id="rId12"/>
    <p:sldId id="318" r:id="rId13"/>
    <p:sldId id="320" r:id="rId14"/>
    <p:sldId id="265" r:id="rId15"/>
    <p:sldId id="266" r:id="rId16"/>
    <p:sldId id="269" r:id="rId17"/>
    <p:sldId id="270" r:id="rId18"/>
    <p:sldId id="268" r:id="rId19"/>
    <p:sldId id="271" r:id="rId20"/>
    <p:sldId id="273" r:id="rId21"/>
    <p:sldId id="267" r:id="rId22"/>
    <p:sldId id="262" r:id="rId23"/>
    <p:sldId id="275" r:id="rId24"/>
    <p:sldId id="274" r:id="rId25"/>
    <p:sldId id="321" r:id="rId26"/>
    <p:sldId id="283" r:id="rId27"/>
    <p:sldId id="280" r:id="rId28"/>
    <p:sldId id="278" r:id="rId29"/>
    <p:sldId id="272" r:id="rId30"/>
    <p:sldId id="317" r:id="rId31"/>
    <p:sldId id="322" r:id="rId32"/>
    <p:sldId id="323" r:id="rId33"/>
    <p:sldId id="281" r:id="rId34"/>
    <p:sldId id="282" r:id="rId35"/>
    <p:sldId id="324" r:id="rId36"/>
    <p:sldId id="258" r:id="rId37"/>
    <p:sldId id="325" r:id="rId38"/>
  </p:sldIdLst>
  <p:sldSz cx="9144000" cy="5143500" type="screen16x9"/>
  <p:notesSz cx="6858000" cy="9144000"/>
  <p:embeddedFontLst>
    <p:embeddedFont>
      <p:font typeface="Jua" panose="020B0604020202020204" charset="-127"/>
      <p:regular r:id="rId40"/>
    </p:embeddedFont>
    <p:embeddedFont>
      <p:font typeface="Patrick Hand" panose="00000500000000000000" pitchFamily="2" charset="0"/>
      <p:regular r:id="rId41"/>
    </p:embeddedFont>
    <p:embeddedFont>
      <p:font typeface="Quicksand Medium" panose="020B0604020202020204" charset="0"/>
      <p:regular r:id="rId42"/>
      <p:bold r:id="rId43"/>
    </p:embeddedFont>
    <p:embeddedFont>
      <p:font typeface="Yeseva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7B059-2A70-4130-A2EA-09A8F4023145}">
  <a:tblStyle styleId="{4CC7B059-2A70-4130-A2EA-09A8F40231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2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3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1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2"/>
        <p:cNvGrpSpPr/>
        <p:nvPr/>
      </p:nvGrpSpPr>
      <p:grpSpPr>
        <a:xfrm>
          <a:off x="0" y="0"/>
          <a:ext cx="0" cy="0"/>
          <a:chOff x="0" y="0"/>
          <a:chExt cx="0" cy="0"/>
        </a:xfrm>
      </p:grpSpPr>
      <p:sp>
        <p:nvSpPr>
          <p:cNvPr id="4433" name="Google Shape;4433;gb0babbdd12_1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4" name="Google Shape;4434;gb0babbdd12_1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8"/>
        <p:cNvGrpSpPr/>
        <p:nvPr/>
      </p:nvGrpSpPr>
      <p:grpSpPr>
        <a:xfrm>
          <a:off x="0" y="0"/>
          <a:ext cx="0" cy="0"/>
          <a:chOff x="0" y="0"/>
          <a:chExt cx="0" cy="0"/>
        </a:xfrm>
      </p:grpSpPr>
      <p:sp>
        <p:nvSpPr>
          <p:cNvPr id="4529" name="Google Shape;4529;gb1378da5e1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0" name="Google Shape;4530;gb1378da5e1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12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6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0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0.xml"/><Relationship Id="rId7" Type="http://schemas.openxmlformats.org/officeDocument/2006/relationships/slide" Target="slide3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1.svg"/><Relationship Id="rId5" Type="http://schemas.openxmlformats.org/officeDocument/2006/relationships/slide" Target="slide21.xml"/><Relationship Id="rId10" Type="http://schemas.openxmlformats.org/officeDocument/2006/relationships/image" Target="../media/image20.png"/><Relationship Id="rId4" Type="http://schemas.openxmlformats.org/officeDocument/2006/relationships/slide" Target="slide22.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7.xml"/><Relationship Id="rId12"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0.png"/><Relationship Id="rId5" Type="http://schemas.openxmlformats.org/officeDocument/2006/relationships/slide" Target="slide21.xml"/><Relationship Id="rId10" Type="http://schemas.openxmlformats.org/officeDocument/2006/relationships/image" Target="../media/image19.png"/><Relationship Id="rId4" Type="http://schemas.openxmlformats.org/officeDocument/2006/relationships/slide" Target="slide22.xml"/><Relationship Id="rId9" Type="http://schemas.openxmlformats.org/officeDocument/2006/relationships/slide" Target="slide36.xml"/></Relationships>
</file>

<file path=ppt/slides/_rels/slide1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3.svg"/><Relationship Id="rId5" Type="http://schemas.openxmlformats.org/officeDocument/2006/relationships/slide" Target="slide21.xml"/><Relationship Id="rId10" Type="http://schemas.openxmlformats.org/officeDocument/2006/relationships/image" Target="../media/image22.png"/><Relationship Id="rId4" Type="http://schemas.openxmlformats.org/officeDocument/2006/relationships/slide" Target="slide22.xml"/><Relationship Id="rId9" Type="http://schemas.openxmlformats.org/officeDocument/2006/relationships/slide" Target="slide36.xml"/></Relationships>
</file>

<file path=ppt/slides/_rels/slide1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slide" Target="slide36.xml"/></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4.xml"/><Relationship Id="rId7" Type="http://schemas.openxmlformats.org/officeDocument/2006/relationships/slide" Target="slide3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5.jpeg"/><Relationship Id="rId5" Type="http://schemas.openxmlformats.org/officeDocument/2006/relationships/slide" Target="slide21.xml"/><Relationship Id="rId10" Type="http://schemas.openxmlformats.org/officeDocument/2006/relationships/image" Target="../media/image24.png"/><Relationship Id="rId4" Type="http://schemas.openxmlformats.org/officeDocument/2006/relationships/slide" Target="slide22.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5.xml"/><Relationship Id="rId7"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7.jpeg"/><Relationship Id="rId5" Type="http://schemas.openxmlformats.org/officeDocument/2006/relationships/slide" Target="slide21.xml"/><Relationship Id="rId10" Type="http://schemas.openxmlformats.org/officeDocument/2006/relationships/image" Target="../media/image26.jpeg"/><Relationship Id="rId4" Type="http://schemas.openxmlformats.org/officeDocument/2006/relationships/slide" Target="slide22.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6.xml"/><Relationship Id="rId7"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30.png"/><Relationship Id="rId5" Type="http://schemas.openxmlformats.org/officeDocument/2006/relationships/slide" Target="slide21.xml"/><Relationship Id="rId10" Type="http://schemas.openxmlformats.org/officeDocument/2006/relationships/image" Target="../media/image29.svg"/><Relationship Id="rId4" Type="http://schemas.openxmlformats.org/officeDocument/2006/relationships/slide" Target="slide22.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22.xml"/><Relationship Id="rId5" Type="http://schemas.openxmlformats.org/officeDocument/2006/relationships/slide" Target="slide17.xml"/><Relationship Id="rId10" Type="http://schemas.openxmlformats.org/officeDocument/2006/relationships/slide" Target="slide36.xml"/><Relationship Id="rId4" Type="http://schemas.openxmlformats.org/officeDocument/2006/relationships/image" Target="../media/image32.png"/><Relationship Id="rId9" Type="http://schemas.openxmlformats.org/officeDocument/2006/relationships/slide" Target="slide34.xml"/></Relationships>
</file>

<file path=ppt/slides/_rels/slide1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9.xml"/><Relationship Id="rId7" Type="http://schemas.openxmlformats.org/officeDocument/2006/relationships/slide" Target="slide3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34.png"/><Relationship Id="rId4" Type="http://schemas.openxmlformats.org/officeDocument/2006/relationships/slide" Target="slide22.xml"/><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0.xml"/><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36.jpeg"/><Relationship Id="rId5" Type="http://schemas.openxmlformats.org/officeDocument/2006/relationships/slide" Target="slide21.xml"/><Relationship Id="rId10" Type="http://schemas.openxmlformats.org/officeDocument/2006/relationships/image" Target="../media/image35.jpeg"/><Relationship Id="rId4" Type="http://schemas.openxmlformats.org/officeDocument/2006/relationships/slide" Target="slide22.xml"/><Relationship Id="rId9" Type="http://schemas.openxmlformats.org/officeDocument/2006/relationships/slide" Target="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21.xml"/><Relationship Id="rId7" Type="http://schemas.openxmlformats.org/officeDocument/2006/relationships/slide" Target="slide3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2.xml"/><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4.svg"/><Relationship Id="rId3" Type="http://schemas.openxmlformats.org/officeDocument/2006/relationships/slide" Target="slide23.xml"/><Relationship Id="rId7" Type="http://schemas.openxmlformats.org/officeDocument/2006/relationships/slide" Target="slide34.xml"/><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slide" Target="slide29.xml"/><Relationship Id="rId11" Type="http://schemas.openxmlformats.org/officeDocument/2006/relationships/image" Target="../media/image42.png"/><Relationship Id="rId5" Type="http://schemas.openxmlformats.org/officeDocument/2006/relationships/slide" Target="slide21.xml"/><Relationship Id="rId10" Type="http://schemas.openxmlformats.org/officeDocument/2006/relationships/image" Target="../media/image41.svg"/><Relationship Id="rId4" Type="http://schemas.openxmlformats.org/officeDocument/2006/relationships/slide" Target="slide22.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50.png"/><Relationship Id="rId3" Type="http://schemas.openxmlformats.org/officeDocument/2006/relationships/slide" Target="slide26.xml"/><Relationship Id="rId7" Type="http://schemas.openxmlformats.org/officeDocument/2006/relationships/slide" Target="slide34.xml"/><Relationship Id="rId12" Type="http://schemas.openxmlformats.org/officeDocument/2006/relationships/image" Target="../media/image49.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29.xml"/><Relationship Id="rId11" Type="http://schemas.openxmlformats.org/officeDocument/2006/relationships/image" Target="../media/image48.png"/><Relationship Id="rId5" Type="http://schemas.openxmlformats.org/officeDocument/2006/relationships/slide" Target="slide21.xml"/><Relationship Id="rId10" Type="http://schemas.openxmlformats.org/officeDocument/2006/relationships/image" Target="../media/image47.svg"/><Relationship Id="rId4" Type="http://schemas.openxmlformats.org/officeDocument/2006/relationships/slide" Target="slide2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5.png"/><Relationship Id="rId3" Type="http://schemas.openxmlformats.org/officeDocument/2006/relationships/slide" Target="slide27.xml"/><Relationship Id="rId7" Type="http://schemas.openxmlformats.org/officeDocument/2006/relationships/slide" Target="slide34.xml"/><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53.png"/><Relationship Id="rId5" Type="http://schemas.openxmlformats.org/officeDocument/2006/relationships/slide" Target="slide21.xml"/><Relationship Id="rId10" Type="http://schemas.openxmlformats.org/officeDocument/2006/relationships/image" Target="../media/image52.svg"/><Relationship Id="rId4" Type="http://schemas.openxmlformats.org/officeDocument/2006/relationships/slide" Target="slide22.xm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34.xml"/><Relationship Id="rId11" Type="http://schemas.openxmlformats.org/officeDocument/2006/relationships/image" Target="../media/image58.svg"/><Relationship Id="rId5" Type="http://schemas.openxmlformats.org/officeDocument/2006/relationships/slide" Target="slide29.xml"/><Relationship Id="rId10" Type="http://schemas.openxmlformats.org/officeDocument/2006/relationships/image" Target="../media/image57.png"/><Relationship Id="rId4" Type="http://schemas.openxmlformats.org/officeDocument/2006/relationships/slide" Target="slide21.xml"/><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29.xml"/><Relationship Id="rId7" Type="http://schemas.openxmlformats.org/officeDocument/2006/relationships/slide" Target="slide3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1.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60.png"/><Relationship Id="rId4" Type="http://schemas.openxmlformats.org/officeDocument/2006/relationships/slide" Target="slide22.xml"/><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33.xml"/><Relationship Id="rId12"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63.jpeg"/><Relationship Id="rId5" Type="http://schemas.openxmlformats.org/officeDocument/2006/relationships/slide" Target="slide21.xml"/><Relationship Id="rId10" Type="http://schemas.openxmlformats.org/officeDocument/2006/relationships/slide" Target="slide10.xml"/><Relationship Id="rId4" Type="http://schemas.openxmlformats.org/officeDocument/2006/relationships/slide" Target="slide22.xml"/><Relationship Id="rId9"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7.xml"/><Relationship Id="rId7" Type="http://schemas.openxmlformats.org/officeDocument/2006/relationships/slide" Target="slide34.xml"/><Relationship Id="rId12"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62.svg"/><Relationship Id="rId5" Type="http://schemas.openxmlformats.org/officeDocument/2006/relationships/slide" Target="slide21.xml"/><Relationship Id="rId10" Type="http://schemas.openxmlformats.org/officeDocument/2006/relationships/image" Target="../media/image61.png"/><Relationship Id="rId4" Type="http://schemas.openxmlformats.org/officeDocument/2006/relationships/slide" Target="slide22.xml"/><Relationship Id="rId9" Type="http://schemas.openxmlformats.org/officeDocument/2006/relationships/slide" Target="slide10.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3.xml"/><Relationship Id="rId7"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66.svg"/><Relationship Id="rId4" Type="http://schemas.openxmlformats.org/officeDocument/2006/relationships/slide" Target="slide22.xml"/><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68.sv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4.xml"/><Relationship Id="rId7" Type="http://schemas.openxmlformats.org/officeDocument/2006/relationships/slide" Target="slide37.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11.svg"/><Relationship Id="rId4" Type="http://schemas.openxmlformats.org/officeDocument/2006/relationships/slide" Target="slide2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image" Target="../media/image12.png"/><Relationship Id="rId5" Type="http://schemas.openxmlformats.org/officeDocument/2006/relationships/slide" Target="slide7.xml"/><Relationship Id="rId10" Type="http://schemas.openxmlformats.org/officeDocument/2006/relationships/slide" Target="slide36.xml"/><Relationship Id="rId4" Type="http://schemas.openxmlformats.org/officeDocument/2006/relationships/slide" Target="slide8.xml"/><Relationship Id="rId9" Type="http://schemas.openxmlformats.org/officeDocument/2006/relationships/slide" Target="slide34.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8.xml"/><Relationship Id="rId7" Type="http://schemas.openxmlformats.org/officeDocument/2006/relationships/slide" Target="slide34.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9.xml"/><Relationship Id="rId7"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18.png"/><Relationship Id="rId4" Type="http://schemas.openxmlformats.org/officeDocument/2006/relationships/slide" Target="slide22.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CHÀO MỪNG CÁC EM ĐẾN VỚI BUỔI HỌC NGÀY HÔM NAY</a:t>
            </a:r>
            <a:endParaRPr lang="en-US" sz="4000" dirty="0">
              <a:solidFill>
                <a:schemeClr val="accent5">
                  <a:lumMod val="50000"/>
                </a:schemeClr>
              </a:solidFill>
              <a:latin typeface="+mj-lt"/>
              <a:ea typeface="Nanum Pen Script"/>
              <a:cs typeface="Nanum Pen Script"/>
              <a:sym typeface="Nanum Pen Script"/>
            </a:endParaRPr>
          </a:p>
        </p:txBody>
      </p:sp>
      <p:pic>
        <p:nvPicPr>
          <p:cNvPr id="12" name="Picture 5">
            <a:extLst>
              <a:ext uri="{FF2B5EF4-FFF2-40B4-BE49-F238E27FC236}">
                <a16:creationId xmlns:a16="http://schemas.microsoft.com/office/drawing/2014/main" id="{8F854862-08DC-9AFD-BE45-3A052B703B30}"/>
              </a:ext>
            </a:extLst>
          </p:cNvPr>
          <p:cNvPicPr>
            <a:picLocks noChangeAspect="1"/>
          </p:cNvPicPr>
          <p:nvPr/>
        </p:nvPicPr>
        <p:blipFill>
          <a:blip r:embed="rId3"/>
          <a:srcRect/>
          <a:stretch>
            <a:fillRect/>
          </a:stretch>
        </p:blipFill>
        <p:spPr>
          <a:xfrm>
            <a:off x="3224890" y="3533049"/>
            <a:ext cx="2694220" cy="136058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6085" cy="3005375"/>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Nằm trên núi Nhạn, thắng cảnh tiêu biểu của Tuy Hòa, Phú Yên.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có hình tứ giác với 4 tầng, càng lên cao càng thu nhỏ lại, nhưng vẫn theo phong cách tầng dưới. </a:t>
            </a: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cao khoảng 23,5m. Mỗi cạnh chân tháp dài 10m.</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44C73BC-13BC-28B9-F741-2932D878ADB8}"/>
              </a:ext>
            </a:extLst>
          </p:cNvPr>
          <p:cNvPicPr>
            <a:picLocks noChangeAspect="1"/>
          </p:cNvPicPr>
          <p:nvPr/>
        </p:nvPicPr>
        <p:blipFill>
          <a:blip r:embed="rId9"/>
          <a:stretch>
            <a:fillRect/>
          </a:stretch>
        </p:blipFill>
        <p:spPr>
          <a:xfrm>
            <a:off x="637953" y="1709824"/>
            <a:ext cx="3010930" cy="1814984"/>
          </a:xfrm>
          <a:prstGeom prst="rect">
            <a:avLst/>
          </a:prstGeom>
        </p:spPr>
      </p:pic>
      <p:pic>
        <p:nvPicPr>
          <p:cNvPr id="162" name="Picture 10">
            <a:extLst>
              <a:ext uri="{FF2B5EF4-FFF2-40B4-BE49-F238E27FC236}">
                <a16:creationId xmlns:a16="http://schemas.microsoft.com/office/drawing/2014/main" id="{30BD64CD-EE4F-1C44-39DF-D0DE4A3714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4775" y="3524808"/>
            <a:ext cx="2014351" cy="1478030"/>
          </a:xfrm>
          <a:prstGeom prst="rect">
            <a:avLst/>
          </a:prstGeom>
        </p:spPr>
      </p:pic>
      <p:sp>
        <p:nvSpPr>
          <p:cNvPr id="169" name="Google Shape;2478;p33">
            <a:hlinkClick r:id="rId4" action="ppaction://hlinksldjump"/>
            <a:extLst>
              <a:ext uri="{FF2B5EF4-FFF2-40B4-BE49-F238E27FC236}">
                <a16:creationId xmlns:a16="http://schemas.microsoft.com/office/drawing/2014/main" id="{BC06EA4B-E471-EC73-DBF1-6DB91506AA83}"/>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79;p33">
            <a:hlinkClick r:id="rId3" action="ppaction://hlinksldjump"/>
            <a:extLst>
              <a:ext uri="{FF2B5EF4-FFF2-40B4-BE49-F238E27FC236}">
                <a16:creationId xmlns:a16="http://schemas.microsoft.com/office/drawing/2014/main" id="{59147BB6-B34F-0C72-794E-681E0515737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Rectangle 170">
            <a:extLst>
              <a:ext uri="{FF2B5EF4-FFF2-40B4-BE49-F238E27FC236}">
                <a16:creationId xmlns:a16="http://schemas.microsoft.com/office/drawing/2014/main" id="{6D3613C1-9342-78FF-B2B0-27ABA2E5F79A}"/>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4EC1B11C-D45D-2CC4-30EC-F647E2929C1C}"/>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down)">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anim calcmode="lin" valueType="num">
                                      <p:cBhvr>
                                        <p:cTn id="18" dur="500" fill="hold"/>
                                        <p:tgtEl>
                                          <p:spTgt spid="162"/>
                                        </p:tgtEl>
                                        <p:attrNameLst>
                                          <p:attrName>ppt_x</p:attrName>
                                        </p:attrNameLst>
                                      </p:cBhvr>
                                      <p:tavLst>
                                        <p:tav tm="0">
                                          <p:val>
                                            <p:strVal val="#ppt_x"/>
                                          </p:val>
                                        </p:tav>
                                        <p:tav tm="100000">
                                          <p:val>
                                            <p:strVal val="#ppt_x"/>
                                          </p:val>
                                        </p:tav>
                                      </p:tavLst>
                                    </p:anim>
                                    <p:anim calcmode="lin" valueType="num">
                                      <p:cBhvr>
                                        <p:cTn id="19" dur="5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24" dur="500"/>
                                        <p:tgtEl>
                                          <p:spTgt spid="1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29" dur="500"/>
                                        <p:tgtEl>
                                          <p:spTgt spid="1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3">
                                            <p:txEl>
                                              <p:pRg st="2" end="2"/>
                                            </p:txEl>
                                          </p:spTgt>
                                        </p:tgtEl>
                                        <p:attrNameLst>
                                          <p:attrName>style.visibility</p:attrName>
                                        </p:attrNameLst>
                                      </p:cBhvr>
                                      <p:to>
                                        <p:strVal val="visible"/>
                                      </p:to>
                                    </p:set>
                                    <p:animEffect transition="in" filter="randombar(horizontal)">
                                      <p:cBhvr>
                                        <p:cTn id="34" dur="5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4059" cy="3405484"/>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Qua thời gian và chiến tranh, nhiều phần của tháp bị hư hỏng nặng. </a:t>
            </a:r>
            <a:r>
              <a:rPr lang="fr-FR" sz="2000">
                <a:latin typeface="+mj-lt"/>
                <a:ea typeface="Calibri" panose="020F0502020204030204" pitchFamily="34" charset="0"/>
                <a:cs typeface="Times New Roman" panose="02020603050405020304" pitchFamily="18" charset="0"/>
              </a:rPr>
              <a:t>Sau này, </a:t>
            </a:r>
            <a:r>
              <a:rPr lang="fr-FR" sz="2000">
                <a:solidFill>
                  <a:srgbClr val="000000"/>
                </a:solidFill>
                <a:effectLst/>
                <a:latin typeface="+mj-lt"/>
                <a:ea typeface="Calibri" panose="020F0502020204030204" pitchFamily="34" charset="0"/>
                <a:cs typeface="Times New Roman" panose="02020603050405020304" pitchFamily="18" charset="0"/>
              </a:rPr>
              <a:t>tháp được phục dựng lại nguyên gốc và mang một vẻ đẹp mới.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Đây </a:t>
            </a:r>
            <a:r>
              <a:rPr lang="fr-FR" sz="2000">
                <a:solidFill>
                  <a:srgbClr val="000000"/>
                </a:solidFill>
                <a:effectLst/>
                <a:latin typeface="+mj-lt"/>
                <a:ea typeface="Calibri" panose="020F0502020204030204" pitchFamily="34" charset="0"/>
                <a:cs typeface="Times New Roman" panose="02020603050405020304" pitchFamily="18" charset="0"/>
              </a:rPr>
              <a:t>là công trình kiến trúc nghệ thuật có giá trị lịch sử của người Chăm - một thắng cảnh tiêu biểu của tỉnh Phú Yên.</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DA236E01-D22C-E7AE-CEE0-A1925FB4E9C3}"/>
              </a:ext>
            </a:extLst>
          </p:cNvPr>
          <p:cNvPicPr>
            <a:picLocks noChangeAspect="1"/>
          </p:cNvPicPr>
          <p:nvPr/>
        </p:nvPicPr>
        <p:blipFill>
          <a:blip r:embed="rId10"/>
          <a:stretch>
            <a:fillRect/>
          </a:stretch>
        </p:blipFill>
        <p:spPr>
          <a:xfrm>
            <a:off x="637953" y="1709824"/>
            <a:ext cx="3010930" cy="1814984"/>
          </a:xfrm>
          <a:prstGeom prst="rect">
            <a:avLst/>
          </a:prstGeom>
        </p:spPr>
      </p:pic>
      <p:pic>
        <p:nvPicPr>
          <p:cNvPr id="24" name="Picture 10">
            <a:extLst>
              <a:ext uri="{FF2B5EF4-FFF2-40B4-BE49-F238E27FC236}">
                <a16:creationId xmlns:a16="http://schemas.microsoft.com/office/drawing/2014/main" id="{840EDDC2-61C2-BAE5-4823-2D08850248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4775" y="3524808"/>
            <a:ext cx="2014351" cy="1478030"/>
          </a:xfrm>
          <a:prstGeom prst="rect">
            <a:avLst/>
          </a:prstGeom>
        </p:spPr>
      </p:pic>
      <p:sp>
        <p:nvSpPr>
          <p:cNvPr id="31" name="Google Shape;2478;p33">
            <a:hlinkClick r:id="rId4" action="ppaction://hlinksldjump"/>
            <a:extLst>
              <a:ext uri="{FF2B5EF4-FFF2-40B4-BE49-F238E27FC236}">
                <a16:creationId xmlns:a16="http://schemas.microsoft.com/office/drawing/2014/main" id="{88BA6789-8109-C210-6C29-89D67DB55BA4}"/>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79;p33">
            <a:hlinkClick r:id="rId3" action="ppaction://hlinksldjump"/>
            <a:extLst>
              <a:ext uri="{FF2B5EF4-FFF2-40B4-BE49-F238E27FC236}">
                <a16:creationId xmlns:a16="http://schemas.microsoft.com/office/drawing/2014/main" id="{99439A4E-0AC9-5A08-86CC-D1482176DA87}"/>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Rectangle 32">
            <a:extLst>
              <a:ext uri="{FF2B5EF4-FFF2-40B4-BE49-F238E27FC236}">
                <a16:creationId xmlns:a16="http://schemas.microsoft.com/office/drawing/2014/main" id="{18770837-B8EF-529E-DD3F-AF6DBFFAEB99}"/>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255963-B15F-9C0E-6917-E4B955C6D7DF}"/>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63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7" dur="5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12" dur="500"/>
                                        <p:tgtEl>
                                          <p:spTgt spid="1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720000" y="941352"/>
            <a:ext cx="7704000" cy="2605265"/>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3 (Nhà gươI của người Cơ-tu ở Hòa Vang, Đà Nẵng):</a:t>
            </a:r>
            <a:endParaRPr lang="en-US" sz="20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Là loại hình kiến trúc truyền thống lâu đời, GươI là linh hồn của làng - một biểu tượng văn hóa cao nhất của người Cơ-tu.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Được coi là bảo tàng nghệ thuật sống, là cầu nối giữa con người với vũ trụ, nơi lưu giữ những giá trị tinh thần thiêng liêng, gửi gắm niềm tin vào thần linh, ông bà, tổ tiên của người Cơ-tu.</a:t>
            </a:r>
            <a:endParaRPr lang="en-US" sz="2000">
              <a:effectLst/>
              <a:latin typeface="+mj-lt"/>
              <a:ea typeface="Calibri" panose="020F0502020204030204" pitchFamily="34" charset="0"/>
              <a:cs typeface="Times New Roman" panose="02020603050405020304" pitchFamily="18" charset="0"/>
            </a:endParaRPr>
          </a:p>
        </p:txBody>
      </p:sp>
      <p:pic>
        <p:nvPicPr>
          <p:cNvPr id="22" name="Picture 6">
            <a:extLst>
              <a:ext uri="{FF2B5EF4-FFF2-40B4-BE49-F238E27FC236}">
                <a16:creationId xmlns:a16="http://schemas.microsoft.com/office/drawing/2014/main" id="{1741C2AE-E861-166E-C420-335E75BD0F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41851" y="3599580"/>
            <a:ext cx="2744893" cy="1499398"/>
          </a:xfrm>
          <a:prstGeom prst="rect">
            <a:avLst/>
          </a:prstGeom>
        </p:spPr>
      </p:pic>
      <p:sp>
        <p:nvSpPr>
          <p:cNvPr id="29" name="Google Shape;2478;p33">
            <a:hlinkClick r:id="rId4" action="ppaction://hlinksldjump"/>
            <a:extLst>
              <a:ext uri="{FF2B5EF4-FFF2-40B4-BE49-F238E27FC236}">
                <a16:creationId xmlns:a16="http://schemas.microsoft.com/office/drawing/2014/main" id="{FA9A44E3-9F3D-5CBB-397B-2E683914A17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3">
            <a:hlinkClick r:id="rId3" action="ppaction://hlinksldjump"/>
            <a:extLst>
              <a:ext uri="{FF2B5EF4-FFF2-40B4-BE49-F238E27FC236}">
                <a16:creationId xmlns:a16="http://schemas.microsoft.com/office/drawing/2014/main" id="{33FABF00-C10B-95A9-B1DA-20EA73402599}"/>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a:extLst>
              <a:ext uri="{FF2B5EF4-FFF2-40B4-BE49-F238E27FC236}">
                <a16:creationId xmlns:a16="http://schemas.microsoft.com/office/drawing/2014/main" id="{A582C4CD-BD83-EA43-E0FA-43EF48708EA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4E126E-7BC3-DE1E-5C0A-27C72139224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808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652415" y="982027"/>
            <a:ext cx="7704000" cy="3704540"/>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1900" i="1">
                <a:solidFill>
                  <a:srgbClr val="000000"/>
                </a:solidFill>
                <a:effectLst/>
                <a:latin typeface="+mj-lt"/>
                <a:ea typeface="Calibri" panose="020F0502020204030204" pitchFamily="34" charset="0"/>
                <a:cs typeface="Times New Roman" panose="02020603050405020304" pitchFamily="18" charset="0"/>
              </a:rPr>
              <a:t>Hình 4 (Văn Miếu - Quốc Tử Giám, Hà Nội):</a:t>
            </a:r>
            <a:endParaRPr lang="en-US" sz="19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Là quần thể di tích đa dạng và phong phú hàng đầu của thành phố Hà Nội, nằm ở phía Nam kinh thành Thăng Long. </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Quần thể kiến trúc bao gồm: hồ Văn, khu Văn Miếu - Quốc Tử Giám và vườn Giám.</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Ngày nay, Văn Miếu - Quốc Tử Giám là nơi tham quan của du khách trong và ngoài nước, nơi khen tặng cho học sinh xuất sắc và tổ chức hội thơ hàng năm vào ngày rằm tháng giêng. Đặc biệt, các sĩ tử thường đến đây "cầu may" trước mỗi kỳ thi quan trọng.</a:t>
            </a:r>
            <a:endParaRPr lang="en-US" sz="1900">
              <a:effectLst/>
              <a:latin typeface="+mj-lt"/>
              <a:ea typeface="Calibri" panose="020F0502020204030204" pitchFamily="34" charset="0"/>
              <a:cs typeface="Times New Roman" panose="02020603050405020304" pitchFamily="18" charset="0"/>
            </a:endParaRPr>
          </a:p>
        </p:txBody>
      </p:sp>
      <p:sp>
        <p:nvSpPr>
          <p:cNvPr id="23" name="Google Shape;2478;p33">
            <a:hlinkClick r:id="rId4" action="ppaction://hlinksldjump"/>
            <a:extLst>
              <a:ext uri="{FF2B5EF4-FFF2-40B4-BE49-F238E27FC236}">
                <a16:creationId xmlns:a16="http://schemas.microsoft.com/office/drawing/2014/main" id="{82D93ECC-6E9A-0A66-41BE-45CA9E594DE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9;p33">
            <a:hlinkClick r:id="rId3" action="ppaction://hlinksldjump"/>
            <a:extLst>
              <a:ext uri="{FF2B5EF4-FFF2-40B4-BE49-F238E27FC236}">
                <a16:creationId xmlns:a16="http://schemas.microsoft.com/office/drawing/2014/main" id="{F1F12311-617B-5F65-FA9E-64B3A5BBBD15}"/>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Rectangle 24">
            <a:extLst>
              <a:ext uri="{FF2B5EF4-FFF2-40B4-BE49-F238E27FC236}">
                <a16:creationId xmlns:a16="http://schemas.microsoft.com/office/drawing/2014/main" id="{700F5698-D411-FD43-9098-C5E68CB0416E}"/>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BFB587-2A7F-888C-EFFE-8F27B2B016E2}"/>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45856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grpSp>
        <p:nvGrpSpPr>
          <p:cNvPr id="2894" name="Google Shape;2894;p35"/>
          <p:cNvGrpSpPr/>
          <p:nvPr/>
        </p:nvGrpSpPr>
        <p:grpSpPr>
          <a:xfrm>
            <a:off x="8569288" y="4423863"/>
            <a:ext cx="194021" cy="191487"/>
            <a:chOff x="6232000" y="1435050"/>
            <a:chExt cx="488225" cy="481850"/>
          </a:xfrm>
        </p:grpSpPr>
        <p:sp>
          <p:nvSpPr>
            <p:cNvPr id="2895" name="Google Shape;2895;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6" name="Google Shape;2896;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7" name="Google Shape;2897;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8" name="Google Shape;2898;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9" name="Google Shape;2899;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00" name="Google Shape;2900;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901" name="Google Shape;2901;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902" name="Google Shape;2902;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903" name="Google Shape;2903;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904" name="Google Shape;2904;p3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905" name="Google Shape;2905;p3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906" name="Google Shape;2906;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78;p33">
            <a:hlinkClick r:id="rId4" action="ppaction://hlinksldjump"/>
            <a:extLst>
              <a:ext uri="{FF2B5EF4-FFF2-40B4-BE49-F238E27FC236}">
                <a16:creationId xmlns:a16="http://schemas.microsoft.com/office/drawing/2014/main" id="{A89140AA-E670-39F3-52AD-E5F3971C9CD5}"/>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79;p33">
            <a:hlinkClick r:id="rId9" action="ppaction://hlinksldjump"/>
            <a:extLst>
              <a:ext uri="{FF2B5EF4-FFF2-40B4-BE49-F238E27FC236}">
                <a16:creationId xmlns:a16="http://schemas.microsoft.com/office/drawing/2014/main" id="{85EFCCDA-8381-EC96-2A8D-D229C2F14D2A}"/>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ectangle 258">
            <a:extLst>
              <a:ext uri="{FF2B5EF4-FFF2-40B4-BE49-F238E27FC236}">
                <a16:creationId xmlns:a16="http://schemas.microsoft.com/office/drawing/2014/main" id="{386E0405-EA9F-37D7-0BD8-E5F79B15BD5B}"/>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169;p30">
            <a:extLst>
              <a:ext uri="{FF2B5EF4-FFF2-40B4-BE49-F238E27FC236}">
                <a16:creationId xmlns:a16="http://schemas.microsoft.com/office/drawing/2014/main" id="{C282DBD9-D3AD-B7DD-16B9-04EA133B4B19}"/>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61" name="Picture 260">
            <a:extLst>
              <a:ext uri="{FF2B5EF4-FFF2-40B4-BE49-F238E27FC236}">
                <a16:creationId xmlns:a16="http://schemas.microsoft.com/office/drawing/2014/main" id="{6047CA5C-76E0-F12B-273A-2E09FAF274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000" y="1036419"/>
            <a:ext cx="3901669" cy="2259674"/>
          </a:xfrm>
          <a:prstGeom prst="rect">
            <a:avLst/>
          </a:prstGeom>
        </p:spPr>
      </p:pic>
      <p:pic>
        <p:nvPicPr>
          <p:cNvPr id="262" name="Picture 261">
            <a:extLst>
              <a:ext uri="{FF2B5EF4-FFF2-40B4-BE49-F238E27FC236}">
                <a16:creationId xmlns:a16="http://schemas.microsoft.com/office/drawing/2014/main" id="{D96D75C8-388C-45E0-C0B7-75944EBF9B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2902" y="2422279"/>
            <a:ext cx="4264598" cy="2422951"/>
          </a:xfrm>
          <a:prstGeom prst="rect">
            <a:avLst/>
          </a:prstGeom>
        </p:spPr>
      </p:pic>
      <p:sp>
        <p:nvSpPr>
          <p:cNvPr id="263" name="TextBox 262">
            <a:extLst>
              <a:ext uri="{FF2B5EF4-FFF2-40B4-BE49-F238E27FC236}">
                <a16:creationId xmlns:a16="http://schemas.microsoft.com/office/drawing/2014/main" id="{C1BA18FA-50EE-4A3F-D6FE-A786AC0EDBFE}"/>
              </a:ext>
            </a:extLst>
          </p:cNvPr>
          <p:cNvSpPr txBox="1"/>
          <p:nvPr/>
        </p:nvSpPr>
        <p:spPr>
          <a:xfrm>
            <a:off x="4621669" y="1863888"/>
            <a:ext cx="3019646"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Di tích n</a:t>
            </a:r>
            <a:r>
              <a:rPr lang="fr-FR" sz="2000">
                <a:effectLst/>
                <a:latin typeface="+mj-lt"/>
                <a:ea typeface="Calibri" panose="020F0502020204030204" pitchFamily="34" charset="0"/>
                <a:cs typeface="Times New Roman" panose="02020603050405020304" pitchFamily="18" charset="0"/>
              </a:rPr>
              <a:t>hà tù Hoả Lò</a:t>
            </a:r>
            <a:endParaRPr lang="en-US" sz="2000">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9431857-4B79-99B5-DF29-0A526D1CDE28}"/>
              </a:ext>
            </a:extLst>
          </p:cNvPr>
          <p:cNvSpPr/>
          <p:nvPr/>
        </p:nvSpPr>
        <p:spPr>
          <a:xfrm>
            <a:off x="720000" y="4524852"/>
            <a:ext cx="683498" cy="41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6E71ED31-935B-BD9C-D907-ED0BCDC77D4B}"/>
              </a:ext>
            </a:extLst>
          </p:cNvPr>
          <p:cNvSpPr txBox="1"/>
          <p:nvPr/>
        </p:nvSpPr>
        <p:spPr>
          <a:xfrm>
            <a:off x="-225779" y="4435119"/>
            <a:ext cx="4690974"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Quần thể kiến trúc Cố đô Huế</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wipe(down)">
                                      <p:cBhvr>
                                        <p:cTn id="7" dur="5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 calcmode="lin" valueType="num">
                                      <p:cBhvr>
                                        <p:cTn id="12" dur="500" fill="hold"/>
                                        <p:tgtEl>
                                          <p:spTgt spid="261"/>
                                        </p:tgtEl>
                                        <p:attrNameLst>
                                          <p:attrName>ppt_w</p:attrName>
                                        </p:attrNameLst>
                                      </p:cBhvr>
                                      <p:tavLst>
                                        <p:tav tm="0">
                                          <p:val>
                                            <p:fltVal val="0"/>
                                          </p:val>
                                        </p:tav>
                                        <p:tav tm="100000">
                                          <p:val>
                                            <p:strVal val="#ppt_w"/>
                                          </p:val>
                                        </p:tav>
                                      </p:tavLst>
                                    </p:anim>
                                    <p:anim calcmode="lin" valueType="num">
                                      <p:cBhvr>
                                        <p:cTn id="13" dur="500" fill="hold"/>
                                        <p:tgtEl>
                                          <p:spTgt spid="261"/>
                                        </p:tgtEl>
                                        <p:attrNameLst>
                                          <p:attrName>ppt_h</p:attrName>
                                        </p:attrNameLst>
                                      </p:cBhvr>
                                      <p:tavLst>
                                        <p:tav tm="0">
                                          <p:val>
                                            <p:fltVal val="0"/>
                                          </p:val>
                                        </p:tav>
                                        <p:tav tm="100000">
                                          <p:val>
                                            <p:strVal val="#ppt_h"/>
                                          </p:val>
                                        </p:tav>
                                      </p:tavLst>
                                    </p:anim>
                                    <p:anim calcmode="lin" valueType="num">
                                      <p:cBhvr>
                                        <p:cTn id="14" dur="500" fill="hold"/>
                                        <p:tgtEl>
                                          <p:spTgt spid="261"/>
                                        </p:tgtEl>
                                        <p:attrNameLst>
                                          <p:attrName>style.rotation</p:attrName>
                                        </p:attrNameLst>
                                      </p:cBhvr>
                                      <p:tavLst>
                                        <p:tav tm="0">
                                          <p:val>
                                            <p:fltVal val="90"/>
                                          </p:val>
                                        </p:tav>
                                        <p:tav tm="100000">
                                          <p:val>
                                            <p:fltVal val="0"/>
                                          </p:val>
                                        </p:tav>
                                      </p:tavLst>
                                    </p:anim>
                                    <p:animEffect transition="in" filter="fade">
                                      <p:cBhvr>
                                        <p:cTn id="15" dur="500"/>
                                        <p:tgtEl>
                                          <p:spTgt spid="2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3"/>
                                        </p:tgtEl>
                                        <p:attrNameLst>
                                          <p:attrName>style.visibility</p:attrName>
                                        </p:attrNameLst>
                                      </p:cBhvr>
                                      <p:to>
                                        <p:strVal val="visible"/>
                                      </p:to>
                                    </p:set>
                                    <p:animEffect transition="in" filter="wipe(left)">
                                      <p:cBhvr>
                                        <p:cTn id="20" dur="500"/>
                                        <p:tgtEl>
                                          <p:spTgt spid="26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barn(inVertical)">
                                      <p:cBhvr>
                                        <p:cTn id="25" dur="500"/>
                                        <p:tgtEl>
                                          <p:spTgt spid="2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4"/>
                                        </p:tgtEl>
                                        <p:attrNameLst>
                                          <p:attrName>style.visibility</p:attrName>
                                        </p:attrNameLst>
                                      </p:cBhvr>
                                      <p:to>
                                        <p:strVal val="visible"/>
                                      </p:to>
                                    </p:set>
                                    <p:animEffect transition="in" filter="wipe(left)">
                                      <p:cBhvr>
                                        <p:cTn id="30"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3" grpId="0"/>
      <p:bldP spid="2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149" name="Google Shape;3149;p36"/>
          <p:cNvGrpSpPr/>
          <p:nvPr/>
        </p:nvGrpSpPr>
        <p:grpSpPr>
          <a:xfrm>
            <a:off x="8569288" y="4423863"/>
            <a:ext cx="194021" cy="191487"/>
            <a:chOff x="6232000" y="1435050"/>
            <a:chExt cx="488225" cy="481850"/>
          </a:xfrm>
        </p:grpSpPr>
        <p:sp>
          <p:nvSpPr>
            <p:cNvPr id="3150" name="Google Shape;3150;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1" name="Google Shape;3151;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2" name="Google Shape;3152;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3" name="Google Shape;3153;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4" name="Google Shape;3154;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55" name="Google Shape;3155;p3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56" name="Google Shape;3156;p3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57" name="Google Shape;3157;p3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58" name="Google Shape;3158;p3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59" name="Google Shape;3159;p3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60" name="Google Shape;3160;p3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61" name="Google Shape;3161;p3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78;p33">
            <a:hlinkClick r:id="rId4" action="ppaction://hlinksldjump"/>
            <a:extLst>
              <a:ext uri="{FF2B5EF4-FFF2-40B4-BE49-F238E27FC236}">
                <a16:creationId xmlns:a16="http://schemas.microsoft.com/office/drawing/2014/main" id="{E32E436A-4409-0180-1267-0CDB7790296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79;p33">
            <a:hlinkClick r:id="rId9" action="ppaction://hlinksldjump"/>
            <a:extLst>
              <a:ext uri="{FF2B5EF4-FFF2-40B4-BE49-F238E27FC236}">
                <a16:creationId xmlns:a16="http://schemas.microsoft.com/office/drawing/2014/main" id="{911CA806-737A-6CDF-48E1-59EB3C921C6B}"/>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Rectangle 256">
            <a:extLst>
              <a:ext uri="{FF2B5EF4-FFF2-40B4-BE49-F238E27FC236}">
                <a16:creationId xmlns:a16="http://schemas.microsoft.com/office/drawing/2014/main" id="{605CCD0D-41A2-19FC-AB29-41B078A83885}"/>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169;p30">
            <a:extLst>
              <a:ext uri="{FF2B5EF4-FFF2-40B4-BE49-F238E27FC236}">
                <a16:creationId xmlns:a16="http://schemas.microsoft.com/office/drawing/2014/main" id="{FE2DF1B3-4E03-211C-CF4A-3FFE045C30E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59" name="Picture 258">
            <a:extLst>
              <a:ext uri="{FF2B5EF4-FFF2-40B4-BE49-F238E27FC236}">
                <a16:creationId xmlns:a16="http://schemas.microsoft.com/office/drawing/2014/main" id="{EDBFC116-1DC0-6EF5-7857-244C5ACA8B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001" y="1327190"/>
            <a:ext cx="3660612" cy="2319777"/>
          </a:xfrm>
          <a:prstGeom prst="rect">
            <a:avLst/>
          </a:prstGeom>
        </p:spPr>
      </p:pic>
      <p:pic>
        <p:nvPicPr>
          <p:cNvPr id="261" name="Picture 260">
            <a:extLst>
              <a:ext uri="{FF2B5EF4-FFF2-40B4-BE49-F238E27FC236}">
                <a16:creationId xmlns:a16="http://schemas.microsoft.com/office/drawing/2014/main" id="{E7D84B1C-CB42-2015-1E3C-E839EF3B3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3389" y="1327189"/>
            <a:ext cx="3455577" cy="2319777"/>
          </a:xfrm>
          <a:prstGeom prst="rect">
            <a:avLst/>
          </a:prstGeom>
        </p:spPr>
      </p:pic>
      <p:sp>
        <p:nvSpPr>
          <p:cNvPr id="262" name="TextBox 261">
            <a:extLst>
              <a:ext uri="{FF2B5EF4-FFF2-40B4-BE49-F238E27FC236}">
                <a16:creationId xmlns:a16="http://schemas.microsoft.com/office/drawing/2014/main" id="{CFE07944-05D5-EBD3-24F9-0A58D95C09EE}"/>
              </a:ext>
            </a:extLst>
          </p:cNvPr>
          <p:cNvSpPr txBox="1"/>
          <p:nvPr/>
        </p:nvSpPr>
        <p:spPr>
          <a:xfrm>
            <a:off x="91696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Khu đền tháp Mỹ Sơn</a:t>
            </a:r>
            <a:endParaRPr lang="en-US" sz="2000">
              <a:effectLst/>
              <a:latin typeface="+mj-lt"/>
              <a:ea typeface="Calibri" panose="020F0502020204030204" pitchFamily="34" charset="0"/>
              <a:cs typeface="Times New Roman" panose="02020603050405020304" pitchFamily="18" charset="0"/>
            </a:endParaRPr>
          </a:p>
        </p:txBody>
      </p:sp>
      <p:sp>
        <p:nvSpPr>
          <p:cNvPr id="263" name="TextBox 262">
            <a:extLst>
              <a:ext uri="{FF2B5EF4-FFF2-40B4-BE49-F238E27FC236}">
                <a16:creationId xmlns:a16="http://schemas.microsoft.com/office/drawing/2014/main" id="{AC4739F8-E9B2-0D42-4DAC-18FE90B305CF}"/>
              </a:ext>
            </a:extLst>
          </p:cNvPr>
          <p:cNvSpPr txBox="1"/>
          <p:nvPr/>
        </p:nvSpPr>
        <p:spPr>
          <a:xfrm>
            <a:off x="485783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Phố cổ Hội An</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circle(in)">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wipe(left)">
                                      <p:cBhvr>
                                        <p:cTn id="12" dur="5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randombar(horizontal)">
                                      <p:cBhvr>
                                        <p:cTn id="17" dur="500"/>
                                        <p:tgtEl>
                                          <p:spTgt spid="2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3"/>
                                        </p:tgtEl>
                                        <p:attrNameLst>
                                          <p:attrName>style.visibility</p:attrName>
                                        </p:attrNameLst>
                                      </p:cBhvr>
                                      <p:to>
                                        <p:strVal val="visible"/>
                                      </p:to>
                                    </p:set>
                                    <p:animEffect transition="in" filter="wipe(left)">
                                      <p:cBhvr>
                                        <p:cTn id="2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grpSp>
        <p:nvGrpSpPr>
          <p:cNvPr id="3468" name="Google Shape;3468;p39"/>
          <p:cNvGrpSpPr/>
          <p:nvPr/>
        </p:nvGrpSpPr>
        <p:grpSpPr>
          <a:xfrm>
            <a:off x="8569288" y="4423863"/>
            <a:ext cx="194021" cy="191487"/>
            <a:chOff x="6232000" y="1435050"/>
            <a:chExt cx="488225" cy="481850"/>
          </a:xfrm>
        </p:grpSpPr>
        <p:sp>
          <p:nvSpPr>
            <p:cNvPr id="3469" name="Google Shape;3469;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0" name="Google Shape;3470;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1" name="Google Shape;3471;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2" name="Google Shape;3472;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3" name="Google Shape;3473;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74" name="Google Shape;3474;p3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475" name="Google Shape;3475;p3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476" name="Google Shape;3476;p3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477" name="Google Shape;3477;p3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478" name="Google Shape;3478;p39">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479" name="Google Shape;3479;p39">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480" name="Google Shape;3480;p3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Picture 10">
            <a:extLst>
              <a:ext uri="{FF2B5EF4-FFF2-40B4-BE49-F238E27FC236}">
                <a16:creationId xmlns:a16="http://schemas.microsoft.com/office/drawing/2014/main" id="{9AAB5F30-B73B-0EDC-5F27-9A0D35B04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433" y="379923"/>
            <a:ext cx="7602871" cy="4435949"/>
          </a:xfrm>
          <a:prstGeom prst="rect">
            <a:avLst/>
          </a:prstGeom>
        </p:spPr>
      </p:pic>
      <p:sp>
        <p:nvSpPr>
          <p:cNvPr id="200" name="TextBox 199">
            <a:extLst>
              <a:ext uri="{FF2B5EF4-FFF2-40B4-BE49-F238E27FC236}">
                <a16:creationId xmlns:a16="http://schemas.microsoft.com/office/drawing/2014/main" id="{A7DAEFCA-115C-B53A-F9B2-4B709EF751AB}"/>
              </a:ext>
            </a:extLst>
          </p:cNvPr>
          <p:cNvSpPr txBox="1"/>
          <p:nvPr/>
        </p:nvSpPr>
        <p:spPr>
          <a:xfrm>
            <a:off x="1427374" y="1570136"/>
            <a:ext cx="6134987"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Vẻ đẹp của di tích được thể hiện ở kiến trúc mối quan hệ hài hòa giữa kiến trúc và không gian của di tích.</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Khi thể hiện vẻ đẹp của di tích, cần lưu ý đến tạo hình của di tích</a:t>
            </a:r>
            <a:r>
              <a:rPr lang="en-US" sz="2000" i="1">
                <a:latin typeface="+mj-lt"/>
                <a:ea typeface="Calibri" panose="020F0502020204030204" pitchFamily="34" charset="0"/>
                <a:cs typeface="Times New Roman" panose="02020603050405020304" pitchFamily="18" charset="0"/>
              </a:rPr>
              <a:t>:</a:t>
            </a:r>
            <a:r>
              <a:rPr lang="fr-FR" sz="2000" i="1">
                <a:solidFill>
                  <a:srgbClr val="000000"/>
                </a:solidFill>
                <a:effectLst/>
                <a:latin typeface="+mj-lt"/>
                <a:ea typeface="Calibri" panose="020F0502020204030204" pitchFamily="34" charset="0"/>
                <a:cs typeface="Times New Roman" panose="02020603050405020304" pitchFamily="18" charset="0"/>
              </a:rPr>
              <a:t> đường cong của mái, các bức tường cổ kính, cây xanh trong khuôn viên,…</a:t>
            </a:r>
            <a:endParaRPr lang="en-US" sz="2000" i="1">
              <a:effectLst/>
              <a:latin typeface="+mj-lt"/>
              <a:ea typeface="Calibri" panose="020F0502020204030204" pitchFamily="34" charset="0"/>
              <a:cs typeface="Times New Roman" panose="02020603050405020304" pitchFamily="18" charset="0"/>
            </a:endParaRPr>
          </a:p>
        </p:txBody>
      </p:sp>
      <p:sp>
        <p:nvSpPr>
          <p:cNvPr id="5" name="Arrow: Chevron 4">
            <a:extLst>
              <a:ext uri="{FF2B5EF4-FFF2-40B4-BE49-F238E27FC236}">
                <a16:creationId xmlns:a16="http://schemas.microsoft.com/office/drawing/2014/main" id="{4597EFCB-A211-BC67-DDEC-DBB0A43DC494}"/>
              </a:ext>
            </a:extLst>
          </p:cNvPr>
          <p:cNvSpPr/>
          <p:nvPr/>
        </p:nvSpPr>
        <p:spPr>
          <a:xfrm>
            <a:off x="2700669" y="645420"/>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KẾT LUẬN</a:t>
            </a:r>
          </a:p>
        </p:txBody>
      </p:sp>
      <p:pic>
        <p:nvPicPr>
          <p:cNvPr id="203" name="Picture 14">
            <a:extLst>
              <a:ext uri="{FF2B5EF4-FFF2-40B4-BE49-F238E27FC236}">
                <a16:creationId xmlns:a16="http://schemas.microsoft.com/office/drawing/2014/main" id="{2A9C6E84-0506-D612-9422-7B292F6CA6BD}"/>
              </a:ext>
            </a:extLst>
          </p:cNvPr>
          <p:cNvPicPr>
            <a:picLocks noChangeAspect="1"/>
          </p:cNvPicPr>
          <p:nvPr/>
        </p:nvPicPr>
        <p:blipFill>
          <a:blip r:embed="rId11"/>
          <a:srcRect/>
          <a:stretch>
            <a:fillRect/>
          </a:stretch>
        </p:blipFill>
        <p:spPr>
          <a:xfrm>
            <a:off x="227525" y="1893649"/>
            <a:ext cx="1512839" cy="318772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anim calcmode="lin" valueType="num">
                                      <p:cBhvr>
                                        <p:cTn id="8" dur="500" fill="hold"/>
                                        <p:tgtEl>
                                          <p:spTgt spid="197"/>
                                        </p:tgtEl>
                                        <p:attrNameLst>
                                          <p:attrName>ppt_x</p:attrName>
                                        </p:attrNameLst>
                                      </p:cBhvr>
                                      <p:tavLst>
                                        <p:tav tm="0">
                                          <p:val>
                                            <p:strVal val="#ppt_x"/>
                                          </p:val>
                                        </p:tav>
                                        <p:tav tm="100000">
                                          <p:val>
                                            <p:strVal val="#ppt_x"/>
                                          </p:val>
                                        </p:tav>
                                      </p:tavLst>
                                    </p:anim>
                                    <p:anim calcmode="lin" valueType="num">
                                      <p:cBhvr>
                                        <p:cTn id="9" dur="500" fill="hold"/>
                                        <p:tgtEl>
                                          <p:spTgt spid="1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anim calcmode="lin" valueType="num">
                                      <p:cBhvr>
                                        <p:cTn id="13" dur="500" fill="hold"/>
                                        <p:tgtEl>
                                          <p:spTgt spid="203"/>
                                        </p:tgtEl>
                                        <p:attrNameLst>
                                          <p:attrName>ppt_x</p:attrName>
                                        </p:attrNameLst>
                                      </p:cBhvr>
                                      <p:tavLst>
                                        <p:tav tm="0">
                                          <p:val>
                                            <p:strVal val="#ppt_x"/>
                                          </p:val>
                                        </p:tav>
                                        <p:tav tm="100000">
                                          <p:val>
                                            <p:strVal val="#ppt_x"/>
                                          </p:val>
                                        </p:tav>
                                      </p:tavLst>
                                    </p:anim>
                                    <p:anim calcmode="lin" valueType="num">
                                      <p:cBhvr>
                                        <p:cTn id="14"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0">
                                            <p:txEl>
                                              <p:pRg st="0" end="0"/>
                                            </p:txEl>
                                          </p:spTgt>
                                        </p:tgtEl>
                                        <p:attrNameLst>
                                          <p:attrName>style.visibility</p:attrName>
                                        </p:attrNameLst>
                                      </p:cBhvr>
                                      <p:to>
                                        <p:strVal val="visible"/>
                                      </p:to>
                                    </p:set>
                                    <p:animEffect transition="in" filter="fade">
                                      <p:cBhvr>
                                        <p:cTn id="24" dur="500"/>
                                        <p:tgtEl>
                                          <p:spTgt spid="20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0">
                                            <p:txEl>
                                              <p:pRg st="1" end="1"/>
                                            </p:txEl>
                                          </p:spTgt>
                                        </p:tgtEl>
                                        <p:attrNameLst>
                                          <p:attrName>style.visibility</p:attrName>
                                        </p:attrNameLst>
                                      </p:cBhvr>
                                      <p:to>
                                        <p:strVal val="visible"/>
                                      </p:to>
                                    </p:set>
                                    <p:animEffect transition="in" filter="fade">
                                      <p:cBhvr>
                                        <p:cTn id="29" dur="500"/>
                                        <p:tgtEl>
                                          <p:spTgt spid="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pic>
        <p:nvPicPr>
          <p:cNvPr id="96" name="Picture 95">
            <a:extLst>
              <a:ext uri="{FF2B5EF4-FFF2-40B4-BE49-F238E27FC236}">
                <a16:creationId xmlns:a16="http://schemas.microsoft.com/office/drawing/2014/main" id="{B2338BF8-2692-C3A6-DC94-6CB059AF6D34}"/>
              </a:ext>
            </a:extLst>
          </p:cNvPr>
          <p:cNvPicPr>
            <a:picLocks noChangeAspect="1"/>
          </p:cNvPicPr>
          <p:nvPr/>
        </p:nvPicPr>
        <p:blipFill>
          <a:blip r:embed="rId3"/>
          <a:stretch>
            <a:fillRect/>
          </a:stretch>
        </p:blipFill>
        <p:spPr>
          <a:xfrm>
            <a:off x="4476307" y="2118904"/>
            <a:ext cx="3928017" cy="2773497"/>
          </a:xfrm>
          <a:prstGeom prst="rect">
            <a:avLst/>
          </a:prstGeom>
        </p:spPr>
      </p:pic>
      <p:pic>
        <p:nvPicPr>
          <p:cNvPr id="95" name="Picture 94">
            <a:extLst>
              <a:ext uri="{FF2B5EF4-FFF2-40B4-BE49-F238E27FC236}">
                <a16:creationId xmlns:a16="http://schemas.microsoft.com/office/drawing/2014/main" id="{067B2A9B-4A93-B09C-4D39-11024E6EAE0C}"/>
              </a:ext>
            </a:extLst>
          </p:cNvPr>
          <p:cNvPicPr>
            <a:picLocks noChangeAspect="1"/>
          </p:cNvPicPr>
          <p:nvPr/>
        </p:nvPicPr>
        <p:blipFill>
          <a:blip r:embed="rId4"/>
          <a:stretch>
            <a:fillRect/>
          </a:stretch>
        </p:blipFill>
        <p:spPr>
          <a:xfrm>
            <a:off x="659219" y="322626"/>
            <a:ext cx="5150516" cy="2511671"/>
          </a:xfrm>
          <a:prstGeom prst="rect">
            <a:avLst/>
          </a:prstGeom>
        </p:spPr>
      </p:pic>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5DB7EAB-218C-EDDC-4920-DF4DB4262901}"/>
              </a:ext>
            </a:extLst>
          </p:cNvPr>
          <p:cNvSpPr txBox="1"/>
          <p:nvPr/>
        </p:nvSpPr>
        <p:spPr>
          <a:xfrm>
            <a:off x="659219" y="3898516"/>
            <a:ext cx="3852969"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V</a:t>
            </a:r>
            <a:r>
              <a:rPr lang="fr-FR" sz="2000">
                <a:solidFill>
                  <a:srgbClr val="000000"/>
                </a:solidFill>
                <a:effectLst/>
                <a:latin typeface="+mj-lt"/>
                <a:ea typeface="Calibri" panose="020F0502020204030204" pitchFamily="34" charset="0"/>
                <a:cs typeface="Times New Roman" panose="02020603050405020304" pitchFamily="18" charset="0"/>
              </a:rPr>
              <a:t>ẻ đẹp của di tích được thể hiện qua 2 TPMT (SGK tr.14)</a:t>
            </a:r>
            <a:endParaRPr lang="en-US" sz="2000">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animEffect transition="in" filter="fade">
                                      <p:cBhvr>
                                        <p:cTn id="9" dur="500"/>
                                        <p:tgtEl>
                                          <p:spTgt spid="9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grpSp>
        <p:nvGrpSpPr>
          <p:cNvPr id="3272" name="Google Shape;3272;p38"/>
          <p:cNvGrpSpPr/>
          <p:nvPr/>
        </p:nvGrpSpPr>
        <p:grpSpPr>
          <a:xfrm>
            <a:off x="8569288" y="4423863"/>
            <a:ext cx="194021" cy="191487"/>
            <a:chOff x="6232000" y="1435050"/>
            <a:chExt cx="488225" cy="481850"/>
          </a:xfrm>
        </p:grpSpPr>
        <p:sp>
          <p:nvSpPr>
            <p:cNvPr id="3273" name="Google Shape;3273;p3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4" name="Google Shape;3274;p3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5" name="Google Shape;3275;p3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6" name="Google Shape;3276;p3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7" name="Google Shape;3277;p3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8" name="Google Shape;3278;p38">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9" name="Google Shape;3279;p38">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80" name="Google Shape;3280;p38">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81" name="Google Shape;3281;p38">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82" name="Google Shape;3282;p38">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83" name="Google Shape;3283;p38">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84" name="Google Shape;3284;p38">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llout: Line with Border and Accent Bar 7">
            <a:extLst>
              <a:ext uri="{FF2B5EF4-FFF2-40B4-BE49-F238E27FC236}">
                <a16:creationId xmlns:a16="http://schemas.microsoft.com/office/drawing/2014/main" id="{EA7241B4-F776-E94C-A94B-340734E17986}"/>
              </a:ext>
            </a:extLst>
          </p:cNvPr>
          <p:cNvSpPr/>
          <p:nvPr/>
        </p:nvSpPr>
        <p:spPr>
          <a:xfrm>
            <a:off x="1222745" y="431132"/>
            <a:ext cx="3349255" cy="627321"/>
          </a:xfrm>
          <a:prstGeom prst="accentBorderCallout1">
            <a:avLst>
              <a:gd name="adj1" fmla="val 50954"/>
              <a:gd name="adj2" fmla="val -3791"/>
              <a:gd name="adj3" fmla="val 51483"/>
              <a:gd name="adj4"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HOẠT ĐỘNG CẶP ĐÔI</a:t>
            </a:r>
          </a:p>
        </p:txBody>
      </p:sp>
      <p:pic>
        <p:nvPicPr>
          <p:cNvPr id="103" name="Picture 10">
            <a:extLst>
              <a:ext uri="{FF2B5EF4-FFF2-40B4-BE49-F238E27FC236}">
                <a16:creationId xmlns:a16="http://schemas.microsoft.com/office/drawing/2014/main" id="{D84E5D90-C736-3C88-AF23-432E972F88FA}"/>
              </a:ext>
            </a:extLst>
          </p:cNvPr>
          <p:cNvPicPr>
            <a:picLocks noChangeAspect="1"/>
          </p:cNvPicPr>
          <p:nvPr/>
        </p:nvPicPr>
        <p:blipFill>
          <a:blip r:embed="rId9"/>
          <a:srcRect/>
          <a:stretch>
            <a:fillRect/>
          </a:stretch>
        </p:blipFill>
        <p:spPr>
          <a:xfrm>
            <a:off x="654171" y="1758032"/>
            <a:ext cx="3007126" cy="2299198"/>
          </a:xfrm>
          <a:prstGeom prst="rect">
            <a:avLst/>
          </a:prstGeom>
        </p:spPr>
      </p:pic>
      <p:sp>
        <p:nvSpPr>
          <p:cNvPr id="12" name="Rectangle: Diagonal Corners Snipped 11">
            <a:extLst>
              <a:ext uri="{FF2B5EF4-FFF2-40B4-BE49-F238E27FC236}">
                <a16:creationId xmlns:a16="http://schemas.microsoft.com/office/drawing/2014/main" id="{6864A946-82E0-C5CB-3CBB-9EF2AEE45F74}"/>
              </a:ext>
            </a:extLst>
          </p:cNvPr>
          <p:cNvSpPr/>
          <p:nvPr/>
        </p:nvSpPr>
        <p:spPr>
          <a:xfrm>
            <a:off x="3753292" y="1733989"/>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Vẻ đẹp di tích được thể hiện như thế nào trong tác phẩm mĩ thuật?</a:t>
            </a:r>
            <a:endParaRPr lang="en-US" sz="2000">
              <a:solidFill>
                <a:schemeClr val="bg1"/>
              </a:solidFill>
              <a:latin typeface="+mj-lt"/>
            </a:endParaRPr>
          </a:p>
        </p:txBody>
      </p:sp>
      <p:sp>
        <p:nvSpPr>
          <p:cNvPr id="105" name="Rectangle: Diagonal Corners Snipped 104">
            <a:extLst>
              <a:ext uri="{FF2B5EF4-FFF2-40B4-BE49-F238E27FC236}">
                <a16:creationId xmlns:a16="http://schemas.microsoft.com/office/drawing/2014/main" id="{D2DE0FCD-2A39-E9C7-EEEB-6B6F56F8A0F4}"/>
              </a:ext>
            </a:extLst>
          </p:cNvPr>
          <p:cNvSpPr/>
          <p:nvPr/>
        </p:nvSpPr>
        <p:spPr>
          <a:xfrm>
            <a:off x="3753292" y="3168197"/>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Hòa sắc, không gian trong hai bức tranh có gì khác nhau?</a:t>
            </a:r>
            <a:endParaRPr lang="en-US" sz="2000">
              <a:solidFill>
                <a:schemeClr val="bg1"/>
              </a:solidFill>
              <a:latin typeface="+mj-lt"/>
            </a:endParaRPr>
          </a:p>
        </p:txBody>
      </p:sp>
      <p:sp>
        <p:nvSpPr>
          <p:cNvPr id="106" name="Google Shape;1772;p29">
            <a:extLst>
              <a:ext uri="{FF2B5EF4-FFF2-40B4-BE49-F238E27FC236}">
                <a16:creationId xmlns:a16="http://schemas.microsoft.com/office/drawing/2014/main" id="{2A132159-9455-BEF9-2B73-43F6D115C353}"/>
              </a:ext>
            </a:extLst>
          </p:cNvPr>
          <p:cNvSpPr/>
          <p:nvPr/>
        </p:nvSpPr>
        <p:spPr>
          <a:xfrm rot="-135875" flipH="1">
            <a:off x="166209" y="4286426"/>
            <a:ext cx="1040112" cy="85188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arn(inVertical)">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185" name="Rectangle 184">
            <a:extLst>
              <a:ext uri="{FF2B5EF4-FFF2-40B4-BE49-F238E27FC236}">
                <a16:creationId xmlns:a16="http://schemas.microsoft.com/office/drawing/2014/main" id="{0D588F6A-29A9-3D7F-52D4-E086B4D43264}"/>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DC51FDA5-8BBA-C78C-6EF7-DB826B1CEF6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qua một số TPMT</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grpSp>
        <p:nvGrpSpPr>
          <p:cNvPr id="3746" name="Google Shape;3746;p41"/>
          <p:cNvGrpSpPr/>
          <p:nvPr/>
        </p:nvGrpSpPr>
        <p:grpSpPr>
          <a:xfrm>
            <a:off x="8569288" y="4423863"/>
            <a:ext cx="194021" cy="191487"/>
            <a:chOff x="6232000" y="1435050"/>
            <a:chExt cx="488225" cy="481850"/>
          </a:xfrm>
        </p:grpSpPr>
        <p:sp>
          <p:nvSpPr>
            <p:cNvPr id="3747" name="Google Shape;3747;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8" name="Google Shape;3748;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9" name="Google Shape;3749;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0" name="Google Shape;3750;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1" name="Google Shape;3751;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52" name="Google Shape;3752;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53" name="Google Shape;3753;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54" name="Google Shape;3754;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55" name="Google Shape;3755;p4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56" name="Google Shape;3756;p4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57" name="Google Shape;3757;p4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58" name="Google Shape;3758;p4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78;p33">
            <a:hlinkClick r:id="rId4" action="ppaction://hlinksldjump"/>
            <a:extLst>
              <a:ext uri="{FF2B5EF4-FFF2-40B4-BE49-F238E27FC236}">
                <a16:creationId xmlns:a16="http://schemas.microsoft.com/office/drawing/2014/main" id="{07352F54-8BB7-6C51-E2E9-C9C3E22BE17B}"/>
              </a:ext>
            </a:extLst>
          </p:cNvPr>
          <p:cNvSpPr/>
          <p:nvPr/>
        </p:nvSpPr>
        <p:spPr>
          <a:xfrm rot="-2700000">
            <a:off x="964637"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79;p33">
            <a:hlinkClick r:id="rId9" action="ppaction://hlinksldjump"/>
            <a:extLst>
              <a:ext uri="{FF2B5EF4-FFF2-40B4-BE49-F238E27FC236}">
                <a16:creationId xmlns:a16="http://schemas.microsoft.com/office/drawing/2014/main" id="{63F25570-B378-D6BE-B5B6-226A60F04F47}"/>
              </a:ext>
            </a:extLst>
          </p:cNvPr>
          <p:cNvSpPr/>
          <p:nvPr/>
        </p:nvSpPr>
        <p:spPr>
          <a:xfrm rot="8100000">
            <a:off x="8008386"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TextBox 188">
            <a:extLst>
              <a:ext uri="{FF2B5EF4-FFF2-40B4-BE49-F238E27FC236}">
                <a16:creationId xmlns:a16="http://schemas.microsoft.com/office/drawing/2014/main" id="{C2A49A0B-FFA3-0B90-9B28-917C81B156D1}"/>
              </a:ext>
            </a:extLst>
          </p:cNvPr>
          <p:cNvSpPr txBox="1"/>
          <p:nvPr/>
        </p:nvSpPr>
        <p:spPr>
          <a:xfrm>
            <a:off x="929226" y="1045828"/>
            <a:ext cx="7292206" cy="1327992"/>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Vẻ đẹp di tích được thể hiện trong tác phẩm mĩ thuật thông qua đường nét, màu sắc, hoạt động của con người...</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Sự khác nhau giữa hòa sắc, không gian qua 2 bức tranh:</a:t>
            </a:r>
            <a:endParaRPr lang="en-US" sz="20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BC2AEF-79FB-7CC3-B3DF-7B63E6ACC732}"/>
              </a:ext>
            </a:extLst>
          </p:cNvPr>
          <p:cNvPicPr>
            <a:picLocks noChangeAspect="1"/>
          </p:cNvPicPr>
          <p:nvPr/>
        </p:nvPicPr>
        <p:blipFill>
          <a:blip r:embed="rId10"/>
          <a:stretch>
            <a:fillRect/>
          </a:stretch>
        </p:blipFill>
        <p:spPr>
          <a:xfrm>
            <a:off x="1195387" y="2534532"/>
            <a:ext cx="6753225" cy="22574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fade">
                                      <p:cBhvr>
                                        <p:cTn id="16" dur="500"/>
                                        <p:tgtEl>
                                          <p:spTgt spid="18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9">
                                            <p:txEl>
                                              <p:pRg st="0" end="0"/>
                                            </p:txEl>
                                          </p:spTgt>
                                        </p:tgtEl>
                                        <p:attrNameLst>
                                          <p:attrName>style.visibility</p:attrName>
                                        </p:attrNameLst>
                                      </p:cBhvr>
                                      <p:to>
                                        <p:strVal val="visible"/>
                                      </p:to>
                                    </p:set>
                                    <p:animEffect transition="in" filter="fade">
                                      <p:cBhvr>
                                        <p:cTn id="21" dur="500"/>
                                        <p:tgtEl>
                                          <p:spTgt spid="189">
                                            <p:txEl>
                                              <p:pRg st="0" end="0"/>
                                            </p:txEl>
                                          </p:spTgt>
                                        </p:tgtEl>
                                      </p:cBhvr>
                                    </p:animEffect>
                                    <p:anim calcmode="lin" valueType="num">
                                      <p:cBhvr>
                                        <p:cTn id="22"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9">
                                            <p:txEl>
                                              <p:pRg st="1" end="1"/>
                                            </p:txEl>
                                          </p:spTgt>
                                        </p:tgtEl>
                                        <p:attrNameLst>
                                          <p:attrName>style.visibility</p:attrName>
                                        </p:attrNameLst>
                                      </p:cBhvr>
                                      <p:to>
                                        <p:strVal val="visible"/>
                                      </p:to>
                                    </p:set>
                                    <p:animEffect transition="in" filter="fade">
                                      <p:cBhvr>
                                        <p:cTn id="28" dur="500"/>
                                        <p:tgtEl>
                                          <p:spTgt spid="189">
                                            <p:txEl>
                                              <p:pRg st="1" end="1"/>
                                            </p:txEl>
                                          </p:spTgt>
                                        </p:tgtEl>
                                      </p:cBhvr>
                                    </p:animEffect>
                                    <p:anim calcmode="lin" valueType="num">
                                      <p:cBhvr>
                                        <p:cTn id="29"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p:bldP spid="183" grpId="0" animBg="1"/>
      <p:bldP spid="1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75000"/>
                  </a:schemeClr>
                </a:solidFill>
                <a:latin typeface="+mj-lt"/>
              </a:rPr>
              <a:t>KHỞI ĐỘNG</a:t>
            </a:r>
            <a:endParaRPr sz="3200" b="1" dirty="0">
              <a:solidFill>
                <a:schemeClr val="tx2">
                  <a:lumMod val="75000"/>
                </a:schemeClr>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11" name="Picture 10" descr="A picture containing tree, outdoor, water, river&#10;&#10;Description automatically generated">
            <a:extLst>
              <a:ext uri="{FF2B5EF4-FFF2-40B4-BE49-F238E27FC236}">
                <a16:creationId xmlns:a16="http://schemas.microsoft.com/office/drawing/2014/main" id="{5819AE5A-F361-9EAC-C034-0097A6A5E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3"/>
            <a:ext cx="2958858" cy="2348755"/>
          </a:xfrm>
          <a:prstGeom prst="rect">
            <a:avLst/>
          </a:prstGeom>
        </p:spPr>
      </p:pic>
      <p:pic>
        <p:nvPicPr>
          <p:cNvPr id="12" name="Picture 11" descr="A picture containing tree, garden, stone&#10;&#10;Description automatically generated">
            <a:extLst>
              <a:ext uri="{FF2B5EF4-FFF2-40B4-BE49-F238E27FC236}">
                <a16:creationId xmlns:a16="http://schemas.microsoft.com/office/drawing/2014/main" id="{97336204-F7AF-C817-BFB1-8BEDBF1E3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8755"/>
          </a:xfrm>
          <a:prstGeom prst="rect">
            <a:avLst/>
          </a:prstGeom>
        </p:spPr>
      </p:pic>
      <p:sp>
        <p:nvSpPr>
          <p:cNvPr id="13" name="Rectangle: Rounded Corners 12">
            <a:extLst>
              <a:ext uri="{FF2B5EF4-FFF2-40B4-BE49-F238E27FC236}">
                <a16:creationId xmlns:a16="http://schemas.microsoft.com/office/drawing/2014/main" id="{CE1CD097-2789-02ED-B9DA-9AF891D4E59E}"/>
              </a:ext>
            </a:extLst>
          </p:cNvPr>
          <p:cNvSpPr/>
          <p:nvPr/>
        </p:nvSpPr>
        <p:spPr>
          <a:xfrm>
            <a:off x="1416101" y="4477263"/>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Hồ Gươm (Hà Nội)</a:t>
            </a:r>
            <a:endParaRPr lang="en-US" sz="2000">
              <a:solidFill>
                <a:schemeClr val="bg1"/>
              </a:solidFill>
              <a:latin typeface="+mj-lt"/>
            </a:endParaRPr>
          </a:p>
        </p:txBody>
      </p:sp>
      <p:sp>
        <p:nvSpPr>
          <p:cNvPr id="14" name="Rectangle: Rounded Corners 13">
            <a:extLst>
              <a:ext uri="{FF2B5EF4-FFF2-40B4-BE49-F238E27FC236}">
                <a16:creationId xmlns:a16="http://schemas.microsoft.com/office/drawing/2014/main" id="{6EACA3BF-2D6B-CD0D-CBEA-6A327C203B26}"/>
              </a:ext>
            </a:extLst>
          </p:cNvPr>
          <p:cNvSpPr/>
          <p:nvPr/>
        </p:nvSpPr>
        <p:spPr>
          <a:xfrm>
            <a:off x="4867406" y="4477263"/>
            <a:ext cx="301101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Phù Đổng (Hà Nội)</a:t>
            </a:r>
            <a:endParaRPr lang="en-US" sz="2000">
              <a:solidFill>
                <a:schemeClr val="bg1"/>
              </a:solidFill>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852" name="Google Shape;3852;p43"/>
          <p:cNvGrpSpPr/>
          <p:nvPr/>
        </p:nvGrpSpPr>
        <p:grpSpPr>
          <a:xfrm>
            <a:off x="8569288" y="4423863"/>
            <a:ext cx="194021" cy="191487"/>
            <a:chOff x="6232000" y="1435050"/>
            <a:chExt cx="488225" cy="481850"/>
          </a:xfrm>
        </p:grpSpPr>
        <p:sp>
          <p:nvSpPr>
            <p:cNvPr id="3853" name="Google Shape;3853;p4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4" name="Google Shape;3854;p4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5" name="Google Shape;3855;p4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6" name="Google Shape;3856;p4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7" name="Google Shape;3857;p4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8" name="Google Shape;3858;p4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9" name="Google Shape;3859;p4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60" name="Google Shape;3860;p4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61" name="Google Shape;3861;p4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62" name="Google Shape;3862;p4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63" name="Google Shape;3863;p4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864" name="Google Shape;3864;p4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8;p33">
            <a:hlinkClick r:id="rId4" action="ppaction://hlinksldjump"/>
            <a:extLst>
              <a:ext uri="{FF2B5EF4-FFF2-40B4-BE49-F238E27FC236}">
                <a16:creationId xmlns:a16="http://schemas.microsoft.com/office/drawing/2014/main" id="{B7FDA7B7-DF99-6A77-B5E8-F2C8BC4D45A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9;p33">
            <a:hlinkClick r:id="rId9" action="ppaction://hlinksldjump"/>
            <a:extLst>
              <a:ext uri="{FF2B5EF4-FFF2-40B4-BE49-F238E27FC236}">
                <a16:creationId xmlns:a16="http://schemas.microsoft.com/office/drawing/2014/main" id="{6214255A-59C6-8341-234C-3744B9487476}"/>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81">
            <a:extLst>
              <a:ext uri="{FF2B5EF4-FFF2-40B4-BE49-F238E27FC236}">
                <a16:creationId xmlns:a16="http://schemas.microsoft.com/office/drawing/2014/main" id="{EEC713AA-CF59-5CCC-0F53-07DA3C8B2A56}"/>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169;p30">
            <a:extLst>
              <a:ext uri="{FF2B5EF4-FFF2-40B4-BE49-F238E27FC236}">
                <a16:creationId xmlns:a16="http://schemas.microsoft.com/office/drawing/2014/main" id="{CC46D63D-5545-849F-3A0E-9FE9141D94A2}"/>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TPMT thể hiện vẻ đẹp của di tích</a:t>
            </a:r>
            <a:endParaRPr b="1" u="sng" dirty="0">
              <a:solidFill>
                <a:schemeClr val="accent1"/>
              </a:solidFill>
              <a:latin typeface="+mj-lt"/>
            </a:endParaRPr>
          </a:p>
        </p:txBody>
      </p:sp>
      <p:pic>
        <p:nvPicPr>
          <p:cNvPr id="84" name="Picture 83">
            <a:extLst>
              <a:ext uri="{FF2B5EF4-FFF2-40B4-BE49-F238E27FC236}">
                <a16:creationId xmlns:a16="http://schemas.microsoft.com/office/drawing/2014/main" id="{83F4E664-7D7E-C420-ADDD-4E019B49A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83" y="1236329"/>
            <a:ext cx="3569475" cy="2585169"/>
          </a:xfrm>
          <a:prstGeom prst="rect">
            <a:avLst/>
          </a:prstGeom>
        </p:spPr>
      </p:pic>
      <p:pic>
        <p:nvPicPr>
          <p:cNvPr id="85" name="Picture 84">
            <a:extLst>
              <a:ext uri="{FF2B5EF4-FFF2-40B4-BE49-F238E27FC236}">
                <a16:creationId xmlns:a16="http://schemas.microsoft.com/office/drawing/2014/main" id="{EC6DC7BE-8738-C00A-4255-CF65CDC96F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6671" y="1236329"/>
            <a:ext cx="3832646" cy="2585169"/>
          </a:xfrm>
          <a:prstGeom prst="rect">
            <a:avLst/>
          </a:prstGeom>
        </p:spPr>
      </p:pic>
      <p:sp>
        <p:nvSpPr>
          <p:cNvPr id="87" name="TextBox 86">
            <a:extLst>
              <a:ext uri="{FF2B5EF4-FFF2-40B4-BE49-F238E27FC236}">
                <a16:creationId xmlns:a16="http://schemas.microsoft.com/office/drawing/2014/main" id="{61B6A52E-FC54-E131-F5EB-BFD29D353872}"/>
              </a:ext>
            </a:extLst>
          </p:cNvPr>
          <p:cNvSpPr txBox="1"/>
          <p:nvPr/>
        </p:nvSpPr>
        <p:spPr>
          <a:xfrm>
            <a:off x="729862" y="3994292"/>
            <a:ext cx="3739116" cy="85093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Hồ Hoàn Kiếm - tranh sơn dầu (Bùi Xuân Phái)</a:t>
            </a:r>
            <a:endParaRPr lang="en-US" sz="2000">
              <a:latin typeface="+mj-lt"/>
            </a:endParaRPr>
          </a:p>
        </p:txBody>
      </p:sp>
      <p:sp>
        <p:nvSpPr>
          <p:cNvPr id="88" name="TextBox 87">
            <a:extLst>
              <a:ext uri="{FF2B5EF4-FFF2-40B4-BE49-F238E27FC236}">
                <a16:creationId xmlns:a16="http://schemas.microsoft.com/office/drawing/2014/main" id="{E9E8B601-A074-41C8-7E1A-91B7A225F6B2}"/>
              </a:ext>
            </a:extLst>
          </p:cNvPr>
          <p:cNvSpPr txBox="1"/>
          <p:nvPr/>
        </p:nvSpPr>
        <p:spPr>
          <a:xfrm>
            <a:off x="4496671" y="3999838"/>
            <a:ext cx="3832646" cy="45082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Cố đô Huế</a:t>
            </a:r>
            <a:endParaRPr lang="en-US" sz="2000">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heel(1)">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randombar(horizontal)">
                                      <p:cBhvr>
                                        <p:cTn id="31" dur="5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wipe(left)">
                                      <p:cBhvr>
                                        <p:cTn id="3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p:bldP spid="87"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37"/>
          <p:cNvSpPr/>
          <p:nvPr/>
        </p:nvSpPr>
        <p:spPr>
          <a:xfrm>
            <a:off x="1074877" y="598069"/>
            <a:ext cx="6994246" cy="399965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1" name="Google Shape;3171;p37"/>
          <p:cNvSpPr/>
          <p:nvPr/>
        </p:nvSpPr>
        <p:spPr>
          <a:xfrm rot="-135875">
            <a:off x="689080" y="386018"/>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2" name="Google Shape;3172;p37"/>
          <p:cNvSpPr/>
          <p:nvPr/>
        </p:nvSpPr>
        <p:spPr>
          <a:xfrm rot="4829593">
            <a:off x="7309072" y="38603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7" name="Google Shape;3177;p37"/>
          <p:cNvGrpSpPr/>
          <p:nvPr/>
        </p:nvGrpSpPr>
        <p:grpSpPr>
          <a:xfrm>
            <a:off x="8569288" y="4423863"/>
            <a:ext cx="194021" cy="191487"/>
            <a:chOff x="6232000" y="1435050"/>
            <a:chExt cx="488225" cy="481850"/>
          </a:xfrm>
        </p:grpSpPr>
        <p:sp>
          <p:nvSpPr>
            <p:cNvPr id="3178" name="Google Shape;317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9" name="Google Shape;317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0" name="Google Shape;318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1" name="Google Shape;318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2" name="Google Shape;318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83" name="Google Shape;318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84" name="Google Shape;318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85" name="Google Shape;3185;p3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6" name="Google Shape;3186;p3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7" name="Google Shape;3187;p37">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8" name="Google Shape;3188;p37">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9" name="Google Shape;3189;p3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51EE358-228E-EBDC-08DF-4CB789B9CB95}"/>
              </a:ext>
            </a:extLst>
          </p:cNvPr>
          <p:cNvSpPr txBox="1"/>
          <p:nvPr/>
        </p:nvSpPr>
        <p:spPr>
          <a:xfrm>
            <a:off x="1080128" y="1737086"/>
            <a:ext cx="6934855"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Di tích kiến trúc là những công trình có ý nghĩa, giá trị về mặt lịch sử, văn hóa, nghệ thuật như: đình, đền, chùa,…</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Nhiều di tích đã được các họa sĩ khai thác để sáng tác nên TPMT nổi tiếng theo cách tái hiện một phần, mô phỏng nguyên vẹn hay chỉ là gợi ý, tạo cảm hứng trong sáng tạo. </a:t>
            </a:r>
            <a:endParaRPr lang="en-US" sz="2000" i="1">
              <a:effectLst/>
              <a:latin typeface="+mj-lt"/>
              <a:ea typeface="Calibri" panose="020F0502020204030204" pitchFamily="34" charset="0"/>
              <a:cs typeface="Times New Roman" panose="02020603050405020304" pitchFamily="18" charset="0"/>
            </a:endParaRPr>
          </a:p>
        </p:txBody>
      </p:sp>
      <p:sp>
        <p:nvSpPr>
          <p:cNvPr id="32" name="Arrow: Chevron 31">
            <a:extLst>
              <a:ext uri="{FF2B5EF4-FFF2-40B4-BE49-F238E27FC236}">
                <a16:creationId xmlns:a16="http://schemas.microsoft.com/office/drawing/2014/main" id="{0AC5B223-642A-6495-90C4-2661E045C037}"/>
              </a:ext>
            </a:extLst>
          </p:cNvPr>
          <p:cNvSpPr/>
          <p:nvPr/>
        </p:nvSpPr>
        <p:spPr>
          <a:xfrm>
            <a:off x="2676226" y="811345"/>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NHẬN XÉT</a:t>
            </a:r>
          </a:p>
        </p:txBody>
      </p:sp>
      <p:pic>
        <p:nvPicPr>
          <p:cNvPr id="33" name="Picture 17">
            <a:extLst>
              <a:ext uri="{FF2B5EF4-FFF2-40B4-BE49-F238E27FC236}">
                <a16:creationId xmlns:a16="http://schemas.microsoft.com/office/drawing/2014/main" id="{82E1DAAA-EA18-985D-36F4-D7DC64A480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525" y="2043724"/>
            <a:ext cx="1251126" cy="30147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1"/>
                                        </p:tgtEl>
                                        <p:attrNameLst>
                                          <p:attrName>style.visibility</p:attrName>
                                        </p:attrNameLst>
                                      </p:cBhvr>
                                      <p:to>
                                        <p:strVal val="visible"/>
                                      </p:to>
                                    </p:set>
                                    <p:animEffect transition="in" filter="fade">
                                      <p:cBhvr>
                                        <p:cTn id="7" dur="500"/>
                                        <p:tgtEl>
                                          <p:spTgt spid="3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barn(inVertical)">
                                      <p:cBhvr>
                                        <p:cTn id="10" dur="500"/>
                                        <p:tgtEl>
                                          <p:spTgt spid="3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2"/>
                                        </p:tgtEl>
                                        <p:attrNameLst>
                                          <p:attrName>style.visibility</p:attrName>
                                        </p:attrNameLst>
                                      </p:cBhvr>
                                      <p:to>
                                        <p:strVal val="visible"/>
                                      </p:to>
                                    </p:set>
                                    <p:animEffect transition="in" filter="fade">
                                      <p:cBhvr>
                                        <p:cTn id="13" dur="500"/>
                                        <p:tgtEl>
                                          <p:spTgt spid="317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fade">
                                      <p:cBhvr>
                                        <p:cTn id="3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0" grpId="0" animBg="1"/>
      <p:bldP spid="3171" grpId="0" animBg="1"/>
      <p:bldP spid="3172"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grpSp>
        <p:nvGrpSpPr>
          <p:cNvPr id="2345" name="Google Shape;2345;p32"/>
          <p:cNvGrpSpPr/>
          <p:nvPr/>
        </p:nvGrpSpPr>
        <p:grpSpPr>
          <a:xfrm>
            <a:off x="8569288" y="4423863"/>
            <a:ext cx="194021" cy="191487"/>
            <a:chOff x="6232000" y="1435050"/>
            <a:chExt cx="488225" cy="481850"/>
          </a:xfrm>
        </p:grpSpPr>
        <p:sp>
          <p:nvSpPr>
            <p:cNvPr id="2346" name="Google Shape;2346;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7" name="Google Shape;2347;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8" name="Google Shape;2348;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9" name="Google Shape;2349;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50" name="Google Shape;2350;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51" name="Google Shape;2351;p3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52" name="Google Shape;2352;p3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53" name="Google Shape;2353;p3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54" name="Google Shape;2354;p3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55" name="Google Shape;2355;p32">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6" name="Google Shape;2356;p3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7" name="Google Shape;2357;p3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D7348791-60E0-B5DD-1A6C-2D9A0275CFD9}"/>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2. Thể hiện</a:t>
            </a:r>
            <a:endParaRPr lang="en-US" sz="3200" b="1" dirty="0">
              <a:solidFill>
                <a:schemeClr val="accent2">
                  <a:lumMod val="50000"/>
                </a:schemeClr>
              </a:solidFill>
              <a:latin typeface="+mj-lt"/>
            </a:endParaRPr>
          </a:p>
        </p:txBody>
      </p:sp>
      <p:pic>
        <p:nvPicPr>
          <p:cNvPr id="31" name="Picture 30">
            <a:extLst>
              <a:ext uri="{FF2B5EF4-FFF2-40B4-BE49-F238E27FC236}">
                <a16:creationId xmlns:a16="http://schemas.microsoft.com/office/drawing/2014/main" id="{081F32EF-44AB-74B2-5275-9C1DF3471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54" y="941352"/>
            <a:ext cx="3844250" cy="4049318"/>
          </a:xfrm>
          <a:prstGeom prst="rect">
            <a:avLst/>
          </a:prstGeom>
        </p:spPr>
      </p:pic>
      <p:sp>
        <p:nvSpPr>
          <p:cNvPr id="33" name="TextBox 32">
            <a:extLst>
              <a:ext uri="{FF2B5EF4-FFF2-40B4-BE49-F238E27FC236}">
                <a16:creationId xmlns:a16="http://schemas.microsoft.com/office/drawing/2014/main" id="{082F0636-39A6-BE5B-070D-01A37A7A0254}"/>
              </a:ext>
            </a:extLst>
          </p:cNvPr>
          <p:cNvSpPr txBox="1"/>
          <p:nvPr/>
        </p:nvSpPr>
        <p:spPr>
          <a:xfrm>
            <a:off x="546571" y="2145487"/>
            <a:ext cx="4025429" cy="1251048"/>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a:t>
            </a:r>
            <a:r>
              <a:rPr lang="nl-NL" sz="2000">
                <a:solidFill>
                  <a:srgbClr val="000000"/>
                </a:solidFill>
                <a:effectLst/>
                <a:latin typeface="+mj-lt"/>
                <a:ea typeface="Calibri" panose="020F0502020204030204" pitchFamily="34" charset="0"/>
                <a:cs typeface="Times New Roman" panose="02020603050405020304" pitchFamily="18" charset="0"/>
              </a:rPr>
              <a:t>SPMT thể hiện vẻ đẹp di tích bằng hình thức đắp nổi đất nặn</a:t>
            </a:r>
            <a:endParaRPr lang="en-US" sz="200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 calcmode="lin" valueType="num">
                                      <p:cBhvr>
                                        <p:cTn id="13" dur="500" fill="hold"/>
                                        <p:tgtEl>
                                          <p:spTgt spid="31"/>
                                        </p:tgtEl>
                                        <p:attrNameLst>
                                          <p:attrName>style.rotation</p:attrName>
                                        </p:attrNameLst>
                                      </p:cBhvr>
                                      <p:tavLst>
                                        <p:tav tm="0">
                                          <p:val>
                                            <p:fltVal val="90"/>
                                          </p:val>
                                        </p:tav>
                                        <p:tav tm="100000">
                                          <p:val>
                                            <p:fltVal val="0"/>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4" name="Google Shape;4064;p45"/>
          <p:cNvGrpSpPr/>
          <p:nvPr/>
        </p:nvGrpSpPr>
        <p:grpSpPr>
          <a:xfrm>
            <a:off x="8569288" y="4423863"/>
            <a:ext cx="194021" cy="191487"/>
            <a:chOff x="6232000" y="1435050"/>
            <a:chExt cx="488225" cy="481850"/>
          </a:xfrm>
        </p:grpSpPr>
        <p:sp>
          <p:nvSpPr>
            <p:cNvPr id="4065" name="Google Shape;4065;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6" name="Google Shape;4066;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7" name="Google Shape;4067;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8" name="Google Shape;4068;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9" name="Google Shape;4069;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70" name="Google Shape;4070;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71" name="Google Shape;4071;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72" name="Google Shape;4072;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73" name="Google Shape;4073;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74" name="Google Shape;4074;p4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75" name="Google Shape;4075;p4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6" name="Google Shape;4076;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3">
            <a:extLst>
              <a:ext uri="{FF2B5EF4-FFF2-40B4-BE49-F238E27FC236}">
                <a16:creationId xmlns:a16="http://schemas.microsoft.com/office/drawing/2014/main" id="{0AFF34DC-AF60-2658-1AB4-B235CA9FDB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6301" y="506018"/>
            <a:ext cx="7191397" cy="4270322"/>
          </a:xfrm>
          <a:prstGeom prst="rect">
            <a:avLst/>
          </a:prstGeom>
        </p:spPr>
      </p:pic>
      <p:sp>
        <p:nvSpPr>
          <p:cNvPr id="87" name="TextBox 86">
            <a:extLst>
              <a:ext uri="{FF2B5EF4-FFF2-40B4-BE49-F238E27FC236}">
                <a16:creationId xmlns:a16="http://schemas.microsoft.com/office/drawing/2014/main" id="{F7E8FF63-E068-C245-97CF-C4A62B336666}"/>
              </a:ext>
            </a:extLst>
          </p:cNvPr>
          <p:cNvSpPr txBox="1"/>
          <p:nvPr/>
        </p:nvSpPr>
        <p:spPr>
          <a:xfrm>
            <a:off x="1349622" y="1655941"/>
            <a:ext cx="6444752"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Nêu các bước tạo một SPMT thể hiện vẻ đẹp di tích bằng hình thức đắp nổi đất nặn.</a:t>
            </a:r>
            <a:endParaRPr lang="en-US" sz="2200">
              <a:solidFill>
                <a:schemeClr val="bg1"/>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Nơi em ở có di tích tiêu biểu nào? Em sẽ thể hiện vẻ đẹp của di tích đó bằng hình thức nào?</a:t>
            </a:r>
            <a:endParaRPr lang="en-US" sz="2200">
              <a:solidFill>
                <a:schemeClr val="bg1"/>
              </a:solidFill>
              <a:effectLst/>
              <a:latin typeface="+mj-lt"/>
              <a:ea typeface="Calibri" panose="020F0502020204030204" pitchFamily="34" charset="0"/>
              <a:cs typeface="Times New Roman" panose="02020603050405020304" pitchFamily="18" charset="0"/>
            </a:endParaRPr>
          </a:p>
        </p:txBody>
      </p:sp>
      <p:sp>
        <p:nvSpPr>
          <p:cNvPr id="88" name="Google Shape;2169;p30">
            <a:extLst>
              <a:ext uri="{FF2B5EF4-FFF2-40B4-BE49-F238E27FC236}">
                <a16:creationId xmlns:a16="http://schemas.microsoft.com/office/drawing/2014/main" id="{B3CBA3F5-8BA5-F415-A110-F4D88409EC5F}"/>
              </a:ext>
            </a:extLst>
          </p:cNvPr>
          <p:cNvSpPr txBox="1">
            <a:spLocks noGrp="1"/>
          </p:cNvSpPr>
          <p:nvPr>
            <p:ph type="title"/>
          </p:nvPr>
        </p:nvSpPr>
        <p:spPr>
          <a:xfrm>
            <a:off x="3166994" y="885427"/>
            <a:ext cx="281000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bg1"/>
                </a:solidFill>
                <a:latin typeface="+mj-lt"/>
              </a:rPr>
              <a:t>Trả lời câu hỏi</a:t>
            </a:r>
            <a:endParaRPr b="1" u="sng" dirty="0">
              <a:solidFill>
                <a:schemeClr val="bg1"/>
              </a:solidFill>
              <a:latin typeface="+mj-lt"/>
            </a:endParaRPr>
          </a:p>
        </p:txBody>
      </p:sp>
      <p:pic>
        <p:nvPicPr>
          <p:cNvPr id="6" name="Picture 5">
            <a:extLst>
              <a:ext uri="{FF2B5EF4-FFF2-40B4-BE49-F238E27FC236}">
                <a16:creationId xmlns:a16="http://schemas.microsoft.com/office/drawing/2014/main" id="{A61FB6F1-815F-D891-2FAD-BCDD7D8A9706}"/>
              </a:ext>
            </a:extLst>
          </p:cNvPr>
          <p:cNvPicPr>
            <a:picLocks noChangeAspect="1"/>
          </p:cNvPicPr>
          <p:nvPr/>
        </p:nvPicPr>
        <p:blipFill>
          <a:blip r:embed="rId11"/>
          <a:stretch>
            <a:fillRect/>
          </a:stretch>
        </p:blipFill>
        <p:spPr>
          <a:xfrm>
            <a:off x="7089762" y="77502"/>
            <a:ext cx="1409224" cy="1412048"/>
          </a:xfrm>
          <a:prstGeom prst="rect">
            <a:avLst/>
          </a:prstGeom>
        </p:spPr>
      </p:pic>
      <p:pic>
        <p:nvPicPr>
          <p:cNvPr id="91" name="Picture 2">
            <a:extLst>
              <a:ext uri="{FF2B5EF4-FFF2-40B4-BE49-F238E27FC236}">
                <a16:creationId xmlns:a16="http://schemas.microsoft.com/office/drawing/2014/main" id="{0C9F2D1C-080A-11D6-0B4E-57CB7AB2CB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4563" y="2834297"/>
            <a:ext cx="1583218" cy="218752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down)">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7">
                                            <p:txEl>
                                              <p:pRg st="0" end="0"/>
                                            </p:txEl>
                                          </p:spTgt>
                                        </p:tgtEl>
                                        <p:attrNameLst>
                                          <p:attrName>style.visibility</p:attrName>
                                        </p:attrNameLst>
                                      </p:cBhvr>
                                      <p:to>
                                        <p:strVal val="visible"/>
                                      </p:to>
                                    </p:set>
                                    <p:animEffect transition="in" filter="randombar(horizontal)">
                                      <p:cBhvr>
                                        <p:cTn id="23" dur="500"/>
                                        <p:tgtEl>
                                          <p:spTgt spid="8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7">
                                            <p:txEl>
                                              <p:pRg st="1" end="1"/>
                                            </p:txEl>
                                          </p:spTgt>
                                        </p:tgtEl>
                                        <p:attrNameLst>
                                          <p:attrName>style.visibility</p:attrName>
                                        </p:attrNameLst>
                                      </p:cBhvr>
                                      <p:to>
                                        <p:strVal val="visible"/>
                                      </p:to>
                                    </p:set>
                                    <p:animEffect transition="in" filter="randombar(horizontal)">
                                      <p:cBhvr>
                                        <p:cTn id="28" dur="500"/>
                                        <p:tgtEl>
                                          <p:spTgt spid="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18343" y="1707616"/>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1</a:t>
            </a:r>
          </a:p>
        </p:txBody>
      </p:sp>
      <p:sp>
        <p:nvSpPr>
          <p:cNvPr id="8" name="Rectangle 7">
            <a:extLst>
              <a:ext uri="{FF2B5EF4-FFF2-40B4-BE49-F238E27FC236}">
                <a16:creationId xmlns:a16="http://schemas.microsoft.com/office/drawing/2014/main" id="{2E3B61F3-1C7A-1571-CC40-EB188B2D7518}"/>
              </a:ext>
            </a:extLst>
          </p:cNvPr>
          <p:cNvSpPr/>
          <p:nvPr/>
        </p:nvSpPr>
        <p:spPr>
          <a:xfrm>
            <a:off x="2871840" y="1707615"/>
            <a:ext cx="5353813"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Từ tư liệu ảnh chụp, quan sát thực tế để tìm ý tưởng thể hiện SPMT.</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18344" y="3339913"/>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2</a:t>
            </a:r>
          </a:p>
        </p:txBody>
      </p:sp>
      <p:sp>
        <p:nvSpPr>
          <p:cNvPr id="134" name="Rectangle 133">
            <a:extLst>
              <a:ext uri="{FF2B5EF4-FFF2-40B4-BE49-F238E27FC236}">
                <a16:creationId xmlns:a16="http://schemas.microsoft.com/office/drawing/2014/main" id="{3684FBC7-3264-7E3E-4737-CE549612C308}"/>
              </a:ext>
            </a:extLst>
          </p:cNvPr>
          <p:cNvSpPr/>
          <p:nvPr/>
        </p:nvSpPr>
        <p:spPr>
          <a:xfrm>
            <a:off x="2871840" y="3167735"/>
            <a:ext cx="5353814" cy="138174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Vẽ phác thảo hình cần thể hiện, đơn giản các chi tiết, hình rõ ràng, cân đối trong trang giấy/bìa cần thể hiện.</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barn(inVertical)">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7" grpId="0" animBg="1"/>
      <p:bldP spid="8" grpId="0" animBg="1"/>
      <p:bldP spid="133" grpId="0" animBg="1"/>
      <p:bldP spid="1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79246" y="151027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3</a:t>
            </a:r>
          </a:p>
        </p:txBody>
      </p:sp>
      <p:sp>
        <p:nvSpPr>
          <p:cNvPr id="8" name="Rectangle 7">
            <a:extLst>
              <a:ext uri="{FF2B5EF4-FFF2-40B4-BE49-F238E27FC236}">
                <a16:creationId xmlns:a16="http://schemas.microsoft.com/office/drawing/2014/main" id="{2E3B61F3-1C7A-1571-CC40-EB188B2D7518}"/>
              </a:ext>
            </a:extLst>
          </p:cNvPr>
          <p:cNvSpPr/>
          <p:nvPr/>
        </p:nvSpPr>
        <p:spPr>
          <a:xfrm>
            <a:off x="2932743" y="1510273"/>
            <a:ext cx="523201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9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Lựa chọn màu sắc cần thể hiện.</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79246" y="265752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4</a:t>
            </a:r>
          </a:p>
        </p:txBody>
      </p:sp>
      <p:sp>
        <p:nvSpPr>
          <p:cNvPr id="134" name="Rectangle 133">
            <a:extLst>
              <a:ext uri="{FF2B5EF4-FFF2-40B4-BE49-F238E27FC236}">
                <a16:creationId xmlns:a16="http://schemas.microsoft.com/office/drawing/2014/main" id="{3684FBC7-3264-7E3E-4737-CE549612C308}"/>
              </a:ext>
            </a:extLst>
          </p:cNvPr>
          <p:cNvSpPr/>
          <p:nvPr/>
        </p:nvSpPr>
        <p:spPr>
          <a:xfrm>
            <a:off x="2932742" y="2652241"/>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Thể hiện từ hình to đến hình nhỏ, từ dễ đến khó.</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1" name="Callout: Right Arrow 20">
            <a:extLst>
              <a:ext uri="{FF2B5EF4-FFF2-40B4-BE49-F238E27FC236}">
                <a16:creationId xmlns:a16="http://schemas.microsoft.com/office/drawing/2014/main" id="{5F8D7966-1A43-5A0A-D9BD-D3CE69ABBEAB}"/>
              </a:ext>
            </a:extLst>
          </p:cNvPr>
          <p:cNvSpPr/>
          <p:nvPr/>
        </p:nvSpPr>
        <p:spPr>
          <a:xfrm>
            <a:off x="979246" y="3810057"/>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5</a:t>
            </a:r>
          </a:p>
        </p:txBody>
      </p:sp>
      <p:sp>
        <p:nvSpPr>
          <p:cNvPr id="22" name="Rectangle 21">
            <a:extLst>
              <a:ext uri="{FF2B5EF4-FFF2-40B4-BE49-F238E27FC236}">
                <a16:creationId xmlns:a16="http://schemas.microsoft.com/office/drawing/2014/main" id="{97BE6477-00D9-8973-37C5-F5FBC995B44E}"/>
              </a:ext>
            </a:extLst>
          </p:cNvPr>
          <p:cNvSpPr/>
          <p:nvPr/>
        </p:nvSpPr>
        <p:spPr>
          <a:xfrm>
            <a:off x="2932742" y="3804774"/>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Hoàn thiện sản phẩm.</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518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wipe(left)">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barn(inVertical)">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3" grpId="0" animBg="1"/>
      <p:bldP spid="134"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accent1"/>
                </a:solidFill>
                <a:latin typeface="+mj-lt"/>
              </a:rPr>
              <a:t>Lưu ý</a:t>
            </a:r>
            <a:endParaRPr sz="3000" b="1" u="sng"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06109" y="774402"/>
            <a:ext cx="683519" cy="1024347"/>
          </a:xfrm>
          <a:prstGeom prst="rect">
            <a:avLst/>
          </a:prstGeom>
        </p:spPr>
      </p:pic>
      <p:sp>
        <p:nvSpPr>
          <p:cNvPr id="71" name="TextBox 70">
            <a:extLst>
              <a:ext uri="{FF2B5EF4-FFF2-40B4-BE49-F238E27FC236}">
                <a16:creationId xmlns:a16="http://schemas.microsoft.com/office/drawing/2014/main" id="{65CCD7ED-A0ED-F6BC-05E5-FCC8AC4885B6}"/>
              </a:ext>
            </a:extLst>
          </p:cNvPr>
          <p:cNvSpPr txBox="1"/>
          <p:nvPr/>
        </p:nvSpPr>
        <p:spPr>
          <a:xfrm>
            <a:off x="1116358" y="1762876"/>
            <a:ext cx="6897130" cy="1405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Có thể làm một hoặc kết hợp nhiều chất liệu.</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Sử dụng màu sắc trang trí tươi sáng, để sản phẩm trở nên sinh động.</a:t>
            </a:r>
            <a:endParaRPr lang="en-US" sz="2200">
              <a:latin typeface="+mj-lt"/>
            </a:endParaRPr>
          </a:p>
        </p:txBody>
      </p:sp>
      <p:pic>
        <p:nvPicPr>
          <p:cNvPr id="72" name="Picture 4">
            <a:extLst>
              <a:ext uri="{FF2B5EF4-FFF2-40B4-BE49-F238E27FC236}">
                <a16:creationId xmlns:a16="http://schemas.microsoft.com/office/drawing/2014/main" id="{B7132E0E-F6B4-8291-8FDA-9B9B0B863915}"/>
              </a:ext>
            </a:extLst>
          </p:cNvPr>
          <p:cNvPicPr>
            <a:picLocks noChangeAspect="1"/>
          </p:cNvPicPr>
          <p:nvPr/>
        </p:nvPicPr>
        <p:blipFill>
          <a:blip r:embed="rId13"/>
          <a:srcRect/>
          <a:stretch>
            <a:fillRect/>
          </a:stretch>
        </p:blipFill>
        <p:spPr>
          <a:xfrm>
            <a:off x="5382099" y="2873596"/>
            <a:ext cx="2007529" cy="17942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par>
                                <p:cTn id="16" presetID="14" presetClass="entr" presetSubtype="1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randombar(horizontal)">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fade">
                                      <p:cBhvr>
                                        <p:cTn id="23" dur="500"/>
                                        <p:tgtEl>
                                          <p:spTgt spid="7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xEl>
                                              <p:pRg st="1" end="1"/>
                                            </p:txEl>
                                          </p:spTgt>
                                        </p:tgtEl>
                                        <p:attrNameLst>
                                          <p:attrName>style.visibility</p:attrName>
                                        </p:attrNameLst>
                                      </p:cBhvr>
                                      <p:to>
                                        <p:strVal val="visible"/>
                                      </p:to>
                                    </p:set>
                                    <p:animEffect transition="in" filter="fade">
                                      <p:cBhvr>
                                        <p:cTn id="28"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5"/>
        <p:cNvGrpSpPr/>
        <p:nvPr/>
      </p:nvGrpSpPr>
      <p:grpSpPr>
        <a:xfrm>
          <a:off x="0" y="0"/>
          <a:ext cx="0" cy="0"/>
          <a:chOff x="0" y="0"/>
          <a:chExt cx="0" cy="0"/>
        </a:xfrm>
      </p:grpSpPr>
      <p:grpSp>
        <p:nvGrpSpPr>
          <p:cNvPr id="4505" name="Google Shape;4505;p50"/>
          <p:cNvGrpSpPr/>
          <p:nvPr/>
        </p:nvGrpSpPr>
        <p:grpSpPr>
          <a:xfrm>
            <a:off x="8569288" y="4423863"/>
            <a:ext cx="194021" cy="191487"/>
            <a:chOff x="6232000" y="1435050"/>
            <a:chExt cx="488225" cy="481850"/>
          </a:xfrm>
        </p:grpSpPr>
        <p:sp>
          <p:nvSpPr>
            <p:cNvPr id="4506" name="Google Shape;4506;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7" name="Google Shape;4507;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8" name="Google Shape;4508;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9" name="Google Shape;4509;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0" name="Google Shape;4510;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11" name="Google Shape;4511;p5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512" name="Google Shape;4512;p5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513" name="Google Shape;4513;p5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514" name="Google Shape;4514;p5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515" name="Google Shape;4515;p5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516" name="Google Shape;4516;p5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517" name="Google Shape;4517;p5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Picture 6">
            <a:extLst>
              <a:ext uri="{FF2B5EF4-FFF2-40B4-BE49-F238E27FC236}">
                <a16:creationId xmlns:a16="http://schemas.microsoft.com/office/drawing/2014/main" id="{37A25D7D-2D7B-6758-C396-CD9DC7039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41181" y="627980"/>
            <a:ext cx="5741581" cy="2339567"/>
          </a:xfrm>
          <a:prstGeom prst="rect">
            <a:avLst/>
          </a:prstGeom>
        </p:spPr>
      </p:pic>
      <p:sp>
        <p:nvSpPr>
          <p:cNvPr id="97" name="TextBox 96">
            <a:extLst>
              <a:ext uri="{FF2B5EF4-FFF2-40B4-BE49-F238E27FC236}">
                <a16:creationId xmlns:a16="http://schemas.microsoft.com/office/drawing/2014/main" id="{E904C4A0-5F1D-A729-E830-CB62FC8B4A9B}"/>
              </a:ext>
            </a:extLst>
          </p:cNvPr>
          <p:cNvSpPr txBox="1"/>
          <p:nvPr/>
        </p:nvSpPr>
        <p:spPr>
          <a:xfrm>
            <a:off x="3297117" y="1338727"/>
            <a:ext cx="459224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mô phỏng vẻ đẹp di tích theo cách em yêu thích</a:t>
            </a:r>
            <a:endParaRPr lang="en-US" sz="2200">
              <a:effectLst/>
              <a:latin typeface="+mj-lt"/>
              <a:ea typeface="Calibri" panose="020F0502020204030204" pitchFamily="34" charset="0"/>
              <a:cs typeface="Times New Roman" panose="02020603050405020304" pitchFamily="18" charset="0"/>
            </a:endParaRPr>
          </a:p>
        </p:txBody>
      </p:sp>
      <p:pic>
        <p:nvPicPr>
          <p:cNvPr id="99" name="Picture 9">
            <a:extLst>
              <a:ext uri="{FF2B5EF4-FFF2-40B4-BE49-F238E27FC236}">
                <a16:creationId xmlns:a16="http://schemas.microsoft.com/office/drawing/2014/main" id="{2FB51664-0769-4B55-8603-61364B5AE403}"/>
              </a:ext>
            </a:extLst>
          </p:cNvPr>
          <p:cNvPicPr>
            <a:picLocks noChangeAspect="1"/>
          </p:cNvPicPr>
          <p:nvPr/>
        </p:nvPicPr>
        <p:blipFill>
          <a:blip r:embed="rId11"/>
          <a:srcRect/>
          <a:stretch>
            <a:fillRect/>
          </a:stretch>
        </p:blipFill>
        <p:spPr>
          <a:xfrm>
            <a:off x="492571" y="1854502"/>
            <a:ext cx="2780941" cy="3288998"/>
          </a:xfrm>
          <a:prstGeom prst="rect">
            <a:avLst/>
          </a:prstGeom>
        </p:spPr>
      </p:pic>
      <p:pic>
        <p:nvPicPr>
          <p:cNvPr id="8194" name="Picture 2">
            <a:extLst>
              <a:ext uri="{FF2B5EF4-FFF2-40B4-BE49-F238E27FC236}">
                <a16:creationId xmlns:a16="http://schemas.microsoft.com/office/drawing/2014/main" id="{DA03642A-CCCB-4C0A-EA47-1C7B1A0D1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7747" y="3295287"/>
            <a:ext cx="1414770" cy="17206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EB3F7FBA-C99A-0373-8D28-844D965C62B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 r="6898" b="-12754"/>
          <a:stretch/>
        </p:blipFill>
        <p:spPr bwMode="auto">
          <a:xfrm>
            <a:off x="639538" y="1171777"/>
            <a:ext cx="443400" cy="451070"/>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oogle Shape;4325;p48">
            <a:extLst>
              <a:ext uri="{FF2B5EF4-FFF2-40B4-BE49-F238E27FC236}">
                <a16:creationId xmlns:a16="http://schemas.microsoft.com/office/drawing/2014/main" id="{14396569-EF2D-782F-8281-948F1ECCDF87}"/>
              </a:ext>
            </a:extLst>
          </p:cNvPr>
          <p:cNvGrpSpPr/>
          <p:nvPr/>
        </p:nvGrpSpPr>
        <p:grpSpPr>
          <a:xfrm>
            <a:off x="7867555" y="2961413"/>
            <a:ext cx="357886" cy="333874"/>
            <a:chOff x="7144801" y="3627187"/>
            <a:chExt cx="670198" cy="625350"/>
          </a:xfrm>
        </p:grpSpPr>
        <p:sp>
          <p:nvSpPr>
            <p:cNvPr id="104" name="Google Shape;4326;p48">
              <a:extLst>
                <a:ext uri="{FF2B5EF4-FFF2-40B4-BE49-F238E27FC236}">
                  <a16:creationId xmlns:a16="http://schemas.microsoft.com/office/drawing/2014/main" id="{B58C06B6-BDB3-1116-BA8D-D2ED146529FF}"/>
                </a:ext>
              </a:extLst>
            </p:cNvPr>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27;p48">
              <a:extLst>
                <a:ext uri="{FF2B5EF4-FFF2-40B4-BE49-F238E27FC236}">
                  <a16:creationId xmlns:a16="http://schemas.microsoft.com/office/drawing/2014/main" id="{CD5C17F6-3CC9-FD2F-3DFB-466E2F371D1B}"/>
                </a:ext>
              </a:extLst>
            </p:cNvPr>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28;p48">
              <a:extLst>
                <a:ext uri="{FF2B5EF4-FFF2-40B4-BE49-F238E27FC236}">
                  <a16:creationId xmlns:a16="http://schemas.microsoft.com/office/drawing/2014/main" id="{1C2C7D25-9F05-84E9-EF39-55FDCD9EBC20}"/>
                </a:ext>
              </a:extLst>
            </p:cNvPr>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3"/>
        <p:cNvGrpSpPr/>
        <p:nvPr/>
      </p:nvGrpSpPr>
      <p:grpSpPr>
        <a:xfrm>
          <a:off x="0" y="0"/>
          <a:ext cx="0" cy="0"/>
          <a:chOff x="0" y="0"/>
          <a:chExt cx="0" cy="0"/>
        </a:xfrm>
      </p:grpSpPr>
      <p:sp>
        <p:nvSpPr>
          <p:cNvPr id="4244" name="Google Shape;4244;p48"/>
          <p:cNvSpPr/>
          <p:nvPr/>
        </p:nvSpPr>
        <p:spPr>
          <a:xfrm rot="599">
            <a:off x="777728" y="476305"/>
            <a:ext cx="7229808" cy="223120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6" name="Google Shape;4246;p48"/>
          <p:cNvGrpSpPr/>
          <p:nvPr/>
        </p:nvGrpSpPr>
        <p:grpSpPr>
          <a:xfrm>
            <a:off x="8569288" y="4423863"/>
            <a:ext cx="194021" cy="191487"/>
            <a:chOff x="6232000" y="1435050"/>
            <a:chExt cx="488225" cy="481850"/>
          </a:xfrm>
        </p:grpSpPr>
        <p:sp>
          <p:nvSpPr>
            <p:cNvPr id="4247" name="Google Shape;4247;p4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8" name="Google Shape;4248;p4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9" name="Google Shape;4249;p4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0" name="Google Shape;4250;p4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1" name="Google Shape;4251;p4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53" name="Google Shape;4253;p48">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54" name="Google Shape;4254;p48">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55" name="Google Shape;4255;p48">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6" name="Google Shape;4256;p48">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7" name="Google Shape;4257;p48">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8" name="Google Shape;4258;p48">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8"/>
          <p:cNvSpPr/>
          <p:nvPr/>
        </p:nvSpPr>
        <p:spPr>
          <a:xfrm rot="2153968">
            <a:off x="4027869" y="37629"/>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TextBox 97">
            <a:extLst>
              <a:ext uri="{FF2B5EF4-FFF2-40B4-BE49-F238E27FC236}">
                <a16:creationId xmlns:a16="http://schemas.microsoft.com/office/drawing/2014/main" id="{3BB8B492-BC9A-F26E-DED9-DDE5744480A6}"/>
              </a:ext>
            </a:extLst>
          </p:cNvPr>
          <p:cNvSpPr txBox="1"/>
          <p:nvPr/>
        </p:nvSpPr>
        <p:spPr>
          <a:xfrm>
            <a:off x="777515" y="642028"/>
            <a:ext cx="7220922" cy="1881990"/>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ý tưởng:</a:t>
            </a: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Thể hiện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Tạo hình của di tích có gì đặc biệt?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Ngoài hình di tích, còn thể hiện thêm hình ảnh nào khác?</a:t>
            </a:r>
            <a:endParaRPr lang="en-US" sz="2000">
              <a:effectLst/>
              <a:latin typeface="+mj-lt"/>
              <a:ea typeface="Calibri" panose="020F0502020204030204" pitchFamily="34" charset="0"/>
              <a:cs typeface="Times New Roman" panose="02020603050405020304" pitchFamily="18" charset="0"/>
            </a:endParaRPr>
          </a:p>
        </p:txBody>
      </p:sp>
      <p:sp>
        <p:nvSpPr>
          <p:cNvPr id="99" name="Google Shape;4244;p48">
            <a:extLst>
              <a:ext uri="{FF2B5EF4-FFF2-40B4-BE49-F238E27FC236}">
                <a16:creationId xmlns:a16="http://schemas.microsoft.com/office/drawing/2014/main" id="{025FF398-0062-7BF8-9903-A2F4AC31C98B}"/>
              </a:ext>
            </a:extLst>
          </p:cNvPr>
          <p:cNvSpPr/>
          <p:nvPr/>
        </p:nvSpPr>
        <p:spPr>
          <a:xfrm rot="599">
            <a:off x="758797" y="2977123"/>
            <a:ext cx="7239469" cy="179225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00" name="TextBox 99">
            <a:extLst>
              <a:ext uri="{FF2B5EF4-FFF2-40B4-BE49-F238E27FC236}">
                <a16:creationId xmlns:a16="http://schemas.microsoft.com/office/drawing/2014/main" id="{ED79F496-BDB6-052B-DC98-DBE1BBBA102A}"/>
              </a:ext>
            </a:extLst>
          </p:cNvPr>
          <p:cNvSpPr txBox="1"/>
          <p:nvPr/>
        </p:nvSpPr>
        <p:spPr>
          <a:xfrm>
            <a:off x="777516" y="3262889"/>
            <a:ext cx="7220922" cy="1404936"/>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cách thể hiện :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Lựa chọn thể hiện bằng chất liệu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a:t>
            </a:r>
            <a:endParaRPr lang="en-US" sz="2000">
              <a:effectLst/>
              <a:latin typeface="+mj-lt"/>
              <a:ea typeface="Calibri" panose="020F0502020204030204" pitchFamily="34" charset="0"/>
              <a:cs typeface="Times New Roman" panose="02020603050405020304" pitchFamily="18" charset="0"/>
            </a:endParaRPr>
          </a:p>
        </p:txBody>
      </p:sp>
      <p:sp>
        <p:nvSpPr>
          <p:cNvPr id="104" name="Google Shape;4330;p48">
            <a:extLst>
              <a:ext uri="{FF2B5EF4-FFF2-40B4-BE49-F238E27FC236}">
                <a16:creationId xmlns:a16="http://schemas.microsoft.com/office/drawing/2014/main" id="{680BD86C-6F29-C2CC-AFD3-DBF45E98E1E8}"/>
              </a:ext>
            </a:extLst>
          </p:cNvPr>
          <p:cNvSpPr/>
          <p:nvPr/>
        </p:nvSpPr>
        <p:spPr>
          <a:xfrm rot="2153968">
            <a:off x="4027869" y="2506270"/>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105" name="Picture 7">
            <a:extLst>
              <a:ext uri="{FF2B5EF4-FFF2-40B4-BE49-F238E27FC236}">
                <a16:creationId xmlns:a16="http://schemas.microsoft.com/office/drawing/2014/main" id="{F4EB967B-37B8-791E-A07F-BEE8AC9BB1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02582" y="3873249"/>
            <a:ext cx="730607" cy="1126900"/>
          </a:xfrm>
          <a:prstGeom prst="rect">
            <a:avLst/>
          </a:prstGeom>
        </p:spPr>
      </p:pic>
      <p:pic>
        <p:nvPicPr>
          <p:cNvPr id="106" name="Picture 8">
            <a:extLst>
              <a:ext uri="{FF2B5EF4-FFF2-40B4-BE49-F238E27FC236}">
                <a16:creationId xmlns:a16="http://schemas.microsoft.com/office/drawing/2014/main" id="{50C644BC-E960-A61C-BE57-5BAB9511A7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48586" y="146904"/>
            <a:ext cx="885555" cy="1126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4"/>
                                        </p:tgtEl>
                                        <p:attrNameLst>
                                          <p:attrName>style.visibility</p:attrName>
                                        </p:attrNameLst>
                                      </p:cBhvr>
                                      <p:to>
                                        <p:strVal val="visible"/>
                                      </p:to>
                                    </p:set>
                                    <p:animEffect transition="in" filter="barn(inVertical)">
                                      <p:cBhvr>
                                        <p:cTn id="7" dur="500"/>
                                        <p:tgtEl>
                                          <p:spTgt spid="42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30"/>
                                        </p:tgtEl>
                                        <p:attrNameLst>
                                          <p:attrName>style.visibility</p:attrName>
                                        </p:attrNameLst>
                                      </p:cBhvr>
                                      <p:to>
                                        <p:strVal val="visible"/>
                                      </p:to>
                                    </p:set>
                                    <p:animEffect transition="in" filter="barn(inVertical)">
                                      <p:cBhvr>
                                        <p:cTn id="10" dur="500"/>
                                        <p:tgtEl>
                                          <p:spTgt spid="4330"/>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8">
                                            <p:txEl>
                                              <p:pRg st="0" end="0"/>
                                            </p:txEl>
                                          </p:spTgt>
                                        </p:tgtEl>
                                        <p:attrNameLst>
                                          <p:attrName>style.visibility</p:attrName>
                                        </p:attrNameLst>
                                      </p:cBhvr>
                                      <p:to>
                                        <p:strVal val="visible"/>
                                      </p:to>
                                    </p:set>
                                    <p:animEffect transition="in" filter="wipe(down)">
                                      <p:cBhvr>
                                        <p:cTn id="18" dur="500"/>
                                        <p:tgtEl>
                                          <p:spTgt spid="9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8">
                                            <p:txEl>
                                              <p:pRg st="1" end="1"/>
                                            </p:txEl>
                                          </p:spTgt>
                                        </p:tgtEl>
                                        <p:attrNameLst>
                                          <p:attrName>style.visibility</p:attrName>
                                        </p:attrNameLst>
                                      </p:cBhvr>
                                      <p:to>
                                        <p:strVal val="visible"/>
                                      </p:to>
                                    </p:set>
                                    <p:animEffect transition="in" filter="fade">
                                      <p:cBhvr>
                                        <p:cTn id="23" dur="500"/>
                                        <p:tgtEl>
                                          <p:spTgt spid="9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8">
                                            <p:txEl>
                                              <p:pRg st="2" end="2"/>
                                            </p:txEl>
                                          </p:spTgt>
                                        </p:tgtEl>
                                        <p:attrNameLst>
                                          <p:attrName>style.visibility</p:attrName>
                                        </p:attrNameLst>
                                      </p:cBhvr>
                                      <p:to>
                                        <p:strVal val="visible"/>
                                      </p:to>
                                    </p:set>
                                    <p:animEffect transition="in" filter="fade">
                                      <p:cBhvr>
                                        <p:cTn id="28" dur="500"/>
                                        <p:tgtEl>
                                          <p:spTgt spid="9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xEl>
                                              <p:pRg st="3" end="3"/>
                                            </p:txEl>
                                          </p:spTgt>
                                        </p:tgtEl>
                                        <p:attrNameLst>
                                          <p:attrName>style.visibility</p:attrName>
                                        </p:attrNameLst>
                                      </p:cBhvr>
                                      <p:to>
                                        <p:strVal val="visible"/>
                                      </p:to>
                                    </p:set>
                                    <p:animEffect transition="in" filter="fade">
                                      <p:cBhvr>
                                        <p:cTn id="33" dur="500"/>
                                        <p:tgtEl>
                                          <p:spTgt spid="9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Vertical)">
                                      <p:cBhvr>
                                        <p:cTn id="38" dur="500"/>
                                        <p:tgtEl>
                                          <p:spTgt spid="1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barn(inVertical)">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0">
                                            <p:txEl>
                                              <p:pRg st="0" end="0"/>
                                            </p:txEl>
                                          </p:spTgt>
                                        </p:tgtEl>
                                        <p:attrNameLst>
                                          <p:attrName>style.visibility</p:attrName>
                                        </p:attrNameLst>
                                      </p:cBhvr>
                                      <p:to>
                                        <p:strVal val="visible"/>
                                      </p:to>
                                    </p:set>
                                    <p:animEffect transition="in" filter="wipe(down)">
                                      <p:cBhvr>
                                        <p:cTn id="49" dur="500"/>
                                        <p:tgtEl>
                                          <p:spTgt spid="10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0">
                                            <p:txEl>
                                              <p:pRg st="1" end="1"/>
                                            </p:txEl>
                                          </p:spTgt>
                                        </p:tgtEl>
                                        <p:attrNameLst>
                                          <p:attrName>style.visibility</p:attrName>
                                        </p:attrNameLst>
                                      </p:cBhvr>
                                      <p:to>
                                        <p:strVal val="visible"/>
                                      </p:to>
                                    </p:set>
                                    <p:animEffect transition="in" filter="fade">
                                      <p:cBhvr>
                                        <p:cTn id="54" dur="500"/>
                                        <p:tgtEl>
                                          <p:spTgt spid="100">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0">
                                            <p:txEl>
                                              <p:pRg st="2" end="2"/>
                                            </p:txEl>
                                          </p:spTgt>
                                        </p:tgtEl>
                                        <p:attrNameLst>
                                          <p:attrName>style.visibility</p:attrName>
                                        </p:attrNameLst>
                                      </p:cBhvr>
                                      <p:to>
                                        <p:strVal val="visible"/>
                                      </p:to>
                                    </p:set>
                                    <p:animEffect transition="in" filter="fade">
                                      <p:cBhvr>
                                        <p:cTn id="59"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4" grpId="0" animBg="1"/>
      <p:bldP spid="4330" grpId="0" animBg="1"/>
      <p:bldP spid="99" grpId="0" animBg="1"/>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3" name="Freeform 10">
            <a:extLst>
              <a:ext uri="{FF2B5EF4-FFF2-40B4-BE49-F238E27FC236}">
                <a16:creationId xmlns:a16="http://schemas.microsoft.com/office/drawing/2014/main" id="{CF29B405-6160-C238-E948-8F53E9CF0974}"/>
              </a:ext>
            </a:extLst>
          </p:cNvPr>
          <p:cNvSpPr/>
          <p:nvPr/>
        </p:nvSpPr>
        <p:spPr>
          <a:xfrm rot="5400000">
            <a:off x="2647512" y="-782302"/>
            <a:ext cx="3848976" cy="7296284"/>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grpSp>
        <p:nvGrpSpPr>
          <p:cNvPr id="3772" name="Google Shape;3772;p42"/>
          <p:cNvGrpSpPr/>
          <p:nvPr/>
        </p:nvGrpSpPr>
        <p:grpSpPr>
          <a:xfrm>
            <a:off x="8569288" y="4423863"/>
            <a:ext cx="194021" cy="191487"/>
            <a:chOff x="6232000" y="1435050"/>
            <a:chExt cx="488225" cy="481850"/>
          </a:xfrm>
        </p:grpSpPr>
        <p:sp>
          <p:nvSpPr>
            <p:cNvPr id="3773" name="Google Shape;3773;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4" name="Google Shape;3774;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5" name="Google Shape;3775;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6" name="Google Shape;3776;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7" name="Google Shape;3777;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8" name="Google Shape;3778;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9" name="Google Shape;3779;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80" name="Google Shape;3780;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81" name="Google Shape;3781;p42">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82" name="Google Shape;3782;p4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83" name="Google Shape;3783;p4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84" name="Google Shape;3784;p4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834B005D-33CD-E69E-E6A1-C737B7D7725D}"/>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3. Thảo luận</a:t>
            </a:r>
            <a:endParaRPr lang="en-US" sz="3200" b="1" dirty="0">
              <a:solidFill>
                <a:schemeClr val="accent2">
                  <a:lumMod val="50000"/>
                </a:schemeClr>
              </a:solidFill>
              <a:latin typeface="+mj-lt"/>
            </a:endParaRPr>
          </a:p>
        </p:txBody>
      </p:sp>
      <p:sp>
        <p:nvSpPr>
          <p:cNvPr id="32" name="TextBox 31">
            <a:extLst>
              <a:ext uri="{FF2B5EF4-FFF2-40B4-BE49-F238E27FC236}">
                <a16:creationId xmlns:a16="http://schemas.microsoft.com/office/drawing/2014/main" id="{02605DEC-B127-1251-7810-114C1735BA64}"/>
              </a:ext>
            </a:extLst>
          </p:cNvPr>
          <p:cNvSpPr txBox="1"/>
          <p:nvPr/>
        </p:nvSpPr>
        <p:spPr>
          <a:xfrm>
            <a:off x="995885" y="2334848"/>
            <a:ext cx="7152229" cy="220515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SPMT của bạn thể hiện về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Hình ảnh di tích trong sản phẩm của bạn được thực hiện bằng cách nào? Hãy mô tả các bước thực hiện sản phẩm.</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sử dụng hòa sắc nào để thể hiện vẻ đẹp của di tích trong SPMT?</a:t>
            </a:r>
            <a:endParaRPr lang="en-US" sz="2000">
              <a:effectLst/>
              <a:latin typeface="+mj-lt"/>
              <a:ea typeface="Calibri" panose="020F0502020204030204" pitchFamily="34" charset="0"/>
              <a:cs typeface="Times New Roman" panose="02020603050405020304" pitchFamily="18" charset="0"/>
            </a:endParaRPr>
          </a:p>
        </p:txBody>
      </p:sp>
      <p:sp>
        <p:nvSpPr>
          <p:cNvPr id="9" name="Frame 8">
            <a:extLst>
              <a:ext uri="{FF2B5EF4-FFF2-40B4-BE49-F238E27FC236}">
                <a16:creationId xmlns:a16="http://schemas.microsoft.com/office/drawing/2014/main" id="{B16DEFF8-0E2F-070D-E27B-97D49A8A7F85}"/>
              </a:ext>
            </a:extLst>
          </p:cNvPr>
          <p:cNvSpPr/>
          <p:nvPr/>
        </p:nvSpPr>
        <p:spPr>
          <a:xfrm>
            <a:off x="2923953" y="1264743"/>
            <a:ext cx="3296091" cy="914932"/>
          </a:xfrm>
          <a:prstGeom prst="fram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chemeClr val="bg1"/>
                </a:solidFill>
              </a:rPr>
              <a:t>HOẠT ĐỘNG NHÓM</a:t>
            </a:r>
          </a:p>
        </p:txBody>
      </p:sp>
      <p:pic>
        <p:nvPicPr>
          <p:cNvPr id="35" name="Picture 21">
            <a:extLst>
              <a:ext uri="{FF2B5EF4-FFF2-40B4-BE49-F238E27FC236}">
                <a16:creationId xmlns:a16="http://schemas.microsoft.com/office/drawing/2014/main" id="{507DE9F3-CEAA-BB5E-52B5-C81F0704DAC7}"/>
              </a:ext>
            </a:extLst>
          </p:cNvPr>
          <p:cNvPicPr>
            <a:picLocks noChangeAspect="1"/>
          </p:cNvPicPr>
          <p:nvPr/>
        </p:nvPicPr>
        <p:blipFill>
          <a:blip r:embed="rId8"/>
          <a:srcRect/>
          <a:stretch>
            <a:fillRect/>
          </a:stretch>
        </p:blipFill>
        <p:spPr>
          <a:xfrm>
            <a:off x="727750" y="378917"/>
            <a:ext cx="1548960" cy="1237232"/>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xEl>
                                              <p:pRg st="1" end="1"/>
                                            </p:txEl>
                                          </p:spTgt>
                                        </p:tgtEl>
                                        <p:attrNameLst>
                                          <p:attrName>style.visibility</p:attrName>
                                        </p:attrNameLst>
                                      </p:cBhvr>
                                      <p:to>
                                        <p:strVal val="visible"/>
                                      </p:to>
                                    </p:set>
                                    <p:animEffect transition="in" filter="fade">
                                      <p:cBhvr>
                                        <p:cTn id="29" dur="500"/>
                                        <p:tgtEl>
                                          <p:spTgt spid="3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xEl>
                                              <p:pRg st="2" end="2"/>
                                            </p:txEl>
                                          </p:spTgt>
                                        </p:tgtEl>
                                        <p:attrNameLst>
                                          <p:attrName>style.visibility</p:attrName>
                                        </p:attrNameLst>
                                      </p:cBhvr>
                                      <p:to>
                                        <p:strVal val="visible"/>
                                      </p:to>
                                    </p:set>
                                    <p:animEffect transition="in" filter="fade">
                                      <p:cBhvr>
                                        <p:cTn id="3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picture containing outdoor, tree, ground, stone&#10;&#10;Description automatically generated">
            <a:extLst>
              <a:ext uri="{FF2B5EF4-FFF2-40B4-BE49-F238E27FC236}">
                <a16:creationId xmlns:a16="http://schemas.microsoft.com/office/drawing/2014/main" id="{EC1C34FB-FFEF-6A52-22AC-1EF51F2B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2"/>
            <a:ext cx="3011011" cy="2345948"/>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B12E4D3B-ECCA-87A5-5145-59AB7918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5948"/>
          </a:xfrm>
          <a:prstGeom prst="rect">
            <a:avLst/>
          </a:prstGeom>
        </p:spPr>
      </p:pic>
      <p:sp>
        <p:nvSpPr>
          <p:cNvPr id="9" name="Rectangle: Rounded Corners 8">
            <a:extLst>
              <a:ext uri="{FF2B5EF4-FFF2-40B4-BE49-F238E27FC236}">
                <a16:creationId xmlns:a16="http://schemas.microsoft.com/office/drawing/2014/main" id="{BDF4DDE8-DE3E-67F0-3051-553D392479C5}"/>
              </a:ext>
            </a:extLst>
          </p:cNvPr>
          <p:cNvSpPr/>
          <p:nvPr/>
        </p:nvSpPr>
        <p:spPr>
          <a:xfrm>
            <a:off x="1265583" y="4477263"/>
            <a:ext cx="3011010"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Thành Cổ Loa (Hà Nội)</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Hùng (Phú Thọ)</a:t>
            </a:r>
            <a:endParaRPr lang="en-US" sz="2000">
              <a:solidFill>
                <a:schemeClr val="bg1"/>
              </a:solidFill>
              <a:latin typeface="+mj-lt"/>
            </a:endParaRPr>
          </a:p>
        </p:txBody>
      </p:sp>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5" name="Picture 4">
            <a:extLst>
              <a:ext uri="{FF2B5EF4-FFF2-40B4-BE49-F238E27FC236}">
                <a16:creationId xmlns:a16="http://schemas.microsoft.com/office/drawing/2014/main" id="{B69C9F8A-6CB9-AC37-AF50-97CFA452A32D}"/>
              </a:ext>
            </a:extLst>
          </p:cNvPr>
          <p:cNvPicPr>
            <a:picLocks noChangeAspect="1"/>
          </p:cNvPicPr>
          <p:nvPr/>
        </p:nvPicPr>
        <p:blipFill>
          <a:blip r:embed="rId10"/>
          <a:stretch>
            <a:fillRect/>
          </a:stretch>
        </p:blipFill>
        <p:spPr>
          <a:xfrm>
            <a:off x="1411621" y="1171777"/>
            <a:ext cx="6320757" cy="3658007"/>
          </a:xfrm>
          <a:prstGeom prst="rect">
            <a:avLst/>
          </a:prstGeom>
        </p:spPr>
      </p:pic>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1"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47925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Effect transition="in" filter="fade">
                                      <p:cBhvr>
                                        <p:cTn id="16" dur="500"/>
                                        <p:tgtEl>
                                          <p:spTgt spid="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0"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0" name="Picture 19">
            <a:extLst>
              <a:ext uri="{FF2B5EF4-FFF2-40B4-BE49-F238E27FC236}">
                <a16:creationId xmlns:a16="http://schemas.microsoft.com/office/drawing/2014/main" id="{9086CE89-10C9-0A15-465E-DB10C06629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748" y="1171777"/>
            <a:ext cx="6220503" cy="3658007"/>
          </a:xfrm>
          <a:prstGeom prst="rect">
            <a:avLst/>
          </a:prstGeom>
        </p:spPr>
      </p:pic>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214960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9"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525" y="2004397"/>
            <a:ext cx="1294043" cy="3118176"/>
          </a:xfrm>
          <a:prstGeom prst="rect">
            <a:avLst/>
          </a:prstGeom>
        </p:spPr>
      </p:pic>
      <p:pic>
        <p:nvPicPr>
          <p:cNvPr id="20" name="Picture 19">
            <a:extLst>
              <a:ext uri="{FF2B5EF4-FFF2-40B4-BE49-F238E27FC236}">
                <a16:creationId xmlns:a16="http://schemas.microsoft.com/office/drawing/2014/main" id="{CBBF9523-E17F-BA29-7D12-667CFB6ED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2739" y="1171777"/>
            <a:ext cx="5818519" cy="3671585"/>
          </a:xfrm>
          <a:prstGeom prst="rect">
            <a:avLst/>
          </a:prstGeom>
        </p:spPr>
      </p:pic>
    </p:spTree>
    <p:extLst>
      <p:ext uri="{BB962C8B-B14F-4D97-AF65-F5344CB8AC3E}">
        <p14:creationId xmlns:p14="http://schemas.microsoft.com/office/powerpoint/2010/main" val="83485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1"/>
        <p:cNvGrpSpPr/>
        <p:nvPr/>
      </p:nvGrpSpPr>
      <p:grpSpPr>
        <a:xfrm>
          <a:off x="0" y="0"/>
          <a:ext cx="0" cy="0"/>
          <a:chOff x="0" y="0"/>
          <a:chExt cx="0" cy="0"/>
        </a:xfrm>
      </p:grpSpPr>
      <p:grpSp>
        <p:nvGrpSpPr>
          <p:cNvPr id="4601" name="Google Shape;4601;p51"/>
          <p:cNvGrpSpPr/>
          <p:nvPr/>
        </p:nvGrpSpPr>
        <p:grpSpPr>
          <a:xfrm>
            <a:off x="8569288" y="4423863"/>
            <a:ext cx="194021" cy="191487"/>
            <a:chOff x="6232000" y="1435050"/>
            <a:chExt cx="488225" cy="481850"/>
          </a:xfrm>
        </p:grpSpPr>
        <p:sp>
          <p:nvSpPr>
            <p:cNvPr id="4602" name="Google Shape;4602;p5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3" name="Google Shape;4603;p5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4" name="Google Shape;4604;p5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5" name="Google Shape;4605;p5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6" name="Google Shape;4606;p5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07" name="Google Shape;4607;p5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08" name="Google Shape;4608;p5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09" name="Google Shape;4609;p5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10" name="Google Shape;4610;p5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11" name="Google Shape;4611;p5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12" name="Google Shape;4612;p5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13" name="Google Shape;4613;p5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9;p30">
            <a:extLst>
              <a:ext uri="{FF2B5EF4-FFF2-40B4-BE49-F238E27FC236}">
                <a16:creationId xmlns:a16="http://schemas.microsoft.com/office/drawing/2014/main" id="{381A5A11-9B5D-ED40-50C7-C909B6F1C132}"/>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pic>
        <p:nvPicPr>
          <p:cNvPr id="99" name="Picture 17">
            <a:extLst>
              <a:ext uri="{FF2B5EF4-FFF2-40B4-BE49-F238E27FC236}">
                <a16:creationId xmlns:a16="http://schemas.microsoft.com/office/drawing/2014/main" id="{CD6D01A6-D3DC-54F3-574D-5DDD63BDB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410" y="2263998"/>
            <a:ext cx="4213506" cy="2626417"/>
          </a:xfrm>
          <a:prstGeom prst="rect">
            <a:avLst/>
          </a:prstGeom>
        </p:spPr>
      </p:pic>
      <p:sp>
        <p:nvSpPr>
          <p:cNvPr id="101" name="TextBox 100">
            <a:extLst>
              <a:ext uri="{FF2B5EF4-FFF2-40B4-BE49-F238E27FC236}">
                <a16:creationId xmlns:a16="http://schemas.microsoft.com/office/drawing/2014/main" id="{F4DC5835-26A0-3DA4-52F1-8AEB33DF76D4}"/>
              </a:ext>
            </a:extLst>
          </p:cNvPr>
          <p:cNvSpPr txBox="1"/>
          <p:nvPr/>
        </p:nvSpPr>
        <p:spPr>
          <a:xfrm>
            <a:off x="982470" y="1135112"/>
            <a:ext cx="6800562"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rPr>
              <a:t>Lên kế hoạch thực hiện các SPMT để tham gia chương trình gây quỹ ủng hộ bạn nghèo vượt khó ở trường. </a:t>
            </a:r>
            <a:endParaRPr lang="en-US" sz="2000">
              <a:latin typeface="+mj-lt"/>
            </a:endParaRPr>
          </a:p>
        </p:txBody>
      </p:sp>
      <p:sp>
        <p:nvSpPr>
          <p:cNvPr id="7" name="Thought Bubble: Cloud 6">
            <a:extLst>
              <a:ext uri="{FF2B5EF4-FFF2-40B4-BE49-F238E27FC236}">
                <a16:creationId xmlns:a16="http://schemas.microsoft.com/office/drawing/2014/main" id="{040B8B98-93AE-E5A1-5BB6-A80D8FF95030}"/>
              </a:ext>
            </a:extLst>
          </p:cNvPr>
          <p:cNvSpPr/>
          <p:nvPr/>
        </p:nvSpPr>
        <p:spPr>
          <a:xfrm>
            <a:off x="4382751" y="2263998"/>
            <a:ext cx="3971841" cy="2108027"/>
          </a:xfrm>
          <a:prstGeom prst="cloudCallout">
            <a:avLst>
              <a:gd name="adj1" fmla="val -51351"/>
              <a:gd name="adj2" fmla="val 59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Thảo luận nhóm về mục đích, yêu cầu và vật liệu thực hiện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7F124B3A-AF65-B2AF-9C03-417F28ED9E7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sp>
        <p:nvSpPr>
          <p:cNvPr id="32" name="TextBox 31">
            <a:extLst>
              <a:ext uri="{FF2B5EF4-FFF2-40B4-BE49-F238E27FC236}">
                <a16:creationId xmlns:a16="http://schemas.microsoft.com/office/drawing/2014/main" id="{63BD7B9D-C689-509F-97B3-E6500698EB6D}"/>
              </a:ext>
            </a:extLst>
          </p:cNvPr>
          <p:cNvSpPr txBox="1"/>
          <p:nvPr/>
        </p:nvSpPr>
        <p:spPr>
          <a:xfrm>
            <a:off x="720000" y="1109239"/>
            <a:ext cx="7696250" cy="2918043"/>
          </a:xfrm>
          <a:prstGeom prst="rect">
            <a:avLst/>
          </a:prstGeom>
          <a:noFill/>
        </p:spPr>
        <p:txBody>
          <a:bodyPr wrap="square">
            <a:spAutoFit/>
          </a:bodyPr>
          <a:lstStyle/>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Mục đích, yêu cầu:</a:t>
            </a:r>
            <a:r>
              <a:rPr lang="fr-FR" sz="2200" i="1">
                <a:solidFill>
                  <a:srgbClr val="000000"/>
                </a:solidFill>
                <a:effectLst/>
                <a:latin typeface="+mj-lt"/>
                <a:ea typeface="Calibri" panose="020F0502020204030204" pitchFamily="34" charset="0"/>
                <a:cs typeface="Times New Roman" panose="02020603050405020304" pitchFamily="18" charset="0"/>
              </a:rPr>
              <a:t> </a:t>
            </a:r>
            <a:r>
              <a:rPr lang="fr-FR" sz="2200">
                <a:solidFill>
                  <a:srgbClr val="000000"/>
                </a:solidFill>
                <a:effectLst/>
                <a:latin typeface="+mj-lt"/>
                <a:ea typeface="Calibri" panose="020F0502020204030204" pitchFamily="34" charset="0"/>
                <a:cs typeface="Times New Roman" panose="02020603050405020304" pitchFamily="18" charset="0"/>
              </a:rPr>
              <a:t>tạo SPMT có thể treo, bày trong nhà, sử dụng, làm quà tặng.</a:t>
            </a:r>
            <a:endParaRPr lang="en-US" sz="2200">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Vật liệu: </a:t>
            </a:r>
            <a:endParaRPr lang="en-US" sz="2200" i="1" u="sng">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Sẵn có, sưu tầm, tận dụng những vật liệu tái sử dụng.</a:t>
            </a:r>
            <a:endParaRPr lang="en-US" sz="22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Đề xuất mua những vật liệu khác để tạo nên SPMT hấp dẫn, có tính thẩm mĩ, hiệu quả về mặt thị giác. </a:t>
            </a:r>
            <a:endParaRPr lang="en-US" sz="2200">
              <a:effectLst/>
              <a:latin typeface="+mj-lt"/>
              <a:ea typeface="Calibri" panose="020F0502020204030204" pitchFamily="34" charset="0"/>
              <a:cs typeface="Times New Roman" panose="02020603050405020304" pitchFamily="18" charset="0"/>
            </a:endParaRPr>
          </a:p>
        </p:txBody>
      </p:sp>
      <p:pic>
        <p:nvPicPr>
          <p:cNvPr id="35" name="Picture 13">
            <a:extLst>
              <a:ext uri="{FF2B5EF4-FFF2-40B4-BE49-F238E27FC236}">
                <a16:creationId xmlns:a16="http://schemas.microsoft.com/office/drawing/2014/main" id="{BCE63166-6339-7F13-8C04-D1E23C4D4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93312" y="3643025"/>
            <a:ext cx="1387098" cy="127266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anim calcmode="lin" valueType="num">
                                      <p:cBhvr>
                                        <p:cTn id="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500"/>
                                        <p:tgtEl>
                                          <p:spTgt spid="32">
                                            <p:txEl>
                                              <p:pRg st="1" end="1"/>
                                            </p:txEl>
                                          </p:spTgt>
                                        </p:tgtEl>
                                      </p:cBhvr>
                                    </p:animEffect>
                                    <p:anim calcmode="lin" valueType="num">
                                      <p:cBhvr>
                                        <p:cTn id="15"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500"/>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3" end="3"/>
                                            </p:txEl>
                                          </p:spTgt>
                                        </p:tgtEl>
                                        <p:attrNameLst>
                                          <p:attrName>style.visibility</p:attrName>
                                        </p:attrNameLst>
                                      </p:cBhvr>
                                      <p:to>
                                        <p:strVal val="visible"/>
                                      </p:to>
                                    </p:set>
                                    <p:animEffect transition="in" filter="fade">
                                      <p:cBhvr>
                                        <p:cTn id="26"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9;p30">
            <a:extLst>
              <a:ext uri="{FF2B5EF4-FFF2-40B4-BE49-F238E27FC236}">
                <a16:creationId xmlns:a16="http://schemas.microsoft.com/office/drawing/2014/main" id="{B4AC648B-E3C7-AB0B-3CE1-8F67C5F5C45B}"/>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Yêu cầu</a:t>
            </a:r>
            <a:endParaRPr lang="en-US" sz="2800" b="1" u="sng" dirty="0">
              <a:solidFill>
                <a:schemeClr val="accent1"/>
              </a:solidFill>
              <a:latin typeface="+mj-lt"/>
            </a:endParaRPr>
          </a:p>
        </p:txBody>
      </p:sp>
      <p:sp>
        <p:nvSpPr>
          <p:cNvPr id="3" name="Rectangle: Diagonal Corners Rounded 2">
            <a:extLst>
              <a:ext uri="{FF2B5EF4-FFF2-40B4-BE49-F238E27FC236}">
                <a16:creationId xmlns:a16="http://schemas.microsoft.com/office/drawing/2014/main" id="{0834A4E2-4B0B-068B-56F2-77932A04E3D2}"/>
              </a:ext>
            </a:extLst>
          </p:cNvPr>
          <p:cNvSpPr/>
          <p:nvPr/>
        </p:nvSpPr>
        <p:spPr>
          <a:xfrm>
            <a:off x="1206795" y="1149651"/>
            <a:ext cx="6730410" cy="1019391"/>
          </a:xfrm>
          <a:prstGeom prst="round2DiagRect">
            <a:avLst/>
          </a:prstGeom>
          <a:solidFill>
            <a:schemeClr val="accent2">
              <a:lumMod val="90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SPMT cần hoàn chỉnh, có tính thẩm mĩ và đáp ứng được việc trưng bày, làm quà tặng,…</a:t>
            </a:r>
            <a:endParaRPr lang="en-US" sz="2000">
              <a:solidFill>
                <a:schemeClr val="bg1"/>
              </a:solidFill>
              <a:latin typeface="+mj-lt"/>
            </a:endParaRPr>
          </a:p>
        </p:txBody>
      </p:sp>
      <p:sp>
        <p:nvSpPr>
          <p:cNvPr id="22" name="Rectangle: Diagonal Corners Rounded 21">
            <a:extLst>
              <a:ext uri="{FF2B5EF4-FFF2-40B4-BE49-F238E27FC236}">
                <a16:creationId xmlns:a16="http://schemas.microsoft.com/office/drawing/2014/main" id="{962BB64F-D3A4-CF77-390B-B97F20BEF2D0}"/>
              </a:ext>
            </a:extLst>
          </p:cNvPr>
          <p:cNvSpPr/>
          <p:nvPr/>
        </p:nvSpPr>
        <p:spPr>
          <a:xfrm>
            <a:off x="1206795" y="2362272"/>
            <a:ext cx="6730410" cy="1019391"/>
          </a:xfrm>
          <a:prstGeom prst="round2Diag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fr-FR" sz="2000">
                <a:solidFill>
                  <a:schemeClr val="bg1"/>
                </a:solidFill>
                <a:latin typeface="+mj-lt"/>
                <a:ea typeface="Calibri" panose="020F0502020204030204" pitchFamily="34" charset="0"/>
              </a:rPr>
              <a:t>S</a:t>
            </a:r>
            <a:r>
              <a:rPr lang="fr-FR" sz="2000">
                <a:solidFill>
                  <a:schemeClr val="bg1"/>
                </a:solidFill>
                <a:effectLst/>
                <a:latin typeface="+mj-lt"/>
                <a:ea typeface="Calibri" panose="020F0502020204030204" pitchFamily="34" charset="0"/>
              </a:rPr>
              <a:t>ử dụng đa dạng chất liệu, hướng đến tính thân thiện với môi trường và khả năng sưu tầm của mỗi cá nhân</a:t>
            </a:r>
            <a:endParaRPr lang="en-US" sz="2000">
              <a:solidFill>
                <a:schemeClr val="bg1"/>
              </a:solidFill>
              <a:latin typeface="+mj-lt"/>
            </a:endParaRPr>
          </a:p>
        </p:txBody>
      </p:sp>
      <p:sp>
        <p:nvSpPr>
          <p:cNvPr id="23" name="Rectangle: Diagonal Corners Rounded 22">
            <a:extLst>
              <a:ext uri="{FF2B5EF4-FFF2-40B4-BE49-F238E27FC236}">
                <a16:creationId xmlns:a16="http://schemas.microsoft.com/office/drawing/2014/main" id="{59E9C67F-DFEC-C881-FDE9-E8E21335C7F5}"/>
              </a:ext>
            </a:extLst>
          </p:cNvPr>
          <p:cNvSpPr/>
          <p:nvPr/>
        </p:nvSpPr>
        <p:spPr>
          <a:xfrm>
            <a:off x="1206795" y="3574894"/>
            <a:ext cx="6730410" cy="1019391"/>
          </a:xfrm>
          <a:prstGeom prst="round2DiagRect">
            <a:avLst/>
          </a:prstGeom>
          <a:solidFill>
            <a:schemeClr val="accent6">
              <a:lumMod val="75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Thực hiện cá nhân hoặc theo nhóm, thời gian thực hiện ở nhà hoặc ngoài giờ học ở trường</a:t>
            </a:r>
            <a:endParaRPr lang="en-US" sz="2000">
              <a:solidFill>
                <a:schemeClr val="bg1"/>
              </a:solidFill>
              <a:latin typeface="+mj-lt"/>
            </a:endParaRPr>
          </a:p>
        </p:txBody>
      </p:sp>
    </p:spTree>
    <p:extLst>
      <p:ext uri="{BB962C8B-B14F-4D97-AF65-F5344CB8AC3E}">
        <p14:creationId xmlns:p14="http://schemas.microsoft.com/office/powerpoint/2010/main" val="2649033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59" name="Google Shape;2169;p30">
            <a:extLst>
              <a:ext uri="{FF2B5EF4-FFF2-40B4-BE49-F238E27FC236}">
                <a16:creationId xmlns:a16="http://schemas.microsoft.com/office/drawing/2014/main" id="{0A1F67C1-07F1-8D92-3EB4-56EC03D89D3B}"/>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HƯỚNG DẪN VỀ NHÀ</a:t>
            </a:r>
            <a:endParaRPr lang="en-US" sz="3200" b="1" dirty="0">
              <a:solidFill>
                <a:schemeClr val="accent1"/>
              </a:solidFill>
              <a:latin typeface="+mj-lt"/>
            </a:endParaRPr>
          </a:p>
        </p:txBody>
      </p:sp>
      <p:sp>
        <p:nvSpPr>
          <p:cNvPr id="61" name="TextBox 60">
            <a:extLst>
              <a:ext uri="{FF2B5EF4-FFF2-40B4-BE49-F238E27FC236}">
                <a16:creationId xmlns:a16="http://schemas.microsoft.com/office/drawing/2014/main" id="{16A9EB06-DAFA-F5CC-0BFC-5DCBB03C0327}"/>
              </a:ext>
            </a:extLst>
          </p:cNvPr>
          <p:cNvSpPr txBox="1"/>
          <p:nvPr/>
        </p:nvSpPr>
        <p:spPr>
          <a:xfrm>
            <a:off x="839972" y="1242114"/>
            <a:ext cx="7464056" cy="2400978"/>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latin typeface="+mj-lt"/>
                <a:ea typeface="Calibri" panose="020F0502020204030204" pitchFamily="34" charset="0"/>
                <a:cs typeface="Times New Roman" panose="02020603050405020304" pitchFamily="18" charset="0"/>
              </a:rPr>
              <a:t>Ôn </a:t>
            </a:r>
            <a:r>
              <a:rPr lang="fr-FR" sz="2200">
                <a:solidFill>
                  <a:srgbClr val="000000"/>
                </a:solidFill>
                <a:effectLst/>
                <a:latin typeface="+mj-lt"/>
                <a:ea typeface="Calibri" panose="020F0502020204030204" pitchFamily="34" charset="0"/>
                <a:cs typeface="Times New Roman" panose="02020603050405020304" pitchFamily="18" charset="0"/>
              </a:rPr>
              <a:t>lại kiến thức đã học.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Hoàn thành các bài tập của Bài 3, Sách bài tập Mĩ thuật 7 tr.12-15.</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Đọc và tìm hiểu trước </a:t>
            </a:r>
            <a:r>
              <a:rPr lang="fr-FR" sz="2200" i="1">
                <a:solidFill>
                  <a:srgbClr val="000000"/>
                </a:solidFill>
                <a:effectLst/>
                <a:latin typeface="+mj-lt"/>
                <a:ea typeface="Calibri" panose="020F0502020204030204" pitchFamily="34" charset="0"/>
                <a:cs typeface="Times New Roman" panose="02020603050405020304" pitchFamily="18" charset="0"/>
              </a:rPr>
              <a:t>Bài 4: Hình ảnh di tích trong thiết kế tem bưu chính. </a:t>
            </a:r>
            <a:endParaRPr lang="en-US" sz="2200">
              <a:effectLst/>
              <a:latin typeface="+mj-lt"/>
              <a:ea typeface="Calibri" panose="020F0502020204030204" pitchFamily="34" charset="0"/>
              <a:cs typeface="Times New Roman" panose="02020603050405020304" pitchFamily="18" charset="0"/>
            </a:endParaRPr>
          </a:p>
        </p:txBody>
      </p:sp>
      <p:pic>
        <p:nvPicPr>
          <p:cNvPr id="62" name="Picture 15">
            <a:extLst>
              <a:ext uri="{FF2B5EF4-FFF2-40B4-BE49-F238E27FC236}">
                <a16:creationId xmlns:a16="http://schemas.microsoft.com/office/drawing/2014/main" id="{3B5909BF-065F-E14E-E89F-2D146FB39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01961" y="3215652"/>
            <a:ext cx="2196010" cy="1839158"/>
          </a:xfrm>
          <a:prstGeom prst="rect">
            <a:avLst/>
          </a:prstGeom>
        </p:spPr>
      </p:pic>
      <p:pic>
        <p:nvPicPr>
          <p:cNvPr id="63" name="Picture 15">
            <a:extLst>
              <a:ext uri="{FF2B5EF4-FFF2-40B4-BE49-F238E27FC236}">
                <a16:creationId xmlns:a16="http://schemas.microsoft.com/office/drawing/2014/main" id="{D4975BE6-A659-AF9B-D1DB-60361BE39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9340" y="3724312"/>
            <a:ext cx="1233377" cy="1249277"/>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11" dur="500"/>
                                        <p:tgtEl>
                                          <p:spTgt spid="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16" dur="500"/>
                                        <p:tgtEl>
                                          <p:spTgt spid="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randombar(horizontal)">
                                      <p:cBhvr>
                                        <p:cTn id="21"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CẢM ƠN CÁC EM ĐÃ CHÚ Ý </a:t>
            </a:r>
          </a:p>
          <a:p>
            <a:pPr>
              <a:lnSpc>
                <a:spcPct val="130000"/>
              </a:lnSpc>
            </a:pPr>
            <a:r>
              <a:rPr lang="en-US" sz="4000">
                <a:solidFill>
                  <a:schemeClr val="accent5">
                    <a:lumMod val="50000"/>
                  </a:schemeClr>
                </a:solidFill>
                <a:latin typeface="+mj-lt"/>
                <a:ea typeface="Nanum Pen Script"/>
                <a:cs typeface="Nanum Pen Script"/>
                <a:sym typeface="Nanum Pen Script"/>
              </a:rPr>
              <a:t>LẮNG NGHE BÀI GIẢNG</a:t>
            </a:r>
            <a:endParaRPr lang="en-US" sz="4000" dirty="0">
              <a:solidFill>
                <a:schemeClr val="accent5">
                  <a:lumMod val="50000"/>
                </a:schemeClr>
              </a:solidFill>
              <a:latin typeface="+mj-lt"/>
              <a:ea typeface="Nanum Pen Script"/>
              <a:cs typeface="Nanum Pen Script"/>
              <a:sym typeface="Nanum Pen Script"/>
            </a:endParaRPr>
          </a:p>
        </p:txBody>
      </p:sp>
      <p:pic>
        <p:nvPicPr>
          <p:cNvPr id="11" name="Picture 5">
            <a:extLst>
              <a:ext uri="{FF2B5EF4-FFF2-40B4-BE49-F238E27FC236}">
                <a16:creationId xmlns:a16="http://schemas.microsoft.com/office/drawing/2014/main" id="{67BCEA22-634E-2229-E7F5-D1B4AC7AF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0362" y="3676767"/>
            <a:ext cx="3163275" cy="1336484"/>
          </a:xfrm>
          <a:prstGeom prst="rect">
            <a:avLst/>
          </a:prstGeom>
        </p:spPr>
      </p:pic>
    </p:spTree>
    <p:extLst>
      <p:ext uri="{BB962C8B-B14F-4D97-AF65-F5344CB8AC3E}">
        <p14:creationId xmlns:p14="http://schemas.microsoft.com/office/powerpoint/2010/main" val="25787359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building with trees around it&#10;&#10;Description automatically generated with low confidence">
            <a:extLst>
              <a:ext uri="{FF2B5EF4-FFF2-40B4-BE49-F238E27FC236}">
                <a16:creationId xmlns:a16="http://schemas.microsoft.com/office/drawing/2014/main" id="{A862CD4E-DDDF-E5C4-9B6C-41C8F019B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871" y="2064835"/>
            <a:ext cx="3192724" cy="2207696"/>
          </a:xfrm>
          <a:prstGeom prst="rect">
            <a:avLst/>
          </a:prstGeom>
        </p:spPr>
      </p:pic>
      <p:pic>
        <p:nvPicPr>
          <p:cNvPr id="7" name="Picture 6" descr="A large white building with a lawn in front of it&#10;&#10;Description automatically generated with medium confidence">
            <a:extLst>
              <a:ext uri="{FF2B5EF4-FFF2-40B4-BE49-F238E27FC236}">
                <a16:creationId xmlns:a16="http://schemas.microsoft.com/office/drawing/2014/main" id="{7C28819B-28F0-A34D-0867-AE77F1C89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7" y="2064835"/>
            <a:ext cx="3192723" cy="2207696"/>
          </a:xfrm>
          <a:prstGeom prst="rect">
            <a:avLst/>
          </a:prstGeom>
        </p:spPr>
      </p:pic>
      <p:sp>
        <p:nvSpPr>
          <p:cNvPr id="9" name="Rectangle: Rounded Corners 8">
            <a:extLst>
              <a:ext uri="{FF2B5EF4-FFF2-40B4-BE49-F238E27FC236}">
                <a16:creationId xmlns:a16="http://schemas.microsoft.com/office/drawing/2014/main" id="{AF615010-CFC1-D02A-345F-CCB15770ECA8}"/>
              </a:ext>
            </a:extLst>
          </p:cNvPr>
          <p:cNvSpPr/>
          <p:nvPr/>
        </p:nvSpPr>
        <p:spPr>
          <a:xfrm>
            <a:off x="978697" y="4474454"/>
            <a:ext cx="340307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Chùa Phổ Minh (Nam Định)</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EE01D986-76C9-0A62-01AF-1532333D33FF}"/>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Dinh Độc Lập (HCM)</a:t>
            </a:r>
            <a:endParaRPr lang="en-US" sz="2000">
              <a:solidFill>
                <a:schemeClr val="bg1"/>
              </a:solidFill>
              <a:latin typeface="+mj-lt"/>
            </a:endParaRPr>
          </a:p>
        </p:txBody>
      </p:sp>
    </p:spTree>
    <p:extLst>
      <p:ext uri="{BB962C8B-B14F-4D97-AF65-F5344CB8AC3E}">
        <p14:creationId xmlns:p14="http://schemas.microsoft.com/office/powerpoint/2010/main" val="3061713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
          <p:cNvSpPr/>
          <p:nvPr/>
        </p:nvSpPr>
        <p:spPr>
          <a:xfrm rot="126755">
            <a:off x="907572" y="584789"/>
            <a:ext cx="7328854" cy="389806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2" name="Google Shape;1772;p29"/>
          <p:cNvSpPr/>
          <p:nvPr/>
        </p:nvSpPr>
        <p:spPr>
          <a:xfrm rot="-135875">
            <a:off x="657257" y="242594"/>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3" name="Google Shape;1773;p29"/>
          <p:cNvSpPr/>
          <p:nvPr/>
        </p:nvSpPr>
        <p:spPr>
          <a:xfrm rot="10551405">
            <a:off x="7398461" y="3917891"/>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3" name="Google Shape;1783;p2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0" name="TextBox 29">
            <a:extLst>
              <a:ext uri="{FF2B5EF4-FFF2-40B4-BE49-F238E27FC236}">
                <a16:creationId xmlns:a16="http://schemas.microsoft.com/office/drawing/2014/main" id="{4D52430E-7149-7A8B-C62B-29A2EAEDC8E5}"/>
              </a:ext>
            </a:extLst>
          </p:cNvPr>
          <p:cNvSpPr txBox="1"/>
          <p:nvPr/>
        </p:nvSpPr>
        <p:spPr>
          <a:xfrm>
            <a:off x="785640" y="1729083"/>
            <a:ext cx="7572720" cy="1609480"/>
          </a:xfrm>
          <a:prstGeom prst="rect">
            <a:avLst/>
          </a:prstGeom>
          <a:noFill/>
        </p:spPr>
        <p:txBody>
          <a:bodyPr wrap="square">
            <a:spAutoFit/>
          </a:bodyPr>
          <a:lstStyle/>
          <a:p>
            <a:pPr algn="ctr">
              <a:lnSpc>
                <a:spcPct val="130000"/>
              </a:lnSpc>
            </a:pPr>
            <a:r>
              <a:rPr lang="fr-FR" sz="4000" b="1">
                <a:solidFill>
                  <a:schemeClr val="accent5">
                    <a:lumMod val="50000"/>
                  </a:schemeClr>
                </a:solidFill>
                <a:effectLst/>
                <a:latin typeface="+mj-lt"/>
                <a:ea typeface="Calibri" panose="020F0502020204030204" pitchFamily="34" charset="0"/>
              </a:rPr>
              <a:t>BÀI 2. HÌNH ẢNH DI TÍCH TRONG SÁNG TẠO MĨ THUẬT</a:t>
            </a:r>
            <a:endParaRPr lang="en-US" sz="4000">
              <a:solidFill>
                <a:schemeClr val="accent5">
                  <a:lumMod val="50000"/>
                </a:schemeClr>
              </a:solidFill>
              <a:latin typeface="+mj-lt"/>
            </a:endParaRPr>
          </a:p>
        </p:txBody>
      </p:sp>
      <p:pic>
        <p:nvPicPr>
          <p:cNvPr id="31" name="Picture 19">
            <a:extLst>
              <a:ext uri="{FF2B5EF4-FFF2-40B4-BE49-F238E27FC236}">
                <a16:creationId xmlns:a16="http://schemas.microsoft.com/office/drawing/2014/main" id="{361C230F-794E-9CDE-C58B-A7204CD10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1323" y="3333897"/>
            <a:ext cx="1153389" cy="15881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pSp>
        <p:nvGrpSpPr>
          <p:cNvPr id="4199" name="Google Shape;4199;p46"/>
          <p:cNvGrpSpPr/>
          <p:nvPr/>
        </p:nvGrpSpPr>
        <p:grpSpPr>
          <a:xfrm>
            <a:off x="8569288" y="4423863"/>
            <a:ext cx="194021" cy="191487"/>
            <a:chOff x="6232000" y="1435050"/>
            <a:chExt cx="488225" cy="481850"/>
          </a:xfrm>
        </p:grpSpPr>
        <p:sp>
          <p:nvSpPr>
            <p:cNvPr id="4200" name="Google Shape;4200;p4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1" name="Google Shape;4201;p4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2" name="Google Shape;4202;p4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3" name="Google Shape;4203;p4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4" name="Google Shape;4204;p4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05" name="Google Shape;4205;p4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06" name="Google Shape;4206;p4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07" name="Google Shape;4207;p4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08" name="Google Shape;4208;p4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09" name="Google Shape;4209;p4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10" name="Google Shape;4210;p4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11" name="Google Shape;4211;p4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9;p30">
            <a:extLst>
              <a:ext uri="{FF2B5EF4-FFF2-40B4-BE49-F238E27FC236}">
                <a16:creationId xmlns:a16="http://schemas.microsoft.com/office/drawing/2014/main" id="{928BB399-716A-6C3A-0200-AB5D52512A87}"/>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NỘI DUNG BÀI HỌC</a:t>
            </a:r>
            <a:endParaRPr lang="en-US" sz="3200" b="1" dirty="0">
              <a:solidFill>
                <a:schemeClr val="accent1"/>
              </a:solidFill>
              <a:latin typeface="+mj-lt"/>
            </a:endParaRPr>
          </a:p>
        </p:txBody>
      </p:sp>
      <p:pic>
        <p:nvPicPr>
          <p:cNvPr id="136" name="Picture 7">
            <a:extLst>
              <a:ext uri="{FF2B5EF4-FFF2-40B4-BE49-F238E27FC236}">
                <a16:creationId xmlns:a16="http://schemas.microsoft.com/office/drawing/2014/main" id="{6B341BB5-D21D-06F7-3F12-30396D928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000" y="1881963"/>
            <a:ext cx="3169145" cy="2733387"/>
          </a:xfrm>
          <a:prstGeom prst="rect">
            <a:avLst/>
          </a:prstGeom>
        </p:spPr>
      </p:pic>
      <p:sp>
        <p:nvSpPr>
          <p:cNvPr id="5" name="Arrow: Pentagon 4">
            <a:extLst>
              <a:ext uri="{FF2B5EF4-FFF2-40B4-BE49-F238E27FC236}">
                <a16:creationId xmlns:a16="http://schemas.microsoft.com/office/drawing/2014/main" id="{79934227-18B0-283F-9F77-405BA1D9228B}"/>
              </a:ext>
            </a:extLst>
          </p:cNvPr>
          <p:cNvSpPr/>
          <p:nvPr/>
        </p:nvSpPr>
        <p:spPr>
          <a:xfrm>
            <a:off x="4321764" y="1383530"/>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1. Quan sát</a:t>
            </a:r>
          </a:p>
        </p:txBody>
      </p:sp>
      <p:sp>
        <p:nvSpPr>
          <p:cNvPr id="139" name="Arrow: Pentagon 138">
            <a:extLst>
              <a:ext uri="{FF2B5EF4-FFF2-40B4-BE49-F238E27FC236}">
                <a16:creationId xmlns:a16="http://schemas.microsoft.com/office/drawing/2014/main" id="{E4642639-A01F-7AA5-112F-05928C158846}"/>
              </a:ext>
            </a:extLst>
          </p:cNvPr>
          <p:cNvSpPr/>
          <p:nvPr/>
        </p:nvSpPr>
        <p:spPr>
          <a:xfrm>
            <a:off x="4321764" y="2455136"/>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2. Thể hiện</a:t>
            </a:r>
          </a:p>
        </p:txBody>
      </p:sp>
      <p:sp>
        <p:nvSpPr>
          <p:cNvPr id="140" name="Arrow: Pentagon 139">
            <a:extLst>
              <a:ext uri="{FF2B5EF4-FFF2-40B4-BE49-F238E27FC236}">
                <a16:creationId xmlns:a16="http://schemas.microsoft.com/office/drawing/2014/main" id="{4E779784-2223-D3F8-7E32-C1745E3EE9BA}"/>
              </a:ext>
            </a:extLst>
          </p:cNvPr>
          <p:cNvSpPr/>
          <p:nvPr/>
        </p:nvSpPr>
        <p:spPr>
          <a:xfrm>
            <a:off x="4321764" y="3526742"/>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3. Thảo luận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wipe(left)">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5" grpId="0" animBg="1"/>
      <p:bldP spid="139" grpId="0" animBg="1"/>
      <p:bldP spid="1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022" name="Google Shape;2022;p30">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47" name="Picture 246">
            <a:extLst>
              <a:ext uri="{FF2B5EF4-FFF2-40B4-BE49-F238E27FC236}">
                <a16:creationId xmlns:a16="http://schemas.microsoft.com/office/drawing/2014/main" id="{8979FC87-A88E-DF63-B943-D59D0AF93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290" y="941352"/>
            <a:ext cx="4714248" cy="4002788"/>
          </a:xfrm>
          <a:prstGeom prst="rect">
            <a:avLst/>
          </a:prstGeom>
        </p:spPr>
      </p:pic>
      <p:pic>
        <p:nvPicPr>
          <p:cNvPr id="248" name="Picture 9">
            <a:extLst>
              <a:ext uri="{FF2B5EF4-FFF2-40B4-BE49-F238E27FC236}">
                <a16:creationId xmlns:a16="http://schemas.microsoft.com/office/drawing/2014/main" id="{27A73551-7616-4139-FA5B-2F35C42FEE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3945" y="1084263"/>
            <a:ext cx="3208775" cy="1640557"/>
          </a:xfrm>
          <a:prstGeom prst="rect">
            <a:avLst/>
          </a:prstGeom>
        </p:spPr>
      </p:pic>
      <p:sp>
        <p:nvSpPr>
          <p:cNvPr id="249" name="TextBox 248">
            <a:extLst>
              <a:ext uri="{FF2B5EF4-FFF2-40B4-BE49-F238E27FC236}">
                <a16:creationId xmlns:a16="http://schemas.microsoft.com/office/drawing/2014/main" id="{0EC9BCB7-D384-247D-AE8E-F21437D9737D}"/>
              </a:ext>
            </a:extLst>
          </p:cNvPr>
          <p:cNvSpPr txBox="1"/>
          <p:nvPr/>
        </p:nvSpPr>
        <p:spPr>
          <a:xfrm>
            <a:off x="913493" y="1413409"/>
            <a:ext cx="2882479" cy="926729"/>
          </a:xfrm>
          <a:prstGeom prst="rect">
            <a:avLst/>
          </a:prstGeom>
          <a:noFill/>
        </p:spPr>
        <p:txBody>
          <a:bodyPr wrap="square">
            <a:spAutoFit/>
          </a:bodyPr>
          <a:lstStyle/>
          <a:p>
            <a:pPr algn="ctr">
              <a:lnSpc>
                <a:spcPct val="130000"/>
              </a:lnSpc>
            </a:pPr>
            <a:r>
              <a:rPr lang="en-US" sz="2200">
                <a:solidFill>
                  <a:srgbClr val="000000"/>
                </a:solidFill>
              </a:rPr>
              <a:t>Quan sát một số hình ảnh về di tích sau:</a:t>
            </a:r>
          </a:p>
        </p:txBody>
      </p:sp>
      <p:pic>
        <p:nvPicPr>
          <p:cNvPr id="250" name="Picture 249">
            <a:extLst>
              <a:ext uri="{FF2B5EF4-FFF2-40B4-BE49-F238E27FC236}">
                <a16:creationId xmlns:a16="http://schemas.microsoft.com/office/drawing/2014/main" id="{732D20F9-3EBB-D3FC-E283-ACABA8B47025}"/>
              </a:ext>
            </a:extLst>
          </p:cNvPr>
          <p:cNvPicPr>
            <a:picLocks noChangeAspect="1"/>
          </p:cNvPicPr>
          <p:nvPr/>
        </p:nvPicPr>
        <p:blipFill>
          <a:blip r:embed="rId14"/>
          <a:stretch>
            <a:fillRect/>
          </a:stretch>
        </p:blipFill>
        <p:spPr>
          <a:xfrm flipH="1">
            <a:off x="1662512" y="2447972"/>
            <a:ext cx="2316468" cy="2695528"/>
          </a:xfrm>
          <a:prstGeom prst="rect">
            <a:avLst/>
          </a:prstGeom>
        </p:spPr>
      </p:pic>
      <p:sp>
        <p:nvSpPr>
          <p:cNvPr id="256" name="Google Shape;2169;p30">
            <a:extLst>
              <a:ext uri="{FF2B5EF4-FFF2-40B4-BE49-F238E27FC236}">
                <a16:creationId xmlns:a16="http://schemas.microsoft.com/office/drawing/2014/main" id="{C773AE6B-7D77-3852-EEE6-8F44D36D97E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2">
                    <a:lumMod val="50000"/>
                  </a:schemeClr>
                </a:solidFill>
                <a:latin typeface="+mj-lt"/>
              </a:rPr>
              <a:t>1. Quan sát</a:t>
            </a:r>
            <a:endParaRPr sz="3200" b="1" dirty="0">
              <a:solidFill>
                <a:schemeClr val="accent2">
                  <a:lumMod val="50000"/>
                </a:schemeClr>
              </a:solidFill>
              <a:latin typeface="+mj-l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500"/>
                                        <p:tgtEl>
                                          <p:spTgt spid="25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wipe(down)">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circle(in)">
                                      <p:cBhvr>
                                        <p:cTn id="22"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173" name="Google Shape;2173;p31"/>
          <p:cNvSpPr/>
          <p:nvPr/>
        </p:nvSpPr>
        <p:spPr>
          <a:xfrm rot="-580">
            <a:off x="1393501" y="1172312"/>
            <a:ext cx="6357005" cy="343136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171" name="Google Shape;2171;p31">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2154839">
            <a:off x="1608327" y="579440"/>
            <a:ext cx="1392152" cy="11846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19" name="Google Shape;2319;p31"/>
          <p:cNvGrpSpPr/>
          <p:nvPr/>
        </p:nvGrpSpPr>
        <p:grpSpPr>
          <a:xfrm>
            <a:off x="8569288" y="4423863"/>
            <a:ext cx="194021" cy="191487"/>
            <a:chOff x="6232000" y="1435050"/>
            <a:chExt cx="488225" cy="481850"/>
          </a:xfrm>
        </p:grpSpPr>
        <p:sp>
          <p:nvSpPr>
            <p:cNvPr id="2320" name="Google Shape;2320;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1" name="Google Shape;2321;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2" name="Google Shape;2322;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3" name="Google Shape;2323;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4" name="Google Shape;2324;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25" name="Google Shape;2325;p3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26" name="Google Shape;2326;p3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27" name="Google Shape;2327;p3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28" name="Google Shape;2328;p3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29" name="Google Shape;2329;p3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30" name="Google Shape;2330;p3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31" name="Google Shape;2331;p3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TextBox 297">
            <a:extLst>
              <a:ext uri="{FF2B5EF4-FFF2-40B4-BE49-F238E27FC236}">
                <a16:creationId xmlns:a16="http://schemas.microsoft.com/office/drawing/2014/main" id="{1E207BE6-00A9-8749-1530-54C9144598D3}"/>
              </a:ext>
            </a:extLst>
          </p:cNvPr>
          <p:cNvSpPr txBox="1"/>
          <p:nvPr/>
        </p:nvSpPr>
        <p:spPr>
          <a:xfrm>
            <a:off x="1452933" y="2301260"/>
            <a:ext cx="3883115"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hiểu biết của em về di tích có trong mỗi bức ảnh.</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Chia sẻ về một vài di tích khác mà em biết.</a:t>
            </a:r>
            <a:endParaRPr lang="en-US" sz="22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1A06957-8611-796D-B313-BBC9D07BE589}"/>
              </a:ext>
            </a:extLst>
          </p:cNvPr>
          <p:cNvSpPr txBox="1"/>
          <p:nvPr/>
        </p:nvSpPr>
        <p:spPr>
          <a:xfrm>
            <a:off x="2702953" y="1420553"/>
            <a:ext cx="3738092" cy="461665"/>
          </a:xfrm>
          <a:prstGeom prst="rect">
            <a:avLst/>
          </a:prstGeom>
          <a:noFill/>
        </p:spPr>
        <p:txBody>
          <a:bodyPr wrap="square" rtlCol="0">
            <a:spAutoFit/>
          </a:bodyPr>
          <a:lstStyle/>
          <a:p>
            <a:pPr algn="ctr"/>
            <a:r>
              <a:rPr lang="en-US" sz="2400" b="1">
                <a:solidFill>
                  <a:schemeClr val="tx2">
                    <a:lumMod val="75000"/>
                  </a:schemeClr>
                </a:solidFill>
              </a:rPr>
              <a:t>HOẠT ĐỘNG NHÓM</a:t>
            </a:r>
          </a:p>
        </p:txBody>
      </p:sp>
      <p:pic>
        <p:nvPicPr>
          <p:cNvPr id="300" name="Picture 5">
            <a:extLst>
              <a:ext uri="{FF2B5EF4-FFF2-40B4-BE49-F238E27FC236}">
                <a16:creationId xmlns:a16="http://schemas.microsoft.com/office/drawing/2014/main" id="{7D29F3F1-FE1E-44AA-C3F6-541F30F52664}"/>
              </a:ext>
            </a:extLst>
          </p:cNvPr>
          <p:cNvPicPr>
            <a:picLocks noChangeAspect="1"/>
          </p:cNvPicPr>
          <p:nvPr/>
        </p:nvPicPr>
        <p:blipFill>
          <a:blip r:embed="rId9"/>
          <a:srcRect/>
          <a:stretch>
            <a:fillRect/>
          </a:stretch>
        </p:blipFill>
        <p:spPr>
          <a:xfrm>
            <a:off x="5395769" y="1949323"/>
            <a:ext cx="2235577" cy="2501344"/>
          </a:xfrm>
          <a:prstGeom prst="rect">
            <a:avLst/>
          </a:prstGeom>
        </p:spPr>
      </p:pic>
      <p:sp>
        <p:nvSpPr>
          <p:cNvPr id="301"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1. Quan sát</a:t>
            </a:r>
            <a:endParaRPr lang="en-US" sz="3200" b="1" dirty="0">
              <a:solidFill>
                <a:schemeClr val="accent2">
                  <a:lumMod val="50000"/>
                </a:schemeClr>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fade">
                                      <p:cBhvr>
                                        <p:cTn id="7" dur="500"/>
                                        <p:tgtEl>
                                          <p:spTgt spid="2173"/>
                                        </p:tgtEl>
                                      </p:cBhvr>
                                    </p:animEffect>
                                    <p:anim calcmode="lin" valueType="num">
                                      <p:cBhvr>
                                        <p:cTn id="8" dur="500" fill="hold"/>
                                        <p:tgtEl>
                                          <p:spTgt spid="2173"/>
                                        </p:tgtEl>
                                        <p:attrNameLst>
                                          <p:attrName>ppt_x</p:attrName>
                                        </p:attrNameLst>
                                      </p:cBhvr>
                                      <p:tavLst>
                                        <p:tav tm="0">
                                          <p:val>
                                            <p:strVal val="#ppt_x"/>
                                          </p:val>
                                        </p:tav>
                                        <p:tav tm="100000">
                                          <p:val>
                                            <p:strVal val="#ppt_x"/>
                                          </p:val>
                                        </p:tav>
                                      </p:tavLst>
                                    </p:anim>
                                    <p:anim calcmode="lin" valueType="num">
                                      <p:cBhvr>
                                        <p:cTn id="9" dur="500" fill="hold"/>
                                        <p:tgtEl>
                                          <p:spTgt spid="21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74"/>
                                        </p:tgtEl>
                                        <p:attrNameLst>
                                          <p:attrName>style.visibility</p:attrName>
                                        </p:attrNameLst>
                                      </p:cBhvr>
                                      <p:to>
                                        <p:strVal val="visible"/>
                                      </p:to>
                                    </p:set>
                                    <p:animEffect transition="in" filter="fade">
                                      <p:cBhvr>
                                        <p:cTn id="12" dur="500"/>
                                        <p:tgtEl>
                                          <p:spTgt spid="2174"/>
                                        </p:tgtEl>
                                      </p:cBhvr>
                                    </p:animEffect>
                                    <p:anim calcmode="lin" valueType="num">
                                      <p:cBhvr>
                                        <p:cTn id="13" dur="500" fill="hold"/>
                                        <p:tgtEl>
                                          <p:spTgt spid="2174"/>
                                        </p:tgtEl>
                                        <p:attrNameLst>
                                          <p:attrName>ppt_x</p:attrName>
                                        </p:attrNameLst>
                                      </p:cBhvr>
                                      <p:tavLst>
                                        <p:tav tm="0">
                                          <p:val>
                                            <p:strVal val="#ppt_x"/>
                                          </p:val>
                                        </p:tav>
                                        <p:tav tm="100000">
                                          <p:val>
                                            <p:strVal val="#ppt_x"/>
                                          </p:val>
                                        </p:tav>
                                      </p:tavLst>
                                    </p:anim>
                                    <p:anim calcmode="lin" valueType="num">
                                      <p:cBhvr>
                                        <p:cTn id="14" dur="500" fill="hold"/>
                                        <p:tgtEl>
                                          <p:spTgt spid="21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0"/>
                                        </p:tgtEl>
                                        <p:attrNameLst>
                                          <p:attrName>style.visibility</p:attrName>
                                        </p:attrNameLst>
                                      </p:cBhvr>
                                      <p:to>
                                        <p:strVal val="visible"/>
                                      </p:to>
                                    </p:set>
                                    <p:animEffect transition="in" filter="fade">
                                      <p:cBhvr>
                                        <p:cTn id="22" dur="500"/>
                                        <p:tgtEl>
                                          <p:spTgt spid="300"/>
                                        </p:tgtEl>
                                      </p:cBhvr>
                                    </p:animEffect>
                                    <p:anim calcmode="lin" valueType="num">
                                      <p:cBhvr>
                                        <p:cTn id="23" dur="500" fill="hold"/>
                                        <p:tgtEl>
                                          <p:spTgt spid="300"/>
                                        </p:tgtEl>
                                        <p:attrNameLst>
                                          <p:attrName>ppt_x</p:attrName>
                                        </p:attrNameLst>
                                      </p:cBhvr>
                                      <p:tavLst>
                                        <p:tav tm="0">
                                          <p:val>
                                            <p:strVal val="#ppt_x"/>
                                          </p:val>
                                        </p:tav>
                                        <p:tav tm="100000">
                                          <p:val>
                                            <p:strVal val="#ppt_x"/>
                                          </p:val>
                                        </p:tav>
                                      </p:tavLst>
                                    </p:anim>
                                    <p:anim calcmode="lin" valueType="num">
                                      <p:cBhvr>
                                        <p:cTn id="24" dur="5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8">
                                            <p:txEl>
                                              <p:pRg st="0" end="0"/>
                                            </p:txEl>
                                          </p:spTgt>
                                        </p:tgtEl>
                                        <p:attrNameLst>
                                          <p:attrName>style.visibility</p:attrName>
                                        </p:attrNameLst>
                                      </p:cBhvr>
                                      <p:to>
                                        <p:strVal val="visible"/>
                                      </p:to>
                                    </p:set>
                                    <p:animEffect transition="in" filter="randombar(horizontal)">
                                      <p:cBhvr>
                                        <p:cTn id="29" dur="500"/>
                                        <p:tgtEl>
                                          <p:spTgt spid="29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8">
                                            <p:txEl>
                                              <p:pRg st="1" end="1"/>
                                            </p:txEl>
                                          </p:spTgt>
                                        </p:tgtEl>
                                        <p:attrNameLst>
                                          <p:attrName>style.visibility</p:attrName>
                                        </p:attrNameLst>
                                      </p:cBhvr>
                                      <p:to>
                                        <p:strVal val="visible"/>
                                      </p:to>
                                    </p:set>
                                    <p:animEffect transition="in" filter="randombar(horizontal)">
                                      <p:cBhvr>
                                        <p:cTn id="34" dur="500"/>
                                        <p:tgtEl>
                                          <p:spTgt spid="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p:bldP spid="217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2487" name="Google Shape;2487;p33"/>
          <p:cNvGrpSpPr/>
          <p:nvPr/>
        </p:nvGrpSpPr>
        <p:grpSpPr>
          <a:xfrm>
            <a:off x="8569288" y="4423863"/>
            <a:ext cx="194021" cy="191487"/>
            <a:chOff x="6232000" y="1435050"/>
            <a:chExt cx="488225" cy="481850"/>
          </a:xfrm>
        </p:grpSpPr>
        <p:sp>
          <p:nvSpPr>
            <p:cNvPr id="2488" name="Google Shape;2488;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89" name="Google Shape;2489;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0" name="Google Shape;2490;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1" name="Google Shape;2491;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2" name="Google Shape;2492;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493" name="Google Shape;2493;p3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494" name="Google Shape;2494;p3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495" name="Google Shape;2495;p3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496" name="Google Shape;2496;p3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497" name="Google Shape;2497;p3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498" name="Google Shape;2498;p3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499" name="Google Shape;2499;p3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TextBox 153">
            <a:extLst>
              <a:ext uri="{FF2B5EF4-FFF2-40B4-BE49-F238E27FC236}">
                <a16:creationId xmlns:a16="http://schemas.microsoft.com/office/drawing/2014/main" id="{18D4CFB7-F3BF-830D-7F8F-42DF755DFA1B}"/>
              </a:ext>
            </a:extLst>
          </p:cNvPr>
          <p:cNvSpPr txBox="1"/>
          <p:nvPr/>
        </p:nvSpPr>
        <p:spPr>
          <a:xfrm>
            <a:off x="871258" y="914621"/>
            <a:ext cx="7393734" cy="1883914"/>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200" i="1">
                <a:solidFill>
                  <a:srgbClr val="000000"/>
                </a:solidFill>
                <a:effectLst/>
                <a:latin typeface="+mj-lt"/>
                <a:ea typeface="Calibri" panose="020F0502020204030204" pitchFamily="34" charset="0"/>
                <a:cs typeface="Times New Roman" panose="02020603050405020304" pitchFamily="18" charset="0"/>
              </a:rPr>
              <a:t>Hình 1 (Chùa của người Khơ-me, tỉnh Sóc Trăng): </a:t>
            </a:r>
          </a:p>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Những họa tiết trang trí ở đây đều mang đặc trưng kiến trúc Khmer với nhiều tháp nhỏ trên mái chùa, phía đầu hồi chạm trổ hình rắn Naga uốn lượn.</a:t>
            </a:r>
            <a:endParaRPr lang="en-US" sz="22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9D323DB-3B29-EB3D-9FC5-16D619389447}"/>
              </a:ext>
            </a:extLst>
          </p:cNvPr>
          <p:cNvPicPr>
            <a:picLocks noChangeAspect="1"/>
          </p:cNvPicPr>
          <p:nvPr/>
        </p:nvPicPr>
        <p:blipFill>
          <a:blip r:embed="rId9"/>
          <a:stretch>
            <a:fillRect/>
          </a:stretch>
        </p:blipFill>
        <p:spPr>
          <a:xfrm>
            <a:off x="4572000" y="2897952"/>
            <a:ext cx="3343718" cy="2036783"/>
          </a:xfrm>
          <a:prstGeom prst="rect">
            <a:avLst/>
          </a:prstGeom>
        </p:spPr>
      </p:pic>
      <p:pic>
        <p:nvPicPr>
          <p:cNvPr id="1026" name="Picture 2">
            <a:extLst>
              <a:ext uri="{FF2B5EF4-FFF2-40B4-BE49-F238E27FC236}">
                <a16:creationId xmlns:a16="http://schemas.microsoft.com/office/drawing/2014/main" id="{E4CA1BD2-D08C-02F8-E70C-69564A85C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995" y="2664400"/>
            <a:ext cx="2146141" cy="2854474"/>
          </a:xfrm>
          <a:prstGeom prst="rect">
            <a:avLst/>
          </a:prstGeom>
          <a:noFill/>
          <a:extLst>
            <a:ext uri="{909E8E84-426E-40DD-AFC4-6F175D3DCCD1}">
              <a14:hiddenFill xmlns:a14="http://schemas.microsoft.com/office/drawing/2010/main">
                <a:solidFill>
                  <a:srgbClr val="FFFFFF"/>
                </a:solidFill>
              </a14:hiddenFill>
            </a:ext>
          </a:extLst>
        </p:spPr>
      </p:pic>
      <p:sp>
        <p:nvSpPr>
          <p:cNvPr id="163" name="Google Shape;2478;p33">
            <a:hlinkClick r:id="rId4" action="ppaction://hlinksldjump"/>
            <a:extLst>
              <a:ext uri="{FF2B5EF4-FFF2-40B4-BE49-F238E27FC236}">
                <a16:creationId xmlns:a16="http://schemas.microsoft.com/office/drawing/2014/main" id="{09AAF26A-8B59-6DFF-BFE0-1A6EDCC583F7}"/>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79;p33">
            <a:hlinkClick r:id="rId11" action="ppaction://hlinksldjump"/>
            <a:extLst>
              <a:ext uri="{FF2B5EF4-FFF2-40B4-BE49-F238E27FC236}">
                <a16:creationId xmlns:a16="http://schemas.microsoft.com/office/drawing/2014/main" id="{F5D9C034-E4B1-3589-0861-8044AB69E01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Rectangle 164">
            <a:extLst>
              <a:ext uri="{FF2B5EF4-FFF2-40B4-BE49-F238E27FC236}">
                <a16:creationId xmlns:a16="http://schemas.microsoft.com/office/drawing/2014/main" id="{0DFF3155-D62E-1A2B-C87D-4C46F96731D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268C89A2-D6AE-0381-2AAD-69B265BE5D97}"/>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4">
                                            <p:txEl>
                                              <p:pRg st="0" end="0"/>
                                            </p:txEl>
                                          </p:spTgt>
                                        </p:tgtEl>
                                        <p:attrNameLst>
                                          <p:attrName>style.visibility</p:attrName>
                                        </p:attrNameLst>
                                      </p:cBhvr>
                                      <p:to>
                                        <p:strVal val="visible"/>
                                      </p:to>
                                    </p:set>
                                    <p:animEffect transition="in" filter="wipe(down)">
                                      <p:cBhvr>
                                        <p:cTn id="21" dur="500"/>
                                        <p:tgtEl>
                                          <p:spTgt spid="15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4">
                                            <p:txEl>
                                              <p:pRg st="1" end="1"/>
                                            </p:txEl>
                                          </p:spTgt>
                                        </p:tgtEl>
                                        <p:attrNameLst>
                                          <p:attrName>style.visibility</p:attrName>
                                        </p:attrNameLst>
                                      </p:cBhvr>
                                      <p:to>
                                        <p:strVal val="visible"/>
                                      </p:to>
                                    </p:set>
                                    <p:animEffect transition="in" filter="randombar(horizontal)">
                                      <p:cBhvr>
                                        <p:cTn id="26" dur="500"/>
                                        <p:tgtEl>
                                          <p:spTgt spid="15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6"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1750</Words>
  <Application>Microsoft Office PowerPoint</Application>
  <PresentationFormat>On-screen Show (16:9)</PresentationFormat>
  <Paragraphs>301</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Jua</vt:lpstr>
      <vt:lpstr>Quicksand Medium</vt:lpstr>
      <vt:lpstr>Wingdings</vt:lpstr>
      <vt:lpstr>Patrick Hand</vt:lpstr>
      <vt:lpstr>Arial</vt:lpstr>
      <vt:lpstr>Yeseva One</vt:lpstr>
      <vt:lpstr>Nature Activities Binder by Slidesgo</vt:lpstr>
      <vt:lpstr>PowerPoint Presentation</vt:lpstr>
      <vt:lpstr>KHỞI ĐỘNG</vt:lpstr>
      <vt:lpstr>KHỞI ĐỘNG</vt:lpstr>
      <vt:lpstr>KHỞI ĐỘNG</vt:lpstr>
      <vt:lpstr>PowerPoint Presentation</vt:lpstr>
      <vt:lpstr>PowerPoint Presentation</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hình ảnh khác về các di tích</vt:lpstr>
      <vt:lpstr>Một số hình ảnh khác về các di tích</vt:lpstr>
      <vt:lpstr>PowerPoint Presentation</vt:lpstr>
      <vt:lpstr>PowerPoint Presentation</vt:lpstr>
      <vt:lpstr>PowerPoint Presentation</vt:lpstr>
      <vt:lpstr>PowerPoint Presentation</vt:lpstr>
      <vt:lpstr>Một số TPMT thể hiện vẻ đẹp của di tích</vt:lpstr>
      <vt:lpstr>PowerPoint Presentation</vt:lpstr>
      <vt:lpstr>PowerPoint Presentation</vt:lpstr>
      <vt:lpstr>Trả lời câu hỏi</vt:lpstr>
      <vt:lpstr>PowerPoint Presentation</vt:lpstr>
      <vt:lpstr>PowerPoint Presentation</vt:lpstr>
      <vt:lpstr>Lưu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47</cp:revision>
  <dcterms:modified xsi:type="dcterms:W3CDTF">2022-06-03T06:25:49Z</dcterms:modified>
</cp:coreProperties>
</file>