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267" r:id="rId2"/>
    <p:sldId id="259" r:id="rId3"/>
    <p:sldId id="270" r:id="rId4"/>
    <p:sldId id="256" r:id="rId5"/>
    <p:sldId id="26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62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65" r:id="rId29"/>
    <p:sldId id="268" r:id="rId30"/>
  </p:sldIdLst>
  <p:sldSz cx="18288000" cy="10287000"/>
  <p:notesSz cx="6858000" cy="9144000"/>
  <p:embeddedFontLst>
    <p:embeddedFont>
      <p:font typeface="Calibri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BF0"/>
    <a:srgbClr val="60699E"/>
    <a:srgbClr val="606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48619-66FB-402D-A815-C002C42BE7A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4E2A3-3677-431D-91DC-FE7BC852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28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4E2A3-3677-431D-91DC-FE7BC8524F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02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4E2A3-3677-431D-91DC-FE7BC8524F9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58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3.svg"/><Relationship Id="rId5" Type="http://schemas.openxmlformats.org/officeDocument/2006/relationships/image" Target="../media/image39.svg"/><Relationship Id="rId10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3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3.svg"/><Relationship Id="rId5" Type="http://schemas.openxmlformats.org/officeDocument/2006/relationships/image" Target="../media/image39.svg"/><Relationship Id="rId10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12.svg"/><Relationship Id="rId14" Type="http://schemas.openxmlformats.org/officeDocument/2006/relationships/image" Target="../media/image5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3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3.svg"/><Relationship Id="rId5" Type="http://schemas.openxmlformats.org/officeDocument/2006/relationships/image" Target="../media/image39.svg"/><Relationship Id="rId10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12.svg"/><Relationship Id="rId14" Type="http://schemas.openxmlformats.org/officeDocument/2006/relationships/image" Target="../media/image5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3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3.svg"/><Relationship Id="rId5" Type="http://schemas.openxmlformats.org/officeDocument/2006/relationships/image" Target="../media/image39.svg"/><Relationship Id="rId10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5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3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3.svg"/><Relationship Id="rId5" Type="http://schemas.openxmlformats.org/officeDocument/2006/relationships/image" Target="../media/image39.svg"/><Relationship Id="rId10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12.svg"/><Relationship Id="rId14" Type="http://schemas.openxmlformats.org/officeDocument/2006/relationships/image" Target="../media/image5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65.svg"/><Relationship Id="rId3" Type="http://schemas.openxmlformats.org/officeDocument/2006/relationships/image" Target="../media/image59.svg"/><Relationship Id="rId7" Type="http://schemas.openxmlformats.org/officeDocument/2006/relationships/image" Target="../media/image21.png"/><Relationship Id="rId12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39.png"/><Relationship Id="rId5" Type="http://schemas.openxmlformats.org/officeDocument/2006/relationships/image" Target="../media/image61.svg"/><Relationship Id="rId10" Type="http://schemas.openxmlformats.org/officeDocument/2006/relationships/image" Target="../media/image12.svg"/><Relationship Id="rId4" Type="http://schemas.openxmlformats.org/officeDocument/2006/relationships/image" Target="../media/image37.png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59.svg"/><Relationship Id="rId7" Type="http://schemas.openxmlformats.org/officeDocument/2006/relationships/image" Target="../media/image2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openxmlformats.org/officeDocument/2006/relationships/image" Target="../media/image61.svg"/><Relationship Id="rId10" Type="http://schemas.openxmlformats.org/officeDocument/2006/relationships/image" Target="../media/image12.svg"/><Relationship Id="rId4" Type="http://schemas.openxmlformats.org/officeDocument/2006/relationships/image" Target="../media/image37.png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59.svg"/><Relationship Id="rId7" Type="http://schemas.openxmlformats.org/officeDocument/2006/relationships/image" Target="../media/image21.png"/><Relationship Id="rId12" Type="http://schemas.openxmlformats.org/officeDocument/2006/relationships/image" Target="../media/image68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61.svg"/><Relationship Id="rId10" Type="http://schemas.openxmlformats.org/officeDocument/2006/relationships/image" Target="../media/image12.svg"/><Relationship Id="rId4" Type="http://schemas.openxmlformats.org/officeDocument/2006/relationships/image" Target="../media/image37.png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70.svg"/><Relationship Id="rId7" Type="http://schemas.openxmlformats.org/officeDocument/2006/relationships/image" Target="../media/image12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7.svg"/><Relationship Id="rId4" Type="http://schemas.openxmlformats.org/officeDocument/2006/relationships/image" Target="../media/image21.png"/><Relationship Id="rId9" Type="http://schemas.openxmlformats.org/officeDocument/2006/relationships/image" Target="../media/image7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4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75.svg"/><Relationship Id="rId5" Type="http://schemas.openxmlformats.org/officeDocument/2006/relationships/image" Target="../media/image21.png"/><Relationship Id="rId10" Type="http://schemas.openxmlformats.org/officeDocument/2006/relationships/image" Target="../media/image46.png"/><Relationship Id="rId4" Type="http://schemas.openxmlformats.org/officeDocument/2006/relationships/image" Target="../media/image70.svg"/><Relationship Id="rId9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jpeg"/><Relationship Id="rId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20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3" Type="http://schemas.openxmlformats.org/officeDocument/2006/relationships/image" Target="../media/image21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49.png"/><Relationship Id="rId4" Type="http://schemas.openxmlformats.org/officeDocument/2006/relationships/image" Target="../media/image37.svg"/><Relationship Id="rId9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85.svg"/><Relationship Id="rId12" Type="http://schemas.openxmlformats.org/officeDocument/2006/relationships/slide" Target="slide22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89.svg"/><Relationship Id="rId5" Type="http://schemas.openxmlformats.org/officeDocument/2006/relationships/image" Target="../media/image52.png"/><Relationship Id="rId10" Type="http://schemas.openxmlformats.org/officeDocument/2006/relationships/image" Target="../media/image55.png"/><Relationship Id="rId4" Type="http://schemas.openxmlformats.org/officeDocument/2006/relationships/image" Target="../media/image82.svg"/><Relationship Id="rId9" Type="http://schemas.openxmlformats.org/officeDocument/2006/relationships/image" Target="../media/image87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51.png"/><Relationship Id="rId18" Type="http://schemas.openxmlformats.org/officeDocument/2006/relationships/image" Target="../media/image63.png"/><Relationship Id="rId26" Type="http://schemas.openxmlformats.org/officeDocument/2006/relationships/image" Target="../media/image68.png"/><Relationship Id="rId3" Type="http://schemas.openxmlformats.org/officeDocument/2006/relationships/image" Target="../media/image57.png"/><Relationship Id="rId21" Type="http://schemas.openxmlformats.org/officeDocument/2006/relationships/image" Target="../media/image89.svg"/><Relationship Id="rId7" Type="http://schemas.openxmlformats.org/officeDocument/2006/relationships/image" Target="../media/image59.png"/><Relationship Id="rId12" Type="http://schemas.openxmlformats.org/officeDocument/2006/relationships/image" Target="../media/image50.png"/><Relationship Id="rId17" Type="http://schemas.openxmlformats.org/officeDocument/2006/relationships/image" Target="../media/image85.svg"/><Relationship Id="rId25" Type="http://schemas.openxmlformats.org/officeDocument/2006/relationships/image" Target="../media/image67.png"/><Relationship Id="rId2" Type="http://schemas.openxmlformats.org/officeDocument/2006/relationships/audio" Target="../media/audio1.wav"/><Relationship Id="rId16" Type="http://schemas.openxmlformats.org/officeDocument/2006/relationships/image" Target="../media/image53.png"/><Relationship Id="rId20" Type="http://schemas.openxmlformats.org/officeDocument/2006/relationships/image" Target="../media/image55.png"/><Relationship Id="rId29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svg"/><Relationship Id="rId11" Type="http://schemas.openxmlformats.org/officeDocument/2006/relationships/image" Target="../media/image62.png"/><Relationship Id="rId24" Type="http://schemas.openxmlformats.org/officeDocument/2006/relationships/image" Target="../media/image66.png"/><Relationship Id="rId32" Type="http://schemas.openxmlformats.org/officeDocument/2006/relationships/image" Target="../media/image69.png"/><Relationship Id="rId5" Type="http://schemas.openxmlformats.org/officeDocument/2006/relationships/image" Target="../media/image58.png"/><Relationship Id="rId15" Type="http://schemas.openxmlformats.org/officeDocument/2006/relationships/image" Target="../media/image52.png"/><Relationship Id="rId23" Type="http://schemas.openxmlformats.org/officeDocument/2006/relationships/image" Target="../media/image65.png"/><Relationship Id="rId28" Type="http://schemas.openxmlformats.org/officeDocument/2006/relationships/slide" Target="slide24.xml"/><Relationship Id="rId10" Type="http://schemas.openxmlformats.org/officeDocument/2006/relationships/image" Target="../media/image98.svg"/><Relationship Id="rId19" Type="http://schemas.openxmlformats.org/officeDocument/2006/relationships/image" Target="../media/image101.svg"/><Relationship Id="rId31" Type="http://schemas.openxmlformats.org/officeDocument/2006/relationships/slide" Target="slide27.xml"/><Relationship Id="rId4" Type="http://schemas.openxmlformats.org/officeDocument/2006/relationships/image" Target="../media/image92.svg"/><Relationship Id="rId9" Type="http://schemas.openxmlformats.org/officeDocument/2006/relationships/image" Target="../media/image61.png"/><Relationship Id="rId14" Type="http://schemas.openxmlformats.org/officeDocument/2006/relationships/image" Target="../media/image82.svg"/><Relationship Id="rId22" Type="http://schemas.openxmlformats.org/officeDocument/2006/relationships/image" Target="../media/image64.png"/><Relationship Id="rId27" Type="http://schemas.openxmlformats.org/officeDocument/2006/relationships/slide" Target="slide23.xml"/><Relationship Id="rId30" Type="http://schemas.openxmlformats.org/officeDocument/2006/relationships/slide" Target="slide2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svg"/><Relationship Id="rId3" Type="http://schemas.microsoft.com/office/2007/relationships/media" Target="../media/media2.mp3"/><Relationship Id="rId7" Type="http://schemas.openxmlformats.org/officeDocument/2006/relationships/image" Target="../media/image71.png"/><Relationship Id="rId12" Type="http://schemas.openxmlformats.org/officeDocument/2006/relationships/image" Target="../media/image113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0.png"/><Relationship Id="rId11" Type="http://schemas.openxmlformats.org/officeDocument/2006/relationships/image" Target="../media/image7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72.png"/><Relationship Id="rId4" Type="http://schemas.openxmlformats.org/officeDocument/2006/relationships/audio" Target="../media/media2.mp3"/><Relationship Id="rId9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microsoft.com/office/2007/relationships/media" Target="../media/media2.mp3"/><Relationship Id="rId7" Type="http://schemas.openxmlformats.org/officeDocument/2006/relationships/image" Target="../media/image110.svg"/><Relationship Id="rId12" Type="http://schemas.openxmlformats.org/officeDocument/2006/relationships/image" Target="../media/image7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1.png"/><Relationship Id="rId11" Type="http://schemas.openxmlformats.org/officeDocument/2006/relationships/image" Target="../media/image72.png"/><Relationship Id="rId5" Type="http://schemas.openxmlformats.org/officeDocument/2006/relationships/slideLayout" Target="../slideLayouts/slideLayout1.xml"/><Relationship Id="rId10" Type="http://schemas.openxmlformats.org/officeDocument/2006/relationships/slide" Target="slide22.xml"/><Relationship Id="rId4" Type="http://schemas.openxmlformats.org/officeDocument/2006/relationships/audio" Target="../media/media2.mp3"/><Relationship Id="rId9" Type="http://schemas.openxmlformats.org/officeDocument/2006/relationships/image" Target="../media/image113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microsoft.com/office/2007/relationships/media" Target="../media/media2.mp3"/><Relationship Id="rId7" Type="http://schemas.openxmlformats.org/officeDocument/2006/relationships/image" Target="../media/image72.png"/><Relationship Id="rId12" Type="http://schemas.openxmlformats.org/officeDocument/2006/relationships/image" Target="../media/image7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2.xml"/><Relationship Id="rId11" Type="http://schemas.openxmlformats.org/officeDocument/2006/relationships/image" Target="../media/image113.sv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73.png"/><Relationship Id="rId4" Type="http://schemas.openxmlformats.org/officeDocument/2006/relationships/audio" Target="../media/media2.mp3"/><Relationship Id="rId9" Type="http://schemas.openxmlformats.org/officeDocument/2006/relationships/image" Target="../media/image110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microsoft.com/office/2007/relationships/media" Target="../media/media2.mp3"/><Relationship Id="rId7" Type="http://schemas.openxmlformats.org/officeDocument/2006/relationships/image" Target="../media/image110.svg"/><Relationship Id="rId12" Type="http://schemas.openxmlformats.org/officeDocument/2006/relationships/image" Target="../media/image7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1.png"/><Relationship Id="rId11" Type="http://schemas.openxmlformats.org/officeDocument/2006/relationships/image" Target="../media/image72.png"/><Relationship Id="rId5" Type="http://schemas.openxmlformats.org/officeDocument/2006/relationships/slideLayout" Target="../slideLayouts/slideLayout1.xml"/><Relationship Id="rId10" Type="http://schemas.openxmlformats.org/officeDocument/2006/relationships/slide" Target="slide22.xml"/><Relationship Id="rId4" Type="http://schemas.openxmlformats.org/officeDocument/2006/relationships/audio" Target="../media/media2.mp3"/><Relationship Id="rId9" Type="http://schemas.openxmlformats.org/officeDocument/2006/relationships/image" Target="../media/image113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svg"/><Relationship Id="rId3" Type="http://schemas.microsoft.com/office/2007/relationships/media" Target="../media/media2.mp3"/><Relationship Id="rId7" Type="http://schemas.openxmlformats.org/officeDocument/2006/relationships/image" Target="../media/image71.png"/><Relationship Id="rId12" Type="http://schemas.openxmlformats.org/officeDocument/2006/relationships/image" Target="../media/image7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0.png"/><Relationship Id="rId11" Type="http://schemas.openxmlformats.org/officeDocument/2006/relationships/slide" Target="slide22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13.svg"/><Relationship Id="rId4" Type="http://schemas.openxmlformats.org/officeDocument/2006/relationships/audio" Target="../media/media2.mp3"/><Relationship Id="rId9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29.svg"/><Relationship Id="rId3" Type="http://schemas.openxmlformats.org/officeDocument/2006/relationships/image" Target="../media/image14.svg"/><Relationship Id="rId7" Type="http://schemas.openxmlformats.org/officeDocument/2006/relationships/image" Target="../media/image43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18.svg"/><Relationship Id="rId5" Type="http://schemas.openxmlformats.org/officeDocument/2006/relationships/image" Target="../media/image41.svg"/><Relationship Id="rId10" Type="http://schemas.openxmlformats.org/officeDocument/2006/relationships/image" Target="../media/image9.png"/><Relationship Id="rId4" Type="http://schemas.openxmlformats.org/officeDocument/2006/relationships/image" Target="../media/image23.png"/><Relationship Id="rId9" Type="http://schemas.openxmlformats.org/officeDocument/2006/relationships/image" Target="../media/image115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4.svg"/><Relationship Id="rId5" Type="http://schemas.openxmlformats.org/officeDocument/2006/relationships/image" Target="../media/image16.sv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20.sv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31.svg"/><Relationship Id="rId12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18.sv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33.sv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3.svg"/><Relationship Id="rId5" Type="http://schemas.openxmlformats.org/officeDocument/2006/relationships/image" Target="../media/image39.svg"/><Relationship Id="rId10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6.sv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3.svg"/><Relationship Id="rId5" Type="http://schemas.openxmlformats.org/officeDocument/2006/relationships/image" Target="../media/image39.svg"/><Relationship Id="rId10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3.svg"/><Relationship Id="rId5" Type="http://schemas.openxmlformats.org/officeDocument/2006/relationships/image" Target="../media/image39.svg"/><Relationship Id="rId10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8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2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3.svg"/><Relationship Id="rId5" Type="http://schemas.openxmlformats.org/officeDocument/2006/relationships/image" Target="../media/image39.svg"/><Relationship Id="rId10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12.sv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1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3.svg"/><Relationship Id="rId5" Type="http://schemas.openxmlformats.org/officeDocument/2006/relationships/image" Target="../media/image39.svg"/><Relationship Id="rId10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14265" y="3380323"/>
            <a:ext cx="1386840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vi-VN" sz="7200" b="1" dirty="0">
                <a:solidFill>
                  <a:srgbClr val="6069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solidFill>
                <a:srgbClr val="6069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74371" y="2673139"/>
            <a:ext cx="2347546" cy="62810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3024180" y="7716766"/>
            <a:ext cx="5878857" cy="285124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09600" y="-1065337"/>
            <a:ext cx="2711305" cy="46149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79988" flipH="1">
            <a:off x="13087618" y="7047022"/>
            <a:ext cx="1272122" cy="22665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" y="5622165"/>
            <a:ext cx="2971800" cy="39038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25163" y="7716766"/>
            <a:ext cx="5878857" cy="2851246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594381" y="1328774"/>
            <a:ext cx="1508167" cy="1340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2303" y="365799"/>
            <a:ext cx="7315200" cy="10287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5480859" y="-812359"/>
            <a:ext cx="1982819" cy="30741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595251" y="-722131"/>
            <a:ext cx="2647719" cy="289368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164" y="196059"/>
            <a:ext cx="1508167" cy="134038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32303" y="1520694"/>
            <a:ext cx="17221200" cy="926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500" b="1" dirty="0"/>
              <a:t>Một số tem bưu chính thể hiện vẻ đẹp di tích trên thế giới</a:t>
            </a:r>
            <a:endParaRPr lang="en-US" sz="4500" b="1" dirty="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016167">
            <a:off x="13592839" y="-453504"/>
            <a:ext cx="1403962" cy="153438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 rot="25988">
            <a:off x="1500090" y="482998"/>
            <a:ext cx="491167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2"/>
              </a:lnSpc>
              <a:spcBef>
                <a:spcPct val="0"/>
              </a:spcBef>
            </a:pPr>
            <a:r>
              <a:rPr lang="vi-VN" sz="4800" b="1" dirty="0">
                <a:solidFill>
                  <a:srgbClr val="60699E"/>
                </a:solidFill>
              </a:rPr>
              <a:t>QUAN SÁT</a:t>
            </a:r>
            <a:endParaRPr lang="en-US" sz="4800" b="1" dirty="0">
              <a:solidFill>
                <a:srgbClr val="60699E"/>
              </a:solidFill>
            </a:endParaRPr>
          </a:p>
        </p:txBody>
      </p:sp>
      <p:pic>
        <p:nvPicPr>
          <p:cNvPr id="14" name="Picture 13" descr="Diagram&#10;&#10;Description automatically generated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903" y="3086100"/>
            <a:ext cx="7550494" cy="6172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82734" y="2746903"/>
            <a:ext cx="51523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200" b="1" dirty="0">
                <a:solidFill>
                  <a:srgbClr val="FF0000"/>
                </a:solidFill>
              </a:rPr>
              <a:t>THẢO LUẬN NHÓM</a:t>
            </a:r>
            <a:endParaRPr lang="en-US" sz="42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0" y="3480191"/>
            <a:ext cx="876300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Cách tạo hình di tích trong tem bưu chính như thế nào? Cách thể hiện di tích ở vị trí nào trong tem thư?</a:t>
            </a: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Màu sắc thể hiện di tích trong tem thư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101292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2303" y="365799"/>
            <a:ext cx="7315200" cy="10287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5480859" y="-812359"/>
            <a:ext cx="1982819" cy="30741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595251" y="-722131"/>
            <a:ext cx="2647719" cy="289368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164" y="196059"/>
            <a:ext cx="1508167" cy="134038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32303" y="1520694"/>
            <a:ext cx="17221200" cy="926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500" b="1" dirty="0"/>
              <a:t>Một số tem bưu chính thể hiện vẻ đẹp di tích trên thế giới</a:t>
            </a:r>
            <a:endParaRPr lang="en-US" sz="4500" b="1" dirty="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016167">
            <a:off x="13592839" y="-453504"/>
            <a:ext cx="1403962" cy="153438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 rot="25988">
            <a:off x="1500090" y="482998"/>
            <a:ext cx="491167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2"/>
              </a:lnSpc>
              <a:spcBef>
                <a:spcPct val="0"/>
              </a:spcBef>
            </a:pPr>
            <a:r>
              <a:rPr lang="vi-VN" sz="4800" b="1" dirty="0">
                <a:solidFill>
                  <a:srgbClr val="60699E"/>
                </a:solidFill>
              </a:rPr>
              <a:t>QUAN SÁT</a:t>
            </a:r>
            <a:endParaRPr lang="en-US" sz="4800" b="1" dirty="0">
              <a:solidFill>
                <a:srgbClr val="60699E"/>
              </a:solidFill>
            </a:endParaRPr>
          </a:p>
        </p:txBody>
      </p:sp>
      <p:pic>
        <p:nvPicPr>
          <p:cNvPr id="14" name="Picture 13" descr="Diagram&#10;&#10;Description automatically generated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95"/>
          <a:stretch/>
        </p:blipFill>
        <p:spPr>
          <a:xfrm>
            <a:off x="532303" y="2748609"/>
            <a:ext cx="5585384" cy="6708408"/>
          </a:xfrm>
          <a:prstGeom prst="rect">
            <a:avLst/>
          </a:prstGeom>
        </p:spPr>
      </p:pic>
      <p:pic>
        <p:nvPicPr>
          <p:cNvPr id="15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4173200" y="7639905"/>
            <a:ext cx="4114800" cy="26283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30238" y="2619166"/>
            <a:ext cx="11582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bưu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1977 ở Cuba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ngọn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hải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đăng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Alexandria,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bảy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kì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nền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cổ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vi-VN" sz="4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ngọn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hải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đăng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chiếc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tem,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khung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oval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42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2303" y="365799"/>
            <a:ext cx="7315200" cy="10287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5480859" y="-812359"/>
            <a:ext cx="1982819" cy="30741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595251" y="-722131"/>
            <a:ext cx="2647719" cy="289368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164" y="196059"/>
            <a:ext cx="1508167" cy="134038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32303" y="1520694"/>
            <a:ext cx="17221200" cy="926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500" b="1" dirty="0"/>
              <a:t>Một số tem bưu chính thể hiện vẻ đẹp di tích trên thế giới</a:t>
            </a:r>
            <a:endParaRPr lang="en-US" sz="4500" b="1" dirty="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016167">
            <a:off x="13592839" y="-453504"/>
            <a:ext cx="1403962" cy="153438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 rot="25988">
            <a:off x="1500090" y="482998"/>
            <a:ext cx="491167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2"/>
              </a:lnSpc>
              <a:spcBef>
                <a:spcPct val="0"/>
              </a:spcBef>
            </a:pPr>
            <a:r>
              <a:rPr lang="vi-VN" sz="4800" b="1" dirty="0">
                <a:solidFill>
                  <a:srgbClr val="60699E"/>
                </a:solidFill>
              </a:rPr>
              <a:t>QUAN SÁT</a:t>
            </a:r>
            <a:endParaRPr lang="en-US" sz="4800" b="1" dirty="0">
              <a:solidFill>
                <a:srgbClr val="60699E"/>
              </a:solidFill>
            </a:endParaRPr>
          </a:p>
        </p:txBody>
      </p:sp>
      <p:pic>
        <p:nvPicPr>
          <p:cNvPr id="14" name="Picture 13" descr="Diagram&#10;&#10;Description automatically generated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8" t="649" r="-545" b="-649"/>
          <a:stretch/>
        </p:blipFill>
        <p:spPr>
          <a:xfrm>
            <a:off x="685800" y="2748609"/>
            <a:ext cx="5335097" cy="6708408"/>
          </a:xfrm>
          <a:prstGeom prst="rect">
            <a:avLst/>
          </a:prstGeom>
        </p:spPr>
      </p:pic>
      <p:pic>
        <p:nvPicPr>
          <p:cNvPr id="15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4173200" y="7639905"/>
            <a:ext cx="4114800" cy="26283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30238" y="2619166"/>
            <a:ext cx="11582400" cy="2881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sz="4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Tem bưu chính in năm 1984 ở Pakistan thể hiện pháo đài Lahore. Hình ảnh được đặt ở trung tâm chiếc tem.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41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2303" y="365799"/>
            <a:ext cx="7315200" cy="10287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5480859" y="-812359"/>
            <a:ext cx="1982819" cy="30741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595251" y="-722131"/>
            <a:ext cx="2647719" cy="289368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164" y="196059"/>
            <a:ext cx="1508167" cy="134038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32303" y="1520694"/>
            <a:ext cx="17221200" cy="926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500" b="1" dirty="0"/>
              <a:t>Một số tem bưu chính thể hiện vẻ đẹp di tích trên thế giới</a:t>
            </a:r>
            <a:endParaRPr lang="en-US" sz="4500" b="1" dirty="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016167">
            <a:off x="13592839" y="-453504"/>
            <a:ext cx="1403962" cy="153438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 rot="25988">
            <a:off x="1500090" y="482998"/>
            <a:ext cx="491167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2"/>
              </a:lnSpc>
              <a:spcBef>
                <a:spcPct val="0"/>
              </a:spcBef>
            </a:pPr>
            <a:r>
              <a:rPr lang="vi-VN" sz="4800" b="1" dirty="0">
                <a:solidFill>
                  <a:srgbClr val="60699E"/>
                </a:solidFill>
              </a:rPr>
              <a:t>QUAN SÁT</a:t>
            </a:r>
            <a:endParaRPr lang="en-US" sz="4800" b="1" dirty="0">
              <a:solidFill>
                <a:srgbClr val="60699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694" y="2558412"/>
            <a:ext cx="1508374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vi-VN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uan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tem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SGK tr.18.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Diagram&#10;&#10;Description automatically generated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504271"/>
            <a:ext cx="8901296" cy="6318136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0820400" y="3860416"/>
            <a:ext cx="6477000" cy="3962400"/>
          </a:xfrm>
          <a:prstGeom prst="cloudCallout">
            <a:avLst>
              <a:gd name="adj1" fmla="val -58129"/>
              <a:gd name="adj2" fmla="val 54923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800" dirty="0">
                <a:solidFill>
                  <a:schemeClr val="tx1"/>
                </a:solidFill>
              </a:rPr>
              <a:t>Hãy nêu các nội dung được thiết kế trong tem thư. </a:t>
            </a:r>
            <a:endParaRPr lang="en-US" sz="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2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2303" y="365799"/>
            <a:ext cx="7315200" cy="10287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5480859" y="-812359"/>
            <a:ext cx="1982819" cy="30741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595251" y="-722131"/>
            <a:ext cx="2647719" cy="289368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164" y="196059"/>
            <a:ext cx="1508167" cy="134038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32303" y="1520694"/>
            <a:ext cx="17221200" cy="926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500" b="1" dirty="0"/>
              <a:t>Một số tem bưu chính thể hiện vẻ đẹp di tích trên thế giới</a:t>
            </a:r>
            <a:endParaRPr lang="en-US" sz="4500" b="1" dirty="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016167">
            <a:off x="13592839" y="-453504"/>
            <a:ext cx="1403962" cy="153438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 rot="25988">
            <a:off x="1500090" y="482998"/>
            <a:ext cx="491167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2"/>
              </a:lnSpc>
              <a:spcBef>
                <a:spcPct val="0"/>
              </a:spcBef>
            </a:pPr>
            <a:r>
              <a:rPr lang="vi-VN" sz="4800" b="1" dirty="0">
                <a:solidFill>
                  <a:srgbClr val="60699E"/>
                </a:solidFill>
              </a:rPr>
              <a:t>QUAN SÁT</a:t>
            </a:r>
            <a:endParaRPr lang="en-US" sz="4800" b="1" dirty="0">
              <a:solidFill>
                <a:srgbClr val="60699E"/>
              </a:solidFill>
            </a:endParaRPr>
          </a:p>
        </p:txBody>
      </p:sp>
      <p:pic>
        <p:nvPicPr>
          <p:cNvPr id="16" name="Picture 15" descr="Diagram&#10;&#10;Description automatically generated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003" y="2748609"/>
            <a:ext cx="6781799" cy="70737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597" y="2573766"/>
            <a:ext cx="534723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Khuôn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endParaRPr lang="vi-VN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Lề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tem</a:t>
            </a:r>
            <a:endParaRPr lang="vi-VN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endParaRPr lang="vi-VN" sz="4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thích địa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danh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trong tem (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có).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770972" y="2573766"/>
            <a:ext cx="5593228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t-B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 tem</a:t>
            </a:r>
            <a:endParaRPr lang="vi-VN" sz="4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t-B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 gọi của t</a:t>
            </a:r>
            <a:r>
              <a:rPr lang="vi-VN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pt-B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endParaRPr lang="vi-VN" sz="4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t-B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Quốc gia phát hành</a:t>
            </a:r>
          </a:p>
        </p:txBody>
      </p:sp>
      <p:pic>
        <p:nvPicPr>
          <p:cNvPr id="1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272175" y="6253672"/>
            <a:ext cx="3054494" cy="402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6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26611" y="-532361"/>
            <a:ext cx="2010070" cy="201007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87463" y="4520724"/>
            <a:ext cx="922846" cy="92284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63349" y="-477950"/>
            <a:ext cx="955901" cy="95590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015733" y="9770149"/>
            <a:ext cx="955901" cy="95590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854205" y="8667821"/>
            <a:ext cx="682476" cy="6824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946762" y="4416900"/>
            <a:ext cx="682476" cy="682476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32303" y="365799"/>
            <a:ext cx="7315200" cy="1028743"/>
          </a:xfrm>
          <a:prstGeom prst="rect">
            <a:avLst/>
          </a:prstGeom>
        </p:spPr>
      </p:pic>
      <p:pic>
        <p:nvPicPr>
          <p:cNvPr id="28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9164" y="196059"/>
            <a:ext cx="1508167" cy="1340384"/>
          </a:xfrm>
          <a:prstGeom prst="rect">
            <a:avLst/>
          </a:prstGeom>
        </p:spPr>
      </p:pic>
      <p:sp>
        <p:nvSpPr>
          <p:cNvPr id="29" name="TextBox 13"/>
          <p:cNvSpPr txBox="1"/>
          <p:nvPr/>
        </p:nvSpPr>
        <p:spPr>
          <a:xfrm rot="25988">
            <a:off x="1500090" y="482998"/>
            <a:ext cx="491167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2"/>
              </a:lnSpc>
              <a:spcBef>
                <a:spcPct val="0"/>
              </a:spcBef>
            </a:pPr>
            <a:r>
              <a:rPr lang="vi-VN" sz="4800" b="1" dirty="0">
                <a:solidFill>
                  <a:srgbClr val="60699E"/>
                </a:solidFill>
              </a:rPr>
              <a:t>THỂ HIỆN</a:t>
            </a:r>
            <a:endParaRPr lang="en-US" sz="4800" b="1" dirty="0">
              <a:solidFill>
                <a:srgbClr val="60699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2303" y="1635087"/>
            <a:ext cx="890660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5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hiểu </a:t>
            </a:r>
            <a:r>
              <a:rPr lang="nl-NL" sz="45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 kế tem bưu chính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2303" y="2466916"/>
            <a:ext cx="1343906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vi-VN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uan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tem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bưu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Cột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cờ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SGK tr.19: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 descr="A picture containing whiteboard&#10;&#10;Description automatically generated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51" y="3525408"/>
            <a:ext cx="9144000" cy="6104174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0495449" y="3161215"/>
            <a:ext cx="7182952" cy="1911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4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fr-FR" sz="4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fr-FR" sz="4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fr-FR" sz="4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fr-FR" sz="4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fr-FR" sz="4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</a:t>
            </a:r>
            <a:r>
              <a:rPr lang="fr-FR" sz="4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tem </a:t>
            </a:r>
            <a:r>
              <a:rPr lang="fr-FR" sz="4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lang="fr-FR" sz="4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bưu</a:t>
            </a:r>
            <a:r>
              <a:rPr lang="fr-FR" sz="4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fr-FR" sz="4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2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441298" y="5443570"/>
            <a:ext cx="3617825" cy="4536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26611" y="-532361"/>
            <a:ext cx="2010070" cy="201007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87463" y="4520724"/>
            <a:ext cx="922846" cy="92284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63349" y="-477950"/>
            <a:ext cx="955901" cy="95590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015733" y="9770149"/>
            <a:ext cx="955901" cy="95590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258800" y="9486301"/>
            <a:ext cx="682476" cy="6824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839289" y="2745472"/>
            <a:ext cx="682476" cy="682476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32303" y="365799"/>
            <a:ext cx="7315200" cy="1028743"/>
          </a:xfrm>
          <a:prstGeom prst="rect">
            <a:avLst/>
          </a:prstGeom>
        </p:spPr>
      </p:pic>
      <p:pic>
        <p:nvPicPr>
          <p:cNvPr id="28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9164" y="196059"/>
            <a:ext cx="1508167" cy="1340384"/>
          </a:xfrm>
          <a:prstGeom prst="rect">
            <a:avLst/>
          </a:prstGeom>
        </p:spPr>
      </p:pic>
      <p:sp>
        <p:nvSpPr>
          <p:cNvPr id="29" name="TextBox 13"/>
          <p:cNvSpPr txBox="1"/>
          <p:nvPr/>
        </p:nvSpPr>
        <p:spPr>
          <a:xfrm rot="25988">
            <a:off x="1500090" y="482998"/>
            <a:ext cx="491167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2"/>
              </a:lnSpc>
              <a:spcBef>
                <a:spcPct val="0"/>
              </a:spcBef>
            </a:pPr>
            <a:r>
              <a:rPr lang="vi-VN" sz="4800" b="1" dirty="0">
                <a:solidFill>
                  <a:srgbClr val="60699E"/>
                </a:solidFill>
              </a:rPr>
              <a:t>THỂ HIỆN</a:t>
            </a:r>
            <a:endParaRPr lang="en-US" sz="4800" b="1" dirty="0">
              <a:solidFill>
                <a:srgbClr val="60699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2303" y="1635087"/>
            <a:ext cx="890660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5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hiểu </a:t>
            </a:r>
            <a:r>
              <a:rPr lang="nl-NL" sz="45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 kế tem bưu chính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6"/>
          <p:cNvGrpSpPr/>
          <p:nvPr/>
        </p:nvGrpSpPr>
        <p:grpSpPr>
          <a:xfrm>
            <a:off x="1225363" y="2754099"/>
            <a:ext cx="13244279" cy="1414636"/>
            <a:chOff x="0" y="0"/>
            <a:chExt cx="22719807" cy="214468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Freeform 7"/>
            <p:cNvSpPr/>
            <p:nvPr/>
          </p:nvSpPr>
          <p:spPr>
            <a:xfrm>
              <a:off x="0" y="-4073"/>
              <a:ext cx="22726197" cy="2151288"/>
            </a:xfrm>
            <a:custGeom>
              <a:avLst/>
              <a:gdLst/>
              <a:ahLst/>
              <a:cxnLst/>
              <a:rect l="l" t="t" r="r" b="b"/>
              <a:pathLst>
                <a:path w="22726197" h="2151288">
                  <a:moveTo>
                    <a:pt x="22098420" y="2096810"/>
                  </a:moveTo>
                  <a:cubicBezTo>
                    <a:pt x="22098420" y="2096810"/>
                    <a:pt x="21367545" y="2151288"/>
                    <a:pt x="18205188" y="2148667"/>
                  </a:cubicBezTo>
                  <a:cubicBezTo>
                    <a:pt x="8037147" y="2146504"/>
                    <a:pt x="1057074" y="2138680"/>
                    <a:pt x="1057074" y="2138680"/>
                  </a:cubicBezTo>
                  <a:cubicBezTo>
                    <a:pt x="812932" y="2129846"/>
                    <a:pt x="449110" y="2108615"/>
                    <a:pt x="282371" y="2050438"/>
                  </a:cubicBezTo>
                  <a:cubicBezTo>
                    <a:pt x="4469" y="1953474"/>
                    <a:pt x="0" y="1780196"/>
                    <a:pt x="0" y="1414816"/>
                  </a:cubicBezTo>
                  <a:lnTo>
                    <a:pt x="0" y="1414805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3770737" y="15681"/>
                    <a:pt x="14455890" y="7673"/>
                  </a:cubicBezTo>
                  <a:cubicBezTo>
                    <a:pt x="21148618" y="0"/>
                    <a:pt x="21865351" y="6979"/>
                    <a:pt x="21865351" y="6979"/>
                  </a:cubicBezTo>
                  <a:cubicBezTo>
                    <a:pt x="22233658" y="14458"/>
                    <a:pt x="22371918" y="42638"/>
                    <a:pt x="22569658" y="165219"/>
                  </a:cubicBezTo>
                  <a:cubicBezTo>
                    <a:pt x="22720675" y="258836"/>
                    <a:pt x="22726197" y="476157"/>
                    <a:pt x="22717057" y="1414805"/>
                  </a:cubicBezTo>
                  <a:lnTo>
                    <a:pt x="22717057" y="1414816"/>
                  </a:lnTo>
                  <a:cubicBezTo>
                    <a:pt x="22717057" y="1898161"/>
                    <a:pt x="22674272" y="2046748"/>
                    <a:pt x="22098420" y="209681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2" name="Group 13"/>
          <p:cNvGrpSpPr/>
          <p:nvPr/>
        </p:nvGrpSpPr>
        <p:grpSpPr>
          <a:xfrm>
            <a:off x="1396537" y="2922959"/>
            <a:ext cx="987894" cy="1076916"/>
            <a:chOff x="0" y="0"/>
            <a:chExt cx="4756312" cy="1940372"/>
          </a:xfrm>
        </p:grpSpPr>
        <p:sp>
          <p:nvSpPr>
            <p:cNvPr id="23" name="Freeform 14"/>
            <p:cNvSpPr/>
            <p:nvPr/>
          </p:nvSpPr>
          <p:spPr>
            <a:xfrm>
              <a:off x="0" y="-4073"/>
              <a:ext cx="4762702" cy="1946975"/>
            </a:xfrm>
            <a:custGeom>
              <a:avLst/>
              <a:gdLst/>
              <a:ahLst/>
              <a:cxnLst/>
              <a:rect l="l" t="t" r="r" b="b"/>
              <a:pathLst>
                <a:path w="4762702" h="1946975">
                  <a:moveTo>
                    <a:pt x="4134925" y="1892497"/>
                  </a:moveTo>
                  <a:cubicBezTo>
                    <a:pt x="4134925" y="1892497"/>
                    <a:pt x="3404050" y="1946975"/>
                    <a:pt x="2819782" y="1944354"/>
                  </a:cubicBezTo>
                  <a:cubicBezTo>
                    <a:pt x="1996970" y="1942191"/>
                    <a:pt x="1057074" y="1934367"/>
                    <a:pt x="1057074" y="1934367"/>
                  </a:cubicBezTo>
                  <a:cubicBezTo>
                    <a:pt x="812932" y="1925532"/>
                    <a:pt x="449110" y="1904302"/>
                    <a:pt x="282371" y="1846125"/>
                  </a:cubicBezTo>
                  <a:cubicBezTo>
                    <a:pt x="4469" y="1749161"/>
                    <a:pt x="0" y="1575882"/>
                    <a:pt x="0" y="1246590"/>
                  </a:cubicBezTo>
                  <a:lnTo>
                    <a:pt x="0" y="124658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651727" y="15681"/>
                    <a:pt x="2516384" y="7673"/>
                  </a:cubicBezTo>
                  <a:cubicBezTo>
                    <a:pt x="3185122" y="0"/>
                    <a:pt x="3901856" y="6979"/>
                    <a:pt x="3901856" y="6979"/>
                  </a:cubicBezTo>
                  <a:cubicBezTo>
                    <a:pt x="4270163" y="14458"/>
                    <a:pt x="4408423" y="42638"/>
                    <a:pt x="4606163" y="165219"/>
                  </a:cubicBezTo>
                  <a:cubicBezTo>
                    <a:pt x="4757180" y="258836"/>
                    <a:pt x="4762702" y="476157"/>
                    <a:pt x="4753562" y="1246581"/>
                  </a:cubicBezTo>
                  <a:lnTo>
                    <a:pt x="4753562" y="1246590"/>
                  </a:lnTo>
                  <a:cubicBezTo>
                    <a:pt x="4753561" y="1693848"/>
                    <a:pt x="4710777" y="1842435"/>
                    <a:pt x="4134925" y="1892497"/>
                  </a:cubicBezTo>
                  <a:close/>
                </a:path>
              </a:pathLst>
            </a:custGeom>
            <a:solidFill>
              <a:srgbClr val="F1F1F1"/>
            </a:solidFill>
          </p:spPr>
        </p:sp>
      </p:grpSp>
      <p:sp>
        <p:nvSpPr>
          <p:cNvPr id="24" name="TextBox 15"/>
          <p:cNvSpPr txBox="1"/>
          <p:nvPr/>
        </p:nvSpPr>
        <p:spPr>
          <a:xfrm>
            <a:off x="1438004" y="3394397"/>
            <a:ext cx="920917" cy="548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99"/>
              </a:lnSpc>
              <a:spcBef>
                <a:spcPct val="0"/>
              </a:spcBef>
            </a:pPr>
            <a:r>
              <a:rPr lang="en-US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58642" y="3035533"/>
            <a:ext cx="115980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500" dirty="0">
                <a:cs typeface="Arial" panose="020B0604020202020204" pitchFamily="34" charset="0"/>
              </a:rPr>
              <a:t>Phác hình mô phỏng hình di tích để trang trí.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6"/>
          <p:cNvGrpSpPr/>
          <p:nvPr/>
        </p:nvGrpSpPr>
        <p:grpSpPr>
          <a:xfrm>
            <a:off x="1216264" y="4484611"/>
            <a:ext cx="13257103" cy="1414636"/>
            <a:chOff x="0" y="0"/>
            <a:chExt cx="22719807" cy="214468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5" name="Freeform 7"/>
            <p:cNvSpPr/>
            <p:nvPr/>
          </p:nvSpPr>
          <p:spPr>
            <a:xfrm>
              <a:off x="0" y="-4073"/>
              <a:ext cx="22726197" cy="2151288"/>
            </a:xfrm>
            <a:custGeom>
              <a:avLst/>
              <a:gdLst/>
              <a:ahLst/>
              <a:cxnLst/>
              <a:rect l="l" t="t" r="r" b="b"/>
              <a:pathLst>
                <a:path w="22726197" h="2151288">
                  <a:moveTo>
                    <a:pt x="22098420" y="2096810"/>
                  </a:moveTo>
                  <a:cubicBezTo>
                    <a:pt x="22098420" y="2096810"/>
                    <a:pt x="21367545" y="2151288"/>
                    <a:pt x="18205188" y="2148667"/>
                  </a:cubicBezTo>
                  <a:cubicBezTo>
                    <a:pt x="8037147" y="2146504"/>
                    <a:pt x="1057074" y="2138680"/>
                    <a:pt x="1057074" y="2138680"/>
                  </a:cubicBezTo>
                  <a:cubicBezTo>
                    <a:pt x="812932" y="2129846"/>
                    <a:pt x="449110" y="2108615"/>
                    <a:pt x="282371" y="2050438"/>
                  </a:cubicBezTo>
                  <a:cubicBezTo>
                    <a:pt x="4469" y="1953474"/>
                    <a:pt x="0" y="1780196"/>
                    <a:pt x="0" y="1414816"/>
                  </a:cubicBezTo>
                  <a:lnTo>
                    <a:pt x="0" y="1414805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3770737" y="15681"/>
                    <a:pt x="14455890" y="7673"/>
                  </a:cubicBezTo>
                  <a:cubicBezTo>
                    <a:pt x="21148618" y="0"/>
                    <a:pt x="21865351" y="6979"/>
                    <a:pt x="21865351" y="6979"/>
                  </a:cubicBezTo>
                  <a:cubicBezTo>
                    <a:pt x="22233658" y="14458"/>
                    <a:pt x="22371918" y="42638"/>
                    <a:pt x="22569658" y="165219"/>
                  </a:cubicBezTo>
                  <a:cubicBezTo>
                    <a:pt x="22720675" y="258836"/>
                    <a:pt x="22726197" y="476157"/>
                    <a:pt x="22717057" y="1414805"/>
                  </a:cubicBezTo>
                  <a:lnTo>
                    <a:pt x="22717057" y="1414816"/>
                  </a:lnTo>
                  <a:cubicBezTo>
                    <a:pt x="22717057" y="1898161"/>
                    <a:pt x="22674272" y="2046748"/>
                    <a:pt x="22098420" y="209681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36" name="Group 13"/>
          <p:cNvGrpSpPr/>
          <p:nvPr/>
        </p:nvGrpSpPr>
        <p:grpSpPr>
          <a:xfrm>
            <a:off x="1387438" y="4653471"/>
            <a:ext cx="987894" cy="1076916"/>
            <a:chOff x="0" y="0"/>
            <a:chExt cx="4756312" cy="1940372"/>
          </a:xfrm>
        </p:grpSpPr>
        <p:sp>
          <p:nvSpPr>
            <p:cNvPr id="37" name="Freeform 14"/>
            <p:cNvSpPr/>
            <p:nvPr/>
          </p:nvSpPr>
          <p:spPr>
            <a:xfrm>
              <a:off x="0" y="-4073"/>
              <a:ext cx="4762702" cy="1946975"/>
            </a:xfrm>
            <a:custGeom>
              <a:avLst/>
              <a:gdLst/>
              <a:ahLst/>
              <a:cxnLst/>
              <a:rect l="l" t="t" r="r" b="b"/>
              <a:pathLst>
                <a:path w="4762702" h="1946975">
                  <a:moveTo>
                    <a:pt x="4134925" y="1892497"/>
                  </a:moveTo>
                  <a:cubicBezTo>
                    <a:pt x="4134925" y="1892497"/>
                    <a:pt x="3404050" y="1946975"/>
                    <a:pt x="2819782" y="1944354"/>
                  </a:cubicBezTo>
                  <a:cubicBezTo>
                    <a:pt x="1996970" y="1942191"/>
                    <a:pt x="1057074" y="1934367"/>
                    <a:pt x="1057074" y="1934367"/>
                  </a:cubicBezTo>
                  <a:cubicBezTo>
                    <a:pt x="812932" y="1925532"/>
                    <a:pt x="449110" y="1904302"/>
                    <a:pt x="282371" y="1846125"/>
                  </a:cubicBezTo>
                  <a:cubicBezTo>
                    <a:pt x="4469" y="1749161"/>
                    <a:pt x="0" y="1575882"/>
                    <a:pt x="0" y="1246590"/>
                  </a:cubicBezTo>
                  <a:lnTo>
                    <a:pt x="0" y="124658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651727" y="15681"/>
                    <a:pt x="2516384" y="7673"/>
                  </a:cubicBezTo>
                  <a:cubicBezTo>
                    <a:pt x="3185122" y="0"/>
                    <a:pt x="3901856" y="6979"/>
                    <a:pt x="3901856" y="6979"/>
                  </a:cubicBezTo>
                  <a:cubicBezTo>
                    <a:pt x="4270163" y="14458"/>
                    <a:pt x="4408423" y="42638"/>
                    <a:pt x="4606163" y="165219"/>
                  </a:cubicBezTo>
                  <a:cubicBezTo>
                    <a:pt x="4757180" y="258836"/>
                    <a:pt x="4762702" y="476157"/>
                    <a:pt x="4753562" y="1246581"/>
                  </a:cubicBezTo>
                  <a:lnTo>
                    <a:pt x="4753562" y="1246590"/>
                  </a:lnTo>
                  <a:cubicBezTo>
                    <a:pt x="4753561" y="1693848"/>
                    <a:pt x="4710777" y="1842435"/>
                    <a:pt x="4134925" y="1892497"/>
                  </a:cubicBezTo>
                  <a:close/>
                </a:path>
              </a:pathLst>
            </a:custGeom>
            <a:solidFill>
              <a:srgbClr val="F1F1F1"/>
            </a:solidFill>
          </p:spPr>
        </p:sp>
      </p:grpSp>
      <p:sp>
        <p:nvSpPr>
          <p:cNvPr id="38" name="TextBox 15"/>
          <p:cNvSpPr txBox="1"/>
          <p:nvPr/>
        </p:nvSpPr>
        <p:spPr>
          <a:xfrm>
            <a:off x="1428905" y="5124909"/>
            <a:ext cx="920917" cy="548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99"/>
              </a:lnSpc>
              <a:spcBef>
                <a:spcPct val="0"/>
              </a:spcBef>
            </a:pPr>
            <a:r>
              <a:rPr lang="vi-VN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5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49543" y="4766045"/>
            <a:ext cx="791274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500" dirty="0">
                <a:cs typeface="Arial" panose="020B0604020202020204" pitchFamily="34" charset="0"/>
              </a:rPr>
              <a:t>Kẻ chữ các thông tin trên tem.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6"/>
          <p:cNvGrpSpPr/>
          <p:nvPr/>
        </p:nvGrpSpPr>
        <p:grpSpPr>
          <a:xfrm>
            <a:off x="1194655" y="6212436"/>
            <a:ext cx="13278712" cy="1414636"/>
            <a:chOff x="0" y="0"/>
            <a:chExt cx="22719807" cy="214468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41" name="Freeform 7"/>
            <p:cNvSpPr/>
            <p:nvPr/>
          </p:nvSpPr>
          <p:spPr>
            <a:xfrm>
              <a:off x="0" y="-4073"/>
              <a:ext cx="22726197" cy="2151288"/>
            </a:xfrm>
            <a:custGeom>
              <a:avLst/>
              <a:gdLst/>
              <a:ahLst/>
              <a:cxnLst/>
              <a:rect l="l" t="t" r="r" b="b"/>
              <a:pathLst>
                <a:path w="22726197" h="2151288">
                  <a:moveTo>
                    <a:pt x="22098420" y="2096810"/>
                  </a:moveTo>
                  <a:cubicBezTo>
                    <a:pt x="22098420" y="2096810"/>
                    <a:pt x="21367545" y="2151288"/>
                    <a:pt x="18205188" y="2148667"/>
                  </a:cubicBezTo>
                  <a:cubicBezTo>
                    <a:pt x="8037147" y="2146504"/>
                    <a:pt x="1057074" y="2138680"/>
                    <a:pt x="1057074" y="2138680"/>
                  </a:cubicBezTo>
                  <a:cubicBezTo>
                    <a:pt x="812932" y="2129846"/>
                    <a:pt x="449110" y="2108615"/>
                    <a:pt x="282371" y="2050438"/>
                  </a:cubicBezTo>
                  <a:cubicBezTo>
                    <a:pt x="4469" y="1953474"/>
                    <a:pt x="0" y="1780196"/>
                    <a:pt x="0" y="1414816"/>
                  </a:cubicBezTo>
                  <a:lnTo>
                    <a:pt x="0" y="1414805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3770737" y="15681"/>
                    <a:pt x="14455890" y="7673"/>
                  </a:cubicBezTo>
                  <a:cubicBezTo>
                    <a:pt x="21148618" y="0"/>
                    <a:pt x="21865351" y="6979"/>
                    <a:pt x="21865351" y="6979"/>
                  </a:cubicBezTo>
                  <a:cubicBezTo>
                    <a:pt x="22233658" y="14458"/>
                    <a:pt x="22371918" y="42638"/>
                    <a:pt x="22569658" y="165219"/>
                  </a:cubicBezTo>
                  <a:cubicBezTo>
                    <a:pt x="22720675" y="258836"/>
                    <a:pt x="22726197" y="476157"/>
                    <a:pt x="22717057" y="1414805"/>
                  </a:cubicBezTo>
                  <a:lnTo>
                    <a:pt x="22717057" y="1414816"/>
                  </a:lnTo>
                  <a:cubicBezTo>
                    <a:pt x="22717057" y="1898161"/>
                    <a:pt x="22674272" y="2046748"/>
                    <a:pt x="22098420" y="209681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2" name="Group 13"/>
          <p:cNvGrpSpPr/>
          <p:nvPr/>
        </p:nvGrpSpPr>
        <p:grpSpPr>
          <a:xfrm>
            <a:off x="1365829" y="6381296"/>
            <a:ext cx="987894" cy="1076916"/>
            <a:chOff x="0" y="0"/>
            <a:chExt cx="4756312" cy="1940372"/>
          </a:xfrm>
        </p:grpSpPr>
        <p:sp>
          <p:nvSpPr>
            <p:cNvPr id="43" name="Freeform 14"/>
            <p:cNvSpPr/>
            <p:nvPr/>
          </p:nvSpPr>
          <p:spPr>
            <a:xfrm>
              <a:off x="0" y="-4073"/>
              <a:ext cx="4762702" cy="1946975"/>
            </a:xfrm>
            <a:custGeom>
              <a:avLst/>
              <a:gdLst/>
              <a:ahLst/>
              <a:cxnLst/>
              <a:rect l="l" t="t" r="r" b="b"/>
              <a:pathLst>
                <a:path w="4762702" h="1946975">
                  <a:moveTo>
                    <a:pt x="4134925" y="1892497"/>
                  </a:moveTo>
                  <a:cubicBezTo>
                    <a:pt x="4134925" y="1892497"/>
                    <a:pt x="3404050" y="1946975"/>
                    <a:pt x="2819782" y="1944354"/>
                  </a:cubicBezTo>
                  <a:cubicBezTo>
                    <a:pt x="1996970" y="1942191"/>
                    <a:pt x="1057074" y="1934367"/>
                    <a:pt x="1057074" y="1934367"/>
                  </a:cubicBezTo>
                  <a:cubicBezTo>
                    <a:pt x="812932" y="1925532"/>
                    <a:pt x="449110" y="1904302"/>
                    <a:pt x="282371" y="1846125"/>
                  </a:cubicBezTo>
                  <a:cubicBezTo>
                    <a:pt x="4469" y="1749161"/>
                    <a:pt x="0" y="1575882"/>
                    <a:pt x="0" y="1246590"/>
                  </a:cubicBezTo>
                  <a:lnTo>
                    <a:pt x="0" y="124658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651727" y="15681"/>
                    <a:pt x="2516384" y="7673"/>
                  </a:cubicBezTo>
                  <a:cubicBezTo>
                    <a:pt x="3185122" y="0"/>
                    <a:pt x="3901856" y="6979"/>
                    <a:pt x="3901856" y="6979"/>
                  </a:cubicBezTo>
                  <a:cubicBezTo>
                    <a:pt x="4270163" y="14458"/>
                    <a:pt x="4408423" y="42638"/>
                    <a:pt x="4606163" y="165219"/>
                  </a:cubicBezTo>
                  <a:cubicBezTo>
                    <a:pt x="4757180" y="258836"/>
                    <a:pt x="4762702" y="476157"/>
                    <a:pt x="4753562" y="1246581"/>
                  </a:cubicBezTo>
                  <a:lnTo>
                    <a:pt x="4753562" y="1246590"/>
                  </a:lnTo>
                  <a:cubicBezTo>
                    <a:pt x="4753561" y="1693848"/>
                    <a:pt x="4710777" y="1842435"/>
                    <a:pt x="4134925" y="1892497"/>
                  </a:cubicBezTo>
                  <a:close/>
                </a:path>
              </a:pathLst>
            </a:custGeom>
            <a:solidFill>
              <a:srgbClr val="F1F1F1"/>
            </a:solidFill>
          </p:spPr>
        </p:sp>
      </p:grpSp>
      <p:sp>
        <p:nvSpPr>
          <p:cNvPr id="44" name="TextBox 15"/>
          <p:cNvSpPr txBox="1"/>
          <p:nvPr/>
        </p:nvSpPr>
        <p:spPr>
          <a:xfrm>
            <a:off x="1407296" y="6852734"/>
            <a:ext cx="920917" cy="548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99"/>
              </a:lnSpc>
              <a:spcBef>
                <a:spcPct val="0"/>
              </a:spcBef>
            </a:pPr>
            <a:r>
              <a:rPr lang="vi-VN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5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27934" y="6493870"/>
            <a:ext cx="663034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500" dirty="0">
                <a:cs typeface="Arial" panose="020B0604020202020204" pitchFamily="34" charset="0"/>
              </a:rPr>
              <a:t>Vẽ màu vào hình và chữ.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 6"/>
          <p:cNvGrpSpPr/>
          <p:nvPr/>
        </p:nvGrpSpPr>
        <p:grpSpPr>
          <a:xfrm>
            <a:off x="1183282" y="8021331"/>
            <a:ext cx="13290085" cy="1414636"/>
            <a:chOff x="0" y="0"/>
            <a:chExt cx="22719807" cy="214468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47" name="Freeform 7"/>
            <p:cNvSpPr/>
            <p:nvPr/>
          </p:nvSpPr>
          <p:spPr>
            <a:xfrm>
              <a:off x="0" y="-4073"/>
              <a:ext cx="22726197" cy="2151288"/>
            </a:xfrm>
            <a:custGeom>
              <a:avLst/>
              <a:gdLst/>
              <a:ahLst/>
              <a:cxnLst/>
              <a:rect l="l" t="t" r="r" b="b"/>
              <a:pathLst>
                <a:path w="22726197" h="2151288">
                  <a:moveTo>
                    <a:pt x="22098420" y="2096810"/>
                  </a:moveTo>
                  <a:cubicBezTo>
                    <a:pt x="22098420" y="2096810"/>
                    <a:pt x="21367545" y="2151288"/>
                    <a:pt x="18205188" y="2148667"/>
                  </a:cubicBezTo>
                  <a:cubicBezTo>
                    <a:pt x="8037147" y="2146504"/>
                    <a:pt x="1057074" y="2138680"/>
                    <a:pt x="1057074" y="2138680"/>
                  </a:cubicBezTo>
                  <a:cubicBezTo>
                    <a:pt x="812932" y="2129846"/>
                    <a:pt x="449110" y="2108615"/>
                    <a:pt x="282371" y="2050438"/>
                  </a:cubicBezTo>
                  <a:cubicBezTo>
                    <a:pt x="4469" y="1953474"/>
                    <a:pt x="0" y="1780196"/>
                    <a:pt x="0" y="1414816"/>
                  </a:cubicBezTo>
                  <a:lnTo>
                    <a:pt x="0" y="1414805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3770737" y="15681"/>
                    <a:pt x="14455890" y="7673"/>
                  </a:cubicBezTo>
                  <a:cubicBezTo>
                    <a:pt x="21148618" y="0"/>
                    <a:pt x="21865351" y="6979"/>
                    <a:pt x="21865351" y="6979"/>
                  </a:cubicBezTo>
                  <a:cubicBezTo>
                    <a:pt x="22233658" y="14458"/>
                    <a:pt x="22371918" y="42638"/>
                    <a:pt x="22569658" y="165219"/>
                  </a:cubicBezTo>
                  <a:cubicBezTo>
                    <a:pt x="22720675" y="258836"/>
                    <a:pt x="22726197" y="476157"/>
                    <a:pt x="22717057" y="1414805"/>
                  </a:cubicBezTo>
                  <a:lnTo>
                    <a:pt x="22717057" y="1414816"/>
                  </a:lnTo>
                  <a:cubicBezTo>
                    <a:pt x="22717057" y="1898161"/>
                    <a:pt x="22674272" y="2046748"/>
                    <a:pt x="22098420" y="209681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8" name="Group 13"/>
          <p:cNvGrpSpPr/>
          <p:nvPr/>
        </p:nvGrpSpPr>
        <p:grpSpPr>
          <a:xfrm>
            <a:off x="1354456" y="8190191"/>
            <a:ext cx="987894" cy="1076916"/>
            <a:chOff x="0" y="0"/>
            <a:chExt cx="4756312" cy="1940372"/>
          </a:xfrm>
        </p:grpSpPr>
        <p:sp>
          <p:nvSpPr>
            <p:cNvPr id="49" name="Freeform 14"/>
            <p:cNvSpPr/>
            <p:nvPr/>
          </p:nvSpPr>
          <p:spPr>
            <a:xfrm>
              <a:off x="0" y="-4073"/>
              <a:ext cx="4762702" cy="1946975"/>
            </a:xfrm>
            <a:custGeom>
              <a:avLst/>
              <a:gdLst/>
              <a:ahLst/>
              <a:cxnLst/>
              <a:rect l="l" t="t" r="r" b="b"/>
              <a:pathLst>
                <a:path w="4762702" h="1946975">
                  <a:moveTo>
                    <a:pt x="4134925" y="1892497"/>
                  </a:moveTo>
                  <a:cubicBezTo>
                    <a:pt x="4134925" y="1892497"/>
                    <a:pt x="3404050" y="1946975"/>
                    <a:pt x="2819782" y="1944354"/>
                  </a:cubicBezTo>
                  <a:cubicBezTo>
                    <a:pt x="1996970" y="1942191"/>
                    <a:pt x="1057074" y="1934367"/>
                    <a:pt x="1057074" y="1934367"/>
                  </a:cubicBezTo>
                  <a:cubicBezTo>
                    <a:pt x="812932" y="1925532"/>
                    <a:pt x="449110" y="1904302"/>
                    <a:pt x="282371" y="1846125"/>
                  </a:cubicBezTo>
                  <a:cubicBezTo>
                    <a:pt x="4469" y="1749161"/>
                    <a:pt x="0" y="1575882"/>
                    <a:pt x="0" y="1246590"/>
                  </a:cubicBezTo>
                  <a:lnTo>
                    <a:pt x="0" y="124658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651727" y="15681"/>
                    <a:pt x="2516384" y="7673"/>
                  </a:cubicBezTo>
                  <a:cubicBezTo>
                    <a:pt x="3185122" y="0"/>
                    <a:pt x="3901856" y="6979"/>
                    <a:pt x="3901856" y="6979"/>
                  </a:cubicBezTo>
                  <a:cubicBezTo>
                    <a:pt x="4270163" y="14458"/>
                    <a:pt x="4408423" y="42638"/>
                    <a:pt x="4606163" y="165219"/>
                  </a:cubicBezTo>
                  <a:cubicBezTo>
                    <a:pt x="4757180" y="258836"/>
                    <a:pt x="4762702" y="476157"/>
                    <a:pt x="4753562" y="1246581"/>
                  </a:cubicBezTo>
                  <a:lnTo>
                    <a:pt x="4753562" y="1246590"/>
                  </a:lnTo>
                  <a:cubicBezTo>
                    <a:pt x="4753561" y="1693848"/>
                    <a:pt x="4710777" y="1842435"/>
                    <a:pt x="4134925" y="1892497"/>
                  </a:cubicBezTo>
                  <a:close/>
                </a:path>
              </a:pathLst>
            </a:custGeom>
            <a:solidFill>
              <a:srgbClr val="F1F1F1"/>
            </a:solidFill>
          </p:spPr>
        </p:sp>
      </p:grpSp>
      <p:sp>
        <p:nvSpPr>
          <p:cNvPr id="50" name="TextBox 15"/>
          <p:cNvSpPr txBox="1"/>
          <p:nvPr/>
        </p:nvSpPr>
        <p:spPr>
          <a:xfrm>
            <a:off x="1395923" y="8661629"/>
            <a:ext cx="920917" cy="548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99"/>
              </a:lnSpc>
              <a:spcBef>
                <a:spcPct val="0"/>
              </a:spcBef>
            </a:pPr>
            <a:r>
              <a:rPr lang="vi-VN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5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616561" y="8302765"/>
            <a:ext cx="582723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500" dirty="0">
                <a:cs typeface="Arial" panose="020B0604020202020204" pitchFamily="34" charset="0"/>
              </a:rPr>
              <a:t>Hoàn thiện sản phẩm.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flipH="1">
            <a:off x="14356665" y="2751412"/>
            <a:ext cx="3608425" cy="741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5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8" grpId="0"/>
      <p:bldP spid="39" grpId="0"/>
      <p:bldP spid="44" grpId="0"/>
      <p:bldP spid="45" grpId="0"/>
      <p:bldP spid="50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26611" y="-532361"/>
            <a:ext cx="2010070" cy="201007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87463" y="4520724"/>
            <a:ext cx="922846" cy="92284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63349" y="-477950"/>
            <a:ext cx="955901" cy="95590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010400" y="9486301"/>
            <a:ext cx="955901" cy="95590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258800" y="9486301"/>
            <a:ext cx="682476" cy="6824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839289" y="2745472"/>
            <a:ext cx="682476" cy="682476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32303" y="365799"/>
            <a:ext cx="7315200" cy="1028743"/>
          </a:xfrm>
          <a:prstGeom prst="rect">
            <a:avLst/>
          </a:prstGeom>
        </p:spPr>
      </p:pic>
      <p:pic>
        <p:nvPicPr>
          <p:cNvPr id="28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9164" y="196059"/>
            <a:ext cx="1508167" cy="1340384"/>
          </a:xfrm>
          <a:prstGeom prst="rect">
            <a:avLst/>
          </a:prstGeom>
        </p:spPr>
      </p:pic>
      <p:sp>
        <p:nvSpPr>
          <p:cNvPr id="29" name="TextBox 13"/>
          <p:cNvSpPr txBox="1"/>
          <p:nvPr/>
        </p:nvSpPr>
        <p:spPr>
          <a:xfrm rot="25988">
            <a:off x="1500090" y="482998"/>
            <a:ext cx="491167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2"/>
              </a:lnSpc>
              <a:spcBef>
                <a:spcPct val="0"/>
              </a:spcBef>
            </a:pPr>
            <a:r>
              <a:rPr lang="vi-VN" sz="4800" b="1" dirty="0">
                <a:solidFill>
                  <a:srgbClr val="60699E"/>
                </a:solidFill>
              </a:rPr>
              <a:t>THỂ HIỆN</a:t>
            </a:r>
            <a:endParaRPr lang="en-US" sz="4800" b="1" dirty="0">
              <a:solidFill>
                <a:srgbClr val="60699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2303" y="1635087"/>
            <a:ext cx="1272175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Sử dụng vẻ đẹp của di tích trong thiết kế tem 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60940" y="4410149"/>
            <a:ext cx="4315616" cy="54096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2303" y="2489399"/>
            <a:ext cx="169861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Em hãy </a:t>
            </a:r>
            <a:r>
              <a:rPr lang="nl-NL" sz="4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 kế một con tem có sử dụng hình ảnh di tích lịch sử văn hóa của quê hương mình. </a:t>
            </a:r>
            <a:endParaRPr lang="en-US" sz="42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61003" y="4399816"/>
            <a:ext cx="12793598" cy="490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tưởng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khai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hay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lựa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sáp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hay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7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954000" y="-366723"/>
            <a:ext cx="5733916" cy="2164553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32303" y="365799"/>
            <a:ext cx="7315200" cy="1028743"/>
          </a:xfrm>
          <a:prstGeom prst="rect">
            <a:avLst/>
          </a:prstGeom>
        </p:spPr>
      </p:pic>
      <p:pic>
        <p:nvPicPr>
          <p:cNvPr id="36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9164" y="196059"/>
            <a:ext cx="1508167" cy="1340384"/>
          </a:xfrm>
          <a:prstGeom prst="rect">
            <a:avLst/>
          </a:prstGeom>
        </p:spPr>
      </p:pic>
      <p:sp>
        <p:nvSpPr>
          <p:cNvPr id="37" name="TextBox 13"/>
          <p:cNvSpPr txBox="1"/>
          <p:nvPr/>
        </p:nvSpPr>
        <p:spPr>
          <a:xfrm rot="25988">
            <a:off x="1500090" y="482998"/>
            <a:ext cx="491167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2"/>
              </a:lnSpc>
              <a:spcBef>
                <a:spcPct val="0"/>
              </a:spcBef>
            </a:pPr>
            <a:r>
              <a:rPr lang="vi-VN" sz="4800" b="1" dirty="0">
                <a:solidFill>
                  <a:srgbClr val="60699E"/>
                </a:solidFill>
              </a:rPr>
              <a:t>THẢO LUẬN</a:t>
            </a:r>
            <a:endParaRPr lang="en-US" sz="4800" b="1" dirty="0">
              <a:solidFill>
                <a:srgbClr val="60699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296558" y="2170532"/>
            <a:ext cx="550663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500" b="1" dirty="0">
                <a:solidFill>
                  <a:srgbClr val="FF0000"/>
                </a:solidFill>
              </a:rPr>
              <a:t>THẢO LUẬN NHÓM</a:t>
            </a:r>
            <a:endParaRPr lang="en-US" sz="4500" b="1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164220" y="2959343"/>
            <a:ext cx="1136178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tưởng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khai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thác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vẻ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đẹp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hiết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tem?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tem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4800" y="2650296"/>
            <a:ext cx="5565414" cy="655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3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954000" y="-366723"/>
            <a:ext cx="5733916" cy="2164553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32303" y="365799"/>
            <a:ext cx="7315200" cy="1028743"/>
          </a:xfrm>
          <a:prstGeom prst="rect">
            <a:avLst/>
          </a:prstGeom>
        </p:spPr>
      </p:pic>
      <p:pic>
        <p:nvPicPr>
          <p:cNvPr id="36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9164" y="196059"/>
            <a:ext cx="1508167" cy="1340384"/>
          </a:xfrm>
          <a:prstGeom prst="rect">
            <a:avLst/>
          </a:prstGeom>
        </p:spPr>
      </p:pic>
      <p:sp>
        <p:nvSpPr>
          <p:cNvPr id="37" name="TextBox 13"/>
          <p:cNvSpPr txBox="1"/>
          <p:nvPr/>
        </p:nvSpPr>
        <p:spPr>
          <a:xfrm rot="25988">
            <a:off x="1500090" y="482998"/>
            <a:ext cx="491167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2"/>
              </a:lnSpc>
              <a:spcBef>
                <a:spcPct val="0"/>
              </a:spcBef>
            </a:pPr>
            <a:r>
              <a:rPr lang="vi-VN" sz="4800" b="1" dirty="0">
                <a:solidFill>
                  <a:srgbClr val="60699E"/>
                </a:solidFill>
              </a:rPr>
              <a:t>THẢO LUẬN</a:t>
            </a:r>
            <a:endParaRPr lang="en-US" sz="4800" b="1" dirty="0">
              <a:solidFill>
                <a:srgbClr val="60699E"/>
              </a:solidFill>
            </a:endParaRPr>
          </a:p>
        </p:txBody>
      </p:sp>
      <p:pic>
        <p:nvPicPr>
          <p:cNvPr id="9" name="Picture 8" descr="A picture containing text, newspaper&#10;&#10;Description automatically generated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81" t="52142" r="78" b="-1968"/>
          <a:stretch/>
        </p:blipFill>
        <p:spPr>
          <a:xfrm>
            <a:off x="11125200" y="6258025"/>
            <a:ext cx="6476536" cy="3852762"/>
          </a:xfrm>
          <a:prstGeom prst="rect">
            <a:avLst/>
          </a:prstGeom>
        </p:spPr>
      </p:pic>
      <p:pic>
        <p:nvPicPr>
          <p:cNvPr id="10" name="Picture 9" descr="A picture containing text, newspaper&#10;&#10;Description automatically generated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4" r="-5342" b="48207"/>
          <a:stretch/>
        </p:blipFill>
        <p:spPr>
          <a:xfrm>
            <a:off x="10041340" y="2573180"/>
            <a:ext cx="7560396" cy="3485937"/>
          </a:xfrm>
          <a:prstGeom prst="rect">
            <a:avLst/>
          </a:prstGeom>
        </p:spPr>
      </p:pic>
      <p:pic>
        <p:nvPicPr>
          <p:cNvPr id="11" name="Picture 10" descr="A picture containing text, newspaper&#10;&#10;Description automatically generated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" t="52142" r="51320" b="-3935"/>
          <a:stretch/>
        </p:blipFill>
        <p:spPr>
          <a:xfrm>
            <a:off x="3429000" y="6289719"/>
            <a:ext cx="6612340" cy="40115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0129" y="1575155"/>
            <a:ext cx="1453474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vi-VN" sz="4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fr-FR" sz="4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uan</a:t>
            </a:r>
            <a:r>
              <a:rPr lang="fr-FR" sz="4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fr-FR" sz="4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4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 phẩm mĩ thuật</a:t>
            </a:r>
            <a:r>
              <a:rPr lang="fr-FR" sz="4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 sinh</a:t>
            </a:r>
            <a:r>
              <a:rPr lang="fr-FR" sz="4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5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A picture containing text, newspaper&#10;&#10;Description automatically generated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1224" r="42890" b="46983"/>
          <a:stretch/>
        </p:blipFill>
        <p:spPr>
          <a:xfrm>
            <a:off x="2438400" y="2573180"/>
            <a:ext cx="6858000" cy="3485937"/>
          </a:xfrm>
          <a:prstGeom prst="rect">
            <a:avLst/>
          </a:prstGeom>
        </p:spPr>
      </p:pic>
      <p:pic>
        <p:nvPicPr>
          <p:cNvPr id="15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8214" y="6591301"/>
            <a:ext cx="2854929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8916">
            <a:off x="5413679" y="290868"/>
            <a:ext cx="6765329" cy="141732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066401">
            <a:off x="1155831" y="-259005"/>
            <a:ext cx="2422134" cy="18922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433248" flipH="1">
            <a:off x="13534196" y="208424"/>
            <a:ext cx="2343374" cy="114788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84197" y="1701885"/>
            <a:ext cx="15659100" cy="19943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35000"/>
              </a:lnSpc>
            </a:pPr>
            <a:r>
              <a:rPr lang="vi-VN" sz="4800" b="1" dirty="0">
                <a:solidFill>
                  <a:srgbClr val="60699E"/>
                </a:solidFill>
              </a:rPr>
              <a:t>Em hãy kể tên các di tích được thể hiện trên tem thư bưu chính của Việt Nam.</a:t>
            </a:r>
            <a:endParaRPr lang="en-US" sz="4800" b="1" dirty="0">
              <a:solidFill>
                <a:srgbClr val="60699E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 rot="25988">
            <a:off x="6632771" y="544276"/>
            <a:ext cx="4961953" cy="910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08"/>
              </a:lnSpc>
              <a:spcBef>
                <a:spcPct val="0"/>
              </a:spcBef>
            </a:pPr>
            <a:r>
              <a:rPr lang="vi-VN" sz="6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364946" y="7215180"/>
            <a:ext cx="1825202" cy="1663215"/>
          </a:xfrm>
          <a:prstGeom prst="rect">
            <a:avLst/>
          </a:prstGeom>
        </p:spPr>
      </p:pic>
      <p:pic>
        <p:nvPicPr>
          <p:cNvPr id="15" name="Picture 14" descr="Diagram&#10;&#10;Description automatically generated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91" y="3864417"/>
            <a:ext cx="6985635" cy="4551680"/>
          </a:xfrm>
          <a:prstGeom prst="rect">
            <a:avLst/>
          </a:prstGeom>
        </p:spPr>
      </p:pic>
      <p:pic>
        <p:nvPicPr>
          <p:cNvPr id="16" name="Picture 15" descr="Diagram&#10;&#10;Description automatically generated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690" y="3847357"/>
            <a:ext cx="7037234" cy="4551680"/>
          </a:xfrm>
          <a:prstGeom prst="rect">
            <a:avLst/>
          </a:prstGeom>
        </p:spPr>
      </p:pic>
      <p:pic>
        <p:nvPicPr>
          <p:cNvPr id="17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0327026">
            <a:off x="374715" y="7433689"/>
            <a:ext cx="1298813" cy="23141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48244" y="8778837"/>
            <a:ext cx="689644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Hoàng thành Thăng Long – Hà Nội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04829" y="8780085"/>
            <a:ext cx="419057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Tháp Sanchi - Ấn Độ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32303" y="365799"/>
            <a:ext cx="7315200" cy="1028743"/>
          </a:xfrm>
          <a:prstGeom prst="rect">
            <a:avLst/>
          </a:prstGeom>
        </p:spPr>
      </p:pic>
      <p:pic>
        <p:nvPicPr>
          <p:cNvPr id="36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9164" y="196059"/>
            <a:ext cx="1508167" cy="1340384"/>
          </a:xfrm>
          <a:prstGeom prst="rect">
            <a:avLst/>
          </a:prstGeom>
        </p:spPr>
      </p:pic>
      <p:sp>
        <p:nvSpPr>
          <p:cNvPr id="37" name="TextBox 13"/>
          <p:cNvSpPr txBox="1"/>
          <p:nvPr/>
        </p:nvSpPr>
        <p:spPr>
          <a:xfrm rot="25988">
            <a:off x="1500090" y="482998"/>
            <a:ext cx="491167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2"/>
              </a:lnSpc>
              <a:spcBef>
                <a:spcPct val="0"/>
              </a:spcBef>
            </a:pPr>
            <a:r>
              <a:rPr lang="vi-VN" sz="4800" b="1" dirty="0">
                <a:solidFill>
                  <a:srgbClr val="60699E"/>
                </a:solidFill>
              </a:rPr>
              <a:t>VẬN DỤNG</a:t>
            </a:r>
            <a:endParaRPr lang="en-US" sz="4800" b="1" dirty="0">
              <a:solidFill>
                <a:srgbClr val="60699E"/>
              </a:solidFill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411200" y="-877076"/>
            <a:ext cx="5659740" cy="34382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2200" y="1790700"/>
            <a:ext cx="13258800" cy="211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Sưu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tầm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tem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bưu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vẻ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đẹp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khung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treo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fr-FR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2199" y="4303913"/>
            <a:ext cx="5867400" cy="640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4"/>
          <a:stretch/>
        </p:blipFill>
        <p:spPr>
          <a:xfrm>
            <a:off x="8534400" y="4152900"/>
            <a:ext cx="637460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2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8368145"/>
            <a:ext cx="18283428" cy="191291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10" name="Picture 22">
            <a:extLst>
              <a:ext uri="{FF2B5EF4-FFF2-40B4-BE49-F238E27FC236}">
                <a16:creationId xmlns="" xmlns:a16="http://schemas.microsoft.com/office/drawing/2014/main" id="{E6F6AEBB-3D29-5E0F-1532-0398D0C6F4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" y="7399757"/>
            <a:ext cx="1443446" cy="1415178"/>
          </a:xfrm>
          <a:prstGeom prst="rect">
            <a:avLst/>
          </a:prstGeom>
        </p:spPr>
      </p:pic>
      <p:pic>
        <p:nvPicPr>
          <p:cNvPr id="12" name="Picture 25">
            <a:extLst>
              <a:ext uri="{FF2B5EF4-FFF2-40B4-BE49-F238E27FC236}">
                <a16:creationId xmlns="" xmlns:a16="http://schemas.microsoft.com/office/drawing/2014/main" id="{CC76FBCF-79AE-AC4F-8600-DA515B90A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787621" y="6075422"/>
            <a:ext cx="1315896" cy="2734329"/>
          </a:xfrm>
          <a:prstGeom prst="rect">
            <a:avLst/>
          </a:prstGeom>
        </p:spPr>
      </p:pic>
      <p:pic>
        <p:nvPicPr>
          <p:cNvPr id="11" name="Picture 28">
            <a:extLst>
              <a:ext uri="{FF2B5EF4-FFF2-40B4-BE49-F238E27FC236}">
                <a16:creationId xmlns="" xmlns:a16="http://schemas.microsoft.com/office/drawing/2014/main" id="{D4B14636-C337-6261-97AF-6D078D28641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90406" y="6695984"/>
            <a:ext cx="2137818" cy="211376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D9B6F400-84EB-BBDE-1920-1AC8417BD270}"/>
              </a:ext>
            </a:extLst>
          </p:cNvPr>
          <p:cNvGrpSpPr/>
          <p:nvPr/>
        </p:nvGrpSpPr>
        <p:grpSpPr>
          <a:xfrm>
            <a:off x="-394262" y="8307137"/>
            <a:ext cx="19071951" cy="1060370"/>
            <a:chOff x="-27220" y="5568535"/>
            <a:chExt cx="12714634" cy="706913"/>
          </a:xfrm>
        </p:grpSpPr>
        <p:pic>
          <p:nvPicPr>
            <p:cNvPr id="13" name="Picture 29">
              <a:extLst>
                <a:ext uri="{FF2B5EF4-FFF2-40B4-BE49-F238E27FC236}">
                  <a16:creationId xmlns="" xmlns:a16="http://schemas.microsoft.com/office/drawing/2014/main" id="{B0FF24D4-9B15-0366-0EAE-A2EF8D0C1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27220" y="5569526"/>
              <a:ext cx="1502286" cy="696685"/>
            </a:xfrm>
            <a:prstGeom prst="rect">
              <a:avLst/>
            </a:prstGeom>
          </p:spPr>
        </p:pic>
        <p:pic>
          <p:nvPicPr>
            <p:cNvPr id="14" name="Picture 29">
              <a:extLst>
                <a:ext uri="{FF2B5EF4-FFF2-40B4-BE49-F238E27FC236}">
                  <a16:creationId xmlns="" xmlns:a16="http://schemas.microsoft.com/office/drawing/2014/main" id="{F98181B6-1FBF-8038-5947-A3D17F4F3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356760" y="5569525"/>
              <a:ext cx="1502286" cy="696685"/>
            </a:xfrm>
            <a:prstGeom prst="rect">
              <a:avLst/>
            </a:prstGeom>
          </p:spPr>
        </p:pic>
        <p:pic>
          <p:nvPicPr>
            <p:cNvPr id="15" name="Picture 29">
              <a:extLst>
                <a:ext uri="{FF2B5EF4-FFF2-40B4-BE49-F238E27FC236}">
                  <a16:creationId xmlns="" xmlns:a16="http://schemas.microsoft.com/office/drawing/2014/main" id="{C9388ACC-19FE-A306-DAE3-708816FCD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756227" y="5574805"/>
              <a:ext cx="1502286" cy="696685"/>
            </a:xfrm>
            <a:prstGeom prst="rect">
              <a:avLst/>
            </a:prstGeom>
          </p:spPr>
        </p:pic>
        <p:pic>
          <p:nvPicPr>
            <p:cNvPr id="17" name="Picture 29">
              <a:extLst>
                <a:ext uri="{FF2B5EF4-FFF2-40B4-BE49-F238E27FC236}">
                  <a16:creationId xmlns="" xmlns:a16="http://schemas.microsoft.com/office/drawing/2014/main" id="{D8C74AB9-815C-AFF5-5DFB-E295EB3E2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154012" y="5578763"/>
              <a:ext cx="1502286" cy="696685"/>
            </a:xfrm>
            <a:prstGeom prst="rect">
              <a:avLst/>
            </a:prstGeom>
          </p:spPr>
        </p:pic>
        <p:pic>
          <p:nvPicPr>
            <p:cNvPr id="18" name="Picture 29">
              <a:extLst>
                <a:ext uri="{FF2B5EF4-FFF2-40B4-BE49-F238E27FC236}">
                  <a16:creationId xmlns="" xmlns:a16="http://schemas.microsoft.com/office/drawing/2014/main" id="{881C39DC-3C0A-164C-AC63-2421C791B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559380" y="5578763"/>
              <a:ext cx="1502286" cy="696685"/>
            </a:xfrm>
            <a:prstGeom prst="rect">
              <a:avLst/>
            </a:prstGeom>
          </p:spPr>
        </p:pic>
        <p:pic>
          <p:nvPicPr>
            <p:cNvPr id="19" name="Picture 29">
              <a:extLst>
                <a:ext uri="{FF2B5EF4-FFF2-40B4-BE49-F238E27FC236}">
                  <a16:creationId xmlns="" xmlns:a16="http://schemas.microsoft.com/office/drawing/2014/main" id="{65FF6F58-4520-3F32-9256-4D9C253B3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964748" y="5568536"/>
              <a:ext cx="1502286" cy="696685"/>
            </a:xfrm>
            <a:prstGeom prst="rect">
              <a:avLst/>
            </a:prstGeom>
          </p:spPr>
        </p:pic>
        <p:pic>
          <p:nvPicPr>
            <p:cNvPr id="20" name="Picture 29">
              <a:extLst>
                <a:ext uri="{FF2B5EF4-FFF2-40B4-BE49-F238E27FC236}">
                  <a16:creationId xmlns="" xmlns:a16="http://schemas.microsoft.com/office/drawing/2014/main" id="{55AC989A-0331-DB0D-AB88-F1FBE074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372254" y="5578763"/>
              <a:ext cx="1502286" cy="696685"/>
            </a:xfrm>
            <a:prstGeom prst="rect">
              <a:avLst/>
            </a:prstGeom>
          </p:spPr>
        </p:pic>
        <p:pic>
          <p:nvPicPr>
            <p:cNvPr id="21" name="Picture 29">
              <a:extLst>
                <a:ext uri="{FF2B5EF4-FFF2-40B4-BE49-F238E27FC236}">
                  <a16:creationId xmlns="" xmlns:a16="http://schemas.microsoft.com/office/drawing/2014/main" id="{4A8C97F1-C27F-3B72-655F-D8B2E852B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777622" y="5568535"/>
              <a:ext cx="1502286" cy="696685"/>
            </a:xfrm>
            <a:prstGeom prst="rect">
              <a:avLst/>
            </a:prstGeom>
          </p:spPr>
        </p:pic>
        <p:pic>
          <p:nvPicPr>
            <p:cNvPr id="22" name="Picture 29">
              <a:extLst>
                <a:ext uri="{FF2B5EF4-FFF2-40B4-BE49-F238E27FC236}">
                  <a16:creationId xmlns="" xmlns:a16="http://schemas.microsoft.com/office/drawing/2014/main" id="{0DBD39A0-B8EA-0971-7017-624E45570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1185128" y="5578763"/>
              <a:ext cx="1502286" cy="696685"/>
            </a:xfrm>
            <a:prstGeom prst="rect">
              <a:avLst/>
            </a:prstGeom>
          </p:spPr>
        </p:pic>
      </p:grp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483581" y="2638472"/>
            <a:ext cx="8425544" cy="1988345"/>
          </a:xfrm>
          <a:prstGeom prst="rect">
            <a:avLst/>
          </a:prstGeom>
        </p:spPr>
        <p:txBody>
          <a:bodyPr vert="horz" lIns="137160" tIns="68580" rIns="137160" bIns="685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800" b="1" dirty="0">
                <a:ln>
                  <a:solidFill>
                    <a:srgbClr val="74D1DE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HÁI TÁO</a:t>
            </a:r>
          </a:p>
        </p:txBody>
      </p:sp>
      <p:pic>
        <p:nvPicPr>
          <p:cNvPr id="26" name="Picture 6">
            <a:extLst>
              <a:ext uri="{FF2B5EF4-FFF2-40B4-BE49-F238E27FC236}">
                <a16:creationId xmlns="" xmlns:a16="http://schemas.microsoft.com/office/drawing/2014/main" id="{A77021E9-ACD6-E58A-FE34-13BEC11A9C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750405" y="288682"/>
            <a:ext cx="9374304" cy="9867689"/>
          </a:xfrm>
          <a:prstGeom prst="rect">
            <a:avLst/>
          </a:prstGeom>
        </p:spPr>
      </p:pic>
      <p:pic>
        <p:nvPicPr>
          <p:cNvPr id="29" name="Picture 10">
            <a:extLst>
              <a:ext uri="{FF2B5EF4-FFF2-40B4-BE49-F238E27FC236}">
                <a16:creationId xmlns="" xmlns:a16="http://schemas.microsoft.com/office/drawing/2014/main" id="{439E930C-A65D-8D7A-A597-913DFE3809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957346" y="7371500"/>
            <a:ext cx="2531598" cy="2626820"/>
          </a:xfrm>
          <a:prstGeom prst="rect">
            <a:avLst/>
          </a:prstGeom>
        </p:spPr>
      </p:pic>
      <p:pic>
        <p:nvPicPr>
          <p:cNvPr id="3" name="Picture 2">
            <a:hlinkClick r:id="rId12" action="ppaction://hlinksldjump"/>
            <a:extLst>
              <a:ext uri="{FF2B5EF4-FFF2-40B4-BE49-F238E27FC236}">
                <a16:creationId xmlns="" xmlns:a16="http://schemas.microsoft.com/office/drawing/2014/main" id="{40F2A67D-BFD2-7158-BDF1-70F11C827A8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1852" y="6208422"/>
            <a:ext cx="5797799" cy="407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5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0">
            <a:extLst>
              <a:ext uri="{FF2B5EF4-FFF2-40B4-BE49-F238E27FC236}">
                <a16:creationId xmlns="" xmlns:a16="http://schemas.microsoft.com/office/drawing/2014/main" id="{F598FCDC-5575-D22C-850D-1C2088AE8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824073" y="934836"/>
            <a:ext cx="1934411" cy="1991670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70E7830C-8E2B-51C3-77F1-C33CD259AF78}"/>
              </a:ext>
            </a:extLst>
          </p:cNvPr>
          <p:cNvGrpSpPr/>
          <p:nvPr/>
        </p:nvGrpSpPr>
        <p:grpSpPr>
          <a:xfrm>
            <a:off x="18859518" y="287737"/>
            <a:ext cx="8553464" cy="3895481"/>
            <a:chOff x="11265112" y="208348"/>
            <a:chExt cx="5702309" cy="2596987"/>
          </a:xfrm>
        </p:grpSpPr>
        <p:grpSp>
          <p:nvGrpSpPr>
            <p:cNvPr id="49" name="Group 48">
              <a:extLst>
                <a:ext uri="{FF2B5EF4-FFF2-40B4-BE49-F238E27FC236}">
                  <a16:creationId xmlns="" xmlns:a16="http://schemas.microsoft.com/office/drawing/2014/main" id="{7F043062-9C0E-7F8D-AF6B-9A65274DA897}"/>
                </a:ext>
              </a:extLst>
            </p:cNvPr>
            <p:cNvGrpSpPr/>
            <p:nvPr/>
          </p:nvGrpSpPr>
          <p:grpSpPr>
            <a:xfrm>
              <a:off x="13181693" y="208348"/>
              <a:ext cx="3785728" cy="2596987"/>
              <a:chOff x="2844902" y="822114"/>
              <a:chExt cx="3785728" cy="2596987"/>
            </a:xfrm>
          </p:grpSpPr>
          <p:pic>
            <p:nvPicPr>
              <p:cNvPr id="51" name="Picture 22">
                <a:extLst>
                  <a:ext uri="{FF2B5EF4-FFF2-40B4-BE49-F238E27FC236}">
                    <a16:creationId xmlns="" xmlns:a16="http://schemas.microsoft.com/office/drawing/2014/main" id="{DA6AA179-3E6D-E39B-215D-6CC9AC6048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5080964" y="2308976"/>
                <a:ext cx="1549666" cy="1110125"/>
              </a:xfrm>
              <a:prstGeom prst="rect">
                <a:avLst/>
              </a:prstGeom>
            </p:spPr>
          </p:pic>
          <p:pic>
            <p:nvPicPr>
              <p:cNvPr id="52" name="Picture 22">
                <a:extLst>
                  <a:ext uri="{FF2B5EF4-FFF2-40B4-BE49-F238E27FC236}">
                    <a16:creationId xmlns="" xmlns:a16="http://schemas.microsoft.com/office/drawing/2014/main" id="{270E4234-64F0-8835-34AA-196FC2A8A0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2844902" y="822114"/>
                <a:ext cx="903147" cy="633894"/>
              </a:xfrm>
              <a:prstGeom prst="rect">
                <a:avLst/>
              </a:prstGeom>
            </p:spPr>
          </p:pic>
        </p:grpSp>
        <p:pic>
          <p:nvPicPr>
            <p:cNvPr id="50" name="Picture 22">
              <a:extLst>
                <a:ext uri="{FF2B5EF4-FFF2-40B4-BE49-F238E27FC236}">
                  <a16:creationId xmlns="" xmlns:a16="http://schemas.microsoft.com/office/drawing/2014/main" id="{CCE93820-926B-86B0-8740-AC5EA6616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265112" y="1208958"/>
              <a:ext cx="1095353" cy="768798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697AD77E-11F2-018C-8E38-2007A83E4647}"/>
              </a:ext>
            </a:extLst>
          </p:cNvPr>
          <p:cNvGrpSpPr/>
          <p:nvPr/>
        </p:nvGrpSpPr>
        <p:grpSpPr>
          <a:xfrm>
            <a:off x="-3493796" y="923393"/>
            <a:ext cx="3357774" cy="2260344"/>
            <a:chOff x="3078903" y="240919"/>
            <a:chExt cx="2238516" cy="1506896"/>
          </a:xfrm>
        </p:grpSpPr>
        <p:pic>
          <p:nvPicPr>
            <p:cNvPr id="54" name="Picture 22">
              <a:extLst>
                <a:ext uri="{FF2B5EF4-FFF2-40B4-BE49-F238E27FC236}">
                  <a16:creationId xmlns="" xmlns:a16="http://schemas.microsoft.com/office/drawing/2014/main" id="{6F42F953-DC84-0D9C-4647-CDACFEDBF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078903" y="637690"/>
              <a:ext cx="1549666" cy="1110125"/>
            </a:xfrm>
            <a:prstGeom prst="rect">
              <a:avLst/>
            </a:prstGeom>
          </p:spPr>
        </p:pic>
        <p:pic>
          <p:nvPicPr>
            <p:cNvPr id="55" name="Picture 22">
              <a:extLst>
                <a:ext uri="{FF2B5EF4-FFF2-40B4-BE49-F238E27FC236}">
                  <a16:creationId xmlns="" xmlns:a16="http://schemas.microsoft.com/office/drawing/2014/main" id="{9F22718C-7780-A7CC-0CCB-C17EC8785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4222066" y="240919"/>
              <a:ext cx="1095353" cy="768798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8368145"/>
            <a:ext cx="18283428" cy="191291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10" name="Picture 22">
            <a:extLst>
              <a:ext uri="{FF2B5EF4-FFF2-40B4-BE49-F238E27FC236}">
                <a16:creationId xmlns="" xmlns:a16="http://schemas.microsoft.com/office/drawing/2014/main" id="{E6F6AEBB-3D29-5E0F-1532-0398D0C6F448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1" y="7399757"/>
            <a:ext cx="1443446" cy="1415178"/>
          </a:xfrm>
          <a:prstGeom prst="rect">
            <a:avLst/>
          </a:prstGeom>
        </p:spPr>
      </p:pic>
      <p:pic>
        <p:nvPicPr>
          <p:cNvPr id="12" name="Picture 25">
            <a:extLst>
              <a:ext uri="{FF2B5EF4-FFF2-40B4-BE49-F238E27FC236}">
                <a16:creationId xmlns="" xmlns:a16="http://schemas.microsoft.com/office/drawing/2014/main" id="{CC76FBCF-79AE-AC4F-8600-DA515B90AC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2787621" y="6075422"/>
            <a:ext cx="1315896" cy="2734329"/>
          </a:xfrm>
          <a:prstGeom prst="rect">
            <a:avLst/>
          </a:prstGeom>
        </p:spPr>
      </p:pic>
      <p:pic>
        <p:nvPicPr>
          <p:cNvPr id="11" name="Picture 28">
            <a:extLst>
              <a:ext uri="{FF2B5EF4-FFF2-40B4-BE49-F238E27FC236}">
                <a16:creationId xmlns="" xmlns:a16="http://schemas.microsoft.com/office/drawing/2014/main" id="{D4B14636-C337-6261-97AF-6D078D28641E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090406" y="6695984"/>
            <a:ext cx="2137818" cy="211376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D9B6F400-84EB-BBDE-1920-1AC8417BD270}"/>
              </a:ext>
            </a:extLst>
          </p:cNvPr>
          <p:cNvGrpSpPr/>
          <p:nvPr/>
        </p:nvGrpSpPr>
        <p:grpSpPr>
          <a:xfrm>
            <a:off x="-394262" y="8307137"/>
            <a:ext cx="19071951" cy="1060370"/>
            <a:chOff x="-27220" y="5568535"/>
            <a:chExt cx="12714634" cy="706913"/>
          </a:xfrm>
        </p:grpSpPr>
        <p:pic>
          <p:nvPicPr>
            <p:cNvPr id="13" name="Picture 29">
              <a:extLst>
                <a:ext uri="{FF2B5EF4-FFF2-40B4-BE49-F238E27FC236}">
                  <a16:creationId xmlns="" xmlns:a16="http://schemas.microsoft.com/office/drawing/2014/main" id="{B0FF24D4-9B15-0366-0EAE-A2EF8D0C1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-27220" y="5569526"/>
              <a:ext cx="1502286" cy="696685"/>
            </a:xfrm>
            <a:prstGeom prst="rect">
              <a:avLst/>
            </a:prstGeom>
          </p:spPr>
        </p:pic>
        <p:pic>
          <p:nvPicPr>
            <p:cNvPr id="14" name="Picture 29">
              <a:extLst>
                <a:ext uri="{FF2B5EF4-FFF2-40B4-BE49-F238E27FC236}">
                  <a16:creationId xmlns="" xmlns:a16="http://schemas.microsoft.com/office/drawing/2014/main" id="{F98181B6-1FBF-8038-5947-A3D17F4F3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356760" y="5569525"/>
              <a:ext cx="1502286" cy="696685"/>
            </a:xfrm>
            <a:prstGeom prst="rect">
              <a:avLst/>
            </a:prstGeom>
          </p:spPr>
        </p:pic>
        <p:pic>
          <p:nvPicPr>
            <p:cNvPr id="15" name="Picture 29">
              <a:extLst>
                <a:ext uri="{FF2B5EF4-FFF2-40B4-BE49-F238E27FC236}">
                  <a16:creationId xmlns="" xmlns:a16="http://schemas.microsoft.com/office/drawing/2014/main" id="{C9388ACC-19FE-A306-DAE3-708816FCD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2756227" y="5574805"/>
              <a:ext cx="1502286" cy="696685"/>
            </a:xfrm>
            <a:prstGeom prst="rect">
              <a:avLst/>
            </a:prstGeom>
          </p:spPr>
        </p:pic>
        <p:pic>
          <p:nvPicPr>
            <p:cNvPr id="17" name="Picture 29">
              <a:extLst>
                <a:ext uri="{FF2B5EF4-FFF2-40B4-BE49-F238E27FC236}">
                  <a16:creationId xmlns="" xmlns:a16="http://schemas.microsoft.com/office/drawing/2014/main" id="{D8C74AB9-815C-AFF5-5DFB-E295EB3E2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4154012" y="5578763"/>
              <a:ext cx="1502286" cy="696685"/>
            </a:xfrm>
            <a:prstGeom prst="rect">
              <a:avLst/>
            </a:prstGeom>
          </p:spPr>
        </p:pic>
        <p:pic>
          <p:nvPicPr>
            <p:cNvPr id="18" name="Picture 29">
              <a:extLst>
                <a:ext uri="{FF2B5EF4-FFF2-40B4-BE49-F238E27FC236}">
                  <a16:creationId xmlns="" xmlns:a16="http://schemas.microsoft.com/office/drawing/2014/main" id="{881C39DC-3C0A-164C-AC63-2421C791B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5559380" y="5578763"/>
              <a:ext cx="1502286" cy="696685"/>
            </a:xfrm>
            <a:prstGeom prst="rect">
              <a:avLst/>
            </a:prstGeom>
          </p:spPr>
        </p:pic>
        <p:pic>
          <p:nvPicPr>
            <p:cNvPr id="19" name="Picture 29">
              <a:extLst>
                <a:ext uri="{FF2B5EF4-FFF2-40B4-BE49-F238E27FC236}">
                  <a16:creationId xmlns="" xmlns:a16="http://schemas.microsoft.com/office/drawing/2014/main" id="{65FF6F58-4520-3F32-9256-4D9C253B3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6964748" y="5568536"/>
              <a:ext cx="1502286" cy="696685"/>
            </a:xfrm>
            <a:prstGeom prst="rect">
              <a:avLst/>
            </a:prstGeom>
          </p:spPr>
        </p:pic>
        <p:pic>
          <p:nvPicPr>
            <p:cNvPr id="20" name="Picture 29">
              <a:extLst>
                <a:ext uri="{FF2B5EF4-FFF2-40B4-BE49-F238E27FC236}">
                  <a16:creationId xmlns="" xmlns:a16="http://schemas.microsoft.com/office/drawing/2014/main" id="{55AC989A-0331-DB0D-AB88-F1FBE074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8372254" y="5578763"/>
              <a:ext cx="1502286" cy="696685"/>
            </a:xfrm>
            <a:prstGeom prst="rect">
              <a:avLst/>
            </a:prstGeom>
          </p:spPr>
        </p:pic>
        <p:pic>
          <p:nvPicPr>
            <p:cNvPr id="21" name="Picture 29">
              <a:extLst>
                <a:ext uri="{FF2B5EF4-FFF2-40B4-BE49-F238E27FC236}">
                  <a16:creationId xmlns="" xmlns:a16="http://schemas.microsoft.com/office/drawing/2014/main" id="{4A8C97F1-C27F-3B72-655F-D8B2E852B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777622" y="5568535"/>
              <a:ext cx="1502286" cy="696685"/>
            </a:xfrm>
            <a:prstGeom prst="rect">
              <a:avLst/>
            </a:prstGeom>
          </p:spPr>
        </p:pic>
        <p:pic>
          <p:nvPicPr>
            <p:cNvPr id="22" name="Picture 29">
              <a:extLst>
                <a:ext uri="{FF2B5EF4-FFF2-40B4-BE49-F238E27FC236}">
                  <a16:creationId xmlns="" xmlns:a16="http://schemas.microsoft.com/office/drawing/2014/main" id="{0DBD39A0-B8EA-0971-7017-624E45570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1185128" y="5578763"/>
              <a:ext cx="1502286" cy="696685"/>
            </a:xfrm>
            <a:prstGeom prst="rect">
              <a:avLst/>
            </a:prstGeom>
          </p:spPr>
        </p:pic>
      </p:grpSp>
      <p:pic>
        <p:nvPicPr>
          <p:cNvPr id="16" name="Picture 4">
            <a:extLst>
              <a:ext uri="{FF2B5EF4-FFF2-40B4-BE49-F238E27FC236}">
                <a16:creationId xmlns="" xmlns:a16="http://schemas.microsoft.com/office/drawing/2014/main" id="{528BB795-1E96-9971-2591-C761BEECA9A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4768984" y="542663"/>
            <a:ext cx="8425544" cy="9560903"/>
          </a:xfrm>
          <a:prstGeom prst="rect">
            <a:avLst/>
          </a:prstGeom>
        </p:spPr>
      </p:pic>
      <p:pic>
        <p:nvPicPr>
          <p:cNvPr id="56" name="Picture 10">
            <a:extLst>
              <a:ext uri="{FF2B5EF4-FFF2-40B4-BE49-F238E27FC236}">
                <a16:creationId xmlns="" xmlns:a16="http://schemas.microsoft.com/office/drawing/2014/main" id="{1B1F18CF-FAE2-9286-7771-D54DC0B745B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5106441" y="7536268"/>
            <a:ext cx="2531598" cy="262682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="" xmlns:a16="http://schemas.microsoft.com/office/drawing/2014/main" id="{D26A6425-DDDF-E949-6B2C-A9578722E757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12537" r="9213" b="26675"/>
          <a:stretch/>
        </p:blipFill>
        <p:spPr>
          <a:xfrm>
            <a:off x="7045424" y="1758289"/>
            <a:ext cx="1667285" cy="1837283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="" xmlns:a16="http://schemas.microsoft.com/office/drawing/2014/main" id="{6F5B87CD-F043-E446-1156-02C1CCF9D0F4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10181" r="14334" b="27730"/>
          <a:stretch/>
        </p:blipFill>
        <p:spPr>
          <a:xfrm>
            <a:off x="6010216" y="3778704"/>
            <a:ext cx="1608389" cy="1837284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="" xmlns:a16="http://schemas.microsoft.com/office/drawing/2014/main" id="{4E5FD665-BC57-951D-9D28-6EB3BF52655C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b="20291"/>
          <a:stretch/>
        </p:blipFill>
        <p:spPr>
          <a:xfrm>
            <a:off x="9378175" y="1773631"/>
            <a:ext cx="1732148" cy="1712507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="" xmlns:a16="http://schemas.microsoft.com/office/drawing/2014/main" id="{3DA286D7-B349-7702-C4E0-74F24CD6BAD1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b="25742"/>
          <a:stretch/>
        </p:blipFill>
        <p:spPr>
          <a:xfrm>
            <a:off x="10722900" y="3286784"/>
            <a:ext cx="1956918" cy="1746288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="" xmlns:a16="http://schemas.microsoft.com/office/drawing/2014/main" id="{C2808421-3180-8B18-3415-4A35D880D742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l="11840" r="12675" b="24333"/>
          <a:stretch/>
        </p:blipFill>
        <p:spPr>
          <a:xfrm>
            <a:off x="10394891" y="4977171"/>
            <a:ext cx="1608387" cy="1895970"/>
          </a:xfrm>
          <a:prstGeom prst="rect">
            <a:avLst/>
          </a:prstGeom>
        </p:spPr>
      </p:pic>
      <p:pic>
        <p:nvPicPr>
          <p:cNvPr id="90" name="Picture 89">
            <a:hlinkClick r:id="rId27" action="ppaction://hlinksldjump"/>
            <a:extLst>
              <a:ext uri="{FF2B5EF4-FFF2-40B4-BE49-F238E27FC236}">
                <a16:creationId xmlns="" xmlns:a16="http://schemas.microsoft.com/office/drawing/2014/main" id="{A9A7CE85-C3A0-A0A9-0CB2-1B202F5B8227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12537" r="9213" b="26675"/>
          <a:stretch/>
        </p:blipFill>
        <p:spPr>
          <a:xfrm>
            <a:off x="7045424" y="1763924"/>
            <a:ext cx="1667285" cy="1837283"/>
          </a:xfrm>
          <a:prstGeom prst="rect">
            <a:avLst/>
          </a:prstGeom>
        </p:spPr>
      </p:pic>
      <p:pic>
        <p:nvPicPr>
          <p:cNvPr id="91" name="Picture 90">
            <a:hlinkClick r:id="rId28" action="ppaction://hlinksldjump"/>
            <a:extLst>
              <a:ext uri="{FF2B5EF4-FFF2-40B4-BE49-F238E27FC236}">
                <a16:creationId xmlns="" xmlns:a16="http://schemas.microsoft.com/office/drawing/2014/main" id="{9B6410BF-6388-BAC2-39A4-C7C1437B3FC2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10181" r="14334" b="27730"/>
          <a:stretch/>
        </p:blipFill>
        <p:spPr>
          <a:xfrm>
            <a:off x="6010657" y="3778704"/>
            <a:ext cx="1608389" cy="1837284"/>
          </a:xfrm>
          <a:prstGeom prst="rect">
            <a:avLst/>
          </a:prstGeom>
        </p:spPr>
      </p:pic>
      <p:pic>
        <p:nvPicPr>
          <p:cNvPr id="92" name="Picture 91">
            <a:hlinkClick r:id="rId29" action="ppaction://hlinksldjump"/>
            <a:extLst>
              <a:ext uri="{FF2B5EF4-FFF2-40B4-BE49-F238E27FC236}">
                <a16:creationId xmlns="" xmlns:a16="http://schemas.microsoft.com/office/drawing/2014/main" id="{A18D3918-47D6-6ABE-427A-1CB8DC3EE0F2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b="20291"/>
          <a:stretch/>
        </p:blipFill>
        <p:spPr>
          <a:xfrm>
            <a:off x="9378175" y="1758289"/>
            <a:ext cx="1732148" cy="1712507"/>
          </a:xfrm>
          <a:prstGeom prst="rect">
            <a:avLst/>
          </a:prstGeom>
        </p:spPr>
      </p:pic>
      <p:pic>
        <p:nvPicPr>
          <p:cNvPr id="93" name="Picture 92">
            <a:hlinkClick r:id="rId30" action="ppaction://hlinksldjump"/>
            <a:extLst>
              <a:ext uri="{FF2B5EF4-FFF2-40B4-BE49-F238E27FC236}">
                <a16:creationId xmlns="" xmlns:a16="http://schemas.microsoft.com/office/drawing/2014/main" id="{B46C7E93-D97C-CFB0-FCAF-5D83663C4062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b="25742"/>
          <a:stretch/>
        </p:blipFill>
        <p:spPr>
          <a:xfrm>
            <a:off x="10718175" y="3258728"/>
            <a:ext cx="1956918" cy="1746288"/>
          </a:xfrm>
          <a:prstGeom prst="rect">
            <a:avLst/>
          </a:prstGeom>
        </p:spPr>
      </p:pic>
      <p:pic>
        <p:nvPicPr>
          <p:cNvPr id="94" name="Picture 93">
            <a:hlinkClick r:id="rId31" action="ppaction://hlinksldjump"/>
            <a:extLst>
              <a:ext uri="{FF2B5EF4-FFF2-40B4-BE49-F238E27FC236}">
                <a16:creationId xmlns="" xmlns:a16="http://schemas.microsoft.com/office/drawing/2014/main" id="{6FE26768-F5FB-0455-427F-F44DC96F914E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l="11840" r="12675" b="24333"/>
          <a:stretch/>
        </p:blipFill>
        <p:spPr>
          <a:xfrm>
            <a:off x="10396668" y="4971234"/>
            <a:ext cx="1608387" cy="1895970"/>
          </a:xfrm>
          <a:prstGeom prst="rect">
            <a:avLst/>
          </a:prstGeom>
        </p:spPr>
      </p:pic>
      <p:pic>
        <p:nvPicPr>
          <p:cNvPr id="105" name="Picture 104">
            <a:hlinkClick r:id="rId27" action="ppaction://hlinksldjump"/>
            <a:extLst>
              <a:ext uri="{FF2B5EF4-FFF2-40B4-BE49-F238E27FC236}">
                <a16:creationId xmlns="" xmlns:a16="http://schemas.microsoft.com/office/drawing/2014/main" id="{FC70DD9E-9FB0-5A5E-F59D-A19E9001D2CC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5030028" y="7263282"/>
            <a:ext cx="3200678" cy="301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decel="100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decel="100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decel="100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decel="100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decel="100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8368145"/>
            <a:ext cx="18283428" cy="191291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7" name="Câu hỏi">
            <a:extLst>
              <a:ext uri="{FF2B5EF4-FFF2-40B4-BE49-F238E27FC236}">
                <a16:creationId xmlns="" xmlns:a16="http://schemas.microsoft.com/office/drawing/2014/main" id="{1AB69979-1D5C-6D4F-6590-E0650E70A5B4}"/>
              </a:ext>
            </a:extLst>
          </p:cNvPr>
          <p:cNvSpPr/>
          <p:nvPr/>
        </p:nvSpPr>
        <p:spPr>
          <a:xfrm>
            <a:off x="1821872" y="1168872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800" b="1" noProof="1">
                <a:solidFill>
                  <a:schemeClr val="tx1"/>
                </a:solidFill>
                <a:cs typeface="Arial" panose="020B0604020202020204" pitchFamily="34" charset="0"/>
              </a:rPr>
              <a:t>Mẫu tem thư của họa sĩ nào là bộ tem bưu chính đầu tiên ở Việt Nam?</a:t>
            </a:r>
            <a:endParaRPr lang="vi-VN" sz="48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Đáp án đúng">
            <a:extLst>
              <a:ext uri="{FF2B5EF4-FFF2-40B4-BE49-F238E27FC236}">
                <a16:creationId xmlns="" xmlns:a16="http://schemas.microsoft.com/office/drawing/2014/main" id="{2FB644CA-CB55-3594-B5C2-C9F8A867CDF0}"/>
              </a:ext>
            </a:extLst>
          </p:cNvPr>
          <p:cNvSpPr/>
          <p:nvPr/>
        </p:nvSpPr>
        <p:spPr>
          <a:xfrm>
            <a:off x="1821872" y="4618654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 Sáng</a:t>
            </a:r>
          </a:p>
        </p:txBody>
      </p:sp>
      <p:sp>
        <p:nvSpPr>
          <p:cNvPr id="19" name="Đáp án sai 1">
            <a:extLst>
              <a:ext uri="{FF2B5EF4-FFF2-40B4-BE49-F238E27FC236}">
                <a16:creationId xmlns="" xmlns:a16="http://schemas.microsoft.com/office/drawing/2014/main" id="{30828281-61AD-7A62-0775-C0E24C9C1DEB}"/>
              </a:ext>
            </a:extLst>
          </p:cNvPr>
          <p:cNvSpPr/>
          <p:nvPr/>
        </p:nvSpPr>
        <p:spPr>
          <a:xfrm>
            <a:off x="1821872" y="7070905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 Sinh</a:t>
            </a:r>
          </a:p>
        </p:txBody>
      </p:sp>
      <p:sp>
        <p:nvSpPr>
          <p:cNvPr id="20" name="Đáp án sai 2">
            <a:extLst>
              <a:ext uri="{FF2B5EF4-FFF2-40B4-BE49-F238E27FC236}">
                <a16:creationId xmlns="" xmlns:a16="http://schemas.microsoft.com/office/drawing/2014/main" id="{E6A889FC-D3A7-FA7C-0DE3-0EA076B22F62}"/>
              </a:ext>
            </a:extLst>
          </p:cNvPr>
          <p:cNvSpPr/>
          <p:nvPr/>
        </p:nvSpPr>
        <p:spPr>
          <a:xfrm>
            <a:off x="9663545" y="4618654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 Sang</a:t>
            </a:r>
          </a:p>
        </p:txBody>
      </p:sp>
      <p:sp>
        <p:nvSpPr>
          <p:cNvPr id="21" name="Đáp án sai 3">
            <a:extLst>
              <a:ext uri="{FF2B5EF4-FFF2-40B4-BE49-F238E27FC236}">
                <a16:creationId xmlns="" xmlns:a16="http://schemas.microsoft.com/office/drawing/2014/main" id="{39170EEF-8452-D761-9524-3629836006CB}"/>
              </a:ext>
            </a:extLst>
          </p:cNvPr>
          <p:cNvSpPr/>
          <p:nvPr/>
        </p:nvSpPr>
        <p:spPr>
          <a:xfrm>
            <a:off x="9663544" y="7070905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 San</a:t>
            </a:r>
          </a:p>
        </p:txBody>
      </p:sp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23" name="Picture 5">
            <a:extLst>
              <a:ext uri="{FF2B5EF4-FFF2-40B4-BE49-F238E27FC236}">
                <a16:creationId xmlns="" xmlns:a16="http://schemas.microsoft.com/office/drawing/2014/main" id="{E6F1E875-E86B-BE85-7126-D83A3A7273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224647" y="5059308"/>
            <a:ext cx="1279569" cy="1113741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  <a:extLst>
              <a:ext uri="{FF2B5EF4-FFF2-40B4-BE49-F238E27FC236}">
                <a16:creationId xmlns=""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07332" y="8399498"/>
            <a:ext cx="2036216" cy="1887503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="" xmlns:a16="http://schemas.microsoft.com/office/drawing/2014/main" id="{21ED3440-86C4-2238-C706-281A268BA3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190943" y="5025629"/>
            <a:ext cx="1275183" cy="1136072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="" xmlns:a16="http://schemas.microsoft.com/office/drawing/2014/main" id="{D63E2BD7-F450-5D60-9549-B4F666CC0F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190943" y="7500394"/>
            <a:ext cx="1275183" cy="1136072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="" xmlns:a16="http://schemas.microsoft.com/office/drawing/2014/main" id="{57B1D1AC-929A-1B48-B037-A531AC6D1E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229033" y="7500394"/>
            <a:ext cx="1275183" cy="1136072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5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8368145"/>
            <a:ext cx="18283428" cy="191291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7" name="Câu hỏi">
            <a:extLst>
              <a:ext uri="{FF2B5EF4-FFF2-40B4-BE49-F238E27FC236}">
                <a16:creationId xmlns="" xmlns:a16="http://schemas.microsoft.com/office/drawing/2014/main" id="{99855FFD-344E-0BEC-871D-5C9A9BDE6278}"/>
              </a:ext>
            </a:extLst>
          </p:cNvPr>
          <p:cNvSpPr/>
          <p:nvPr/>
        </p:nvSpPr>
        <p:spPr>
          <a:xfrm>
            <a:off x="1821872" y="1179369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8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 bưu chính có hình </a:t>
            </a:r>
            <a:r>
              <a:rPr lang="fr-FR" sz="4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ngọn</a:t>
            </a:r>
            <a:r>
              <a:rPr lang="fr-FR" sz="4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hải</a:t>
            </a:r>
            <a:r>
              <a:rPr lang="fr-FR" sz="4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đăng</a:t>
            </a:r>
            <a:r>
              <a:rPr lang="fr-FR" sz="4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Alexandria</a:t>
            </a:r>
            <a:r>
              <a:rPr lang="vi-VN" sz="4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được in năm 1977 là của nước nào? </a:t>
            </a:r>
            <a:endParaRPr lang="vi-VN" sz="48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Đáp án đúng">
            <a:extLst>
              <a:ext uri="{FF2B5EF4-FFF2-40B4-BE49-F238E27FC236}">
                <a16:creationId xmlns="" xmlns:a16="http://schemas.microsoft.com/office/drawing/2014/main" id="{EE0078FA-1165-505E-840F-C862A1AD3A98}"/>
              </a:ext>
            </a:extLst>
          </p:cNvPr>
          <p:cNvSpPr/>
          <p:nvPr/>
        </p:nvSpPr>
        <p:spPr>
          <a:xfrm>
            <a:off x="1821875" y="7081402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Cu-ba</a:t>
            </a:r>
          </a:p>
        </p:txBody>
      </p:sp>
      <p:sp>
        <p:nvSpPr>
          <p:cNvPr id="19" name="Đáp án sai 1">
            <a:extLst>
              <a:ext uri="{FF2B5EF4-FFF2-40B4-BE49-F238E27FC236}">
                <a16:creationId xmlns="" xmlns:a16="http://schemas.microsoft.com/office/drawing/2014/main" id="{B23A4FD1-FAA6-67B1-A04A-CF148F8E78D9}"/>
              </a:ext>
            </a:extLst>
          </p:cNvPr>
          <p:cNvSpPr/>
          <p:nvPr/>
        </p:nvSpPr>
        <p:spPr>
          <a:xfrm>
            <a:off x="1821872" y="4629151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Úc</a:t>
            </a:r>
          </a:p>
        </p:txBody>
      </p:sp>
      <p:sp>
        <p:nvSpPr>
          <p:cNvPr id="20" name="Đáp án sai 2">
            <a:extLst>
              <a:ext uri="{FF2B5EF4-FFF2-40B4-BE49-F238E27FC236}">
                <a16:creationId xmlns="" xmlns:a16="http://schemas.microsoft.com/office/drawing/2014/main" id="{301BCDA5-188D-48C7-6D18-43282696C5FC}"/>
              </a:ext>
            </a:extLst>
          </p:cNvPr>
          <p:cNvSpPr/>
          <p:nvPr/>
        </p:nvSpPr>
        <p:spPr>
          <a:xfrm>
            <a:off x="9663545" y="4629151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</a:p>
        </p:txBody>
      </p:sp>
      <p:sp>
        <p:nvSpPr>
          <p:cNvPr id="21" name="Đáp án sai 3">
            <a:extLst>
              <a:ext uri="{FF2B5EF4-FFF2-40B4-BE49-F238E27FC236}">
                <a16:creationId xmlns="" xmlns:a16="http://schemas.microsoft.com/office/drawing/2014/main" id="{6921AC71-8368-98CC-4845-2B24631201D6}"/>
              </a:ext>
            </a:extLst>
          </p:cNvPr>
          <p:cNvSpPr/>
          <p:nvPr/>
        </p:nvSpPr>
        <p:spPr>
          <a:xfrm>
            <a:off x="9663544" y="7081402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 Ban Nha</a:t>
            </a:r>
          </a:p>
        </p:txBody>
      </p:sp>
      <p:pic>
        <p:nvPicPr>
          <p:cNvPr id="22" name="Picture 5">
            <a:extLst>
              <a:ext uri="{FF2B5EF4-FFF2-40B4-BE49-F238E27FC236}">
                <a16:creationId xmlns="" xmlns:a16="http://schemas.microsoft.com/office/drawing/2014/main" id="{4DDDB707-1754-02DE-ED8A-24AC1AB601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224650" y="7522056"/>
            <a:ext cx="1279569" cy="1113741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="" xmlns:a16="http://schemas.microsoft.com/office/drawing/2014/main" id="{AC8E7E92-0417-7D0F-FB99-B5166E8782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90943" y="5036126"/>
            <a:ext cx="1275183" cy="1136072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="" xmlns:a16="http://schemas.microsoft.com/office/drawing/2014/main" id="{8E50EEF4-9841-DB62-BC63-80EC3EEFB1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90943" y="7510891"/>
            <a:ext cx="1275183" cy="1136072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="" xmlns:a16="http://schemas.microsoft.com/office/drawing/2014/main" id="{FB94ED1D-AE58-5D05-84D2-645969C28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29036" y="5036126"/>
            <a:ext cx="1275183" cy="1136072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247213" y="8399992"/>
            <a:ext cx="2036216" cy="1887503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E7AFEB1A-1837-3509-64B7-750E8B3C5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FDCC2E82-898D-1995-D44B-B2C77A2834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8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8368145"/>
            <a:ext cx="18283428" cy="191291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3" name="Picture 2">
            <a:hlinkClick r:id="rId6" action="ppaction://hlinksldjump"/>
            <a:extLst>
              <a:ext uri="{FF2B5EF4-FFF2-40B4-BE49-F238E27FC236}">
                <a16:creationId xmlns=""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47213" y="8399992"/>
            <a:ext cx="2036216" cy="1887503"/>
          </a:xfrm>
          <a:prstGeom prst="rect">
            <a:avLst/>
          </a:prstGeom>
        </p:spPr>
      </p:pic>
      <p:sp>
        <p:nvSpPr>
          <p:cNvPr id="7" name="Câu hỏi">
            <a:extLst>
              <a:ext uri="{FF2B5EF4-FFF2-40B4-BE49-F238E27FC236}">
                <a16:creationId xmlns="" xmlns:a16="http://schemas.microsoft.com/office/drawing/2014/main" id="{B0D98919-4C4F-2E0C-BD43-22C4372192E8}"/>
              </a:ext>
            </a:extLst>
          </p:cNvPr>
          <p:cNvSpPr/>
          <p:nvPr/>
        </p:nvSpPr>
        <p:spPr>
          <a:xfrm>
            <a:off x="1819586" y="796637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 kế tem bưu chính gồm mấy bước?</a:t>
            </a:r>
          </a:p>
        </p:txBody>
      </p:sp>
      <p:sp>
        <p:nvSpPr>
          <p:cNvPr id="8" name="Đáp án đúng">
            <a:extLst>
              <a:ext uri="{FF2B5EF4-FFF2-40B4-BE49-F238E27FC236}">
                <a16:creationId xmlns="" xmlns:a16="http://schemas.microsoft.com/office/drawing/2014/main" id="{85077CBF-0BD6-DB1E-B7D4-82E0C94A0EF5}"/>
              </a:ext>
            </a:extLst>
          </p:cNvPr>
          <p:cNvSpPr/>
          <p:nvPr/>
        </p:nvSpPr>
        <p:spPr>
          <a:xfrm>
            <a:off x="1819586" y="424641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bước</a:t>
            </a:r>
          </a:p>
        </p:txBody>
      </p:sp>
      <p:sp>
        <p:nvSpPr>
          <p:cNvPr id="10" name="Đáp án sai 1">
            <a:extLst>
              <a:ext uri="{FF2B5EF4-FFF2-40B4-BE49-F238E27FC236}">
                <a16:creationId xmlns="" xmlns:a16="http://schemas.microsoft.com/office/drawing/2014/main" id="{E5FA9301-D26F-1FE8-4A6B-7E77BA027D3B}"/>
              </a:ext>
            </a:extLst>
          </p:cNvPr>
          <p:cNvSpPr/>
          <p:nvPr/>
        </p:nvSpPr>
        <p:spPr>
          <a:xfrm>
            <a:off x="1819586" y="6698669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bước</a:t>
            </a:r>
          </a:p>
        </p:txBody>
      </p:sp>
      <p:sp>
        <p:nvSpPr>
          <p:cNvPr id="11" name="Đáp án sai 2">
            <a:extLst>
              <a:ext uri="{FF2B5EF4-FFF2-40B4-BE49-F238E27FC236}">
                <a16:creationId xmlns="" xmlns:a16="http://schemas.microsoft.com/office/drawing/2014/main" id="{44F7A463-21B5-41A8-ED53-0F7A11C8AF89}"/>
              </a:ext>
            </a:extLst>
          </p:cNvPr>
          <p:cNvSpPr/>
          <p:nvPr/>
        </p:nvSpPr>
        <p:spPr>
          <a:xfrm>
            <a:off x="9661259" y="424641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bước</a:t>
            </a:r>
          </a:p>
        </p:txBody>
      </p:sp>
      <p:sp>
        <p:nvSpPr>
          <p:cNvPr id="12" name="Đáp án sai 3">
            <a:extLst>
              <a:ext uri="{FF2B5EF4-FFF2-40B4-BE49-F238E27FC236}">
                <a16:creationId xmlns="" xmlns:a16="http://schemas.microsoft.com/office/drawing/2014/main" id="{C0318EC5-64C0-76EA-FAED-DBA18D8446CD}"/>
              </a:ext>
            </a:extLst>
          </p:cNvPr>
          <p:cNvSpPr/>
          <p:nvPr/>
        </p:nvSpPr>
        <p:spPr>
          <a:xfrm>
            <a:off x="9661258" y="6698669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bước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="" xmlns:a16="http://schemas.microsoft.com/office/drawing/2014/main" id="{804C4643-9C61-12F4-9C14-B93022A6FF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22361" y="4687073"/>
            <a:ext cx="1279569" cy="1113741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="" xmlns:a16="http://schemas.microsoft.com/office/drawing/2014/main" id="{FC6C6DA9-9BE5-91DC-AAD6-E4AE0A324E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188657" y="4653394"/>
            <a:ext cx="1275183" cy="1136072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="" xmlns:a16="http://schemas.microsoft.com/office/drawing/2014/main" id="{6467EF40-F657-E7D5-4D54-C2BF8C271E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188657" y="7128158"/>
            <a:ext cx="1275183" cy="1136072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="" xmlns:a16="http://schemas.microsoft.com/office/drawing/2014/main" id="{70B31BC2-6F8E-12C8-0CE6-28C5D8E58E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226747" y="7128158"/>
            <a:ext cx="1275183" cy="1136072"/>
          </a:xfrm>
          <a:prstGeom prst="rect">
            <a:avLst/>
          </a:prstGeom>
        </p:spPr>
      </p:pic>
      <p:pic>
        <p:nvPicPr>
          <p:cNvPr id="17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85E7D410-E6FA-E467-6AAF-6D1C54ED75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727F0B45-AD16-16F7-E349-C12D965CF4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8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8368145"/>
            <a:ext cx="18283428" cy="191291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7" name="Câu hỏi">
            <a:extLst>
              <a:ext uri="{FF2B5EF4-FFF2-40B4-BE49-F238E27FC236}">
                <a16:creationId xmlns="" xmlns:a16="http://schemas.microsoft.com/office/drawing/2014/main" id="{DB4A04FF-6236-3742-E1CE-33D9E3726307}"/>
              </a:ext>
            </a:extLst>
          </p:cNvPr>
          <p:cNvSpPr/>
          <p:nvPr/>
        </p:nvSpPr>
        <p:spPr>
          <a:xfrm>
            <a:off x="1821872" y="116551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fr-FR" sz="4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hông</a:t>
            </a:r>
            <a:r>
              <a:rPr lang="fr-FR" sz="4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fr-FR" sz="4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4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4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tem </a:t>
            </a:r>
            <a:r>
              <a:rPr lang="fr-FR" sz="4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bưu</a:t>
            </a:r>
            <a:r>
              <a:rPr lang="fr-FR" sz="4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vi-VN" sz="4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gồm mấy nội dung?</a:t>
            </a:r>
            <a:endParaRPr lang="vi-VN" sz="48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Đáp án đúng">
            <a:extLst>
              <a:ext uri="{FF2B5EF4-FFF2-40B4-BE49-F238E27FC236}">
                <a16:creationId xmlns="" xmlns:a16="http://schemas.microsoft.com/office/drawing/2014/main" id="{B78273A2-7E9D-D87F-CCC4-9D3C38DA5CE4}"/>
              </a:ext>
            </a:extLst>
          </p:cNvPr>
          <p:cNvSpPr/>
          <p:nvPr/>
        </p:nvSpPr>
        <p:spPr>
          <a:xfrm>
            <a:off x="9663544" y="4615297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nội dung</a:t>
            </a:r>
          </a:p>
        </p:txBody>
      </p:sp>
      <p:sp>
        <p:nvSpPr>
          <p:cNvPr id="19" name="Đáp án sai 1">
            <a:extLst>
              <a:ext uri="{FF2B5EF4-FFF2-40B4-BE49-F238E27FC236}">
                <a16:creationId xmlns="" xmlns:a16="http://schemas.microsoft.com/office/drawing/2014/main" id="{164B94FA-E158-F3A3-52E5-9E90C579B3BA}"/>
              </a:ext>
            </a:extLst>
          </p:cNvPr>
          <p:cNvSpPr/>
          <p:nvPr/>
        </p:nvSpPr>
        <p:spPr>
          <a:xfrm>
            <a:off x="1821872" y="4615297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nội dung</a:t>
            </a:r>
          </a:p>
        </p:txBody>
      </p:sp>
      <p:sp>
        <p:nvSpPr>
          <p:cNvPr id="20" name="Đáp án sai 2">
            <a:extLst>
              <a:ext uri="{FF2B5EF4-FFF2-40B4-BE49-F238E27FC236}">
                <a16:creationId xmlns="" xmlns:a16="http://schemas.microsoft.com/office/drawing/2014/main" id="{BD070FDC-1312-1A12-786F-7C02FCEBFD72}"/>
              </a:ext>
            </a:extLst>
          </p:cNvPr>
          <p:cNvSpPr/>
          <p:nvPr/>
        </p:nvSpPr>
        <p:spPr>
          <a:xfrm>
            <a:off x="1821872" y="707619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nội dung</a:t>
            </a:r>
          </a:p>
        </p:txBody>
      </p:sp>
      <p:sp>
        <p:nvSpPr>
          <p:cNvPr id="21" name="Đáp án sai 3">
            <a:extLst>
              <a:ext uri="{FF2B5EF4-FFF2-40B4-BE49-F238E27FC236}">
                <a16:creationId xmlns="" xmlns:a16="http://schemas.microsoft.com/office/drawing/2014/main" id="{AF914E71-109A-489E-2E4F-42F7CB1F0426}"/>
              </a:ext>
            </a:extLst>
          </p:cNvPr>
          <p:cNvSpPr/>
          <p:nvPr/>
        </p:nvSpPr>
        <p:spPr>
          <a:xfrm>
            <a:off x="9663544" y="706754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nội dung</a:t>
            </a:r>
          </a:p>
        </p:txBody>
      </p:sp>
      <p:pic>
        <p:nvPicPr>
          <p:cNvPr id="22" name="Picture 5">
            <a:extLst>
              <a:ext uri="{FF2B5EF4-FFF2-40B4-BE49-F238E27FC236}">
                <a16:creationId xmlns="" xmlns:a16="http://schemas.microsoft.com/office/drawing/2014/main" id="{5BE9A5AF-BF69-F85C-F842-1C7B0735BA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76643" y="5055951"/>
            <a:ext cx="1279569" cy="1113741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="" xmlns:a16="http://schemas.microsoft.com/office/drawing/2014/main" id="{FBD0C9BB-F545-BE4E-C99B-7EE3BBBB57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29036" y="7497037"/>
            <a:ext cx="1275183" cy="1136072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="" xmlns:a16="http://schemas.microsoft.com/office/drawing/2014/main" id="{9DD1EBFF-06FD-0CB4-0B91-7508A46195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90943" y="7497037"/>
            <a:ext cx="1275183" cy="1136072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="" xmlns:a16="http://schemas.microsoft.com/office/drawing/2014/main" id="{1BCF292E-A189-5939-62F3-2E1BE9F40D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29036" y="5022272"/>
            <a:ext cx="1275183" cy="1136072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247213" y="8399992"/>
            <a:ext cx="2036216" cy="1887503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50E0DB1E-6D72-CBFA-1157-BFEAA980F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DE48B2AA-F96D-A1EC-7DB6-83255C6177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8368145"/>
            <a:ext cx="18283428" cy="191291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8" name="Câu hỏi">
            <a:extLst>
              <a:ext uri="{FF2B5EF4-FFF2-40B4-BE49-F238E27FC236}">
                <a16:creationId xmlns="" xmlns:a16="http://schemas.microsoft.com/office/drawing/2014/main" id="{BF8EC4AE-3F26-6574-80AD-6E251B671469}"/>
              </a:ext>
            </a:extLst>
          </p:cNvPr>
          <p:cNvSpPr/>
          <p:nvPr/>
        </p:nvSpPr>
        <p:spPr>
          <a:xfrm>
            <a:off x="1556350" y="1168204"/>
            <a:ext cx="15170728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800" b="1" noProof="1">
                <a:solidFill>
                  <a:schemeClr val="tx1"/>
                </a:solidFill>
                <a:cs typeface="Arial" panose="020B0604020202020204" pitchFamily="34" charset="0"/>
              </a:rPr>
              <a:t>Hình ảnh di tích trên tem bưu chính được thể hiện như thế nào so với hình ảnh di tích ngoài đời?</a:t>
            </a:r>
          </a:p>
        </p:txBody>
      </p:sp>
      <p:sp>
        <p:nvSpPr>
          <p:cNvPr id="29" name="Đáp án đúng">
            <a:extLst>
              <a:ext uri="{FF2B5EF4-FFF2-40B4-BE49-F238E27FC236}">
                <a16:creationId xmlns="" xmlns:a16="http://schemas.microsoft.com/office/drawing/2014/main" id="{66DB7CD2-FA3C-2531-055C-8AB3F896009B}"/>
              </a:ext>
            </a:extLst>
          </p:cNvPr>
          <p:cNvSpPr/>
          <p:nvPr/>
        </p:nvSpPr>
        <p:spPr>
          <a:xfrm>
            <a:off x="9663544" y="707619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 cả đáp án trên</a:t>
            </a:r>
          </a:p>
        </p:txBody>
      </p:sp>
      <p:sp>
        <p:nvSpPr>
          <p:cNvPr id="30" name="Đáp án sai 1">
            <a:extLst>
              <a:ext uri="{FF2B5EF4-FFF2-40B4-BE49-F238E27FC236}">
                <a16:creationId xmlns="" xmlns:a16="http://schemas.microsoft.com/office/drawing/2014/main" id="{A1EA5947-42D2-D1B5-5EAB-7CCC4CEB1444}"/>
              </a:ext>
            </a:extLst>
          </p:cNvPr>
          <p:cNvSpPr/>
          <p:nvPr/>
        </p:nvSpPr>
        <p:spPr>
          <a:xfrm>
            <a:off x="1821872" y="4615297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Hài hòa</a:t>
            </a:r>
          </a:p>
        </p:txBody>
      </p:sp>
      <p:sp>
        <p:nvSpPr>
          <p:cNvPr id="31" name="Đáp án sai 2">
            <a:extLst>
              <a:ext uri="{FF2B5EF4-FFF2-40B4-BE49-F238E27FC236}">
                <a16:creationId xmlns="" xmlns:a16="http://schemas.microsoft.com/office/drawing/2014/main" id="{16A7850E-830E-D371-603B-24FC5FCE66CD}"/>
              </a:ext>
            </a:extLst>
          </p:cNvPr>
          <p:cNvSpPr/>
          <p:nvPr/>
        </p:nvSpPr>
        <p:spPr>
          <a:xfrm>
            <a:off x="1821872" y="707619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Giống, nguyên vẹn</a:t>
            </a:r>
          </a:p>
        </p:txBody>
      </p:sp>
      <p:sp>
        <p:nvSpPr>
          <p:cNvPr id="32" name="Đáp án sai 3">
            <a:extLst>
              <a:ext uri="{FF2B5EF4-FFF2-40B4-BE49-F238E27FC236}">
                <a16:creationId xmlns="" xmlns:a16="http://schemas.microsoft.com/office/drawing/2014/main" id="{976214D2-B342-7750-5C8C-C27E00310D7A}"/>
              </a:ext>
            </a:extLst>
          </p:cNvPr>
          <p:cNvSpPr/>
          <p:nvPr/>
        </p:nvSpPr>
        <p:spPr>
          <a:xfrm>
            <a:off x="9663544" y="4615295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</a:p>
        </p:txBody>
      </p:sp>
      <p:pic>
        <p:nvPicPr>
          <p:cNvPr id="33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=""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190943" y="7519367"/>
            <a:ext cx="1279569" cy="1113741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=""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229036" y="7497037"/>
            <a:ext cx="1275183" cy="1136072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=""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190943" y="5022271"/>
            <a:ext cx="1275183" cy="1136072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=""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229036" y="5022272"/>
            <a:ext cx="1275183" cy="1136072"/>
          </a:xfrm>
          <a:prstGeom prst="rect">
            <a:avLst/>
          </a:prstGeom>
        </p:spPr>
      </p:pic>
      <p:pic>
        <p:nvPicPr>
          <p:cNvPr id="38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pic>
        <p:nvPicPr>
          <p:cNvPr id="3" name="Picture 2">
            <a:hlinkClick r:id="rId11" action="ppaction://hlinksldjump"/>
            <a:extLst>
              <a:ext uri="{FF2B5EF4-FFF2-40B4-BE49-F238E27FC236}">
                <a16:creationId xmlns=""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247213" y="8399992"/>
            <a:ext cx="2036216" cy="188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7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8916">
            <a:off x="3810155" y="497811"/>
            <a:ext cx="10056428" cy="16530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691925">
            <a:off x="-83945" y="-526381"/>
            <a:ext cx="2647719" cy="289368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291906">
            <a:off x="2008385" y="-201952"/>
            <a:ext cx="1811530" cy="19798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641404" flipH="1">
            <a:off x="15589750" y="-380832"/>
            <a:ext cx="2647719" cy="289368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235508" flipH="1">
            <a:off x="14332263" y="30349"/>
            <a:ext cx="1811530" cy="1979814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 rot="25988">
            <a:off x="4643258" y="952736"/>
            <a:ext cx="8542389" cy="910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08"/>
              </a:lnSpc>
              <a:spcBef>
                <a:spcPct val="0"/>
              </a:spcBef>
            </a:pPr>
            <a:r>
              <a:rPr lang="vi-VN" sz="6400" b="1" dirty="0">
                <a:solidFill>
                  <a:srgbClr val="FFFFFF"/>
                </a:solidFill>
              </a:rPr>
              <a:t>HƯỚNG DẪN VỀ NHÀ</a:t>
            </a:r>
            <a:endParaRPr lang="en-US" sz="6400" b="1" dirty="0">
              <a:solidFill>
                <a:srgbClr val="FFFFFF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016359" y="2953733"/>
            <a:ext cx="845792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839"/>
              </a:lnSpc>
            </a:pP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 lại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đã học.</a:t>
            </a:r>
          </a:p>
        </p:txBody>
      </p:sp>
      <p:pic>
        <p:nvPicPr>
          <p:cNvPr id="24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524434" y="6036417"/>
            <a:ext cx="3294202" cy="4250583"/>
          </a:xfrm>
          <a:prstGeom prst="rect">
            <a:avLst/>
          </a:prstGeom>
        </p:spPr>
      </p:pic>
      <p:pic>
        <p:nvPicPr>
          <p:cNvPr id="26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15905" y="3005644"/>
            <a:ext cx="2054372" cy="1147881"/>
          </a:xfrm>
          <a:prstGeom prst="rect">
            <a:avLst/>
          </a:prstGeom>
        </p:spPr>
      </p:pic>
      <p:sp>
        <p:nvSpPr>
          <p:cNvPr id="27" name="TextBox 17"/>
          <p:cNvSpPr txBox="1"/>
          <p:nvPr/>
        </p:nvSpPr>
        <p:spPr>
          <a:xfrm>
            <a:off x="4016359" y="4142721"/>
            <a:ext cx="11472818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800" dirty="0">
                <a:cs typeface="Arial" panose="020B0604020202020204" pitchFamily="34" charset="0"/>
              </a:rPr>
              <a:t>Hoàn thành các bài tập của Bài 4, Sách bài tập Mĩ thuật 7 tr.16-17.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17"/>
          <p:cNvSpPr txBox="1"/>
          <p:nvPr/>
        </p:nvSpPr>
        <p:spPr>
          <a:xfrm>
            <a:off x="4016358" y="6872305"/>
            <a:ext cx="11266101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800" dirty="0">
                <a:cs typeface="Arial" panose="020B0604020202020204" pitchFamily="34" charset="0"/>
              </a:rPr>
              <a:t>Đọc và tìm hiểu trước </a:t>
            </a:r>
            <a:r>
              <a:rPr lang="vi-VN" sz="4800" b="1" i="1" dirty="0">
                <a:cs typeface="Arial" panose="020B0604020202020204" pitchFamily="34" charset="0"/>
              </a:rPr>
              <a:t>Bài 5</a:t>
            </a:r>
            <a:r>
              <a:rPr lang="vi-VN" sz="4800" dirty="0">
                <a:cs typeface="Arial" panose="020B0604020202020204" pitchFamily="34" charset="0"/>
              </a:rPr>
              <a:t> </a:t>
            </a:r>
            <a:r>
              <a:rPr lang="vi-VN" sz="4800" b="1" dirty="0">
                <a:cs typeface="Arial" panose="020B0604020202020204" pitchFamily="34" charset="0"/>
              </a:rPr>
              <a:t>– Yếu tố dân tộc trong tranh của một số họa sĩ. 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53375" y="4584762"/>
            <a:ext cx="2054372" cy="1147881"/>
          </a:xfrm>
          <a:prstGeom prst="rect">
            <a:avLst/>
          </a:prstGeom>
        </p:spPr>
      </p:pic>
      <p:pic>
        <p:nvPicPr>
          <p:cNvPr id="30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77959" y="7235807"/>
            <a:ext cx="2054372" cy="1147881"/>
          </a:xfrm>
          <a:prstGeom prst="rect">
            <a:avLst/>
          </a:prstGeom>
        </p:spPr>
      </p:pic>
      <p:pic>
        <p:nvPicPr>
          <p:cNvPr id="31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223579" y="8724900"/>
            <a:ext cx="3603075" cy="17474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14265" y="3380323"/>
            <a:ext cx="13868400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vi-VN" sz="7200" b="1" dirty="0">
                <a:solidFill>
                  <a:srgbClr val="6069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marL="0" lvl="0" indent="0" algn="ctr">
              <a:lnSpc>
                <a:spcPct val="150000"/>
              </a:lnSpc>
            </a:pPr>
            <a:r>
              <a:rPr lang="vi-VN" sz="7200" b="1" dirty="0">
                <a:solidFill>
                  <a:srgbClr val="6069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  <a:endParaRPr lang="en-US" sz="7200" b="1" dirty="0">
              <a:solidFill>
                <a:srgbClr val="6069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74371" y="2673139"/>
            <a:ext cx="2347546" cy="62810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3024180" y="7716766"/>
            <a:ext cx="5878857" cy="285124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09600" y="-1065337"/>
            <a:ext cx="2711305" cy="46149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79988" flipH="1">
            <a:off x="13087618" y="7047022"/>
            <a:ext cx="1272122" cy="22665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" y="5622165"/>
            <a:ext cx="2971800" cy="39038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25163" y="7716766"/>
            <a:ext cx="5878857" cy="2851246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594381" y="1328774"/>
            <a:ext cx="1508167" cy="134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4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8916">
            <a:off x="5413679" y="290868"/>
            <a:ext cx="6765329" cy="141732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066401">
            <a:off x="1155831" y="-259005"/>
            <a:ext cx="2422134" cy="18922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433248" flipH="1">
            <a:off x="13534196" y="208424"/>
            <a:ext cx="2343374" cy="1147881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 rot="25988">
            <a:off x="6632771" y="544276"/>
            <a:ext cx="4961953" cy="910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08"/>
              </a:lnSpc>
              <a:spcBef>
                <a:spcPct val="0"/>
              </a:spcBef>
            </a:pPr>
            <a:r>
              <a:rPr lang="vi-VN" sz="6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193566" y="5255917"/>
            <a:ext cx="1825202" cy="1663215"/>
          </a:xfrm>
          <a:prstGeom prst="rect">
            <a:avLst/>
          </a:prstGeom>
        </p:spPr>
      </p:pic>
      <p:pic>
        <p:nvPicPr>
          <p:cNvPr id="17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0327026">
            <a:off x="69916" y="7705912"/>
            <a:ext cx="1298813" cy="23141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10406" y="8476893"/>
            <a:ext cx="450625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Chùa Một Cột - Hà Nội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49839" y="8463938"/>
            <a:ext cx="523733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Ngọ Môn Cố đô Huế - Huế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4" name="Picture 13" descr="A picture containing text&#10;&#10;Description automatically generated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26" y="2625027"/>
            <a:ext cx="4917699" cy="5333999"/>
          </a:xfrm>
          <a:prstGeom prst="rect">
            <a:avLst/>
          </a:prstGeom>
        </p:spPr>
      </p:pic>
      <p:pic>
        <p:nvPicPr>
          <p:cNvPr id="20" name="Picture 19" descr="A close-up of a bill&#10;&#10;Description automatically generated with low confidence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656" y="2590446"/>
            <a:ext cx="4917699" cy="5405543"/>
          </a:xfrm>
          <a:prstGeom prst="rect">
            <a:avLst/>
          </a:prstGeom>
        </p:spPr>
      </p:pic>
      <p:pic>
        <p:nvPicPr>
          <p:cNvPr id="21" name="Picture 20" descr="A picture containing text&#10;&#10;Description automatically generated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6919" y="2593751"/>
            <a:ext cx="4901359" cy="537096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567265" y="8470638"/>
            <a:ext cx="553549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Chùa Phổ Minh – Nam Định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17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172200" y="2379470"/>
            <a:ext cx="5126537" cy="130128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5382" y="8105571"/>
            <a:ext cx="4914798" cy="238367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284946" y="-13426"/>
            <a:ext cx="8993804" cy="248453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38233" flipH="1">
            <a:off x="16448823" y="3856041"/>
            <a:ext cx="1409852" cy="284818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33593" y="-1941281"/>
            <a:ext cx="2711305" cy="461498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99451">
            <a:off x="561945" y="3258359"/>
            <a:ext cx="1298813" cy="2314144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571500" y="3907804"/>
            <a:ext cx="17145000" cy="34135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9000" b="1" dirty="0">
                <a:solidFill>
                  <a:srgbClr val="6069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ẢNH DI TÍCH TRONG THIẾT KẾ TEM BƯU CHÍNH</a:t>
            </a:r>
            <a:endParaRPr lang="en-US" sz="9000" b="1" dirty="0">
              <a:solidFill>
                <a:srgbClr val="6069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 rot="25988">
            <a:off x="7530835" y="2836963"/>
            <a:ext cx="2409265" cy="707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5"/>
              </a:lnSpc>
              <a:spcBef>
                <a:spcPct val="0"/>
              </a:spcBef>
            </a:pPr>
            <a:r>
              <a:rPr lang="vi-VN" sz="7200" b="1" dirty="0">
                <a:solidFill>
                  <a:srgbClr val="FFFFFF"/>
                </a:solidFill>
              </a:rPr>
              <a:t>BÀI 4 </a:t>
            </a:r>
            <a:endParaRPr lang="en-US" sz="7200" b="1" dirty="0">
              <a:solidFill>
                <a:srgbClr val="FFFFFF"/>
              </a:solidFill>
            </a:endParaRPr>
          </a:p>
        </p:txBody>
      </p:sp>
      <p:pic>
        <p:nvPicPr>
          <p:cNvPr id="12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37423">
            <a:off x="15208983" y="8223447"/>
            <a:ext cx="2576034" cy="143936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2303" y="365799"/>
            <a:ext cx="7315200" cy="10287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5480859" y="-812359"/>
            <a:ext cx="1982819" cy="30741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595251" y="-722131"/>
            <a:ext cx="2647719" cy="289368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164" y="196059"/>
            <a:ext cx="1508167" cy="134038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32303" y="1520694"/>
            <a:ext cx="17221200" cy="969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200" b="1" dirty="0"/>
              <a:t>Tìm hiểu vẻ đẹp di tích trong thiết kế tem thư bưu chính ở Việt Nam</a:t>
            </a:r>
            <a:endParaRPr lang="en-US" sz="4200" b="1" dirty="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016167">
            <a:off x="13592839" y="-453504"/>
            <a:ext cx="1403962" cy="153438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 rot="25988">
            <a:off x="1500090" y="482998"/>
            <a:ext cx="491167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2"/>
              </a:lnSpc>
              <a:spcBef>
                <a:spcPct val="0"/>
              </a:spcBef>
            </a:pPr>
            <a:r>
              <a:rPr lang="vi-VN" sz="4800" b="1" dirty="0">
                <a:solidFill>
                  <a:srgbClr val="60699E"/>
                </a:solidFill>
              </a:rPr>
              <a:t>QUAN SÁT</a:t>
            </a:r>
            <a:endParaRPr lang="en-US" sz="4800" b="1" dirty="0">
              <a:solidFill>
                <a:srgbClr val="60699E"/>
              </a:solidFill>
            </a:endParaRPr>
          </a:p>
        </p:txBody>
      </p:sp>
      <p:pic>
        <p:nvPicPr>
          <p:cNvPr id="15" name="Picture 14" descr="Graphical user interface&#10;&#10;Description automatically generated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"/>
          <a:stretch/>
        </p:blipFill>
        <p:spPr>
          <a:xfrm>
            <a:off x="532303" y="2725878"/>
            <a:ext cx="7650466" cy="716910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802735" y="2484814"/>
            <a:ext cx="51523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200" b="1" dirty="0">
                <a:solidFill>
                  <a:srgbClr val="FF0000"/>
                </a:solidFill>
              </a:rPr>
              <a:t>THẢO LUẬN NHÓM</a:t>
            </a:r>
            <a:endParaRPr lang="en-US" sz="42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82000" y="3218102"/>
            <a:ext cx="9219103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khai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tem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tem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chụp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?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tem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2303" y="365799"/>
            <a:ext cx="7315200" cy="10287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5480859" y="-812359"/>
            <a:ext cx="1982819" cy="30741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595251" y="-722131"/>
            <a:ext cx="2647719" cy="289368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164" y="196059"/>
            <a:ext cx="1508167" cy="134038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32303" y="1520694"/>
            <a:ext cx="17221200" cy="969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200" b="1" dirty="0"/>
              <a:t>Tìm hiểu vẻ đẹp di tích trong thiết kế tem thư bưu chính ở Việt Nam</a:t>
            </a:r>
            <a:endParaRPr lang="en-US" sz="4200" b="1" dirty="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016167">
            <a:off x="13592839" y="-453504"/>
            <a:ext cx="1403962" cy="153438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 rot="25988">
            <a:off x="1500090" y="482998"/>
            <a:ext cx="491167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2"/>
              </a:lnSpc>
              <a:spcBef>
                <a:spcPct val="0"/>
              </a:spcBef>
            </a:pPr>
            <a:r>
              <a:rPr lang="vi-VN" sz="4800" b="1" dirty="0">
                <a:solidFill>
                  <a:srgbClr val="60699E"/>
                </a:solidFill>
              </a:rPr>
              <a:t>QUAN SÁT</a:t>
            </a:r>
            <a:endParaRPr lang="en-US" sz="4800" b="1" dirty="0">
              <a:solidFill>
                <a:srgbClr val="60699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5479" y="2487347"/>
            <a:ext cx="16991503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tem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bưu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hài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hòa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chỉnh</a:t>
            </a:r>
            <a:r>
              <a:rPr lang="fr-FR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chu,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vẹn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sắc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tem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chụp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710506" y="5754001"/>
            <a:ext cx="7602515" cy="453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4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2303" y="365799"/>
            <a:ext cx="7315200" cy="10287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5480859" y="-812359"/>
            <a:ext cx="1982819" cy="30741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595251" y="-722131"/>
            <a:ext cx="2647719" cy="289368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164" y="196059"/>
            <a:ext cx="1508167" cy="134038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32303" y="1520694"/>
            <a:ext cx="17221200" cy="926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500" b="1" dirty="0"/>
              <a:t>Vẻ đẹp di tích trong thiết kế tem thư bưu chính ở Việt Nam</a:t>
            </a:r>
            <a:endParaRPr lang="en-US" sz="4500" b="1" dirty="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016167">
            <a:off x="13592839" y="-453504"/>
            <a:ext cx="1403962" cy="153438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 rot="25988">
            <a:off x="1500090" y="482998"/>
            <a:ext cx="491167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2"/>
              </a:lnSpc>
              <a:spcBef>
                <a:spcPct val="0"/>
              </a:spcBef>
            </a:pPr>
            <a:r>
              <a:rPr lang="vi-VN" sz="4800" b="1" dirty="0">
                <a:solidFill>
                  <a:srgbClr val="60699E"/>
                </a:solidFill>
              </a:rPr>
              <a:t>QUAN SÁT</a:t>
            </a:r>
            <a:endParaRPr lang="en-US" sz="4800" b="1" dirty="0">
              <a:solidFill>
                <a:srgbClr val="60699E"/>
              </a:solidFill>
            </a:endParaRPr>
          </a:p>
        </p:txBody>
      </p:sp>
      <p:pic>
        <p:nvPicPr>
          <p:cNvPr id="15" name="Picture 14" descr="Diagram&#10;&#10;Description automatically generated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31" y="3861554"/>
            <a:ext cx="6985635" cy="45516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5746" y="6997394"/>
            <a:ext cx="3837910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3800" b="1" dirty="0">
                <a:solidFill>
                  <a:srgbClr val="FF0000"/>
                </a:solidFill>
              </a:rPr>
              <a:t>Hình ảnh di tích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637760"/>
            <a:ext cx="1360180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tem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bưu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4797" y="4010684"/>
            <a:ext cx="3343779" cy="18466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800" b="1" dirty="0">
                <a:solidFill>
                  <a:srgbClr val="FF0000"/>
                </a:solidFill>
              </a:rPr>
              <a:t>Sự kiện phát hành tem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4012" y="8814554"/>
            <a:ext cx="4732386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3800" b="1" dirty="0">
                <a:solidFill>
                  <a:srgbClr val="FF0000"/>
                </a:solidFill>
              </a:rPr>
              <a:t>Quốc gia phát hành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437593" y="6915142"/>
            <a:ext cx="3892412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3800" b="1" dirty="0">
                <a:solidFill>
                  <a:srgbClr val="FF0000"/>
                </a:solidFill>
              </a:rPr>
              <a:t>Tên gọi của tem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639800" y="5755704"/>
            <a:ext cx="1968809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3800" b="1" dirty="0">
                <a:solidFill>
                  <a:srgbClr val="FF0000"/>
                </a:solidFill>
              </a:rPr>
              <a:t>Giá tem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27796" y="8887260"/>
            <a:ext cx="7461339" cy="9694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800" b="1" dirty="0">
                <a:solidFill>
                  <a:srgbClr val="FF0000"/>
                </a:solidFill>
              </a:rPr>
              <a:t>Chú thích địa danh trong tem </a:t>
            </a:r>
            <a:endParaRPr lang="en-US" sz="38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16" idx="3"/>
          </p:cNvCxnSpPr>
          <p:nvPr/>
        </p:nvCxnSpPr>
        <p:spPr>
          <a:xfrm flipV="1">
            <a:off x="4568576" y="4381500"/>
            <a:ext cx="1451224" cy="5525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3"/>
          </p:cNvCxnSpPr>
          <p:nvPr/>
        </p:nvCxnSpPr>
        <p:spPr>
          <a:xfrm flipV="1">
            <a:off x="5003656" y="6137394"/>
            <a:ext cx="1473344" cy="11985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3"/>
          </p:cNvCxnSpPr>
          <p:nvPr/>
        </p:nvCxnSpPr>
        <p:spPr>
          <a:xfrm flipV="1">
            <a:off x="5236398" y="8115300"/>
            <a:ext cx="1104255" cy="10378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0" idx="0"/>
          </p:cNvCxnSpPr>
          <p:nvPr/>
        </p:nvCxnSpPr>
        <p:spPr>
          <a:xfrm flipH="1" flipV="1">
            <a:off x="9601200" y="8071052"/>
            <a:ext cx="3057266" cy="8162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9" idx="1"/>
          </p:cNvCxnSpPr>
          <p:nvPr/>
        </p:nvCxnSpPr>
        <p:spPr>
          <a:xfrm flipH="1">
            <a:off x="12033135" y="6094258"/>
            <a:ext cx="1606665" cy="10963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8" idx="1"/>
          </p:cNvCxnSpPr>
          <p:nvPr/>
        </p:nvCxnSpPr>
        <p:spPr>
          <a:xfrm flipH="1">
            <a:off x="12420600" y="7253696"/>
            <a:ext cx="1016993" cy="6540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45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2303" y="365799"/>
            <a:ext cx="7315200" cy="10287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5480859" y="-812359"/>
            <a:ext cx="1982819" cy="30741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595251" y="-722131"/>
            <a:ext cx="2647719" cy="289368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164" y="196059"/>
            <a:ext cx="1508167" cy="134038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32303" y="1520694"/>
            <a:ext cx="17221200" cy="926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500" b="1" dirty="0"/>
              <a:t>Vẻ đẹp di tích trong thiết kế tem thư bưu chính ở Việt Nam</a:t>
            </a:r>
            <a:endParaRPr lang="en-US" sz="4500" b="1" dirty="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016167">
            <a:off x="13592839" y="-453504"/>
            <a:ext cx="1403962" cy="153438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 rot="25988">
            <a:off x="1500090" y="482998"/>
            <a:ext cx="491167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2"/>
              </a:lnSpc>
              <a:spcBef>
                <a:spcPct val="0"/>
              </a:spcBef>
            </a:pPr>
            <a:r>
              <a:rPr lang="vi-VN" sz="4800" b="1" dirty="0">
                <a:solidFill>
                  <a:srgbClr val="60699E"/>
                </a:solidFill>
              </a:rPr>
              <a:t>QUAN SÁT</a:t>
            </a:r>
            <a:endParaRPr lang="en-US" sz="4800" b="1" dirty="0">
              <a:solidFill>
                <a:srgbClr val="60699E"/>
              </a:solidFill>
            </a:endParaRPr>
          </a:p>
        </p:txBody>
      </p:sp>
      <p:pic>
        <p:nvPicPr>
          <p:cNvPr id="23" name="Picture 22" descr="A picture containing text, farm machine&#10;&#10;Description automatically generated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47" y="3091706"/>
            <a:ext cx="7959870" cy="4802188"/>
          </a:xfrm>
          <a:prstGeom prst="rect">
            <a:avLst/>
          </a:prstGeom>
        </p:spPr>
      </p:pic>
      <p:pic>
        <p:nvPicPr>
          <p:cNvPr id="25" name="Picture 24" descr="A picture containing diagram&#10;&#10;Description automatically generated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376" y="4757737"/>
            <a:ext cx="7959870" cy="4806951"/>
          </a:xfrm>
          <a:prstGeom prst="rect">
            <a:avLst/>
          </a:prstGeom>
        </p:spPr>
      </p:pic>
      <p:pic>
        <p:nvPicPr>
          <p:cNvPr id="26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07282" y="2763321"/>
            <a:ext cx="750729" cy="667211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142903" y="4434115"/>
            <a:ext cx="750729" cy="66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2303" y="365799"/>
            <a:ext cx="7315200" cy="10287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5480859" y="-812359"/>
            <a:ext cx="1982819" cy="30741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595251" y="-722131"/>
            <a:ext cx="2647719" cy="289368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164" y="196059"/>
            <a:ext cx="1508167" cy="134038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32303" y="1520694"/>
            <a:ext cx="17221200" cy="926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500" b="1" dirty="0"/>
              <a:t>Vẻ đẹp di tích trong thiết kế tem thư bưu chính ở Việt Nam</a:t>
            </a:r>
            <a:endParaRPr lang="en-US" sz="4500" b="1" dirty="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016167">
            <a:off x="13592839" y="-453504"/>
            <a:ext cx="1403962" cy="153438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 rot="25988">
            <a:off x="1500090" y="482998"/>
            <a:ext cx="491167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2"/>
              </a:lnSpc>
              <a:spcBef>
                <a:spcPct val="0"/>
              </a:spcBef>
            </a:pPr>
            <a:r>
              <a:rPr lang="vi-VN" sz="4800" b="1" dirty="0">
                <a:solidFill>
                  <a:srgbClr val="60699E"/>
                </a:solidFill>
              </a:rPr>
              <a:t>QUAN SÁT</a:t>
            </a:r>
            <a:endParaRPr lang="en-US" sz="4800" b="1" dirty="0">
              <a:solidFill>
                <a:srgbClr val="60699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2410" y="2490190"/>
            <a:ext cx="158359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Việt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Nam,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tem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họa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sĩ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Nguyễn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tem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bưu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tiên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in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ấn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1946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dịp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kỉ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niệm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Tám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Quốc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khánh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2/9. 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6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39164" y="4446471"/>
            <a:ext cx="2756436" cy="58081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2" r="15297" b="50279"/>
          <a:stretch/>
        </p:blipFill>
        <p:spPr>
          <a:xfrm>
            <a:off x="3276600" y="5600700"/>
            <a:ext cx="5715000" cy="39307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3" t="49158" r="-749" b="-806"/>
          <a:stretch/>
        </p:blipFill>
        <p:spPr>
          <a:xfrm>
            <a:off x="8763000" y="5536442"/>
            <a:ext cx="8446423" cy="40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2456</TotalTime>
  <Words>1032</Words>
  <Application>Microsoft Office PowerPoint</Application>
  <PresentationFormat>Custom</PresentationFormat>
  <Paragraphs>125</Paragraphs>
  <Slides>29</Slides>
  <Notes>2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Administrator</cp:lastModifiedBy>
  <cp:revision>22</cp:revision>
  <dcterms:created xsi:type="dcterms:W3CDTF">2006-08-16T00:00:00Z</dcterms:created>
  <dcterms:modified xsi:type="dcterms:W3CDTF">2023-10-22T13:17:34Z</dcterms:modified>
  <dc:identifier>DAEswOIwa4E</dc:identifier>
</cp:coreProperties>
</file>