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as0uu8NGpwfR7jPVjRi6hecCz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942ba3d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f942ba3d1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942ba3d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f942ba3d1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942ba3d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f942ba3d1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942ba3d1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f942ba3d1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942ba3d1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f942ba3d11_1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942ba3d1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f942ba3d1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942ba3c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f942ba3c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942ba3d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942ba3d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942ba3d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f942ba3d1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GsLD68SW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018950" y="429725"/>
            <a:ext cx="10154100" cy="2226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7033" b="1" dirty="0">
                <a:solidFill>
                  <a:srgbClr val="FF0000"/>
                </a:solidFill>
                <a:latin typeface="Times New Roman"/>
                <a:ea typeface="Times New Roman"/>
                <a:cs typeface="Times New Roman"/>
                <a:sym typeface="Times New Roman"/>
              </a:rPr>
              <a:t>GIÁO DỤC THỂ CHẤT</a:t>
            </a:r>
            <a:endParaRPr sz="7033" b="1" dirty="0">
              <a:solidFill>
                <a:srgbClr val="FF0000"/>
              </a:solidFill>
              <a:latin typeface="Times New Roman"/>
              <a:ea typeface="Times New Roman"/>
              <a:cs typeface="Times New Roman"/>
              <a:sym typeface="Times New Roman"/>
            </a:endParaRPr>
          </a:p>
        </p:txBody>
      </p:sp>
      <p:pic>
        <p:nvPicPr>
          <p:cNvPr id="85" name="Google Shape;85;p1"/>
          <p:cNvPicPr preferRelativeResize="0"/>
          <p:nvPr/>
        </p:nvPicPr>
        <p:blipFill>
          <a:blip r:embed="rId3">
            <a:alphaModFix/>
          </a:blip>
          <a:stretch>
            <a:fillRect/>
          </a:stretch>
        </p:blipFill>
        <p:spPr>
          <a:xfrm>
            <a:off x="2418775" y="2488925"/>
            <a:ext cx="7644400" cy="4369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f942ba3d11_0_8"/>
          <p:cNvSpPr/>
          <p:nvPr/>
        </p:nvSpPr>
        <p:spPr>
          <a:xfrm>
            <a:off x="6946900" y="162809"/>
            <a:ext cx="4962601" cy="4231392"/>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r>
              <a:rPr lang="en-US" sz="3000" b="1" i="1" dirty="0" err="1">
                <a:solidFill>
                  <a:schemeClr val="dk1"/>
                </a:solidFill>
              </a:rPr>
              <a:t>Nhịp</a:t>
            </a:r>
            <a:r>
              <a:rPr lang="en-US" sz="3000" b="1" i="1" dirty="0">
                <a:solidFill>
                  <a:schemeClr val="dk1"/>
                </a:solidFill>
              </a:rPr>
              <a:t> 6</a:t>
            </a:r>
            <a:r>
              <a:rPr lang="en-US" sz="3000" i="1" dirty="0">
                <a:solidFill>
                  <a:schemeClr val="dk1"/>
                </a:solidFill>
              </a:rPr>
              <a:t>:</a:t>
            </a:r>
            <a:r>
              <a:rPr lang="vi-VN" sz="3000" i="1" dirty="0">
                <a:solidFill>
                  <a:schemeClr val="dk1"/>
                </a:solidFill>
              </a:rPr>
              <a:t>Chân phải đưa ra sau, nửa trước bàn chân tiếp đất, đồng thời hai tay sang ngang, bàn tay ngửa</a:t>
            </a:r>
            <a:r>
              <a:rPr lang="en-US" sz="3000" i="1" dirty="0">
                <a:solidFill>
                  <a:schemeClr val="dk1"/>
                </a:solidFill>
              </a:rPr>
              <a:t>.</a:t>
            </a:r>
            <a:endParaRPr sz="3000" i="1" dirty="0">
              <a:solidFill>
                <a:schemeClr val="dk1"/>
              </a:solidFill>
            </a:endParaRPr>
          </a:p>
          <a:p>
            <a:pPr marL="0" lvl="0" indent="0" algn="just" rtl="0">
              <a:lnSpc>
                <a:spcPct val="105000"/>
              </a:lnSpc>
              <a:spcBef>
                <a:spcPts val="1200"/>
              </a:spcBef>
              <a:spcAft>
                <a:spcPts val="0"/>
              </a:spcAft>
              <a:buSzPts val="1100"/>
              <a:buNone/>
            </a:pPr>
            <a:endParaRPr sz="28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38" name="Google Shape;138;gf942ba3d11_0_8"/>
          <p:cNvSpPr/>
          <p:nvPr/>
        </p:nvSpPr>
        <p:spPr>
          <a:xfrm>
            <a:off x="574762" y="62050"/>
            <a:ext cx="1219748"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6000" dirty="0">
                <a:solidFill>
                  <a:srgbClr val="FF0000"/>
                </a:solidFill>
              </a:rPr>
              <a:t>6</a:t>
            </a:r>
            <a:endParaRPr sz="6000" b="0" i="0" u="none" strike="noStrike" cap="none" dirty="0">
              <a:solidFill>
                <a:srgbClr val="FF0000"/>
              </a:solidFill>
              <a:latin typeface="Arial"/>
              <a:ea typeface="Arial"/>
              <a:cs typeface="Arial"/>
              <a:sym typeface="Arial"/>
            </a:endParaRPr>
          </a:p>
        </p:txBody>
      </p:sp>
      <p:pic>
        <p:nvPicPr>
          <p:cNvPr id="3" name="Picture 2">
            <a:extLst>
              <a:ext uri="{FF2B5EF4-FFF2-40B4-BE49-F238E27FC236}">
                <a16:creationId xmlns:a16="http://schemas.microsoft.com/office/drawing/2014/main" id="{DAEB179E-C5BA-385B-078F-90B09F394C01}"/>
              </a:ext>
            </a:extLst>
          </p:cNvPr>
          <p:cNvPicPr>
            <a:picLocks/>
          </p:cNvPicPr>
          <p:nvPr/>
        </p:nvPicPr>
        <p:blipFill rotWithShape="1">
          <a:blip r:embed="rId3" cstate="print"/>
          <a:srcRect r="72524" b="64289"/>
          <a:stretch/>
        </p:blipFill>
        <p:spPr>
          <a:xfrm>
            <a:off x="2057401" y="130630"/>
            <a:ext cx="4394200" cy="6370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500"/>
                                        <p:tgtEl>
                                          <p:spTgt spid="137"/>
                                        </p:tgtEl>
                                        <p:attrNameLst>
                                          <p:attrName>ppt_w</p:attrName>
                                        </p:attrNameLst>
                                      </p:cBhvr>
                                      <p:tavLst>
                                        <p:tav tm="0">
                                          <p:val>
                                            <p:strVal val="0"/>
                                          </p:val>
                                        </p:tav>
                                        <p:tav tm="100000">
                                          <p:val>
                                            <p:strVal val="#ppt_w"/>
                                          </p:val>
                                        </p:tav>
                                      </p:tavLst>
                                    </p:anim>
                                    <p:anim calcmode="lin" valueType="num">
                                      <p:cBhvr additive="base">
                                        <p:cTn id="13" dur="500"/>
                                        <p:tgtEl>
                                          <p:spTgt spid="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f942ba3d11_0_15"/>
          <p:cNvSpPr/>
          <p:nvPr/>
        </p:nvSpPr>
        <p:spPr>
          <a:xfrm>
            <a:off x="6839920" y="130631"/>
            <a:ext cx="4777318" cy="544720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228600" algn="just" rtl="0">
              <a:lnSpc>
                <a:spcPct val="105000"/>
              </a:lnSpc>
              <a:spcBef>
                <a:spcPts val="1200"/>
              </a:spcBef>
              <a:spcAft>
                <a:spcPts val="0"/>
              </a:spcAft>
              <a:buSzPts val="1100"/>
              <a:buNone/>
            </a:pPr>
            <a:r>
              <a:rPr lang="en-US" sz="3300" i="1" dirty="0" err="1">
                <a:solidFill>
                  <a:schemeClr val="dk1"/>
                </a:solidFill>
                <a:latin typeface="+mn-lt"/>
                <a:ea typeface="Courier New"/>
                <a:cs typeface="Times New Roman" panose="02020603050405020304" pitchFamily="18" charset="0"/>
                <a:sym typeface="Courier New"/>
              </a:rPr>
              <a:t>Nhịp</a:t>
            </a:r>
            <a:r>
              <a:rPr lang="vi-VN" sz="3300" i="1" dirty="0">
                <a:solidFill>
                  <a:schemeClr val="dk1"/>
                </a:solidFill>
                <a:latin typeface="+mn-lt"/>
                <a:ea typeface="Courier New"/>
                <a:cs typeface="Times New Roman" panose="02020603050405020304" pitchFamily="18" charset="0"/>
                <a:sym typeface="Courier New"/>
              </a:rPr>
              <a:t> </a:t>
            </a:r>
            <a:r>
              <a:rPr lang="en-US" sz="3300" i="1" dirty="0">
                <a:solidFill>
                  <a:schemeClr val="dk1"/>
                </a:solidFill>
                <a:latin typeface="+mn-lt"/>
                <a:ea typeface="Courier New"/>
                <a:cs typeface="Times New Roman" panose="02020603050405020304" pitchFamily="18" charset="0"/>
                <a:sym typeface="Courier New"/>
              </a:rPr>
              <a:t>7:</a:t>
            </a:r>
            <a:r>
              <a:rPr lang="vi-VN" sz="3300" i="1" dirty="0">
                <a:solidFill>
                  <a:schemeClr val="dk1"/>
                </a:solidFill>
                <a:latin typeface="+mn-lt"/>
                <a:ea typeface="Courier New"/>
                <a:cs typeface="Times New Roman" panose="02020603050405020304" pitchFamily="18" charset="0"/>
                <a:sym typeface="Courier New"/>
              </a:rPr>
              <a:t>Thân trên ngả trước, chân phải đưa ra sau, lên cao ngang hông, bàn tay sấp, đầu ngửa, mắt nhìn phía trước</a:t>
            </a:r>
            <a:endParaRPr sz="2800" i="1" dirty="0">
              <a:solidFill>
                <a:schemeClr val="dk1"/>
              </a:solidFill>
              <a:latin typeface="+mn-lt"/>
              <a:cs typeface="Times New Roman" panose="02020603050405020304" pitchFamily="18" charset="0"/>
            </a:endParaRPr>
          </a:p>
          <a:p>
            <a:pPr marL="0" lvl="0" indent="0" algn="l" rtl="0">
              <a:lnSpc>
                <a:spcPct val="105000"/>
              </a:lnSpc>
              <a:spcBef>
                <a:spcPts val="1200"/>
              </a:spcBef>
              <a:spcAft>
                <a:spcPts val="0"/>
              </a:spcAft>
              <a:buSzPts val="1100"/>
              <a:buNone/>
            </a:pPr>
            <a:endParaRPr sz="1000" i="1" dirty="0">
              <a:solidFill>
                <a:schemeClr val="dk1"/>
              </a:solidFill>
              <a:latin typeface="+mj-lt"/>
              <a:cs typeface="Times New Roman" panose="02020603050405020304" pitchFamily="18" charset="0"/>
            </a:endParaRPr>
          </a:p>
          <a:p>
            <a:pPr marL="0" lvl="0" indent="0" algn="l" rtl="0">
              <a:lnSpc>
                <a:spcPct val="91818"/>
              </a:lnSpc>
              <a:spcBef>
                <a:spcPts val="1200"/>
              </a:spcBef>
              <a:spcAft>
                <a:spcPts val="0"/>
              </a:spcAft>
              <a:buSzPts val="1100"/>
              <a:buNone/>
            </a:pPr>
            <a:r>
              <a:rPr lang="en-US" sz="800" i="1" dirty="0">
                <a:solidFill>
                  <a:schemeClr val="dk1"/>
                </a:solidFill>
                <a:latin typeface="+mj-lt"/>
              </a:rPr>
              <a:t> </a:t>
            </a:r>
            <a:endParaRPr sz="800" i="1" dirty="0">
              <a:solidFill>
                <a:schemeClr val="dk1"/>
              </a:solidFill>
              <a:latin typeface="+mj-lt"/>
            </a:endParaRPr>
          </a:p>
          <a:p>
            <a:pPr marL="0" marR="0" lvl="0" indent="0" algn="ctr" rtl="0">
              <a:spcBef>
                <a:spcPts val="1200"/>
              </a:spcBef>
              <a:spcAft>
                <a:spcPts val="0"/>
              </a:spcAft>
              <a:buNone/>
            </a:pPr>
            <a:endParaRPr sz="2800" i="1" dirty="0">
              <a:solidFill>
                <a:schemeClr val="dk1"/>
              </a:solidFill>
            </a:endParaRPr>
          </a:p>
        </p:txBody>
      </p:sp>
      <p:sp>
        <p:nvSpPr>
          <p:cNvPr id="145" name="Google Shape;145;gf942ba3d11_0_15"/>
          <p:cNvSpPr/>
          <p:nvPr/>
        </p:nvSpPr>
        <p:spPr>
          <a:xfrm>
            <a:off x="574762" y="96340"/>
            <a:ext cx="1208318"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7</a:t>
            </a:r>
            <a:endParaRPr sz="6000" b="0" i="0" u="none" strike="noStrike" cap="none" dirty="0">
              <a:solidFill>
                <a:srgbClr val="FF0000"/>
              </a:solidFill>
              <a:latin typeface="Arial"/>
              <a:ea typeface="Arial"/>
              <a:cs typeface="Arial"/>
              <a:sym typeface="Arial"/>
            </a:endParaRPr>
          </a:p>
        </p:txBody>
      </p:sp>
      <p:pic>
        <p:nvPicPr>
          <p:cNvPr id="4" name="Picture 3">
            <a:extLst>
              <a:ext uri="{FF2B5EF4-FFF2-40B4-BE49-F238E27FC236}">
                <a16:creationId xmlns:a16="http://schemas.microsoft.com/office/drawing/2014/main" id="{ED91D9E1-A7A6-E088-BB39-A172CCBD08DE}"/>
              </a:ext>
            </a:extLst>
          </p:cNvPr>
          <p:cNvPicPr>
            <a:picLocks/>
          </p:cNvPicPr>
          <p:nvPr/>
        </p:nvPicPr>
        <p:blipFill rotWithShape="1">
          <a:blip r:embed="rId3" cstate="print"/>
          <a:srcRect l="27757" t="11306" r="32646" b="63443"/>
          <a:stretch/>
        </p:blipFill>
        <p:spPr>
          <a:xfrm>
            <a:off x="1257300" y="1397000"/>
            <a:ext cx="5582619" cy="5066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500"/>
                                        <p:tgtEl>
                                          <p:spTgt spid="144"/>
                                        </p:tgtEl>
                                        <p:attrNameLst>
                                          <p:attrName>ppt_w</p:attrName>
                                        </p:attrNameLst>
                                      </p:cBhvr>
                                      <p:tavLst>
                                        <p:tav tm="0">
                                          <p:val>
                                            <p:strVal val="0"/>
                                          </p:val>
                                        </p:tav>
                                        <p:tav tm="100000">
                                          <p:val>
                                            <p:strVal val="#ppt_w"/>
                                          </p:val>
                                        </p:tav>
                                      </p:tavLst>
                                    </p:anim>
                                    <p:anim calcmode="lin" valueType="num">
                                      <p:cBhvr additive="base">
                                        <p:cTn id="13" dur="500"/>
                                        <p:tgtEl>
                                          <p:spTgt spid="1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942ba3d11_0_21"/>
          <p:cNvSpPr/>
          <p:nvPr/>
        </p:nvSpPr>
        <p:spPr>
          <a:xfrm>
            <a:off x="6769100" y="274321"/>
            <a:ext cx="5092700" cy="36880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228600" algn="just" rtl="0">
              <a:lnSpc>
                <a:spcPct val="105000"/>
              </a:lnSpc>
              <a:spcBef>
                <a:spcPts val="1200"/>
              </a:spcBef>
              <a:spcAft>
                <a:spcPts val="0"/>
              </a:spcAft>
              <a:buSzPts val="1100"/>
              <a:buNone/>
            </a:pPr>
            <a:r>
              <a:rPr lang="en-US" sz="2400" b="1" i="1" dirty="0" err="1">
                <a:solidFill>
                  <a:schemeClr val="dk1"/>
                </a:solidFill>
                <a:latin typeface="Times New Roman"/>
                <a:ea typeface="Times New Roman"/>
                <a:cs typeface="Times New Roman"/>
                <a:sym typeface="Times New Roman"/>
              </a:rPr>
              <a:t>Nhịp</a:t>
            </a:r>
            <a:r>
              <a:rPr lang="en-US" sz="2400" b="1" i="1" dirty="0">
                <a:solidFill>
                  <a:schemeClr val="dk1"/>
                </a:solidFill>
                <a:latin typeface="Times New Roman"/>
                <a:ea typeface="Times New Roman"/>
                <a:cs typeface="Times New Roman"/>
                <a:sym typeface="Times New Roman"/>
              </a:rPr>
              <a:t> 8</a:t>
            </a:r>
            <a:r>
              <a:rPr lang="en-US" sz="2400" i="1" dirty="0">
                <a:solidFill>
                  <a:schemeClr val="dk1"/>
                </a:solidFill>
                <a:latin typeface="Times New Roman"/>
                <a:ea typeface="Times New Roman"/>
                <a:cs typeface="Times New Roman"/>
                <a:sym typeface="Times New Roman"/>
              </a:rPr>
              <a:t>:</a:t>
            </a:r>
            <a:r>
              <a:rPr lang="vi-VN" sz="2400" i="1" dirty="0">
                <a:solidFill>
                  <a:schemeClr val="dk1"/>
                </a:solidFill>
                <a:latin typeface="Times New Roman"/>
                <a:ea typeface="Times New Roman"/>
                <a:cs typeface="Times New Roman"/>
                <a:sym typeface="Times New Roman"/>
              </a:rPr>
              <a:t>Chân phải hạ tiếp đất bằng nửa trước bàn chân, đồng thời thân trên vươn lên cao, hai tay đưa lên cao thành hình chữ V, lòng bàn tay hướng vào nhau và trở về nhịp 2.</a:t>
            </a:r>
            <a:endParaRPr sz="24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52" name="Google Shape;152;gf942ba3d11_0_21"/>
          <p:cNvSpPr/>
          <p:nvPr/>
        </p:nvSpPr>
        <p:spPr>
          <a:xfrm>
            <a:off x="114300" y="96340"/>
            <a:ext cx="1337310"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8</a:t>
            </a:r>
            <a:endParaRPr sz="6000" b="0" i="0" u="none" strike="noStrike" cap="none" dirty="0">
              <a:solidFill>
                <a:srgbClr val="FF0000"/>
              </a:solidFill>
              <a:latin typeface="Arial"/>
              <a:ea typeface="Arial"/>
              <a:cs typeface="Arial"/>
              <a:sym typeface="Arial"/>
            </a:endParaRPr>
          </a:p>
        </p:txBody>
      </p:sp>
      <p:pic>
        <p:nvPicPr>
          <p:cNvPr id="7" name="Picture 6">
            <a:extLst>
              <a:ext uri="{FF2B5EF4-FFF2-40B4-BE49-F238E27FC236}">
                <a16:creationId xmlns:a16="http://schemas.microsoft.com/office/drawing/2014/main" id="{BA26E34F-E891-9AC1-F42D-84ADCFC2C2F5}"/>
              </a:ext>
            </a:extLst>
          </p:cNvPr>
          <p:cNvPicPr>
            <a:picLocks/>
          </p:cNvPicPr>
          <p:nvPr/>
        </p:nvPicPr>
        <p:blipFill rotWithShape="1">
          <a:blip r:embed="rId3" cstate="print"/>
          <a:srcRect l="67584" t="2163" r="6242" b="64058"/>
          <a:stretch/>
        </p:blipFill>
        <p:spPr>
          <a:xfrm>
            <a:off x="1879600" y="130631"/>
            <a:ext cx="4800600" cy="6244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 calcmode="lin" valueType="num">
                                      <p:cBhvr additive="base">
                                        <p:cTn id="12" dur="500"/>
                                        <p:tgtEl>
                                          <p:spTgt spid="151"/>
                                        </p:tgtEl>
                                        <p:attrNameLst>
                                          <p:attrName>ppt_w</p:attrName>
                                        </p:attrNameLst>
                                      </p:cBhvr>
                                      <p:tavLst>
                                        <p:tav tm="0">
                                          <p:val>
                                            <p:strVal val="0"/>
                                          </p:val>
                                        </p:tav>
                                        <p:tav tm="100000">
                                          <p:val>
                                            <p:strVal val="#ppt_w"/>
                                          </p:val>
                                        </p:tav>
                                      </p:tavLst>
                                    </p:anim>
                                    <p:anim calcmode="lin" valueType="num">
                                      <p:cBhvr additive="base">
                                        <p:cTn id="13" dur="50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942ba3d11_0_27"/>
          <p:cNvSpPr/>
          <p:nvPr/>
        </p:nvSpPr>
        <p:spPr>
          <a:xfrm>
            <a:off x="7418471" y="274321"/>
            <a:ext cx="4367128" cy="37261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r>
              <a:rPr lang="en-US" sz="2000" b="1" i="1" dirty="0" err="1">
                <a:solidFill>
                  <a:schemeClr val="dk1"/>
                </a:solidFill>
              </a:rPr>
              <a:t>Nhịp</a:t>
            </a:r>
            <a:r>
              <a:rPr lang="en-US" sz="2000" b="1" i="1" dirty="0">
                <a:solidFill>
                  <a:schemeClr val="dk1"/>
                </a:solidFill>
              </a:rPr>
              <a:t> 9</a:t>
            </a:r>
            <a:r>
              <a:rPr lang="en-US" sz="2000" i="1" dirty="0">
                <a:solidFill>
                  <a:schemeClr val="dk1"/>
                </a:solidFill>
              </a:rPr>
              <a:t>:</a:t>
            </a:r>
            <a:r>
              <a:rPr lang="vi-VN" sz="2000" i="1" dirty="0">
                <a:solidFill>
                  <a:schemeClr val="dk1"/>
                </a:solidFill>
              </a:rPr>
              <a:t>Toàn thân xoay sang phải thành tư thế đứng hai chân rộng bằng vai, đồng thời tay phải hạ từ trên ra trước, xuống dưới, sang ngang, tay trái hạ ngang vai, bàn tay sấp, trở về nhịp 1.</a:t>
            </a:r>
            <a:endParaRPr sz="2000" i="1" dirty="0">
              <a:solidFill>
                <a:schemeClr val="dk1"/>
              </a:solidFill>
            </a:endParaRPr>
          </a:p>
          <a:p>
            <a:pPr marL="0" lvl="0" indent="228600" algn="just" rtl="0">
              <a:lnSpc>
                <a:spcPct val="105000"/>
              </a:lnSpc>
              <a:spcBef>
                <a:spcPts val="1200"/>
              </a:spcBef>
              <a:spcAft>
                <a:spcPts val="0"/>
              </a:spcAft>
              <a:buSzPts val="1100"/>
              <a:buNone/>
            </a:pPr>
            <a:endParaRPr sz="2000" i="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SzPts val="1100"/>
              <a:buNone/>
            </a:pPr>
            <a:endParaRPr sz="28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59" name="Google Shape;159;gf942ba3d11_0_27"/>
          <p:cNvSpPr/>
          <p:nvPr/>
        </p:nvSpPr>
        <p:spPr>
          <a:xfrm>
            <a:off x="574762" y="96340"/>
            <a:ext cx="1276898"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9</a:t>
            </a:r>
            <a:endParaRPr sz="6000" b="0" i="0" u="none" strike="noStrike" cap="none" dirty="0">
              <a:solidFill>
                <a:srgbClr val="FF0000"/>
              </a:solidFill>
              <a:latin typeface="Arial"/>
              <a:ea typeface="Arial"/>
              <a:cs typeface="Arial"/>
              <a:sym typeface="Arial"/>
            </a:endParaRPr>
          </a:p>
        </p:txBody>
      </p:sp>
      <p:pic>
        <p:nvPicPr>
          <p:cNvPr id="5" name="Picture 4">
            <a:extLst>
              <a:ext uri="{FF2B5EF4-FFF2-40B4-BE49-F238E27FC236}">
                <a16:creationId xmlns:a16="http://schemas.microsoft.com/office/drawing/2014/main" id="{59B86496-BA70-040F-677B-BD0A6CE9BBBB}"/>
              </a:ext>
            </a:extLst>
          </p:cNvPr>
          <p:cNvPicPr>
            <a:picLocks/>
          </p:cNvPicPr>
          <p:nvPr/>
        </p:nvPicPr>
        <p:blipFill rotWithShape="1">
          <a:blip r:embed="rId3" cstate="print"/>
          <a:srcRect l="9295" t="51544" r="63055" b="18051"/>
          <a:stretch/>
        </p:blipFill>
        <p:spPr>
          <a:xfrm>
            <a:off x="2095500" y="130630"/>
            <a:ext cx="4876800" cy="6289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p:tgtEl>
                                          <p:spTgt spid="158"/>
                                        </p:tgtEl>
                                        <p:attrNameLst>
                                          <p:attrName>ppt_w</p:attrName>
                                        </p:attrNameLst>
                                      </p:cBhvr>
                                      <p:tavLst>
                                        <p:tav tm="0">
                                          <p:val>
                                            <p:strVal val="0"/>
                                          </p:val>
                                        </p:tav>
                                        <p:tav tm="100000">
                                          <p:val>
                                            <p:strVal val="#ppt_w"/>
                                          </p:val>
                                        </p:tav>
                                      </p:tavLst>
                                    </p:anim>
                                    <p:anim calcmode="lin" valueType="num">
                                      <p:cBhvr additive="base">
                                        <p:cTn id="13"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f942ba3d11_0_38"/>
          <p:cNvSpPr/>
          <p:nvPr/>
        </p:nvSpPr>
        <p:spPr>
          <a:xfrm>
            <a:off x="5880099" y="274321"/>
            <a:ext cx="5737149" cy="26720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000" i="1" dirty="0">
              <a:solidFill>
                <a:schemeClr val="dk1"/>
              </a:solidFill>
            </a:endParaRPr>
          </a:p>
          <a:p>
            <a:pPr marL="0" lvl="0" indent="0" algn="just" rtl="0">
              <a:lnSpc>
                <a:spcPct val="105000"/>
              </a:lnSpc>
              <a:spcBef>
                <a:spcPts val="1200"/>
              </a:spcBef>
              <a:spcAft>
                <a:spcPts val="0"/>
              </a:spcAft>
              <a:buSzPts val="1100"/>
              <a:buNone/>
            </a:pPr>
            <a:endParaRPr sz="3200" i="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en-US" sz="3600" b="1" i="1" dirty="0" err="1">
                <a:solidFill>
                  <a:schemeClr val="dk1"/>
                </a:solidFill>
                <a:latin typeface="Times New Roman"/>
                <a:ea typeface="Times New Roman"/>
                <a:cs typeface="Times New Roman"/>
                <a:sym typeface="Times New Roman"/>
              </a:rPr>
              <a:t>Nhịp</a:t>
            </a:r>
            <a:r>
              <a:rPr lang="en-US" sz="3600" b="1" i="1" dirty="0">
                <a:solidFill>
                  <a:schemeClr val="dk1"/>
                </a:solidFill>
                <a:latin typeface="Times New Roman"/>
                <a:ea typeface="Times New Roman"/>
                <a:cs typeface="Times New Roman"/>
                <a:sym typeface="Times New Roman"/>
              </a:rPr>
              <a:t> 10</a:t>
            </a:r>
            <a:r>
              <a:rPr lang="en-US" sz="3600" i="1" dirty="0">
                <a:solidFill>
                  <a:schemeClr val="dk1"/>
                </a:solidFill>
                <a:latin typeface="Times New Roman"/>
                <a:ea typeface="Times New Roman"/>
                <a:cs typeface="Times New Roman"/>
                <a:sym typeface="Times New Roman"/>
              </a:rPr>
              <a:t>: </a:t>
            </a:r>
            <a:r>
              <a:rPr lang="vi-VN" sz="3600" i="1" dirty="0">
                <a:solidFill>
                  <a:schemeClr val="dk1"/>
                </a:solidFill>
                <a:latin typeface="Times New Roman"/>
                <a:ea typeface="Times New Roman"/>
                <a:cs typeface="Times New Roman"/>
                <a:sym typeface="Times New Roman"/>
              </a:rPr>
              <a:t>Thực hiện như nhịp 2 nhưng đổi chân, đổi hướng</a:t>
            </a:r>
            <a:r>
              <a:rPr lang="en-US" sz="3600" i="1" dirty="0">
                <a:solidFill>
                  <a:schemeClr val="dk1"/>
                </a:solidFill>
                <a:latin typeface="Times New Roman"/>
                <a:ea typeface="Times New Roman"/>
                <a:cs typeface="Times New Roman"/>
                <a:sym typeface="Times New Roman"/>
              </a:rPr>
              <a:t>.</a:t>
            </a:r>
            <a:endParaRPr sz="3600" i="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SzPts val="1100"/>
              <a:buNone/>
            </a:pPr>
            <a:endParaRPr sz="3200" b="1" i="1" dirty="0">
              <a:solidFill>
                <a:schemeClr val="dk1"/>
              </a:solidFill>
            </a:endParaRPr>
          </a:p>
          <a:p>
            <a:pPr marL="0" lvl="0" indent="228600" algn="just" rtl="0">
              <a:lnSpc>
                <a:spcPct val="105000"/>
              </a:lnSpc>
              <a:spcBef>
                <a:spcPts val="1200"/>
              </a:spcBef>
              <a:spcAft>
                <a:spcPts val="0"/>
              </a:spcAft>
              <a:buSzPts val="1100"/>
              <a:buNone/>
            </a:pPr>
            <a:endParaRPr sz="3100" i="1" dirty="0">
              <a:solidFill>
                <a:schemeClr val="dk1"/>
              </a:solidFill>
              <a:latin typeface="Times New Roman"/>
              <a:ea typeface="Times New Roman"/>
              <a:cs typeface="Times New Roman"/>
              <a:sym typeface="Times New Roman"/>
            </a:endParaRPr>
          </a:p>
          <a:p>
            <a:pPr marL="0" lvl="0" indent="0" algn="just" rtl="0">
              <a:lnSpc>
                <a:spcPct val="105000"/>
              </a:lnSpc>
              <a:spcBef>
                <a:spcPts val="1200"/>
              </a:spcBef>
              <a:spcAft>
                <a:spcPts val="0"/>
              </a:spcAft>
              <a:buSzPts val="1100"/>
              <a:buNone/>
            </a:pPr>
            <a:endParaRPr sz="2800" b="1" i="1" dirty="0">
              <a:solidFill>
                <a:schemeClr val="dk1"/>
              </a:solidFill>
            </a:endParaRPr>
          </a:p>
          <a:p>
            <a:pPr marL="0" lvl="0" indent="0" algn="l" rtl="0">
              <a:lnSpc>
                <a:spcPct val="105000"/>
              </a:lnSpc>
              <a:spcBef>
                <a:spcPts val="1200"/>
              </a:spcBef>
              <a:spcAft>
                <a:spcPts val="0"/>
              </a:spcAft>
              <a:buSzPts val="1100"/>
              <a:buNone/>
            </a:pPr>
            <a:endParaRPr sz="1000" dirty="0">
              <a:solidFill>
                <a:schemeClr val="dk1"/>
              </a:solidFill>
            </a:endParaRPr>
          </a:p>
          <a:p>
            <a:pPr marL="0" lvl="0" indent="0" algn="l" rtl="0">
              <a:lnSpc>
                <a:spcPct val="91818"/>
              </a:lnSpc>
              <a:spcBef>
                <a:spcPts val="1200"/>
              </a:spcBef>
              <a:spcAft>
                <a:spcPts val="0"/>
              </a:spcAft>
              <a:buSzPts val="1100"/>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66" name="Google Shape;166;gf942ba3d11_0_38"/>
          <p:cNvSpPr/>
          <p:nvPr/>
        </p:nvSpPr>
        <p:spPr>
          <a:xfrm>
            <a:off x="574751" y="130625"/>
            <a:ext cx="1770900" cy="10692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6000" dirty="0">
                <a:solidFill>
                  <a:srgbClr val="FF0000"/>
                </a:solidFill>
              </a:rPr>
              <a:t>1</a:t>
            </a:r>
            <a:r>
              <a:rPr lang="en-US" sz="6000" dirty="0">
                <a:solidFill>
                  <a:srgbClr val="FF0000"/>
                </a:solidFill>
              </a:rPr>
              <a:t>0</a:t>
            </a:r>
            <a:endParaRPr sz="6000" b="0" i="0" u="none" strike="noStrike" cap="none" dirty="0">
              <a:solidFill>
                <a:srgbClr val="FF0000"/>
              </a:solidFill>
              <a:latin typeface="Arial"/>
              <a:ea typeface="Arial"/>
              <a:cs typeface="Arial"/>
              <a:sym typeface="Arial"/>
            </a:endParaRPr>
          </a:p>
        </p:txBody>
      </p:sp>
      <p:pic>
        <p:nvPicPr>
          <p:cNvPr id="3" name="Picture 2">
            <a:extLst>
              <a:ext uri="{FF2B5EF4-FFF2-40B4-BE49-F238E27FC236}">
                <a16:creationId xmlns:a16="http://schemas.microsoft.com/office/drawing/2014/main" id="{4E6862CD-FC37-F8B4-CAA8-1B277225EAE8}"/>
              </a:ext>
            </a:extLst>
          </p:cNvPr>
          <p:cNvPicPr>
            <a:picLocks/>
          </p:cNvPicPr>
          <p:nvPr/>
        </p:nvPicPr>
        <p:blipFill rotWithShape="1">
          <a:blip r:embed="rId3" cstate="print"/>
          <a:srcRect l="73412" t="47469" r="9252" b="18579"/>
          <a:stretch/>
        </p:blipFill>
        <p:spPr>
          <a:xfrm>
            <a:off x="2571751" y="1085849"/>
            <a:ext cx="2895600" cy="509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500"/>
                                        <p:tgtEl>
                                          <p:spTgt spid="165"/>
                                        </p:tgtEl>
                                        <p:attrNameLst>
                                          <p:attrName>ppt_w</p:attrName>
                                        </p:attrNameLst>
                                      </p:cBhvr>
                                      <p:tavLst>
                                        <p:tav tm="0">
                                          <p:val>
                                            <p:strVal val="0"/>
                                          </p:val>
                                        </p:tav>
                                        <p:tav tm="100000">
                                          <p:val>
                                            <p:strVal val="#ppt_w"/>
                                          </p:val>
                                        </p:tav>
                                      </p:tavLst>
                                    </p:anim>
                                    <p:anim calcmode="lin" valueType="num">
                                      <p:cBhvr additive="base">
                                        <p:cTn id="13" dur="500"/>
                                        <p:tgtEl>
                                          <p:spTgt spid="1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f942ba3d11_1_12"/>
          <p:cNvSpPr txBox="1"/>
          <p:nvPr/>
        </p:nvSpPr>
        <p:spPr>
          <a:xfrm>
            <a:off x="1235925" y="783675"/>
            <a:ext cx="9293100" cy="5110200"/>
          </a:xfrm>
          <a:prstGeom prst="rect">
            <a:avLst/>
          </a:prstGeom>
          <a:solidFill>
            <a:srgbClr val="FFFF00"/>
          </a:solidFill>
          <a:ln>
            <a:noFill/>
          </a:ln>
        </p:spPr>
        <p:txBody>
          <a:bodyPr spcFirstLastPara="1" wrap="square" lIns="91425" tIns="91425" rIns="91425" bIns="91425" anchor="t" anchorCtr="0">
            <a:spAutoFit/>
          </a:bodyPr>
          <a:lstStyle/>
          <a:p>
            <a:pPr marL="285750" lvl="0" indent="0" algn="ctr" rtl="0">
              <a:spcBef>
                <a:spcPts val="0"/>
              </a:spcBef>
              <a:spcAft>
                <a:spcPts val="0"/>
              </a:spcAft>
              <a:buNone/>
            </a:pPr>
            <a:r>
              <a:rPr lang="en-US" sz="8000" b="1" dirty="0">
                <a:solidFill>
                  <a:srgbClr val="FF00FF"/>
                </a:solidFill>
                <a:latin typeface="Times New Roman"/>
                <a:ea typeface="Times New Roman"/>
                <a:cs typeface="Times New Roman"/>
                <a:sym typeface="Times New Roman"/>
              </a:rPr>
              <a:t>RÈN LUYỆN </a:t>
            </a:r>
            <a:endParaRPr sz="8000" b="1" dirty="0">
              <a:solidFill>
                <a:srgbClr val="FF00FF"/>
              </a:solidFill>
              <a:latin typeface="Times New Roman"/>
              <a:ea typeface="Times New Roman"/>
              <a:cs typeface="Times New Roman"/>
              <a:sym typeface="Times New Roman"/>
            </a:endParaRPr>
          </a:p>
          <a:p>
            <a:pPr marL="285750" lvl="0" indent="0" algn="ctr" rtl="0">
              <a:spcBef>
                <a:spcPts val="0"/>
              </a:spcBef>
              <a:spcAft>
                <a:spcPts val="0"/>
              </a:spcAft>
              <a:buNone/>
            </a:pPr>
            <a:r>
              <a:rPr lang="en-US" sz="8000" b="1" dirty="0">
                <a:solidFill>
                  <a:srgbClr val="FF00FF"/>
                </a:solidFill>
                <a:latin typeface="Times New Roman"/>
                <a:ea typeface="Times New Roman"/>
                <a:cs typeface="Times New Roman"/>
                <a:sym typeface="Times New Roman"/>
              </a:rPr>
              <a:t>THỂ DỤC THỂ THAO NÂNG CAO </a:t>
            </a:r>
            <a:endParaRPr sz="8000" b="1" dirty="0">
              <a:solidFill>
                <a:srgbClr val="FF00FF"/>
              </a:solidFill>
              <a:latin typeface="Times New Roman"/>
              <a:ea typeface="Times New Roman"/>
              <a:cs typeface="Times New Roman"/>
              <a:sym typeface="Times New Roman"/>
            </a:endParaRPr>
          </a:p>
          <a:p>
            <a:pPr marL="285750" lvl="0" indent="0" algn="ctr" rtl="0">
              <a:spcBef>
                <a:spcPts val="0"/>
              </a:spcBef>
              <a:spcAft>
                <a:spcPts val="0"/>
              </a:spcAft>
              <a:buNone/>
            </a:pPr>
            <a:r>
              <a:rPr lang="en-US" sz="8000" b="1" dirty="0">
                <a:solidFill>
                  <a:srgbClr val="FF00FF"/>
                </a:solidFill>
                <a:latin typeface="Times New Roman"/>
                <a:ea typeface="Times New Roman"/>
                <a:cs typeface="Times New Roman"/>
                <a:sym typeface="Times New Roman"/>
              </a:rPr>
              <a:t>SỨC KHỎE</a:t>
            </a:r>
            <a:r>
              <a:rPr lang="en-US" sz="8000" b="1" dirty="0">
                <a:latin typeface="Times New Roman"/>
                <a:ea typeface="Times New Roman"/>
                <a:cs typeface="Times New Roman"/>
                <a:sym typeface="Times New Roman"/>
              </a:rPr>
              <a:t> </a:t>
            </a:r>
            <a:endParaRPr sz="8000" b="1"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GsLD68SWTM"/>
          <p:cNvPicPr>
            <a:picLocks noRot="1" noChangeAspect="1"/>
          </p:cNvPicPr>
          <p:nvPr>
            <a:videoFile r:link="rId1"/>
          </p:nvPr>
        </p:nvPicPr>
        <p:blipFill>
          <a:blip r:embed="rId3"/>
          <a:stretch>
            <a:fillRect/>
          </a:stretch>
        </p:blipFill>
        <p:spPr>
          <a:xfrm>
            <a:off x="129304" y="211975"/>
            <a:ext cx="11896436" cy="6691745"/>
          </a:xfrm>
          <a:prstGeom prst="rect">
            <a:avLst/>
          </a:prstGeom>
        </p:spPr>
      </p:pic>
    </p:spTree>
    <p:extLst>
      <p:ext uri="{BB962C8B-B14F-4D97-AF65-F5344CB8AC3E}">
        <p14:creationId xmlns:p14="http://schemas.microsoft.com/office/powerpoint/2010/main" val="12112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f942ba3d11_1_1"/>
          <p:cNvSpPr txBox="1">
            <a:spLocks noGrp="1"/>
          </p:cNvSpPr>
          <p:nvPr>
            <p:ph type="ctrTitle"/>
          </p:nvPr>
        </p:nvSpPr>
        <p:spPr>
          <a:xfrm>
            <a:off x="570500" y="2041275"/>
            <a:ext cx="11011800" cy="1259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78260"/>
              <a:buFont typeface="Calibri"/>
              <a:buNone/>
            </a:pPr>
            <a:r>
              <a:rPr lang="en-US" sz="7666" b="1" dirty="0">
                <a:solidFill>
                  <a:srgbClr val="0000FF"/>
                </a:solidFill>
                <a:latin typeface="Times New Roman"/>
                <a:ea typeface="Times New Roman"/>
                <a:cs typeface="Times New Roman"/>
                <a:sym typeface="Times New Roman"/>
              </a:rPr>
              <a:t>TỪ NHỊP 1- ĐẾN NHỊP </a:t>
            </a:r>
            <a:r>
              <a:rPr lang="vi-VN" sz="7666" b="1" dirty="0">
                <a:solidFill>
                  <a:srgbClr val="0000FF"/>
                </a:solidFill>
                <a:latin typeface="Times New Roman"/>
                <a:ea typeface="Times New Roman"/>
                <a:cs typeface="Times New Roman"/>
                <a:sym typeface="Times New Roman"/>
              </a:rPr>
              <a:t>10</a:t>
            </a:r>
            <a:endParaRPr sz="7666" b="1" dirty="0">
              <a:solidFill>
                <a:srgbClr val="0000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p:nvPr/>
        </p:nvSpPr>
        <p:spPr>
          <a:xfrm>
            <a:off x="7277100" y="-1"/>
            <a:ext cx="4727665" cy="2400301"/>
          </a:xfrm>
          <a:prstGeom prst="cloudCallout">
            <a:avLst>
              <a:gd name="adj1" fmla="val -20833"/>
              <a:gd name="adj2" fmla="val 6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dirty="0">
                <a:solidFill>
                  <a:srgbClr val="FFFF00"/>
                </a:solidFill>
                <a:latin typeface="Times New Roman"/>
                <a:ea typeface="Times New Roman"/>
                <a:cs typeface="Times New Roman"/>
                <a:sym typeface="Times New Roman"/>
              </a:rPr>
              <a:t>TTCB: </a:t>
            </a:r>
            <a:r>
              <a:rPr lang="en-US" sz="4000" b="0" i="0" u="none" strike="noStrike" cap="none" dirty="0" err="1">
                <a:solidFill>
                  <a:srgbClr val="FFFF00"/>
                </a:solidFill>
                <a:latin typeface="Times New Roman"/>
                <a:ea typeface="Times New Roman"/>
                <a:cs typeface="Times New Roman"/>
                <a:sym typeface="Times New Roman"/>
              </a:rPr>
              <a:t>tư</a:t>
            </a:r>
            <a:r>
              <a:rPr lang="en-US" sz="4000" b="0" i="0" u="none" strike="noStrike" cap="none" dirty="0">
                <a:solidFill>
                  <a:srgbClr val="FFFF00"/>
                </a:solidFill>
                <a:latin typeface="Times New Roman"/>
                <a:ea typeface="Times New Roman"/>
                <a:cs typeface="Times New Roman"/>
                <a:sym typeface="Times New Roman"/>
              </a:rPr>
              <a:t> </a:t>
            </a:r>
            <a:r>
              <a:rPr lang="en-US" sz="4000" b="0" i="0" u="none" strike="noStrike" cap="none" dirty="0" err="1">
                <a:solidFill>
                  <a:srgbClr val="FFFF00"/>
                </a:solidFill>
                <a:latin typeface="Times New Roman"/>
                <a:ea typeface="Times New Roman"/>
                <a:cs typeface="Times New Roman"/>
                <a:sym typeface="Times New Roman"/>
              </a:rPr>
              <a:t>thế</a:t>
            </a:r>
            <a:r>
              <a:rPr lang="en-US" sz="4000" b="0" i="0" u="none" strike="noStrike" cap="none" dirty="0">
                <a:solidFill>
                  <a:srgbClr val="FFFF00"/>
                </a:solidFill>
                <a:latin typeface="Times New Roman"/>
                <a:ea typeface="Times New Roman"/>
                <a:cs typeface="Times New Roman"/>
                <a:sym typeface="Times New Roman"/>
              </a:rPr>
              <a:t> </a:t>
            </a:r>
            <a:r>
              <a:rPr lang="en-US" sz="4000" b="0" i="0" u="none" strike="noStrike" cap="none" dirty="0" err="1">
                <a:solidFill>
                  <a:srgbClr val="FFFF00"/>
                </a:solidFill>
                <a:latin typeface="Times New Roman"/>
                <a:ea typeface="Times New Roman"/>
                <a:cs typeface="Times New Roman"/>
                <a:sym typeface="Times New Roman"/>
              </a:rPr>
              <a:t>nghiêm</a:t>
            </a:r>
            <a:endParaRPr dirty="0"/>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545645" y="339634"/>
            <a:ext cx="1214846" cy="113646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dirty="0">
                <a:solidFill>
                  <a:srgbClr val="FFFF00"/>
                </a:solidFill>
                <a:latin typeface="Arial"/>
                <a:ea typeface="Arial"/>
                <a:cs typeface="Arial"/>
                <a:sym typeface="Arial"/>
              </a:rPr>
              <a:t>TTCB</a:t>
            </a:r>
            <a:endParaRPr sz="3200" b="0" i="0" u="none" strike="noStrike" cap="none" dirty="0">
              <a:solidFill>
                <a:srgbClr val="FFFF00"/>
              </a:solidFill>
              <a:latin typeface="Arial"/>
              <a:ea typeface="Arial"/>
              <a:cs typeface="Arial"/>
              <a:sym typeface="Arial"/>
            </a:endParaRPr>
          </a:p>
        </p:txBody>
      </p:sp>
      <p:pic>
        <p:nvPicPr>
          <p:cNvPr id="3" name="Picture 2">
            <a:extLst>
              <a:ext uri="{FF2B5EF4-FFF2-40B4-BE49-F238E27FC236}">
                <a16:creationId xmlns:a16="http://schemas.microsoft.com/office/drawing/2014/main" id="{BA13C2A4-FDAA-C141-CF25-C5DAAC1FB56F}"/>
              </a:ext>
            </a:extLst>
          </p:cNvPr>
          <p:cNvPicPr>
            <a:picLocks/>
          </p:cNvPicPr>
          <p:nvPr/>
        </p:nvPicPr>
        <p:blipFill rotWithShape="1">
          <a:blip r:embed="rId3" cstate="print"/>
          <a:srcRect l="7695" t="4291" r="82018" b="66689"/>
          <a:stretch/>
        </p:blipFill>
        <p:spPr>
          <a:xfrm>
            <a:off x="3708399" y="558800"/>
            <a:ext cx="2514601" cy="599439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3"/>
          <p:cNvSpPr/>
          <p:nvPr/>
        </p:nvSpPr>
        <p:spPr>
          <a:xfrm>
            <a:off x="6858000" y="574767"/>
            <a:ext cx="4746173" cy="3002152"/>
          </a:xfrm>
          <a:prstGeom prst="wedgeEllipseCallout">
            <a:avLst>
              <a:gd name="adj1" fmla="val -20833"/>
              <a:gd name="adj2" fmla="val 6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err="1">
                <a:solidFill>
                  <a:srgbClr val="FFFF00"/>
                </a:solidFill>
                <a:latin typeface="Times New Roman"/>
                <a:ea typeface="Times New Roman"/>
                <a:cs typeface="Times New Roman"/>
                <a:sym typeface="Times New Roman"/>
              </a:rPr>
              <a:t>Nhịp</a:t>
            </a:r>
            <a:r>
              <a:rPr lang="en-US" sz="2400" b="1" i="0" u="none" strike="noStrike" cap="none" dirty="0">
                <a:solidFill>
                  <a:srgbClr val="FFFF00"/>
                </a:solidFill>
                <a:latin typeface="Times New Roman"/>
                <a:ea typeface="Times New Roman"/>
                <a:cs typeface="Times New Roman"/>
                <a:sym typeface="Times New Roman"/>
              </a:rPr>
              <a:t> 1:</a:t>
            </a:r>
            <a:r>
              <a:rPr lang="vi-VN" sz="2400" b="1" i="0" u="none" strike="noStrike" cap="none" dirty="0">
                <a:solidFill>
                  <a:srgbClr val="FFFF00"/>
                </a:solidFill>
                <a:latin typeface="Times New Roman"/>
                <a:ea typeface="Times New Roman"/>
                <a:cs typeface="Times New Roman"/>
                <a:sym typeface="Times New Roman"/>
              </a:rPr>
              <a:t>Chân trái bước sang ngang rộng bằng vai, đồng thời hai tay dang ngang, bàn tay sấp, đầu thẳng, mắt nhìn phía trước</a:t>
            </a:r>
            <a:r>
              <a:rPr lang="en-US" sz="2400" b="1" i="0" u="none" strike="noStrike" cap="none" dirty="0">
                <a:solidFill>
                  <a:srgbClr val="FFFF00"/>
                </a:solidFill>
                <a:latin typeface="Times New Roman"/>
                <a:ea typeface="Times New Roman"/>
                <a:cs typeface="Times New Roman"/>
                <a:sym typeface="Times New Roman"/>
              </a:rPr>
              <a:t>.</a:t>
            </a:r>
            <a:endParaRPr sz="2400" b="1" i="0" u="none" strike="noStrike" cap="none" dirty="0">
              <a:solidFill>
                <a:srgbClr val="FFFF00"/>
              </a:solidFill>
              <a:latin typeface="Times New Roman"/>
              <a:ea typeface="Times New Roman"/>
              <a:cs typeface="Times New Roman"/>
              <a:sym typeface="Times New Roman"/>
            </a:endParaRPr>
          </a:p>
        </p:txBody>
      </p:sp>
      <p:sp>
        <p:nvSpPr>
          <p:cNvPr id="104" name="Google Shape;104;p3"/>
          <p:cNvSpPr/>
          <p:nvPr/>
        </p:nvSpPr>
        <p:spPr>
          <a:xfrm>
            <a:off x="587826" y="548641"/>
            <a:ext cx="1152074" cy="113646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4000" b="0" i="0" u="none" strike="noStrike" cap="none" dirty="0">
                <a:solidFill>
                  <a:srgbClr val="FFFF00"/>
                </a:solidFill>
                <a:latin typeface="Arial"/>
                <a:ea typeface="Arial"/>
                <a:cs typeface="Arial"/>
                <a:sym typeface="Arial"/>
              </a:rPr>
              <a:t>1</a:t>
            </a:r>
            <a:endParaRPr sz="4000" b="0" i="0" u="none" strike="noStrike" cap="none" dirty="0">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p:tgtEl>
                                          <p:spTgt spid="103"/>
                                        </p:tgtEl>
                                        <p:attrNameLst>
                                          <p:attrName>ppt_w</p:attrName>
                                        </p:attrNameLst>
                                      </p:cBhvr>
                                      <p:tavLst>
                                        <p:tav tm="0">
                                          <p:val>
                                            <p:strVal val="0"/>
                                          </p:val>
                                        </p:tav>
                                        <p:tav tm="100000">
                                          <p:val>
                                            <p:strVal val="#ppt_w"/>
                                          </p:val>
                                        </p:tav>
                                      </p:tavLst>
                                    </p:anim>
                                    <p:anim calcmode="lin" valueType="num">
                                      <p:cBhvr additive="base">
                                        <p:cTn id="13" dur="500"/>
                                        <p:tgtEl>
                                          <p:spTgt spid="1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6235701" y="543760"/>
            <a:ext cx="5662650" cy="4777540"/>
          </a:xfrm>
          <a:prstGeom prst="wedgeEllipseCallout">
            <a:avLst>
              <a:gd name="adj1" fmla="val -20833"/>
              <a:gd name="adj2" fmla="val 6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b="0" i="0" u="none" strike="noStrike" cap="none" dirty="0" err="1">
                <a:solidFill>
                  <a:srgbClr val="FFFF00"/>
                </a:solidFill>
                <a:latin typeface="Times New Roman"/>
                <a:ea typeface="Times New Roman"/>
                <a:cs typeface="Times New Roman"/>
                <a:sym typeface="Times New Roman"/>
              </a:rPr>
              <a:t>Nhịp</a:t>
            </a:r>
            <a:r>
              <a:rPr lang="en-US" sz="2400" b="0" i="0" u="none" strike="noStrike" cap="none" dirty="0">
                <a:solidFill>
                  <a:srgbClr val="FFFF00"/>
                </a:solidFill>
                <a:latin typeface="Times New Roman"/>
                <a:ea typeface="Times New Roman"/>
                <a:cs typeface="Times New Roman"/>
                <a:sym typeface="Times New Roman"/>
              </a:rPr>
              <a:t> </a:t>
            </a:r>
            <a:r>
              <a:rPr lang="vi-VN" sz="2400" b="0" i="0" u="none" strike="noStrike" cap="none" dirty="0">
                <a:solidFill>
                  <a:srgbClr val="FFFF00"/>
                </a:solidFill>
                <a:latin typeface="Times New Roman"/>
                <a:ea typeface="Times New Roman"/>
                <a:cs typeface="Times New Roman"/>
                <a:sym typeface="Times New Roman"/>
              </a:rPr>
              <a:t>2:Toàn thân xoay sang trái thành tư thế đứng chân trước chân sau, trọng lượng cơ thể dồn lên chân trái, chân phải tiếp đất bằng </a:t>
            </a:r>
            <a:r>
              <a:rPr lang="vi-VN" sz="2400" dirty="0">
                <a:solidFill>
                  <a:srgbClr val="FFFF00"/>
                </a:solidFill>
                <a:latin typeface="Times New Roman"/>
                <a:ea typeface="Times New Roman"/>
                <a:cs typeface="Times New Roman"/>
                <a:sym typeface="Times New Roman"/>
              </a:rPr>
              <a:t>nửa trước bàn </a:t>
            </a:r>
            <a:r>
              <a:rPr lang="vi-VN" sz="2400" b="0" i="0" u="none" strike="noStrike" cap="none" dirty="0">
                <a:solidFill>
                  <a:srgbClr val="FFFF00"/>
                </a:solidFill>
                <a:latin typeface="Times New Roman"/>
                <a:ea typeface="Times New Roman"/>
                <a:cs typeface="Times New Roman"/>
                <a:sym typeface="Times New Roman"/>
              </a:rPr>
              <a:t>chân. Đồng thời tay phải đưa xuống dưới, sang trái, cùng tay trái đưa lên cao thành hình chữ V, lòng bàn tay hướng vào nhau. Đầu ngửa </a:t>
            </a:r>
            <a:endParaRPr sz="2400" b="1" i="0" u="none" strike="noStrike" cap="none" dirty="0">
              <a:solidFill>
                <a:srgbClr val="FFFF00"/>
              </a:solidFill>
              <a:latin typeface="Times New Roman"/>
              <a:ea typeface="Times New Roman"/>
              <a:cs typeface="Times New Roman"/>
              <a:sym typeface="Times New Roman"/>
            </a:endParaRPr>
          </a:p>
        </p:txBody>
      </p:sp>
      <p:sp>
        <p:nvSpPr>
          <p:cNvPr id="111" name="Google Shape;111;p4"/>
          <p:cNvSpPr/>
          <p:nvPr/>
        </p:nvSpPr>
        <p:spPr>
          <a:xfrm>
            <a:off x="522510" y="352697"/>
            <a:ext cx="1368241" cy="1136469"/>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6000">
                <a:solidFill>
                  <a:srgbClr val="FFFF00"/>
                </a:solidFill>
              </a:rPr>
              <a:t>2</a:t>
            </a:r>
            <a:endParaRPr sz="6000" b="0" i="0" u="none" strike="noStrike" cap="none" dirty="0">
              <a:solidFill>
                <a:srgbClr val="FFFF00"/>
              </a:solidFill>
              <a:latin typeface="Arial"/>
              <a:ea typeface="Arial"/>
              <a:cs typeface="Arial"/>
              <a:sym typeface="Arial"/>
            </a:endParaRPr>
          </a:p>
        </p:txBody>
      </p:sp>
      <p:pic>
        <p:nvPicPr>
          <p:cNvPr id="3" name="Picture 2">
            <a:extLst>
              <a:ext uri="{FF2B5EF4-FFF2-40B4-BE49-F238E27FC236}">
                <a16:creationId xmlns:a16="http://schemas.microsoft.com/office/drawing/2014/main" id="{1ED2D0AD-E27E-FFB5-EB01-843F925455FA}"/>
              </a:ext>
            </a:extLst>
          </p:cNvPr>
          <p:cNvPicPr>
            <a:picLocks/>
          </p:cNvPicPr>
          <p:nvPr/>
        </p:nvPicPr>
        <p:blipFill rotWithShape="1">
          <a:blip r:embed="rId3" cstate="print"/>
          <a:srcRect l="65916" r="16408" b="68563"/>
          <a:stretch/>
        </p:blipFill>
        <p:spPr>
          <a:xfrm>
            <a:off x="2297151" y="0"/>
            <a:ext cx="3532150" cy="6188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500"/>
                                        <p:tgtEl>
                                          <p:spTgt spid="109"/>
                                        </p:tgtEl>
                                        <p:attrNameLst>
                                          <p:attrName>ppt_w</p:attrName>
                                        </p:attrNameLst>
                                      </p:cBhvr>
                                      <p:tavLst>
                                        <p:tav tm="0">
                                          <p:val>
                                            <p:strVal val="0"/>
                                          </p:val>
                                        </p:tav>
                                        <p:tav tm="100000">
                                          <p:val>
                                            <p:strVal val="#ppt_w"/>
                                          </p:val>
                                        </p:tav>
                                      </p:tavLst>
                                    </p:anim>
                                    <p:anim calcmode="lin" valueType="num">
                                      <p:cBhvr additive="base">
                                        <p:cTn id="13" dur="5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p:nvPr/>
        </p:nvSpPr>
        <p:spPr>
          <a:xfrm>
            <a:off x="5590903" y="240031"/>
            <a:ext cx="6479177" cy="4869179"/>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dirty="0" err="1">
                <a:solidFill>
                  <a:srgbClr val="7030A0"/>
                </a:solidFill>
                <a:latin typeface="Times New Roman"/>
                <a:ea typeface="Times New Roman"/>
                <a:cs typeface="Times New Roman"/>
                <a:sym typeface="Times New Roman"/>
              </a:rPr>
              <a:t>Nhịp</a:t>
            </a:r>
            <a:r>
              <a:rPr lang="en-US" sz="2800" b="1" i="0" u="none" strike="noStrike" cap="none" dirty="0">
                <a:solidFill>
                  <a:srgbClr val="7030A0"/>
                </a:solidFill>
                <a:latin typeface="Times New Roman"/>
                <a:ea typeface="Times New Roman"/>
                <a:cs typeface="Times New Roman"/>
                <a:sym typeface="Times New Roman"/>
              </a:rPr>
              <a:t> 3</a:t>
            </a:r>
            <a:r>
              <a:rPr lang="en-US" sz="2800" b="0" i="0" u="none" strike="noStrike" cap="none" dirty="0">
                <a:solidFill>
                  <a:srgbClr val="2F5496"/>
                </a:solidFill>
                <a:latin typeface="Times New Roman"/>
                <a:ea typeface="Times New Roman"/>
                <a:cs typeface="Times New Roman"/>
                <a:sym typeface="Times New Roman"/>
              </a:rPr>
              <a:t>:</a:t>
            </a:r>
            <a:r>
              <a:rPr lang="vi-VN" sz="2800" b="0" i="0" u="none" strike="noStrike" cap="none" dirty="0">
                <a:solidFill>
                  <a:srgbClr val="2F5496"/>
                </a:solidFill>
                <a:latin typeface="Times New Roman"/>
                <a:ea typeface="Times New Roman"/>
                <a:cs typeface="Times New Roman"/>
                <a:sym typeface="Times New Roman"/>
              </a:rPr>
              <a:t>Chân phải khụy gối, trọng lượng cơ thể chuyển lên chân phải, chân trái duỗi thẳng, thân trên ngả ra trước. Đồng thời hai tay đưa từ trên ra trước,xuống dưới, ra sau, chếch sang hai bên, lòng bàn tay hướng vào nhau.</a:t>
            </a:r>
            <a:endParaRPr sz="28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600" b="1" i="0" u="none" strike="noStrike" cap="none" dirty="0">
              <a:solidFill>
                <a:srgbClr val="FFFF00"/>
              </a:solidFill>
              <a:latin typeface="Times New Roman"/>
              <a:ea typeface="Times New Roman"/>
              <a:cs typeface="Times New Roman"/>
              <a:sym typeface="Times New Roman"/>
            </a:endParaRPr>
          </a:p>
        </p:txBody>
      </p:sp>
      <p:sp>
        <p:nvSpPr>
          <p:cNvPr id="118" name="Google Shape;118;p5"/>
          <p:cNvSpPr/>
          <p:nvPr/>
        </p:nvSpPr>
        <p:spPr>
          <a:xfrm>
            <a:off x="574762" y="130630"/>
            <a:ext cx="1365550" cy="1136469"/>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dirty="0">
                <a:solidFill>
                  <a:srgbClr val="FF0000"/>
                </a:solidFill>
                <a:latin typeface="Arial"/>
                <a:ea typeface="Arial"/>
                <a:cs typeface="Arial"/>
                <a:sym typeface="Arial"/>
              </a:rPr>
              <a:t>3</a:t>
            </a:r>
            <a:endParaRPr sz="6000" b="0" i="0" u="none" strike="noStrike" cap="none" dirty="0">
              <a:solidFill>
                <a:srgbClr val="FF0000"/>
              </a:solidFill>
              <a:latin typeface="Arial"/>
              <a:ea typeface="Arial"/>
              <a:cs typeface="Arial"/>
              <a:sym typeface="Arial"/>
            </a:endParaRPr>
          </a:p>
        </p:txBody>
      </p:sp>
      <p:pic>
        <p:nvPicPr>
          <p:cNvPr id="3" name="Picture 2">
            <a:extLst>
              <a:ext uri="{FF2B5EF4-FFF2-40B4-BE49-F238E27FC236}">
                <a16:creationId xmlns:a16="http://schemas.microsoft.com/office/drawing/2014/main" id="{D9058115-3379-7714-9ABF-2C40EFC69CF9}"/>
              </a:ext>
            </a:extLst>
          </p:cNvPr>
          <p:cNvPicPr>
            <a:picLocks/>
          </p:cNvPicPr>
          <p:nvPr/>
        </p:nvPicPr>
        <p:blipFill rotWithShape="1">
          <a:blip r:embed="rId3" cstate="print"/>
          <a:srcRect l="7062" t="57405" r="69433" b="17638"/>
          <a:stretch/>
        </p:blipFill>
        <p:spPr>
          <a:xfrm>
            <a:off x="1940312" y="1267099"/>
            <a:ext cx="3512633" cy="5199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ppt_w</p:attrName>
                                        </p:attrNameLst>
                                      </p:cBhvr>
                                      <p:tavLst>
                                        <p:tav tm="0">
                                          <p:val>
                                            <p:strVal val="0"/>
                                          </p:val>
                                        </p:tav>
                                        <p:tav tm="100000">
                                          <p:val>
                                            <p:strVal val="#ppt_w"/>
                                          </p:val>
                                        </p:tav>
                                      </p:tavLst>
                                    </p:anim>
                                    <p:anim calcmode="lin" valueType="num">
                                      <p:cBhvr additive="base">
                                        <p:cTn id="13" dur="50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f942ba3cfe_0_5"/>
          <p:cNvSpPr/>
          <p:nvPr/>
        </p:nvSpPr>
        <p:spPr>
          <a:xfrm>
            <a:off x="6705600" y="274321"/>
            <a:ext cx="5270809" cy="4221480"/>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r>
              <a:rPr lang="en-US" sz="2400" b="1" i="1" dirty="0" err="1">
                <a:solidFill>
                  <a:schemeClr val="dk1"/>
                </a:solidFill>
              </a:rPr>
              <a:t>Nhịp</a:t>
            </a:r>
            <a:r>
              <a:rPr lang="en-US" sz="2400" b="1" i="1" dirty="0">
                <a:solidFill>
                  <a:schemeClr val="dk1"/>
                </a:solidFill>
              </a:rPr>
              <a:t> 4</a:t>
            </a:r>
            <a:r>
              <a:rPr lang="en-US" sz="2400" i="1" dirty="0">
                <a:solidFill>
                  <a:schemeClr val="dk1"/>
                </a:solidFill>
              </a:rPr>
              <a:t>:</a:t>
            </a:r>
            <a:r>
              <a:rPr lang="vi-VN" sz="2400" i="1" dirty="0">
                <a:solidFill>
                  <a:schemeClr val="dk1"/>
                </a:solidFill>
              </a:rPr>
              <a:t>Chân phải duỗi thẳng, thân người vươn lên cao , ttrongj lượng cơ thể chuyển lên chân trái . Hai tay đưa lên cao thành hình chữ V , lòng bàn tay hướng vào nhau và trở về nhịpu 2</a:t>
            </a:r>
            <a:endParaRPr sz="2400" b="1" dirty="0">
              <a:solidFill>
                <a:srgbClr val="7030A0"/>
              </a:solidFill>
              <a:latin typeface="Times New Roman"/>
              <a:ea typeface="Times New Roman"/>
              <a:cs typeface="Times New Roman"/>
              <a:sym typeface="Times New Roman"/>
            </a:endParaRPr>
          </a:p>
          <a:p>
            <a:pPr marL="0" marR="0" lvl="0" indent="0" algn="ctr" rtl="0">
              <a:spcBef>
                <a:spcPts val="1200"/>
              </a:spcBef>
              <a:spcAft>
                <a:spcPts val="0"/>
              </a:spcAft>
              <a:buNone/>
            </a:pPr>
            <a:endParaRPr sz="3600" b="1" i="0" u="none" strike="noStrike" cap="none" dirty="0">
              <a:solidFill>
                <a:srgbClr val="FFFF00"/>
              </a:solidFill>
              <a:latin typeface="Times New Roman"/>
              <a:ea typeface="Times New Roman"/>
              <a:cs typeface="Times New Roman"/>
              <a:sym typeface="Times New Roman"/>
            </a:endParaRPr>
          </a:p>
        </p:txBody>
      </p:sp>
      <p:sp>
        <p:nvSpPr>
          <p:cNvPr id="124" name="Google Shape;124;gf942ba3cfe_0_5"/>
          <p:cNvSpPr/>
          <p:nvPr/>
        </p:nvSpPr>
        <p:spPr>
          <a:xfrm>
            <a:off x="215591" y="130630"/>
            <a:ext cx="1190299"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4</a:t>
            </a:r>
            <a:endParaRPr sz="6000" b="0" i="0" u="none" strike="noStrike" cap="none" dirty="0">
              <a:solidFill>
                <a:srgbClr val="FF0000"/>
              </a:solidFill>
              <a:latin typeface="Arial"/>
              <a:ea typeface="Arial"/>
              <a:cs typeface="Arial"/>
              <a:sym typeface="Arial"/>
            </a:endParaRPr>
          </a:p>
        </p:txBody>
      </p:sp>
      <p:pic>
        <p:nvPicPr>
          <p:cNvPr id="2" name="Picture 1">
            <a:extLst>
              <a:ext uri="{FF2B5EF4-FFF2-40B4-BE49-F238E27FC236}">
                <a16:creationId xmlns:a16="http://schemas.microsoft.com/office/drawing/2014/main" id="{3F71F84F-0882-3495-93FB-0BB51AA13FF3}"/>
              </a:ext>
            </a:extLst>
          </p:cNvPr>
          <p:cNvPicPr>
            <a:picLocks/>
          </p:cNvPicPr>
          <p:nvPr/>
        </p:nvPicPr>
        <p:blipFill rotWithShape="1">
          <a:blip r:embed="rId3" cstate="print"/>
          <a:srcRect l="39826" t="49181" r="31886" b="18066"/>
          <a:stretch/>
        </p:blipFill>
        <p:spPr>
          <a:xfrm>
            <a:off x="2029521" y="130630"/>
            <a:ext cx="4523679" cy="6392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5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p:tgtEl>
                                          <p:spTgt spid="123"/>
                                        </p:tgtEl>
                                        <p:attrNameLst>
                                          <p:attrName>ppt_w</p:attrName>
                                        </p:attrNameLst>
                                      </p:cBhvr>
                                      <p:tavLst>
                                        <p:tav tm="0">
                                          <p:val>
                                            <p:strVal val="0"/>
                                          </p:val>
                                        </p:tav>
                                        <p:tav tm="100000">
                                          <p:val>
                                            <p:strVal val="#ppt_w"/>
                                          </p:val>
                                        </p:tav>
                                      </p:tavLst>
                                    </p:anim>
                                    <p:anim calcmode="lin" valueType="num">
                                      <p:cBhvr additive="base">
                                        <p:cTn id="13" dur="5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f942ba3d11_0_0"/>
          <p:cNvSpPr/>
          <p:nvPr/>
        </p:nvSpPr>
        <p:spPr>
          <a:xfrm>
            <a:off x="6679579" y="274321"/>
            <a:ext cx="5512421" cy="3945000"/>
          </a:xfrm>
          <a:prstGeom prst="wedgeEllipseCallout">
            <a:avLst>
              <a:gd name="adj1" fmla="val -20833"/>
              <a:gd name="adj2" fmla="val 62500"/>
            </a:avLst>
          </a:prstGeom>
          <a:solidFill>
            <a:srgbClr val="FFFF00"/>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SzPts val="1100"/>
              <a:buNone/>
            </a:pPr>
            <a:endParaRPr sz="2800" i="1" dirty="0">
              <a:solidFill>
                <a:schemeClr val="dk1"/>
              </a:solidFill>
            </a:endParaRPr>
          </a:p>
          <a:p>
            <a:pPr marL="0" lvl="0" indent="0" algn="just" rtl="0">
              <a:lnSpc>
                <a:spcPct val="105000"/>
              </a:lnSpc>
              <a:spcBef>
                <a:spcPts val="1200"/>
              </a:spcBef>
              <a:spcAft>
                <a:spcPts val="0"/>
              </a:spcAft>
              <a:buClr>
                <a:schemeClr val="dk1"/>
              </a:buClr>
              <a:buSzPts val="1100"/>
              <a:buFont typeface="Arial"/>
              <a:buNone/>
            </a:pPr>
            <a:r>
              <a:rPr lang="en-US" sz="2800" b="1" i="1" dirty="0" err="1">
                <a:solidFill>
                  <a:schemeClr val="dk1"/>
                </a:solidFill>
              </a:rPr>
              <a:t>Nhịp</a:t>
            </a:r>
            <a:r>
              <a:rPr lang="en-US" sz="2800" b="1" i="1" dirty="0">
                <a:solidFill>
                  <a:schemeClr val="dk1"/>
                </a:solidFill>
              </a:rPr>
              <a:t> 5</a:t>
            </a:r>
            <a:r>
              <a:rPr lang="en-US" sz="2800" i="1" dirty="0">
                <a:solidFill>
                  <a:schemeClr val="dk1"/>
                </a:solidFill>
              </a:rPr>
              <a:t>:</a:t>
            </a:r>
            <a:r>
              <a:rPr lang="vi-VN" sz="2800" i="1" dirty="0">
                <a:solidFill>
                  <a:schemeClr val="dk1"/>
                </a:solidFill>
              </a:rPr>
              <a:t>Chân phải đưa nhanh từ sau ra trước , lên cao ngang hông , đồng thời hai tay đưa thẳng ra trước, bàn tay sấp.</a:t>
            </a:r>
            <a:endParaRPr sz="1000" dirty="0">
              <a:solidFill>
                <a:schemeClr val="dk1"/>
              </a:solidFill>
            </a:endParaRPr>
          </a:p>
          <a:p>
            <a:pPr marL="0" lvl="0" indent="0" algn="l" rtl="0">
              <a:lnSpc>
                <a:spcPct val="91818"/>
              </a:lnSpc>
              <a:spcBef>
                <a:spcPts val="1200"/>
              </a:spcBef>
              <a:spcAft>
                <a:spcPts val="0"/>
              </a:spcAft>
              <a:buClr>
                <a:schemeClr val="dk1"/>
              </a:buClr>
              <a:buSzPts val="1100"/>
              <a:buFont typeface="Arial"/>
              <a:buNone/>
            </a:pPr>
            <a:r>
              <a:rPr lang="en-US" sz="800" dirty="0">
                <a:solidFill>
                  <a:schemeClr val="dk1"/>
                </a:solidFill>
              </a:rPr>
              <a:t> </a:t>
            </a:r>
            <a:endParaRPr sz="800" dirty="0">
              <a:solidFill>
                <a:schemeClr val="dk1"/>
              </a:solidFill>
            </a:endParaRPr>
          </a:p>
          <a:p>
            <a:pPr marL="0" marR="0" lvl="0" indent="0" algn="ctr" rtl="0">
              <a:spcBef>
                <a:spcPts val="1200"/>
              </a:spcBef>
              <a:spcAft>
                <a:spcPts val="0"/>
              </a:spcAft>
              <a:buNone/>
            </a:pPr>
            <a:endParaRPr sz="2800" i="1" dirty="0">
              <a:solidFill>
                <a:schemeClr val="dk1"/>
              </a:solidFill>
            </a:endParaRPr>
          </a:p>
        </p:txBody>
      </p:sp>
      <p:sp>
        <p:nvSpPr>
          <p:cNvPr id="131" name="Google Shape;131;gf942ba3d11_0_0"/>
          <p:cNvSpPr/>
          <p:nvPr/>
        </p:nvSpPr>
        <p:spPr>
          <a:xfrm>
            <a:off x="274320" y="130630"/>
            <a:ext cx="1280160" cy="1136400"/>
          </a:xfrm>
          <a:prstGeom prst="ellipse">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solidFill>
                  <a:srgbClr val="FF0000"/>
                </a:solidFill>
              </a:rPr>
              <a:t>5</a:t>
            </a:r>
            <a:endParaRPr sz="6000" b="0" i="0" u="none" strike="noStrike" cap="none" dirty="0">
              <a:solidFill>
                <a:srgbClr val="FF0000"/>
              </a:solidFill>
              <a:latin typeface="Arial"/>
              <a:ea typeface="Arial"/>
              <a:cs typeface="Arial"/>
              <a:sym typeface="Arial"/>
            </a:endParaRPr>
          </a:p>
        </p:txBody>
      </p:sp>
      <p:pic>
        <p:nvPicPr>
          <p:cNvPr id="2" name="Picture 1">
            <a:extLst>
              <a:ext uri="{FF2B5EF4-FFF2-40B4-BE49-F238E27FC236}">
                <a16:creationId xmlns:a16="http://schemas.microsoft.com/office/drawing/2014/main" id="{7B923A73-102B-46A7-ED66-D0F42F29B47A}"/>
              </a:ext>
            </a:extLst>
          </p:cNvPr>
          <p:cNvPicPr>
            <a:picLocks/>
          </p:cNvPicPr>
          <p:nvPr/>
        </p:nvPicPr>
        <p:blipFill rotWithShape="1">
          <a:blip r:embed="rId3" cstate="print"/>
          <a:srcRect l="67925" t="53807" r="8254" b="19756"/>
          <a:stretch/>
        </p:blipFill>
        <p:spPr>
          <a:xfrm>
            <a:off x="2245886" y="579862"/>
            <a:ext cx="3977268" cy="6278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500"/>
                                        <p:tgtEl>
                                          <p:spTgt spid="130"/>
                                        </p:tgtEl>
                                        <p:attrNameLst>
                                          <p:attrName>ppt_w</p:attrName>
                                        </p:attrNameLst>
                                      </p:cBhvr>
                                      <p:tavLst>
                                        <p:tav tm="0">
                                          <p:val>
                                            <p:strVal val="0"/>
                                          </p:val>
                                        </p:tav>
                                        <p:tav tm="100000">
                                          <p:val>
                                            <p:strVal val="#ppt_w"/>
                                          </p:val>
                                        </p:tav>
                                      </p:tavLst>
                                    </p:anim>
                                    <p:anim calcmode="lin" valueType="num">
                                      <p:cBhvr additive="base">
                                        <p:cTn id="13" dur="5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4194</TotalTime>
  <Words>436</Words>
  <Application>Microsoft Office PowerPoint</Application>
  <PresentationFormat>Widescreen</PresentationFormat>
  <Paragraphs>61</Paragraphs>
  <Slides>15</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GIÁO DỤC THỂ CHẤT</vt:lpstr>
      <vt:lpstr>PowerPoint Presentation</vt:lpstr>
      <vt:lpstr>TỪ NHỊP 1- ĐẾN NHỊP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THỂ DỤC LIÊN HOÀN LỚP 6</dc:title>
  <dc:creator>MT_ADMIN</dc:creator>
  <cp:lastModifiedBy>Admin</cp:lastModifiedBy>
  <cp:revision>8</cp:revision>
  <dcterms:created xsi:type="dcterms:W3CDTF">2021-10-16T13:48:32Z</dcterms:created>
  <dcterms:modified xsi:type="dcterms:W3CDTF">2024-05-21T02:41:13Z</dcterms:modified>
</cp:coreProperties>
</file>