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82" r:id="rId2"/>
    <p:sldId id="256" r:id="rId3"/>
    <p:sldId id="271" r:id="rId4"/>
    <p:sldId id="281" r:id="rId5"/>
    <p:sldId id="283" r:id="rId6"/>
    <p:sldId id="286" r:id="rId7"/>
    <p:sldId id="285" r:id="rId8"/>
    <p:sldId id="284" r:id="rId9"/>
    <p:sldId id="287" r:id="rId10"/>
    <p:sldId id="288" r:id="rId11"/>
    <p:sldId id="289" r:id="rId12"/>
    <p:sldId id="290" r:id="rId13"/>
    <p:sldId id="291" r:id="rId14"/>
    <p:sldId id="292" r:id="rId15"/>
    <p:sldId id="276" r:id="rId16"/>
  </p:sldIdLst>
  <p:sldSz cx="12192000" cy="6858000"/>
  <p:notesSz cx="6858000" cy="9144000"/>
  <p:embeddedFontLst>
    <p:embeddedFont>
      <p:font typeface="#9Slide03 Comfortaa Light" pitchFamily="2" charset="0"/>
      <p:regular r:id="rId18"/>
    </p:embeddedFont>
    <p:embeddedFont>
      <p:font typeface="#9Slide03 Saira SemiCondensed B" pitchFamily="2" charset="77"/>
      <p:bold r:id="rId19"/>
    </p:embeddedFont>
    <p:embeddedFont>
      <p:font typeface="#9Slide03 SFU Helvetica Black" pitchFamily="2" charset="77"/>
      <p:bold r:id="rId20"/>
    </p:embeddedFont>
    <p:embeddedFont>
      <p:font typeface="#9Slide03 Talling" panose="02040603050506020204" pitchFamily="18" charset="0"/>
      <p:regular r:id="rId21"/>
    </p:embeddedFont>
    <p:embeddedFont>
      <p:font typeface="#9Slide04 SVNNaive Inline" panose="02010503010101020104" pitchFamily="2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mbria Math" panose="02040503050406030204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9F4431"/>
    <a:srgbClr val="00B4E7"/>
    <a:srgbClr val="34681F"/>
    <a:srgbClr val="11370F"/>
    <a:srgbClr val="488527"/>
    <a:srgbClr val="64BB45"/>
    <a:srgbClr val="007A76"/>
    <a:srgbClr val="23832F"/>
    <a:srgbClr val="CB0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99"/>
  </p:normalViewPr>
  <p:slideViewPr>
    <p:cSldViewPr snapToGrid="0">
      <p:cViewPr varScale="1">
        <p:scale>
          <a:sx n="103" d="100"/>
          <a:sy n="103" d="100"/>
        </p:scale>
        <p:origin x="9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0C649-D35C-49F2-AAFD-59FD4368BDFE}" type="datetimeFigureOut">
              <a:rPr lang="en-US" smtClean="0"/>
              <a:t>5/20/24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C4DFE-7E28-4255-AEE0-B1F2CA9C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F61B-8F5B-4584-84E4-043CB6661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97EC8-3215-4CB9-8D4C-415BC1D7A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68555-688B-41DD-A3F4-AA519742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5413E-CD9D-4E3F-9A52-A9081A4A6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FC549-13EF-4282-9931-1B2A0CCB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AE6E-1B39-4D2D-B27E-F2A6612A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341CC4-9840-4D0C-A65D-C2C50FD92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0DEBD-8BCC-4926-98A8-6A0B99DD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986A9-27AC-453F-9739-25F21FD3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B1D3D-3EA0-49C6-8349-8BFD240C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5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EC53F-3944-4E48-8C21-D775AE6D3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34BBA-A446-4437-B158-29F8C41D7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C0594-641F-481A-9A42-2B7BCDD2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C0481-CE87-4A63-B77A-C5959C79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BA90-BCFA-42FA-8A50-DC336836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3495-18E7-44B2-8E67-04ED5185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87E54-1B0F-4FA6-BD37-B7271080D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A7420-7133-4FF5-A604-F4BABC78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C8BAD-97F6-4690-89B9-C718151B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E846-1C7D-4DA4-B1E5-D8A67059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0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6D47B-9D1A-4D71-B727-527CCC53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182A8-10FD-4F9A-9683-E19ABB7E8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99A9D-391E-4215-BB96-FC354253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6AC60-339A-4073-A788-2B780322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857B-0852-45BB-ABB3-1473366F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4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9998-9660-4852-AFFC-DBC63962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A007-E30D-4259-8E23-81680437E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E398-6DCF-4AB1-BD86-EBF76A897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83C93-1B86-487A-9166-971F1CFF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81152-7B84-4A72-912A-E2550F2D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31B87-2F91-49CB-8ECF-F2DFD0AB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2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D513-ABD3-4F86-9ED8-86538701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8D2A9-3784-490E-B04A-DC139D2E7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C2704-CEC4-4420-B92F-D1F72F8E9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BA165-2C3D-46A3-9BBE-7F5D3F7D3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19E031-B34A-4ABD-9AB7-58EBA3CBE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8008F0-99AA-42B7-A023-1ECCC2F0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180FD-86C9-4C73-B79E-76E5476A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C6BCF4-5677-44D3-AAF1-D256CEA5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9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9FE1-4260-48A2-A23E-C109045F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F6688C-1E2A-4D9B-ACE0-773CFD1A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A3354-C154-48E4-89E5-6200623E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68205-3A27-4FB1-8744-F107A497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6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84B55-7624-4595-93E0-7BE411CD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30147-648F-427A-A6E0-52C4033A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AA3EF-110C-4247-8777-28C2559C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0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26A9-97D3-46EB-BECF-1C162399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95AE-04F3-4AD9-BBA2-E6ECD134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16F9D-F847-4A00-99B7-C13964D6E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FAA82-C865-4A89-B37D-1E830A1C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5BF21-43F1-49C6-8072-C85D6E0A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C6165-656D-4EFA-97BD-B0B4B00F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7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A410-CAAB-4C3B-AD8E-0F7173A9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12C08D-BEDD-4D89-B2C2-05EE36F4C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53CD4-B7D3-4CAB-8FEA-21FDC32E6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6C73C-DA98-4522-BA92-CDEC95531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4D0E6-FFB8-4F09-9D44-378F80990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2004-1D06-4D06-AE0C-D1160386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2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CF96C-0AE3-4E54-A53D-5C61DBF0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655F6-7EE3-4630-84B5-BA613F76B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04159-0448-4B16-881D-4F475C849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854F-9A18-4EBE-8DA9-D3AB9313DFE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0AD4-FA40-407A-A309-279D8D58E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56B58-B01A-474A-98B0-C7D3DBFA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6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10.png"/><Relationship Id="rId4" Type="http://schemas.openxmlformats.org/officeDocument/2006/relationships/image" Target="../media/image6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2591;p41">
                <a:extLst>
                  <a:ext uri="{FF2B5EF4-FFF2-40B4-BE49-F238E27FC236}">
                    <a16:creationId xmlns:a16="http://schemas.microsoft.com/office/drawing/2014/main" id="{4057A7BF-F77A-4D3A-A39D-939AEC49DE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2490" y="443968"/>
                <a:ext cx="5749753" cy="5863314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7000"/>
                  </a:lnSpc>
                  <a:spcAft>
                    <a:spcPts val="2133"/>
                  </a:spcAft>
                </a:pPr>
                <a:r>
                  <a:rPr lang="en-US" sz="240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Tuấn ước tính cần 3 giờ ngày Chủ Nhật để hoàn thành một bức tranh tặng mẹ nhân ngày Quốc tế Phụ nữ 8-3. Buổi sáng bạn dành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giờ để vẽ, buổi chiều bạn tiếp tục dành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giờ để vẽ. Hỏi buổi tối Nga cần dành khoảng bao nhiêu giờ nữa để hoàn thành bức tranh?</a:t>
                </a:r>
                <a:endParaRPr lang="vi-VN" sz="2400">
                  <a:solidFill>
                    <a:srgbClr val="9F4431"/>
                  </a:solidFill>
                  <a:latin typeface="#9Slide03 Comfortaa Light" panose="00000400000000000000" pitchFamily="2" charset="0"/>
                  <a:cs typeface="Kodchasan"/>
                  <a:sym typeface="Kodchasan"/>
                </a:endParaRPr>
              </a:p>
              <a:p>
                <a:pPr>
                  <a:lnSpc>
                    <a:spcPct val="157000"/>
                  </a:lnSpc>
                  <a:spcAft>
                    <a:spcPts val="2133"/>
                  </a:spcAft>
                </a:pPr>
                <a:endParaRPr lang="vi-VN" sz="2400">
                  <a:solidFill>
                    <a:srgbClr val="9F4431"/>
                  </a:solidFill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4" name="Google Shape;2591;p41">
                <a:extLst>
                  <a:ext uri="{FF2B5EF4-FFF2-40B4-BE49-F238E27FC236}">
                    <a16:creationId xmlns:a16="http://schemas.microsoft.com/office/drawing/2014/main" id="{4057A7BF-F77A-4D3A-A39D-939AEC49D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490" y="443968"/>
                <a:ext cx="5749753" cy="5863314"/>
              </a:xfrm>
              <a:prstGeom prst="rect">
                <a:avLst/>
              </a:prstGeom>
              <a:blipFill>
                <a:blip r:embed="rId2"/>
                <a:stretch>
                  <a:fillRect l="-1060" r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Ngày Quốc tế phụ nữ: Những hình ảnh chúc mừng ngày 8/3 đẹp nhất">
            <a:extLst>
              <a:ext uri="{FF2B5EF4-FFF2-40B4-BE49-F238E27FC236}">
                <a16:creationId xmlns:a16="http://schemas.microsoft.com/office/drawing/2014/main" id="{8663A37B-6A0A-41DA-98BA-6E222D785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40" y="32282"/>
            <a:ext cx="4752975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73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386646" y="1180741"/>
            <a:ext cx="143176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3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2849B7FF-221F-4535-BA2F-1D0EA2B61180}"/>
              </a:ext>
            </a:extLst>
          </p:cNvPr>
          <p:cNvGrpSpPr/>
          <p:nvPr/>
        </p:nvGrpSpPr>
        <p:grpSpPr>
          <a:xfrm>
            <a:off x="5562703" y="3283161"/>
            <a:ext cx="3613439" cy="369332"/>
            <a:chOff x="6373196" y="2119377"/>
            <a:chExt cx="4873336" cy="369332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48712FEB-A48D-45DA-9883-818854C11198}"/>
                </a:ext>
              </a:extLst>
            </p:cNvPr>
            <p:cNvSpPr txBox="1"/>
            <p:nvPr/>
          </p:nvSpPr>
          <p:spPr>
            <a:xfrm>
              <a:off x="6373196" y="2119377"/>
              <a:ext cx="4873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Tính chất giao hoán</a:t>
              </a:r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4" name="Đường kết nối Mũi tên Thẳng 3">
              <a:extLst>
                <a:ext uri="{FF2B5EF4-FFF2-40B4-BE49-F238E27FC236}">
                  <a16:creationId xmlns:a16="http://schemas.microsoft.com/office/drawing/2014/main" id="{DEF66CEB-9B68-4667-9FE7-960C6EC61A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318" y="2304043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8797FDC8-8A29-4AAA-8672-5F54D0975BF7}"/>
              </a:ext>
            </a:extLst>
          </p:cNvPr>
          <p:cNvGrpSpPr/>
          <p:nvPr/>
        </p:nvGrpSpPr>
        <p:grpSpPr>
          <a:xfrm>
            <a:off x="5562703" y="4110756"/>
            <a:ext cx="3613439" cy="369332"/>
            <a:chOff x="6373196" y="2119377"/>
            <a:chExt cx="4873336" cy="36933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5A3F5892-59B8-4D91-8939-F0FD1B14F591}"/>
                </a:ext>
              </a:extLst>
            </p:cNvPr>
            <p:cNvSpPr txBox="1"/>
            <p:nvPr/>
          </p:nvSpPr>
          <p:spPr>
            <a:xfrm>
              <a:off x="6373196" y="2119377"/>
              <a:ext cx="4873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Tính chất kết hợp</a:t>
              </a:r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21" name="Đường kết nối Mũi tên Thẳng 20">
              <a:extLst>
                <a:ext uri="{FF2B5EF4-FFF2-40B4-BE49-F238E27FC236}">
                  <a16:creationId xmlns:a16="http://schemas.microsoft.com/office/drawing/2014/main" id="{0A00E909-E9D5-434B-8853-80755D74D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318" y="2304043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: Single Corner Rounded 11">
            <a:extLst>
              <a:ext uri="{FF2B5EF4-FFF2-40B4-BE49-F238E27FC236}">
                <a16:creationId xmlns:a16="http://schemas.microsoft.com/office/drawing/2014/main" id="{EA4C1BAE-BA21-4BDB-AEC3-3627486DB3BB}"/>
              </a:ext>
            </a:extLst>
          </p:cNvPr>
          <p:cNvSpPr/>
          <p:nvPr/>
        </p:nvSpPr>
        <p:spPr>
          <a:xfrm rot="10800000" flipH="1">
            <a:off x="210206" y="230960"/>
            <a:ext cx="7032257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4" name="Rectangle: Single Corner Rounded 10">
            <a:extLst>
              <a:ext uri="{FF2B5EF4-FFF2-40B4-BE49-F238E27FC236}">
                <a16:creationId xmlns:a16="http://schemas.microsoft.com/office/drawing/2014/main" id="{CB0C7CA2-0196-4675-8A55-06998470E7B6}"/>
              </a:ext>
            </a:extLst>
          </p:cNvPr>
          <p:cNvSpPr/>
          <p:nvPr/>
        </p:nvSpPr>
        <p:spPr>
          <a:xfrm rot="10800000" flipH="1">
            <a:off x="210206" y="230960"/>
            <a:ext cx="6496824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28DC4727-EE3F-4BDF-B4A9-A67DF506E5D7}"/>
              </a:ext>
            </a:extLst>
          </p:cNvPr>
          <p:cNvSpPr/>
          <p:nvPr/>
        </p:nvSpPr>
        <p:spPr>
          <a:xfrm>
            <a:off x="136636" y="230960"/>
            <a:ext cx="6336900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2. TÍNH CHẤT PHÉP CỘNG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/>
              <p:nvPr/>
            </p:nvSpPr>
            <p:spPr>
              <a:xfrm>
                <a:off x="644349" y="1608783"/>
                <a:ext cx="6681241" cy="80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Tính một cách hợp lí: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9" y="1608783"/>
                <a:ext cx="6681241" cy="802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">
            <a:extLst>
              <a:ext uri="{FF2B5EF4-FFF2-40B4-BE49-F238E27FC236}">
                <a16:creationId xmlns:a16="http://schemas.microsoft.com/office/drawing/2014/main" id="{1EAA91FA-22B0-4E3E-9A8A-38E196D9A5FA}"/>
              </a:ext>
            </a:extLst>
          </p:cNvPr>
          <p:cNvSpPr/>
          <p:nvPr/>
        </p:nvSpPr>
        <p:spPr>
          <a:xfrm>
            <a:off x="462846" y="2386285"/>
            <a:ext cx="763282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ysClr val="windowText" lastClr="00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/>
              <p:nvPr/>
            </p:nvSpPr>
            <p:spPr>
              <a:xfrm>
                <a:off x="542925" y="3038317"/>
                <a:ext cx="3613439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#9Slide03 Comfortaa Light" panose="00000400000000000000" pitchFamily="2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38317"/>
                <a:ext cx="3613439" cy="710451"/>
              </a:xfrm>
              <a:prstGeom prst="rect">
                <a:avLst/>
              </a:prstGeom>
              <a:blipFill>
                <a:blip r:embed="rId3"/>
                <a:stretch>
                  <a:fillRect l="-337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82123B08-C1F5-414A-8491-40422C91A0F0}"/>
                  </a:ext>
                </a:extLst>
              </p:cNvPr>
              <p:cNvSpPr txBox="1"/>
              <p:nvPr/>
            </p:nvSpPr>
            <p:spPr>
              <a:xfrm>
                <a:off x="563708" y="3862951"/>
                <a:ext cx="4174547" cy="737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82123B08-C1F5-414A-8491-40422C91A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" y="3862951"/>
                <a:ext cx="4174547" cy="737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B7F5E29-8930-4FEB-A329-797C53663010}"/>
                  </a:ext>
                </a:extLst>
              </p:cNvPr>
              <p:cNvSpPr txBox="1"/>
              <p:nvPr/>
            </p:nvSpPr>
            <p:spPr>
              <a:xfrm>
                <a:off x="563708" y="4714322"/>
                <a:ext cx="4174547" cy="700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B7F5E29-8930-4FEB-A329-797C53663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" y="4714322"/>
                <a:ext cx="4174547" cy="700448"/>
              </a:xfrm>
              <a:prstGeom prst="rect">
                <a:avLst/>
              </a:prstGeom>
              <a:blipFill>
                <a:blip r:embed="rId5"/>
                <a:stretch>
                  <a:fillRect l="-2920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Nhóm 33">
            <a:extLst>
              <a:ext uri="{FF2B5EF4-FFF2-40B4-BE49-F238E27FC236}">
                <a16:creationId xmlns:a16="http://schemas.microsoft.com/office/drawing/2014/main" id="{51445BC5-7967-4F4D-B4C9-F3FCEB5F63FB}"/>
              </a:ext>
            </a:extLst>
          </p:cNvPr>
          <p:cNvGrpSpPr/>
          <p:nvPr/>
        </p:nvGrpSpPr>
        <p:grpSpPr>
          <a:xfrm>
            <a:off x="5562703" y="4828623"/>
            <a:ext cx="3613439" cy="369332"/>
            <a:chOff x="6373196" y="2119377"/>
            <a:chExt cx="4873336" cy="369332"/>
          </a:xfrm>
        </p:grpSpPr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E76BB7F0-45AC-4A0E-B590-63B22F851AA1}"/>
                </a:ext>
              </a:extLst>
            </p:cNvPr>
            <p:cNvSpPr txBox="1"/>
            <p:nvPr/>
          </p:nvSpPr>
          <p:spPr>
            <a:xfrm>
              <a:off x="6373196" y="2119377"/>
              <a:ext cx="4873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Cộng với số 0</a:t>
              </a:r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36" name="Đường kết nối Mũi tên Thẳng 35">
              <a:extLst>
                <a:ext uri="{FF2B5EF4-FFF2-40B4-BE49-F238E27FC236}">
                  <a16:creationId xmlns:a16="http://schemas.microsoft.com/office/drawing/2014/main" id="{7E2812D2-6600-4C3E-A626-C42800BB2C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318" y="2304043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686DCB67-B238-405E-8CCF-C55F818F0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6303" y="2611971"/>
            <a:ext cx="2324301" cy="26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8BA0C3-CB34-4B78-AAE7-74A773C92670}"/>
              </a:ext>
            </a:extLst>
          </p:cNvPr>
          <p:cNvSpPr/>
          <p:nvPr/>
        </p:nvSpPr>
        <p:spPr>
          <a:xfrm>
            <a:off x="303518" y="1015590"/>
            <a:ext cx="229486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4</a:t>
            </a:r>
          </a:p>
        </p:txBody>
      </p:sp>
      <p:sp>
        <p:nvSpPr>
          <p:cNvPr id="22" name="Rectangle: Single Corner Rounded 11">
            <a:extLst>
              <a:ext uri="{FF2B5EF4-FFF2-40B4-BE49-F238E27FC236}">
                <a16:creationId xmlns:a16="http://schemas.microsoft.com/office/drawing/2014/main" id="{EA4C1BAE-BA21-4BDB-AEC3-3627486DB3BB}"/>
              </a:ext>
            </a:extLst>
          </p:cNvPr>
          <p:cNvSpPr/>
          <p:nvPr/>
        </p:nvSpPr>
        <p:spPr>
          <a:xfrm rot="10800000" flipH="1">
            <a:off x="210206" y="230960"/>
            <a:ext cx="7032257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4" name="Rectangle: Single Corner Rounded 10">
            <a:extLst>
              <a:ext uri="{FF2B5EF4-FFF2-40B4-BE49-F238E27FC236}">
                <a16:creationId xmlns:a16="http://schemas.microsoft.com/office/drawing/2014/main" id="{CB0C7CA2-0196-4675-8A55-06998470E7B6}"/>
              </a:ext>
            </a:extLst>
          </p:cNvPr>
          <p:cNvSpPr/>
          <p:nvPr/>
        </p:nvSpPr>
        <p:spPr>
          <a:xfrm rot="10800000" flipH="1">
            <a:off x="210206" y="230960"/>
            <a:ext cx="6496824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28DC4727-EE3F-4BDF-B4A9-A67DF506E5D7}"/>
              </a:ext>
            </a:extLst>
          </p:cNvPr>
          <p:cNvSpPr/>
          <p:nvPr/>
        </p:nvSpPr>
        <p:spPr>
          <a:xfrm>
            <a:off x="136636" y="230960"/>
            <a:ext cx="6336900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2. TÍNH CHẤT PHÉP CỘNG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1639CBBF-2CF8-4BF1-A9C0-BA8765BA8D9E}"/>
                  </a:ext>
                </a:extLst>
              </p:cNvPr>
              <p:cNvSpPr txBox="1"/>
              <p:nvPr/>
            </p:nvSpPr>
            <p:spPr>
              <a:xfrm>
                <a:off x="644349" y="1608783"/>
                <a:ext cx="6681241" cy="818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Tính một cách hợp lí: 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1639CBBF-2CF8-4BF1-A9C0-BA8765BA8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9" y="1608783"/>
                <a:ext cx="6681241" cy="818173"/>
              </a:xfrm>
              <a:prstGeom prst="rect">
                <a:avLst/>
              </a:prstGeom>
              <a:blipFill>
                <a:blip r:embed="rId2"/>
                <a:stretch>
                  <a:fillRect l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">
            <a:extLst>
              <a:ext uri="{FF2B5EF4-FFF2-40B4-BE49-F238E27FC236}">
                <a16:creationId xmlns:a16="http://schemas.microsoft.com/office/drawing/2014/main" id="{DC124BEA-25FF-479E-97F3-C44A3D51F113}"/>
              </a:ext>
            </a:extLst>
          </p:cNvPr>
          <p:cNvSpPr/>
          <p:nvPr/>
        </p:nvSpPr>
        <p:spPr>
          <a:xfrm>
            <a:off x="462846" y="2459022"/>
            <a:ext cx="763282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ysClr val="windowText" lastClr="00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6351B7EB-F148-4C8B-9DC0-D56252B7B437}"/>
                  </a:ext>
                </a:extLst>
              </p:cNvPr>
              <p:cNvSpPr txBox="1"/>
              <p:nvPr/>
            </p:nvSpPr>
            <p:spPr>
              <a:xfrm>
                <a:off x="542925" y="3038317"/>
                <a:ext cx="3613439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#9Slide03 Comfortaa Light" panose="00000400000000000000" pitchFamily="2" charset="0"/>
                  </a:rPr>
                  <a:t>B</a:t>
                </a:r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6351B7EB-F148-4C8B-9DC0-D56252B7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38317"/>
                <a:ext cx="3613439" cy="710451"/>
              </a:xfrm>
              <a:prstGeom prst="rect">
                <a:avLst/>
              </a:prstGeom>
              <a:blipFill>
                <a:blip r:embed="rId3"/>
                <a:stretch>
                  <a:fillRect l="-2530" b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F0EBDD04-5961-4760-A0B8-95D2551941BA}"/>
                  </a:ext>
                </a:extLst>
              </p:cNvPr>
              <p:cNvSpPr txBox="1"/>
              <p:nvPr/>
            </p:nvSpPr>
            <p:spPr>
              <a:xfrm>
                <a:off x="563708" y="3862951"/>
                <a:ext cx="4174547" cy="752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F0EBDD04-5961-4760-A0B8-95D255194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" y="3862951"/>
                <a:ext cx="4174547" cy="752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E753BA0E-98A8-4B89-8CD9-43D46EC39455}"/>
                  </a:ext>
                </a:extLst>
              </p:cNvPr>
              <p:cNvSpPr txBox="1"/>
              <p:nvPr/>
            </p:nvSpPr>
            <p:spPr>
              <a:xfrm>
                <a:off x="563708" y="4714322"/>
                <a:ext cx="4174547" cy="702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E753BA0E-98A8-4B89-8CD9-43D46EC39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" y="4714322"/>
                <a:ext cx="4174547" cy="702244"/>
              </a:xfrm>
              <a:prstGeom prst="rect">
                <a:avLst/>
              </a:prstGeom>
              <a:blipFill>
                <a:blip r:embed="rId5"/>
                <a:stretch>
                  <a:fillRect l="-2920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4D136DB-10BC-4EC8-BD8E-FCABD3C0442E}"/>
                  </a:ext>
                </a:extLst>
              </p:cNvPr>
              <p:cNvSpPr txBox="1"/>
              <p:nvPr/>
            </p:nvSpPr>
            <p:spPr>
              <a:xfrm>
                <a:off x="904124" y="5515167"/>
                <a:ext cx="417454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4D136DB-10BC-4EC8-BD8E-FCABD3C04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4" y="5515167"/>
                <a:ext cx="417454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6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484011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066461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3. PHÉP TRỪ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1070382" y="1701529"/>
                <a:ext cx="10515482" cy="1402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      Em hãy nhắc lại quy tắc trừ hai phân số (cả tử và mẫu đều dương) đã học rồi tính các hiệu sau: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0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82" y="1701529"/>
                <a:ext cx="10515482" cy="1402563"/>
              </a:xfrm>
              <a:prstGeom prst="rect">
                <a:avLst/>
              </a:prstGeom>
              <a:blipFill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B4C4D6CB-F08B-43D8-ACB2-3081C1CF7F1F}"/>
              </a:ext>
            </a:extLst>
          </p:cNvPr>
          <p:cNvGrpSpPr/>
          <p:nvPr/>
        </p:nvGrpSpPr>
        <p:grpSpPr>
          <a:xfrm>
            <a:off x="699912" y="1443377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4</a:t>
              </a:r>
            </a:p>
          </p:txBody>
        </p:sp>
      </p:grpSp>
      <p:sp>
        <p:nvSpPr>
          <p:cNvPr id="43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699912" y="987771"/>
            <a:ext cx="6365906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b) </a:t>
            </a:r>
            <a:r>
              <a:rPr lang="en-US" sz="2400" dirty="0" err="1">
                <a:solidFill>
                  <a:srgbClr val="00B050"/>
                </a:solidFill>
                <a:latin typeface="#9Slide03 SFU Helvetica Black" panose="00000900000000000000" pitchFamily="2" charset="0"/>
              </a:rPr>
              <a:t>Trừ</a:t>
            </a:r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SFU Helvetica Black" panose="00000900000000000000" pitchFamily="2" charset="0"/>
              </a:rPr>
              <a:t>hai</a:t>
            </a:r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SFU Helvetica Black" panose="00000900000000000000" pitchFamily="2" charset="0"/>
              </a:rPr>
              <a:t>phân</a:t>
            </a:r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SFU Helvetica Black" panose="00000900000000000000" pitchFamily="2" charset="0"/>
              </a:rPr>
              <a:t>số</a:t>
            </a:r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SFU Helvetica Black" panose="00000900000000000000" pitchFamily="2" charset="0"/>
              </a:rPr>
              <a:t>không</a:t>
            </a:r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SFU Helvetica Black" panose="00000900000000000000" pitchFamily="2" charset="0"/>
              </a:rPr>
              <a:t>cùng</a:t>
            </a:r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SFU Helvetica Black" panose="00000900000000000000" pitchFamily="2" charset="0"/>
              </a:rPr>
              <a:t>mẫu</a:t>
            </a:r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06CD8B9-E4C1-4071-BB30-984D336EBA51}"/>
              </a:ext>
            </a:extLst>
          </p:cNvPr>
          <p:cNvSpPr txBox="1"/>
          <p:nvPr/>
        </p:nvSpPr>
        <p:spPr>
          <a:xfrm>
            <a:off x="789710" y="3146109"/>
            <a:ext cx="10983190" cy="505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8810"/>
              </a:lnSpc>
            </a:pPr>
            <a:r>
              <a:rPr lang="en-US" sz="2200">
                <a:latin typeface="#9Slide03 Comfortaa Light" panose="00000400000000000000" pitchFamily="2" charset="0"/>
              </a:rPr>
              <a:t>Quy tắc trên vẫn đúng với các phân số có tử và mẫu là các số nguyên. 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120572AF-21A5-4124-A04F-829BB5FB0E19}"/>
              </a:ext>
            </a:extLst>
          </p:cNvPr>
          <p:cNvGrpSpPr/>
          <p:nvPr/>
        </p:nvGrpSpPr>
        <p:grpSpPr>
          <a:xfrm>
            <a:off x="573360" y="3892557"/>
            <a:ext cx="11199540" cy="2609791"/>
            <a:chOff x="573360" y="3892557"/>
            <a:chExt cx="11199540" cy="2609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18">
                  <a:extLst>
                    <a:ext uri="{FF2B5EF4-FFF2-40B4-BE49-F238E27FC236}">
                      <a16:creationId xmlns:a16="http://schemas.microsoft.com/office/drawing/2014/main" id="{493FBF6F-EFB3-4E5D-AF9B-F5857E6267BD}"/>
                    </a:ext>
                  </a:extLst>
                </p:cNvPr>
                <p:cNvSpPr/>
                <p:nvPr/>
              </p:nvSpPr>
              <p:spPr>
                <a:xfrm>
                  <a:off x="573360" y="3892557"/>
                  <a:ext cx="11199540" cy="2609791"/>
                </a:xfrm>
                <a:prstGeom prst="roundRect">
                  <a:avLst/>
                </a:prstGeom>
                <a:solidFill>
                  <a:srgbClr val="FFFF00">
                    <a:alpha val="20000"/>
                  </a:srgb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63538">
                    <a:lnSpc>
                      <a:spcPct val="130000"/>
                    </a:lnSpc>
                  </a:pPr>
                  <a:r>
                    <a:rPr lang="en-US" sz="220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Muốn trừ hai phân số cùng mẫu, ta lấy tử số của phân số thứ nhất trừ đi tử số của phân số thứ hai và giữ nguyên mẫu.</a:t>
                  </a:r>
                  <a:endParaRPr lang="en-US" sz="28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marL="363538">
                    <a:lnSpc>
                      <a:spcPct val="130000"/>
                    </a:lnSpc>
                  </a:pPr>
                  <a:r>
                    <a:rPr lang="en-US" sz="220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Muốn trừ hai phân số không cùng mẫu, ta quy đồng mẫu hai phân số, rồi trừ hai phân số đó.</a:t>
                  </a:r>
                  <a:endParaRPr lang="en-US" sz="28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18">
                  <a:extLst>
                    <a:ext uri="{FF2B5EF4-FFF2-40B4-BE49-F238E27FC236}">
                      <a16:creationId xmlns:a16="http://schemas.microsoft.com/office/drawing/2014/main" id="{493FBF6F-EFB3-4E5D-AF9B-F5857E6267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360" y="3892557"/>
                  <a:ext cx="11199540" cy="2609791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823DB45C-8C91-4D90-BBAA-24ABF90D0F9A}"/>
                </a:ext>
              </a:extLst>
            </p:cNvPr>
            <p:cNvSpPr/>
            <p:nvPr/>
          </p:nvSpPr>
          <p:spPr>
            <a:xfrm>
              <a:off x="789710" y="4042064"/>
              <a:ext cx="280672" cy="264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29AEB648-8097-4FDC-8E9E-6840CC283664}"/>
                </a:ext>
              </a:extLst>
            </p:cNvPr>
            <p:cNvSpPr/>
            <p:nvPr/>
          </p:nvSpPr>
          <p:spPr>
            <a:xfrm>
              <a:off x="801774" y="5684240"/>
              <a:ext cx="280672" cy="264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539046" y="2486812"/>
            <a:ext cx="2324301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/>
              <p:nvPr/>
            </p:nvSpPr>
            <p:spPr>
              <a:xfrm>
                <a:off x="644349" y="1608783"/>
                <a:ext cx="3512015" cy="820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17−21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9" y="1608783"/>
                <a:ext cx="3512015" cy="820481"/>
              </a:xfrm>
              <a:prstGeom prst="rect">
                <a:avLst/>
              </a:prstGeom>
              <a:blipFill>
                <a:blip r:embed="rId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/>
              <p:nvPr/>
            </p:nvSpPr>
            <p:spPr>
              <a:xfrm>
                <a:off x="542925" y="3038317"/>
                <a:ext cx="3104284" cy="704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#9Slide03 Comfortaa Light" panose="00000400000000000000" pitchFamily="2" charset="0"/>
                  </a:rPr>
                  <a:t>Tính:       a)</a:t>
                </a:r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38317"/>
                <a:ext cx="3104284" cy="704295"/>
              </a:xfrm>
              <a:prstGeom prst="rect">
                <a:avLst/>
              </a:prstGeom>
              <a:blipFill>
                <a:blip r:embed="rId3"/>
                <a:stretch>
                  <a:fillRect l="-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Single Corner Rounded 11">
            <a:extLst>
              <a:ext uri="{FF2B5EF4-FFF2-40B4-BE49-F238E27FC236}">
                <a16:creationId xmlns:a16="http://schemas.microsoft.com/office/drawing/2014/main" id="{C17D2D52-2044-4572-996D-CE970F895974}"/>
              </a:ext>
            </a:extLst>
          </p:cNvPr>
          <p:cNvSpPr/>
          <p:nvPr/>
        </p:nvSpPr>
        <p:spPr>
          <a:xfrm rot="10800000" flipH="1">
            <a:off x="210207" y="230960"/>
            <a:ext cx="5484011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5" name="Rectangle: Single Corner Rounded 10">
            <a:extLst>
              <a:ext uri="{FF2B5EF4-FFF2-40B4-BE49-F238E27FC236}">
                <a16:creationId xmlns:a16="http://schemas.microsoft.com/office/drawing/2014/main" id="{26BCBE85-1462-4E16-A187-ECE78AECAE27}"/>
              </a:ext>
            </a:extLst>
          </p:cNvPr>
          <p:cNvSpPr/>
          <p:nvPr/>
        </p:nvSpPr>
        <p:spPr>
          <a:xfrm rot="10800000" flipH="1">
            <a:off x="210207" y="230960"/>
            <a:ext cx="5066461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41943A2A-6020-400F-9A8A-901CA441B15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3. PHÉP TRỪ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">
                <a:extLst>
                  <a:ext uri="{FF2B5EF4-FFF2-40B4-BE49-F238E27FC236}">
                    <a16:creationId xmlns:a16="http://schemas.microsoft.com/office/drawing/2014/main" id="{2EA8A49A-1B9C-4E35-ADE4-5FE94401605C}"/>
                  </a:ext>
                </a:extLst>
              </p:cNvPr>
              <p:cNvSpPr txBox="1"/>
              <p:nvPr/>
            </p:nvSpPr>
            <p:spPr>
              <a:xfrm>
                <a:off x="5704612" y="1608783"/>
                <a:ext cx="5829300" cy="824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29" name="TextBox 2">
                <a:extLst>
                  <a:ext uri="{FF2B5EF4-FFF2-40B4-BE49-F238E27FC236}">
                    <a16:creationId xmlns:a16="http://schemas.microsoft.com/office/drawing/2014/main" id="{2EA8A49A-1B9C-4E35-ADE4-5FE944016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612" y="1608783"/>
                <a:ext cx="5829300" cy="824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6">
            <a:extLst>
              <a:ext uri="{FF2B5EF4-FFF2-40B4-BE49-F238E27FC236}">
                <a16:creationId xmlns:a16="http://schemas.microsoft.com/office/drawing/2014/main" id="{E91934FF-73ED-4BBB-A17D-36F184FAA846}"/>
              </a:ext>
            </a:extLst>
          </p:cNvPr>
          <p:cNvSpPr/>
          <p:nvPr/>
        </p:nvSpPr>
        <p:spPr>
          <a:xfrm>
            <a:off x="539046" y="1135712"/>
            <a:ext cx="2037899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AC507D91-68B2-48A6-8D86-007053985164}"/>
                  </a:ext>
                </a:extLst>
              </p:cNvPr>
              <p:cNvSpPr txBox="1"/>
              <p:nvPr/>
            </p:nvSpPr>
            <p:spPr>
              <a:xfrm>
                <a:off x="6506025" y="3073774"/>
                <a:ext cx="2636693" cy="702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#9Slide03 Comfortaa Light" panose="00000400000000000000" pitchFamily="2" charset="0"/>
                  </a:rPr>
                  <a:t>b)</a:t>
                </a:r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AC507D91-68B2-48A6-8D86-007053985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025" y="3073774"/>
                <a:ext cx="2636693" cy="702244"/>
              </a:xfrm>
              <a:prstGeom prst="rect">
                <a:avLst/>
              </a:prstGeom>
              <a:blipFill>
                <a:blip r:embed="rId5"/>
                <a:stretch>
                  <a:fillRect l="-3002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B1ACB99-B8AE-44AB-8CAE-08AB926B296D}"/>
                  </a:ext>
                </a:extLst>
              </p:cNvPr>
              <p:cNvSpPr txBox="1"/>
              <p:nvPr/>
            </p:nvSpPr>
            <p:spPr>
              <a:xfrm>
                <a:off x="1758144" y="3747055"/>
                <a:ext cx="2435370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B1ACB99-B8AE-44AB-8CAE-08AB926B2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144" y="3747055"/>
                <a:ext cx="2435370" cy="710451"/>
              </a:xfrm>
              <a:prstGeom prst="rect">
                <a:avLst/>
              </a:prstGeom>
              <a:blipFill>
                <a:blip r:embed="rId6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3F4B8FBC-A19D-4409-92EE-51C42F8EE0FD}"/>
                  </a:ext>
                </a:extLst>
              </p:cNvPr>
              <p:cNvSpPr txBox="1"/>
              <p:nvPr/>
            </p:nvSpPr>
            <p:spPr>
              <a:xfrm>
                <a:off x="3331828" y="3747168"/>
                <a:ext cx="1770114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3F4B8FBC-A19D-4409-92EE-51C42F8EE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828" y="3747168"/>
                <a:ext cx="1770114" cy="7104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427C9B40-F70A-4AC2-9F89-4BB809775A7A}"/>
                  </a:ext>
                </a:extLst>
              </p:cNvPr>
              <p:cNvSpPr txBox="1"/>
              <p:nvPr/>
            </p:nvSpPr>
            <p:spPr>
              <a:xfrm>
                <a:off x="1789317" y="4484321"/>
                <a:ext cx="2435370" cy="742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9−(−5)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427C9B40-F70A-4AC2-9F89-4BB809775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317" y="4484321"/>
                <a:ext cx="2435370" cy="742447"/>
              </a:xfrm>
              <a:prstGeom prst="rect">
                <a:avLst/>
              </a:prstGeom>
              <a:blipFill>
                <a:blip r:embed="rId8"/>
                <a:stretch>
                  <a:fillRect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6C40A763-EEE1-4DC5-9EA1-C6DFBD414648}"/>
                  </a:ext>
                </a:extLst>
              </p:cNvPr>
              <p:cNvSpPr txBox="1"/>
              <p:nvPr/>
            </p:nvSpPr>
            <p:spPr>
              <a:xfrm>
                <a:off x="6108474" y="3776018"/>
                <a:ext cx="243537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6C40A763-EEE1-4DC5-9EA1-C6DFBD41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74" y="3776018"/>
                <a:ext cx="2435370" cy="7271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EB9866A7-B2B5-41B9-8E6A-B402D91B31C8}"/>
                  </a:ext>
                </a:extLst>
              </p:cNvPr>
              <p:cNvSpPr txBox="1"/>
              <p:nvPr/>
            </p:nvSpPr>
            <p:spPr>
              <a:xfrm>
                <a:off x="7900371" y="3776018"/>
                <a:ext cx="1770114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−21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EB9866A7-B2B5-41B9-8E6A-B402D91B3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371" y="3776018"/>
                <a:ext cx="1770114" cy="7271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14513F6B-730B-418A-B3A0-8249FEA6A65E}"/>
                  </a:ext>
                </a:extLst>
              </p:cNvPr>
              <p:cNvSpPr txBox="1"/>
              <p:nvPr/>
            </p:nvSpPr>
            <p:spPr>
              <a:xfrm>
                <a:off x="6556479" y="4484321"/>
                <a:ext cx="3165961" cy="748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−21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+(−2)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14513F6B-730B-418A-B3A0-8249FEA6A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479" y="4484321"/>
                <a:ext cx="3165961" cy="7482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CD4FECA0-9539-417D-BC1A-223EA001A8A1}"/>
                  </a:ext>
                </a:extLst>
              </p:cNvPr>
              <p:cNvSpPr txBox="1"/>
              <p:nvPr/>
            </p:nvSpPr>
            <p:spPr>
              <a:xfrm>
                <a:off x="644348" y="5283334"/>
                <a:ext cx="11201287" cy="1402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 b="1" i="1">
                    <a:latin typeface="#9Slide03 Comfortaa Light" panose="00000400000000000000" pitchFamily="2" charset="0"/>
                  </a:rPr>
                  <a:t>Nhận xét. </a:t>
                </a:r>
                <a:r>
                  <a:rPr lang="en-US" sz="2200">
                    <a:latin typeface="#9Slide03 Comfortaa Light" panose="00000400000000000000" pitchFamily="2" charset="0"/>
                  </a:rPr>
                  <a:t>Muốn trừ một phân số cho một phân số, ta có thể cộng số bị trừ với số đối của số trừ. Chẳng hạn: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CD4FECA0-9539-417D-BC1A-223EA001A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8" y="5283334"/>
                <a:ext cx="11201287" cy="1402563"/>
              </a:xfrm>
              <a:prstGeom prst="rect">
                <a:avLst/>
              </a:prstGeom>
              <a:blipFill>
                <a:blip r:embed="rId1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0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  <p:bldP spid="31" grpId="0"/>
      <p:bldP spid="29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Single Corner Rounded 11">
            <a:extLst>
              <a:ext uri="{FF2B5EF4-FFF2-40B4-BE49-F238E27FC236}">
                <a16:creationId xmlns:a16="http://schemas.microsoft.com/office/drawing/2014/main" id="{C17D2D52-2044-4572-996D-CE970F895974}"/>
              </a:ext>
            </a:extLst>
          </p:cNvPr>
          <p:cNvSpPr/>
          <p:nvPr/>
        </p:nvSpPr>
        <p:spPr>
          <a:xfrm rot="10800000" flipH="1">
            <a:off x="210207" y="230960"/>
            <a:ext cx="5484011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5" name="Rectangle: Single Corner Rounded 10">
            <a:extLst>
              <a:ext uri="{FF2B5EF4-FFF2-40B4-BE49-F238E27FC236}">
                <a16:creationId xmlns:a16="http://schemas.microsoft.com/office/drawing/2014/main" id="{26BCBE85-1462-4E16-A187-ECE78AECAE27}"/>
              </a:ext>
            </a:extLst>
          </p:cNvPr>
          <p:cNvSpPr/>
          <p:nvPr/>
        </p:nvSpPr>
        <p:spPr>
          <a:xfrm rot="10800000" flipH="1">
            <a:off x="210207" y="230960"/>
            <a:ext cx="5066461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41943A2A-6020-400F-9A8A-901CA441B15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3. PHÉP TRỪ HAI PHÂN SỐ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E91934FF-73ED-4BBB-A17D-36F184FAA846}"/>
              </a:ext>
            </a:extLst>
          </p:cNvPr>
          <p:cNvSpPr/>
          <p:nvPr/>
        </p:nvSpPr>
        <p:spPr>
          <a:xfrm>
            <a:off x="539046" y="1135712"/>
            <a:ext cx="2037899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5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B981B070-17B3-4E50-91C9-70312BB00E24}"/>
              </a:ext>
            </a:extLst>
          </p:cNvPr>
          <p:cNvSpPr txBox="1"/>
          <p:nvPr/>
        </p:nvSpPr>
        <p:spPr>
          <a:xfrm>
            <a:off x="539046" y="1645411"/>
            <a:ext cx="11348154" cy="50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810"/>
              </a:lnSpc>
            </a:pPr>
            <a:r>
              <a:rPr lang="en-US" sz="2200" i="1">
                <a:latin typeface="#9Slide03 Comfortaa Light" panose="00000400000000000000" pitchFamily="2" charset="0"/>
              </a:rPr>
              <a:t>Trở lại bài toán mở đầu, </a:t>
            </a:r>
            <a:r>
              <a:rPr lang="en-US" sz="2200">
                <a:latin typeface="#9Slide03 Comfortaa Light" panose="00000400000000000000" pitchFamily="2" charset="0"/>
              </a:rPr>
              <a:t>Nga cần số giờ để hoàn thành bức tranh tặng mẹ là:</a:t>
            </a:r>
            <a:endParaRPr lang="en-US" sz="2800">
              <a:latin typeface="#9Slide03 Comfortaa Light" panose="000004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89251E67-5705-41E0-B850-0F366A3BE8A2}"/>
                  </a:ext>
                </a:extLst>
              </p:cNvPr>
              <p:cNvSpPr txBox="1"/>
              <p:nvPr/>
            </p:nvSpPr>
            <p:spPr>
              <a:xfrm>
                <a:off x="2320203" y="2839288"/>
                <a:ext cx="7551594" cy="886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9−2−5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(giờ)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89251E67-5705-41E0-B850-0F366A3BE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203" y="2839288"/>
                <a:ext cx="7551594" cy="886525"/>
              </a:xfrm>
              <a:prstGeom prst="rect">
                <a:avLst/>
              </a:prstGeom>
              <a:blipFill>
                <a:blip r:embed="rId2"/>
                <a:stretch>
                  <a:fillRect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4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902EE5-7E33-4EB8-AF59-A6CEF9EDFAC3}"/>
              </a:ext>
            </a:extLst>
          </p:cNvPr>
          <p:cNvSpPr/>
          <p:nvPr/>
        </p:nvSpPr>
        <p:spPr>
          <a:xfrm>
            <a:off x="4441542" y="101477"/>
            <a:ext cx="3308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3 Talling" panose="02040603050506020204" pitchFamily="18" charset="0"/>
              </a:rPr>
              <a:t>Hướng</a:t>
            </a:r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3 Talling" panose="02040603050506020204" pitchFamily="18" charset="0"/>
              </a:rPr>
              <a:t> dẫn về nhà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7BC83C-AD27-431C-B175-F69A76CF856D}"/>
              </a:ext>
            </a:extLst>
          </p:cNvPr>
          <p:cNvSpPr/>
          <p:nvPr/>
        </p:nvSpPr>
        <p:spPr>
          <a:xfrm>
            <a:off x="1256373" y="246576"/>
            <a:ext cx="9950606" cy="4025589"/>
          </a:xfrm>
          <a:prstGeom prst="rect">
            <a:avLst/>
          </a:prstGeom>
          <a:solidFill>
            <a:srgbClr val="EAAF6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lại kiến thức đã học.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các bài tập …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26. Phép nhân và phép chia phân số.</a:t>
            </a:r>
          </a:p>
        </p:txBody>
      </p:sp>
    </p:spTree>
    <p:extLst>
      <p:ext uri="{BB962C8B-B14F-4D97-AF65-F5344CB8AC3E}">
        <p14:creationId xmlns:p14="http://schemas.microsoft.com/office/powerpoint/2010/main" val="216623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366A31-4075-4BAC-BAEB-CC087E6C57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E675AE-548A-4837-B0E0-BFA6696BBBA9}"/>
              </a:ext>
            </a:extLst>
          </p:cNvPr>
          <p:cNvSpPr/>
          <p:nvPr/>
        </p:nvSpPr>
        <p:spPr>
          <a:xfrm>
            <a:off x="4961806" y="1361656"/>
            <a:ext cx="2236304" cy="725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#9Slide04 SVNNaive Inline" panose="02010503010101020104" pitchFamily="2" charset="0"/>
              </a:rPr>
              <a:t>BÀI 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161CCA-F4BC-4684-B36E-840DAE450726}"/>
              </a:ext>
            </a:extLst>
          </p:cNvPr>
          <p:cNvSpPr/>
          <p:nvPr/>
        </p:nvSpPr>
        <p:spPr>
          <a:xfrm>
            <a:off x="1417171" y="2126972"/>
            <a:ext cx="9362661" cy="1441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#9Slide04 SVNNaive Inline" panose="02010503010101020104" pitchFamily="2" charset="0"/>
              </a:rPr>
              <a:t>PHÉP CỘNG VÀ PHÉP TRỪ PHÂN SỐ</a:t>
            </a:r>
          </a:p>
        </p:txBody>
      </p:sp>
    </p:spTree>
    <p:extLst>
      <p:ext uri="{BB962C8B-B14F-4D97-AF65-F5344CB8AC3E}">
        <p14:creationId xmlns:p14="http://schemas.microsoft.com/office/powerpoint/2010/main" val="2651242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1070382" y="1680747"/>
                <a:ext cx="10172578" cy="174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      Em hãy nhắc lại quy tắc cộng hai phân số cũng mẫu (có tử và mẫu dương) rồi tính các tổng:</a:t>
                </a:r>
              </a:p>
              <a:p>
                <a:pPr algn="ctr"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82" y="1680747"/>
                <a:ext cx="10172578" cy="1740220"/>
              </a:xfrm>
              <a:prstGeom prst="rect">
                <a:avLst/>
              </a:prstGeom>
              <a:blipFill>
                <a:blip r:embed="rId2"/>
                <a:stretch>
                  <a:fillRect l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B4C4D6CB-F08B-43D8-ACB2-3081C1CF7F1F}"/>
              </a:ext>
            </a:extLst>
          </p:cNvPr>
          <p:cNvGrpSpPr/>
          <p:nvPr/>
        </p:nvGrpSpPr>
        <p:grpSpPr>
          <a:xfrm>
            <a:off x="699912" y="1443377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1</a:t>
              </a:r>
            </a:p>
          </p:txBody>
        </p:sp>
      </p:grpSp>
      <p:sp>
        <p:nvSpPr>
          <p:cNvPr id="41" name="TextBox 2">
            <a:extLst>
              <a:ext uri="{FF2B5EF4-FFF2-40B4-BE49-F238E27FC236}">
                <a16:creationId xmlns:a16="http://schemas.microsoft.com/office/drawing/2014/main" id="{A9EF617D-231D-4ADB-AEFF-376F7DBEA32F}"/>
              </a:ext>
            </a:extLst>
          </p:cNvPr>
          <p:cNvSpPr txBox="1"/>
          <p:nvPr/>
        </p:nvSpPr>
        <p:spPr>
          <a:xfrm>
            <a:off x="1070382" y="3641172"/>
            <a:ext cx="10442864" cy="44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714"/>
              </a:lnSpc>
            </a:pPr>
            <a:r>
              <a:rPr lang="en-US" sz="2200">
                <a:latin typeface="#9Slide03 Comfortaa Light" panose="00000400000000000000" pitchFamily="2" charset="0"/>
              </a:rPr>
              <a:t>Quy tắc trên vẫn đúng với các phân số có tử và mẫu là các số nguyên</a:t>
            </a:r>
            <a:endParaRPr lang="en-US" sz="2800">
              <a:latin typeface="#9Slide03 Comfortaa Light" panose="000004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/>
              <p:nvPr/>
            </p:nvSpPr>
            <p:spPr>
              <a:xfrm>
                <a:off x="945572" y="4430836"/>
                <a:ext cx="10567674" cy="1377692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Muốn cộng hai phân số cùng mẫu, ta cộng các tử và giữ nguyên mẫu: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72" y="4430836"/>
                <a:ext cx="10567674" cy="13776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699912" y="987771"/>
            <a:ext cx="6033399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a) Cộng hai phân số cùng mẫu </a:t>
            </a:r>
          </a:p>
        </p:txBody>
      </p:sp>
    </p:spTree>
    <p:extLst>
      <p:ext uri="{BB962C8B-B14F-4D97-AF65-F5344CB8AC3E}">
        <p14:creationId xmlns:p14="http://schemas.microsoft.com/office/powerpoint/2010/main" val="28267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8BA0C3-CB34-4B78-AAE7-74A773C92670}"/>
              </a:ext>
            </a:extLst>
          </p:cNvPr>
          <p:cNvSpPr/>
          <p:nvPr/>
        </p:nvSpPr>
        <p:spPr>
          <a:xfrm>
            <a:off x="303518" y="2958688"/>
            <a:ext cx="229486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/>
              <p:nvPr/>
            </p:nvSpPr>
            <p:spPr>
              <a:xfrm>
                <a:off x="644351" y="3510318"/>
                <a:ext cx="9175058" cy="806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;                         </m:t>
                    </m:r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51" y="3510318"/>
                <a:ext cx="9175058" cy="806246"/>
              </a:xfrm>
              <a:prstGeom prst="rect">
                <a:avLst/>
              </a:prstGeom>
              <a:blipFill>
                <a:blip r:embed="rId2"/>
                <a:stretch>
                  <a:fillRect l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0CB5AA3F-F78C-4582-9B85-36858ECBABA4}"/>
                  </a:ext>
                </a:extLst>
              </p:cNvPr>
              <p:cNvSpPr txBox="1"/>
              <p:nvPr/>
            </p:nvSpPr>
            <p:spPr>
              <a:xfrm>
                <a:off x="630496" y="4545172"/>
                <a:ext cx="3744078" cy="817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−7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0CB5AA3F-F78C-4582-9B85-36858ECBA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96" y="4545172"/>
                <a:ext cx="3744078" cy="817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">
                <a:extLst>
                  <a:ext uri="{FF2B5EF4-FFF2-40B4-BE49-F238E27FC236}">
                    <a16:creationId xmlns:a16="http://schemas.microsoft.com/office/drawing/2014/main" id="{77DE0905-758D-4C98-9EE4-D51C94D65F99}"/>
                  </a:ext>
                </a:extLst>
              </p:cNvPr>
              <p:cNvSpPr txBox="1"/>
              <p:nvPr/>
            </p:nvSpPr>
            <p:spPr>
              <a:xfrm>
                <a:off x="6373196" y="4553957"/>
                <a:ext cx="4620381" cy="808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+(−19)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9" name="TextBox 2">
                <a:extLst>
                  <a:ext uri="{FF2B5EF4-FFF2-40B4-BE49-F238E27FC236}">
                    <a16:creationId xmlns:a16="http://schemas.microsoft.com/office/drawing/2014/main" id="{77DE0905-758D-4C98-9EE4-D51C94D65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196" y="4553957"/>
                <a:ext cx="4620381" cy="808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386646" y="1180741"/>
            <a:ext cx="143176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212D1692-048E-4252-AF2C-8CB2BCDEADFF}"/>
                  </a:ext>
                </a:extLst>
              </p:cNvPr>
              <p:cNvSpPr txBox="1"/>
              <p:nvPr/>
            </p:nvSpPr>
            <p:spPr>
              <a:xfrm>
                <a:off x="858547" y="1779426"/>
                <a:ext cx="3955517" cy="807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212D1692-048E-4252-AF2C-8CB2BCDEA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47" y="1779426"/>
                <a:ext cx="3955517" cy="807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725C31A9-3EC6-4C98-9F72-4377886DF9D7}"/>
                  </a:ext>
                </a:extLst>
              </p:cNvPr>
              <p:cNvSpPr txBox="1"/>
              <p:nvPr/>
            </p:nvSpPr>
            <p:spPr>
              <a:xfrm>
                <a:off x="5486399" y="1801296"/>
                <a:ext cx="4852556" cy="809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− 8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+(−8)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725C31A9-3EC6-4C98-9F72-4377886DF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1801296"/>
                <a:ext cx="4852556" cy="809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1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1070382" y="1441754"/>
                <a:ext cx="10172578" cy="2688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      Để thực hiện phép cộng </a:t>
                </a:r>
                <a:r>
                  <a:rPr lang="en-US" sz="20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 , em hãy làm theo các bước sau:</a:t>
                </a:r>
              </a:p>
              <a:p>
                <a:pPr marL="342900" indent="-342900">
                  <a:lnSpc>
                    <a:spcPct val="138810"/>
                  </a:lnSpc>
                  <a:buFont typeface="Arial" panose="020B0604020202020204" pitchFamily="34" charset="0"/>
                  <a:buChar char="•"/>
                </a:pPr>
                <a:r>
                  <a:rPr lang="en-US" sz="2200">
                    <a:latin typeface="#9Slide03 Comfortaa Light" panose="00000400000000000000" pitchFamily="2" charset="0"/>
                  </a:rPr>
                  <a:t>Quy đồng mẫu hai 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#9Slide03 Comfortaa Light" panose="00000400000000000000" pitchFamily="2" charset="0"/>
                  </a:rPr>
                  <a:t>và</a:t>
                </a:r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</a:p>
              <a:p>
                <a:pPr marL="342900" indent="-342900">
                  <a:lnSpc>
                    <a:spcPct val="138810"/>
                  </a:lnSpc>
                  <a:buFont typeface="Arial" panose="020B0604020202020204" pitchFamily="34" charset="0"/>
                  <a:buChar char="•"/>
                </a:pPr>
                <a:r>
                  <a:rPr lang="en-US" sz="2200">
                    <a:latin typeface="#9Slide03 Comfortaa Light" panose="00000400000000000000" pitchFamily="2" charset="0"/>
                  </a:rPr>
                  <a:t>Sử dụng quy tắc cộng hai phân số cùng mẫu để tính tổng hai phân số sau khi đã quy đồng.</a:t>
                </a: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82" y="1441754"/>
                <a:ext cx="10172578" cy="2688365"/>
              </a:xfrm>
              <a:prstGeom prst="rect">
                <a:avLst/>
              </a:prstGeom>
              <a:blipFill>
                <a:blip r:embed="rId2"/>
                <a:stretch>
                  <a:fillRect l="-719" r="-240" b="-3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B4C4D6CB-F08B-43D8-ACB2-3081C1CF7F1F}"/>
              </a:ext>
            </a:extLst>
          </p:cNvPr>
          <p:cNvGrpSpPr/>
          <p:nvPr/>
        </p:nvGrpSpPr>
        <p:grpSpPr>
          <a:xfrm>
            <a:off x="699912" y="1443377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2</a:t>
              </a:r>
            </a:p>
          </p:txBody>
        </p:sp>
      </p:grpSp>
      <p:sp>
        <p:nvSpPr>
          <p:cNvPr id="42" name="Rectangle 18">
            <a:extLst>
              <a:ext uri="{FF2B5EF4-FFF2-40B4-BE49-F238E27FC236}">
                <a16:creationId xmlns:a16="http://schemas.microsoft.com/office/drawing/2014/main" id="{493FBF6F-EFB3-4E5D-AF9B-F5857E6267BD}"/>
              </a:ext>
            </a:extLst>
          </p:cNvPr>
          <p:cNvSpPr/>
          <p:nvPr/>
        </p:nvSpPr>
        <p:spPr>
          <a:xfrm>
            <a:off x="945572" y="4513964"/>
            <a:ext cx="10567674" cy="1117909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2857"/>
              </a:lnSpc>
            </a:pPr>
            <a:r>
              <a:rPr lang="en-US" sz="2200">
                <a:solidFill>
                  <a:schemeClr val="tx1"/>
                </a:solidFill>
                <a:latin typeface="#9Slide03 Comfortaa Light" panose="00000400000000000000" pitchFamily="2" charset="0"/>
                <a:cs typeface="Times New Roman" panose="02020603050405020304" pitchFamily="18" charset="0"/>
              </a:rPr>
              <a:t>Muốn cộng hai phân số không cùng mẫu, ta viết chúng dưới dạng hai phân số cùng mẫu rồi cộng các tử và giữ nguyên mẫu chung.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699912" y="987771"/>
            <a:ext cx="6365906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b) Cộng hai phân số không cùng mẫu </a:t>
            </a:r>
          </a:p>
        </p:txBody>
      </p:sp>
    </p:spTree>
    <p:extLst>
      <p:ext uri="{BB962C8B-B14F-4D97-AF65-F5344CB8AC3E}">
        <p14:creationId xmlns:p14="http://schemas.microsoft.com/office/powerpoint/2010/main" val="38126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8BA0C3-CB34-4B78-AAE7-74A773C92670}"/>
              </a:ext>
            </a:extLst>
          </p:cNvPr>
          <p:cNvSpPr/>
          <p:nvPr/>
        </p:nvSpPr>
        <p:spPr>
          <a:xfrm>
            <a:off x="303518" y="3519802"/>
            <a:ext cx="229486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/>
              <p:nvPr/>
            </p:nvSpPr>
            <p:spPr>
              <a:xfrm>
                <a:off x="644351" y="3988304"/>
                <a:ext cx="2294868" cy="806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51" y="3988304"/>
                <a:ext cx="2294868" cy="806246"/>
              </a:xfrm>
              <a:prstGeom prst="rect">
                <a:avLst/>
              </a:prstGeom>
              <a:blipFill>
                <a:blip r:embed="rId2"/>
                <a:stretch>
                  <a:fillRect l="-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0CB5AA3F-F78C-4582-9B85-36858ECBABA4}"/>
                  </a:ext>
                </a:extLst>
              </p:cNvPr>
              <p:cNvSpPr txBox="1"/>
              <p:nvPr/>
            </p:nvSpPr>
            <p:spPr>
              <a:xfrm>
                <a:off x="779319" y="4919248"/>
                <a:ext cx="2267816" cy="838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2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0CB5AA3F-F78C-4582-9B85-36858ECBA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9" y="4919248"/>
                <a:ext cx="2267816" cy="838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386646" y="1180741"/>
            <a:ext cx="143176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212D1692-048E-4252-AF2C-8CB2BCDEADFF}"/>
                  </a:ext>
                </a:extLst>
              </p:cNvPr>
              <p:cNvSpPr txBox="1"/>
              <p:nvPr/>
            </p:nvSpPr>
            <p:spPr>
              <a:xfrm>
                <a:off x="858547" y="1779426"/>
                <a:ext cx="6041017" cy="181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6.  3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7 . 2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9 . 2</m:t>
                          </m:r>
                        </m:den>
                      </m:f>
                    </m:oMath>
                  </m:oMathPara>
                </a14:m>
                <a:endParaRPr lang="en-US" sz="2400"/>
              </a:p>
              <a:p>
                <a:pPr>
                  <a:lnSpc>
                    <a:spcPct val="130000"/>
                  </a:lnSpc>
                </a:pPr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212D1692-048E-4252-AF2C-8CB2BCDEA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47" y="1779426"/>
                <a:ext cx="6041017" cy="181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Nhóm 7">
            <a:extLst>
              <a:ext uri="{FF2B5EF4-FFF2-40B4-BE49-F238E27FC236}">
                <a16:creationId xmlns:a16="http://schemas.microsoft.com/office/drawing/2014/main" id="{2849B7FF-221F-4535-BA2F-1D0EA2B61180}"/>
              </a:ext>
            </a:extLst>
          </p:cNvPr>
          <p:cNvGrpSpPr/>
          <p:nvPr/>
        </p:nvGrpSpPr>
        <p:grpSpPr>
          <a:xfrm>
            <a:off x="6373196" y="2119377"/>
            <a:ext cx="4873336" cy="369332"/>
            <a:chOff x="6373196" y="2119377"/>
            <a:chExt cx="4873336" cy="369332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48712FEB-A48D-45DA-9883-818854C11198}"/>
                </a:ext>
              </a:extLst>
            </p:cNvPr>
            <p:cNvSpPr txBox="1"/>
            <p:nvPr/>
          </p:nvSpPr>
          <p:spPr>
            <a:xfrm>
              <a:off x="6373196" y="2119377"/>
              <a:ext cx="4873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Quy đồng mẫu số </a:t>
              </a:r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4" name="Đường kết nối Mũi tên Thẳng 3">
              <a:extLst>
                <a:ext uri="{FF2B5EF4-FFF2-40B4-BE49-F238E27FC236}">
                  <a16:creationId xmlns:a16="http://schemas.microsoft.com/office/drawing/2014/main" id="{DEF66CEB-9B68-4667-9FE7-960C6EC61A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318" y="2304043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8797FDC8-8A29-4AAA-8672-5F54D0975BF7}"/>
              </a:ext>
            </a:extLst>
          </p:cNvPr>
          <p:cNvGrpSpPr/>
          <p:nvPr/>
        </p:nvGrpSpPr>
        <p:grpSpPr>
          <a:xfrm>
            <a:off x="6373196" y="3050882"/>
            <a:ext cx="4873336" cy="369332"/>
            <a:chOff x="6373196" y="2119377"/>
            <a:chExt cx="4873336" cy="36933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5A3F5892-59B8-4D91-8939-F0FD1B14F591}"/>
                </a:ext>
              </a:extLst>
            </p:cNvPr>
            <p:cNvSpPr txBox="1"/>
            <p:nvPr/>
          </p:nvSpPr>
          <p:spPr>
            <a:xfrm>
              <a:off x="6373196" y="2119377"/>
              <a:ext cx="4873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Cộng hai phân số cùng mẫu</a:t>
              </a:r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21" name="Đường kết nối Mũi tên Thẳng 20">
              <a:extLst>
                <a:ext uri="{FF2B5EF4-FFF2-40B4-BE49-F238E27FC236}">
                  <a16:creationId xmlns:a16="http://schemas.microsoft.com/office/drawing/2014/main" id="{0A00E909-E9D5-434B-8853-80755D74D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318" y="2304043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9453B25B-F3BE-4930-84DE-525AEFF4883C}"/>
                  </a:ext>
                </a:extLst>
              </p:cNvPr>
              <p:cNvSpPr txBox="1"/>
              <p:nvPr/>
            </p:nvSpPr>
            <p:spPr>
              <a:xfrm>
                <a:off x="2275609" y="5026320"/>
                <a:ext cx="2930236" cy="749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8 . 5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20 . 2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9453B25B-F3BE-4930-84DE-525AEFF48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609" y="5026320"/>
                <a:ext cx="2930236" cy="7494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4E8FA321-0C89-45D6-95CD-2EF8B97C6524}"/>
                  </a:ext>
                </a:extLst>
              </p:cNvPr>
              <p:cNvSpPr txBox="1"/>
              <p:nvPr/>
            </p:nvSpPr>
            <p:spPr>
              <a:xfrm>
                <a:off x="4844103" y="5040555"/>
                <a:ext cx="1972333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4E8FA321-0C89-45D6-95CD-2EF8B97C6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103" y="5040555"/>
                <a:ext cx="1972333" cy="7352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ACC494CA-6A0B-403A-A0B8-3CD519BA6C6A}"/>
                  </a:ext>
                </a:extLst>
              </p:cNvPr>
              <p:cNvSpPr txBox="1"/>
              <p:nvPr/>
            </p:nvSpPr>
            <p:spPr>
              <a:xfrm>
                <a:off x="6554706" y="5034903"/>
                <a:ext cx="2439265" cy="749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+(−14)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ACC494CA-6A0B-403A-A0B8-3CD519BA6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706" y="5034903"/>
                <a:ext cx="2439265" cy="7493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001F5F84-1755-4867-B3A1-42E7F0759F51}"/>
                  </a:ext>
                </a:extLst>
              </p:cNvPr>
              <p:cNvSpPr txBox="1"/>
              <p:nvPr/>
            </p:nvSpPr>
            <p:spPr>
              <a:xfrm>
                <a:off x="8816996" y="5070673"/>
                <a:ext cx="113586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001F5F84-1755-4867-B3A1-42E7F0759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996" y="5070673"/>
                <a:ext cx="1135867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2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38" grpId="0"/>
      <p:bldP spid="40" grpId="0"/>
      <p:bldP spid="41" grpId="0"/>
      <p:bldP spid="23" grpId="0"/>
      <p:bldP spid="25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1070382" y="1441754"/>
                <a:ext cx="10172578" cy="87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      Tính các tổng: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82" y="1441754"/>
                <a:ext cx="10172578" cy="8786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B4C4D6CB-F08B-43D8-ACB2-3081C1CF7F1F}"/>
              </a:ext>
            </a:extLst>
          </p:cNvPr>
          <p:cNvGrpSpPr/>
          <p:nvPr/>
        </p:nvGrpSpPr>
        <p:grpSpPr>
          <a:xfrm>
            <a:off x="699912" y="1443377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/>
              <p:nvPr/>
            </p:nvSpPr>
            <p:spPr>
              <a:xfrm>
                <a:off x="758534" y="3007277"/>
                <a:ext cx="6619010" cy="1866060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9881"/>
                  </a:lnSpc>
                </a:pPr>
                <a:r>
                  <a:rPr lang="en-US" sz="22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Hai số gọi là đối nhau nếu tổng của chúng bằng 0. Kí hiệu số 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>
                  <a:lnSpc>
                    <a:spcPct val="109881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= 0.</a:t>
                </a:r>
              </a:p>
            </p:txBody>
          </p:sp>
        </mc:Choice>
        <mc:Fallback xmlns="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34" y="3007277"/>
                <a:ext cx="6619010" cy="186606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699912" y="987771"/>
            <a:ext cx="6365906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b) Cộng hai phân số không cùng mẫu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06CD8B9-E4C1-4071-BB30-984D336EBA51}"/>
              </a:ext>
            </a:extLst>
          </p:cNvPr>
          <p:cNvSpPr txBox="1"/>
          <p:nvPr/>
        </p:nvSpPr>
        <p:spPr>
          <a:xfrm>
            <a:off x="1683331" y="2325223"/>
            <a:ext cx="7884102" cy="505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8810"/>
              </a:lnSpc>
            </a:pPr>
            <a:r>
              <a:rPr lang="en-US" sz="2200">
                <a:latin typeface="#9Slide03 Comfortaa Light" panose="00000400000000000000" pitchFamily="2" charset="0"/>
              </a:rPr>
              <a:t>Em có nhận xét gì về các kết quả nhận được?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D61FBA7D-7C1C-4455-AE3A-AAA528AB2210}"/>
                  </a:ext>
                </a:extLst>
              </p:cNvPr>
              <p:cNvSpPr txBox="1"/>
              <p:nvPr/>
            </p:nvSpPr>
            <p:spPr>
              <a:xfrm>
                <a:off x="238378" y="4957135"/>
                <a:ext cx="7575586" cy="1724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Chẳng hạn,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đều là số đối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</a:p>
              <a:p>
                <a:pPr algn="ctr"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Do đó </a:t>
                </a:r>
                <a:r>
                  <a:rPr lang="en-US" sz="2000">
                    <a:latin typeface="#9Slide03 Comfortaa Light" panose="000004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D61FBA7D-7C1C-4455-AE3A-AAA528AB2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78" y="4957135"/>
                <a:ext cx="7575586" cy="17242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21ADC26E-7EDA-4053-B0AB-9A28C7EA0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564" y="2201507"/>
            <a:ext cx="2337330" cy="234856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43B6A5C-618B-4EC8-82F6-890452D5A2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5854" y="4496717"/>
            <a:ext cx="2225147" cy="21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 animBg="1"/>
      <p:bldP spid="43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8BA0C3-CB34-4B78-AAE7-74A773C92670}"/>
              </a:ext>
            </a:extLst>
          </p:cNvPr>
          <p:cNvSpPr/>
          <p:nvPr/>
        </p:nvSpPr>
        <p:spPr>
          <a:xfrm>
            <a:off x="303518" y="1140281"/>
            <a:ext cx="229486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/>
              <p:nvPr/>
            </p:nvSpPr>
            <p:spPr>
              <a:xfrm>
                <a:off x="644350" y="1608783"/>
                <a:ext cx="6078568" cy="800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Tìm số đối của các số sau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và</a:t>
                </a:r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50" y="1608783"/>
                <a:ext cx="6078568" cy="800604"/>
              </a:xfrm>
              <a:prstGeom prst="rect">
                <a:avLst/>
              </a:prstGeom>
              <a:blipFill>
                <a:blip r:embed="rId2"/>
                <a:stretch>
                  <a:fillRect b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6AA0C143-36CD-4741-9A51-27EB9ABC85F8}"/>
                  </a:ext>
                </a:extLst>
              </p:cNvPr>
              <p:cNvSpPr txBox="1"/>
              <p:nvPr/>
            </p:nvSpPr>
            <p:spPr>
              <a:xfrm>
                <a:off x="904009" y="2820831"/>
                <a:ext cx="6712527" cy="702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#9Slide03 Comfortaa Light" panose="00000400000000000000" pitchFamily="2" charset="0"/>
                  </a:rPr>
                  <a:t>Số đối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hoặc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hoặc</a:t>
                </a:r>
                <a:r>
                  <a:rPr lang="en-US" sz="22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6AA0C143-36CD-4741-9A51-27EB9ABC8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09" y="2820831"/>
                <a:ext cx="6712527" cy="702885"/>
              </a:xfrm>
              <a:prstGeom prst="rect">
                <a:avLst/>
              </a:prstGeom>
              <a:blipFill>
                <a:blip r:embed="rId3"/>
                <a:stretch>
                  <a:fillRect l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B7F19666-793D-4B44-879C-D7962689EB93}"/>
                  </a:ext>
                </a:extLst>
              </p:cNvPr>
              <p:cNvSpPr txBox="1"/>
              <p:nvPr/>
            </p:nvSpPr>
            <p:spPr>
              <a:xfrm>
                <a:off x="904009" y="3935160"/>
                <a:ext cx="6712527" cy="702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#9Slide03 Comfortaa Light" panose="00000400000000000000" pitchFamily="2" charset="0"/>
                  </a:rPr>
                  <a:t>Số đối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là: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B7F19666-793D-4B44-879C-D7962689E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09" y="3935160"/>
                <a:ext cx="6712527" cy="702885"/>
              </a:xfrm>
              <a:prstGeom prst="rect">
                <a:avLst/>
              </a:prstGeom>
              <a:blipFill>
                <a:blip r:embed="rId4"/>
                <a:stretch>
                  <a:fillRect l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59F58693-D717-4232-B628-847032CB463B}"/>
                  </a:ext>
                </a:extLst>
              </p:cNvPr>
              <p:cNvSpPr txBox="1"/>
              <p:nvPr/>
            </p:nvSpPr>
            <p:spPr>
              <a:xfrm>
                <a:off x="904009" y="5049489"/>
                <a:ext cx="6712527" cy="702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#9Slide03 Comfortaa Light" panose="00000400000000000000" pitchFamily="2" charset="0"/>
                  </a:rPr>
                  <a:t>Số đối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là: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59F58693-D717-4232-B628-847032CB4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09" y="5049489"/>
                <a:ext cx="6712527" cy="702500"/>
              </a:xfrm>
              <a:prstGeom prst="rect">
                <a:avLst/>
              </a:prstGeom>
              <a:blipFill>
                <a:blip r:embed="rId5"/>
                <a:stretch>
                  <a:fillRect l="-1181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46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6" y="230960"/>
            <a:ext cx="7032257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6" y="230960"/>
            <a:ext cx="6496824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6336900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2. TÍNH CHẤT PHÉP CỘNG PHÂN SỐ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B29862B-D5E0-483E-9A14-270239FA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6" y="928113"/>
            <a:ext cx="11222871" cy="415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978</Words>
  <Application>Microsoft Macintosh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Calibri</vt:lpstr>
      <vt:lpstr>Times New Roman</vt:lpstr>
      <vt:lpstr>Arial</vt:lpstr>
      <vt:lpstr>#9Slide04 SVNNaive Inline</vt:lpstr>
      <vt:lpstr>#9Slide03 Talling</vt:lpstr>
      <vt:lpstr>#9Slide03 Comfortaa Light</vt:lpstr>
      <vt:lpstr>#9Slide03 SFU Helvetica Black</vt:lpstr>
      <vt:lpstr>Calibri Light</vt:lpstr>
      <vt:lpstr>#9Slide03 Saira SemiCondensed B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Định Đào</dc:creator>
  <cp:lastModifiedBy>Microsoft Office User</cp:lastModifiedBy>
  <cp:revision>107</cp:revision>
  <dcterms:created xsi:type="dcterms:W3CDTF">2021-07-07T12:36:40Z</dcterms:created>
  <dcterms:modified xsi:type="dcterms:W3CDTF">2024-05-20T02:34:22Z</dcterms:modified>
</cp:coreProperties>
</file>