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</p:sldMasterIdLst>
  <p:sldIdLst>
    <p:sldId id="377" r:id="rId4"/>
    <p:sldId id="264" r:id="rId5"/>
    <p:sldId id="385" r:id="rId6"/>
    <p:sldId id="386" r:id="rId7"/>
    <p:sldId id="291" r:id="rId8"/>
    <p:sldId id="298" r:id="rId9"/>
    <p:sldId id="379" r:id="rId10"/>
    <p:sldId id="389" r:id="rId11"/>
    <p:sldId id="295" r:id="rId12"/>
    <p:sldId id="388" r:id="rId13"/>
    <p:sldId id="296" r:id="rId14"/>
    <p:sldId id="301" r:id="rId15"/>
    <p:sldId id="302" r:id="rId16"/>
    <p:sldId id="305" r:id="rId17"/>
    <p:sldId id="391" r:id="rId18"/>
    <p:sldId id="390" r:id="rId19"/>
    <p:sldId id="381" r:id="rId20"/>
    <p:sldId id="311" r:id="rId21"/>
    <p:sldId id="316" r:id="rId22"/>
    <p:sldId id="317" r:id="rId23"/>
    <p:sldId id="319" r:id="rId24"/>
    <p:sldId id="324" r:id="rId25"/>
    <p:sldId id="392" r:id="rId26"/>
    <p:sldId id="382" r:id="rId27"/>
    <p:sldId id="277" r:id="rId28"/>
    <p:sldId id="278" r:id="rId29"/>
    <p:sldId id="279" r:id="rId30"/>
    <p:sldId id="280" r:id="rId31"/>
    <p:sldId id="281" r:id="rId32"/>
    <p:sldId id="282" r:id="rId33"/>
    <p:sldId id="323" r:id="rId34"/>
    <p:sldId id="363" r:id="rId35"/>
    <p:sldId id="351" r:id="rId36"/>
    <p:sldId id="354" r:id="rId37"/>
    <p:sldId id="356" r:id="rId38"/>
    <p:sldId id="357" r:id="rId39"/>
    <p:sldId id="360" r:id="rId40"/>
    <p:sldId id="358" r:id="rId41"/>
    <p:sldId id="362" r:id="rId42"/>
    <p:sldId id="394" r:id="rId43"/>
    <p:sldId id="39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6600"/>
    <a:srgbClr val="0099CC"/>
    <a:srgbClr val="00FFFF"/>
    <a:srgbClr val="FF99FF"/>
    <a:srgbClr val="FFFFCC"/>
    <a:srgbClr val="CC0099"/>
    <a:srgbClr val="FF33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5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4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19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8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86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5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39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2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03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93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3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9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4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0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22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2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25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E6D0-8B16-4A74-8CC5-71207D07896B}" type="datetimeFigureOut">
              <a:rPr lang="en-US" smtClean="0"/>
              <a:pPr/>
              <a:t>30/05/2024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81F3-FBF4-4702-BE7C-0C287FFB8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5D39-EFEA-4740-800F-B0BBF6C0DC1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32AD-C414-4BC5-9F40-D5EA31B884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hyperlink" Target="http://bamepharm.com.vn/lib/NEWS/20071226ConCu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oon 5"/>
          <p:cNvSpPr/>
          <p:nvPr/>
        </p:nvSpPr>
        <p:spPr>
          <a:xfrm rot="17790886">
            <a:off x="5868164" y="805984"/>
            <a:ext cx="1808021" cy="3097622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2959" y="517576"/>
            <a:ext cx="9526165" cy="11822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TIẾT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36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2036694"/>
            <a:ext cx="7615646" cy="435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4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91352"/>
              </p:ext>
            </p:extLst>
          </p:nvPr>
        </p:nvGraphicFramePr>
        <p:xfrm>
          <a:off x="402336" y="2140553"/>
          <a:ext cx="11399519" cy="39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199">
                  <a:extLst>
                    <a:ext uri="{9D8B030D-6E8A-4147-A177-3AD203B41FA5}">
                      <a16:colId xmlns:a16="http://schemas.microsoft.com/office/drawing/2014/main" val="2386799458"/>
                    </a:ext>
                  </a:extLst>
                </a:gridCol>
                <a:gridCol w="1640738">
                  <a:extLst>
                    <a:ext uri="{9D8B030D-6E8A-4147-A177-3AD203B41FA5}">
                      <a16:colId xmlns:a16="http://schemas.microsoft.com/office/drawing/2014/main" val="3653294405"/>
                    </a:ext>
                  </a:extLst>
                </a:gridCol>
                <a:gridCol w="1619802">
                  <a:extLst>
                    <a:ext uri="{9D8B030D-6E8A-4147-A177-3AD203B41FA5}">
                      <a16:colId xmlns:a16="http://schemas.microsoft.com/office/drawing/2014/main" val="2312356131"/>
                    </a:ext>
                  </a:extLst>
                </a:gridCol>
                <a:gridCol w="1617898">
                  <a:extLst>
                    <a:ext uri="{9D8B030D-6E8A-4147-A177-3AD203B41FA5}">
                      <a16:colId xmlns:a16="http://schemas.microsoft.com/office/drawing/2014/main" val="1784787432"/>
                    </a:ext>
                  </a:extLst>
                </a:gridCol>
                <a:gridCol w="1617898">
                  <a:extLst>
                    <a:ext uri="{9D8B030D-6E8A-4147-A177-3AD203B41FA5}">
                      <a16:colId xmlns:a16="http://schemas.microsoft.com/office/drawing/2014/main" val="2268811802"/>
                    </a:ext>
                  </a:extLst>
                </a:gridCol>
                <a:gridCol w="1888182">
                  <a:extLst>
                    <a:ext uri="{9D8B030D-6E8A-4147-A177-3AD203B41FA5}">
                      <a16:colId xmlns:a16="http://schemas.microsoft.com/office/drawing/2014/main" val="1110762529"/>
                    </a:ext>
                  </a:extLst>
                </a:gridCol>
                <a:gridCol w="1619802">
                  <a:extLst>
                    <a:ext uri="{9D8B030D-6E8A-4147-A177-3AD203B41FA5}">
                      <a16:colId xmlns:a16="http://schemas.microsoft.com/office/drawing/2014/main" val="3371500721"/>
                    </a:ext>
                  </a:extLst>
                </a:gridCol>
              </a:tblGrid>
              <a:tr h="13225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316079"/>
                  </a:ext>
                </a:extLst>
              </a:tr>
              <a:tr h="2645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xứng tỏa tròn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 dẹp, đối xứng hai bên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291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" y="353568"/>
            <a:ext cx="11143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nào, nêu n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 mỗi ngành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0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ral_Kumam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376" y="287384"/>
            <a:ext cx="4235829" cy="253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32156" y="3006383"/>
            <a:ext cx="114952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HÔ</a:t>
            </a:r>
          </a:p>
        </p:txBody>
      </p:sp>
      <p:pic>
        <p:nvPicPr>
          <p:cNvPr id="8" name="Picture 24" descr="hyd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8" y="3576918"/>
            <a:ext cx="3646714" cy="241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02613" y="6176681"/>
            <a:ext cx="159366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TỨC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2183" y="2930057"/>
            <a:ext cx="114952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</a:p>
        </p:txBody>
      </p:sp>
      <p:pic>
        <p:nvPicPr>
          <p:cNvPr id="12" name="Picture 11" descr="jellyfish_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/>
          <a:stretch>
            <a:fillRect/>
          </a:stretch>
        </p:blipFill>
        <p:spPr bwMode="auto">
          <a:xfrm>
            <a:off x="2931459" y="287384"/>
            <a:ext cx="4450976" cy="258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5761" y="326569"/>
            <a:ext cx="24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6892" y="3576918"/>
            <a:ext cx="7510313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có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ống ở môi trường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 diện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Thủy tức, sứa, hải quỳ, san hô.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6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" y="393197"/>
            <a:ext cx="5042648" cy="16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Administrator\Desktop\giun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8" y="2088759"/>
            <a:ext cx="5002689" cy="22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mall_1168002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8" y="4458244"/>
            <a:ext cx="5002689" cy="20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38081" y="2587818"/>
            <a:ext cx="6753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Nơi sống: trong đất ẩm, 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Đại diện:  giun đũa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98" y="-42611"/>
            <a:ext cx="448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683" y="2356986"/>
            <a:ext cx="201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189" y="766748"/>
            <a:ext cx="2259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8423" y="6072320"/>
            <a:ext cx="145228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5347" y="4652535"/>
            <a:ext cx="5090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  phân đốt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Nơi sống: trong đất ẩm, 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Đại diện:  giun đất.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081" y="480609"/>
            <a:ext cx="6379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đối xứng hai bên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Nơi 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Đại diện: Sán lá gan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93" y="1059201"/>
            <a:ext cx="3852417" cy="29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11" y="1059202"/>
            <a:ext cx="3765175" cy="29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6" y="947409"/>
            <a:ext cx="3669788" cy="3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757" y="4102837"/>
            <a:ext cx="1115568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Cơ thể mềm.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cứng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cứng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Đại diện: Trai, ốc, mực, hến, sò..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349624" y="255494"/>
            <a:ext cx="235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5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m 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r="15826"/>
          <a:stretch>
            <a:fillRect/>
          </a:stretch>
        </p:blipFill>
        <p:spPr bwMode="auto">
          <a:xfrm>
            <a:off x="3250546" y="63134"/>
            <a:ext cx="4025464" cy="20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9733" r="25119" b="29062"/>
          <a:stretch>
            <a:fillRect/>
          </a:stretch>
        </p:blipFill>
        <p:spPr bwMode="auto">
          <a:xfrm>
            <a:off x="7696206" y="0"/>
            <a:ext cx="3942800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Nd9GcQGuH0sEyIqbNbLy5ooSPDh1SwzgMCRHpQOvCDss_tkx2j6pl5Xj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" y="4702787"/>
            <a:ext cx="3391996" cy="20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4" y="4702787"/>
            <a:ext cx="3733800" cy="283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bo-c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30" y="4702787"/>
            <a:ext cx="3200394" cy="21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20071226ConC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" y="2351393"/>
            <a:ext cx="3093717" cy="2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172" y="215153"/>
            <a:ext cx="262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7982" y="2253857"/>
            <a:ext cx="8403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atin typeface="+mj-lt"/>
              </a:rPr>
              <a:t>-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đốt,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khớp động.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- Đa dạng về số lượng loài, môi trường sống.</a:t>
            </a:r>
            <a:endParaRPr lang="en-US" sz="3200" dirty="0">
              <a:latin typeface="+mj-lt"/>
            </a:endParaRPr>
          </a:p>
          <a:p>
            <a:r>
              <a:rPr lang="vi-VN" sz="3200" i="1" dirty="0">
                <a:latin typeface="+mj-lt"/>
              </a:rPr>
              <a:t>- Đại diện: Nhện, gián, bọ xít, ong, kiến, bướm, tôm, cua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0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06290"/>
              </p:ext>
            </p:extLst>
          </p:nvPr>
        </p:nvGraphicFramePr>
        <p:xfrm>
          <a:off x="205232" y="1647904"/>
          <a:ext cx="11569701" cy="5165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63326173"/>
                    </a:ext>
                  </a:extLst>
                </a:gridCol>
                <a:gridCol w="6134100">
                  <a:extLst>
                    <a:ext uri="{9D8B030D-6E8A-4147-A177-3AD203B41FA5}">
                      <a16:colId xmlns:a16="http://schemas.microsoft.com/office/drawing/2014/main" val="366511528"/>
                    </a:ext>
                  </a:extLst>
                </a:gridCol>
                <a:gridCol w="2806701">
                  <a:extLst>
                    <a:ext uri="{9D8B030D-6E8A-4147-A177-3AD203B41FA5}">
                      <a16:colId xmlns:a16="http://schemas.microsoft.com/office/drawing/2014/main" val="2631932315"/>
                    </a:ext>
                  </a:extLst>
                </a:gridCol>
              </a:tblGrid>
              <a:tr h="476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1488443310"/>
                  </a:ext>
                </a:extLst>
              </a:tr>
              <a:tr h="1137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3314253375"/>
                  </a:ext>
                </a:extLst>
              </a:tr>
              <a:tr h="117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3012634669"/>
                  </a:ext>
                </a:extLst>
              </a:tr>
              <a:tr h="1127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4274473568"/>
                  </a:ext>
                </a:extLst>
              </a:tr>
              <a:tr h="476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31587872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8656" y="497534"/>
            <a:ext cx="992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34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92115"/>
              </p:ext>
            </p:extLst>
          </p:nvPr>
        </p:nvGraphicFramePr>
        <p:xfrm>
          <a:off x="205232" y="1194816"/>
          <a:ext cx="11569701" cy="556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63326173"/>
                    </a:ext>
                  </a:extLst>
                </a:gridCol>
                <a:gridCol w="6134100">
                  <a:extLst>
                    <a:ext uri="{9D8B030D-6E8A-4147-A177-3AD203B41FA5}">
                      <a16:colId xmlns:a16="http://schemas.microsoft.com/office/drawing/2014/main" val="366511528"/>
                    </a:ext>
                  </a:extLst>
                </a:gridCol>
                <a:gridCol w="2806701">
                  <a:extLst>
                    <a:ext uri="{9D8B030D-6E8A-4147-A177-3AD203B41FA5}">
                      <a16:colId xmlns:a16="http://schemas.microsoft.com/office/drawing/2014/main" val="2631932315"/>
                    </a:ext>
                  </a:extLst>
                </a:gridCol>
              </a:tblGrid>
              <a:tr h="657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loài</a:t>
                      </a:r>
                      <a:endParaRPr lang="en-US" sz="3200" b="1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1488443310"/>
                  </a:ext>
                </a:extLst>
              </a:tr>
              <a:tr h="17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cơ thể đối xứng, khoang cơ thể thông với bên ngoài qua lỗ mở ở phần trên cơ thể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3314253375"/>
                  </a:ext>
                </a:extLst>
              </a:tr>
              <a:tr h="122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3012634669"/>
                  </a:ext>
                </a:extLst>
              </a:tr>
              <a:tr h="122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Hàu biển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cơ thể mềm, bao bọc bởi lớp vỏ cứng bên ngoài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mềm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4274473568"/>
                  </a:ext>
                </a:extLst>
              </a:tr>
              <a:tr h="657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Rươi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2" marR="41102" marT="41102" marB="41102"/>
                </a:tc>
                <a:extLst>
                  <a:ext uri="{0D108BD9-81ED-4DB2-BD59-A6C34878D82A}">
                    <a16:rowId xmlns:a16="http://schemas.microsoft.com/office/drawing/2014/main" val="3158787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8528" y="448766"/>
            <a:ext cx="957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27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451527"/>
            <a:ext cx="10659292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xương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VD: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 ưng, vẹt, hổ, trâu, ngựa, gấu, voi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3" y="336460"/>
            <a:ext cx="5105400" cy="656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98" y="399827"/>
            <a:ext cx="68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p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59" y="2914240"/>
            <a:ext cx="313892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onopterus_albus- lu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4342990"/>
            <a:ext cx="34914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QUANTRONG\DHBO\1528959355-364-can-benh-la-hiem-gap-khien-be-gai-sinh-ra-bi-thieu-mat-nua-hop-so-1-1528956227-width650height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34" y="2842802"/>
            <a:ext cx="313892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QUANTRONG\DHBO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72" y="4271552"/>
            <a:ext cx="3065921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:\QUANTRONG\DHBO\fdddd91a-764d-4dbd-b520-5b3060aa5c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47" y="4342990"/>
            <a:ext cx="32849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302422" y="3842927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/>
              <a:t>Cá chép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444797" y="5128802"/>
            <a:ext cx="124096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Lươn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5159422" y="5128802"/>
            <a:ext cx="153296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Cá nhám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9731422" y="4985927"/>
            <a:ext cx="138696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/>
              <a:t>Cá rô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9017047" y="3700052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>
                <a:solidFill>
                  <a:srgbClr val="FFFF00"/>
                </a:solidFill>
              </a:rPr>
              <a:t>Cá đuối</a:t>
            </a:r>
          </a:p>
        </p:txBody>
      </p:sp>
      <p:pic>
        <p:nvPicPr>
          <p:cNvPr id="15" name="Picture 7" descr="herring- ca tri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" y="2914240"/>
            <a:ext cx="358820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D:\QUANTRONG\DHBO\53e1901201108Fi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97" y="1485490"/>
            <a:ext cx="3065921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D:\QUANTRONG\DHBO\images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1514065"/>
            <a:ext cx="377720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D:\QUANTRONG\DHBO\tải xuống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72" y="1428340"/>
            <a:ext cx="316325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2944859" y="2414177"/>
            <a:ext cx="160595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Cá mập 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5373734" y="2485615"/>
            <a:ext cx="182495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Cá đuôi gai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9374234" y="2485615"/>
            <a:ext cx="1459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Cá mú đỏ</a:t>
            </a:r>
          </a:p>
        </p:txBody>
      </p: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2801984" y="3842927"/>
            <a:ext cx="1386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Cá</a:t>
            </a:r>
            <a:r>
              <a:rPr lang="en-US" altLang="en-US" dirty="0"/>
              <a:t> </a:t>
            </a:r>
            <a:r>
              <a:rPr lang="en-US" altLang="en-US" dirty="0" err="1"/>
              <a:t>trích</a:t>
            </a:r>
            <a:endParaRPr lang="en-US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53589" y="418010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CÁ</a:t>
            </a:r>
          </a:p>
        </p:txBody>
      </p:sp>
    </p:spTree>
    <p:extLst>
      <p:ext uri="{BB962C8B-B14F-4D97-AF65-F5344CB8AC3E}">
        <p14:creationId xmlns:p14="http://schemas.microsoft.com/office/powerpoint/2010/main" val="3552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LƯỠNG C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164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ết quả hình ảnh cho ếch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12193" r="7419" b="8582"/>
          <a:stretch>
            <a:fillRect/>
          </a:stretch>
        </p:blipFill>
        <p:spPr bwMode="auto">
          <a:xfrm rot="20061542">
            <a:off x="3359151" y="3244851"/>
            <a:ext cx="5243513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Kết quả hình ảnh cho ếch gi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3175"/>
            <a:ext cx="46482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3429001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cóc tam đảo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67800" y="358140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giun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633412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đồng</a:t>
            </a:r>
            <a:endParaRPr lang="vi-VN" alt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4144" y="5277394"/>
            <a:ext cx="296206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LƯỠNG CƯ</a:t>
            </a:r>
          </a:p>
        </p:txBody>
      </p:sp>
    </p:spTree>
    <p:extLst>
      <p:ext uri="{BB962C8B-B14F-4D97-AF65-F5344CB8AC3E}">
        <p14:creationId xmlns:p14="http://schemas.microsoft.com/office/powerpoint/2010/main" val="19188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810" y="424189"/>
            <a:ext cx="497694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ĐA DẠNG ĐỘNG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9286" y="1377696"/>
            <a:ext cx="7656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/>
              <a:t>Quan</a:t>
            </a:r>
            <a:r>
              <a:rPr lang="en-US" sz="3200" b="1" u="sng" dirty="0"/>
              <a:t> </a:t>
            </a:r>
            <a:r>
              <a:rPr lang="en-US" sz="3200" b="1" u="sng" dirty="0" err="1"/>
              <a:t>sát</a:t>
            </a:r>
            <a:r>
              <a:rPr lang="en-US" sz="3200" b="1" u="sng" dirty="0"/>
              <a:t> video</a:t>
            </a:r>
            <a:r>
              <a:rPr lang="en-US" sz="3200" dirty="0"/>
              <a:t>: </a:t>
            </a:r>
          </a:p>
          <a:p>
            <a:pPr algn="ctr"/>
            <a:r>
              <a:rPr lang="en-US" sz="3200" dirty="0"/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1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rong_komodoen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597" y="0"/>
            <a:ext cx="4648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ct06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797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africa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597" y="33528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south_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797" y="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3248572" y="2881313"/>
            <a:ext cx="21336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Tắc kè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9468397" y="2819401"/>
            <a:ext cx="26670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Arial" charset="0"/>
              </a:rPr>
              <a:t>Rồng</a:t>
            </a:r>
            <a:r>
              <a:rPr lang="en-US" sz="2800" dirty="0">
                <a:solidFill>
                  <a:srgbClr val="0000CC"/>
                </a:solidFill>
                <a:latin typeface="Arial" charset="0"/>
              </a:rPr>
              <a:t> Komodo</a:t>
            </a:r>
          </a:p>
        </p:txBody>
      </p:sp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7715797" y="6248401"/>
            <a:ext cx="2133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Cá sấu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3372397" y="4267201"/>
            <a:ext cx="2438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Arial" charset="0"/>
              </a:rPr>
              <a:t>Rắn hổ mang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195" y="235129"/>
            <a:ext cx="239050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BÒ SÁT</a:t>
            </a:r>
          </a:p>
        </p:txBody>
      </p:sp>
    </p:spTree>
    <p:extLst>
      <p:ext uri="{BB962C8B-B14F-4D97-AF65-F5344CB8AC3E}">
        <p14:creationId xmlns:p14="http://schemas.microsoft.com/office/powerpoint/2010/main" val="2047603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2088"/>
            <a:ext cx="2667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989"/>
            <a:ext cx="2667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479550"/>
            <a:ext cx="24384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473200"/>
            <a:ext cx="23193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76201"/>
            <a:ext cx="47577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AutoShape 8" descr="Thế giới động vật: Chim cắt hỏa mai chiến đấu kịch liệt để tranh ..."/>
          <p:cNvSpPr>
            <a:spLocks noChangeAspect="1" noChangeArrowheads="1"/>
          </p:cNvSpPr>
          <p:nvPr/>
        </p:nvSpPr>
        <p:spPr bwMode="auto">
          <a:xfrm>
            <a:off x="1717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3141664"/>
            <a:ext cx="2387600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735513"/>
            <a:ext cx="4757738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1664"/>
            <a:ext cx="26670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62488"/>
            <a:ext cx="266700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151189"/>
            <a:ext cx="2336800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383" y="378824"/>
            <a:ext cx="173509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CHIM </a:t>
            </a:r>
          </a:p>
        </p:txBody>
      </p:sp>
    </p:spTree>
    <p:extLst>
      <p:ext uri="{BB962C8B-B14F-4D97-AF65-F5344CB8AC3E}">
        <p14:creationId xmlns:p14="http://schemas.microsoft.com/office/powerpoint/2010/main" val="9523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 giacc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2" y="77788"/>
            <a:ext cx="4419600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2" y="76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gua van 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22" y="3276600"/>
            <a:ext cx="4445000" cy="3200400"/>
          </a:xfrm>
          <a:prstGeom prst="rect">
            <a:avLst/>
          </a:prstGeom>
          <a:noFill/>
        </p:spPr>
      </p:pic>
      <p:pic>
        <p:nvPicPr>
          <p:cNvPr id="7" name="Picture 6" descr="Zeedonk_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622" y="32766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875519" y="313509"/>
            <a:ext cx="167204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THÚ</a:t>
            </a:r>
          </a:p>
        </p:txBody>
      </p:sp>
    </p:spTree>
    <p:extLst>
      <p:ext uri="{BB962C8B-B14F-4D97-AF65-F5344CB8AC3E}">
        <p14:creationId xmlns:p14="http://schemas.microsoft.com/office/powerpoint/2010/main" val="22568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424" y="1013722"/>
            <a:ext cx="992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duy: 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lớp động vật,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395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194300" y="2247900"/>
            <a:ext cx="1747520" cy="992505"/>
          </a:xfrm>
          <a:prstGeom prst="flowChartAlternateProcess">
            <a:avLst/>
          </a:prstGeom>
          <a:gradFill>
            <a:gsLst>
              <a:gs pos="0">
                <a:schemeClr val="accent6">
                  <a:lumMod val="98000"/>
                  <a:lumOff val="2000"/>
                </a:schemeClr>
              </a:gs>
              <a:gs pos="50000">
                <a:schemeClr val="accent6"/>
              </a:gs>
              <a:gs pos="100000">
                <a:schemeClr val="accent6">
                  <a:lumMod val="99000"/>
                </a:schemeClr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ĐVCXS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801485" y="1535318"/>
            <a:ext cx="743585" cy="712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7516365" y="660662"/>
            <a:ext cx="1682115" cy="89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chép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,..)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492365" y="2692811"/>
            <a:ext cx="1757045" cy="89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Lưỡng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cư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Ếch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..)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39310" y="406461"/>
            <a:ext cx="2016125" cy="89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Bò sát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(Thằn lằn,..)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07516" y="2257574"/>
            <a:ext cx="1757045" cy="89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Chim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,..)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777937" y="3896871"/>
            <a:ext cx="2237105" cy="491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Thú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hươu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...)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926625" y="3331210"/>
            <a:ext cx="21822" cy="487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64562" y="2776220"/>
            <a:ext cx="550544" cy="298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85081" y="1335088"/>
            <a:ext cx="394652" cy="852518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>
            <a:off x="7015042" y="3089500"/>
            <a:ext cx="477323" cy="490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>
            <a:off x="2744152" y="852231"/>
            <a:ext cx="3951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9733429" y="516583"/>
            <a:ext cx="246824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9733429" y="1939075"/>
            <a:ext cx="204787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98480" y="1013060"/>
            <a:ext cx="547957" cy="284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85472" y="1440144"/>
            <a:ext cx="560966" cy="64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5"/>
          <p:cNvSpPr txBox="1"/>
          <p:nvPr/>
        </p:nvSpPr>
        <p:spPr>
          <a:xfrm>
            <a:off x="9488403" y="3171768"/>
            <a:ext cx="2609850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ĐV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ẩm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ướt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8896178" y="4142616"/>
            <a:ext cx="32707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hấp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mang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8377089" y="5402582"/>
            <a:ext cx="3814911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Con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trưởng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cạn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hấp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da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phổi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52305" y="3515022"/>
            <a:ext cx="367030" cy="1887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485738" y="3584033"/>
            <a:ext cx="1032090" cy="264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443559" y="3631222"/>
            <a:ext cx="619759" cy="618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/>
          <p:nvPr/>
        </p:nvSpPr>
        <p:spPr>
          <a:xfrm>
            <a:off x="74931" y="137795"/>
            <a:ext cx="26187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có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hấp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phổi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126702" y="1747856"/>
            <a:ext cx="225107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có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sừng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396958" y="2524941"/>
            <a:ext cx="484505" cy="248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476669" y="2835798"/>
            <a:ext cx="452755" cy="1099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5"/>
          <p:cNvSpPr txBox="1"/>
          <p:nvPr/>
        </p:nvSpPr>
        <p:spPr>
          <a:xfrm>
            <a:off x="175373" y="3967480"/>
            <a:ext cx="235775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hấp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phổi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túi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khí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407671" y="5402582"/>
            <a:ext cx="3600449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Tổ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có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hô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hấp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bằng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phổi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4664561" y="5337515"/>
            <a:ext cx="2812415" cy="12915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Răng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nuôi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mẹ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786038" y="4447910"/>
            <a:ext cx="1853043" cy="954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70474" y="4437768"/>
            <a:ext cx="105528" cy="84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1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8" y="366438"/>
            <a:ext cx="68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2" grpId="0" animBg="1"/>
      <p:bldP spid="23" grpId="0" animBg="1"/>
      <p:bldP spid="26" grpId="0" animBg="1"/>
      <p:bldP spid="27" grpId="0" animBg="1"/>
      <p:bldP spid="28" grpId="0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33251" y="234496"/>
            <a:ext cx="5066212" cy="7190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1" descr="Kéo cà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895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nuoi-lon-na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0422"/>
            <a:ext cx="266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721209379965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2819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0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3" descr="tải xuống (1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59377"/>
            <a:ext cx="3581400" cy="2667000"/>
          </a:xfrm>
        </p:spPr>
      </p:pic>
      <p:pic>
        <p:nvPicPr>
          <p:cNvPr id="23556" name="Picture 4" descr="tải xuống (15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2578"/>
            <a:ext cx="396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tải xuống (16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4977"/>
            <a:ext cx="396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thuc_an_cung_cap_chat_dam_dong_vat_va_dam_thuc_vat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9377"/>
            <a:ext cx="4724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0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làm thí nghiệm</a:t>
            </a:r>
          </a:p>
        </p:txBody>
      </p:sp>
      <p:pic>
        <p:nvPicPr>
          <p:cNvPr id="24579" name="Content Placeholder 3" descr="rung-minh-chuyen-thu-nghiem-hoa-chat-tren-dong-vat-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733800"/>
            <a:ext cx="4267200" cy="2743200"/>
          </a:xfrm>
        </p:spPr>
      </p:pic>
      <p:pic>
        <p:nvPicPr>
          <p:cNvPr id="24580" name="Picture 4" descr="h4-146486793114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388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images (3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4191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86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3" descr="tải xuống (17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3886200" cy="2438400"/>
          </a:xfrm>
        </p:spPr>
      </p:pic>
      <p:pic>
        <p:nvPicPr>
          <p:cNvPr id="25604" name="Picture 4" descr="tải xuống (18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tải xuống (19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images (4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3886200" cy="3733800"/>
          </a:xfrm>
        </p:spPr>
      </p:pic>
      <p:pic>
        <p:nvPicPr>
          <p:cNvPr id="26628" name="Picture 4" descr="images (6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38195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8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1792" y="597408"/>
            <a:ext cx="1082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18001"/>
              </p:ext>
            </p:extLst>
          </p:nvPr>
        </p:nvGraphicFramePr>
        <p:xfrm>
          <a:off x="755904" y="2491802"/>
          <a:ext cx="10399776" cy="260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9888">
                  <a:extLst>
                    <a:ext uri="{9D8B030D-6E8A-4147-A177-3AD203B41FA5}">
                      <a16:colId xmlns:a16="http://schemas.microsoft.com/office/drawing/2014/main" val="1771512986"/>
                    </a:ext>
                  </a:extLst>
                </a:gridCol>
                <a:gridCol w="5199888">
                  <a:extLst>
                    <a:ext uri="{9D8B030D-6E8A-4147-A177-3AD203B41FA5}">
                      <a16:colId xmlns:a16="http://schemas.microsoft.com/office/drawing/2014/main" val="2883296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028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65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5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594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80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7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5945"/>
            <a:ext cx="7032171" cy="4873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096705"/>
              </p:ext>
            </p:extLst>
          </p:nvPr>
        </p:nvGraphicFramePr>
        <p:xfrm>
          <a:off x="940526" y="962302"/>
          <a:ext cx="9270274" cy="5696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8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– Có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3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Lông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hỗ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trợ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-Lao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257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42300" y="2702927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16864" y="2333041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07351" y="3056941"/>
            <a:ext cx="1344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Voi, báo, hổ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41956" y="3849102"/>
            <a:ext cx="2371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45426" y="4352341"/>
            <a:ext cx="175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34338" y="5052427"/>
            <a:ext cx="163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Trâu, bò, ngựa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94651" y="5420727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heo, vẹt, sáo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48625" y="5790616"/>
            <a:ext cx="1208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Chó, ngựa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07388" y="6333541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</a:p>
        </p:txBody>
      </p:sp>
    </p:spTree>
    <p:extLst>
      <p:ext uri="{BB962C8B-B14F-4D97-AF65-F5344CB8AC3E}">
        <p14:creationId xmlns:p14="http://schemas.microsoft.com/office/powerpoint/2010/main" val="11609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6996"/>
            <a:ext cx="560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ĐỘNG 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images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0770" y="587829"/>
            <a:ext cx="2119264" cy="2784445"/>
          </a:xfrm>
          <a:prstGeom prst="rect">
            <a:avLst/>
          </a:prstGeom>
        </p:spPr>
      </p:pic>
      <p:pic>
        <p:nvPicPr>
          <p:cNvPr id="5" name="Picture 4" descr="tải xuống (1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034" y="587829"/>
            <a:ext cx="3128437" cy="26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ải xuống (1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73" y="3587684"/>
            <a:ext cx="2387595" cy="30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ải xuống (12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09" y="3611631"/>
            <a:ext cx="2573392" cy="30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8713" y="1316826"/>
            <a:ext cx="6762210" cy="51121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CH1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giun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CH3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cúm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/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CH4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/>
          </a:p>
        </p:txBody>
      </p:sp>
      <p:pic>
        <p:nvPicPr>
          <p:cNvPr id="9" name="Picture 13" descr="dau ho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012" y="1397725"/>
            <a:ext cx="404950" cy="44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48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2681" y="229463"/>
            <a:ext cx="11142618" cy="60872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657599" y="2590800"/>
            <a:ext cx="4779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61166" y="2590800"/>
            <a:ext cx="7717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8802187" y="2939140"/>
            <a:ext cx="0" cy="6379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8802187" y="4498298"/>
            <a:ext cx="0" cy="6223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4960255" y="5549900"/>
            <a:ext cx="2008777" cy="279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756263" y="3442882"/>
            <a:ext cx="26124" cy="14090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605830" y="2016667"/>
            <a:ext cx="1880523" cy="11382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Giun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đũa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Ruột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266206" y="2235200"/>
            <a:ext cx="1728414" cy="579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đẻ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trứng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872626" y="2273300"/>
            <a:ext cx="3904231" cy="58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ấu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trứng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346358" y="3657600"/>
            <a:ext cx="2594477" cy="579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sống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087594" y="5257800"/>
            <a:ext cx="3258189" cy="58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Ruột</a:t>
            </a:r>
            <a:r>
              <a:rPr lang="en-US" altLang="en-US" b="1" dirty="0">
                <a:latin typeface="Times New Roman" panose="02020603050405020304" pitchFamily="18" charset="0"/>
              </a:rPr>
              <a:t> non </a:t>
            </a:r>
            <a:r>
              <a:rPr lang="en-US" altLang="en-US" sz="2400" b="1" dirty="0"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397724" y="5207000"/>
            <a:ext cx="3562531" cy="584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Máu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gan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tim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phổi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3465" y="548640"/>
            <a:ext cx="553865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CỦA GIUN ĐŨA</a:t>
            </a:r>
          </a:p>
        </p:txBody>
      </p:sp>
    </p:spTree>
    <p:extLst>
      <p:ext uri="{BB962C8B-B14F-4D97-AF65-F5344CB8AC3E}">
        <p14:creationId xmlns:p14="http://schemas.microsoft.com/office/powerpoint/2010/main" val="22449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8" descr="https://encrypted-tbn3.gstatic.com/images?q=tbn:ANd9GcSLnkxwAY0_SDZV7XntCh7TMbvFDBBcbRocbZ0I25xKaSq8BS5B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https://encrypted-tbn1.gstatic.com/images?q=tbn:ANd9GcQim4I39AKYeuU1hFl-9rnk1PNfwuDzLj6xu_yAG68aU42_02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90600"/>
            <a:ext cx="2889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6" descr="data:image/jpeg;base64,/9j/4AAQSkZJRgABAQAAAQABAAD/2wCEAAkGBxQTEhUUExQWFhUXGBsaGBgYFx8fHhwgHx8cHxwcHx0cHSggIBwlHxwfIjIhJSktLi4uHR8zODMsNygtLiwBCgoKDg0OGxAQGzQkICQ0LDQsNS8sLCw0NzI0LCwsLCwvLCwsLCwsLDQsLCwsLCwsLCwsLCwsLCwsNCwsLCwsLP/AABEIALcBEwMBIgACEQEDEQH/xAAbAAADAAMBAQAAAAAAAAAAAAAEBQYAAwcCAf/EAEIQAAIBAgQEBAMGBAMHBQEBAAECAwARBBIhMQUGQVETImFxMoGRFCNCUqGxYsHR8DNy4QcVU4KS0vEWJENzomM0/8QAGQEAAwEBAQAAAAAAAAAAAAAAAQIDBAAF/8QAMREAAgIBAwICCQMFAQAAAAAAAAECEQMSITFBUQQTIjJhcYGRodHwUsHhBRRCsfEj/9oADAMBAAIRAxEAPwCR5fxeJRj9y7qehU1QR4N3YSGFgext+tH8wY0xsUsQDqrL/wCKDwsCSa/aJQe2evHeWPaiLcbo2Y7ETZHJhKqFOtTpeWIxyANGb2VjceZdRr6g1acVFsK48QXsBvqbkD60p5hwcoiVyQ6qUIFvX/WiqfAHRrn4pK8qyppnUMyggWcEhiLbXIzA/wAXaqHgk8EkokkChwrLIpAyuDa7gbB13I7G9SXCMZH994qMUHnBUHy3IB26a/pTLDYCJ7/Z5Q4YaqzWYdmU7hh3ttcHelVp2Vg313Qs584hjMPIqMxGW4SVSfvEv5b9yo8poLBc657LjIUnTrcDN+tUWDx8Tn7LjEEgQlc5FitwBe/fY3Hr0pfxzhWCikMTtlYAEajUHY06ca4Opj/l7jfDYS0mFYxZwA8LX1tsRfS/saVc58jTyOZcNHnRvNkuAy33AB0I+dTWK4PEhBSUd7Guncp8cM+GVFkAmQhQx/mPaimrsZx6NHG5EljYRyoyMDazKQf1p7gOICM5ZF6daouL85r4xhx+DVpI2ynt6ML6i41360DzRiMNKD4cUkZC3BO1O3q2aJuKAOA8Uli8aaMgJf4T1o7E8WixULXUI5FSeCnYxiJfxNrVHwlMG3iRYh2Rtkt/4pJwp7CNNmuBPs0lj5leP3qh5U46pX7MX0Y+QkAgE/hPodqS4vBRx+GplLLqAwOutAYzA+FkIJDNqfcHceldtz1GxydFAcTJh2aPIWiFzexsn+l6E4uZ5mjljjZYVXKWNgSb+Yhb3y9dutVfMxMeCjBbMXCksNiTrcDe1r/UUI+PKYdWUhwvxezG2vTQ/tWXM9Ek63+4922iH5mwpjKggWIupHWiOEzfdEMAUW2nW56VvjcstpkzKGvGb/p7Vtx65VSWwCX1AX+7iqXsohjDqhZx7l3EO3iqF8PLe9wAPT3rZy8v2Q+IieM4GvUA+21HcX4zJPDocq2ugtoaksKZw11coe4P8qtDXOFPYZ7PYN41xieSUyOpUt09Kd8syMuFnm1ztaKMDclt7epuPpQk+JhkCiZbudC6HK3vbY02xPhwOFjLHwowASR5pGLeawHQX/TtciVKNJCS1PdifFRGMph3PmXQjoS2xB7a1RcG4Y+KidJc6z4cqVdgcmU2sCdqWY3heHZUkOI++YAEAFgNbhRbqL6i+9X3EuLhIosOjFyqq0hUC7EDzE30vewA129Ne2q3+MKT6ifiHMUURZmXOFI8KOxAJ/O49ex6DapbiWHaWR3hQJG/nGvW3TXS5BPQ0wl+zvM9rtmXMLtca9Nr3H8qB4zCscMbwkgXyyjsdwR2pYOtgPd7kvxWdlewY20Op6+vej8JinljXK+R0OpBtcHv3APehOKlXYqNwLg96E4dNkY+otWvSnAVLeil+2RwyhcTEGGhLw2UsPUaAn10pxxzDYZ4s+FUgDexvb/MD5qksRwmfwfHYWjuLEnVgTYEDt61p4Zjyj3ufr07VncNrj0/PgDo0b5LgajTuK18MxCISWBNz0p9PEs654cpNjdDp81bYex07W2qXGHNtdCDYqdGFvQ02Kaad7EkqLVOOpYbfMG9ZURlPqKyqeVENHUuWZ4cVB9/rInUdq3ty/hZhfDy69if7IqVw2JCyrPhhZPxLf6i1E89cOeN0xWFJCyDzZO/fSsssep9h6jJXR541w+ZRZj8JG50OvQ0y4RxIuRBLorArfcX0y29QRepEczzyRGCUhluDcjzaG9r0YmPjkXyNZxqAe4pHGePYk3paof8MYYdyxUNEXkgmXqFfY+oGo+lSeO4BLAfERiyg6Mp6dD9KccIxUwZ5RluGzlbXuQdx7H9Ce1NOJcdd1MiquRwSUP4WGjAel9fnVY5NPJRtJAXJOOszq4DCQ9RfpbX3FUn/pDDSAhw50sj3uYtSdPzDXr/AK1McpYrBgFpPE8bXY2WqZOaPD8vhkr3vrQc9Eh1JR9Y51zXy9Pg3AlGZGPklX4W/o38J/XetHAce8Lq6EjKwJsexrqLcy4d42SRM6No0bjQ/wBD61Pz8oxurPgHDruYXP3i+g/MP196q8sZRqPIbT9U8/7R+HDERR4+Ih1sElI3Gpyk+17fSpzE8SZsGVJ7CnHJ2LeEz4TFIVilB0YbE6EX6VFY3MhaMm4ViPod6dRukc+415awhd79EF6FgH3rOehNF8GneKJnA0PWgIHuLdyb1P0tcr46fuTkUvBMdhp/u5lysDo17U/XhSvE2HdwZAS2Hb06gn+VR/Bnw8Mt8RGZFtYWO3c2uL/XT1qw4Pw2HFYvD/Z3kVFfMwa5AUa6X1BJ8tjfeklNWkGPctuLcIXEReBIVRxkCOQCVUZbke9rVET8PWCaeB38RLWUd2sCCR31+oNWkfDRjMZiVlJCQtGisjHzlbObj0uBap7nThipKZFN9cj9wd1P996XPdWWSSdvoTPEQkIAUeY7g62/pSB+KOTlLG23y9KrsPw7xiQdFJ26t86TY/lciYBfhJF77ijhSatgyZq4AYbRupk1Q6LftTXg/BRJIY1K+a5ViL+w9qL5g5bLomQ3yHT1HUV9nUQZJdvD6d/SlyS4Qqlq5Ynk4e0c2WdCnh+cgfjsdADbYnr2v1onyyhXtlLykb/CgS599QTf2pnznxmPEYeB4mvckEEeYGwuP8v+lInl+zpkYBi7Cx3ygDWx9bgH2p1Eeu44biEBlKGMCJUElgT5SGsqj+I736aGtXFcX98kkOwABTTy20sPlSAzqqM27Mb2/b+/fvWrh+MsPPe5/ajJW7RPVbGmOgeGWNyhVGvZrb36e+taMdK3nQjym1/5Gn2E4pBKiwG4LDqSRmGxpdxyMpdVFwwBUn06Xqae62GoiZm8x7jStkCZ3UDQswX6m1ByAkknSjuCYdpZkRQTdhtva+p+Qr0ntGwNFxzxiLRBF+BmWNT0yxj+bftUJIpHTTvVP/tAxSeMkUfwxqfqf9KmYcVYFSLg1i8LFrEnXIsm7M4djDFIGGoB1U7HvptVxHhcJjXS6sC62HhtZkYa2Cm+dbXspuRY27Vz5lI9qc8GwUlvEU2ykEa1XND/ACTph2soJeRsWCRFLG6fhYuFJHqpFwaymMfN0lhmSNz1YgXPvWVj8/J+lfL+R6h+f8OfQYhl+EkV0blvjCvhzHms1tAfzdv771zWWMq1jTXAKyAGxGoINbMsU9ycW0bsdiPFdvIFcXBAofhfBJJZVTa51PYdab8R4c8cwlIsH1B9aK4XjC6GQKFcaZh1qTyaYtxEUXqoOwmF+zYlo0VnXw2Atc2OXrbW16n5uYQ8TLlIa3yv1qi4XiPClSXP5gRm/iU5rk+v9RSTnfgywSO6f4bsCvfUXPyvepY4RnWvkecFZ55TRcjE2uT1qh8O4sGIFQ+HwU6hXVGKmx06iryPiWGnh8n3M6LqrbNS58U9TlFmdxt7M2Nw+EpqzZ7dhakvhENYZlPz/cV4w/HkbRvKaJ+1slnXzr26ipJb1NUxPeqChxOYDLMPGXoW0cez2uR6MDWjEcNw8+qAFvyNZH+R+Fvkb+lPuHcbhmS0igjrpqKRRQpPipIoiAii4J79qstXR39GV1P3gWLwaCMwjNGezD+zW/ljlWAgyYnEWUbJELsfe4NvYCjsRhZgyw+Z7nyj4vpfYfpXzH4BYhlJDTHcIfKg9T+Jj9B60PNklTO190LuPphDMi4OGTQ+cygn2AB/XTtVfw/GnDQLIFUFTroANSBsP3qWXGeCc7m57f1NC4/i0k4VTsxGg9TYCu9eqNGOl6TRWcj8TxOJnkjSUKzFmZitwu2o19dvagOfppoZpAxLJmVWe1g2isD7gn+7Vs5HwwGOMSytG3htYqAQSCPKb+l/pTnnGzTthXIJdFcH+NdD8mUVSlQ/JKcHxZUaXJBut+xqnw/F45LJMov0brUimJ8IFWFshKm/p0oTif36iWBiGU6gVPG2nsF4XoTXJ0tsMqgWvlOzbj59aX8U4YrgrIAVPUbH51KYfmyWEqlw2mobb/SqbCcdHgM6KFva4IzKCdLjtVrTjZFpXpezIzG4FEnWHUop3BHW18xPQC360CB9pncXAAJEY73IAUbaAXbYbetHcalEuJndbKFDO3YaCwH+ZmCgeteJOArDDG87NFK3nXT5j59aaD2saTqKQPx3l2TDAM/mVvgI/UHsRSiIHKb1b4bFHH4d42I8VSGH8VvxDse4qOfKjsHv5Tse9dFve+RdC6HrBsO9m2q54Ri/HgMZCuV3B79CO1/3rn8UoY5hpreqzEZY1TF4YhdAJEH4W727HtSZVTHiSa4MvK6ZGLLmJUDYLqSfQDrVDyCio08hGipZbC56k/sKpeG4JMW0mIj8sssTQOANi5AzWHYXpfgOAfYY5nlbNbMFIuASLjY7H+tDPkvE13o5ckDMwklYk/ESfrQci2Nq2mTzE14ZgetboqtidH0zDJltre96KGKKDKrHUUBXp7Nboe9FxTCjZ9oavtekwi2+OsoeiEpsTy8yurk5u4AvT3juFJwwZUtl1NHwcy4MCxJPyrViObsLlZACwItltWeV0JHdibiBkkjgR20bVfS4rEwSxBYy1spzOb/QV7njVmhjhVywBNjuBv8ApSPFY3zZWve+pN9fSs+8nS4KuLjyPcXhojlMYbI5ysw6MbG+voDX3mjAmSMQNIqy4ckan/EUgFSD3/rW6Xi8bQBIoFFgNQdQR1pZx3DNiohMp1iyI4A1IN8p76EW+dNGVy7CUkWvCJMOYIkDrmygZRve1a+JcERtWQH12NQPDIp4mVlfUHQHT9xTuPEvK3/uRIykWujafpQbd0qEahRtl5Rw8msblT2vek+O5axOH8yHOo/L/SrnhXDsPGmVS1jr5zqPaivs7pqhzr2NU395OjlScUZTe1m77fWtvAcYQ7yXAYnarjjPDYpUY5cjgH0pRyjwyLDwSYzEWIjP3Yt8Ug2A7279/al0xcXSoaOO1sUU7TwQRbB5dWzfEidPr2/pSLi3G4YtVAZutJ+JcexOKkJVCM/odu3oBQMmFRCM2Z3G+nl9h3pfKfXj6mlOMI7bv2muXHCR88vw9FFEcJxQfEK4+BW0Htr/ACowxxYh41VLW1bT9KLbhcYnCIuQBRe2upO/vRjONaapktbkrCeUuFSz4x5YyUILMCNQov1HUelPOe8A6YuBVk8VnXR2CggqbgggWpnyUIcG8jGT/FtYH0JsB9f0pbzaEd7o5+6ZiAozG1723sPYn5UNS02PFUr5JjmDicTGY5MruFv2zAFWHzsNaS8uYSZHDAWB3zdR6KLsfkKoOKx+RZ4gq+Le5sSyn56C/cAUmwiurFgTnP4mbWj5lRaGU1CW7DuI8Nu5lCPYDUmwA9hv+tL+GY51D2vlcqMvfUEfO4oniHE3ylJZASRbyn96ElfLCuQ5SLm4GtybAX/vehjTa3FfpS1DXh8C4pwqkR5hdmbrlJJt31ZR/wAt6oePYsDDnDzushPwuD5gemlRb42MMPvMmmXNkzaW00uO1EDl3EEZ42imB2Mcg1+T5dfTWqtRVW67CyuIuEMmHe5Dj8hAtf8AvtTTGcNbiIDQgePY51vYNbYj+K1NeDLicXnwksiRlRoJF1uO39azA8OfA3GIBQ5/LIpuD6j0/Wm1deoOPcSxwFoToUeNssine9bOCSjOFc2VtCfSugc4cDWaMTeIgcqMzL8MmmhPZhUxyHwjxsSgZC8ZJuQNPLrqex2rm1KI62dFvyfwhI8LmS6OwdiQdSFJCNZtANL164vwb7bhMSniMrl/EizWGyjQ+jG9PMdxVAHMaoXVlTIBckXCm1tvMSB8qm8RzHh3xwhyO7eIrt5rKlls1u9rag9andb9g7cHEnFtDoe3X2rbguFTStaNb6XJJCgDuSxAro/NfMscRfwEVEJYKABdiepO9tbmuYtKTuTWnDleRNpCocNwmONby4mPP/w4/Ofm3wj9aClkiHwIT6s39NKDXQV7Ugi9VSfVnN9kbxih+RfpX2h7VldSO1FHxTCBR5I2HcmhsA0eZVIuxI+VOOYkeRC2cBeiil2I4cqxwyR6ML5j+xrzsOXVBanuLCGwdxviTxYkGNirBbEjqKXY7iEeIdSVKHZjff1tQeLxRaRWbU21r5h8M0jEIu2p9KtjxKMVfI82mxrBxKONjGwNhsy/uaoeFWCpY2jnV4z/AJx5lv72FC8H5MV41eVjd+nYV45aw6DEtGxLLG/lH5joDb1A19xUpQg70/EHl0r7jGXg+IVM/hsU7jUUAmKddgPmKd4fmpcLM8bEkKxUgfoexpBzDxF5JC8WXwydwLWPqKzrC5cfUSWCv8g2Pj0inZSOxrZJziY7fc++Vv5Gp/B49ixV8pA3Nq9xYqOZ1iCnM7BVt3JteqRhOD4JvUuSgwc8nFJciKyqLZuw/wAx7+lE8anRnWCLw/Ci8qXOgtu1urE31rzzNx+PBQjBYSwAWzONyT8RP8TW+QtUqhYgZhlJ2DAi/tVJtrjgtKdcqx0k0rTeFEQlh8bC+Y/09qB4tiMdhyGdFYdwtxQGKge2l79LGqDgHAsbIn30jxRdMx8x9lOo+f0oLLCEdUqoEXLI9hHHxaUnOLeI5sFAuT7DenvAoZsxaUHxX0WNSM3rm/Lp31HUUz4lJhsBEQqgyuLC/wARHc+npWzlfBTMVxBAVWXQHc63BAGy2+t6nDKsybhHbv8AY0rDGG0nb7fdinDcRMztAjCNhmFtvh3u2526ED0rzwLEMsRVSPiJ+tPouUsOru7KzM5JvnItmNyLCwtX2fg4sFQFQt8uWwtc3+dGcKjUGJLw+SS2YklxpeJ10zROrW7jaguOcejeMo0IDnY9vWmOL4CY5HYSm7CzZh5flYUMeGq65Xy3A3byg+xNtfQ2oPZpvf3CzxZEuLI/FeEwGQt4nW+xrbiioVVudDqPYD+dODwBUYsLgjoelTxXxZAqkAtfVjZRvrfoLAfOtOKcZ+rwicJdgZpdTTHhPGHgN0Ngd1Pwn3Hf1r7Dw/DRm807Sn8sK2H/AFt/IUfDzFDCP/b4SNW/PIc7frVZqMlVWh37Sy4LxXx1D+E4y/iKkqPVXtp+lE47D+MuR3LoCCEk8yi3ZhZx8ya59PxjFYvRpdB+G+UfQb1sgx+IwptfOnY6j5dRXnS8O4P/AM5U+wji+hZ4zHvBF4awpbb75iyfIjT5G1VvLWaLCNPNLG8jjyCO2ROwGXc9SaiuF8cEig2y30sdQfSvseDVnPg/dZjYhScrm/5dl7X/AEoQ8TKO01QqnJci9YWTGrILsGlVhlve4cE+nTrTfiWGQS4iVFVZpTbOWzW01VNgLjUnfWnQgSGImRRe3mIAsPQZiNL/AFqO43i4EUx4SRgT8Ry6sLa67ix6ba00Zyy2o8FfVS1G+DlsYtEklKDw7rka65l3vdNb3vRcn+zDDSIGWcxMRewYOv8A+rNU1gsS5QIthY/4hADa73Ya5aL4RwaLEgxyyMiAjUBbltbDXbS+wq6nOLq6RyoR8y8qSYUZlPjQ/wDEVbAe4ubD12pFhYbsPNlHUmunxYKfhzZRDLicC41suZoydCRYb+lrEUr49yIGvLhGGQjNkIbbuuhIt1Q6r7VrhkdbsV7Er4EX56+UbHyXjGF1iuDsQy/1r7R1w/UDQLcV4g8pJNvWnHC8UzwlSpIBAvS48WR2zEW705wcqtHkQgZ2FZ816Umgq7E0gCytb8nWh4sY0YbKbXFjRGIQfaJQSbC4FfMLwhpEaVvLGptc7sey96pqilcuNg6blSK2LjTYXBQs5DSSAEL2U7D3tU1wSdpJiB8bsSvuQaV4mV5D1ZUFvai+CYtIiGt94GGU9u1LDBojJ8t/iQ2Sd0uxQcx4BftJkuckqo9z0JADA+xBoDieGOFJTW/f07inHGQMQyBbhfOUbW2tmK9jZswpZzFDK2GglZbot4897nQ6BhuKSFtq2I1uT/jHX1r3h8SY2Dg+YXt8xb+dCvJb3r1hMM8jBUUszbAC5Na6VWzqCMHIGnj8TVcwvXQJ+GtjAI0WyLtMdgR0HUn0H6Vp5Y5GVCJMTZ26Rg+Uf5vzH0296uDJawGg6W2+Q7V4njP6hFSrFu18v5LY8d7sW8C4DDhl0zSv1d/5DZR+vrX3j/F2jAyIZJWNkUAm3rYdAP7FA4rj2Z/Cw5Ba5zym+RAPiN+rAdPUUNxvmIYeNfBuxNiWuMxFxfcWvb3sTt3j4bweTPPXm/PsjTtFVET4PlTEz4gS4oWTNdgzDMQNlsLgA7e166OjnbbTtSHljj4nQFx5yTpftb+/rVFiL2XIpYnS11HubsR+9ew4tbLoLFJHwJp6nS5rLKtz260BiuI+GSJCq27kW/expTxvmJFjF7gHW2uoOxtvrS+yigHzLxS2imxJ6/pSHCcUvbPa7dttO/rS3GYyCYEyZlJvlyn4etz0IOxvroKRpizY39hb96Kw2jnkos8TiQMPI8chHkIKmxHawJNwNe5tUzwPhQmzZmygWGm5PYVqlmcQ65grnc7NlsTbTW2l9eoqr4bE+FhCoQJrLI4JIsHAZdrH4SNiPnXaXCD35MuTTKXY1x8sQgDRmJ2JbT6LSTFcqz+JZBmBOw0qmwPHHTM0iAyvcIxstxfUqoFv+br61ofmQK33mcHfTp7VmhLNCWzsi409mDR8rQYQ5sZLdtxGh/c/0ra3HoZB4EGHFyfjY3tWniuKhkAOQuD+Ia0twODQPeGYKbag7/SnvzIuU+fp9DtTppIKljaFst7ljZVHfqfkKpouI5EteyhdCLXBPY/I60JwvDAyA+Vr2DZ/XZfbqe9q98aa8q/ZzGEiGW51zHW5HSwubfOs7mn6L+LFh6tsIMHjRq8jsykiwzW16X6mtKcEgzA3kQ+jXH6i/wCtOuSMCZ5YSpH3KFmB3bNoFHpqT/5rXxrJ9oEcJsqvZr6khrEC5O4v1rp4pQjcZUCWr1kzzg0eBw0RLL1W41HqlgCfYn2r1xbjszh8qxEbGy2Zbd13uK9YzDGOQxE3boADr1Gn/mtUgR7CYMDssqfEPQ/nX0a9ulShkp6Z7fH8/cXzZdT1wTn1b2LsbKAwGgvc5rAj/SnWPmhxDCTD4oxsRqjAFCehsbZWF7XG4JBBqI4pwXwyWKKytqJYxbN6lfze1zRvBuXc8QmS0rLfPEbg+69z1tW22vVKRnew7PAMedVKgHplRvoxYEjtfpWVMx8RsLXtbpnYfpespfMX6fz5DUjn/wBmiy3D69qY4RxFECN21F+g7/O30HrSnAYcOxLA5EGZ7dtAB7sSB9T0qv5YwGHcNPjLslyBErFcxAFyWFrItwBbe1ulehlqqbFpk9w6MyTEk2G7H06/OmqlWJUsViUEgX/vU0GCniSsgsrOcgO4UbA/pQONY3qTjqkdK+EGYnEXjYR2VBp6msh4AzQrKG36dqTZjrVVy/iiUtbKqjX/AEqrTgthdL6DPhsZMEqW80IMqn2Hm19VFCYbFEpJCwJjk1B7E7H60xfFMigrGxaQgqgGrLay+4Nyb7WJpvwfhXhkyS2Bb/4xYqo9e5Hpp71gyZ4Y03L4D+wjuC8myzNdiEi6udb/AOUdT+ldA4PwmHDjLClj1Y6sfc/yGlEI2buBtt/dq0Y7GCEZUjkmkN7RxqWPfzEA5B6HevLz+KzeJloXyX7/AJRaEOobiZ1jQu5CqN2Y6f36VzzmjnB5gUgzJFsT+J/6D0ozE8NxuMP30UqEnyR5GVVHzFr+p1rXJyq0LoZJIh4ZEmTxAWKqQT5QCNTYb9a1+F8JjxO8m8vovuxnPsE8L4VNAqRBdCCzElSpbUMTrYBbW1/L8q+YXihmkMEWBXFEtdpkVlJvYqwABCxiwAuLOBtrYiYibEzH7LGpXPLm8M/Vs9/wkjM19NNulOYuZzhMOGzM+InVXdmOuW3kv1AHQdjXt45qSX1JWbsNh58MR4uGEbN8MUaLmPzut9+g07a0PxnnF0YogKSDQnPmt3WwuoPtUrjOYJ5SxaVvMLHXp272PUddL7UAGtU2lZXWO+Jc1zyEBmVgBYAqCNOu29KMRiGktma9qGvWzPXbIFs1SoK8w4YX1rYRrRGEw7MwVQWZtABQcqCMMXjRi8ThYmUJFHkjyr0W4zHXqRuaseYsBGH8eINIVUAFjoSBYE99rW2pHytgI1xUcdw8rt94wPlRQCSinqbCxNdL4nhAV0UaC1vT2/lSestuBJ+ju+TmUcP2pDLdfEB6mxBHT27UC+Bkm0kQAja2/wBaYOi4HGBmGbDy79bX6/8ALv7Xq3nhiYhQRci62I1B2I9KjLGo7ozpORzuDgssLeYqiHe5rZg8GJ50jiy53JGcdFGpJ+lPOL8osSZZ3lkjB/w07e/Wl3BuJRQ4wsqLDGYyi5jbJcA3IO7Gx09qWXfqFwXUOm4UkGa8jMhuM7Cx9cuugvpfrQs8ZBGUAodjU7zPxx8ViW8AO0KAIlgTcLuxt3Nz9KN5fElgWe4zW8LcnvfqBSS8M1HVJ79gPFvsVnJaPhcUjo3io+YSWFggIBXUmxN7C251rdxYYSOWV5pcxeRmCR9Lm/mbp8v1pHxbiGJZ1iKKo2RVFgO/pelPEHiYMuIz+JmsShsABptY3PyrnFy2fBRqKXcpeOc0q2DM8RK5GWM5TZzGdB5mufirZDxKJuHGWIBnjIJzXuwLWObXfX5Upw3L0EkEkUbXZ4gyCTykOpve/wANum/U0v4JwXEQxzBwVCjzKRoRmGo6HY7VXy8bjvv7+wr9It8OsixhstkcAsnxDX3H8qL4RwwuzSYaQB03ibrpcWPb3v70n4ZzlCsv2eYhNgjX8pHTX8J6a054jAYx48DWZAW0OjDqKl5Dj6vHb7MTTpe4wm5VwmJJmYJmfVrrY5howIvvcG9ZUPLztC5LNG4Y7gbX6ka9d6yn15P0/wCyt4xrytgUTgjuEUySQODoLtdnCA99X/apnjMUUUUUEa2kIGYXubam7HuWJNugFUR5by4SLNI+SJkORSfvGNsoPpm83pU1zRMIJ/MRLOFC5RcrCu+pOhckk5egOu9jT15fMo7UQHA4JS6K34ht2uN/n27a9qHxmCUxSD8cTfUUrxWPYOGB1Bvf1q3wOHSd0c7SL5gOppcreOpMgkc7MJBF+tdGXl1jGi2C5ypYn8K/i93YaAdPSicByzHHOZXs5U/dp0X1bufSnjTlmsNT1PQVj8X/AFG6WP4loPT7z2bA3AuxFvWw2Hoo7ViYUHVjtrvoK1YjER4dDJK2Ud+pPYDv6Covj/M/2pTFFmAJACgav8hqfb9K87D4fL4iVrjqxqSVyGvFOdI4myYcB7HVz8P/ACjr77e9CTc2yYhfK7Jl3KgWHuotp9aTYblOQk+ORh0ADM7kGwudMoN85t8Jse9qfcNmwlvBgw8kgOzuSokI1/CBZbXJvpYHWvW/t8OKNQVvr/P2OUm+dkbpZMXiI0MJjYbNIGZVsdLnMF+gufSvWOZMMwSLNNiWygHoD6AfX3tS3iXMkrv4MZj8MKVIRBky/wAII0C9PXXrRPLvHGhVrKWNyYkYgRoADmOdjcNbTym/1orEq4ok5jZYPsYyFL4iW3iOCuVR+UEtra2o3J1NhatUuBwYBE2Y6alFznbS5FwAP5UDi+Zoyc8ClHN/EFkOumgcjOfmRpawpbjuY0mAErMCNLZmA97AgfM00Yz1cA5E3H5I/FIiVVjHw2Ft9TfvYkj2FA4axax6jTWtvElU6oSR0vvQCNsRXoJXERNjBMKTfUX7Xr0MKxIFq2Q4eU7MNdrEXprhOGhcr4lyo/DGp88lv2X12qE56S0bo98M5Z8QMXlCKu5C3H1JFD8QxaRwsMMDYnIZju/cL2Ud/wDzXnmvikjN4N1WBQCAh0OnU9SNrbA9KTz49pAi6BYwbAdz196EITlUpfnvO8ylSC8Njnw6q8Wj30Pb+7V2fl/i4xeGSUaNazjsw3Ht1Hoa4R9puuXtVFyNzH9lmysfuZLB/Q9G+XX0q1UL1LvmXhSyoynQHY9j39qjoYWYDBTNkmS5w017D/6yfynp2NdRxsIZT2IqM4rgVkvFMNtVbqB3B7jr3Fu1K9iTVMQ8N51xWHJiksxU5SH3BGltN6Akxl45c1j94C+g1uWtc2uNex6UdxbhryEB9cQgur20nRdSD/8A1VRf1ApBiMPq2ckC92t2Gw+ZJ+lTcU2O5rZjjC8Rjw2FaQr55ifDjB+EA6Ofc9O3vSmDHNdQqEyFi2VRc37a9B3971rxALvnkUlnt4UYGp1su3TppuapuGqvDUdp1zTyAfDr4a/l9zubabC+lCSjBWlbf1/OpRzc+QuaaOBPHnk8bEsuip8Mem1/xML+w6VPQyjFXQOqPe6o5sHJ3Cv0bsG370SnG1kxHirHdQDljtfYa7ddCaUcxcbTEZckKx2N7jrRw4n1W/8AoR7s6LhMIYMTh45Jbq8Xl8trkaEG/XWvmK48fHMOS6K3hyjcWchQxA10PUd6C5d5ywhKJPEcoAt1yHva2o/amPMHKhaYY3hz3kYjNGTo9x66DMBYg6HQixqax06ewSK5s5Z8PMyhsqnzKxBZNbC5HxIfwvYdAQDvnAuLTwQkZ88DgqA2tuht1HtTvnrHyRyQYlQVkAaOaFxfUWurL1BBt6ixFB81R3MMsSZYG0I6K4F2Q/I3B6j2NUc24pHRViuLhTEXDpbpc61lVuA5ZgeNHaSzMASAdr1lZf7p/i/kr/b4/wBRYyWWIBwFETX1Nx5B8XzudPlXDeI8RZmYkWzsWJO5JNyfrXU+L4oR4bEK5JZw1+guxsFGvr+3pUjw/k4sQ+Jay/8ADGjHsGP4R6DX23psWXHjWqb2BlrYnOHcDlxLfdjQaMx0Ue56n0GtdE4Pw5MNEFDXI3c+u9vyj039a3tIsaqigKBoqKLfQfzrbhsKWN3+S9Pn3Nef4rxssyriJC29kfFLSfDcL36n29PWvWMx8eFS5ILWuEB1I7nrbufUd61YzigB8OGzPsW3C21J9SB8v1qexuIQwSNIylibDS5JFwBcb7nUkAXY66Wjh8M5v0lt2LQSj7xLjOLNipSz3b8qjZR0AFF4XijQq0UX3eYjO4uXP8I6Aeo3pfwDFeHIGupAvoQSB69L02x7pMfLMzsTt4QUewsf5a17UoxgtK4FUrdt7iyB8SZQqgyFzmCsFa9tL5ToCPan8/Mf2dspEbyAWdlQBb/kFt1Ft7anptSfEy/ZbqCGmIIc63QH8AN7Brb2Gl7d6YYbBYF41d2eNyRYswAb0sw12OxHShJp02tvYhbb2QyxPNCPGzyYZCcoAUgEFjtrlvbr6WPU0LwfDpPEHlxXhTo5KjKMoWwFjcgW02B0FfViwTeQYrKwJYiRbKGNgRmQm9rdAB9aSce4BLmvBaVNs8JzKfQkbH0a1LCKult7Smrbde8+tyliCzfZikuuoDqp9wGYAr2sdiNN7CT8HxMP/wDohZR3IBH/AFKSB9a8cHjxMj5UV7roW2ynsWNgOulW2E5SkcE4iWRx+RLi/oSx2+Q96tkyPHtKv3FUW+EROGi8VvDQG5262/0punJXgq0mLmSNAbDJdi3a1wN+gtf0FWkHBnQZIBDhk6tbPIf5D5lq2o8MMLwyzGdWJLCSzXJt0A20uO1SebJLj0V839l9Q6YRIF+Pqn3WDgyg6F28zt+9h6V9lwWKk2hZmP4spq8wWKjAtDAFX0UKP5mihjX28o/WuTjHdL57i+ZZzeflLHzKAYsoG12GvruTVFyryMcjrjVa1rR+GVBFzdiWJB6Cw96ppsYw08S3ypZxDikK6yYrKPQj+tM/EykqX0GtdhTxD/ZzDr4M04btKkbL7ZkcEe9jSl/9n8/SRPnb/uquwHF8NKhKSBwDY+Y5h6kb29aIkw6WuUlCnXOrafW9K/ETumOvd/s98tSSYeERYqRCV0VgT8PZswAuNtzRHGMAJkzIdRqrDWx+VIl5iwaggtIw7HUn5Nv8q0YEYGZz4c82Fa+2ov7AKadZZdUBwjLqD47FWgmVxYqpG/wt0t19R6UBhOFZjGWBAsllJAzn8O99Bck/LTWnPHvAhWzYySW5ClWgDeupZR+96NgwxlazIjGPRQVI3A0sG3OntU82Sl2FjhSfJpxGOjzhmIyIpzOATmOxVQCL++3UUr8TD4hg74aUIumZHF7fxKTmFt7j9ao48Hi0vGmBY5t5M4UJ6feaWHoTepeTk7Cpd8TjPCYkmySK7H/ojsPa/wBKXFj0+tt2DKFcMJljwsZLQKFbL5CTpq2pJ3Jtpap/A8Iwssio7BQfyZjb021b0rZiYsEg+5kxDAN8blNPUALfTtW7g/EsJA5jmw4LA38TNcnqGUrYW/lWiKlFN22TfIS3IsIYOuL8JD8KyrdzuL2BFh760djOKvg443jdZo0YRuUuLi2l7iwIO2pFwBTyLi2DxIKAgCxPmGo9QTp8qXcGwZjjlwsgWSNibNbS/wAYDDodLjv0JpXK6ctzrGvMuHTGYZJJUZbgFJgNAf8AhyDdbja+x0uRYmZ4FOryHC4gsIZFvf8AIR8Laj+7VWR8wiMKVU3Ayul/LInb0Ybg/KguZODYaaNcTBK3ilgmQC/idcuW3lYbk7WBNqVxdjJoIfkeUGyokq9JA+UMOht0rKTyyohygyMBYXWRgNtbAGwF6yseuHZ/MbzPYhT/AL6llljSIkXJJO2lzYkDQAAA2+VPg5PlTzEaFidvfuaQco4Iy5pCQNlsNNO3ptVJjcYkC2tdraKP7/Ws3imtaxxXBFJy3Z6ihWMF3PTVj/eg9KR8W40ZYyYXCxhsp/MxINh6L+9C/wDqbNmE6AqfwjQrp+E9fY7+lKzGqpEq6hyzlrbaWv7LcfMVbB4TS9U92dqSWwO2I8yRJqXYAm3QkbHe29x6UNzFiomlAiQooWxF73Nzr7kWo7hfDWJkmT8Duig76XUW9ba9hU3NfMSd7616uJRcqXQ5RD4b5dNB3pnFKcKuY/4zDyr/AMNT+I/xnoOg13IsVy5wad4xLk/+vPot/wA7X/COg1ufTdkvKSgmTEymQk3IXyj5u2/ytSyatpikTmLMBuzHb3qoXgWIKIFw/iNl0kdyojBBvoSATsRva1P8JEkQ/wDbxKv8SpmJ9fEew/eiFgnk3DN+v6kBR8lNc8nZB1JcE1guQOs2IRR2jBY/U2H6VU8vwYbh5ZonkJYWa7eU9rrbLp3962/7lkI88ixj3uf1sPpQGNfAQeaWRpm6Aa/tp9TSucpbNhWoMxHOKX+7TM38IzH9P61pbimOl+CLwx3kNv8A870mxHPkaaQYYD1c2/Rf60BJzVi5GUOfDR9Pu1y2uNG72Bsd6KxvsGpPllJJwqU64nEkDsCEX6nX9K3YeHDxqjJZg75FKrnJbUnXoAAST0sa08HigxCHA4zN4hGeCdjqM3r6NdSt916aVu5Pb7LFiIMSMpw5OYkE2GxItuMuxHQigsd8sVqlYxx8gjGdtUXV7tqB/CNifcj50h5txM8OWWJw2Fk+B1UXU9Uf+Lex626EGvGM4hHjZFhVjkFy2UfHl6knZfQXOo2pXw7HmLEzYKVgMM7lWzXNlJvG47NYrrXeUlvQcbUrTJ7mHGsxUF2byhjc9T0pEmIdSCCQf76GrXmTkfEwsZDlmg/4kRvbsGXdT9R61MY3AGOTLe5sNB0rVjlBLSO6R8ixrE3KoD+YDKf0P8qMwPFTEfIWW582Rm1/l9NaWyHW2561tVCRpf50ZRi1udEeNiIXU6WNtDYXJO2l9R31+VD4fElSPQXNmtoN7X0v9aXDKFILKCetrkexvatSupNr5vUipLEhkyq4rxPxBEhkd41a6htMpNtLXI+lvaqfhvFHDsfEjQhyfM3byiwyk2sL366VBKvwDTNcevyI/lVKeJ4Jm+8wz3HlLpJYm2l7Xynve/1qEsd17BVJ3Z0LDcc8eNoiocspDWl3HU6FSFNx9bb1znmPlCbTKEVb+UG4FuwY3v8AK5pzy9h8MTc4g+CTYSEhXQ9FYEEBj32YbHoK1MMYVNpY5oCD1HbqLkEe1d5mhq+hVPUjksPLkw8jFLXN8ra7dmAP6Vp4Vg4yfAxK+GxPlkIsVvsf4lvuO1dWxn2aYDNEI26PHYj31uD7frWvH8uKV/DNYC+g0uBqOwPpVVmjK6YnlPk5ZgsXPw3Fm4GdNCNwQRow7gixBq/wPOGGmyPL91KPLmUeUj5dL6lT8qX8d5beeDKBIk8XwpKqgvGPhs9rkDYa27+kJw3NHLkZTmvYqRrf270ZRUlq6iNVsdi4ry9G0fixOrRkXzKbgev961NwYpYUyj4zq5bQ2B8qk9B1PU6D22ctxz4coyvlSQkNEykgDXW19L2ppxzlHxJhKJQVNtBfT1Gu3YdKzT/9FR2nqiWOLXoV/wCj/wAVlV68CUjzwozdWN7k99TWUnkx7DaZEji5TgcO3hgeLJKFOtwi2JAB/Ewtvtr1pJh8dPMjl3JSIGx63996quO4BsVCPBTMQwsqjXTT663v2r7/AOnkwsATEusYfVlvd2PUAL9L3rl6Eb07t/T/AIK3LiKJDAwtOglmOVNADb4tbaDte/vY9iQz4fw2ae7Ihy+UCw0IF7a6C2l7bbVVYDAxEKTH8Oq5xrtYFYhogC6C4NhfuSXDSPaygIPU6/RdT9RTOUpcKl+dANJci8cDCxCPMIhubakljdyCTuT70LFwrCQNcRh5NwWGZ/cLYkfJRTDFmOMFppDYb3OUfQeY/wDMTSDE88QxDLBHf1tlX+p/Sugkm9O7YG/gPmWaT4VZR3Yhf+5v2rymDiRh4kql+w1b/qYs/wBLVIf7wxmLuzTCOK/4dB+mp+dMOH4FEJCXv+KRt/79P9K7LLy42CTjEomx8SHyJc9219tTrf0v9KVcT5kkynw/MFIzsoOVRfXUfvelWMx8bFrtaKPoN3bsPfUX2AudbgUvwEc2LDXfw4l/CguAD0tcakdTc0mPHOSub+AYJtWw6YPLKUXPK99FW5NvU9B67Vp5j5enyprDcXLIsgLD/uPSy3NyK98Q4rJhonjhso8tx/8AI+bQFm/kNhapyKWZpow5KsWUADSwJHzrTFNboqtNe034Ph7iTM0EmRBdyY2sPckW+tesTjPGkZ2YIvwqgsTb+VNv9pWBYBZ0Z8pORxmNr/hNr1FwsWIVNzpT+HyLNjWRdfoGXo7I6RwHEifDnDShkcDxIZGFiCDa49CbE27t2ovhvFTicQY5UNjG2Hlb8xGYMRf2/X0qH+2NE8SZi7J8991+Y0qlxmISOaGWF28F5AxRjdlIAB1tqCNb+hBva5HD3JO2mP8ABcvx4MMqXYmxzNa5t000sCP/ANVLc5Exv4yqozRmO+UatqCSba+UqRfa1dH4qtwD/ev+oFQ3N2FaWBkW91ZXAv28p+QRgxPoaZetuSi6kTnAOaJsMQwYuBa6FtCAeu+nT51Wy8t4TiQ+0YEiFz/iw7C/Urp5T3FrHpSfBcJjM8EMqHIVzODozEg+Z7bbABBoo7m9U+G5LhhcSxKXKa+HIbh/S9LJpeqaIxbRPYn/AGavbyyi/tUe/AJjNJCFLPHvbt3rqXM/EWWH7Xg1zRr/AI8JPmituR1sDuOm40vbn3D+agMY2IKkB1swB/Wq45yatAaa4EWJ4bInxIy+4Na8HhiXUdL610oc44WUWZrX/MtJeLLDJJGmHKFpCbsNAB60fNlVULbFWDYNKhO2a59gf6CtmAxXhKJCY3VhqNGHsysND7j1BNbEwgTEmL8IuL3/AIT196Z4Lg0kbK0bGyiwDKDodbbWPsRWd5IxdMVH3h+NRwzRYexAAlsCysu7BkXQIfzdDqCDamvAONrg5T4CjEQOCSMv3sY00JOkiC9wffbr8g5ZXMssWaGQG/kYhb/w21T2uR2ttTzD8KQHMwGYm7EC1z3IGl/Ub0G0+Cyk1sgfjEuFlRpMPmglOoESsFY9mS2VSe4t86C4T9r8pIIttra1VKYeNCAMtyNNRrQvG8aYEzEoB0uQD+tLo+Y2ppWe54S+RixDoSQ2x1+JTrqvvWnECBWWQhRIFy5wBcj379L9tKjMVziTf9LGgsFxd5ZUVrlQfMQuy9SfQDvTaWBuy2l49Cm1A4jnMDQUJxAHCsI/D8ZJPPHIACLdb/zHsRS7jMkbqHUxrkILixZwDoNQblCdLMLg211oKjnpiuRqvNkp1ANqyhcDwDCyxrJ9qyZtcjJcr6Xza1lLrQlvse5OcsRO4hwqLGGNhawP66CmfC+XQjeLM5llte5Jsve19SfWsrKGR6eBdTex7bmCHVYQXa9rAZFvc9Tr0PSkr8xYlpXRVRbXAA6EdS251rKyla3p/nAt7smvCaVhErFtSS7bsfxOevsOg071nEuEBCAr3PXSsrK0KTsSI05c4YyjMx1bVV6DpnPrfQfX2fcZw6R4bMWZRpcr3bb+v023rKysLm55lZXFFNSb6E1gpYkDTFM2QDKjai3qe/XtrWcMxTurvCmUs2liLadLVlZXoRiqbKRWyQXh8R42KjOIRc3lDAbG2im3obaelN+cODqWixUe6SIsg9mF6ysrLOTWZJcNHLZsL4xhhNFLEfxKbeh6GubQfcJe33jbelZWVH+lSdSh02J3tXtFseItIrEtowJI+LQ6kX69qtubcEYWyWsxLEqNge69lOhA6A23FZWV6uf/ABDW1nReGT+PhY2P4kH9f3pRiWKMsnY3I775h7WzfQVlZUpGd9GDcw4ULNFiwxKSAIBbUENr+gIrbj+dI0DZAWOwuLa19rK7Er5NNmYXhU0uaYzGORxsgFvZgRZu2vSuW8Y4LJhpCr21JsRa306VlZRwyanXcrS0i6DCs7ZVFzVbwfkd3ALtb2NZWVTNkktkIW3DuVkjA6kC1zqaaYbBxpoKysrLLhsDB+M4/wAFQQN9P6VK4/mVZlyB8kt9wCQR1B00PW40NfKypYG8kW30Ev0qJv8A35OkgfO11Ohuf7t6V0bhmOwPFMMseJzLNqLhb5SLeZTbYgjT633rKytGWKUNS5RSDpkdx/k98G4ExDRm+WVOttwVJuD7XHrSKJ2YMsV1jWxY3F9TYE9TWVlNF2m2W0qGPUuSr4BxdbLhsSvixE2F+h6UZxbgsODxPjM8XhSCwjEbXKkdgMo1ANu4BrKypXT26mdb2fRwmc6x4WTIdV++h2Oux1rKysrtCKPEj//Z"/>
          <p:cNvSpPr>
            <a:spLocks noChangeAspect="1" noChangeArrowheads="1"/>
          </p:cNvSpPr>
          <p:nvPr/>
        </p:nvSpPr>
        <p:spPr bwMode="auto">
          <a:xfrm>
            <a:off x="1717675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36869" name="Picture 8" descr="http://123.25.71.107:82/hoidap/uploads/news/2011_09/lu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2749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https://encrypted-tbn0.gstatic.com/images?q=tbn:ANd9GcTlJ4GjyAo9zmxi_25i62PZgcBylTEv0jw2QvKZm73l4txvCL6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2" descr="https://encrypted-tbn0.gstatic.com/images?q=tbn:ANd9GcSFg4POIglCn4IuQ4MACDrEW4Val25WyoZe_EtrplymOmg2HDR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28194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2" descr="https://encrypted-tbn3.gstatic.com/images?q=tbn:ANd9GcTYbD1O6WqcIEFzykQ6hFsj2wvmIfVgpBTtXKzeUSC57TfQCFF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3886200"/>
            <a:ext cx="2889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3"/>
          <p:cNvSpPr txBox="1">
            <a:spLocks noChangeArrowheads="1"/>
          </p:cNvSpPr>
          <p:nvPr/>
        </p:nvSpPr>
        <p:spPr bwMode="auto">
          <a:xfrm>
            <a:off x="1524000" y="330200"/>
            <a:ext cx="9144000" cy="584200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Times New Roman" panose="02020603050405020304" pitchFamily="18" charset="0"/>
              </a:rPr>
              <a:t>Chim ăn quả, hạt, cá ,  vật trung gian truyền bệnh </a:t>
            </a:r>
          </a:p>
        </p:txBody>
      </p:sp>
      <p:sp>
        <p:nvSpPr>
          <p:cNvPr id="36874" name="Right Arrow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363200" y="6561138"/>
            <a:ext cx="304800" cy="304800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150328" y="96951"/>
            <a:ext cx="5876109" cy="608444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canh-bao-10-can-benh-dang-so-lay-nhiem-tu-dong-vat-sang-nguoi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794" y="1123406"/>
            <a:ext cx="8919834" cy="455893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5987142"/>
            <a:ext cx="2414588" cy="523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49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anh-bao-10-can-benh-dang-so-lay-nhiem-tu-dong-vat-sang-nguoi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506686" y="5638801"/>
            <a:ext cx="1776548" cy="5847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28" y="-13855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02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phongbenh-dongvat1-14230111413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9" y="609600"/>
            <a:ext cx="86476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990011" y="5943600"/>
            <a:ext cx="2374900" cy="58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28" y="-13855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87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benh-viem-nao-nhat-b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572001" y="5638801"/>
            <a:ext cx="374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viêm não Nhật bản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628" y="-13855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436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603" y="627892"/>
            <a:ext cx="10750731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latin typeface="+mj-lt"/>
              </a:rPr>
              <a:t>Tác hại</a:t>
            </a:r>
            <a:r>
              <a:rPr lang="en-US" sz="3600" b="1" u="sng" dirty="0">
                <a:latin typeface="+mj-lt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latin typeface="+mj-lt"/>
              </a:rPr>
              <a:t>Kí sinh gây bệnh cho người và động vật.</a:t>
            </a:r>
            <a:endParaRPr lang="en-US" sz="3600" dirty="0"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latin typeface="+mj-lt"/>
              </a:rPr>
              <a:t>Là vật trung gian truyền bệnh</a:t>
            </a:r>
            <a:endParaRPr lang="en-US" sz="3600" dirty="0"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latin typeface="+mj-lt"/>
              </a:rPr>
              <a:t>Phá hại mùa màng, làm giảm năng suất của cây trồng.</a:t>
            </a:r>
            <a:endParaRPr lang="en-US" sz="3600" dirty="0"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latin typeface="+mj-lt"/>
              </a:rPr>
              <a:t>Làm hỏng các công trình, tàu thuyền ....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904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5" y="640085"/>
            <a:ext cx="10750731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b="1" u="sng" dirty="0"/>
              <a:t>Biện pháp phòng trừ động vật gây hại: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1" dirty="0"/>
              <a:t>­</a:t>
            </a:r>
            <a:r>
              <a:rPr lang="vi-VN" sz="3200" dirty="0"/>
              <a:t> </a:t>
            </a:r>
            <a:r>
              <a:rPr lang="vi-VN" sz="3200" b="1" dirty="0"/>
              <a:t>Giun sán</a:t>
            </a:r>
            <a:r>
              <a:rPr lang="vi-VN" sz="3200" dirty="0"/>
              <a:t> 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vi-VN" sz="3200" dirty="0"/>
              <a:t>Vệ sinh sạch sẽ cơ thể, tay chân.</a:t>
            </a:r>
            <a:endParaRPr lang="en-US" sz="3200" dirty="0"/>
          </a:p>
          <a:p>
            <a:r>
              <a:rPr lang="vi-VN" sz="3200" dirty="0"/>
              <a:t>- Ăn chín uống sôi.</a:t>
            </a:r>
            <a:endParaRPr lang="en-US" sz="3200" dirty="0"/>
          </a:p>
          <a:p>
            <a:r>
              <a:rPr lang="vi-VN" sz="3200" dirty="0"/>
              <a:t>- Tẩy giun định kì.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dirty="0"/>
              <a:t>Tiêu diệt những động vật là trung gian truyền bệnh.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dirty="0"/>
              <a:t>Sử dụng thuốc bảo vệ thực vật để tiêu diệt một số loại cô trùng hại thực vật.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dirty="0"/>
              <a:t>Sử dụng đấu tranh sinh học để bảo vệ những loài có ích cho con người.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28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1120" y="733415"/>
            <a:ext cx="997305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41893"/>
              </p:ext>
            </p:extLst>
          </p:nvPr>
        </p:nvGraphicFramePr>
        <p:xfrm>
          <a:off x="1341120" y="2243549"/>
          <a:ext cx="9119616" cy="260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9808">
                  <a:extLst>
                    <a:ext uri="{9D8B030D-6E8A-4147-A177-3AD203B41FA5}">
                      <a16:colId xmlns:a16="http://schemas.microsoft.com/office/drawing/2014/main" val="1116652236"/>
                    </a:ext>
                  </a:extLst>
                </a:gridCol>
                <a:gridCol w="4559808">
                  <a:extLst>
                    <a:ext uri="{9D8B030D-6E8A-4147-A177-3AD203B41FA5}">
                      <a16:colId xmlns:a16="http://schemas.microsoft.com/office/drawing/2014/main" val="3993250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406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cạn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Trâu, lợn, sư tử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681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nước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Cá, tôm, trai, mực, cua,…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040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lòng đất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48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71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92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09707"/>
              </p:ext>
            </p:extLst>
          </p:nvPr>
        </p:nvGraphicFramePr>
        <p:xfrm>
          <a:off x="1060704" y="4066066"/>
          <a:ext cx="10082784" cy="243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0182">
                  <a:extLst>
                    <a:ext uri="{9D8B030D-6E8A-4147-A177-3AD203B41FA5}">
                      <a16:colId xmlns:a16="http://schemas.microsoft.com/office/drawing/2014/main" val="2782494213"/>
                    </a:ext>
                  </a:extLst>
                </a:gridCol>
                <a:gridCol w="3361301">
                  <a:extLst>
                    <a:ext uri="{9D8B030D-6E8A-4147-A177-3AD203B41FA5}">
                      <a16:colId xmlns:a16="http://schemas.microsoft.com/office/drawing/2014/main" val="91645418"/>
                    </a:ext>
                  </a:extLst>
                </a:gridCol>
                <a:gridCol w="3361301">
                  <a:extLst>
                    <a:ext uri="{9D8B030D-6E8A-4147-A177-3AD203B41FA5}">
                      <a16:colId xmlns:a16="http://schemas.microsoft.com/office/drawing/2014/main" val="2222019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sống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trò/ tác hại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786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731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245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90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399928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31392" y="2496406"/>
            <a:ext cx="102168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3440" y="303853"/>
            <a:ext cx="1074115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 Hướng dẫn về nhà:</a:t>
            </a:r>
            <a:endParaRPr lang="en-US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bài mới: TH. Quan sát và phân biệt 1 số nhóm ĐV ngoài thiên nhiên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76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5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3" descr="Image-1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48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326357" y="4823331"/>
            <a:ext cx="9144000" cy="20313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Đa dạng về loài: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( 316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7942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272714" y="6453188"/>
            <a:ext cx="395287" cy="40481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6" name="Text Box 6"/>
          <p:cNvSpPr txBox="1">
            <a:spLocks noChangeArrowheads="1"/>
          </p:cNvSpPr>
          <p:nvPr/>
        </p:nvSpPr>
        <p:spPr bwMode="auto">
          <a:xfrm>
            <a:off x="3664137" y="156712"/>
            <a:ext cx="5323117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/>
              <a:t>Đa</a:t>
            </a:r>
            <a:r>
              <a:rPr lang="en-US" sz="3200" b="1" dirty="0"/>
              <a:t> </a:t>
            </a:r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sống</a:t>
            </a:r>
            <a:endParaRPr lang="en-US" sz="3200" b="1" dirty="0"/>
          </a:p>
        </p:txBody>
      </p:sp>
      <p:pic>
        <p:nvPicPr>
          <p:cNvPr id="11269" name="Picture 5" descr="HINH 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" y="793738"/>
            <a:ext cx="7119257" cy="6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8" name="Rectangle 17"/>
          <p:cNvSpPr>
            <a:spLocks noChangeArrowheads="1"/>
          </p:cNvSpPr>
          <p:nvPr/>
        </p:nvSpPr>
        <p:spPr bwMode="auto">
          <a:xfrm>
            <a:off x="209910" y="1907177"/>
            <a:ext cx="2637794" cy="15152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5122" name="Text Box 21"/>
          <p:cNvSpPr txBox="1">
            <a:spLocks noChangeArrowheads="1"/>
          </p:cNvSpPr>
          <p:nvPr/>
        </p:nvSpPr>
        <p:spPr bwMode="auto">
          <a:xfrm>
            <a:off x="6888971" y="1891561"/>
            <a:ext cx="5100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dirty="0"/>
              <a:t>:  </a:t>
            </a:r>
            <a:r>
              <a:rPr lang="en-US" sz="2800" dirty="0" err="1"/>
              <a:t>Mực</a:t>
            </a:r>
            <a:r>
              <a:rPr lang="en-US" sz="2800" dirty="0"/>
              <a:t>, </a:t>
            </a:r>
            <a:r>
              <a:rPr lang="en-US" sz="2800" dirty="0" err="1"/>
              <a:t>ốc</a:t>
            </a:r>
            <a:r>
              <a:rPr lang="en-US" sz="2800" dirty="0"/>
              <a:t>, </a:t>
            </a:r>
            <a:r>
              <a:rPr lang="en-US" sz="2800" dirty="0" err="1"/>
              <a:t>lươn</a:t>
            </a:r>
            <a:r>
              <a:rPr lang="en-US" sz="2800" dirty="0"/>
              <a:t>, </a:t>
            </a:r>
            <a:r>
              <a:rPr lang="en-US" sz="2800" dirty="0" err="1"/>
              <a:t>sứa</a:t>
            </a:r>
            <a:r>
              <a:rPr lang="en-US" sz="2800" dirty="0"/>
              <a:t>.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888971" y="2515362"/>
            <a:ext cx="5417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cạn</a:t>
            </a:r>
            <a:r>
              <a:rPr lang="en-US" sz="2800" dirty="0"/>
              <a:t>:  </a:t>
            </a:r>
            <a:r>
              <a:rPr lang="en-US" sz="2800" dirty="0" err="1"/>
              <a:t>Hươu</a:t>
            </a:r>
            <a:r>
              <a:rPr lang="en-US" sz="2800" dirty="0"/>
              <a:t>, </a:t>
            </a:r>
            <a:r>
              <a:rPr lang="en-US" sz="2800" dirty="0" err="1"/>
              <a:t>nai</a:t>
            </a:r>
            <a:r>
              <a:rPr lang="en-US" sz="2800" dirty="0"/>
              <a:t>, </a:t>
            </a:r>
            <a:r>
              <a:rPr lang="en-US" sz="2800" dirty="0" err="1"/>
              <a:t>hổ</a:t>
            </a:r>
            <a:r>
              <a:rPr lang="en-US" sz="2800" dirty="0"/>
              <a:t>, </a:t>
            </a:r>
            <a:r>
              <a:rPr lang="en-US" sz="2800" dirty="0" err="1"/>
              <a:t>báo</a:t>
            </a:r>
            <a:r>
              <a:rPr lang="en-US" sz="2800" dirty="0"/>
              <a:t>….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988065" y="3132775"/>
            <a:ext cx="51004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-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dirty="0"/>
              <a:t>: 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bàng</a:t>
            </a:r>
            <a:r>
              <a:rPr lang="en-US" sz="2800" dirty="0"/>
              <a:t>,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791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8" y="715282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So sánh giữa động vật và thực vật: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Giống nhau: đều được cấu tạo từ tế bào, đều lớn lên và sinh sản.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Động vật khác thực vật ở các đặc điểm: cấu tạo thành tế bào, hình thức dinh dưỡng, khả năng di chuyển, hệ thần kinh và giác quan.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9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151" y="888869"/>
            <a:ext cx="963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127566"/>
            <a:ext cx="12192000" cy="4617222"/>
            <a:chOff x="573025" y="1883726"/>
            <a:chExt cx="12192000" cy="4617222"/>
          </a:xfrm>
        </p:grpSpPr>
        <p:sp>
          <p:nvSpPr>
            <p:cNvPr id="8" name="Rounded Rectangle 7"/>
            <p:cNvSpPr/>
            <p:nvPr/>
          </p:nvSpPr>
          <p:spPr>
            <a:xfrm>
              <a:off x="5164413" y="1883726"/>
              <a:ext cx="2701424" cy="10235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120129" y="3023615"/>
              <a:ext cx="1491417" cy="4920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648201" y="3023615"/>
              <a:ext cx="1362455" cy="6893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573025" y="3757748"/>
              <a:ext cx="5315712" cy="2743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sống: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120129" y="3748363"/>
              <a:ext cx="5644896" cy="2743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sống: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6546" y="273158"/>
            <a:ext cx="4299857" cy="83665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NHÓM ĐỘNG VẬT</a:t>
            </a:r>
          </a:p>
        </p:txBody>
      </p:sp>
    </p:spTree>
    <p:extLst>
      <p:ext uri="{BB962C8B-B14F-4D97-AF65-F5344CB8AC3E}">
        <p14:creationId xmlns:p14="http://schemas.microsoft.com/office/powerpoint/2010/main" val="40384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823" y="974275"/>
            <a:ext cx="10659292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Giun đũa, sán lá gan, thủy tức, san hô, trai sông, mực ống, ốc sên...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3" y="336460"/>
            <a:ext cx="5105400" cy="65631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27" y="151950"/>
            <a:ext cx="68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1391</Words>
  <Application>Microsoft Office PowerPoint</Application>
  <PresentationFormat>Widescreen</PresentationFormat>
  <Paragraphs>238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CÁC NHÓM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Vai trò của động vật</vt:lpstr>
      <vt:lpstr>PowerPoint Presentation</vt:lpstr>
      <vt:lpstr>Dùng làm thí nghiệm</vt:lpstr>
      <vt:lpstr>PowerPoint Presentation</vt:lpstr>
      <vt:lpstr>PowerPoint Presentation</vt:lpstr>
      <vt:lpstr>Vai trò của động vật với đời sống con người</vt:lpstr>
      <vt:lpstr>PowerPoint Presentation</vt:lpstr>
      <vt:lpstr>PowerPoint Presentation</vt:lpstr>
      <vt:lpstr>PowerPoint Presentation</vt:lpstr>
      <vt:lpstr>Động vật truyền bệnh sang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162</cp:revision>
  <dcterms:created xsi:type="dcterms:W3CDTF">2021-05-16T14:33:36Z</dcterms:created>
  <dcterms:modified xsi:type="dcterms:W3CDTF">2024-05-30T08:36:09Z</dcterms:modified>
</cp:coreProperties>
</file>