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audio2.wav" ContentType="audio/x-wav"/>
  <Override PartName="/ppt/notesSlides/notesSlide1.xml" ContentType="application/vnd.openxmlformats-officedocument.presentationml.notesSlide+xml"/>
  <Override PartName="/ppt/media/audio3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6"/>
  </p:notesMasterIdLst>
  <p:handoutMasterIdLst>
    <p:handoutMasterId r:id="rId27"/>
  </p:handoutMasterIdLst>
  <p:sldIdLst>
    <p:sldId id="420" r:id="rId2"/>
    <p:sldId id="418" r:id="rId3"/>
    <p:sldId id="421" r:id="rId4"/>
    <p:sldId id="422" r:id="rId5"/>
    <p:sldId id="423" r:id="rId6"/>
    <p:sldId id="424" r:id="rId7"/>
    <p:sldId id="425" r:id="rId8"/>
    <p:sldId id="426" r:id="rId9"/>
    <p:sldId id="427" r:id="rId10"/>
    <p:sldId id="428" r:id="rId11"/>
    <p:sldId id="429" r:id="rId12"/>
    <p:sldId id="430" r:id="rId13"/>
    <p:sldId id="433" r:id="rId14"/>
    <p:sldId id="432" r:id="rId15"/>
    <p:sldId id="437" r:id="rId16"/>
    <p:sldId id="448" r:id="rId17"/>
    <p:sldId id="438" r:id="rId18"/>
    <p:sldId id="439" r:id="rId19"/>
    <p:sldId id="440" r:id="rId20"/>
    <p:sldId id="441" r:id="rId21"/>
    <p:sldId id="442" r:id="rId22"/>
    <p:sldId id="443" r:id="rId23"/>
    <p:sldId id="444" r:id="rId24"/>
    <p:sldId id="445" r:id="rId25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0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CC0066"/>
    <a:srgbClr val="FF9966"/>
    <a:srgbClr val="FF5050"/>
    <a:srgbClr val="CC6600"/>
    <a:srgbClr val="0000CC"/>
    <a:srgbClr val="800080"/>
    <a:srgbClr val="D60093"/>
    <a:srgbClr val="FF66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7" autoAdjust="0"/>
    <p:restoredTop sz="92705" autoAdjust="0"/>
  </p:normalViewPr>
  <p:slideViewPr>
    <p:cSldViewPr>
      <p:cViewPr varScale="1">
        <p:scale>
          <a:sx n="75" d="100"/>
          <a:sy n="75" d="100"/>
        </p:scale>
        <p:origin x="1266" y="84"/>
      </p:cViewPr>
      <p:guideLst>
        <p:guide orient="horz" pos="1728"/>
        <p:guide pos="20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8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0ADBA-7A50-4553-A336-151546C56264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846E0-009F-4FD1-B105-076518672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2396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17C3E-A9DC-436C-A66B-9057C52C842B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2907C-4270-41F0-80BC-548196FE5A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5094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17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81 w 596"/>
                  <a:gd name="T1" fmla="*/ 4103 h 666"/>
                  <a:gd name="T2" fmla="*/ 65 w 596"/>
                  <a:gd name="T3" fmla="*/ 3779 h 666"/>
                  <a:gd name="T4" fmla="*/ 0 w 596"/>
                  <a:gd name="T5" fmla="*/ 3202 h 666"/>
                  <a:gd name="T6" fmla="*/ 45 w 596"/>
                  <a:gd name="T7" fmla="*/ 2462 h 666"/>
                  <a:gd name="T8" fmla="*/ 280 w 596"/>
                  <a:gd name="T9" fmla="*/ 1675 h 666"/>
                  <a:gd name="T10" fmla="*/ 769 w 596"/>
                  <a:gd name="T11" fmla="*/ 930 h 666"/>
                  <a:gd name="T12" fmla="*/ 1590 w 596"/>
                  <a:gd name="T13" fmla="*/ 343 h 666"/>
                  <a:gd name="T14" fmla="*/ 2762 w 596"/>
                  <a:gd name="T15" fmla="*/ 20 h 666"/>
                  <a:gd name="T16" fmla="*/ 4252 w 596"/>
                  <a:gd name="T17" fmla="*/ 100 h 666"/>
                  <a:gd name="T18" fmla="*/ 5417 w 596"/>
                  <a:gd name="T19" fmla="*/ 756 h 666"/>
                  <a:gd name="T20" fmla="*/ 6198 w 596"/>
                  <a:gd name="T21" fmla="*/ 1831 h 666"/>
                  <a:gd name="T22" fmla="*/ 6614 w 596"/>
                  <a:gd name="T23" fmla="*/ 3146 h 666"/>
                  <a:gd name="T24" fmla="*/ 6658 w 596"/>
                  <a:gd name="T25" fmla="*/ 4535 h 666"/>
                  <a:gd name="T26" fmla="*/ 6334 w 596"/>
                  <a:gd name="T27" fmla="*/ 5822 h 666"/>
                  <a:gd name="T28" fmla="*/ 5672 w 596"/>
                  <a:gd name="T29" fmla="*/ 6816 h 666"/>
                  <a:gd name="T30" fmla="*/ 4668 w 596"/>
                  <a:gd name="T31" fmla="*/ 7349 h 666"/>
                  <a:gd name="T32" fmla="*/ 4352 w 596"/>
                  <a:gd name="T33" fmla="*/ 7302 h 666"/>
                  <a:gd name="T34" fmla="*/ 4932 w 596"/>
                  <a:gd name="T35" fmla="*/ 6841 h 666"/>
                  <a:gd name="T36" fmla="*/ 5392 w 596"/>
                  <a:gd name="T37" fmla="*/ 6031 h 666"/>
                  <a:gd name="T38" fmla="*/ 5692 w 596"/>
                  <a:gd name="T39" fmla="*/ 5030 h 666"/>
                  <a:gd name="T40" fmla="*/ 5817 w 596"/>
                  <a:gd name="T41" fmla="*/ 3938 h 666"/>
                  <a:gd name="T42" fmla="*/ 5752 w 596"/>
                  <a:gd name="T43" fmla="*/ 2859 h 666"/>
                  <a:gd name="T44" fmla="*/ 5428 w 596"/>
                  <a:gd name="T45" fmla="*/ 1929 h 666"/>
                  <a:gd name="T46" fmla="*/ 4842 w 596"/>
                  <a:gd name="T47" fmla="*/ 1242 h 666"/>
                  <a:gd name="T48" fmla="*/ 3818 w 596"/>
                  <a:gd name="T49" fmla="*/ 829 h 666"/>
                  <a:gd name="T50" fmla="*/ 2751 w 596"/>
                  <a:gd name="T51" fmla="*/ 676 h 666"/>
                  <a:gd name="T52" fmla="*/ 1946 w 596"/>
                  <a:gd name="T53" fmla="*/ 785 h 666"/>
                  <a:gd name="T54" fmla="*/ 1355 w 596"/>
                  <a:gd name="T55" fmla="*/ 1119 h 666"/>
                  <a:gd name="T56" fmla="*/ 939 w 596"/>
                  <a:gd name="T57" fmla="*/ 1650 h 666"/>
                  <a:gd name="T58" fmla="*/ 635 w 596"/>
                  <a:gd name="T59" fmla="*/ 2281 h 666"/>
                  <a:gd name="T60" fmla="*/ 445 w 596"/>
                  <a:gd name="T61" fmla="*/ 3012 h 666"/>
                  <a:gd name="T62" fmla="*/ 315 w 596"/>
                  <a:gd name="T63" fmla="*/ 375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80 h 237"/>
                  <a:gd name="T4" fmla="*/ 36 w 257"/>
                  <a:gd name="T5" fmla="*/ 562 h 237"/>
                  <a:gd name="T6" fmla="*/ 64 w 257"/>
                  <a:gd name="T7" fmla="*/ 842 h 237"/>
                  <a:gd name="T8" fmla="*/ 118 w 257"/>
                  <a:gd name="T9" fmla="*/ 1105 h 237"/>
                  <a:gd name="T10" fmla="*/ 198 w 257"/>
                  <a:gd name="T11" fmla="*/ 1340 h 237"/>
                  <a:gd name="T12" fmla="*/ 295 w 257"/>
                  <a:gd name="T13" fmla="*/ 1586 h 237"/>
                  <a:gd name="T14" fmla="*/ 415 w 257"/>
                  <a:gd name="T15" fmla="*/ 1813 h 237"/>
                  <a:gd name="T16" fmla="*/ 558 w 257"/>
                  <a:gd name="T17" fmla="*/ 2003 h 237"/>
                  <a:gd name="T18" fmla="*/ 735 w 257"/>
                  <a:gd name="T19" fmla="*/ 2184 h 237"/>
                  <a:gd name="T20" fmla="*/ 942 w 257"/>
                  <a:gd name="T21" fmla="*/ 2339 h 237"/>
                  <a:gd name="T22" fmla="*/ 1164 w 257"/>
                  <a:gd name="T23" fmla="*/ 2465 h 237"/>
                  <a:gd name="T24" fmla="*/ 1437 w 257"/>
                  <a:gd name="T25" fmla="*/ 2565 h 237"/>
                  <a:gd name="T26" fmla="*/ 1733 w 257"/>
                  <a:gd name="T27" fmla="*/ 2630 h 237"/>
                  <a:gd name="T28" fmla="*/ 2064 w 257"/>
                  <a:gd name="T29" fmla="*/ 2666 h 237"/>
                  <a:gd name="T30" fmla="*/ 2413 w 257"/>
                  <a:gd name="T31" fmla="*/ 2655 h 237"/>
                  <a:gd name="T32" fmla="*/ 2819 w 257"/>
                  <a:gd name="T33" fmla="*/ 2610 h 237"/>
                  <a:gd name="T34" fmla="*/ 2457 w 257"/>
                  <a:gd name="T35" fmla="*/ 2554 h 237"/>
                  <a:gd name="T36" fmla="*/ 2137 w 257"/>
                  <a:gd name="T37" fmla="*/ 2476 h 237"/>
                  <a:gd name="T38" fmla="*/ 1866 w 257"/>
                  <a:gd name="T39" fmla="*/ 2384 h 237"/>
                  <a:gd name="T40" fmla="*/ 1624 w 257"/>
                  <a:gd name="T41" fmla="*/ 2294 h 237"/>
                  <a:gd name="T42" fmla="*/ 1402 w 257"/>
                  <a:gd name="T43" fmla="*/ 2169 h 237"/>
                  <a:gd name="T44" fmla="*/ 1229 w 257"/>
                  <a:gd name="T45" fmla="*/ 2048 h 237"/>
                  <a:gd name="T46" fmla="*/ 1066 w 257"/>
                  <a:gd name="T47" fmla="*/ 1902 h 237"/>
                  <a:gd name="T48" fmla="*/ 922 w 257"/>
                  <a:gd name="T49" fmla="*/ 1741 h 237"/>
                  <a:gd name="T50" fmla="*/ 789 w 257"/>
                  <a:gd name="T51" fmla="*/ 1586 h 237"/>
                  <a:gd name="T52" fmla="*/ 671 w 257"/>
                  <a:gd name="T53" fmla="*/ 1405 h 237"/>
                  <a:gd name="T54" fmla="*/ 573 w 257"/>
                  <a:gd name="T55" fmla="*/ 1205 h 237"/>
                  <a:gd name="T56" fmla="*/ 473 w 257"/>
                  <a:gd name="T57" fmla="*/ 988 h 237"/>
                  <a:gd name="T58" fmla="*/ 360 w 257"/>
                  <a:gd name="T59" fmla="*/ 777 h 237"/>
                  <a:gd name="T60" fmla="*/ 251 w 257"/>
                  <a:gd name="T61" fmla="*/ 527 h 237"/>
                  <a:gd name="T62" fmla="*/ 133 w 257"/>
                  <a:gd name="T63" fmla="*/ 27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858 w 124"/>
                  <a:gd name="T1" fmla="*/ 0 h 110"/>
                  <a:gd name="T2" fmla="*/ 1383 w 124"/>
                  <a:gd name="T3" fmla="*/ 1250 h 110"/>
                  <a:gd name="T4" fmla="*/ 1338 w 124"/>
                  <a:gd name="T5" fmla="*/ 1240 h 110"/>
                  <a:gd name="T6" fmla="*/ 1193 w 124"/>
                  <a:gd name="T7" fmla="*/ 1220 h 110"/>
                  <a:gd name="T8" fmla="*/ 994 w 124"/>
                  <a:gd name="T9" fmla="*/ 1173 h 110"/>
                  <a:gd name="T10" fmla="*/ 760 w 124"/>
                  <a:gd name="T11" fmla="*/ 1148 h 110"/>
                  <a:gd name="T12" fmla="*/ 505 w 124"/>
                  <a:gd name="T13" fmla="*/ 1127 h 110"/>
                  <a:gd name="T14" fmla="*/ 279 w 124"/>
                  <a:gd name="T15" fmla="*/ 1139 h 110"/>
                  <a:gd name="T16" fmla="*/ 101 w 124"/>
                  <a:gd name="T17" fmla="*/ 1184 h 110"/>
                  <a:gd name="T18" fmla="*/ 0 w 124"/>
                  <a:gd name="T19" fmla="*/ 1277 h 110"/>
                  <a:gd name="T20" fmla="*/ 45 w 124"/>
                  <a:gd name="T21" fmla="*/ 1139 h 110"/>
                  <a:gd name="T22" fmla="*/ 89 w 124"/>
                  <a:gd name="T23" fmla="*/ 1030 h 110"/>
                  <a:gd name="T24" fmla="*/ 179 w 124"/>
                  <a:gd name="T25" fmla="*/ 953 h 110"/>
                  <a:gd name="T26" fmla="*/ 279 w 124"/>
                  <a:gd name="T27" fmla="*/ 881 h 110"/>
                  <a:gd name="T28" fmla="*/ 400 w 124"/>
                  <a:gd name="T29" fmla="*/ 835 h 110"/>
                  <a:gd name="T30" fmla="*/ 525 w 124"/>
                  <a:gd name="T31" fmla="*/ 824 h 110"/>
                  <a:gd name="T32" fmla="*/ 659 w 124"/>
                  <a:gd name="T33" fmla="*/ 824 h 110"/>
                  <a:gd name="T34" fmla="*/ 804 w 124"/>
                  <a:gd name="T35" fmla="*/ 860 h 110"/>
                  <a:gd name="T36" fmla="*/ 813 w 124"/>
                  <a:gd name="T37" fmla="*/ 824 h 110"/>
                  <a:gd name="T38" fmla="*/ 777 w 124"/>
                  <a:gd name="T39" fmla="*/ 650 h 110"/>
                  <a:gd name="T40" fmla="*/ 748 w 124"/>
                  <a:gd name="T41" fmla="*/ 441 h 110"/>
                  <a:gd name="T42" fmla="*/ 724 w 124"/>
                  <a:gd name="T43" fmla="*/ 349 h 110"/>
                  <a:gd name="T44" fmla="*/ 704 w 124"/>
                  <a:gd name="T45" fmla="*/ 349 h 110"/>
                  <a:gd name="T46" fmla="*/ 679 w 124"/>
                  <a:gd name="T47" fmla="*/ 337 h 110"/>
                  <a:gd name="T48" fmla="*/ 659 w 124"/>
                  <a:gd name="T49" fmla="*/ 303 h 110"/>
                  <a:gd name="T50" fmla="*/ 634 w 124"/>
                  <a:gd name="T51" fmla="*/ 267 h 110"/>
                  <a:gd name="T52" fmla="*/ 634 w 124"/>
                  <a:gd name="T53" fmla="*/ 220 h 110"/>
                  <a:gd name="T54" fmla="*/ 659 w 124"/>
                  <a:gd name="T55" fmla="*/ 163 h 110"/>
                  <a:gd name="T56" fmla="*/ 733 w 124"/>
                  <a:gd name="T57" fmla="*/ 93 h 110"/>
                  <a:gd name="T58" fmla="*/ 858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6 w 109"/>
                  <a:gd name="T3" fmla="*/ 9 h 156"/>
                  <a:gd name="T4" fmla="*/ 202 w 109"/>
                  <a:gd name="T5" fmla="*/ 53 h 156"/>
                  <a:gd name="T6" fmla="*/ 420 w 109"/>
                  <a:gd name="T7" fmla="*/ 133 h 156"/>
                  <a:gd name="T8" fmla="*/ 656 w 109"/>
                  <a:gd name="T9" fmla="*/ 262 h 156"/>
                  <a:gd name="T10" fmla="*/ 883 w 109"/>
                  <a:gd name="T11" fmla="*/ 485 h 156"/>
                  <a:gd name="T12" fmla="*/ 1092 w 109"/>
                  <a:gd name="T13" fmla="*/ 781 h 156"/>
                  <a:gd name="T14" fmla="*/ 1218 w 109"/>
                  <a:gd name="T15" fmla="*/ 1188 h 156"/>
                  <a:gd name="T16" fmla="*/ 1238 w 109"/>
                  <a:gd name="T17" fmla="*/ 1717 h 156"/>
                  <a:gd name="T18" fmla="*/ 1191 w 109"/>
                  <a:gd name="T19" fmla="*/ 1717 h 156"/>
                  <a:gd name="T20" fmla="*/ 1126 w 109"/>
                  <a:gd name="T21" fmla="*/ 1717 h 156"/>
                  <a:gd name="T22" fmla="*/ 1056 w 109"/>
                  <a:gd name="T23" fmla="*/ 1717 h 156"/>
                  <a:gd name="T24" fmla="*/ 991 w 109"/>
                  <a:gd name="T25" fmla="*/ 1697 h 156"/>
                  <a:gd name="T26" fmla="*/ 919 w 109"/>
                  <a:gd name="T27" fmla="*/ 1682 h 156"/>
                  <a:gd name="T28" fmla="*/ 838 w 109"/>
                  <a:gd name="T29" fmla="*/ 1653 h 156"/>
                  <a:gd name="T30" fmla="*/ 748 w 109"/>
                  <a:gd name="T31" fmla="*/ 1597 h 156"/>
                  <a:gd name="T32" fmla="*/ 656 w 109"/>
                  <a:gd name="T33" fmla="*/ 1528 h 156"/>
                  <a:gd name="T34" fmla="*/ 600 w 109"/>
                  <a:gd name="T35" fmla="*/ 1386 h 156"/>
                  <a:gd name="T36" fmla="*/ 600 w 109"/>
                  <a:gd name="T37" fmla="*/ 1221 h 156"/>
                  <a:gd name="T38" fmla="*/ 636 w 109"/>
                  <a:gd name="T39" fmla="*/ 1059 h 156"/>
                  <a:gd name="T40" fmla="*/ 672 w 109"/>
                  <a:gd name="T41" fmla="*/ 881 h 156"/>
                  <a:gd name="T42" fmla="*/ 636 w 109"/>
                  <a:gd name="T43" fmla="*/ 683 h 156"/>
                  <a:gd name="T44" fmla="*/ 546 w 109"/>
                  <a:gd name="T45" fmla="*/ 476 h 156"/>
                  <a:gd name="T46" fmla="*/ 353 w 109"/>
                  <a:gd name="T47" fmla="*/ 2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47 w 46"/>
                  <a:gd name="T1" fmla="*/ 0 h 94"/>
                  <a:gd name="T2" fmla="*/ 226 w 46"/>
                  <a:gd name="T3" fmla="*/ 416 h 94"/>
                  <a:gd name="T4" fmla="*/ 170 w 46"/>
                  <a:gd name="T5" fmla="*/ 683 h 94"/>
                  <a:gd name="T6" fmla="*/ 125 w 46"/>
                  <a:gd name="T7" fmla="*/ 869 h 94"/>
                  <a:gd name="T8" fmla="*/ 0 w 46"/>
                  <a:gd name="T9" fmla="*/ 1034 h 94"/>
                  <a:gd name="T10" fmla="*/ 134 w 46"/>
                  <a:gd name="T11" fmla="*/ 969 h 94"/>
                  <a:gd name="T12" fmla="*/ 260 w 46"/>
                  <a:gd name="T13" fmla="*/ 880 h 94"/>
                  <a:gd name="T14" fmla="*/ 361 w 46"/>
                  <a:gd name="T15" fmla="*/ 756 h 94"/>
                  <a:gd name="T16" fmla="*/ 452 w 46"/>
                  <a:gd name="T17" fmla="*/ 627 h 94"/>
                  <a:gd name="T18" fmla="*/ 506 w 46"/>
                  <a:gd name="T19" fmla="*/ 485 h 94"/>
                  <a:gd name="T20" fmla="*/ 517 w 46"/>
                  <a:gd name="T21" fmla="*/ 331 h 94"/>
                  <a:gd name="T22" fmla="*/ 470 w 46"/>
                  <a:gd name="T23" fmla="*/ 162 h 94"/>
                  <a:gd name="T24" fmla="*/ 34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9 w 54"/>
                  <a:gd name="T3" fmla="*/ 11 h 40"/>
                  <a:gd name="T4" fmla="*/ 64 w 54"/>
                  <a:gd name="T5" fmla="*/ 36 h 40"/>
                  <a:gd name="T6" fmla="*/ 142 w 54"/>
                  <a:gd name="T7" fmla="*/ 92 h 40"/>
                  <a:gd name="T8" fmla="*/ 231 w 54"/>
                  <a:gd name="T9" fmla="*/ 137 h 40"/>
                  <a:gd name="T10" fmla="*/ 316 w 54"/>
                  <a:gd name="T11" fmla="*/ 173 h 40"/>
                  <a:gd name="T12" fmla="*/ 416 w 54"/>
                  <a:gd name="T13" fmla="*/ 194 h 40"/>
                  <a:gd name="T14" fmla="*/ 504 w 54"/>
                  <a:gd name="T15" fmla="*/ 207 h 40"/>
                  <a:gd name="T16" fmla="*/ 593 w 54"/>
                  <a:gd name="T17" fmla="*/ 182 h 40"/>
                  <a:gd name="T18" fmla="*/ 582 w 54"/>
                  <a:gd name="T19" fmla="*/ 284 h 40"/>
                  <a:gd name="T20" fmla="*/ 549 w 54"/>
                  <a:gd name="T21" fmla="*/ 376 h 40"/>
                  <a:gd name="T22" fmla="*/ 484 w 54"/>
                  <a:gd name="T23" fmla="*/ 437 h 40"/>
                  <a:gd name="T24" fmla="*/ 404 w 54"/>
                  <a:gd name="T25" fmla="*/ 457 h 40"/>
                  <a:gd name="T26" fmla="*/ 307 w 54"/>
                  <a:gd name="T27" fmla="*/ 446 h 40"/>
                  <a:gd name="T28" fmla="*/ 207 w 54"/>
                  <a:gd name="T29" fmla="*/ 365 h 40"/>
                  <a:gd name="T30" fmla="*/ 109 w 54"/>
                  <a:gd name="T31" fmla="*/ 227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4 w 149"/>
                  <a:gd name="T3" fmla="*/ 155 h 704"/>
                  <a:gd name="T4" fmla="*/ 173 w 149"/>
                  <a:gd name="T5" fmla="*/ 351 h 704"/>
                  <a:gd name="T6" fmla="*/ 303 w 149"/>
                  <a:gd name="T7" fmla="*/ 600 h 704"/>
                  <a:gd name="T8" fmla="*/ 447 w 149"/>
                  <a:gd name="T9" fmla="*/ 924 h 704"/>
                  <a:gd name="T10" fmla="*/ 627 w 149"/>
                  <a:gd name="T11" fmla="*/ 1325 h 704"/>
                  <a:gd name="T12" fmla="*/ 795 w 149"/>
                  <a:gd name="T13" fmla="*/ 1755 h 704"/>
                  <a:gd name="T14" fmla="*/ 957 w 149"/>
                  <a:gd name="T15" fmla="*/ 2249 h 704"/>
                  <a:gd name="T16" fmla="*/ 1083 w 149"/>
                  <a:gd name="T17" fmla="*/ 2822 h 704"/>
                  <a:gd name="T18" fmla="*/ 1216 w 149"/>
                  <a:gd name="T19" fmla="*/ 3431 h 704"/>
                  <a:gd name="T20" fmla="*/ 1304 w 149"/>
                  <a:gd name="T21" fmla="*/ 4133 h 704"/>
                  <a:gd name="T22" fmla="*/ 1349 w 149"/>
                  <a:gd name="T23" fmla="*/ 4902 h 704"/>
                  <a:gd name="T24" fmla="*/ 1369 w 149"/>
                  <a:gd name="T25" fmla="*/ 5706 h 704"/>
                  <a:gd name="T26" fmla="*/ 1304 w 149"/>
                  <a:gd name="T27" fmla="*/ 6604 h 704"/>
                  <a:gd name="T28" fmla="*/ 1183 w 149"/>
                  <a:gd name="T29" fmla="*/ 7555 h 704"/>
                  <a:gd name="T30" fmla="*/ 1001 w 149"/>
                  <a:gd name="T31" fmla="*/ 8555 h 704"/>
                  <a:gd name="T32" fmla="*/ 726 w 149"/>
                  <a:gd name="T33" fmla="*/ 9657 h 704"/>
                  <a:gd name="T34" fmla="*/ 421 w 149"/>
                  <a:gd name="T35" fmla="*/ 10906 h 704"/>
                  <a:gd name="T36" fmla="*/ 230 w 149"/>
                  <a:gd name="T37" fmla="*/ 12062 h 704"/>
                  <a:gd name="T38" fmla="*/ 109 w 149"/>
                  <a:gd name="T39" fmla="*/ 13129 h 704"/>
                  <a:gd name="T40" fmla="*/ 64 w 149"/>
                  <a:gd name="T41" fmla="*/ 14156 h 704"/>
                  <a:gd name="T42" fmla="*/ 64 w 149"/>
                  <a:gd name="T43" fmla="*/ 15132 h 704"/>
                  <a:gd name="T44" fmla="*/ 89 w 149"/>
                  <a:gd name="T45" fmla="*/ 16039 h 704"/>
                  <a:gd name="T46" fmla="*/ 133 w 149"/>
                  <a:gd name="T47" fmla="*/ 16835 h 704"/>
                  <a:gd name="T48" fmla="*/ 153 w 149"/>
                  <a:gd name="T49" fmla="*/ 17613 h 704"/>
                  <a:gd name="T50" fmla="*/ 447 w 149"/>
                  <a:gd name="T51" fmla="*/ 17212 h 704"/>
                  <a:gd name="T52" fmla="*/ 421 w 149"/>
                  <a:gd name="T53" fmla="*/ 17013 h 704"/>
                  <a:gd name="T54" fmla="*/ 392 w 149"/>
                  <a:gd name="T55" fmla="*/ 16440 h 704"/>
                  <a:gd name="T56" fmla="*/ 359 w 149"/>
                  <a:gd name="T57" fmla="*/ 15559 h 704"/>
                  <a:gd name="T58" fmla="*/ 383 w 149"/>
                  <a:gd name="T59" fmla="*/ 14387 h 704"/>
                  <a:gd name="T60" fmla="*/ 447 w 149"/>
                  <a:gd name="T61" fmla="*/ 12986 h 704"/>
                  <a:gd name="T62" fmla="*/ 627 w 149"/>
                  <a:gd name="T63" fmla="*/ 11386 h 704"/>
                  <a:gd name="T64" fmla="*/ 932 w 149"/>
                  <a:gd name="T65" fmla="*/ 9657 h 704"/>
                  <a:gd name="T66" fmla="*/ 1402 w 149"/>
                  <a:gd name="T67" fmla="*/ 7827 h 704"/>
                  <a:gd name="T68" fmla="*/ 1555 w 149"/>
                  <a:gd name="T69" fmla="*/ 6981 h 704"/>
                  <a:gd name="T70" fmla="*/ 1619 w 149"/>
                  <a:gd name="T71" fmla="*/ 5876 h 704"/>
                  <a:gd name="T72" fmla="*/ 1566 w 149"/>
                  <a:gd name="T73" fmla="*/ 4601 h 704"/>
                  <a:gd name="T74" fmla="*/ 1422 w 149"/>
                  <a:gd name="T75" fmla="*/ 3352 h 704"/>
                  <a:gd name="T76" fmla="*/ 1183 w 149"/>
                  <a:gd name="T77" fmla="*/ 2129 h 704"/>
                  <a:gd name="T78" fmla="*/ 877 w 149"/>
                  <a:gd name="T79" fmla="*/ 1103 h 704"/>
                  <a:gd name="T80" fmla="*/ 476 w 149"/>
                  <a:gd name="T81" fmla="*/ 35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1509 w 128"/>
                <a:gd name="T1" fmla="*/ 0 h 217"/>
                <a:gd name="T2" fmla="*/ 1688 w 128"/>
                <a:gd name="T3" fmla="*/ 242 h 217"/>
                <a:gd name="T4" fmla="*/ 1847 w 128"/>
                <a:gd name="T5" fmla="*/ 724 h 217"/>
                <a:gd name="T6" fmla="*/ 1973 w 128"/>
                <a:gd name="T7" fmla="*/ 1343 h 217"/>
                <a:gd name="T8" fmla="*/ 2057 w 128"/>
                <a:gd name="T9" fmla="*/ 2085 h 217"/>
                <a:gd name="T10" fmla="*/ 2039 w 128"/>
                <a:gd name="T11" fmla="*/ 2970 h 217"/>
                <a:gd name="T12" fmla="*/ 1865 w 128"/>
                <a:gd name="T13" fmla="*/ 3882 h 217"/>
                <a:gd name="T14" fmla="*/ 1509 w 128"/>
                <a:gd name="T15" fmla="*/ 4839 h 217"/>
                <a:gd name="T16" fmla="*/ 961 w 128"/>
                <a:gd name="T17" fmla="*/ 5805 h 217"/>
                <a:gd name="T18" fmla="*/ 790 w 128"/>
                <a:gd name="T19" fmla="*/ 5697 h 217"/>
                <a:gd name="T20" fmla="*/ 611 w 128"/>
                <a:gd name="T21" fmla="*/ 5617 h 217"/>
                <a:gd name="T22" fmla="*/ 421 w 128"/>
                <a:gd name="T23" fmla="*/ 5482 h 217"/>
                <a:gd name="T24" fmla="*/ 255 w 128"/>
                <a:gd name="T25" fmla="*/ 5374 h 217"/>
                <a:gd name="T26" fmla="*/ 126 w 128"/>
                <a:gd name="T27" fmla="*/ 5243 h 217"/>
                <a:gd name="T28" fmla="*/ 33 w 128"/>
                <a:gd name="T29" fmla="*/ 5081 h 217"/>
                <a:gd name="T30" fmla="*/ 0 w 128"/>
                <a:gd name="T31" fmla="*/ 4893 h 217"/>
                <a:gd name="T32" fmla="*/ 20 w 128"/>
                <a:gd name="T33" fmla="*/ 4758 h 217"/>
                <a:gd name="T34" fmla="*/ 209 w 128"/>
                <a:gd name="T35" fmla="*/ 4570 h 217"/>
                <a:gd name="T36" fmla="*/ 464 w 128"/>
                <a:gd name="T37" fmla="*/ 4313 h 217"/>
                <a:gd name="T38" fmla="*/ 739 w 128"/>
                <a:gd name="T39" fmla="*/ 4017 h 217"/>
                <a:gd name="T40" fmla="*/ 1012 w 128"/>
                <a:gd name="T41" fmla="*/ 3586 h 217"/>
                <a:gd name="T42" fmla="*/ 1267 w 128"/>
                <a:gd name="T43" fmla="*/ 2997 h 217"/>
                <a:gd name="T44" fmla="*/ 1464 w 128"/>
                <a:gd name="T45" fmla="*/ 2219 h 217"/>
                <a:gd name="T46" fmla="*/ 1559 w 128"/>
                <a:gd name="T47" fmla="*/ 1235 h 217"/>
                <a:gd name="T48" fmla="*/ 1509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079 w 117"/>
                <a:gd name="T1" fmla="*/ 0 h 132"/>
                <a:gd name="T2" fmla="*/ 0 w 117"/>
                <a:gd name="T3" fmla="*/ 1086 h 132"/>
                <a:gd name="T4" fmla="*/ 82 w 117"/>
                <a:gd name="T5" fmla="*/ 1125 h 132"/>
                <a:gd name="T6" fmla="*/ 384 w 117"/>
                <a:gd name="T7" fmla="*/ 1262 h 132"/>
                <a:gd name="T8" fmla="*/ 805 w 117"/>
                <a:gd name="T9" fmla="*/ 1568 h 132"/>
                <a:gd name="T10" fmla="*/ 1274 w 117"/>
                <a:gd name="T11" fmla="*/ 2039 h 132"/>
                <a:gd name="T12" fmla="*/ 1831 w 117"/>
                <a:gd name="T13" fmla="*/ 2693 h 132"/>
                <a:gd name="T14" fmla="*/ 2327 w 117"/>
                <a:gd name="T15" fmla="*/ 3473 h 132"/>
                <a:gd name="T16" fmla="*/ 2829 w 117"/>
                <a:gd name="T17" fmla="*/ 4471 h 132"/>
                <a:gd name="T18" fmla="*/ 3213 w 117"/>
                <a:gd name="T19" fmla="*/ 5733 h 132"/>
                <a:gd name="T20" fmla="*/ 3240 w 117"/>
                <a:gd name="T21" fmla="*/ 5213 h 132"/>
                <a:gd name="T22" fmla="*/ 3186 w 117"/>
                <a:gd name="T23" fmla="*/ 4647 h 132"/>
                <a:gd name="T24" fmla="*/ 2992 w 117"/>
                <a:gd name="T25" fmla="*/ 3905 h 132"/>
                <a:gd name="T26" fmla="*/ 2747 w 117"/>
                <a:gd name="T27" fmla="*/ 3213 h 132"/>
                <a:gd name="T28" fmla="*/ 2463 w 117"/>
                <a:gd name="T29" fmla="*/ 2520 h 132"/>
                <a:gd name="T30" fmla="*/ 2160 w 117"/>
                <a:gd name="T31" fmla="*/ 1951 h 132"/>
                <a:gd name="T32" fmla="*/ 1858 w 117"/>
                <a:gd name="T33" fmla="*/ 1568 h 132"/>
                <a:gd name="T34" fmla="*/ 1601 w 117"/>
                <a:gd name="T35" fmla="*/ 1385 h 132"/>
                <a:gd name="T36" fmla="*/ 1912 w 117"/>
                <a:gd name="T37" fmla="*/ 1262 h 132"/>
                <a:gd name="T38" fmla="*/ 2188 w 117"/>
                <a:gd name="T39" fmla="*/ 1209 h 132"/>
                <a:gd name="T40" fmla="*/ 2463 w 117"/>
                <a:gd name="T41" fmla="*/ 1125 h 132"/>
                <a:gd name="T42" fmla="*/ 2720 w 117"/>
                <a:gd name="T43" fmla="*/ 1086 h 132"/>
                <a:gd name="T44" fmla="*/ 2911 w 117"/>
                <a:gd name="T45" fmla="*/ 1037 h 132"/>
                <a:gd name="T46" fmla="*/ 3020 w 117"/>
                <a:gd name="T47" fmla="*/ 953 h 132"/>
                <a:gd name="T48" fmla="*/ 3132 w 117"/>
                <a:gd name="T49" fmla="*/ 914 h 132"/>
                <a:gd name="T50" fmla="*/ 3159 w 117"/>
                <a:gd name="T51" fmla="*/ 914 h 132"/>
                <a:gd name="T52" fmla="*/ 2079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783 w 29"/>
                <a:gd name="T1" fmla="*/ 0 h 77"/>
                <a:gd name="T2" fmla="*/ 621 w 29"/>
                <a:gd name="T3" fmla="*/ 0 h 77"/>
                <a:gd name="T4" fmla="*/ 432 w 29"/>
                <a:gd name="T5" fmla="*/ 178 h 77"/>
                <a:gd name="T6" fmla="*/ 243 w 29"/>
                <a:gd name="T7" fmla="*/ 406 h 77"/>
                <a:gd name="T8" fmla="*/ 108 w 29"/>
                <a:gd name="T9" fmla="*/ 861 h 77"/>
                <a:gd name="T10" fmla="*/ 27 w 29"/>
                <a:gd name="T11" fmla="*/ 1356 h 77"/>
                <a:gd name="T12" fmla="*/ 0 w 29"/>
                <a:gd name="T13" fmla="*/ 1989 h 77"/>
                <a:gd name="T14" fmla="*/ 81 w 29"/>
                <a:gd name="T15" fmla="*/ 2712 h 77"/>
                <a:gd name="T16" fmla="*/ 297 w 29"/>
                <a:gd name="T17" fmla="*/ 3469 h 77"/>
                <a:gd name="T18" fmla="*/ 405 w 29"/>
                <a:gd name="T19" fmla="*/ 2395 h 77"/>
                <a:gd name="T20" fmla="*/ 513 w 29"/>
                <a:gd name="T21" fmla="*/ 1672 h 77"/>
                <a:gd name="T22" fmla="*/ 621 w 29"/>
                <a:gd name="T23" fmla="*/ 989 h 77"/>
                <a:gd name="T24" fmla="*/ 783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95 h 237"/>
                <a:gd name="T4" fmla="*/ 56 w 257"/>
                <a:gd name="T5" fmla="*/ 783 h 237"/>
                <a:gd name="T6" fmla="*/ 111 w 257"/>
                <a:gd name="T7" fmla="*/ 1176 h 237"/>
                <a:gd name="T8" fmla="*/ 204 w 257"/>
                <a:gd name="T9" fmla="*/ 1534 h 237"/>
                <a:gd name="T10" fmla="*/ 337 w 257"/>
                <a:gd name="T11" fmla="*/ 1867 h 237"/>
                <a:gd name="T12" fmla="*/ 506 w 257"/>
                <a:gd name="T13" fmla="*/ 2209 h 237"/>
                <a:gd name="T14" fmla="*/ 710 w 257"/>
                <a:gd name="T15" fmla="*/ 2522 h 237"/>
                <a:gd name="T16" fmla="*/ 949 w 257"/>
                <a:gd name="T17" fmla="*/ 2785 h 237"/>
                <a:gd name="T18" fmla="*/ 1251 w 257"/>
                <a:gd name="T19" fmla="*/ 3038 h 237"/>
                <a:gd name="T20" fmla="*/ 1600 w 257"/>
                <a:gd name="T21" fmla="*/ 3255 h 237"/>
                <a:gd name="T22" fmla="*/ 1974 w 257"/>
                <a:gd name="T23" fmla="*/ 3430 h 237"/>
                <a:gd name="T24" fmla="*/ 2435 w 257"/>
                <a:gd name="T25" fmla="*/ 3568 h 237"/>
                <a:gd name="T26" fmla="*/ 2941 w 257"/>
                <a:gd name="T27" fmla="*/ 3663 h 237"/>
                <a:gd name="T28" fmla="*/ 3498 w 257"/>
                <a:gd name="T29" fmla="*/ 3713 h 237"/>
                <a:gd name="T30" fmla="*/ 4094 w 257"/>
                <a:gd name="T31" fmla="*/ 3693 h 237"/>
                <a:gd name="T32" fmla="*/ 4783 w 257"/>
                <a:gd name="T33" fmla="*/ 3631 h 237"/>
                <a:gd name="T34" fmla="*/ 4171 w 257"/>
                <a:gd name="T35" fmla="*/ 3555 h 237"/>
                <a:gd name="T36" fmla="*/ 3630 w 257"/>
                <a:gd name="T37" fmla="*/ 3443 h 237"/>
                <a:gd name="T38" fmla="*/ 3159 w 257"/>
                <a:gd name="T39" fmla="*/ 3318 h 237"/>
                <a:gd name="T40" fmla="*/ 2753 w 257"/>
                <a:gd name="T41" fmla="*/ 3193 h 237"/>
                <a:gd name="T42" fmla="*/ 2380 w 257"/>
                <a:gd name="T43" fmla="*/ 3025 h 237"/>
                <a:gd name="T44" fmla="*/ 2085 w 257"/>
                <a:gd name="T45" fmla="*/ 2847 h 237"/>
                <a:gd name="T46" fmla="*/ 1805 w 257"/>
                <a:gd name="T47" fmla="*/ 2647 h 237"/>
                <a:gd name="T48" fmla="*/ 1566 w 257"/>
                <a:gd name="T49" fmla="*/ 2430 h 237"/>
                <a:gd name="T50" fmla="*/ 1341 w 257"/>
                <a:gd name="T51" fmla="*/ 2209 h 237"/>
                <a:gd name="T52" fmla="*/ 1137 w 257"/>
                <a:gd name="T53" fmla="*/ 1959 h 237"/>
                <a:gd name="T54" fmla="*/ 970 w 257"/>
                <a:gd name="T55" fmla="*/ 1679 h 237"/>
                <a:gd name="T56" fmla="*/ 800 w 257"/>
                <a:gd name="T57" fmla="*/ 1376 h 237"/>
                <a:gd name="T58" fmla="*/ 612 w 257"/>
                <a:gd name="T59" fmla="*/ 1083 h 237"/>
                <a:gd name="T60" fmla="*/ 429 w 257"/>
                <a:gd name="T61" fmla="*/ 738 h 237"/>
                <a:gd name="T62" fmla="*/ 225 w 257"/>
                <a:gd name="T63" fmla="*/ 37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1453 w 124"/>
                <a:gd name="T1" fmla="*/ 0 h 110"/>
                <a:gd name="T2" fmla="*/ 2337 w 124"/>
                <a:gd name="T3" fmla="*/ 1744 h 110"/>
                <a:gd name="T4" fmla="*/ 2259 w 124"/>
                <a:gd name="T5" fmla="*/ 1724 h 110"/>
                <a:gd name="T6" fmla="*/ 2017 w 124"/>
                <a:gd name="T7" fmla="*/ 1693 h 110"/>
                <a:gd name="T8" fmla="*/ 1679 w 124"/>
                <a:gd name="T9" fmla="*/ 1628 h 110"/>
                <a:gd name="T10" fmla="*/ 1283 w 124"/>
                <a:gd name="T11" fmla="*/ 1597 h 110"/>
                <a:gd name="T12" fmla="*/ 849 w 124"/>
                <a:gd name="T13" fmla="*/ 1564 h 110"/>
                <a:gd name="T14" fmla="*/ 474 w 124"/>
                <a:gd name="T15" fmla="*/ 1585 h 110"/>
                <a:gd name="T16" fmla="*/ 170 w 124"/>
                <a:gd name="T17" fmla="*/ 1648 h 110"/>
                <a:gd name="T18" fmla="*/ 0 w 124"/>
                <a:gd name="T19" fmla="*/ 1777 h 110"/>
                <a:gd name="T20" fmla="*/ 77 w 124"/>
                <a:gd name="T21" fmla="*/ 1585 h 110"/>
                <a:gd name="T22" fmla="*/ 149 w 124"/>
                <a:gd name="T23" fmla="*/ 1438 h 110"/>
                <a:gd name="T24" fmla="*/ 303 w 124"/>
                <a:gd name="T25" fmla="*/ 1322 h 110"/>
                <a:gd name="T26" fmla="*/ 474 w 124"/>
                <a:gd name="T27" fmla="*/ 1226 h 110"/>
                <a:gd name="T28" fmla="*/ 679 w 124"/>
                <a:gd name="T29" fmla="*/ 1163 h 110"/>
                <a:gd name="T30" fmla="*/ 886 w 124"/>
                <a:gd name="T31" fmla="*/ 1142 h 110"/>
                <a:gd name="T32" fmla="*/ 1112 w 124"/>
                <a:gd name="T33" fmla="*/ 1142 h 110"/>
                <a:gd name="T34" fmla="*/ 1360 w 124"/>
                <a:gd name="T35" fmla="*/ 1195 h 110"/>
                <a:gd name="T36" fmla="*/ 1373 w 124"/>
                <a:gd name="T37" fmla="*/ 1142 h 110"/>
                <a:gd name="T38" fmla="*/ 1317 w 124"/>
                <a:gd name="T39" fmla="*/ 907 h 110"/>
                <a:gd name="T40" fmla="*/ 1261 w 124"/>
                <a:gd name="T41" fmla="*/ 614 h 110"/>
                <a:gd name="T42" fmla="*/ 1224 w 124"/>
                <a:gd name="T43" fmla="*/ 485 h 110"/>
                <a:gd name="T44" fmla="*/ 1190 w 124"/>
                <a:gd name="T45" fmla="*/ 485 h 110"/>
                <a:gd name="T46" fmla="*/ 1147 w 124"/>
                <a:gd name="T47" fmla="*/ 465 h 110"/>
                <a:gd name="T48" fmla="*/ 1112 w 124"/>
                <a:gd name="T49" fmla="*/ 422 h 110"/>
                <a:gd name="T50" fmla="*/ 1078 w 124"/>
                <a:gd name="T51" fmla="*/ 372 h 110"/>
                <a:gd name="T52" fmla="*/ 1078 w 124"/>
                <a:gd name="T53" fmla="*/ 306 h 110"/>
                <a:gd name="T54" fmla="*/ 1112 w 124"/>
                <a:gd name="T55" fmla="*/ 222 h 110"/>
                <a:gd name="T56" fmla="*/ 1245 w 124"/>
                <a:gd name="T57" fmla="*/ 129 h 110"/>
                <a:gd name="T58" fmla="*/ 1453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594 w 46"/>
                <a:gd name="T1" fmla="*/ 0 h 94"/>
                <a:gd name="T2" fmla="*/ 380 w 46"/>
                <a:gd name="T3" fmla="*/ 578 h 94"/>
                <a:gd name="T4" fmla="*/ 286 w 46"/>
                <a:gd name="T5" fmla="*/ 947 h 94"/>
                <a:gd name="T6" fmla="*/ 209 w 46"/>
                <a:gd name="T7" fmla="*/ 1205 h 94"/>
                <a:gd name="T8" fmla="*/ 0 w 46"/>
                <a:gd name="T9" fmla="*/ 1433 h 94"/>
                <a:gd name="T10" fmla="*/ 230 w 46"/>
                <a:gd name="T11" fmla="*/ 1339 h 94"/>
                <a:gd name="T12" fmla="*/ 444 w 46"/>
                <a:gd name="T13" fmla="*/ 1217 h 94"/>
                <a:gd name="T14" fmla="*/ 615 w 46"/>
                <a:gd name="T15" fmla="*/ 1051 h 94"/>
                <a:gd name="T16" fmla="*/ 765 w 46"/>
                <a:gd name="T17" fmla="*/ 868 h 94"/>
                <a:gd name="T18" fmla="*/ 858 w 46"/>
                <a:gd name="T19" fmla="*/ 669 h 94"/>
                <a:gd name="T20" fmla="*/ 880 w 46"/>
                <a:gd name="T21" fmla="*/ 454 h 94"/>
                <a:gd name="T22" fmla="*/ 800 w 46"/>
                <a:gd name="T23" fmla="*/ 228 h 94"/>
                <a:gd name="T24" fmla="*/ 59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11 w 149"/>
                <a:gd name="T3" fmla="*/ 212 h 704"/>
                <a:gd name="T4" fmla="*/ 293 w 149"/>
                <a:gd name="T5" fmla="*/ 490 h 704"/>
                <a:gd name="T6" fmla="*/ 514 w 149"/>
                <a:gd name="T7" fmla="*/ 833 h 704"/>
                <a:gd name="T8" fmla="*/ 752 w 149"/>
                <a:gd name="T9" fmla="*/ 1290 h 704"/>
                <a:gd name="T10" fmla="*/ 1066 w 149"/>
                <a:gd name="T11" fmla="*/ 1846 h 704"/>
                <a:gd name="T12" fmla="*/ 1343 w 149"/>
                <a:gd name="T13" fmla="*/ 2444 h 704"/>
                <a:gd name="T14" fmla="*/ 1614 w 149"/>
                <a:gd name="T15" fmla="*/ 3140 h 704"/>
                <a:gd name="T16" fmla="*/ 1836 w 149"/>
                <a:gd name="T17" fmla="*/ 3940 h 704"/>
                <a:gd name="T18" fmla="*/ 2052 w 149"/>
                <a:gd name="T19" fmla="*/ 4783 h 704"/>
                <a:gd name="T20" fmla="*/ 2205 w 149"/>
                <a:gd name="T21" fmla="*/ 5753 h 704"/>
                <a:gd name="T22" fmla="*/ 2274 w 149"/>
                <a:gd name="T23" fmla="*/ 6831 h 704"/>
                <a:gd name="T24" fmla="*/ 2311 w 149"/>
                <a:gd name="T25" fmla="*/ 7952 h 704"/>
                <a:gd name="T26" fmla="*/ 2205 w 149"/>
                <a:gd name="T27" fmla="*/ 9210 h 704"/>
                <a:gd name="T28" fmla="*/ 1997 w 149"/>
                <a:gd name="T29" fmla="*/ 10536 h 704"/>
                <a:gd name="T30" fmla="*/ 1691 w 149"/>
                <a:gd name="T31" fmla="*/ 11921 h 704"/>
                <a:gd name="T32" fmla="*/ 1232 w 149"/>
                <a:gd name="T33" fmla="*/ 13460 h 704"/>
                <a:gd name="T34" fmla="*/ 717 w 149"/>
                <a:gd name="T35" fmla="*/ 15198 h 704"/>
                <a:gd name="T36" fmla="*/ 382 w 149"/>
                <a:gd name="T37" fmla="*/ 16812 h 704"/>
                <a:gd name="T38" fmla="*/ 182 w 149"/>
                <a:gd name="T39" fmla="*/ 18305 h 704"/>
                <a:gd name="T40" fmla="*/ 111 w 149"/>
                <a:gd name="T41" fmla="*/ 19736 h 704"/>
                <a:gd name="T42" fmla="*/ 111 w 149"/>
                <a:gd name="T43" fmla="*/ 21102 h 704"/>
                <a:gd name="T44" fmla="*/ 145 w 149"/>
                <a:gd name="T45" fmla="*/ 22350 h 704"/>
                <a:gd name="T46" fmla="*/ 222 w 149"/>
                <a:gd name="T47" fmla="*/ 23470 h 704"/>
                <a:gd name="T48" fmla="*/ 258 w 149"/>
                <a:gd name="T49" fmla="*/ 24549 h 704"/>
                <a:gd name="T50" fmla="*/ 752 w 149"/>
                <a:gd name="T51" fmla="*/ 23993 h 704"/>
                <a:gd name="T52" fmla="*/ 717 w 149"/>
                <a:gd name="T53" fmla="*/ 23715 h 704"/>
                <a:gd name="T54" fmla="*/ 662 w 149"/>
                <a:gd name="T55" fmla="*/ 22905 h 704"/>
                <a:gd name="T56" fmla="*/ 604 w 149"/>
                <a:gd name="T57" fmla="*/ 21690 h 704"/>
                <a:gd name="T58" fmla="*/ 641 w 149"/>
                <a:gd name="T59" fmla="*/ 20056 h 704"/>
                <a:gd name="T60" fmla="*/ 752 w 149"/>
                <a:gd name="T61" fmla="*/ 18103 h 704"/>
                <a:gd name="T62" fmla="*/ 1066 w 149"/>
                <a:gd name="T63" fmla="*/ 15871 h 704"/>
                <a:gd name="T64" fmla="*/ 1580 w 149"/>
                <a:gd name="T65" fmla="*/ 13460 h 704"/>
                <a:gd name="T66" fmla="*/ 2366 w 149"/>
                <a:gd name="T67" fmla="*/ 10918 h 704"/>
                <a:gd name="T68" fmla="*/ 2622 w 149"/>
                <a:gd name="T69" fmla="*/ 9736 h 704"/>
                <a:gd name="T70" fmla="*/ 2735 w 149"/>
                <a:gd name="T71" fmla="*/ 8197 h 704"/>
                <a:gd name="T72" fmla="*/ 2643 w 149"/>
                <a:gd name="T73" fmla="*/ 6413 h 704"/>
                <a:gd name="T74" fmla="*/ 2408 w 149"/>
                <a:gd name="T75" fmla="*/ 4675 h 704"/>
                <a:gd name="T76" fmla="*/ 1997 w 149"/>
                <a:gd name="T77" fmla="*/ 2966 h 704"/>
                <a:gd name="T78" fmla="*/ 1488 w 149"/>
                <a:gd name="T79" fmla="*/ 1536 h 704"/>
                <a:gd name="T80" fmla="*/ 807 w 149"/>
                <a:gd name="T81" fmla="*/ 49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6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756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A20AE-0949-4552-B4B4-0F7F7A75F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06346"/>
      </p:ext>
    </p:extLst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DB9CC-D2A0-4298-831B-F2608F568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47656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F9B22-30CB-4E3F-B5E1-D3D0A8963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42682"/>
      </p:ext>
    </p:extLst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7F250-024C-486A-A9DE-74E5F19C6A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68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F8490-A02B-42FD-95B4-822286EFB7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3140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28511-D637-41AB-809A-2D90D5E76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34021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12472-7091-4730-859C-11FC9D6F0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11089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BB645-9F1F-494E-A92E-68D24078A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99988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CE0B2-40EA-4B93-AEC6-1D5323D5E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82622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883F4-D8B1-49CF-9BAD-E55F57A52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11035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EA188-0F57-444F-A063-8FC029CBB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36711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1AD40-D062-4EC0-A915-E590F166C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20509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128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9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167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8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9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0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1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15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37 w 217"/>
                  <a:gd name="T1" fmla="*/ 631 h 210"/>
                  <a:gd name="T2" fmla="*/ 110 w 217"/>
                  <a:gd name="T3" fmla="*/ 596 h 210"/>
                  <a:gd name="T4" fmla="*/ 79 w 217"/>
                  <a:gd name="T5" fmla="*/ 544 h 210"/>
                  <a:gd name="T6" fmla="*/ 46 w 217"/>
                  <a:gd name="T7" fmla="*/ 476 h 210"/>
                  <a:gd name="T8" fmla="*/ 14 w 217"/>
                  <a:gd name="T9" fmla="*/ 405 h 210"/>
                  <a:gd name="T10" fmla="*/ 0 w 217"/>
                  <a:gd name="T11" fmla="*/ 328 h 210"/>
                  <a:gd name="T12" fmla="*/ 1 w 217"/>
                  <a:gd name="T13" fmla="*/ 245 h 210"/>
                  <a:gd name="T14" fmla="*/ 27 w 217"/>
                  <a:gd name="T15" fmla="*/ 170 h 210"/>
                  <a:gd name="T16" fmla="*/ 81 w 217"/>
                  <a:gd name="T17" fmla="*/ 107 h 210"/>
                  <a:gd name="T18" fmla="*/ 136 w 217"/>
                  <a:gd name="T19" fmla="*/ 66 h 210"/>
                  <a:gd name="T20" fmla="*/ 180 w 217"/>
                  <a:gd name="T21" fmla="*/ 36 h 210"/>
                  <a:gd name="T22" fmla="*/ 216 w 217"/>
                  <a:gd name="T23" fmla="*/ 20 h 210"/>
                  <a:gd name="T24" fmla="*/ 244 w 217"/>
                  <a:gd name="T25" fmla="*/ 14 h 210"/>
                  <a:gd name="T26" fmla="*/ 264 w 217"/>
                  <a:gd name="T27" fmla="*/ 14 h 210"/>
                  <a:gd name="T28" fmla="*/ 312 w 217"/>
                  <a:gd name="T29" fmla="*/ 0 h 210"/>
                  <a:gd name="T30" fmla="*/ 443 w 217"/>
                  <a:gd name="T31" fmla="*/ 25 h 210"/>
                  <a:gd name="T32" fmla="*/ 480 w 217"/>
                  <a:gd name="T33" fmla="*/ 36 h 210"/>
                  <a:gd name="T34" fmla="*/ 516 w 217"/>
                  <a:gd name="T35" fmla="*/ 46 h 210"/>
                  <a:gd name="T36" fmla="*/ 547 w 217"/>
                  <a:gd name="T37" fmla="*/ 56 h 210"/>
                  <a:gd name="T38" fmla="*/ 570 w 217"/>
                  <a:gd name="T39" fmla="*/ 69 h 210"/>
                  <a:gd name="T40" fmla="*/ 596 w 217"/>
                  <a:gd name="T41" fmla="*/ 81 h 210"/>
                  <a:gd name="T42" fmla="*/ 616 w 217"/>
                  <a:gd name="T43" fmla="*/ 95 h 210"/>
                  <a:gd name="T44" fmla="*/ 632 w 217"/>
                  <a:gd name="T45" fmla="*/ 114 h 210"/>
                  <a:gd name="T46" fmla="*/ 651 w 217"/>
                  <a:gd name="T47" fmla="*/ 136 h 210"/>
                  <a:gd name="T48" fmla="*/ 616 w 217"/>
                  <a:gd name="T49" fmla="*/ 121 h 210"/>
                  <a:gd name="T50" fmla="*/ 583 w 217"/>
                  <a:gd name="T51" fmla="*/ 108 h 210"/>
                  <a:gd name="T52" fmla="*/ 550 w 217"/>
                  <a:gd name="T53" fmla="*/ 100 h 210"/>
                  <a:gd name="T54" fmla="*/ 516 w 217"/>
                  <a:gd name="T55" fmla="*/ 89 h 210"/>
                  <a:gd name="T56" fmla="*/ 489 w 217"/>
                  <a:gd name="T57" fmla="*/ 81 h 210"/>
                  <a:gd name="T58" fmla="*/ 460 w 217"/>
                  <a:gd name="T59" fmla="*/ 79 h 210"/>
                  <a:gd name="T60" fmla="*/ 428 w 217"/>
                  <a:gd name="T61" fmla="*/ 74 h 210"/>
                  <a:gd name="T62" fmla="*/ 401 w 217"/>
                  <a:gd name="T63" fmla="*/ 74 h 210"/>
                  <a:gd name="T64" fmla="*/ 375 w 217"/>
                  <a:gd name="T65" fmla="*/ 74 h 210"/>
                  <a:gd name="T66" fmla="*/ 348 w 217"/>
                  <a:gd name="T67" fmla="*/ 75 h 210"/>
                  <a:gd name="T68" fmla="*/ 320 w 217"/>
                  <a:gd name="T69" fmla="*/ 81 h 210"/>
                  <a:gd name="T70" fmla="*/ 297 w 217"/>
                  <a:gd name="T71" fmla="*/ 88 h 210"/>
                  <a:gd name="T72" fmla="*/ 273 w 217"/>
                  <a:gd name="T73" fmla="*/ 100 h 210"/>
                  <a:gd name="T74" fmla="*/ 245 w 217"/>
                  <a:gd name="T75" fmla="*/ 108 h 210"/>
                  <a:gd name="T76" fmla="*/ 222 w 217"/>
                  <a:gd name="T77" fmla="*/ 123 h 210"/>
                  <a:gd name="T78" fmla="*/ 198 w 217"/>
                  <a:gd name="T79" fmla="*/ 137 h 210"/>
                  <a:gd name="T80" fmla="*/ 156 w 217"/>
                  <a:gd name="T81" fmla="*/ 183 h 210"/>
                  <a:gd name="T82" fmla="*/ 127 w 217"/>
                  <a:gd name="T83" fmla="*/ 240 h 210"/>
                  <a:gd name="T84" fmla="*/ 110 w 217"/>
                  <a:gd name="T85" fmla="*/ 310 h 210"/>
                  <a:gd name="T86" fmla="*/ 104 w 217"/>
                  <a:gd name="T87" fmla="*/ 379 h 210"/>
                  <a:gd name="T88" fmla="*/ 104 w 217"/>
                  <a:gd name="T89" fmla="*/ 455 h 210"/>
                  <a:gd name="T90" fmla="*/ 114 w 217"/>
                  <a:gd name="T91" fmla="*/ 522 h 210"/>
                  <a:gd name="T92" fmla="*/ 123 w 217"/>
                  <a:gd name="T93" fmla="*/ 583 h 210"/>
                  <a:gd name="T94" fmla="*/ 137 w 217"/>
                  <a:gd name="T95" fmla="*/ 631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325 w 182"/>
                  <a:gd name="T1" fmla="*/ 0 h 213"/>
                  <a:gd name="T2" fmla="*/ 334 w 182"/>
                  <a:gd name="T3" fmla="*/ 6 h 213"/>
                  <a:gd name="T4" fmla="*/ 353 w 182"/>
                  <a:gd name="T5" fmla="*/ 25 h 213"/>
                  <a:gd name="T6" fmla="*/ 379 w 182"/>
                  <a:gd name="T7" fmla="*/ 55 h 213"/>
                  <a:gd name="T8" fmla="*/ 409 w 182"/>
                  <a:gd name="T9" fmla="*/ 100 h 213"/>
                  <a:gd name="T10" fmla="*/ 433 w 182"/>
                  <a:gd name="T11" fmla="*/ 156 h 213"/>
                  <a:gd name="T12" fmla="*/ 448 w 182"/>
                  <a:gd name="T13" fmla="*/ 230 h 213"/>
                  <a:gd name="T14" fmla="*/ 448 w 182"/>
                  <a:gd name="T15" fmla="*/ 318 h 213"/>
                  <a:gd name="T16" fmla="*/ 429 w 182"/>
                  <a:gd name="T17" fmla="*/ 421 h 213"/>
                  <a:gd name="T18" fmla="*/ 419 w 182"/>
                  <a:gd name="T19" fmla="*/ 450 h 213"/>
                  <a:gd name="T20" fmla="*/ 406 w 182"/>
                  <a:gd name="T21" fmla="*/ 474 h 213"/>
                  <a:gd name="T22" fmla="*/ 392 w 182"/>
                  <a:gd name="T23" fmla="*/ 500 h 213"/>
                  <a:gd name="T24" fmla="*/ 373 w 182"/>
                  <a:gd name="T25" fmla="*/ 523 h 213"/>
                  <a:gd name="T26" fmla="*/ 348 w 182"/>
                  <a:gd name="T27" fmla="*/ 544 h 213"/>
                  <a:gd name="T28" fmla="*/ 327 w 182"/>
                  <a:gd name="T29" fmla="*/ 561 h 213"/>
                  <a:gd name="T30" fmla="*/ 305 w 182"/>
                  <a:gd name="T31" fmla="*/ 577 h 213"/>
                  <a:gd name="T32" fmla="*/ 274 w 182"/>
                  <a:gd name="T33" fmla="*/ 590 h 213"/>
                  <a:gd name="T34" fmla="*/ 245 w 182"/>
                  <a:gd name="T35" fmla="*/ 596 h 213"/>
                  <a:gd name="T36" fmla="*/ 216 w 182"/>
                  <a:gd name="T37" fmla="*/ 604 h 213"/>
                  <a:gd name="T38" fmla="*/ 183 w 182"/>
                  <a:gd name="T39" fmla="*/ 609 h 213"/>
                  <a:gd name="T40" fmla="*/ 147 w 182"/>
                  <a:gd name="T41" fmla="*/ 609 h 213"/>
                  <a:gd name="T42" fmla="*/ 109 w 182"/>
                  <a:gd name="T43" fmla="*/ 604 h 213"/>
                  <a:gd name="T44" fmla="*/ 75 w 182"/>
                  <a:gd name="T45" fmla="*/ 596 h 213"/>
                  <a:gd name="T46" fmla="*/ 35 w 182"/>
                  <a:gd name="T47" fmla="*/ 583 h 213"/>
                  <a:gd name="T48" fmla="*/ 0 w 182"/>
                  <a:gd name="T49" fmla="*/ 568 h 213"/>
                  <a:gd name="T50" fmla="*/ 33 w 182"/>
                  <a:gd name="T51" fmla="*/ 590 h 213"/>
                  <a:gd name="T52" fmla="*/ 66 w 182"/>
                  <a:gd name="T53" fmla="*/ 604 h 213"/>
                  <a:gd name="T54" fmla="*/ 99 w 182"/>
                  <a:gd name="T55" fmla="*/ 619 h 213"/>
                  <a:gd name="T56" fmla="*/ 128 w 182"/>
                  <a:gd name="T57" fmla="*/ 629 h 213"/>
                  <a:gd name="T58" fmla="*/ 157 w 182"/>
                  <a:gd name="T59" fmla="*/ 638 h 213"/>
                  <a:gd name="T60" fmla="*/ 189 w 182"/>
                  <a:gd name="T61" fmla="*/ 642 h 213"/>
                  <a:gd name="T62" fmla="*/ 217 w 182"/>
                  <a:gd name="T63" fmla="*/ 643 h 213"/>
                  <a:gd name="T64" fmla="*/ 246 w 182"/>
                  <a:gd name="T65" fmla="*/ 643 h 213"/>
                  <a:gd name="T66" fmla="*/ 272 w 182"/>
                  <a:gd name="T67" fmla="*/ 642 h 213"/>
                  <a:gd name="T68" fmla="*/ 298 w 182"/>
                  <a:gd name="T69" fmla="*/ 636 h 213"/>
                  <a:gd name="T70" fmla="*/ 321 w 182"/>
                  <a:gd name="T71" fmla="*/ 629 h 213"/>
                  <a:gd name="T72" fmla="*/ 345 w 182"/>
                  <a:gd name="T73" fmla="*/ 623 h 213"/>
                  <a:gd name="T74" fmla="*/ 367 w 182"/>
                  <a:gd name="T75" fmla="*/ 615 h 213"/>
                  <a:gd name="T76" fmla="*/ 387 w 182"/>
                  <a:gd name="T77" fmla="*/ 602 h 213"/>
                  <a:gd name="T78" fmla="*/ 406 w 182"/>
                  <a:gd name="T79" fmla="*/ 590 h 213"/>
                  <a:gd name="T80" fmla="*/ 423 w 182"/>
                  <a:gd name="T81" fmla="*/ 577 h 213"/>
                  <a:gd name="T82" fmla="*/ 471 w 182"/>
                  <a:gd name="T83" fmla="*/ 531 h 213"/>
                  <a:gd name="T84" fmla="*/ 504 w 182"/>
                  <a:gd name="T85" fmla="*/ 487 h 213"/>
                  <a:gd name="T86" fmla="*/ 524 w 182"/>
                  <a:gd name="T87" fmla="*/ 435 h 213"/>
                  <a:gd name="T88" fmla="*/ 534 w 182"/>
                  <a:gd name="T89" fmla="*/ 388 h 213"/>
                  <a:gd name="T90" fmla="*/ 541 w 182"/>
                  <a:gd name="T91" fmla="*/ 337 h 213"/>
                  <a:gd name="T92" fmla="*/ 541 w 182"/>
                  <a:gd name="T93" fmla="*/ 286 h 213"/>
                  <a:gd name="T94" fmla="*/ 543 w 182"/>
                  <a:gd name="T95" fmla="*/ 239 h 213"/>
                  <a:gd name="T96" fmla="*/ 515 w 182"/>
                  <a:gd name="T97" fmla="*/ 140 h 213"/>
                  <a:gd name="T98" fmla="*/ 466 w 182"/>
                  <a:gd name="T99" fmla="*/ 62 h 213"/>
                  <a:gd name="T100" fmla="*/ 449 w 182"/>
                  <a:gd name="T101" fmla="*/ 55 h 213"/>
                  <a:gd name="T102" fmla="*/ 439 w 182"/>
                  <a:gd name="T103" fmla="*/ 46 h 213"/>
                  <a:gd name="T104" fmla="*/ 423 w 182"/>
                  <a:gd name="T105" fmla="*/ 39 h 213"/>
                  <a:gd name="T106" fmla="*/ 412 w 182"/>
                  <a:gd name="T107" fmla="*/ 33 h 213"/>
                  <a:gd name="T108" fmla="*/ 394 w 182"/>
                  <a:gd name="T109" fmla="*/ 27 h 213"/>
                  <a:gd name="T110" fmla="*/ 376 w 182"/>
                  <a:gd name="T111" fmla="*/ 19 h 213"/>
                  <a:gd name="T112" fmla="*/ 354 w 182"/>
                  <a:gd name="T113" fmla="*/ 9 h 213"/>
                  <a:gd name="T114" fmla="*/ 325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36 w 128"/>
                  <a:gd name="T1" fmla="*/ 0 h 217"/>
                  <a:gd name="T2" fmla="*/ 40 w 128"/>
                  <a:gd name="T3" fmla="*/ 3 h 217"/>
                  <a:gd name="T4" fmla="*/ 44 w 128"/>
                  <a:gd name="T5" fmla="*/ 10 h 217"/>
                  <a:gd name="T6" fmla="*/ 47 w 128"/>
                  <a:gd name="T7" fmla="*/ 19 h 217"/>
                  <a:gd name="T8" fmla="*/ 49 w 128"/>
                  <a:gd name="T9" fmla="*/ 29 h 217"/>
                  <a:gd name="T10" fmla="*/ 49 w 128"/>
                  <a:gd name="T11" fmla="*/ 42 h 217"/>
                  <a:gd name="T12" fmla="*/ 44 w 128"/>
                  <a:gd name="T13" fmla="*/ 54 h 217"/>
                  <a:gd name="T14" fmla="*/ 36 w 128"/>
                  <a:gd name="T15" fmla="*/ 67 h 217"/>
                  <a:gd name="T16" fmla="*/ 23 w 128"/>
                  <a:gd name="T17" fmla="*/ 81 h 217"/>
                  <a:gd name="T18" fmla="*/ 19 w 128"/>
                  <a:gd name="T19" fmla="*/ 79 h 217"/>
                  <a:gd name="T20" fmla="*/ 15 w 128"/>
                  <a:gd name="T21" fmla="*/ 78 h 217"/>
                  <a:gd name="T22" fmla="*/ 10 w 128"/>
                  <a:gd name="T23" fmla="*/ 76 h 217"/>
                  <a:gd name="T24" fmla="*/ 7 w 128"/>
                  <a:gd name="T25" fmla="*/ 75 h 217"/>
                  <a:gd name="T26" fmla="*/ 3 w 128"/>
                  <a:gd name="T27" fmla="*/ 73 h 217"/>
                  <a:gd name="T28" fmla="*/ 1 w 128"/>
                  <a:gd name="T29" fmla="*/ 70 h 217"/>
                  <a:gd name="T30" fmla="*/ 0 w 128"/>
                  <a:gd name="T31" fmla="*/ 68 h 217"/>
                  <a:gd name="T32" fmla="*/ 1 w 128"/>
                  <a:gd name="T33" fmla="*/ 66 h 217"/>
                  <a:gd name="T34" fmla="*/ 5 w 128"/>
                  <a:gd name="T35" fmla="*/ 63 h 217"/>
                  <a:gd name="T36" fmla="*/ 11 w 128"/>
                  <a:gd name="T37" fmla="*/ 60 h 217"/>
                  <a:gd name="T38" fmla="*/ 17 w 128"/>
                  <a:gd name="T39" fmla="*/ 56 h 217"/>
                  <a:gd name="T40" fmla="*/ 24 w 128"/>
                  <a:gd name="T41" fmla="*/ 50 h 217"/>
                  <a:gd name="T42" fmla="*/ 30 w 128"/>
                  <a:gd name="T43" fmla="*/ 42 h 217"/>
                  <a:gd name="T44" fmla="*/ 35 w 128"/>
                  <a:gd name="T45" fmla="*/ 31 h 217"/>
                  <a:gd name="T46" fmla="*/ 37 w 128"/>
                  <a:gd name="T47" fmla="*/ 17 h 217"/>
                  <a:gd name="T48" fmla="*/ 3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8 w 117"/>
                  <a:gd name="T1" fmla="*/ 0 h 132"/>
                  <a:gd name="T2" fmla="*/ 0 w 117"/>
                  <a:gd name="T3" fmla="*/ 9 h 132"/>
                  <a:gd name="T4" fmla="*/ 1 w 117"/>
                  <a:gd name="T5" fmla="*/ 9 h 132"/>
                  <a:gd name="T6" fmla="*/ 5 w 117"/>
                  <a:gd name="T7" fmla="*/ 10 h 132"/>
                  <a:gd name="T8" fmla="*/ 11 w 117"/>
                  <a:gd name="T9" fmla="*/ 13 h 132"/>
                  <a:gd name="T10" fmla="*/ 17 w 117"/>
                  <a:gd name="T11" fmla="*/ 16 h 132"/>
                  <a:gd name="T12" fmla="*/ 25 w 117"/>
                  <a:gd name="T13" fmla="*/ 22 h 132"/>
                  <a:gd name="T14" fmla="*/ 32 w 117"/>
                  <a:gd name="T15" fmla="*/ 27 h 132"/>
                  <a:gd name="T16" fmla="*/ 39 w 117"/>
                  <a:gd name="T17" fmla="*/ 36 h 132"/>
                  <a:gd name="T18" fmla="*/ 44 w 117"/>
                  <a:gd name="T19" fmla="*/ 47 h 132"/>
                  <a:gd name="T20" fmla="*/ 45 w 117"/>
                  <a:gd name="T21" fmla="*/ 42 h 132"/>
                  <a:gd name="T22" fmla="*/ 44 w 117"/>
                  <a:gd name="T23" fmla="*/ 37 h 132"/>
                  <a:gd name="T24" fmla="*/ 41 w 117"/>
                  <a:gd name="T25" fmla="*/ 31 h 132"/>
                  <a:gd name="T26" fmla="*/ 38 w 117"/>
                  <a:gd name="T27" fmla="*/ 26 h 132"/>
                  <a:gd name="T28" fmla="*/ 34 w 117"/>
                  <a:gd name="T29" fmla="*/ 20 h 132"/>
                  <a:gd name="T30" fmla="*/ 30 w 117"/>
                  <a:gd name="T31" fmla="*/ 16 h 132"/>
                  <a:gd name="T32" fmla="*/ 26 w 117"/>
                  <a:gd name="T33" fmla="*/ 13 h 132"/>
                  <a:gd name="T34" fmla="*/ 23 w 117"/>
                  <a:gd name="T35" fmla="*/ 11 h 132"/>
                  <a:gd name="T36" fmla="*/ 26 w 117"/>
                  <a:gd name="T37" fmla="*/ 10 h 132"/>
                  <a:gd name="T38" fmla="*/ 30 w 117"/>
                  <a:gd name="T39" fmla="*/ 10 h 132"/>
                  <a:gd name="T40" fmla="*/ 34 w 117"/>
                  <a:gd name="T41" fmla="*/ 9 h 132"/>
                  <a:gd name="T42" fmla="*/ 38 w 117"/>
                  <a:gd name="T43" fmla="*/ 9 h 132"/>
                  <a:gd name="T44" fmla="*/ 40 w 117"/>
                  <a:gd name="T45" fmla="*/ 8 h 132"/>
                  <a:gd name="T46" fmla="*/ 41 w 117"/>
                  <a:gd name="T47" fmla="*/ 8 h 132"/>
                  <a:gd name="T48" fmla="*/ 44 w 117"/>
                  <a:gd name="T49" fmla="*/ 8 h 132"/>
                  <a:gd name="T50" fmla="*/ 44 w 117"/>
                  <a:gd name="T51" fmla="*/ 8 h 132"/>
                  <a:gd name="T52" fmla="*/ 28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1 w 29"/>
                  <a:gd name="T1" fmla="*/ 0 h 77"/>
                  <a:gd name="T2" fmla="*/ 9 w 29"/>
                  <a:gd name="T3" fmla="*/ 0 h 77"/>
                  <a:gd name="T4" fmla="*/ 7 w 29"/>
                  <a:gd name="T5" fmla="*/ 1 h 77"/>
                  <a:gd name="T6" fmla="*/ 4 w 29"/>
                  <a:gd name="T7" fmla="*/ 3 h 77"/>
                  <a:gd name="T8" fmla="*/ 1 w 29"/>
                  <a:gd name="T9" fmla="*/ 7 h 77"/>
                  <a:gd name="T10" fmla="*/ 1 w 29"/>
                  <a:gd name="T11" fmla="*/ 11 h 77"/>
                  <a:gd name="T12" fmla="*/ 0 w 29"/>
                  <a:gd name="T13" fmla="*/ 16 h 77"/>
                  <a:gd name="T14" fmla="*/ 1 w 29"/>
                  <a:gd name="T15" fmla="*/ 22 h 77"/>
                  <a:gd name="T16" fmla="*/ 4 w 29"/>
                  <a:gd name="T17" fmla="*/ 28 h 77"/>
                  <a:gd name="T18" fmla="*/ 6 w 29"/>
                  <a:gd name="T19" fmla="*/ 19 h 77"/>
                  <a:gd name="T20" fmla="*/ 7 w 29"/>
                  <a:gd name="T21" fmla="*/ 14 h 77"/>
                  <a:gd name="T22" fmla="*/ 9 w 29"/>
                  <a:gd name="T23" fmla="*/ 8 h 77"/>
                  <a:gd name="T24" fmla="*/ 1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163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16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4 w 207"/>
                    <a:gd name="T1" fmla="*/ 15 h 564"/>
                    <a:gd name="T2" fmla="*/ 2 w 207"/>
                    <a:gd name="T3" fmla="*/ 24 h 564"/>
                    <a:gd name="T4" fmla="*/ 1 w 207"/>
                    <a:gd name="T5" fmla="*/ 33 h 564"/>
                    <a:gd name="T6" fmla="*/ 0 w 207"/>
                    <a:gd name="T7" fmla="*/ 41 h 564"/>
                    <a:gd name="T8" fmla="*/ 0 w 207"/>
                    <a:gd name="T9" fmla="*/ 50 h 564"/>
                    <a:gd name="T10" fmla="*/ 1 w 207"/>
                    <a:gd name="T11" fmla="*/ 59 h 564"/>
                    <a:gd name="T12" fmla="*/ 2 w 207"/>
                    <a:gd name="T13" fmla="*/ 70 h 564"/>
                    <a:gd name="T14" fmla="*/ 6 w 207"/>
                    <a:gd name="T15" fmla="*/ 82 h 564"/>
                    <a:gd name="T16" fmla="*/ 10 w 207"/>
                    <a:gd name="T17" fmla="*/ 95 h 564"/>
                    <a:gd name="T18" fmla="*/ 15 w 207"/>
                    <a:gd name="T19" fmla="*/ 108 h 564"/>
                    <a:gd name="T20" fmla="*/ 20 w 207"/>
                    <a:gd name="T21" fmla="*/ 120 h 564"/>
                    <a:gd name="T22" fmla="*/ 27 w 207"/>
                    <a:gd name="T23" fmla="*/ 134 h 564"/>
                    <a:gd name="T24" fmla="*/ 35 w 207"/>
                    <a:gd name="T25" fmla="*/ 147 h 564"/>
                    <a:gd name="T26" fmla="*/ 44 w 207"/>
                    <a:gd name="T27" fmla="*/ 160 h 564"/>
                    <a:gd name="T28" fmla="*/ 52 w 207"/>
                    <a:gd name="T29" fmla="*/ 171 h 564"/>
                    <a:gd name="T30" fmla="*/ 60 w 207"/>
                    <a:gd name="T31" fmla="*/ 180 h 564"/>
                    <a:gd name="T32" fmla="*/ 68 w 207"/>
                    <a:gd name="T33" fmla="*/ 187 h 564"/>
                    <a:gd name="T34" fmla="*/ 53 w 207"/>
                    <a:gd name="T35" fmla="*/ 165 h 564"/>
                    <a:gd name="T36" fmla="*/ 42 w 207"/>
                    <a:gd name="T37" fmla="*/ 148 h 564"/>
                    <a:gd name="T38" fmla="*/ 34 w 207"/>
                    <a:gd name="T39" fmla="*/ 134 h 564"/>
                    <a:gd name="T40" fmla="*/ 28 w 207"/>
                    <a:gd name="T41" fmla="*/ 122 h 564"/>
                    <a:gd name="T42" fmla="*/ 25 w 207"/>
                    <a:gd name="T43" fmla="*/ 111 h 564"/>
                    <a:gd name="T44" fmla="*/ 22 w 207"/>
                    <a:gd name="T45" fmla="*/ 102 h 564"/>
                    <a:gd name="T46" fmla="*/ 21 w 207"/>
                    <a:gd name="T47" fmla="*/ 94 h 564"/>
                    <a:gd name="T48" fmla="*/ 19 w 207"/>
                    <a:gd name="T49" fmla="*/ 86 h 564"/>
                    <a:gd name="T50" fmla="*/ 15 w 207"/>
                    <a:gd name="T51" fmla="*/ 68 h 564"/>
                    <a:gd name="T52" fmla="*/ 13 w 207"/>
                    <a:gd name="T53" fmla="*/ 46 h 564"/>
                    <a:gd name="T54" fmla="*/ 15 w 207"/>
                    <a:gd name="T55" fmla="*/ 23 h 564"/>
                    <a:gd name="T56" fmla="*/ 17 w 207"/>
                    <a:gd name="T57" fmla="*/ 0 h 564"/>
                    <a:gd name="T58" fmla="*/ 4 w 207"/>
                    <a:gd name="T59" fmla="*/ 15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6 h 232"/>
                    <a:gd name="T2" fmla="*/ 5 w 47"/>
                    <a:gd name="T3" fmla="*/ 18 h 232"/>
                    <a:gd name="T4" fmla="*/ 8 w 47"/>
                    <a:gd name="T5" fmla="*/ 33 h 232"/>
                    <a:gd name="T6" fmla="*/ 8 w 47"/>
                    <a:gd name="T7" fmla="*/ 52 h 232"/>
                    <a:gd name="T8" fmla="*/ 6 w 47"/>
                    <a:gd name="T9" fmla="*/ 76 h 232"/>
                    <a:gd name="T10" fmla="*/ 15 w 47"/>
                    <a:gd name="T11" fmla="*/ 71 h 232"/>
                    <a:gd name="T12" fmla="*/ 16 w 47"/>
                    <a:gd name="T13" fmla="*/ 59 h 232"/>
                    <a:gd name="T14" fmla="*/ 16 w 47"/>
                    <a:gd name="T15" fmla="*/ 46 h 232"/>
                    <a:gd name="T16" fmla="*/ 15 w 47"/>
                    <a:gd name="T17" fmla="*/ 34 h 232"/>
                    <a:gd name="T18" fmla="*/ 14 w 47"/>
                    <a:gd name="T19" fmla="*/ 23 h 232"/>
                    <a:gd name="T20" fmla="*/ 13 w 47"/>
                    <a:gd name="T21" fmla="*/ 17 h 232"/>
                    <a:gd name="T22" fmla="*/ 10 w 47"/>
                    <a:gd name="T23" fmla="*/ 11 h 232"/>
                    <a:gd name="T24" fmla="*/ 8 w 47"/>
                    <a:gd name="T25" fmla="*/ 6 h 232"/>
                    <a:gd name="T26" fmla="*/ 4 w 47"/>
                    <a:gd name="T27" fmla="*/ 0 h 232"/>
                    <a:gd name="T28" fmla="*/ 0 w 47"/>
                    <a:gd name="T29" fmla="*/ 6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28 w 87"/>
                    <a:gd name="T1" fmla="*/ 7 h 40"/>
                    <a:gd name="T2" fmla="*/ 26 w 87"/>
                    <a:gd name="T3" fmla="*/ 5 h 40"/>
                    <a:gd name="T4" fmla="*/ 22 w 87"/>
                    <a:gd name="T5" fmla="*/ 3 h 40"/>
                    <a:gd name="T6" fmla="*/ 19 w 87"/>
                    <a:gd name="T7" fmla="*/ 2 h 40"/>
                    <a:gd name="T8" fmla="*/ 15 w 87"/>
                    <a:gd name="T9" fmla="*/ 1 h 40"/>
                    <a:gd name="T10" fmla="*/ 12 w 87"/>
                    <a:gd name="T11" fmla="*/ 1 h 40"/>
                    <a:gd name="T12" fmla="*/ 8 w 87"/>
                    <a:gd name="T13" fmla="*/ 1 h 40"/>
                    <a:gd name="T14" fmla="*/ 4 w 87"/>
                    <a:gd name="T15" fmla="*/ 0 h 40"/>
                    <a:gd name="T16" fmla="*/ 0 w 87"/>
                    <a:gd name="T17" fmla="*/ 1 h 40"/>
                    <a:gd name="T18" fmla="*/ 2 w 87"/>
                    <a:gd name="T19" fmla="*/ 2 h 40"/>
                    <a:gd name="T20" fmla="*/ 5 w 87"/>
                    <a:gd name="T21" fmla="*/ 3 h 40"/>
                    <a:gd name="T22" fmla="*/ 7 w 87"/>
                    <a:gd name="T23" fmla="*/ 4 h 40"/>
                    <a:gd name="T24" fmla="*/ 11 w 87"/>
                    <a:gd name="T25" fmla="*/ 5 h 40"/>
                    <a:gd name="T26" fmla="*/ 14 w 87"/>
                    <a:gd name="T27" fmla="*/ 7 h 40"/>
                    <a:gd name="T28" fmla="*/ 17 w 87"/>
                    <a:gd name="T29" fmla="*/ 8 h 40"/>
                    <a:gd name="T30" fmla="*/ 21 w 87"/>
                    <a:gd name="T31" fmla="*/ 10 h 40"/>
                    <a:gd name="T32" fmla="*/ 24 w 87"/>
                    <a:gd name="T33" fmla="*/ 12 h 40"/>
                    <a:gd name="T34" fmla="*/ 28 w 87"/>
                    <a:gd name="T35" fmla="*/ 7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5132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155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6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7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3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15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4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149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0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8 w 109"/>
                <a:gd name="T3" fmla="*/ 1 h 156"/>
                <a:gd name="T4" fmla="*/ 33 w 109"/>
                <a:gd name="T5" fmla="*/ 5 h 156"/>
                <a:gd name="T6" fmla="*/ 65 w 109"/>
                <a:gd name="T7" fmla="*/ 15 h 156"/>
                <a:gd name="T8" fmla="*/ 103 w 109"/>
                <a:gd name="T9" fmla="*/ 30 h 156"/>
                <a:gd name="T10" fmla="*/ 138 w 109"/>
                <a:gd name="T11" fmla="*/ 54 h 156"/>
                <a:gd name="T12" fmla="*/ 170 w 109"/>
                <a:gd name="T13" fmla="*/ 87 h 156"/>
                <a:gd name="T14" fmla="*/ 190 w 109"/>
                <a:gd name="T15" fmla="*/ 133 h 156"/>
                <a:gd name="T16" fmla="*/ 194 w 109"/>
                <a:gd name="T17" fmla="*/ 192 h 156"/>
                <a:gd name="T18" fmla="*/ 186 w 109"/>
                <a:gd name="T19" fmla="*/ 192 h 156"/>
                <a:gd name="T20" fmla="*/ 176 w 109"/>
                <a:gd name="T21" fmla="*/ 192 h 156"/>
                <a:gd name="T22" fmla="*/ 166 w 109"/>
                <a:gd name="T23" fmla="*/ 192 h 156"/>
                <a:gd name="T24" fmla="*/ 154 w 109"/>
                <a:gd name="T25" fmla="*/ 189 h 156"/>
                <a:gd name="T26" fmla="*/ 144 w 109"/>
                <a:gd name="T27" fmla="*/ 188 h 156"/>
                <a:gd name="T28" fmla="*/ 132 w 109"/>
                <a:gd name="T29" fmla="*/ 184 h 156"/>
                <a:gd name="T30" fmla="*/ 117 w 109"/>
                <a:gd name="T31" fmla="*/ 178 h 156"/>
                <a:gd name="T32" fmla="*/ 103 w 109"/>
                <a:gd name="T33" fmla="*/ 171 h 156"/>
                <a:gd name="T34" fmla="*/ 94 w 109"/>
                <a:gd name="T35" fmla="*/ 155 h 156"/>
                <a:gd name="T36" fmla="*/ 94 w 109"/>
                <a:gd name="T37" fmla="*/ 136 h 156"/>
                <a:gd name="T38" fmla="*/ 99 w 109"/>
                <a:gd name="T39" fmla="*/ 118 h 156"/>
                <a:gd name="T40" fmla="*/ 104 w 109"/>
                <a:gd name="T41" fmla="*/ 98 h 156"/>
                <a:gd name="T42" fmla="*/ 99 w 109"/>
                <a:gd name="T43" fmla="*/ 76 h 156"/>
                <a:gd name="T44" fmla="*/ 85 w 109"/>
                <a:gd name="T45" fmla="*/ 52 h 156"/>
                <a:gd name="T46" fmla="*/ 56 w 109"/>
                <a:gd name="T47" fmla="*/ 2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 w 54"/>
                <a:gd name="T5" fmla="*/ 3 h 40"/>
                <a:gd name="T6" fmla="*/ 24 w 54"/>
                <a:gd name="T7" fmla="*/ 11 h 40"/>
                <a:gd name="T8" fmla="*/ 39 w 54"/>
                <a:gd name="T9" fmla="*/ 15 h 40"/>
                <a:gd name="T10" fmla="*/ 53 w 54"/>
                <a:gd name="T11" fmla="*/ 18 h 40"/>
                <a:gd name="T12" fmla="*/ 68 w 54"/>
                <a:gd name="T13" fmla="*/ 20 h 40"/>
                <a:gd name="T14" fmla="*/ 83 w 54"/>
                <a:gd name="T15" fmla="*/ 22 h 40"/>
                <a:gd name="T16" fmla="*/ 99 w 54"/>
                <a:gd name="T17" fmla="*/ 19 h 40"/>
                <a:gd name="T18" fmla="*/ 97 w 54"/>
                <a:gd name="T19" fmla="*/ 31 h 40"/>
                <a:gd name="T20" fmla="*/ 92 w 54"/>
                <a:gd name="T21" fmla="*/ 41 h 40"/>
                <a:gd name="T22" fmla="*/ 81 w 54"/>
                <a:gd name="T23" fmla="*/ 47 h 40"/>
                <a:gd name="T24" fmla="*/ 67 w 54"/>
                <a:gd name="T25" fmla="*/ 49 h 40"/>
                <a:gd name="T26" fmla="*/ 51 w 54"/>
                <a:gd name="T27" fmla="*/ 48 h 40"/>
                <a:gd name="T28" fmla="*/ 34 w 54"/>
                <a:gd name="T29" fmla="*/ 40 h 40"/>
                <a:gd name="T30" fmla="*/ 18 w 54"/>
                <a:gd name="T31" fmla="*/ 2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8 h 237"/>
                <a:gd name="T4" fmla="*/ 7 w 257"/>
                <a:gd name="T5" fmla="*/ 56 h 237"/>
                <a:gd name="T6" fmla="*/ 15 w 257"/>
                <a:gd name="T7" fmla="*/ 84 h 237"/>
                <a:gd name="T8" fmla="*/ 27 w 257"/>
                <a:gd name="T9" fmla="*/ 108 h 237"/>
                <a:gd name="T10" fmla="*/ 43 w 257"/>
                <a:gd name="T11" fmla="*/ 131 h 237"/>
                <a:gd name="T12" fmla="*/ 64 w 257"/>
                <a:gd name="T13" fmla="*/ 156 h 237"/>
                <a:gd name="T14" fmla="*/ 91 w 257"/>
                <a:gd name="T15" fmla="*/ 178 h 237"/>
                <a:gd name="T16" fmla="*/ 122 w 257"/>
                <a:gd name="T17" fmla="*/ 196 h 237"/>
                <a:gd name="T18" fmla="*/ 161 w 257"/>
                <a:gd name="T19" fmla="*/ 215 h 237"/>
                <a:gd name="T20" fmla="*/ 206 w 257"/>
                <a:gd name="T21" fmla="*/ 229 h 237"/>
                <a:gd name="T22" fmla="*/ 254 w 257"/>
                <a:gd name="T23" fmla="*/ 242 h 237"/>
                <a:gd name="T24" fmla="*/ 313 w 257"/>
                <a:gd name="T25" fmla="*/ 252 h 237"/>
                <a:gd name="T26" fmla="*/ 377 w 257"/>
                <a:gd name="T27" fmla="*/ 258 h 237"/>
                <a:gd name="T28" fmla="*/ 451 w 257"/>
                <a:gd name="T29" fmla="*/ 262 h 237"/>
                <a:gd name="T30" fmla="*/ 527 w 257"/>
                <a:gd name="T31" fmla="*/ 261 h 237"/>
                <a:gd name="T32" fmla="*/ 616 w 257"/>
                <a:gd name="T33" fmla="*/ 256 h 237"/>
                <a:gd name="T34" fmla="*/ 538 w 257"/>
                <a:gd name="T35" fmla="*/ 251 h 237"/>
                <a:gd name="T36" fmla="*/ 467 w 257"/>
                <a:gd name="T37" fmla="*/ 243 h 237"/>
                <a:gd name="T38" fmla="*/ 408 w 257"/>
                <a:gd name="T39" fmla="*/ 234 h 237"/>
                <a:gd name="T40" fmla="*/ 355 w 257"/>
                <a:gd name="T41" fmla="*/ 225 h 237"/>
                <a:gd name="T42" fmla="*/ 307 w 257"/>
                <a:gd name="T43" fmla="*/ 214 h 237"/>
                <a:gd name="T44" fmla="*/ 269 w 257"/>
                <a:gd name="T45" fmla="*/ 201 h 237"/>
                <a:gd name="T46" fmla="*/ 233 w 257"/>
                <a:gd name="T47" fmla="*/ 187 h 237"/>
                <a:gd name="T48" fmla="*/ 201 w 257"/>
                <a:gd name="T49" fmla="*/ 171 h 237"/>
                <a:gd name="T50" fmla="*/ 171 w 257"/>
                <a:gd name="T51" fmla="*/ 156 h 237"/>
                <a:gd name="T52" fmla="*/ 147 w 257"/>
                <a:gd name="T53" fmla="*/ 137 h 237"/>
                <a:gd name="T54" fmla="*/ 126 w 257"/>
                <a:gd name="T55" fmla="*/ 119 h 237"/>
                <a:gd name="T56" fmla="*/ 104 w 257"/>
                <a:gd name="T57" fmla="*/ 97 h 237"/>
                <a:gd name="T58" fmla="*/ 79 w 257"/>
                <a:gd name="T59" fmla="*/ 75 h 237"/>
                <a:gd name="T60" fmla="*/ 55 w 257"/>
                <a:gd name="T61" fmla="*/ 53 h 237"/>
                <a:gd name="T62" fmla="*/ 28 w 257"/>
                <a:gd name="T63" fmla="*/ 27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89 w 124"/>
                <a:gd name="T1" fmla="*/ 0 h 110"/>
                <a:gd name="T2" fmla="*/ 303 w 124"/>
                <a:gd name="T3" fmla="*/ 123 h 110"/>
                <a:gd name="T4" fmla="*/ 294 w 124"/>
                <a:gd name="T5" fmla="*/ 122 h 110"/>
                <a:gd name="T6" fmla="*/ 261 w 124"/>
                <a:gd name="T7" fmla="*/ 120 h 110"/>
                <a:gd name="T8" fmla="*/ 218 w 124"/>
                <a:gd name="T9" fmla="*/ 116 h 110"/>
                <a:gd name="T10" fmla="*/ 167 w 124"/>
                <a:gd name="T11" fmla="*/ 114 h 110"/>
                <a:gd name="T12" fmla="*/ 110 w 124"/>
                <a:gd name="T13" fmla="*/ 111 h 110"/>
                <a:gd name="T14" fmla="*/ 62 w 124"/>
                <a:gd name="T15" fmla="*/ 112 h 110"/>
                <a:gd name="T16" fmla="*/ 22 w 124"/>
                <a:gd name="T17" fmla="*/ 117 h 110"/>
                <a:gd name="T18" fmla="*/ 0 w 124"/>
                <a:gd name="T19" fmla="*/ 125 h 110"/>
                <a:gd name="T20" fmla="*/ 9 w 124"/>
                <a:gd name="T21" fmla="*/ 112 h 110"/>
                <a:gd name="T22" fmla="*/ 20 w 124"/>
                <a:gd name="T23" fmla="*/ 101 h 110"/>
                <a:gd name="T24" fmla="*/ 40 w 124"/>
                <a:gd name="T25" fmla="*/ 94 h 110"/>
                <a:gd name="T26" fmla="*/ 62 w 124"/>
                <a:gd name="T27" fmla="*/ 87 h 110"/>
                <a:gd name="T28" fmla="*/ 88 w 124"/>
                <a:gd name="T29" fmla="*/ 82 h 110"/>
                <a:gd name="T30" fmla="*/ 114 w 124"/>
                <a:gd name="T31" fmla="*/ 81 h 110"/>
                <a:gd name="T32" fmla="*/ 143 w 124"/>
                <a:gd name="T33" fmla="*/ 81 h 110"/>
                <a:gd name="T34" fmla="*/ 176 w 124"/>
                <a:gd name="T35" fmla="*/ 85 h 110"/>
                <a:gd name="T36" fmla="*/ 178 w 124"/>
                <a:gd name="T37" fmla="*/ 81 h 110"/>
                <a:gd name="T38" fmla="*/ 171 w 124"/>
                <a:gd name="T39" fmla="*/ 65 h 110"/>
                <a:gd name="T40" fmla="*/ 163 w 124"/>
                <a:gd name="T41" fmla="*/ 44 h 110"/>
                <a:gd name="T42" fmla="*/ 160 w 124"/>
                <a:gd name="T43" fmla="*/ 33 h 110"/>
                <a:gd name="T44" fmla="*/ 154 w 124"/>
                <a:gd name="T45" fmla="*/ 33 h 110"/>
                <a:gd name="T46" fmla="*/ 148 w 124"/>
                <a:gd name="T47" fmla="*/ 32 h 110"/>
                <a:gd name="T48" fmla="*/ 143 w 124"/>
                <a:gd name="T49" fmla="*/ 29 h 110"/>
                <a:gd name="T50" fmla="*/ 140 w 124"/>
                <a:gd name="T51" fmla="*/ 26 h 110"/>
                <a:gd name="T52" fmla="*/ 140 w 124"/>
                <a:gd name="T53" fmla="*/ 22 h 110"/>
                <a:gd name="T54" fmla="*/ 143 w 124"/>
                <a:gd name="T55" fmla="*/ 17 h 110"/>
                <a:gd name="T56" fmla="*/ 162 w 124"/>
                <a:gd name="T57" fmla="*/ 8 h 110"/>
                <a:gd name="T58" fmla="*/ 189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2 w 109"/>
                <a:gd name="T3" fmla="*/ 1 h 156"/>
                <a:gd name="T4" fmla="*/ 43 w 109"/>
                <a:gd name="T5" fmla="*/ 5 h 156"/>
                <a:gd name="T6" fmla="*/ 90 w 109"/>
                <a:gd name="T7" fmla="*/ 12 h 156"/>
                <a:gd name="T8" fmla="*/ 142 w 109"/>
                <a:gd name="T9" fmla="*/ 27 h 156"/>
                <a:gd name="T10" fmla="*/ 192 w 109"/>
                <a:gd name="T11" fmla="*/ 47 h 156"/>
                <a:gd name="T12" fmla="*/ 235 w 109"/>
                <a:gd name="T13" fmla="*/ 77 h 156"/>
                <a:gd name="T14" fmla="*/ 262 w 109"/>
                <a:gd name="T15" fmla="*/ 117 h 156"/>
                <a:gd name="T16" fmla="*/ 267 w 109"/>
                <a:gd name="T17" fmla="*/ 168 h 156"/>
                <a:gd name="T18" fmla="*/ 259 w 109"/>
                <a:gd name="T19" fmla="*/ 168 h 156"/>
                <a:gd name="T20" fmla="*/ 244 w 109"/>
                <a:gd name="T21" fmla="*/ 168 h 156"/>
                <a:gd name="T22" fmla="*/ 228 w 109"/>
                <a:gd name="T23" fmla="*/ 168 h 156"/>
                <a:gd name="T24" fmla="*/ 213 w 109"/>
                <a:gd name="T25" fmla="*/ 166 h 156"/>
                <a:gd name="T26" fmla="*/ 198 w 109"/>
                <a:gd name="T27" fmla="*/ 165 h 156"/>
                <a:gd name="T28" fmla="*/ 182 w 109"/>
                <a:gd name="T29" fmla="*/ 162 h 156"/>
                <a:gd name="T30" fmla="*/ 162 w 109"/>
                <a:gd name="T31" fmla="*/ 157 h 156"/>
                <a:gd name="T32" fmla="*/ 142 w 109"/>
                <a:gd name="T33" fmla="*/ 151 h 156"/>
                <a:gd name="T34" fmla="*/ 129 w 109"/>
                <a:gd name="T35" fmla="*/ 135 h 156"/>
                <a:gd name="T36" fmla="*/ 129 w 109"/>
                <a:gd name="T37" fmla="*/ 120 h 156"/>
                <a:gd name="T38" fmla="*/ 138 w 109"/>
                <a:gd name="T39" fmla="*/ 104 h 156"/>
                <a:gd name="T40" fmla="*/ 146 w 109"/>
                <a:gd name="T41" fmla="*/ 86 h 156"/>
                <a:gd name="T42" fmla="*/ 138 w 109"/>
                <a:gd name="T43" fmla="*/ 68 h 156"/>
                <a:gd name="T44" fmla="*/ 119 w 109"/>
                <a:gd name="T45" fmla="*/ 46 h 156"/>
                <a:gd name="T46" fmla="*/ 77 w 109"/>
                <a:gd name="T47" fmla="*/ 2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77 w 46"/>
                <a:gd name="T1" fmla="*/ 0 h 94"/>
                <a:gd name="T2" fmla="*/ 49 w 46"/>
                <a:gd name="T3" fmla="*/ 41 h 94"/>
                <a:gd name="T4" fmla="*/ 36 w 46"/>
                <a:gd name="T5" fmla="*/ 68 h 94"/>
                <a:gd name="T6" fmla="*/ 27 w 46"/>
                <a:gd name="T7" fmla="*/ 88 h 94"/>
                <a:gd name="T8" fmla="*/ 0 w 46"/>
                <a:gd name="T9" fmla="*/ 103 h 94"/>
                <a:gd name="T10" fmla="*/ 30 w 46"/>
                <a:gd name="T11" fmla="*/ 97 h 94"/>
                <a:gd name="T12" fmla="*/ 57 w 46"/>
                <a:gd name="T13" fmla="*/ 89 h 94"/>
                <a:gd name="T14" fmla="*/ 78 w 46"/>
                <a:gd name="T15" fmla="*/ 75 h 94"/>
                <a:gd name="T16" fmla="*/ 98 w 46"/>
                <a:gd name="T17" fmla="*/ 63 h 94"/>
                <a:gd name="T18" fmla="*/ 111 w 46"/>
                <a:gd name="T19" fmla="*/ 47 h 94"/>
                <a:gd name="T20" fmla="*/ 113 w 46"/>
                <a:gd name="T21" fmla="*/ 33 h 94"/>
                <a:gd name="T22" fmla="*/ 104 w 46"/>
                <a:gd name="T23" fmla="*/ 15 h 94"/>
                <a:gd name="T24" fmla="*/ 7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5 w 54"/>
                <a:gd name="T5" fmla="*/ 3 h 40"/>
                <a:gd name="T6" fmla="*/ 31 w 54"/>
                <a:gd name="T7" fmla="*/ 8 h 40"/>
                <a:gd name="T8" fmla="*/ 49 w 54"/>
                <a:gd name="T9" fmla="*/ 12 h 40"/>
                <a:gd name="T10" fmla="*/ 69 w 54"/>
                <a:gd name="T11" fmla="*/ 15 h 40"/>
                <a:gd name="T12" fmla="*/ 91 w 54"/>
                <a:gd name="T13" fmla="*/ 17 h 40"/>
                <a:gd name="T14" fmla="*/ 108 w 54"/>
                <a:gd name="T15" fmla="*/ 18 h 40"/>
                <a:gd name="T16" fmla="*/ 128 w 54"/>
                <a:gd name="T17" fmla="*/ 16 h 40"/>
                <a:gd name="T18" fmla="*/ 127 w 54"/>
                <a:gd name="T19" fmla="*/ 28 h 40"/>
                <a:gd name="T20" fmla="*/ 119 w 54"/>
                <a:gd name="T21" fmla="*/ 36 h 40"/>
                <a:gd name="T22" fmla="*/ 105 w 54"/>
                <a:gd name="T23" fmla="*/ 41 h 40"/>
                <a:gd name="T24" fmla="*/ 87 w 54"/>
                <a:gd name="T25" fmla="*/ 43 h 40"/>
                <a:gd name="T26" fmla="*/ 65 w 54"/>
                <a:gd name="T27" fmla="*/ 42 h 40"/>
                <a:gd name="T28" fmla="*/ 44 w 54"/>
                <a:gd name="T29" fmla="*/ 35 h 40"/>
                <a:gd name="T30" fmla="*/ 23 w 54"/>
                <a:gd name="T31" fmla="*/ 2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40 w 596"/>
                <a:gd name="T1" fmla="*/ 404 h 666"/>
                <a:gd name="T2" fmla="*/ 15 w 596"/>
                <a:gd name="T3" fmla="*/ 373 h 666"/>
                <a:gd name="T4" fmla="*/ 0 w 596"/>
                <a:gd name="T5" fmla="*/ 316 h 666"/>
                <a:gd name="T6" fmla="*/ 9 w 596"/>
                <a:gd name="T7" fmla="*/ 243 h 666"/>
                <a:gd name="T8" fmla="*/ 62 w 596"/>
                <a:gd name="T9" fmla="*/ 166 h 666"/>
                <a:gd name="T10" fmla="*/ 169 w 596"/>
                <a:gd name="T11" fmla="*/ 93 h 666"/>
                <a:gd name="T12" fmla="*/ 349 w 596"/>
                <a:gd name="T13" fmla="*/ 34 h 666"/>
                <a:gd name="T14" fmla="*/ 606 w 596"/>
                <a:gd name="T15" fmla="*/ 2 h 666"/>
                <a:gd name="T16" fmla="*/ 934 w 596"/>
                <a:gd name="T17" fmla="*/ 9 h 666"/>
                <a:gd name="T18" fmla="*/ 1188 w 596"/>
                <a:gd name="T19" fmla="*/ 74 h 666"/>
                <a:gd name="T20" fmla="*/ 1360 w 596"/>
                <a:gd name="T21" fmla="*/ 180 h 666"/>
                <a:gd name="T22" fmla="*/ 1450 w 596"/>
                <a:gd name="T23" fmla="*/ 311 h 666"/>
                <a:gd name="T24" fmla="*/ 1461 w 596"/>
                <a:gd name="T25" fmla="*/ 447 h 666"/>
                <a:gd name="T26" fmla="*/ 1391 w 596"/>
                <a:gd name="T27" fmla="*/ 574 h 666"/>
                <a:gd name="T28" fmla="*/ 1245 w 596"/>
                <a:gd name="T29" fmla="*/ 672 h 666"/>
                <a:gd name="T30" fmla="*/ 1024 w 596"/>
                <a:gd name="T31" fmla="*/ 725 h 666"/>
                <a:gd name="T32" fmla="*/ 955 w 596"/>
                <a:gd name="T33" fmla="*/ 720 h 666"/>
                <a:gd name="T34" fmla="*/ 1083 w 596"/>
                <a:gd name="T35" fmla="*/ 675 h 666"/>
                <a:gd name="T36" fmla="*/ 1183 w 596"/>
                <a:gd name="T37" fmla="*/ 594 h 666"/>
                <a:gd name="T38" fmla="*/ 1251 w 596"/>
                <a:gd name="T39" fmla="*/ 496 h 666"/>
                <a:gd name="T40" fmla="*/ 1276 w 596"/>
                <a:gd name="T41" fmla="*/ 388 h 666"/>
                <a:gd name="T42" fmla="*/ 1261 w 596"/>
                <a:gd name="T43" fmla="*/ 282 h 666"/>
                <a:gd name="T44" fmla="*/ 1190 w 596"/>
                <a:gd name="T45" fmla="*/ 190 h 666"/>
                <a:gd name="T46" fmla="*/ 1063 w 596"/>
                <a:gd name="T47" fmla="*/ 122 h 666"/>
                <a:gd name="T48" fmla="*/ 838 w 596"/>
                <a:gd name="T49" fmla="*/ 81 h 666"/>
                <a:gd name="T50" fmla="*/ 604 w 596"/>
                <a:gd name="T51" fmla="*/ 67 h 666"/>
                <a:gd name="T52" fmla="*/ 428 w 596"/>
                <a:gd name="T53" fmla="*/ 77 h 666"/>
                <a:gd name="T54" fmla="*/ 297 w 596"/>
                <a:gd name="T55" fmla="*/ 110 h 666"/>
                <a:gd name="T56" fmla="*/ 205 w 596"/>
                <a:gd name="T57" fmla="*/ 163 h 666"/>
                <a:gd name="T58" fmla="*/ 140 w 596"/>
                <a:gd name="T59" fmla="*/ 225 h 666"/>
                <a:gd name="T60" fmla="*/ 98 w 596"/>
                <a:gd name="T61" fmla="*/ 297 h 666"/>
                <a:gd name="T62" fmla="*/ 69 w 596"/>
                <a:gd name="T63" fmla="*/ 370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4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654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4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4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197B1E14-A599-4980-9180-A52D1CCF0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43" r:id="rId12"/>
  </p:sldLayoutIdLst>
  <p:transition spd="slow">
    <p:wheel spokes="1"/>
  </p:transition>
  <p:hf sldNum="0"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image" Target="../media/image33.wmf"/><Relationship Id="rId7" Type="http://schemas.openxmlformats.org/officeDocument/2006/relationships/slide" Target="slide2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20.xml"/><Relationship Id="rId5" Type="http://schemas.openxmlformats.org/officeDocument/2006/relationships/slide" Target="slide18.xml"/><Relationship Id="rId10" Type="http://schemas.openxmlformats.org/officeDocument/2006/relationships/slide" Target="slide24.xml"/><Relationship Id="rId4" Type="http://schemas.openxmlformats.org/officeDocument/2006/relationships/slide" Target="slide17.xml"/><Relationship Id="rId9" Type="http://schemas.openxmlformats.org/officeDocument/2006/relationships/slide" Target="slide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7.wmf"/><Relationship Id="rId18" Type="http://schemas.openxmlformats.org/officeDocument/2006/relationships/image" Target="../media/image39.wmf"/><Relationship Id="rId3" Type="http://schemas.openxmlformats.org/officeDocument/2006/relationships/slide" Target="slide15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29.bin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image" Target="../media/image36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1.bin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41.wmf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1.wav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.gif"/><Relationship Id="rId5" Type="http://schemas.openxmlformats.org/officeDocument/2006/relationships/image" Target="../media/image2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7.bin"/><Relationship Id="rId3" Type="http://schemas.openxmlformats.org/officeDocument/2006/relationships/audio" Target="../media/audio2.wav"/><Relationship Id="rId21" Type="http://schemas.openxmlformats.org/officeDocument/2006/relationships/oleObject" Target="../embeddings/oleObject13.bin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6.bin"/><Relationship Id="rId5" Type="http://schemas.openxmlformats.org/officeDocument/2006/relationships/image" Target="../media/image14.wmf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5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4" Type="http://schemas.openxmlformats.org/officeDocument/2006/relationships/image" Target="../media/image13.jpeg"/><Relationship Id="rId9" Type="http://schemas.openxmlformats.org/officeDocument/2006/relationships/image" Target="../media/image8.wmf"/><Relationship Id="rId14" Type="http://schemas.openxmlformats.org/officeDocument/2006/relationships/oleObject" Target="../embeddings/oleObject8.bin"/><Relationship Id="rId22" Type="http://schemas.openxmlformats.org/officeDocument/2006/relationships/oleObject" Target="../embeddings/oleObject14.bin"/><Relationship Id="rId27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0" y="1543051"/>
            <a:ext cx="9144000" cy="20544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7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AN ĐÀ – NGÔ QUYỀN – HẢI PHÒNG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TRỰC TUYẾN THỜI GIAN HỌC SINH NGHỈ HỌC PHÒNG DỊCH COVID-19 </a:t>
            </a:r>
          </a:p>
          <a:p>
            <a:pPr algn="ctr" eaLnBrk="1" hangingPunct="1">
              <a:spcBef>
                <a:spcPct val="50000"/>
              </a:spcBef>
            </a:pPr>
            <a:endParaRPr lang="en-US" sz="27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779198" y="3486151"/>
            <a:ext cx="5732253" cy="1246495"/>
          </a:xfrm>
          <a:prstGeom prst="rect">
            <a:avLst/>
          </a:prstGeom>
          <a:gradFill rotWithShape="1">
            <a:gsLst>
              <a:gs pos="0">
                <a:srgbClr val="CC00FF">
                  <a:alpha val="34000"/>
                </a:srgbClr>
              </a:gs>
              <a:gs pos="50000">
                <a:schemeClr val="bg1"/>
              </a:gs>
              <a:gs pos="100000">
                <a:srgbClr val="CC00FF">
                  <a:alpha val="34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 Hình học lớp 9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00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41: Góc nội tiếp</a:t>
            </a:r>
            <a:endParaRPr lang="en-US" sz="3000" dirty="0" err="1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420525"/>
      </p:ext>
    </p:extLst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4635500" y="609600"/>
            <a:ext cx="0" cy="6248400"/>
          </a:xfrm>
          <a:prstGeom prst="line">
            <a:avLst/>
          </a:prstGeom>
          <a:noFill/>
          <a:ln w="952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76200" y="7620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>
                <a:solidFill>
                  <a:schemeClr val="accent2"/>
                </a:solidFill>
                <a:latin typeface="Times New Roman" panose="02020603050405020304" pitchFamily="18" charset="0"/>
              </a:rPr>
              <a:t>1. Định nghĩa: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101600" y="12192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>
                <a:solidFill>
                  <a:schemeClr val="accent2"/>
                </a:solidFill>
                <a:latin typeface="Times New Roman" panose="02020603050405020304" pitchFamily="18" charset="0"/>
              </a:rPr>
              <a:t>2. Định lí: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228600" y="1625600"/>
            <a:ext cx="3962400" cy="1196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Trong một đường tròn, số đo của góc nội tiếp bằng nửa số đo cung bị chắn.</a:t>
            </a:r>
          </a:p>
        </p:txBody>
      </p:sp>
      <p:pic>
        <p:nvPicPr>
          <p:cNvPr id="14393" name="Picture 57" descr="h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61352">
            <a:off x="273844" y="1643856"/>
            <a:ext cx="382588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990600" y="4572000"/>
            <a:ext cx="1666875" cy="1676400"/>
            <a:chOff x="3216" y="384"/>
            <a:chExt cx="1050" cy="1056"/>
          </a:xfrm>
        </p:grpSpPr>
        <p:grpSp>
          <p:nvGrpSpPr>
            <p:cNvPr id="5167" name="Group 69"/>
            <p:cNvGrpSpPr>
              <a:grpSpLocks noChangeAspect="1"/>
            </p:cNvGrpSpPr>
            <p:nvPr/>
          </p:nvGrpSpPr>
          <p:grpSpPr bwMode="auto">
            <a:xfrm>
              <a:off x="3216" y="384"/>
              <a:ext cx="1050" cy="1056"/>
              <a:chOff x="4374" y="384"/>
              <a:chExt cx="1050" cy="1056"/>
            </a:xfrm>
          </p:grpSpPr>
          <p:sp>
            <p:nvSpPr>
              <p:cNvPr id="5171" name="AutoShape 70"/>
              <p:cNvSpPr>
                <a:spLocks noChangeAspect="1" noChangeArrowheads="1" noTextEdit="1"/>
              </p:cNvSpPr>
              <p:nvPr/>
            </p:nvSpPr>
            <p:spPr bwMode="auto">
              <a:xfrm>
                <a:off x="4374" y="384"/>
                <a:ext cx="1050" cy="10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2" name="Arc 71"/>
              <p:cNvSpPr>
                <a:spLocks/>
              </p:cNvSpPr>
              <p:nvPr/>
            </p:nvSpPr>
            <p:spPr bwMode="auto">
              <a:xfrm>
                <a:off x="4896" y="858"/>
                <a:ext cx="72" cy="96"/>
              </a:xfrm>
              <a:custGeom>
                <a:avLst/>
                <a:gdLst>
                  <a:gd name="T0" fmla="*/ 0 w 21600"/>
                  <a:gd name="T1" fmla="*/ 0 h 28700"/>
                  <a:gd name="T2" fmla="*/ 0 w 21600"/>
                  <a:gd name="T3" fmla="*/ 0 h 28700"/>
                  <a:gd name="T4" fmla="*/ 0 w 21600"/>
                  <a:gd name="T5" fmla="*/ 0 h 287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700"/>
                  <a:gd name="T11" fmla="*/ 21600 w 21600"/>
                  <a:gd name="T12" fmla="*/ 28700 h 287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700" fill="none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</a:path>
                  <a:path w="21600" h="28700" stroke="0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  <a:lnTo>
                      <a:pt x="0" y="1435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73" name="Arc 72"/>
              <p:cNvSpPr>
                <a:spLocks/>
              </p:cNvSpPr>
              <p:nvPr/>
            </p:nvSpPr>
            <p:spPr bwMode="auto">
              <a:xfrm>
                <a:off x="4896" y="841"/>
                <a:ext cx="96" cy="130"/>
              </a:xfrm>
              <a:custGeom>
                <a:avLst/>
                <a:gdLst>
                  <a:gd name="T0" fmla="*/ 0 w 21600"/>
                  <a:gd name="T1" fmla="*/ 0 h 29192"/>
                  <a:gd name="T2" fmla="*/ 0 w 21600"/>
                  <a:gd name="T3" fmla="*/ 0 h 29192"/>
                  <a:gd name="T4" fmla="*/ 0 w 21600"/>
                  <a:gd name="T5" fmla="*/ 0 h 2919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192"/>
                  <a:gd name="T11" fmla="*/ 21600 w 21600"/>
                  <a:gd name="T12" fmla="*/ 29192 h 29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192" fill="none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</a:path>
                  <a:path w="21600" h="29192" stroke="0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  <a:lnTo>
                      <a:pt x="0" y="14596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74" name="Arc 73"/>
              <p:cNvSpPr>
                <a:spLocks/>
              </p:cNvSpPr>
              <p:nvPr/>
            </p:nvSpPr>
            <p:spPr bwMode="auto">
              <a:xfrm>
                <a:off x="4578" y="576"/>
                <a:ext cx="120" cy="85"/>
              </a:xfrm>
              <a:custGeom>
                <a:avLst/>
                <a:gdLst>
                  <a:gd name="T0" fmla="*/ 0 w 21573"/>
                  <a:gd name="T1" fmla="*/ 0 h 15274"/>
                  <a:gd name="T2" fmla="*/ 0 w 21573"/>
                  <a:gd name="T3" fmla="*/ 0 h 15274"/>
                  <a:gd name="T4" fmla="*/ 0 w 21573"/>
                  <a:gd name="T5" fmla="*/ 0 h 15274"/>
                  <a:gd name="T6" fmla="*/ 0 60000 65536"/>
                  <a:gd name="T7" fmla="*/ 0 60000 65536"/>
                  <a:gd name="T8" fmla="*/ 0 60000 65536"/>
                  <a:gd name="T9" fmla="*/ 0 w 21573"/>
                  <a:gd name="T10" fmla="*/ 0 h 15274"/>
                  <a:gd name="T11" fmla="*/ 21573 w 21573"/>
                  <a:gd name="T12" fmla="*/ 15274 h 152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3" h="15274" fill="none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</a:path>
                  <a:path w="21573" h="15274" stroke="0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75" name="Oval 74"/>
              <p:cNvSpPr>
                <a:spLocks noChangeArrowheads="1"/>
              </p:cNvSpPr>
              <p:nvPr/>
            </p:nvSpPr>
            <p:spPr bwMode="auto">
              <a:xfrm>
                <a:off x="4434" y="444"/>
                <a:ext cx="930" cy="93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76" name="Line 75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42" cy="66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7" name="Line 76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66" cy="3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8" name="Line 77"/>
              <p:cNvSpPr>
                <a:spLocks noChangeShapeType="1"/>
              </p:cNvSpPr>
              <p:nvPr/>
            </p:nvSpPr>
            <p:spPr bwMode="auto">
              <a:xfrm flipH="1">
                <a:off x="4896" y="606"/>
                <a:ext cx="348" cy="3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9" name="Oval 78"/>
              <p:cNvSpPr>
                <a:spLocks noChangeArrowheads="1"/>
              </p:cNvSpPr>
              <p:nvPr/>
            </p:nvSpPr>
            <p:spPr bwMode="auto">
              <a:xfrm>
                <a:off x="4884" y="8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80" name="Rectangle 79"/>
              <p:cNvSpPr>
                <a:spLocks noChangeArrowheads="1"/>
              </p:cNvSpPr>
              <p:nvPr/>
            </p:nvSpPr>
            <p:spPr bwMode="auto">
              <a:xfrm>
                <a:off x="4806" y="894"/>
                <a:ext cx="6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100" b="1">
                    <a:solidFill>
                      <a:srgbClr val="000080"/>
                    </a:solidFill>
                  </a:rPr>
                  <a:t>O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81" name="Oval 80"/>
              <p:cNvSpPr>
                <a:spLocks noChangeArrowheads="1"/>
              </p:cNvSpPr>
              <p:nvPr/>
            </p:nvSpPr>
            <p:spPr bwMode="auto">
              <a:xfrm>
                <a:off x="4566" y="56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82" name="Rectangle 81"/>
              <p:cNvSpPr>
                <a:spLocks noChangeArrowheads="1"/>
              </p:cNvSpPr>
              <p:nvPr/>
            </p:nvSpPr>
            <p:spPr bwMode="auto">
              <a:xfrm>
                <a:off x="4494" y="462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83" name="Oval 82"/>
              <p:cNvSpPr>
                <a:spLocks noChangeArrowheads="1"/>
              </p:cNvSpPr>
              <p:nvPr/>
            </p:nvSpPr>
            <p:spPr bwMode="auto">
              <a:xfrm>
                <a:off x="5208" y="122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84" name="Rectangle 83"/>
              <p:cNvSpPr>
                <a:spLocks noChangeArrowheads="1"/>
              </p:cNvSpPr>
              <p:nvPr/>
            </p:nvSpPr>
            <p:spPr bwMode="auto">
              <a:xfrm>
                <a:off x="5268" y="1266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85" name="Oval 84"/>
              <p:cNvSpPr>
                <a:spLocks noChangeArrowheads="1"/>
              </p:cNvSpPr>
              <p:nvPr/>
            </p:nvSpPr>
            <p:spPr bwMode="auto">
              <a:xfrm>
                <a:off x="5232" y="5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186" name="Rectangle 85"/>
              <p:cNvSpPr>
                <a:spLocks noChangeArrowheads="1"/>
              </p:cNvSpPr>
              <p:nvPr/>
            </p:nvSpPr>
            <p:spPr bwMode="auto">
              <a:xfrm>
                <a:off x="5280" y="510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5168" name="Group 86"/>
            <p:cNvGrpSpPr>
              <a:grpSpLocks noChangeAspect="1"/>
            </p:cNvGrpSpPr>
            <p:nvPr/>
          </p:nvGrpSpPr>
          <p:grpSpPr bwMode="auto">
            <a:xfrm>
              <a:off x="3882" y="528"/>
              <a:ext cx="198" cy="222"/>
              <a:chOff x="1728" y="2049"/>
              <a:chExt cx="198" cy="222"/>
            </a:xfrm>
          </p:grpSpPr>
          <p:sp>
            <p:nvSpPr>
              <p:cNvPr id="5169" name="AutoShape 87"/>
              <p:cNvSpPr>
                <a:spLocks noChangeAspect="1" noChangeArrowheads="1" noTextEdit="1"/>
              </p:cNvSpPr>
              <p:nvPr/>
            </p:nvSpPr>
            <p:spPr bwMode="auto">
              <a:xfrm>
                <a:off x="1728" y="2049"/>
                <a:ext cx="18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0" name="Arc 88"/>
              <p:cNvSpPr>
                <a:spLocks/>
              </p:cNvSpPr>
              <p:nvPr/>
            </p:nvSpPr>
            <p:spPr bwMode="auto">
              <a:xfrm>
                <a:off x="1800" y="2115"/>
                <a:ext cx="126" cy="86"/>
              </a:xfrm>
              <a:custGeom>
                <a:avLst/>
                <a:gdLst>
                  <a:gd name="T0" fmla="*/ 0 w 21576"/>
                  <a:gd name="T1" fmla="*/ 0 h 14738"/>
                  <a:gd name="T2" fmla="*/ 0 w 21576"/>
                  <a:gd name="T3" fmla="*/ 0 h 14738"/>
                  <a:gd name="T4" fmla="*/ 0 w 21576"/>
                  <a:gd name="T5" fmla="*/ 0 h 14738"/>
                  <a:gd name="T6" fmla="*/ 0 60000 65536"/>
                  <a:gd name="T7" fmla="*/ 0 60000 65536"/>
                  <a:gd name="T8" fmla="*/ 0 60000 65536"/>
                  <a:gd name="T9" fmla="*/ 0 w 21576"/>
                  <a:gd name="T10" fmla="*/ 0 h 14738"/>
                  <a:gd name="T11" fmla="*/ 21576 w 21576"/>
                  <a:gd name="T12" fmla="*/ 14738 h 147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6" h="14738" fill="none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</a:path>
                  <a:path w="21576" h="14738" stroke="0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  <a:lnTo>
                      <a:pt x="21576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</p:grpSp>
      <p:grpSp>
        <p:nvGrpSpPr>
          <p:cNvPr id="5129" name="Group 90"/>
          <p:cNvGrpSpPr>
            <a:grpSpLocks/>
          </p:cNvGrpSpPr>
          <p:nvPr/>
        </p:nvGrpSpPr>
        <p:grpSpPr bwMode="auto">
          <a:xfrm>
            <a:off x="1663700" y="-76200"/>
            <a:ext cx="4191000" cy="838200"/>
            <a:chOff x="864" y="104"/>
            <a:chExt cx="2640" cy="528"/>
          </a:xfrm>
        </p:grpSpPr>
        <p:sp>
          <p:nvSpPr>
            <p:cNvPr id="5165" name="Text Box 91"/>
            <p:cNvSpPr txBox="1">
              <a:spLocks noChangeArrowheads="1"/>
            </p:cNvSpPr>
            <p:nvPr/>
          </p:nvSpPr>
          <p:spPr bwMode="auto">
            <a:xfrm>
              <a:off x="864" y="192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3399"/>
                  </a:solidFill>
                  <a:latin typeface=".VnTimeH" panose="020B7200000000000000" pitchFamily="34" charset="0"/>
                </a:rPr>
                <a:t>TIẾT 41:</a:t>
              </a:r>
            </a:p>
          </p:txBody>
        </p:sp>
        <p:sp>
          <p:nvSpPr>
            <p:cNvPr id="5166" name="Rectangle 92"/>
            <p:cNvSpPr>
              <a:spLocks noChangeArrowheads="1"/>
            </p:cNvSpPr>
            <p:nvPr/>
          </p:nvSpPr>
          <p:spPr bwMode="auto">
            <a:xfrm>
              <a:off x="1824" y="104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grpSp>
        <p:nvGrpSpPr>
          <p:cNvPr id="6" name="Group 93"/>
          <p:cNvGrpSpPr>
            <a:grpSpLocks/>
          </p:cNvGrpSpPr>
          <p:nvPr/>
        </p:nvGrpSpPr>
        <p:grpSpPr bwMode="auto">
          <a:xfrm>
            <a:off x="228600" y="3000375"/>
            <a:ext cx="3895725" cy="1371600"/>
            <a:chOff x="96" y="2880"/>
            <a:chExt cx="2454" cy="864"/>
          </a:xfrm>
        </p:grpSpPr>
        <p:sp>
          <p:nvSpPr>
            <p:cNvPr id="5161" name="Line 94"/>
            <p:cNvSpPr>
              <a:spLocks noChangeShapeType="1"/>
            </p:cNvSpPr>
            <p:nvPr/>
          </p:nvSpPr>
          <p:spPr bwMode="auto">
            <a:xfrm>
              <a:off x="432" y="288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Line 95"/>
            <p:cNvSpPr>
              <a:spLocks noChangeShapeType="1"/>
            </p:cNvSpPr>
            <p:nvPr/>
          </p:nvSpPr>
          <p:spPr bwMode="auto">
            <a:xfrm>
              <a:off x="102" y="3312"/>
              <a:ext cx="2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Text Box 96"/>
            <p:cNvSpPr txBox="1">
              <a:spLocks noChangeArrowheads="1"/>
            </p:cNvSpPr>
            <p:nvPr/>
          </p:nvSpPr>
          <p:spPr bwMode="auto">
            <a:xfrm>
              <a:off x="96" y="297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Arial" panose="020B7200000000000000" pitchFamily="34" charset="0"/>
                </a:rPr>
                <a:t>GT</a:t>
              </a:r>
            </a:p>
          </p:txBody>
        </p:sp>
        <p:sp>
          <p:nvSpPr>
            <p:cNvPr id="5164" name="Text Box 97"/>
            <p:cNvSpPr txBox="1">
              <a:spLocks noChangeArrowheads="1"/>
            </p:cNvSpPr>
            <p:nvPr/>
          </p:nvSpPr>
          <p:spPr bwMode="auto">
            <a:xfrm>
              <a:off x="96" y="340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Arial" panose="020B7200000000000000" pitchFamily="34" charset="0"/>
                </a:rPr>
                <a:t>KL</a:t>
              </a:r>
            </a:p>
          </p:txBody>
        </p:sp>
      </p:grpSp>
      <p:grpSp>
        <p:nvGrpSpPr>
          <p:cNvPr id="7" name="Group 98"/>
          <p:cNvGrpSpPr>
            <a:grpSpLocks/>
          </p:cNvGrpSpPr>
          <p:nvPr/>
        </p:nvGrpSpPr>
        <p:grpSpPr bwMode="auto">
          <a:xfrm>
            <a:off x="838200" y="3076575"/>
            <a:ext cx="3124200" cy="473075"/>
            <a:chOff x="1824" y="3744"/>
            <a:chExt cx="1968" cy="298"/>
          </a:xfrm>
        </p:grpSpPr>
        <p:sp>
          <p:nvSpPr>
            <p:cNvPr id="5157" name="Text Box 99"/>
            <p:cNvSpPr txBox="1">
              <a:spLocks noChangeArrowheads="1"/>
            </p:cNvSpPr>
            <p:nvPr/>
          </p:nvSpPr>
          <p:spPr bwMode="auto">
            <a:xfrm>
              <a:off x="1824" y="3792"/>
              <a:ext cx="19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latin typeface=".VnArial" panose="020B7200000000000000" pitchFamily="34" charset="0"/>
                </a:rPr>
                <a:t>BAC :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góc</a:t>
              </a:r>
              <a:r>
                <a:rPr lang="en-US" altLang="en-US" sz="2000" dirty="0">
                  <a:latin typeface=".VnArial" panose="020B7200000000000000" pitchFamily="34" charset="0"/>
                </a:rPr>
                <a:t>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nội</a:t>
              </a:r>
              <a:r>
                <a:rPr lang="en-US" altLang="en-US" sz="2000" dirty="0">
                  <a:latin typeface=".VnArial" panose="020B7200000000000000" pitchFamily="34" charset="0"/>
                </a:rPr>
                <a:t>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tiếp</a:t>
              </a:r>
              <a:r>
                <a:rPr lang="en-US" altLang="en-US" sz="2000" dirty="0">
                  <a:latin typeface=".VnArial" panose="020B7200000000000000" pitchFamily="34" charset="0"/>
                </a:rPr>
                <a:t> (O)</a:t>
              </a:r>
            </a:p>
          </p:txBody>
        </p:sp>
        <p:grpSp>
          <p:nvGrpSpPr>
            <p:cNvPr id="5158" name="Group 100"/>
            <p:cNvGrpSpPr>
              <a:grpSpLocks/>
            </p:cNvGrpSpPr>
            <p:nvPr/>
          </p:nvGrpSpPr>
          <p:grpSpPr bwMode="auto">
            <a:xfrm>
              <a:off x="1872" y="3744"/>
              <a:ext cx="336" cy="96"/>
              <a:chOff x="3984" y="3024"/>
              <a:chExt cx="432" cy="144"/>
            </a:xfrm>
          </p:grpSpPr>
          <p:sp>
            <p:nvSpPr>
              <p:cNvPr id="5159" name="Line 101"/>
              <p:cNvSpPr>
                <a:spLocks noChangeShapeType="1"/>
              </p:cNvSpPr>
              <p:nvPr/>
            </p:nvSpPr>
            <p:spPr bwMode="auto">
              <a:xfrm flipV="1">
                <a:off x="3984" y="302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Line 102"/>
              <p:cNvSpPr>
                <a:spLocks noChangeShapeType="1"/>
              </p:cNvSpPr>
              <p:nvPr/>
            </p:nvSpPr>
            <p:spPr bwMode="auto">
              <a:xfrm>
                <a:off x="4176" y="3024"/>
                <a:ext cx="24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838200" y="3657600"/>
            <a:ext cx="2590800" cy="914400"/>
            <a:chOff x="480" y="3294"/>
            <a:chExt cx="1632" cy="576"/>
          </a:xfrm>
        </p:grpSpPr>
        <p:grpSp>
          <p:nvGrpSpPr>
            <p:cNvPr id="5152" name="Group 104"/>
            <p:cNvGrpSpPr>
              <a:grpSpLocks/>
            </p:cNvGrpSpPr>
            <p:nvPr/>
          </p:nvGrpSpPr>
          <p:grpSpPr bwMode="auto">
            <a:xfrm>
              <a:off x="528" y="3408"/>
              <a:ext cx="336" cy="96"/>
              <a:chOff x="3984" y="3024"/>
              <a:chExt cx="432" cy="144"/>
            </a:xfrm>
          </p:grpSpPr>
          <p:sp>
            <p:nvSpPr>
              <p:cNvPr id="5155" name="Line 105"/>
              <p:cNvSpPr>
                <a:spLocks noChangeShapeType="1"/>
              </p:cNvSpPr>
              <p:nvPr/>
            </p:nvSpPr>
            <p:spPr bwMode="auto">
              <a:xfrm flipV="1">
                <a:off x="3984" y="302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6" name="Line 106"/>
              <p:cNvSpPr>
                <a:spLocks noChangeShapeType="1"/>
              </p:cNvSpPr>
              <p:nvPr/>
            </p:nvSpPr>
            <p:spPr bwMode="auto">
              <a:xfrm>
                <a:off x="4176" y="3024"/>
                <a:ext cx="24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3" name="Text Box 107"/>
            <p:cNvSpPr txBox="1">
              <a:spLocks noChangeArrowheads="1"/>
            </p:cNvSpPr>
            <p:nvPr/>
          </p:nvSpPr>
          <p:spPr bwMode="auto">
            <a:xfrm>
              <a:off x="480" y="3484"/>
              <a:ext cx="16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latin typeface=".VnArial" panose="020B7200000000000000" pitchFamily="34" charset="0"/>
                </a:rPr>
                <a:t>BAC =       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sđBC</a:t>
              </a:r>
              <a:endParaRPr lang="en-US" altLang="en-US" sz="2000" dirty="0">
                <a:latin typeface=".VnArial" panose="020B7200000000000000" pitchFamily="34" charset="0"/>
              </a:endParaRPr>
            </a:p>
          </p:txBody>
        </p:sp>
        <p:graphicFrame>
          <p:nvGraphicFramePr>
            <p:cNvPr id="5122" name="Object 108"/>
            <p:cNvGraphicFramePr>
              <a:graphicFrameLocks noChangeAspect="1"/>
            </p:cNvGraphicFramePr>
            <p:nvPr/>
          </p:nvGraphicFramePr>
          <p:xfrm>
            <a:off x="1008" y="3294"/>
            <a:ext cx="223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296" name="Equation" r:id="rId4" imgW="152280" imgH="393480" progId="Equation.3">
                    <p:embed/>
                  </p:oleObj>
                </mc:Choice>
                <mc:Fallback>
                  <p:oleObj name="Equation" r:id="rId4" imgW="1522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294"/>
                          <a:ext cx="223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54" name="Arc 109"/>
            <p:cNvSpPr>
              <a:spLocks/>
            </p:cNvSpPr>
            <p:nvPr/>
          </p:nvSpPr>
          <p:spPr bwMode="auto">
            <a:xfrm rot="926376">
              <a:off x="1311" y="3456"/>
              <a:ext cx="286" cy="240"/>
            </a:xfrm>
            <a:custGeom>
              <a:avLst/>
              <a:gdLst>
                <a:gd name="T0" fmla="*/ 0 w 25127"/>
                <a:gd name="T1" fmla="*/ 0 h 21600"/>
                <a:gd name="T2" fmla="*/ 0 w 25127"/>
                <a:gd name="T3" fmla="*/ 0 h 21600"/>
                <a:gd name="T4" fmla="*/ 0 w 25127"/>
                <a:gd name="T5" fmla="*/ 0 h 21600"/>
                <a:gd name="T6" fmla="*/ 0 60000 65536"/>
                <a:gd name="T7" fmla="*/ 0 60000 65536"/>
                <a:gd name="T8" fmla="*/ 0 60000 65536"/>
                <a:gd name="T9" fmla="*/ 0 w 25127"/>
                <a:gd name="T10" fmla="*/ 0 h 21600"/>
                <a:gd name="T11" fmla="*/ 25127 w 2512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127" h="21600" fill="none" extrusionOk="0">
                  <a:moveTo>
                    <a:pt x="-1" y="9298"/>
                  </a:moveTo>
                  <a:cubicBezTo>
                    <a:pt x="4034" y="3474"/>
                    <a:pt x="10669" y="-1"/>
                    <a:pt x="17755" y="0"/>
                  </a:cubicBezTo>
                  <a:cubicBezTo>
                    <a:pt x="20269" y="0"/>
                    <a:pt x="22763" y="438"/>
                    <a:pt x="25127" y="1296"/>
                  </a:cubicBezTo>
                </a:path>
                <a:path w="25127" h="21600" stroke="0" extrusionOk="0">
                  <a:moveTo>
                    <a:pt x="-1" y="9298"/>
                  </a:moveTo>
                  <a:cubicBezTo>
                    <a:pt x="4034" y="3474"/>
                    <a:pt x="10669" y="-1"/>
                    <a:pt x="17755" y="0"/>
                  </a:cubicBezTo>
                  <a:cubicBezTo>
                    <a:pt x="20269" y="0"/>
                    <a:pt x="22763" y="438"/>
                    <a:pt x="25127" y="1296"/>
                  </a:cubicBezTo>
                  <a:lnTo>
                    <a:pt x="1775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11" name="Group 4"/>
          <p:cNvGrpSpPr>
            <a:grpSpLocks noChangeAspect="1"/>
          </p:cNvGrpSpPr>
          <p:nvPr/>
        </p:nvGrpSpPr>
        <p:grpSpPr bwMode="auto">
          <a:xfrm>
            <a:off x="5105400" y="1905000"/>
            <a:ext cx="2819400" cy="2717800"/>
            <a:chOff x="1248" y="1824"/>
            <a:chExt cx="1164" cy="1122"/>
          </a:xfrm>
        </p:grpSpPr>
        <p:sp>
          <p:nvSpPr>
            <p:cNvPr id="5135" name="AutoShape 5"/>
            <p:cNvSpPr>
              <a:spLocks noChangeAspect="1" noChangeArrowheads="1" noTextEdit="1"/>
            </p:cNvSpPr>
            <p:nvPr/>
          </p:nvSpPr>
          <p:spPr bwMode="auto">
            <a:xfrm>
              <a:off x="1248" y="1824"/>
              <a:ext cx="1164" cy="1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Arc 6"/>
            <p:cNvSpPr>
              <a:spLocks/>
            </p:cNvSpPr>
            <p:nvPr/>
          </p:nvSpPr>
          <p:spPr bwMode="auto">
            <a:xfrm>
              <a:off x="1506" y="2088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137" name="Oval 7"/>
            <p:cNvSpPr>
              <a:spLocks noChangeArrowheads="1"/>
            </p:cNvSpPr>
            <p:nvPr/>
          </p:nvSpPr>
          <p:spPr bwMode="auto">
            <a:xfrm>
              <a:off x="1422" y="195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138" name="Line 8"/>
            <p:cNvSpPr>
              <a:spLocks noChangeShapeType="1"/>
            </p:cNvSpPr>
            <p:nvPr/>
          </p:nvSpPr>
          <p:spPr bwMode="auto">
            <a:xfrm flipH="1">
              <a:off x="1428" y="2100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9"/>
            <p:cNvSpPr>
              <a:spLocks noChangeShapeType="1"/>
            </p:cNvSpPr>
            <p:nvPr/>
          </p:nvSpPr>
          <p:spPr bwMode="auto">
            <a:xfrm flipH="1">
              <a:off x="1542" y="2028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10"/>
            <p:cNvSpPr>
              <a:spLocks noChangeShapeType="1"/>
            </p:cNvSpPr>
            <p:nvPr/>
          </p:nvSpPr>
          <p:spPr bwMode="auto">
            <a:xfrm flipH="1">
              <a:off x="1428" y="2418"/>
              <a:ext cx="456" cy="7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Line 11"/>
            <p:cNvSpPr>
              <a:spLocks noChangeShapeType="1"/>
            </p:cNvSpPr>
            <p:nvPr/>
          </p:nvSpPr>
          <p:spPr bwMode="auto">
            <a:xfrm>
              <a:off x="1542" y="2100"/>
              <a:ext cx="684" cy="63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12"/>
            <p:cNvSpPr>
              <a:spLocks noChangeShapeType="1"/>
            </p:cNvSpPr>
            <p:nvPr/>
          </p:nvSpPr>
          <p:spPr bwMode="auto">
            <a:xfrm flipH="1">
              <a:off x="1884" y="2028"/>
              <a:ext cx="246" cy="39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Oval 13"/>
            <p:cNvSpPr>
              <a:spLocks noChangeArrowheads="1"/>
            </p:cNvSpPr>
            <p:nvPr/>
          </p:nvSpPr>
          <p:spPr bwMode="auto">
            <a:xfrm>
              <a:off x="1872" y="24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144" name="Oval 14"/>
            <p:cNvSpPr>
              <a:spLocks noChangeArrowheads="1"/>
            </p:cNvSpPr>
            <p:nvPr/>
          </p:nvSpPr>
          <p:spPr bwMode="auto">
            <a:xfrm>
              <a:off x="1530" y="208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145" name="Rectangle 15"/>
            <p:cNvSpPr>
              <a:spLocks noChangeArrowheads="1"/>
            </p:cNvSpPr>
            <p:nvPr/>
          </p:nvSpPr>
          <p:spPr bwMode="auto">
            <a:xfrm>
              <a:off x="1464" y="1998"/>
              <a:ext cx="4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146" name="Oval 16"/>
            <p:cNvSpPr>
              <a:spLocks noChangeArrowheads="1"/>
            </p:cNvSpPr>
            <p:nvPr/>
          </p:nvSpPr>
          <p:spPr bwMode="auto">
            <a:xfrm>
              <a:off x="1416" y="248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147" name="Rectangle 17"/>
            <p:cNvSpPr>
              <a:spLocks noChangeArrowheads="1"/>
            </p:cNvSpPr>
            <p:nvPr/>
          </p:nvSpPr>
          <p:spPr bwMode="auto">
            <a:xfrm>
              <a:off x="1347" y="2442"/>
              <a:ext cx="41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148" name="Oval 18"/>
            <p:cNvSpPr>
              <a:spLocks noChangeArrowheads="1"/>
            </p:cNvSpPr>
            <p:nvPr/>
          </p:nvSpPr>
          <p:spPr bwMode="auto">
            <a:xfrm>
              <a:off x="2118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149" name="Rectangle 19"/>
            <p:cNvSpPr>
              <a:spLocks noChangeArrowheads="1"/>
            </p:cNvSpPr>
            <p:nvPr/>
          </p:nvSpPr>
          <p:spPr bwMode="auto">
            <a:xfrm>
              <a:off x="2115" y="1884"/>
              <a:ext cx="4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150" name="Oval 20"/>
            <p:cNvSpPr>
              <a:spLocks noChangeArrowheads="1"/>
            </p:cNvSpPr>
            <p:nvPr/>
          </p:nvSpPr>
          <p:spPr bwMode="auto">
            <a:xfrm>
              <a:off x="2214" y="271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5151" name="Rectangle 21"/>
            <p:cNvSpPr>
              <a:spLocks noChangeArrowheads="1"/>
            </p:cNvSpPr>
            <p:nvPr/>
          </p:nvSpPr>
          <p:spPr bwMode="auto">
            <a:xfrm>
              <a:off x="2313" y="2760"/>
              <a:ext cx="4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D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12" name="Text Box 53"/>
          <p:cNvSpPr txBox="1">
            <a:spLocks noChangeArrowheads="1"/>
          </p:cNvSpPr>
          <p:nvPr/>
        </p:nvSpPr>
        <p:spPr bwMode="auto">
          <a:xfrm>
            <a:off x="5105400" y="11430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99"/>
                </a:solidFill>
                <a:latin typeface="Times New Roman" panose="02020603050405020304" pitchFamily="18" charset="0"/>
              </a:rPr>
              <a:t>b)Tâm O nằm bên  trong góc BAC (h.17)</a:t>
            </a:r>
          </a:p>
        </p:txBody>
      </p:sp>
    </p:spTree>
    <p:extLst>
      <p:ext uri="{BB962C8B-B14F-4D97-AF65-F5344CB8AC3E}">
        <p14:creationId xmlns:p14="http://schemas.microsoft.com/office/powerpoint/2010/main" val="6594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1" grpId="0"/>
      <p:bldP spid="14392" grpId="0" animBg="1"/>
      <p:bldP spid="1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/>
          <p:cNvSpPr>
            <a:spLocks noChangeShapeType="1"/>
          </p:cNvSpPr>
          <p:nvPr/>
        </p:nvSpPr>
        <p:spPr bwMode="auto">
          <a:xfrm>
            <a:off x="5105400" y="609600"/>
            <a:ext cx="0" cy="6248400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53" name="Text Box 121"/>
          <p:cNvSpPr txBox="1">
            <a:spLocks noChangeArrowheads="1"/>
          </p:cNvSpPr>
          <p:nvPr/>
        </p:nvSpPr>
        <p:spPr bwMode="auto">
          <a:xfrm>
            <a:off x="228600" y="3048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3. Hệ quả:</a:t>
            </a:r>
          </a:p>
        </p:txBody>
      </p:sp>
      <p:sp>
        <p:nvSpPr>
          <p:cNvPr id="69754" name="Text Box 122"/>
          <p:cNvSpPr txBox="1">
            <a:spLocks noChangeArrowheads="1"/>
          </p:cNvSpPr>
          <p:nvPr/>
        </p:nvSpPr>
        <p:spPr bwMode="auto">
          <a:xfrm>
            <a:off x="1295400" y="304800"/>
            <a:ext cx="342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Trong một đường tròn:</a:t>
            </a:r>
          </a:p>
        </p:txBody>
      </p:sp>
      <p:sp>
        <p:nvSpPr>
          <p:cNvPr id="69755" name="Text Box 123"/>
          <p:cNvSpPr txBox="1">
            <a:spLocks noChangeArrowheads="1"/>
          </p:cNvSpPr>
          <p:nvPr/>
        </p:nvSpPr>
        <p:spPr bwMode="auto">
          <a:xfrm>
            <a:off x="304800" y="914400"/>
            <a:ext cx="464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Các góc nội tiếp bằng nhau chắn các cung bằng nhau .</a:t>
            </a:r>
          </a:p>
        </p:txBody>
      </p:sp>
      <p:sp>
        <p:nvSpPr>
          <p:cNvPr id="69756" name="Text Box 124"/>
          <p:cNvSpPr txBox="1">
            <a:spLocks noChangeArrowheads="1"/>
          </p:cNvSpPr>
          <p:nvPr/>
        </p:nvSpPr>
        <p:spPr bwMode="auto">
          <a:xfrm>
            <a:off x="228600" y="2362200"/>
            <a:ext cx="487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8000"/>
                </a:solidFill>
                <a:latin typeface="Times New Roman" panose="02020603050405020304" pitchFamily="18" charset="0"/>
              </a:rPr>
              <a:t>b) Các góc nội tiếp cùng chắn một cung hoặc chắn các cung bằng nhau thì bằng nhau.</a:t>
            </a:r>
          </a:p>
        </p:txBody>
      </p:sp>
      <p:sp>
        <p:nvSpPr>
          <p:cNvPr id="69757" name="Text Box 125"/>
          <p:cNvSpPr txBox="1">
            <a:spLocks noChangeArrowheads="1"/>
          </p:cNvSpPr>
          <p:nvPr/>
        </p:nvSpPr>
        <p:spPr bwMode="auto">
          <a:xfrm>
            <a:off x="228600" y="4038600"/>
            <a:ext cx="487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00CC"/>
                </a:solidFill>
                <a:latin typeface="Times New Roman" panose="02020603050405020304" pitchFamily="18" charset="0"/>
              </a:rPr>
              <a:t>c) Góc nội tiếp (nhỏ hơn hoặc bằng 90</a:t>
            </a:r>
            <a:r>
              <a:rPr lang="en-US" altLang="en-US" sz="2000" b="1" baseline="30000">
                <a:solidFill>
                  <a:srgbClr val="9900CC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000" b="1">
                <a:solidFill>
                  <a:srgbClr val="9900CC"/>
                </a:solidFill>
                <a:latin typeface="Times New Roman" panose="02020603050405020304" pitchFamily="18" charset="0"/>
              </a:rPr>
              <a:t>) có số đo bằng nửa số đo của góc ở tâm cùng chắn một cung.</a:t>
            </a:r>
          </a:p>
        </p:txBody>
      </p:sp>
      <p:sp>
        <p:nvSpPr>
          <p:cNvPr id="69758" name="Text Box 126"/>
          <p:cNvSpPr txBox="1">
            <a:spLocks noChangeArrowheads="1"/>
          </p:cNvSpPr>
          <p:nvPr/>
        </p:nvSpPr>
        <p:spPr bwMode="auto">
          <a:xfrm>
            <a:off x="304800" y="5486400"/>
            <a:ext cx="510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C00000"/>
                </a:solidFill>
                <a:latin typeface="Times New Roman" panose="02020603050405020304" pitchFamily="18" charset="0"/>
              </a:rPr>
              <a:t>d) Góc nội tiếp chắn nửa đường tròn là góc vuông.</a:t>
            </a:r>
          </a:p>
        </p:txBody>
      </p:sp>
      <p:sp>
        <p:nvSpPr>
          <p:cNvPr id="69762" name="Text Box 130"/>
          <p:cNvSpPr txBox="1">
            <a:spLocks noChangeArrowheads="1"/>
          </p:cNvSpPr>
          <p:nvPr/>
        </p:nvSpPr>
        <p:spPr bwMode="auto">
          <a:xfrm>
            <a:off x="5181600" y="304800"/>
            <a:ext cx="396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HÌNH VẼ MINH HỌA HỆ QUẢ</a:t>
            </a:r>
          </a:p>
        </p:txBody>
      </p:sp>
      <p:grpSp>
        <p:nvGrpSpPr>
          <p:cNvPr id="2" name="Group 135"/>
          <p:cNvGrpSpPr>
            <a:grpSpLocks/>
          </p:cNvGrpSpPr>
          <p:nvPr/>
        </p:nvGrpSpPr>
        <p:grpSpPr bwMode="auto">
          <a:xfrm>
            <a:off x="5410200" y="2362200"/>
            <a:ext cx="1657350" cy="1800225"/>
            <a:chOff x="2358" y="1593"/>
            <a:chExt cx="1044" cy="1134"/>
          </a:xfrm>
        </p:grpSpPr>
        <p:grpSp>
          <p:nvGrpSpPr>
            <p:cNvPr id="16461" name="Group 136"/>
            <p:cNvGrpSpPr>
              <a:grpSpLocks noChangeAspect="1"/>
            </p:cNvGrpSpPr>
            <p:nvPr/>
          </p:nvGrpSpPr>
          <p:grpSpPr bwMode="auto">
            <a:xfrm>
              <a:off x="2358" y="1593"/>
              <a:ext cx="1044" cy="1134"/>
              <a:chOff x="2358" y="1593"/>
              <a:chExt cx="1044" cy="1134"/>
            </a:xfrm>
          </p:grpSpPr>
          <p:sp>
            <p:nvSpPr>
              <p:cNvPr id="16463" name="AutoShape 137"/>
              <p:cNvSpPr>
                <a:spLocks noChangeAspect="1" noChangeArrowheads="1" noTextEdit="1"/>
              </p:cNvSpPr>
              <p:nvPr/>
            </p:nvSpPr>
            <p:spPr bwMode="auto">
              <a:xfrm>
                <a:off x="2358" y="1593"/>
                <a:ext cx="1044" cy="1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4" name="Arc 138"/>
              <p:cNvSpPr>
                <a:spLocks/>
              </p:cNvSpPr>
              <p:nvPr/>
            </p:nvSpPr>
            <p:spPr bwMode="auto">
              <a:xfrm>
                <a:off x="2880" y="1776"/>
                <a:ext cx="133" cy="159"/>
              </a:xfrm>
              <a:custGeom>
                <a:avLst/>
                <a:gdLst>
                  <a:gd name="T0" fmla="*/ 0 w 18003"/>
                  <a:gd name="T1" fmla="*/ 0 h 21600"/>
                  <a:gd name="T2" fmla="*/ 0 w 18003"/>
                  <a:gd name="T3" fmla="*/ 0 h 21600"/>
                  <a:gd name="T4" fmla="*/ 0 w 1800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8003"/>
                  <a:gd name="T10" fmla="*/ 0 h 21600"/>
                  <a:gd name="T11" fmla="*/ 18003 w 1800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003" h="21600" fill="none" extrusionOk="0">
                    <a:moveTo>
                      <a:pt x="18003" y="19401"/>
                    </a:moveTo>
                    <a:cubicBezTo>
                      <a:pt x="15047" y="20848"/>
                      <a:pt x="11799" y="21599"/>
                      <a:pt x="8509" y="21600"/>
                    </a:cubicBezTo>
                    <a:cubicBezTo>
                      <a:pt x="5583" y="21600"/>
                      <a:pt x="2688" y="21005"/>
                      <a:pt x="0" y="19853"/>
                    </a:cubicBezTo>
                  </a:path>
                  <a:path w="18003" h="21600" stroke="0" extrusionOk="0">
                    <a:moveTo>
                      <a:pt x="18003" y="19401"/>
                    </a:moveTo>
                    <a:cubicBezTo>
                      <a:pt x="15047" y="20848"/>
                      <a:pt x="11799" y="21599"/>
                      <a:pt x="8509" y="21600"/>
                    </a:cubicBezTo>
                    <a:cubicBezTo>
                      <a:pt x="5583" y="21600"/>
                      <a:pt x="2688" y="21005"/>
                      <a:pt x="0" y="19853"/>
                    </a:cubicBezTo>
                    <a:lnTo>
                      <a:pt x="8509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65" name="Arc 139"/>
              <p:cNvSpPr>
                <a:spLocks/>
              </p:cNvSpPr>
              <p:nvPr/>
            </p:nvSpPr>
            <p:spPr bwMode="auto">
              <a:xfrm>
                <a:off x="2550" y="1887"/>
                <a:ext cx="118" cy="144"/>
              </a:xfrm>
              <a:custGeom>
                <a:avLst/>
                <a:gdLst>
                  <a:gd name="T0" fmla="*/ 0 w 17695"/>
                  <a:gd name="T1" fmla="*/ 0 h 21525"/>
                  <a:gd name="T2" fmla="*/ 0 w 17695"/>
                  <a:gd name="T3" fmla="*/ 0 h 21525"/>
                  <a:gd name="T4" fmla="*/ 0 w 17695"/>
                  <a:gd name="T5" fmla="*/ 0 h 21525"/>
                  <a:gd name="T6" fmla="*/ 0 60000 65536"/>
                  <a:gd name="T7" fmla="*/ 0 60000 65536"/>
                  <a:gd name="T8" fmla="*/ 0 60000 65536"/>
                  <a:gd name="T9" fmla="*/ 0 w 17695"/>
                  <a:gd name="T10" fmla="*/ 0 h 21525"/>
                  <a:gd name="T11" fmla="*/ 17695 w 17695"/>
                  <a:gd name="T12" fmla="*/ 21525 h 215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695" h="21525" fill="none" extrusionOk="0">
                    <a:moveTo>
                      <a:pt x="17695" y="12387"/>
                    </a:moveTo>
                    <a:cubicBezTo>
                      <a:pt x="14015" y="17643"/>
                      <a:pt x="8188" y="20992"/>
                      <a:pt x="1794" y="21525"/>
                    </a:cubicBezTo>
                  </a:path>
                  <a:path w="17695" h="21525" stroke="0" extrusionOk="0">
                    <a:moveTo>
                      <a:pt x="17695" y="12387"/>
                    </a:moveTo>
                    <a:cubicBezTo>
                      <a:pt x="14015" y="17643"/>
                      <a:pt x="8188" y="20992"/>
                      <a:pt x="1794" y="2152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66" name="Oval 140"/>
              <p:cNvSpPr>
                <a:spLocks noChangeArrowheads="1"/>
              </p:cNvSpPr>
              <p:nvPr/>
            </p:nvSpPr>
            <p:spPr bwMode="auto">
              <a:xfrm>
                <a:off x="2418" y="1767"/>
                <a:ext cx="870" cy="87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67" name="Line 141"/>
              <p:cNvSpPr>
                <a:spLocks noChangeShapeType="1"/>
              </p:cNvSpPr>
              <p:nvPr/>
            </p:nvSpPr>
            <p:spPr bwMode="auto">
              <a:xfrm>
                <a:off x="2550" y="1887"/>
                <a:ext cx="72" cy="68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8" name="Line 142"/>
              <p:cNvSpPr>
                <a:spLocks noChangeShapeType="1"/>
              </p:cNvSpPr>
              <p:nvPr/>
            </p:nvSpPr>
            <p:spPr bwMode="auto">
              <a:xfrm>
                <a:off x="2550" y="1887"/>
                <a:ext cx="696" cy="48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9" name="Line 143"/>
              <p:cNvSpPr>
                <a:spLocks noChangeShapeType="1"/>
              </p:cNvSpPr>
              <p:nvPr/>
            </p:nvSpPr>
            <p:spPr bwMode="auto">
              <a:xfrm flipH="1">
                <a:off x="2622" y="1773"/>
                <a:ext cx="318" cy="798"/>
              </a:xfrm>
              <a:prstGeom prst="line">
                <a:avLst/>
              </a:prstGeom>
              <a:noFill/>
              <a:ln w="952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0" name="Line 144"/>
              <p:cNvSpPr>
                <a:spLocks noChangeShapeType="1"/>
              </p:cNvSpPr>
              <p:nvPr/>
            </p:nvSpPr>
            <p:spPr bwMode="auto">
              <a:xfrm>
                <a:off x="2940" y="1773"/>
                <a:ext cx="306" cy="600"/>
              </a:xfrm>
              <a:prstGeom prst="line">
                <a:avLst/>
              </a:prstGeom>
              <a:noFill/>
              <a:ln w="952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1" name="Oval 145"/>
              <p:cNvSpPr>
                <a:spLocks noChangeArrowheads="1"/>
              </p:cNvSpPr>
              <p:nvPr/>
            </p:nvSpPr>
            <p:spPr bwMode="auto">
              <a:xfrm>
                <a:off x="2838" y="2187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72" name="Oval 146"/>
              <p:cNvSpPr>
                <a:spLocks noChangeArrowheads="1"/>
              </p:cNvSpPr>
              <p:nvPr/>
            </p:nvSpPr>
            <p:spPr bwMode="auto">
              <a:xfrm>
                <a:off x="2538" y="1875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73" name="Rectangle 147"/>
              <p:cNvSpPr>
                <a:spLocks noChangeArrowheads="1"/>
              </p:cNvSpPr>
              <p:nvPr/>
            </p:nvSpPr>
            <p:spPr bwMode="auto">
              <a:xfrm>
                <a:off x="2470" y="1821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FF0000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74" name="Oval 148"/>
              <p:cNvSpPr>
                <a:spLocks noChangeArrowheads="1"/>
              </p:cNvSpPr>
              <p:nvPr/>
            </p:nvSpPr>
            <p:spPr bwMode="auto">
              <a:xfrm>
                <a:off x="2610" y="2559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75" name="Rectangle 149"/>
              <p:cNvSpPr>
                <a:spLocks noChangeArrowheads="1"/>
              </p:cNvSpPr>
              <p:nvPr/>
            </p:nvSpPr>
            <p:spPr bwMode="auto">
              <a:xfrm>
                <a:off x="2536" y="2571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76" name="Oval 150"/>
              <p:cNvSpPr>
                <a:spLocks noChangeArrowheads="1"/>
              </p:cNvSpPr>
              <p:nvPr/>
            </p:nvSpPr>
            <p:spPr bwMode="auto">
              <a:xfrm>
                <a:off x="3234" y="2361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77" name="Rectangle 151"/>
              <p:cNvSpPr>
                <a:spLocks noChangeArrowheads="1"/>
              </p:cNvSpPr>
              <p:nvPr/>
            </p:nvSpPr>
            <p:spPr bwMode="auto">
              <a:xfrm>
                <a:off x="3304" y="2379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78" name="Oval 152"/>
              <p:cNvSpPr>
                <a:spLocks noChangeArrowheads="1"/>
              </p:cNvSpPr>
              <p:nvPr/>
            </p:nvSpPr>
            <p:spPr bwMode="auto">
              <a:xfrm>
                <a:off x="2928" y="1761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79" name="Rectangle 153"/>
              <p:cNvSpPr>
                <a:spLocks noChangeArrowheads="1"/>
              </p:cNvSpPr>
              <p:nvPr/>
            </p:nvSpPr>
            <p:spPr bwMode="auto">
              <a:xfrm>
                <a:off x="2927" y="1653"/>
                <a:ext cx="8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A'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pic>
          <p:nvPicPr>
            <p:cNvPr id="16462" name="Picture 15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2304"/>
              <a:ext cx="7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55"/>
          <p:cNvGrpSpPr>
            <a:grpSpLocks/>
          </p:cNvGrpSpPr>
          <p:nvPr/>
        </p:nvGrpSpPr>
        <p:grpSpPr bwMode="auto">
          <a:xfrm>
            <a:off x="6858000" y="685800"/>
            <a:ext cx="1857375" cy="1866900"/>
            <a:chOff x="2295" y="1572"/>
            <a:chExt cx="1170" cy="1176"/>
          </a:xfrm>
        </p:grpSpPr>
        <p:grpSp>
          <p:nvGrpSpPr>
            <p:cNvPr id="16431" name="Group 156"/>
            <p:cNvGrpSpPr>
              <a:grpSpLocks noChangeAspect="1"/>
            </p:cNvGrpSpPr>
            <p:nvPr/>
          </p:nvGrpSpPr>
          <p:grpSpPr bwMode="auto">
            <a:xfrm>
              <a:off x="2295" y="1572"/>
              <a:ext cx="1170" cy="1176"/>
              <a:chOff x="2295" y="1572"/>
              <a:chExt cx="1170" cy="1176"/>
            </a:xfrm>
          </p:grpSpPr>
          <p:sp>
            <p:nvSpPr>
              <p:cNvPr id="16440" name="AutoShape 157"/>
              <p:cNvSpPr>
                <a:spLocks noChangeAspect="1" noChangeArrowheads="1" noTextEdit="1"/>
              </p:cNvSpPr>
              <p:nvPr/>
            </p:nvSpPr>
            <p:spPr bwMode="auto">
              <a:xfrm>
                <a:off x="2295" y="1572"/>
                <a:ext cx="1170" cy="11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1" name="Arc 158"/>
              <p:cNvSpPr>
                <a:spLocks/>
              </p:cNvSpPr>
              <p:nvPr/>
            </p:nvSpPr>
            <p:spPr bwMode="auto">
              <a:xfrm>
                <a:off x="2658" y="1764"/>
                <a:ext cx="122" cy="137"/>
              </a:xfrm>
              <a:custGeom>
                <a:avLst/>
                <a:gdLst>
                  <a:gd name="T0" fmla="*/ 0 w 17951"/>
                  <a:gd name="T1" fmla="*/ 0 h 19766"/>
                  <a:gd name="T2" fmla="*/ 0 w 17951"/>
                  <a:gd name="T3" fmla="*/ 0 h 19766"/>
                  <a:gd name="T4" fmla="*/ 0 w 17951"/>
                  <a:gd name="T5" fmla="*/ 0 h 19766"/>
                  <a:gd name="T6" fmla="*/ 0 60000 65536"/>
                  <a:gd name="T7" fmla="*/ 0 60000 65536"/>
                  <a:gd name="T8" fmla="*/ 0 60000 65536"/>
                  <a:gd name="T9" fmla="*/ 0 w 17951"/>
                  <a:gd name="T10" fmla="*/ 0 h 19766"/>
                  <a:gd name="T11" fmla="*/ 17951 w 17951"/>
                  <a:gd name="T12" fmla="*/ 19766 h 197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951" h="19766" fill="none" extrusionOk="0">
                    <a:moveTo>
                      <a:pt x="17950" y="12013"/>
                    </a:moveTo>
                    <a:cubicBezTo>
                      <a:pt x="15669" y="15422"/>
                      <a:pt x="12463" y="18111"/>
                      <a:pt x="8710" y="19766"/>
                    </a:cubicBezTo>
                  </a:path>
                  <a:path w="17951" h="19766" stroke="0" extrusionOk="0">
                    <a:moveTo>
                      <a:pt x="17950" y="12013"/>
                    </a:moveTo>
                    <a:cubicBezTo>
                      <a:pt x="15669" y="15422"/>
                      <a:pt x="12463" y="18111"/>
                      <a:pt x="8710" y="19766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42" name="Arc 159"/>
              <p:cNvSpPr>
                <a:spLocks/>
              </p:cNvSpPr>
              <p:nvPr/>
            </p:nvSpPr>
            <p:spPr bwMode="auto">
              <a:xfrm>
                <a:off x="2937" y="1752"/>
                <a:ext cx="126" cy="155"/>
              </a:xfrm>
              <a:custGeom>
                <a:avLst/>
                <a:gdLst>
                  <a:gd name="T0" fmla="*/ 0 w 16788"/>
                  <a:gd name="T1" fmla="*/ 0 h 20645"/>
                  <a:gd name="T2" fmla="*/ 0 w 16788"/>
                  <a:gd name="T3" fmla="*/ 0 h 20645"/>
                  <a:gd name="T4" fmla="*/ 0 w 16788"/>
                  <a:gd name="T5" fmla="*/ 0 h 20645"/>
                  <a:gd name="T6" fmla="*/ 0 60000 65536"/>
                  <a:gd name="T7" fmla="*/ 0 60000 65536"/>
                  <a:gd name="T8" fmla="*/ 0 60000 65536"/>
                  <a:gd name="T9" fmla="*/ 0 w 16788"/>
                  <a:gd name="T10" fmla="*/ 0 h 20645"/>
                  <a:gd name="T11" fmla="*/ 16788 w 16788"/>
                  <a:gd name="T12" fmla="*/ 20645 h 206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788" h="20645" fill="none" extrusionOk="0">
                    <a:moveTo>
                      <a:pt x="10436" y="20644"/>
                    </a:moveTo>
                    <a:cubicBezTo>
                      <a:pt x="6333" y="19382"/>
                      <a:pt x="2700" y="16927"/>
                      <a:pt x="-1" y="13591"/>
                    </a:cubicBezTo>
                  </a:path>
                  <a:path w="16788" h="20645" stroke="0" extrusionOk="0">
                    <a:moveTo>
                      <a:pt x="10436" y="20644"/>
                    </a:moveTo>
                    <a:cubicBezTo>
                      <a:pt x="6333" y="19382"/>
                      <a:pt x="2700" y="16927"/>
                      <a:pt x="-1" y="13591"/>
                    </a:cubicBezTo>
                    <a:lnTo>
                      <a:pt x="16788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43" name="Oval 160"/>
              <p:cNvSpPr>
                <a:spLocks noChangeArrowheads="1"/>
              </p:cNvSpPr>
              <p:nvPr/>
            </p:nvSpPr>
            <p:spPr bwMode="auto">
              <a:xfrm>
                <a:off x="2439" y="1710"/>
                <a:ext cx="870" cy="87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44" name="Line 161"/>
              <p:cNvSpPr>
                <a:spLocks noChangeShapeType="1"/>
              </p:cNvSpPr>
              <p:nvPr/>
            </p:nvSpPr>
            <p:spPr bwMode="auto">
              <a:xfrm flipH="1">
                <a:off x="2451" y="1752"/>
                <a:ext cx="612" cy="49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5" name="Line 162"/>
              <p:cNvSpPr>
                <a:spLocks noChangeShapeType="1"/>
              </p:cNvSpPr>
              <p:nvPr/>
            </p:nvSpPr>
            <p:spPr bwMode="auto">
              <a:xfrm flipH="1">
                <a:off x="2787" y="1752"/>
                <a:ext cx="276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6" name="Line 163"/>
              <p:cNvSpPr>
                <a:spLocks noChangeShapeType="1"/>
              </p:cNvSpPr>
              <p:nvPr/>
            </p:nvSpPr>
            <p:spPr bwMode="auto">
              <a:xfrm>
                <a:off x="2655" y="1764"/>
                <a:ext cx="348" cy="7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7" name="Line 164"/>
              <p:cNvSpPr>
                <a:spLocks noChangeShapeType="1"/>
              </p:cNvSpPr>
              <p:nvPr/>
            </p:nvSpPr>
            <p:spPr bwMode="auto">
              <a:xfrm>
                <a:off x="2655" y="1764"/>
                <a:ext cx="648" cy="44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8" name="Oval 165"/>
              <p:cNvSpPr>
                <a:spLocks noChangeArrowheads="1"/>
              </p:cNvSpPr>
              <p:nvPr/>
            </p:nvSpPr>
            <p:spPr bwMode="auto">
              <a:xfrm>
                <a:off x="2859" y="2130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49" name="Oval 166"/>
              <p:cNvSpPr>
                <a:spLocks noChangeArrowheads="1"/>
              </p:cNvSpPr>
              <p:nvPr/>
            </p:nvSpPr>
            <p:spPr bwMode="auto">
              <a:xfrm>
                <a:off x="3051" y="1740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50" name="Rectangle 167"/>
              <p:cNvSpPr>
                <a:spLocks noChangeArrowheads="1"/>
              </p:cNvSpPr>
              <p:nvPr/>
            </p:nvSpPr>
            <p:spPr bwMode="auto">
              <a:xfrm>
                <a:off x="3085" y="1632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51" name="Oval 168"/>
              <p:cNvSpPr>
                <a:spLocks noChangeArrowheads="1"/>
              </p:cNvSpPr>
              <p:nvPr/>
            </p:nvSpPr>
            <p:spPr bwMode="auto">
              <a:xfrm>
                <a:off x="2439" y="2238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52" name="Rectangle 169"/>
              <p:cNvSpPr>
                <a:spLocks noChangeArrowheads="1"/>
              </p:cNvSpPr>
              <p:nvPr/>
            </p:nvSpPr>
            <p:spPr bwMode="auto">
              <a:xfrm>
                <a:off x="2377" y="2250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53" name="Oval 170"/>
              <p:cNvSpPr>
                <a:spLocks noChangeArrowheads="1"/>
              </p:cNvSpPr>
              <p:nvPr/>
            </p:nvSpPr>
            <p:spPr bwMode="auto">
              <a:xfrm>
                <a:off x="2775" y="2556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54" name="Rectangle 171"/>
              <p:cNvSpPr>
                <a:spLocks noChangeArrowheads="1"/>
              </p:cNvSpPr>
              <p:nvPr/>
            </p:nvSpPr>
            <p:spPr bwMode="auto">
              <a:xfrm>
                <a:off x="2797" y="2592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55" name="Oval 172"/>
              <p:cNvSpPr>
                <a:spLocks noChangeArrowheads="1"/>
              </p:cNvSpPr>
              <p:nvPr/>
            </p:nvSpPr>
            <p:spPr bwMode="auto">
              <a:xfrm>
                <a:off x="2643" y="1752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56" name="Rectangle 173"/>
              <p:cNvSpPr>
                <a:spLocks noChangeArrowheads="1"/>
              </p:cNvSpPr>
              <p:nvPr/>
            </p:nvSpPr>
            <p:spPr bwMode="auto">
              <a:xfrm>
                <a:off x="2575" y="1638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FF0000"/>
                    </a:solidFill>
                  </a:rPr>
                  <a:t>D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57" name="Oval 174"/>
              <p:cNvSpPr>
                <a:spLocks noChangeArrowheads="1"/>
              </p:cNvSpPr>
              <p:nvPr/>
            </p:nvSpPr>
            <p:spPr bwMode="auto">
              <a:xfrm>
                <a:off x="2991" y="254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58" name="Rectangle 175"/>
              <p:cNvSpPr>
                <a:spLocks noChangeArrowheads="1"/>
              </p:cNvSpPr>
              <p:nvPr/>
            </p:nvSpPr>
            <p:spPr bwMode="auto">
              <a:xfrm>
                <a:off x="3072" y="2586"/>
                <a:ext cx="59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E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59" name="Oval 176"/>
              <p:cNvSpPr>
                <a:spLocks noChangeArrowheads="1"/>
              </p:cNvSpPr>
              <p:nvPr/>
            </p:nvSpPr>
            <p:spPr bwMode="auto">
              <a:xfrm>
                <a:off x="3291" y="2196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60" name="Rectangle 177"/>
              <p:cNvSpPr>
                <a:spLocks noChangeArrowheads="1"/>
              </p:cNvSpPr>
              <p:nvPr/>
            </p:nvSpPr>
            <p:spPr bwMode="auto">
              <a:xfrm>
                <a:off x="3372" y="2238"/>
                <a:ext cx="5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F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6432" name="Group 178"/>
            <p:cNvGrpSpPr>
              <a:grpSpLocks noChangeAspect="1"/>
            </p:cNvGrpSpPr>
            <p:nvPr/>
          </p:nvGrpSpPr>
          <p:grpSpPr bwMode="auto">
            <a:xfrm>
              <a:off x="2388" y="2160"/>
              <a:ext cx="492" cy="498"/>
              <a:chOff x="1200" y="2316"/>
              <a:chExt cx="492" cy="498"/>
            </a:xfrm>
          </p:grpSpPr>
          <p:sp>
            <p:nvSpPr>
              <p:cNvPr id="16437" name="AutoShape 179"/>
              <p:cNvSpPr>
                <a:spLocks noChangeAspect="1" noChangeArrowheads="1" noTextEdit="1"/>
              </p:cNvSpPr>
              <p:nvPr/>
            </p:nvSpPr>
            <p:spPr bwMode="auto">
              <a:xfrm>
                <a:off x="1200" y="2352"/>
                <a:ext cx="480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8" name="Arc 180"/>
              <p:cNvSpPr>
                <a:spLocks/>
              </p:cNvSpPr>
              <p:nvPr/>
            </p:nvSpPr>
            <p:spPr bwMode="auto">
              <a:xfrm>
                <a:off x="1274" y="2316"/>
                <a:ext cx="418" cy="424"/>
              </a:xfrm>
              <a:custGeom>
                <a:avLst/>
                <a:gdLst>
                  <a:gd name="T0" fmla="*/ 0 w 20919"/>
                  <a:gd name="T1" fmla="*/ 0 h 21192"/>
                  <a:gd name="T2" fmla="*/ 0 w 20919"/>
                  <a:gd name="T3" fmla="*/ 0 h 21192"/>
                  <a:gd name="T4" fmla="*/ 0 w 20919"/>
                  <a:gd name="T5" fmla="*/ 0 h 21192"/>
                  <a:gd name="T6" fmla="*/ 0 60000 65536"/>
                  <a:gd name="T7" fmla="*/ 0 60000 65536"/>
                  <a:gd name="T8" fmla="*/ 0 60000 65536"/>
                  <a:gd name="T9" fmla="*/ 0 w 20919"/>
                  <a:gd name="T10" fmla="*/ 0 h 21192"/>
                  <a:gd name="T11" fmla="*/ 20919 w 20919"/>
                  <a:gd name="T12" fmla="*/ 21192 h 21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919" h="21192" fill="none" extrusionOk="0">
                    <a:moveTo>
                      <a:pt x="16740" y="21191"/>
                    </a:moveTo>
                    <a:cubicBezTo>
                      <a:pt x="8581" y="19582"/>
                      <a:pt x="2070" y="13433"/>
                      <a:pt x="-1" y="5379"/>
                    </a:cubicBezTo>
                  </a:path>
                  <a:path w="20919" h="21192" stroke="0" extrusionOk="0">
                    <a:moveTo>
                      <a:pt x="16740" y="21191"/>
                    </a:moveTo>
                    <a:cubicBezTo>
                      <a:pt x="8581" y="19582"/>
                      <a:pt x="2070" y="13433"/>
                      <a:pt x="-1" y="5379"/>
                    </a:cubicBezTo>
                    <a:lnTo>
                      <a:pt x="20919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39" name="Line 181"/>
              <p:cNvSpPr>
                <a:spLocks noChangeShapeType="1"/>
              </p:cNvSpPr>
              <p:nvPr/>
            </p:nvSpPr>
            <p:spPr bwMode="auto">
              <a:xfrm flipH="1">
                <a:off x="1344" y="2592"/>
                <a:ext cx="60" cy="48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33" name="Group 182"/>
            <p:cNvGrpSpPr>
              <a:grpSpLocks noChangeAspect="1"/>
            </p:cNvGrpSpPr>
            <p:nvPr/>
          </p:nvGrpSpPr>
          <p:grpSpPr bwMode="auto">
            <a:xfrm>
              <a:off x="2880" y="2148"/>
              <a:ext cx="504" cy="492"/>
              <a:chOff x="2598" y="2724"/>
              <a:chExt cx="504" cy="492"/>
            </a:xfrm>
          </p:grpSpPr>
          <p:sp>
            <p:nvSpPr>
              <p:cNvPr id="16434" name="AutoShape 183"/>
              <p:cNvSpPr>
                <a:spLocks noChangeAspect="1" noChangeArrowheads="1" noTextEdit="1"/>
              </p:cNvSpPr>
              <p:nvPr/>
            </p:nvSpPr>
            <p:spPr bwMode="auto">
              <a:xfrm>
                <a:off x="2658" y="2724"/>
                <a:ext cx="444" cy="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Arc 184"/>
              <p:cNvSpPr>
                <a:spLocks/>
              </p:cNvSpPr>
              <p:nvPr/>
            </p:nvSpPr>
            <p:spPr bwMode="auto">
              <a:xfrm>
                <a:off x="2598" y="2730"/>
                <a:ext cx="427" cy="412"/>
              </a:xfrm>
              <a:custGeom>
                <a:avLst/>
                <a:gdLst>
                  <a:gd name="T0" fmla="*/ 0 w 21352"/>
                  <a:gd name="T1" fmla="*/ 0 h 20579"/>
                  <a:gd name="T2" fmla="*/ 0 w 21352"/>
                  <a:gd name="T3" fmla="*/ 0 h 20579"/>
                  <a:gd name="T4" fmla="*/ 0 w 21352"/>
                  <a:gd name="T5" fmla="*/ 0 h 20579"/>
                  <a:gd name="T6" fmla="*/ 0 60000 65536"/>
                  <a:gd name="T7" fmla="*/ 0 60000 65536"/>
                  <a:gd name="T8" fmla="*/ 0 60000 65536"/>
                  <a:gd name="T9" fmla="*/ 0 w 21352"/>
                  <a:gd name="T10" fmla="*/ 0 h 20579"/>
                  <a:gd name="T11" fmla="*/ 21352 w 21352"/>
                  <a:gd name="T12" fmla="*/ 20579 h 205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52" h="20579" fill="none" extrusionOk="0">
                    <a:moveTo>
                      <a:pt x="21352" y="3262"/>
                    </a:moveTo>
                    <a:cubicBezTo>
                      <a:pt x="20112" y="11375"/>
                      <a:pt x="14381" y="18085"/>
                      <a:pt x="6562" y="20579"/>
                    </a:cubicBezTo>
                  </a:path>
                  <a:path w="21352" h="20579" stroke="0" extrusionOk="0">
                    <a:moveTo>
                      <a:pt x="21352" y="3262"/>
                    </a:moveTo>
                    <a:cubicBezTo>
                      <a:pt x="20112" y="11375"/>
                      <a:pt x="14381" y="18085"/>
                      <a:pt x="6562" y="20579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6436" name="Line 185"/>
              <p:cNvSpPr>
                <a:spLocks noChangeShapeType="1"/>
              </p:cNvSpPr>
              <p:nvPr/>
            </p:nvSpPr>
            <p:spPr bwMode="auto">
              <a:xfrm>
                <a:off x="2904" y="2970"/>
                <a:ext cx="66" cy="54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186"/>
          <p:cNvGrpSpPr>
            <a:grpSpLocks noChangeAspect="1"/>
          </p:cNvGrpSpPr>
          <p:nvPr/>
        </p:nvGrpSpPr>
        <p:grpSpPr bwMode="auto">
          <a:xfrm>
            <a:off x="7086600" y="3429000"/>
            <a:ext cx="1704975" cy="1771650"/>
            <a:chOff x="2343" y="1602"/>
            <a:chExt cx="1074" cy="1116"/>
          </a:xfrm>
        </p:grpSpPr>
        <p:sp>
          <p:nvSpPr>
            <p:cNvPr id="16414" name="AutoShape 187"/>
            <p:cNvSpPr>
              <a:spLocks noChangeAspect="1" noChangeArrowheads="1" noTextEdit="1"/>
            </p:cNvSpPr>
            <p:nvPr/>
          </p:nvSpPr>
          <p:spPr bwMode="auto">
            <a:xfrm>
              <a:off x="2343" y="1602"/>
              <a:ext cx="1074" cy="1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Arc 188"/>
            <p:cNvSpPr>
              <a:spLocks/>
            </p:cNvSpPr>
            <p:nvPr/>
          </p:nvSpPr>
          <p:spPr bwMode="auto">
            <a:xfrm>
              <a:off x="2788" y="2220"/>
              <a:ext cx="195" cy="114"/>
            </a:xfrm>
            <a:custGeom>
              <a:avLst/>
              <a:gdLst>
                <a:gd name="T0" fmla="*/ 0 w 36889"/>
                <a:gd name="T1" fmla="*/ 0 h 21600"/>
                <a:gd name="T2" fmla="*/ 0 w 36889"/>
                <a:gd name="T3" fmla="*/ 0 h 21600"/>
                <a:gd name="T4" fmla="*/ 0 w 36889"/>
                <a:gd name="T5" fmla="*/ 0 h 21600"/>
                <a:gd name="T6" fmla="*/ 0 60000 65536"/>
                <a:gd name="T7" fmla="*/ 0 60000 65536"/>
                <a:gd name="T8" fmla="*/ 0 60000 65536"/>
                <a:gd name="T9" fmla="*/ 0 w 36889"/>
                <a:gd name="T10" fmla="*/ 0 h 21600"/>
                <a:gd name="T11" fmla="*/ 36889 w 3688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889" h="21600" fill="none" extrusionOk="0">
                  <a:moveTo>
                    <a:pt x="36889" y="12237"/>
                  </a:moveTo>
                  <a:cubicBezTo>
                    <a:pt x="32859" y="18098"/>
                    <a:pt x="26202" y="21599"/>
                    <a:pt x="19090" y="21600"/>
                  </a:cubicBezTo>
                  <a:cubicBezTo>
                    <a:pt x="11088" y="21600"/>
                    <a:pt x="3743" y="17177"/>
                    <a:pt x="-1" y="10106"/>
                  </a:cubicBezTo>
                </a:path>
                <a:path w="36889" h="21600" stroke="0" extrusionOk="0">
                  <a:moveTo>
                    <a:pt x="36889" y="12237"/>
                  </a:moveTo>
                  <a:cubicBezTo>
                    <a:pt x="32859" y="18098"/>
                    <a:pt x="26202" y="21599"/>
                    <a:pt x="19090" y="21600"/>
                  </a:cubicBezTo>
                  <a:cubicBezTo>
                    <a:pt x="11088" y="21600"/>
                    <a:pt x="3743" y="17177"/>
                    <a:pt x="-1" y="10106"/>
                  </a:cubicBezTo>
                  <a:lnTo>
                    <a:pt x="1909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16" name="Arc 189"/>
            <p:cNvSpPr>
              <a:spLocks/>
            </p:cNvSpPr>
            <p:nvPr/>
          </p:nvSpPr>
          <p:spPr bwMode="auto">
            <a:xfrm>
              <a:off x="2816" y="2220"/>
              <a:ext cx="142" cy="84"/>
            </a:xfrm>
            <a:custGeom>
              <a:avLst/>
              <a:gdLst>
                <a:gd name="T0" fmla="*/ 0 w 36630"/>
                <a:gd name="T1" fmla="*/ 0 h 21600"/>
                <a:gd name="T2" fmla="*/ 0 w 36630"/>
                <a:gd name="T3" fmla="*/ 0 h 21600"/>
                <a:gd name="T4" fmla="*/ 0 w 36630"/>
                <a:gd name="T5" fmla="*/ 0 h 21600"/>
                <a:gd name="T6" fmla="*/ 0 60000 65536"/>
                <a:gd name="T7" fmla="*/ 0 60000 65536"/>
                <a:gd name="T8" fmla="*/ 0 60000 65536"/>
                <a:gd name="T9" fmla="*/ 0 w 36630"/>
                <a:gd name="T10" fmla="*/ 0 h 21600"/>
                <a:gd name="T11" fmla="*/ 36630 w 3663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630" h="21600" fill="none" extrusionOk="0">
                  <a:moveTo>
                    <a:pt x="36629" y="11981"/>
                  </a:moveTo>
                  <a:cubicBezTo>
                    <a:pt x="32623" y="17990"/>
                    <a:pt x="25879" y="21599"/>
                    <a:pt x="18658" y="21600"/>
                  </a:cubicBezTo>
                  <a:cubicBezTo>
                    <a:pt x="10975" y="21600"/>
                    <a:pt x="3871" y="17519"/>
                    <a:pt x="0" y="10883"/>
                  </a:cubicBezTo>
                </a:path>
                <a:path w="36630" h="21600" stroke="0" extrusionOk="0">
                  <a:moveTo>
                    <a:pt x="36629" y="11981"/>
                  </a:moveTo>
                  <a:cubicBezTo>
                    <a:pt x="32623" y="17990"/>
                    <a:pt x="25879" y="21599"/>
                    <a:pt x="18658" y="21600"/>
                  </a:cubicBezTo>
                  <a:cubicBezTo>
                    <a:pt x="10975" y="21600"/>
                    <a:pt x="3871" y="17519"/>
                    <a:pt x="0" y="10883"/>
                  </a:cubicBezTo>
                  <a:lnTo>
                    <a:pt x="18658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17" name="Arc 190"/>
            <p:cNvSpPr>
              <a:spLocks/>
            </p:cNvSpPr>
            <p:nvPr/>
          </p:nvSpPr>
          <p:spPr bwMode="auto">
            <a:xfrm>
              <a:off x="2823" y="1785"/>
              <a:ext cx="127" cy="129"/>
            </a:xfrm>
            <a:custGeom>
              <a:avLst/>
              <a:gdLst>
                <a:gd name="T0" fmla="*/ 0 w 21691"/>
                <a:gd name="T1" fmla="*/ 0 h 21600"/>
                <a:gd name="T2" fmla="*/ 0 w 21691"/>
                <a:gd name="T3" fmla="*/ 0 h 21600"/>
                <a:gd name="T4" fmla="*/ 0 w 21691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91"/>
                <a:gd name="T10" fmla="*/ 0 h 21600"/>
                <a:gd name="T11" fmla="*/ 21691 w 2169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91" h="21600" fill="none" extrusionOk="0">
                  <a:moveTo>
                    <a:pt x="21690" y="18898"/>
                  </a:moveTo>
                  <a:cubicBezTo>
                    <a:pt x="18489" y="20670"/>
                    <a:pt x="14890" y="21599"/>
                    <a:pt x="11232" y="21600"/>
                  </a:cubicBezTo>
                  <a:cubicBezTo>
                    <a:pt x="7269" y="21600"/>
                    <a:pt x="3384" y="20510"/>
                    <a:pt x="0" y="18449"/>
                  </a:cubicBezTo>
                </a:path>
                <a:path w="21691" h="21600" stroke="0" extrusionOk="0">
                  <a:moveTo>
                    <a:pt x="21690" y="18898"/>
                  </a:moveTo>
                  <a:cubicBezTo>
                    <a:pt x="18489" y="20670"/>
                    <a:pt x="14890" y="21599"/>
                    <a:pt x="11232" y="21600"/>
                  </a:cubicBezTo>
                  <a:cubicBezTo>
                    <a:pt x="7269" y="21600"/>
                    <a:pt x="3384" y="20510"/>
                    <a:pt x="0" y="18449"/>
                  </a:cubicBezTo>
                  <a:lnTo>
                    <a:pt x="11232" y="0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18" name="Oval 191"/>
            <p:cNvSpPr>
              <a:spLocks noChangeArrowheads="1"/>
            </p:cNvSpPr>
            <p:nvPr/>
          </p:nvSpPr>
          <p:spPr bwMode="auto">
            <a:xfrm>
              <a:off x="2457" y="1788"/>
              <a:ext cx="870" cy="87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19" name="Line 192"/>
            <p:cNvSpPr>
              <a:spLocks noChangeShapeType="1"/>
            </p:cNvSpPr>
            <p:nvPr/>
          </p:nvSpPr>
          <p:spPr bwMode="auto">
            <a:xfrm flipH="1">
              <a:off x="2511" y="1788"/>
              <a:ext cx="378" cy="64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Line 193"/>
            <p:cNvSpPr>
              <a:spLocks noChangeShapeType="1"/>
            </p:cNvSpPr>
            <p:nvPr/>
          </p:nvSpPr>
          <p:spPr bwMode="auto">
            <a:xfrm>
              <a:off x="2889" y="1788"/>
              <a:ext cx="360" cy="67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Line 194"/>
            <p:cNvSpPr>
              <a:spLocks noChangeShapeType="1"/>
            </p:cNvSpPr>
            <p:nvPr/>
          </p:nvSpPr>
          <p:spPr bwMode="auto">
            <a:xfrm flipH="1">
              <a:off x="2511" y="2220"/>
              <a:ext cx="378" cy="2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Line 195"/>
            <p:cNvSpPr>
              <a:spLocks noChangeShapeType="1"/>
            </p:cNvSpPr>
            <p:nvPr/>
          </p:nvSpPr>
          <p:spPr bwMode="auto">
            <a:xfrm>
              <a:off x="2889" y="2220"/>
              <a:ext cx="360" cy="24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Oval 196"/>
            <p:cNvSpPr>
              <a:spLocks noChangeArrowheads="1"/>
            </p:cNvSpPr>
            <p:nvPr/>
          </p:nvSpPr>
          <p:spPr bwMode="auto">
            <a:xfrm>
              <a:off x="2877" y="22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24" name="Rectangle 197"/>
            <p:cNvSpPr>
              <a:spLocks noChangeArrowheads="1"/>
            </p:cNvSpPr>
            <p:nvPr/>
          </p:nvSpPr>
          <p:spPr bwMode="auto">
            <a:xfrm>
              <a:off x="2888" y="2124"/>
              <a:ext cx="6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FF000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25" name="Oval 198"/>
            <p:cNvSpPr>
              <a:spLocks noChangeArrowheads="1"/>
            </p:cNvSpPr>
            <p:nvPr/>
          </p:nvSpPr>
          <p:spPr bwMode="auto">
            <a:xfrm>
              <a:off x="2877" y="177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26" name="Rectangle 199"/>
            <p:cNvSpPr>
              <a:spLocks noChangeArrowheads="1"/>
            </p:cNvSpPr>
            <p:nvPr/>
          </p:nvSpPr>
          <p:spPr bwMode="auto">
            <a:xfrm>
              <a:off x="2833" y="1662"/>
              <a:ext cx="6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27" name="Oval 200"/>
            <p:cNvSpPr>
              <a:spLocks noChangeArrowheads="1"/>
            </p:cNvSpPr>
            <p:nvPr/>
          </p:nvSpPr>
          <p:spPr bwMode="auto">
            <a:xfrm>
              <a:off x="2499" y="242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28" name="Rectangle 201"/>
            <p:cNvSpPr>
              <a:spLocks noChangeArrowheads="1"/>
            </p:cNvSpPr>
            <p:nvPr/>
          </p:nvSpPr>
          <p:spPr bwMode="auto">
            <a:xfrm>
              <a:off x="2425" y="2424"/>
              <a:ext cx="6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29" name="Oval 202"/>
            <p:cNvSpPr>
              <a:spLocks noChangeArrowheads="1"/>
            </p:cNvSpPr>
            <p:nvPr/>
          </p:nvSpPr>
          <p:spPr bwMode="auto">
            <a:xfrm>
              <a:off x="3237" y="245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30" name="Rectangle 203"/>
            <p:cNvSpPr>
              <a:spLocks noChangeArrowheads="1"/>
            </p:cNvSpPr>
            <p:nvPr/>
          </p:nvSpPr>
          <p:spPr bwMode="auto">
            <a:xfrm>
              <a:off x="3319" y="2496"/>
              <a:ext cx="6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9873" name="Rectangle 241"/>
          <p:cNvSpPr>
            <a:spLocks noChangeArrowheads="1"/>
          </p:cNvSpPr>
          <p:nvPr/>
        </p:nvSpPr>
        <p:spPr bwMode="auto">
          <a:xfrm rot="10382360" flipH="1" flipV="1">
            <a:off x="5257800" y="4967288"/>
            <a:ext cx="16764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100" b="1">
                <a:solidFill>
                  <a:srgbClr val="0000FF"/>
                </a:solidFill>
              </a:rPr>
              <a:t>A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8" name="Rectangle 246"/>
          <p:cNvSpPr>
            <a:spLocks noChangeArrowheads="1"/>
          </p:cNvSpPr>
          <p:nvPr/>
        </p:nvSpPr>
        <p:spPr bwMode="auto">
          <a:xfrm>
            <a:off x="7239000" y="1676400"/>
            <a:ext cx="1079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100" b="1">
                <a:solidFill>
                  <a:srgbClr val="FF0000"/>
                </a:solidFill>
              </a:rPr>
              <a:t>O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9" name="Rectangle 247"/>
          <p:cNvSpPr>
            <a:spLocks noChangeArrowheads="1"/>
          </p:cNvSpPr>
          <p:nvPr/>
        </p:nvSpPr>
        <p:spPr bwMode="auto">
          <a:xfrm>
            <a:off x="6248400" y="3429000"/>
            <a:ext cx="1079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100" b="1">
                <a:solidFill>
                  <a:srgbClr val="FF0000"/>
                </a:solidFill>
              </a:rPr>
              <a:t>O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9" name="Group 95"/>
          <p:cNvGrpSpPr>
            <a:grpSpLocks/>
          </p:cNvGrpSpPr>
          <p:nvPr/>
        </p:nvGrpSpPr>
        <p:grpSpPr bwMode="auto">
          <a:xfrm>
            <a:off x="5562600" y="5105400"/>
            <a:ext cx="1778000" cy="1371600"/>
            <a:chOff x="7162800" y="5486400"/>
            <a:chExt cx="1778000" cy="1371600"/>
          </a:xfrm>
        </p:grpSpPr>
        <p:sp>
          <p:nvSpPr>
            <p:cNvPr id="16401" name="Oval 225"/>
            <p:cNvSpPr>
              <a:spLocks noChangeArrowheads="1"/>
            </p:cNvSpPr>
            <p:nvPr/>
          </p:nvSpPr>
          <p:spPr bwMode="auto">
            <a:xfrm>
              <a:off x="7315200" y="5486400"/>
              <a:ext cx="1381125" cy="137160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02" name="Line 226"/>
            <p:cNvSpPr>
              <a:spLocks noChangeShapeType="1"/>
            </p:cNvSpPr>
            <p:nvPr/>
          </p:nvSpPr>
          <p:spPr bwMode="auto">
            <a:xfrm flipH="1">
              <a:off x="7315200" y="6172200"/>
              <a:ext cx="1371600" cy="1905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Line 227"/>
            <p:cNvSpPr>
              <a:spLocks noChangeShapeType="1"/>
            </p:cNvSpPr>
            <p:nvPr/>
          </p:nvSpPr>
          <p:spPr bwMode="auto">
            <a:xfrm flipH="1">
              <a:off x="7315200" y="5562600"/>
              <a:ext cx="447675" cy="65722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228"/>
            <p:cNvSpPr>
              <a:spLocks noChangeShapeType="1"/>
            </p:cNvSpPr>
            <p:nvPr/>
          </p:nvSpPr>
          <p:spPr bwMode="auto">
            <a:xfrm>
              <a:off x="7772400" y="5562600"/>
              <a:ext cx="914400" cy="609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Line 233"/>
            <p:cNvSpPr>
              <a:spLocks noChangeShapeType="1"/>
            </p:cNvSpPr>
            <p:nvPr/>
          </p:nvSpPr>
          <p:spPr bwMode="auto">
            <a:xfrm>
              <a:off x="7686675" y="5657850"/>
              <a:ext cx="85725" cy="571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234"/>
            <p:cNvSpPr>
              <a:spLocks noChangeShapeType="1"/>
            </p:cNvSpPr>
            <p:nvPr/>
          </p:nvSpPr>
          <p:spPr bwMode="auto">
            <a:xfrm flipH="1">
              <a:off x="7772400" y="5638800"/>
              <a:ext cx="66675" cy="952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Oval 235"/>
            <p:cNvSpPr>
              <a:spLocks noChangeArrowheads="1"/>
            </p:cNvSpPr>
            <p:nvPr/>
          </p:nvSpPr>
          <p:spPr bwMode="auto">
            <a:xfrm>
              <a:off x="8001000" y="6172200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08" name="Oval 236"/>
            <p:cNvSpPr>
              <a:spLocks noChangeArrowheads="1"/>
            </p:cNvSpPr>
            <p:nvPr/>
          </p:nvSpPr>
          <p:spPr bwMode="auto">
            <a:xfrm>
              <a:off x="7267575" y="6172200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09" name="Rectangle 237"/>
            <p:cNvSpPr>
              <a:spLocks noChangeArrowheads="1"/>
            </p:cNvSpPr>
            <p:nvPr/>
          </p:nvSpPr>
          <p:spPr bwMode="auto">
            <a:xfrm>
              <a:off x="7162800" y="6172200"/>
              <a:ext cx="1016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10" name="Oval 238"/>
            <p:cNvSpPr>
              <a:spLocks noChangeArrowheads="1"/>
            </p:cNvSpPr>
            <p:nvPr/>
          </p:nvSpPr>
          <p:spPr bwMode="auto">
            <a:xfrm>
              <a:off x="8686800" y="6172200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11" name="Rectangle 239"/>
            <p:cNvSpPr>
              <a:spLocks noChangeArrowheads="1"/>
            </p:cNvSpPr>
            <p:nvPr/>
          </p:nvSpPr>
          <p:spPr bwMode="auto">
            <a:xfrm>
              <a:off x="8839200" y="6019800"/>
              <a:ext cx="1016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12" name="Oval 240"/>
            <p:cNvSpPr>
              <a:spLocks noChangeArrowheads="1"/>
            </p:cNvSpPr>
            <p:nvPr/>
          </p:nvSpPr>
          <p:spPr bwMode="auto">
            <a:xfrm>
              <a:off x="7724775" y="5514975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13" name="Rectangle 248"/>
            <p:cNvSpPr>
              <a:spLocks noChangeArrowheads="1"/>
            </p:cNvSpPr>
            <p:nvPr/>
          </p:nvSpPr>
          <p:spPr bwMode="auto">
            <a:xfrm>
              <a:off x="7772400" y="6248400"/>
              <a:ext cx="10795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FF000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903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9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53" grpId="0"/>
      <p:bldP spid="69754" grpId="0"/>
      <p:bldP spid="69755" grpId="0"/>
      <p:bldP spid="69756" grpId="0"/>
      <p:bldP spid="69757" grpId="0"/>
      <p:bldP spid="69758" grpId="0"/>
      <p:bldP spid="69762" grpId="0"/>
      <p:bldP spid="698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847" name="Picture 1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2057400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803" name="Picture 9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76194">
            <a:off x="1958181" y="2766219"/>
            <a:ext cx="187483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848" name="Picture 14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43200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AutoShape 102"/>
          <p:cNvSpPr>
            <a:spLocks noChangeAspect="1" noChangeArrowheads="1" noTextEdit="1"/>
          </p:cNvSpPr>
          <p:nvPr/>
        </p:nvSpPr>
        <p:spPr bwMode="auto">
          <a:xfrm>
            <a:off x="1066800" y="2667000"/>
            <a:ext cx="24669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808" name="Oval 104"/>
          <p:cNvSpPr>
            <a:spLocks noChangeArrowheads="1"/>
          </p:cNvSpPr>
          <p:nvPr/>
        </p:nvSpPr>
        <p:spPr bwMode="auto">
          <a:xfrm>
            <a:off x="1133475" y="2733675"/>
            <a:ext cx="2276475" cy="22764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2730" name="Text Box 26"/>
          <p:cNvSpPr txBox="1">
            <a:spLocks noChangeArrowheads="1"/>
          </p:cNvSpPr>
          <p:nvPr/>
        </p:nvSpPr>
        <p:spPr bwMode="auto">
          <a:xfrm>
            <a:off x="457200" y="685800"/>
            <a:ext cx="8077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8000"/>
                </a:solidFill>
                <a:latin typeface="Times New Roman" panose="02020603050405020304" pitchFamily="18" charset="0"/>
              </a:rPr>
              <a:t>Muốn xác định tâm của một đường tròn mà chỉ dùng êke thì phải làm như thế nào ?</a:t>
            </a:r>
          </a:p>
        </p:txBody>
      </p:sp>
      <p:pic>
        <p:nvPicPr>
          <p:cNvPr id="72804" name="Picture 10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26380">
            <a:off x="1927225" y="2400300"/>
            <a:ext cx="1905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809" name="Line 105"/>
          <p:cNvSpPr>
            <a:spLocks noChangeShapeType="1"/>
          </p:cNvSpPr>
          <p:nvPr/>
        </p:nvSpPr>
        <p:spPr bwMode="auto">
          <a:xfrm flipH="1">
            <a:off x="1200150" y="2886075"/>
            <a:ext cx="1638300" cy="600075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810" name="Line 106"/>
          <p:cNvSpPr>
            <a:spLocks noChangeShapeType="1"/>
          </p:cNvSpPr>
          <p:nvPr/>
        </p:nvSpPr>
        <p:spPr bwMode="auto">
          <a:xfrm>
            <a:off x="1200150" y="3486150"/>
            <a:ext cx="495300" cy="135255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811" name="Line 107"/>
          <p:cNvSpPr>
            <a:spLocks noChangeShapeType="1"/>
          </p:cNvSpPr>
          <p:nvPr/>
        </p:nvSpPr>
        <p:spPr bwMode="auto">
          <a:xfrm flipH="1">
            <a:off x="1219200" y="2819400"/>
            <a:ext cx="676275" cy="14573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812" name="Line 108"/>
          <p:cNvSpPr>
            <a:spLocks noChangeShapeType="1"/>
          </p:cNvSpPr>
          <p:nvPr/>
        </p:nvSpPr>
        <p:spPr bwMode="auto">
          <a:xfrm>
            <a:off x="1905000" y="2819400"/>
            <a:ext cx="1447800" cy="6762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813" name="Line 109"/>
          <p:cNvSpPr>
            <a:spLocks noChangeShapeType="1"/>
          </p:cNvSpPr>
          <p:nvPr/>
        </p:nvSpPr>
        <p:spPr bwMode="auto">
          <a:xfrm flipH="1">
            <a:off x="1209675" y="3476625"/>
            <a:ext cx="2124075" cy="78105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814" name="Line 110"/>
          <p:cNvSpPr>
            <a:spLocks noChangeShapeType="1"/>
          </p:cNvSpPr>
          <p:nvPr/>
        </p:nvSpPr>
        <p:spPr bwMode="auto">
          <a:xfrm flipH="1">
            <a:off x="1695450" y="2886075"/>
            <a:ext cx="1143000" cy="195262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815" name="Oval 111"/>
          <p:cNvSpPr>
            <a:spLocks noChangeArrowheads="1"/>
          </p:cNvSpPr>
          <p:nvPr/>
        </p:nvSpPr>
        <p:spPr bwMode="auto">
          <a:xfrm>
            <a:off x="2247900" y="38481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2816" name="Rectangle 112"/>
          <p:cNvSpPr>
            <a:spLocks noChangeArrowheads="1"/>
          </p:cNvSpPr>
          <p:nvPr/>
        </p:nvSpPr>
        <p:spPr bwMode="auto">
          <a:xfrm>
            <a:off x="2368550" y="3914775"/>
            <a:ext cx="1381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solidFill>
                  <a:srgbClr val="FF0000"/>
                </a:solidFill>
              </a:rPr>
              <a:t>O</a:t>
            </a:r>
            <a:endParaRPr lang="en-US" altLang="en-US" sz="1400" b="1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817" name="Oval 113"/>
          <p:cNvSpPr>
            <a:spLocks noChangeArrowheads="1"/>
          </p:cNvSpPr>
          <p:nvPr/>
        </p:nvSpPr>
        <p:spPr bwMode="auto">
          <a:xfrm>
            <a:off x="1181100" y="34671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2821" name="Oval 117"/>
          <p:cNvSpPr>
            <a:spLocks noChangeArrowheads="1"/>
          </p:cNvSpPr>
          <p:nvPr/>
        </p:nvSpPr>
        <p:spPr bwMode="auto">
          <a:xfrm>
            <a:off x="1866900" y="27813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2862" name="Rectangle 158"/>
          <p:cNvSpPr>
            <a:spLocks noChangeArrowheads="1"/>
          </p:cNvSpPr>
          <p:nvPr/>
        </p:nvSpPr>
        <p:spPr bwMode="auto">
          <a:xfrm>
            <a:off x="381000" y="152400"/>
            <a:ext cx="21194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17</a:t>
            </a:r>
          </a:p>
        </p:txBody>
      </p:sp>
    </p:spTree>
    <p:extLst>
      <p:ext uri="{BB962C8B-B14F-4D97-AF65-F5344CB8AC3E}">
        <p14:creationId xmlns:p14="http://schemas.microsoft.com/office/powerpoint/2010/main" val="9959455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2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-0.075 0.21111 " pathEditMode="relative" ptsTypes="AA">
                                      <p:cBhvr>
                                        <p:cTn id="29" dur="2000" fill="hold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2000"/>
                                        <p:tgtEl>
                                          <p:spTgt spid="7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1.66667E-6 3.33333E-6 L 0.15834 0.1 " pathEditMode="relative" ptsTypes="AA">
                                      <p:cBhvr>
                                        <p:cTn id="44" dur="2100" fill="hold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8" presetClass="entr" presetSubtype="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200"/>
                                        <p:tgtEl>
                                          <p:spTgt spid="7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49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1000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54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72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5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6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4.44444E-6 L 0.175 -0.07778 " pathEditMode="relative" ptsTypes="AA">
                                      <p:cBhvr>
                                        <p:cTn id="72" dur="20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8" presetClass="entr" presetSubtype="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5" dur="2000"/>
                                        <p:tgtEl>
                                          <p:spTgt spid="7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7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82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3.33333E-6 L 0.05 0.2 " pathEditMode="relative" ptsTypes="AA">
                                      <p:cBhvr>
                                        <p:cTn id="87" dur="24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2400"/>
                                        <p:tgtEl>
                                          <p:spTgt spid="7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9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10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7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1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"/>
                                        <p:tgtEl>
                                          <p:spTgt spid="7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1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9" dur="1000"/>
                                        <p:tgtEl>
                                          <p:spTgt spid="7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6800"/>
                            </p:stCondLst>
                            <p:childTnLst>
                              <p:par>
                                <p:cTn id="12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72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72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72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72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7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8" presetClass="entr" presetSubtype="12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8" dur="1000"/>
                                        <p:tgtEl>
                                          <p:spTgt spid="728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728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72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728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08" grpId="0" animBg="1"/>
      <p:bldP spid="72730" grpId="0"/>
      <p:bldP spid="72809" grpId="0" animBg="1"/>
      <p:bldP spid="72809" grpId="1" animBg="1"/>
      <p:bldP spid="72810" grpId="0" animBg="1"/>
      <p:bldP spid="72810" grpId="1" animBg="1"/>
      <p:bldP spid="72811" grpId="0" animBg="1"/>
      <p:bldP spid="72811" grpId="1" animBg="1"/>
      <p:bldP spid="72812" grpId="0" animBg="1"/>
      <p:bldP spid="72812" grpId="1" animBg="1"/>
      <p:bldP spid="72813" grpId="0" animBg="1"/>
      <p:bldP spid="72813" grpId="1" animBg="1"/>
      <p:bldP spid="72814" grpId="0" animBg="1"/>
      <p:bldP spid="72814" grpId="1" animBg="1"/>
      <p:bldP spid="72815" grpId="0" animBg="1"/>
      <p:bldP spid="72816" grpId="0"/>
      <p:bldP spid="72817" grpId="0" animBg="1"/>
      <p:bldP spid="72817" grpId="1" animBg="1"/>
      <p:bldP spid="72821" grpId="0" animBg="1"/>
      <p:bldP spid="7282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480154" y="537145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186837" y="933762"/>
            <a:ext cx="280757" cy="502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vi-VN" sz="2600" b="0" i="0" u="none" strike="noStrike" cap="none" normalizeH="0" baseline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vi-VN" sz="2600" b="0" i="0" u="none" strike="noStrike" cap="none" normalizeH="0" baseline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44450" y="933763"/>
            <a:ext cx="9099550" cy="5841688"/>
          </a:xfrm>
          <a:prstGeom prst="roundRect">
            <a:avLst>
              <a:gd name="adj" fmla="val 8394"/>
            </a:avLst>
          </a:prstGeom>
          <a:solidFill>
            <a:srgbClr val="FFFFFF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" name="Picture 4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1435869"/>
            <a:ext cx="2001278" cy="1872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412" y="1074879"/>
            <a:ext cx="3816662" cy="92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412" y="1458806"/>
            <a:ext cx="4949699" cy="1687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7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80" y="2570644"/>
            <a:ext cx="1514476" cy="2304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8" descr="image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969" y="4250615"/>
            <a:ext cx="7964487" cy="2302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9" descr="image00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3" y="4286672"/>
            <a:ext cx="8071400" cy="96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0" descr="image00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903" y="4286672"/>
            <a:ext cx="5320231" cy="2571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1" descr="image00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781" y="3568241"/>
            <a:ext cx="6836797" cy="1200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12" descr="image0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55079">
            <a:off x="314325" y="2772442"/>
            <a:ext cx="2467928" cy="749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13" descr="image0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880" y="2792854"/>
            <a:ext cx="5847961" cy="1022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4" descr="image00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13" y="2590800"/>
            <a:ext cx="1155971" cy="771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 21" descr="Blue tissue paper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32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80546"/>
            <a:ext cx="9118600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3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§3. Góc nội tiếp</a:t>
            </a:r>
            <a:endParaRPr lang="en-US" sz="3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Isosceles Triangle 1">
            <a:hlinkClick r:id="" action="ppaction://noaction"/>
          </p:cNvPr>
          <p:cNvSpPr/>
          <p:nvPr/>
        </p:nvSpPr>
        <p:spPr bwMode="auto">
          <a:xfrm rot="5400000">
            <a:off x="8712500" y="6451901"/>
            <a:ext cx="355600" cy="456599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40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152400" y="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 err="1">
                <a:latin typeface=".VnTimeH" panose="020B7200000000000000" pitchFamily="34" charset="0"/>
              </a:rPr>
              <a:t>Bài</a:t>
            </a:r>
            <a:r>
              <a:rPr lang="en-US" altLang="en-US" sz="3200" b="1" u="sng" dirty="0">
                <a:latin typeface=".VnTimeH" panose="020B7200000000000000" pitchFamily="34" charset="0"/>
              </a:rPr>
              <a:t> </a:t>
            </a:r>
            <a:r>
              <a:rPr lang="en-US" altLang="en-US" sz="3200" b="1" u="sng" dirty="0" err="1">
                <a:latin typeface=".VnTimeH" panose="020B7200000000000000" pitchFamily="34" charset="0"/>
              </a:rPr>
              <a:t>tập</a:t>
            </a:r>
            <a:r>
              <a:rPr lang="en-US" altLang="en-US" sz="3200" dirty="0">
                <a:latin typeface=".VnTime" panose="020B7200000000000000" pitchFamily="34" charset="0"/>
              </a:rPr>
              <a:t>: </a:t>
            </a:r>
            <a:r>
              <a:rPr lang="en-US" altLang="en-US" sz="3200" b="1" dirty="0">
                <a:latin typeface=".VnTime" panose="020B7200000000000000" pitchFamily="34" charset="0"/>
              </a:rPr>
              <a:t>Cho </a:t>
            </a:r>
            <a:r>
              <a:rPr lang="en-US" altLang="en-US" sz="3200" b="1" dirty="0" err="1">
                <a:latin typeface=".VnTime" panose="020B7200000000000000" pitchFamily="34" charset="0"/>
              </a:rPr>
              <a:t>hình</a:t>
            </a:r>
            <a:r>
              <a:rPr lang="en-US" altLang="en-US" sz="3200" b="1" dirty="0">
                <a:latin typeface=".VnTime" panose="020B7200000000000000" pitchFamily="34" charset="0"/>
              </a:rPr>
              <a:t> </a:t>
            </a:r>
            <a:r>
              <a:rPr lang="en-US" altLang="en-US" sz="3200" b="1" dirty="0" err="1">
                <a:latin typeface=".VnTime" panose="020B7200000000000000" pitchFamily="34" charset="0"/>
              </a:rPr>
              <a:t>vẽ</a:t>
            </a:r>
            <a:endParaRPr lang="en-US" altLang="en-US" sz="3200" b="1" dirty="0">
              <a:latin typeface=".VnTime" panose="020B7200000000000000" pitchFamily="34" charset="0"/>
            </a:endParaRPr>
          </a:p>
        </p:txBody>
      </p:sp>
      <p:sp>
        <p:nvSpPr>
          <p:cNvPr id="6150" name="Oval 3"/>
          <p:cNvSpPr>
            <a:spLocks noChangeArrowheads="1"/>
          </p:cNvSpPr>
          <p:nvPr/>
        </p:nvSpPr>
        <p:spPr bwMode="auto">
          <a:xfrm>
            <a:off x="6019800" y="1066800"/>
            <a:ext cx="2362200" cy="2286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6151" name="Text Box 4"/>
          <p:cNvSpPr txBox="1">
            <a:spLocks noChangeArrowheads="1"/>
          </p:cNvSpPr>
          <p:nvPr/>
        </p:nvSpPr>
        <p:spPr bwMode="auto">
          <a:xfrm>
            <a:off x="7086600" y="1873250"/>
            <a:ext cx="914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>
                <a:latin typeface=".VnTime" panose="020B7200000000000000" pitchFamily="34" charset="0"/>
              </a:rPr>
              <a:t>.0</a:t>
            </a:r>
          </a:p>
        </p:txBody>
      </p:sp>
      <p:sp>
        <p:nvSpPr>
          <p:cNvPr id="6152" name="Line 5"/>
          <p:cNvSpPr>
            <a:spLocks noChangeShapeType="1"/>
          </p:cNvSpPr>
          <p:nvPr/>
        </p:nvSpPr>
        <p:spPr bwMode="auto">
          <a:xfrm>
            <a:off x="6858000" y="1143000"/>
            <a:ext cx="7620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6"/>
          <p:cNvSpPr>
            <a:spLocks noChangeShapeType="1"/>
          </p:cNvSpPr>
          <p:nvPr/>
        </p:nvSpPr>
        <p:spPr bwMode="auto">
          <a:xfrm flipH="1">
            <a:off x="6248400" y="1143000"/>
            <a:ext cx="609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7"/>
          <p:cNvSpPr>
            <a:spLocks noChangeShapeType="1"/>
          </p:cNvSpPr>
          <p:nvPr/>
        </p:nvSpPr>
        <p:spPr bwMode="auto">
          <a:xfrm>
            <a:off x="6248400" y="289560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8"/>
          <p:cNvSpPr>
            <a:spLocks noChangeShapeType="1"/>
          </p:cNvSpPr>
          <p:nvPr/>
        </p:nvSpPr>
        <p:spPr bwMode="auto">
          <a:xfrm flipV="1">
            <a:off x="6248400" y="2438400"/>
            <a:ext cx="2133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9"/>
          <p:cNvSpPr>
            <a:spLocks noChangeShapeType="1"/>
          </p:cNvSpPr>
          <p:nvPr/>
        </p:nvSpPr>
        <p:spPr bwMode="auto">
          <a:xfrm flipH="1">
            <a:off x="7620000" y="24384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0"/>
          <p:cNvSpPr>
            <a:spLocks noChangeShapeType="1"/>
          </p:cNvSpPr>
          <p:nvPr/>
        </p:nvSpPr>
        <p:spPr bwMode="auto">
          <a:xfrm flipV="1">
            <a:off x="6248400" y="22098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Text Box 12"/>
          <p:cNvSpPr txBox="1">
            <a:spLocks noChangeArrowheads="1"/>
          </p:cNvSpPr>
          <p:nvPr/>
        </p:nvSpPr>
        <p:spPr bwMode="auto">
          <a:xfrm>
            <a:off x="6553200" y="685800"/>
            <a:ext cx="457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6159" name="Text Box 13"/>
          <p:cNvSpPr txBox="1">
            <a:spLocks noChangeArrowheads="1"/>
          </p:cNvSpPr>
          <p:nvPr/>
        </p:nvSpPr>
        <p:spPr bwMode="auto">
          <a:xfrm>
            <a:off x="5791200" y="2743200"/>
            <a:ext cx="457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>
                <a:latin typeface=".VnTime" panose="020B7200000000000000" pitchFamily="34" charset="0"/>
              </a:rPr>
              <a:t>M</a:t>
            </a:r>
          </a:p>
        </p:txBody>
      </p:sp>
      <p:sp>
        <p:nvSpPr>
          <p:cNvPr id="6160" name="Text Box 15"/>
          <p:cNvSpPr txBox="1">
            <a:spLocks noChangeArrowheads="1"/>
          </p:cNvSpPr>
          <p:nvPr/>
        </p:nvSpPr>
        <p:spPr bwMode="auto">
          <a:xfrm>
            <a:off x="7467600" y="3244850"/>
            <a:ext cx="457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>
                <a:latin typeface=".VnTime" panose="020B7200000000000000" pitchFamily="34" charset="0"/>
              </a:rPr>
              <a:t>N</a:t>
            </a:r>
          </a:p>
        </p:txBody>
      </p:sp>
      <p:sp>
        <p:nvSpPr>
          <p:cNvPr id="6161" name="Text Box 16"/>
          <p:cNvSpPr txBox="1">
            <a:spLocks noChangeArrowheads="1"/>
          </p:cNvSpPr>
          <p:nvPr/>
        </p:nvSpPr>
        <p:spPr bwMode="auto">
          <a:xfrm>
            <a:off x="8382000" y="2178050"/>
            <a:ext cx="457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6162" name="Text Box 17"/>
          <p:cNvSpPr txBox="1">
            <a:spLocks noChangeArrowheads="1"/>
          </p:cNvSpPr>
          <p:nvPr/>
        </p:nvSpPr>
        <p:spPr bwMode="auto">
          <a:xfrm>
            <a:off x="228600" y="914400"/>
            <a:ext cx="449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latin typeface=".VnTime" panose="020B7200000000000000" pitchFamily="34" charset="0"/>
              </a:rPr>
              <a:t>Biết</a:t>
            </a:r>
            <a:r>
              <a:rPr lang="en-US" altLang="en-US" sz="3200" dirty="0"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latin typeface=".VnTime" panose="020B7200000000000000" pitchFamily="34" charset="0"/>
              </a:rPr>
              <a:t>sđMN</a:t>
            </a:r>
            <a:r>
              <a:rPr lang="en-US" altLang="en-US" sz="3200" dirty="0">
                <a:latin typeface=".VnTime" panose="020B7200000000000000" pitchFamily="34" charset="0"/>
              </a:rPr>
              <a:t> = 100</a:t>
            </a:r>
            <a:r>
              <a:rPr lang="en-US" altLang="en-US" sz="3200" baseline="30000" dirty="0">
                <a:latin typeface=".VnTime" panose="020B7200000000000000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aseline="30000" dirty="0">
                <a:latin typeface=".VnTime" panose="020B7200000000000000" pitchFamily="34" charset="0"/>
              </a:rPr>
              <a:t> </a:t>
            </a:r>
          </a:p>
        </p:txBody>
      </p:sp>
      <p:sp>
        <p:nvSpPr>
          <p:cNvPr id="6163" name="Arc 18"/>
          <p:cNvSpPr>
            <a:spLocks/>
          </p:cNvSpPr>
          <p:nvPr/>
        </p:nvSpPr>
        <p:spPr bwMode="auto">
          <a:xfrm rot="10093902" flipH="1" flipV="1">
            <a:off x="1524000" y="990600"/>
            <a:ext cx="609600" cy="1524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53527701 h 21600"/>
              <a:gd name="T4" fmla="*/ 0 w 21600"/>
              <a:gd name="T5" fmla="*/ 535277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6164" name="Text Box 19"/>
          <p:cNvSpPr txBox="1">
            <a:spLocks noChangeArrowheads="1"/>
          </p:cNvSpPr>
          <p:nvPr/>
        </p:nvSpPr>
        <p:spPr bwMode="auto">
          <a:xfrm>
            <a:off x="304800" y="2362200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.VnTime" panose="020B7200000000000000" pitchFamily="34" charset="0"/>
              </a:rPr>
              <a:t>1) MAN =…. </a:t>
            </a:r>
            <a:r>
              <a:rPr lang="en-US" altLang="en-US" sz="3200" dirty="0" err="1">
                <a:latin typeface=".VnTime" panose="020B7200000000000000" pitchFamily="34" charset="0"/>
              </a:rPr>
              <a:t>sđ</a:t>
            </a:r>
            <a:r>
              <a:rPr lang="en-US" altLang="en-US" sz="3200" dirty="0">
                <a:latin typeface=".VnTime" panose="020B7200000000000000" pitchFamily="34" charset="0"/>
              </a:rPr>
              <a:t>          =   ……</a:t>
            </a:r>
          </a:p>
        </p:txBody>
      </p:sp>
      <p:grpSp>
        <p:nvGrpSpPr>
          <p:cNvPr id="6165" name="Group 20"/>
          <p:cNvGrpSpPr>
            <a:grpSpLocks/>
          </p:cNvGrpSpPr>
          <p:nvPr/>
        </p:nvGrpSpPr>
        <p:grpSpPr bwMode="auto">
          <a:xfrm>
            <a:off x="1016000" y="2336800"/>
            <a:ext cx="609600" cy="152400"/>
            <a:chOff x="4128" y="1296"/>
            <a:chExt cx="384" cy="96"/>
          </a:xfrm>
        </p:grpSpPr>
        <p:sp>
          <p:nvSpPr>
            <p:cNvPr id="6196" name="Line 21"/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Line 22"/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6" name="Text Box 24"/>
          <p:cNvSpPr txBox="1">
            <a:spLocks noChangeArrowheads="1"/>
          </p:cNvSpPr>
          <p:nvPr/>
        </p:nvSpPr>
        <p:spPr bwMode="auto">
          <a:xfrm>
            <a:off x="381000" y="3276600"/>
            <a:ext cx="502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2) MBN =     s</a:t>
            </a:r>
            <a:r>
              <a:rPr lang="en-US" altLang="en-US" sz="3200">
                <a:latin typeface="Times New Roman" panose="02020603050405020304" pitchFamily="18" charset="0"/>
              </a:rPr>
              <a:t>đ </a:t>
            </a:r>
            <a:r>
              <a:rPr lang="en-US" altLang="en-US" sz="3200">
                <a:latin typeface=".VnTime" panose="020B7200000000000000" pitchFamily="34" charset="0"/>
              </a:rPr>
              <a:t> ……</a:t>
            </a:r>
          </a:p>
        </p:txBody>
      </p:sp>
      <p:grpSp>
        <p:nvGrpSpPr>
          <p:cNvPr id="6167" name="Group 25"/>
          <p:cNvGrpSpPr>
            <a:grpSpLocks/>
          </p:cNvGrpSpPr>
          <p:nvPr/>
        </p:nvGrpSpPr>
        <p:grpSpPr bwMode="auto">
          <a:xfrm>
            <a:off x="1092200" y="3263900"/>
            <a:ext cx="609600" cy="152400"/>
            <a:chOff x="4128" y="1296"/>
            <a:chExt cx="384" cy="96"/>
          </a:xfrm>
        </p:grpSpPr>
        <p:sp>
          <p:nvSpPr>
            <p:cNvPr id="6194" name="Line 26"/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Line 27"/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8" name="Group 70"/>
          <p:cNvGrpSpPr>
            <a:grpSpLocks/>
          </p:cNvGrpSpPr>
          <p:nvPr/>
        </p:nvGrpSpPr>
        <p:grpSpPr bwMode="auto">
          <a:xfrm>
            <a:off x="381000" y="4343400"/>
            <a:ext cx="3505200" cy="579438"/>
            <a:chOff x="240" y="2736"/>
            <a:chExt cx="2208" cy="365"/>
          </a:xfrm>
        </p:grpSpPr>
        <p:sp>
          <p:nvSpPr>
            <p:cNvPr id="6190" name="Text Box 28"/>
            <p:cNvSpPr txBox="1">
              <a:spLocks noChangeArrowheads="1"/>
            </p:cNvSpPr>
            <p:nvPr/>
          </p:nvSpPr>
          <p:spPr bwMode="auto">
            <a:xfrm>
              <a:off x="240" y="2736"/>
              <a:ext cx="22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latin typeface=".VnTime" panose="020B7200000000000000" pitchFamily="34" charset="0"/>
                </a:rPr>
                <a:t>3) AMN = …</a:t>
              </a:r>
            </a:p>
          </p:txBody>
        </p:sp>
        <p:grpSp>
          <p:nvGrpSpPr>
            <p:cNvPr id="6191" name="Group 29"/>
            <p:cNvGrpSpPr>
              <a:grpSpLocks/>
            </p:cNvGrpSpPr>
            <p:nvPr/>
          </p:nvGrpSpPr>
          <p:grpSpPr bwMode="auto">
            <a:xfrm>
              <a:off x="672" y="2736"/>
              <a:ext cx="384" cy="96"/>
              <a:chOff x="4128" y="1296"/>
              <a:chExt cx="384" cy="96"/>
            </a:xfrm>
          </p:grpSpPr>
          <p:sp>
            <p:nvSpPr>
              <p:cNvPr id="6192" name="Line 30"/>
              <p:cNvSpPr>
                <a:spLocks noChangeShapeType="1"/>
              </p:cNvSpPr>
              <p:nvPr/>
            </p:nvSpPr>
            <p:spPr bwMode="auto">
              <a:xfrm flipV="1">
                <a:off x="4128" y="1296"/>
                <a:ext cx="24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3" name="Line 31"/>
              <p:cNvSpPr>
                <a:spLocks noChangeShapeType="1"/>
              </p:cNvSpPr>
              <p:nvPr/>
            </p:nvSpPr>
            <p:spPr bwMode="auto">
              <a:xfrm>
                <a:off x="4368" y="1296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169" name="Group 68"/>
          <p:cNvGrpSpPr>
            <a:grpSpLocks/>
          </p:cNvGrpSpPr>
          <p:nvPr/>
        </p:nvGrpSpPr>
        <p:grpSpPr bwMode="auto">
          <a:xfrm>
            <a:off x="469900" y="5410200"/>
            <a:ext cx="3810000" cy="655638"/>
            <a:chOff x="3360" y="3840"/>
            <a:chExt cx="2400" cy="413"/>
          </a:xfrm>
        </p:grpSpPr>
        <p:sp>
          <p:nvSpPr>
            <p:cNvPr id="6186" name="Text Box 32"/>
            <p:cNvSpPr txBox="1">
              <a:spLocks noChangeArrowheads="1"/>
            </p:cNvSpPr>
            <p:nvPr/>
          </p:nvSpPr>
          <p:spPr bwMode="auto">
            <a:xfrm>
              <a:off x="3360" y="3888"/>
              <a:ext cx="2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latin typeface=".VnTime" panose="020B7200000000000000" pitchFamily="34" charset="0"/>
                </a:rPr>
                <a:t>4) MON = …</a:t>
              </a:r>
            </a:p>
          </p:txBody>
        </p:sp>
        <p:grpSp>
          <p:nvGrpSpPr>
            <p:cNvPr id="6187" name="Group 33"/>
            <p:cNvGrpSpPr>
              <a:grpSpLocks/>
            </p:cNvGrpSpPr>
            <p:nvPr/>
          </p:nvGrpSpPr>
          <p:grpSpPr bwMode="auto">
            <a:xfrm>
              <a:off x="3792" y="3840"/>
              <a:ext cx="384" cy="96"/>
              <a:chOff x="4128" y="1296"/>
              <a:chExt cx="384" cy="96"/>
            </a:xfrm>
          </p:grpSpPr>
          <p:sp>
            <p:nvSpPr>
              <p:cNvPr id="6188" name="Line 34"/>
              <p:cNvSpPr>
                <a:spLocks noChangeShapeType="1"/>
              </p:cNvSpPr>
              <p:nvPr/>
            </p:nvSpPr>
            <p:spPr bwMode="auto">
              <a:xfrm flipV="1">
                <a:off x="4128" y="1296"/>
                <a:ext cx="24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9" name="Line 35"/>
              <p:cNvSpPr>
                <a:spLocks noChangeShapeType="1"/>
              </p:cNvSpPr>
              <p:nvPr/>
            </p:nvSpPr>
            <p:spPr bwMode="auto">
              <a:xfrm>
                <a:off x="4368" y="1296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4483100" y="23495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00"/>
                </a:solidFill>
                <a:latin typeface=".VnTime" panose="020B7200000000000000" pitchFamily="34" charset="0"/>
              </a:rPr>
              <a:t>50</a:t>
            </a:r>
            <a:r>
              <a:rPr lang="en-US" altLang="en-US" sz="3200" baseline="3000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32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71" name="Text Box 43"/>
          <p:cNvSpPr txBox="1">
            <a:spLocks noChangeArrowheads="1"/>
          </p:cNvSpPr>
          <p:nvPr/>
        </p:nvSpPr>
        <p:spPr bwMode="auto">
          <a:xfrm>
            <a:off x="3962400" y="32766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=</a:t>
            </a:r>
            <a:r>
              <a:rPr lang="en-US" altLang="en-US" sz="320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>
                <a:solidFill>
                  <a:srgbClr val="000000"/>
                </a:solidFill>
                <a:latin typeface=".VnTime" panose="020B7200000000000000" pitchFamily="34" charset="0"/>
              </a:rPr>
              <a:t>50</a:t>
            </a:r>
            <a:r>
              <a:rPr lang="en-US" altLang="en-US" sz="3200" baseline="3000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32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4419600" y="43561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>
                <a:solidFill>
                  <a:srgbClr val="000000"/>
                </a:solidFill>
                <a:latin typeface=".VnTime" panose="020B7200000000000000" pitchFamily="34" charset="0"/>
              </a:rPr>
              <a:t>90</a:t>
            </a:r>
            <a:r>
              <a:rPr lang="en-US" altLang="en-US" sz="3200" baseline="3000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32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73" name="Text Box 50"/>
          <p:cNvSpPr txBox="1">
            <a:spLocks noChangeArrowheads="1"/>
          </p:cNvSpPr>
          <p:nvPr/>
        </p:nvSpPr>
        <p:spPr bwMode="auto">
          <a:xfrm>
            <a:off x="3581400" y="54991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=</a:t>
            </a:r>
            <a:r>
              <a:rPr lang="en-US" altLang="en-US" sz="320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>
                <a:solidFill>
                  <a:srgbClr val="000000"/>
                </a:solidFill>
                <a:latin typeface=".VnTime" panose="020B7200000000000000" pitchFamily="34" charset="0"/>
              </a:rPr>
              <a:t>100</a:t>
            </a:r>
            <a:r>
              <a:rPr lang="en-US" altLang="en-US" sz="3200" baseline="3000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32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21559" name="Object 55"/>
          <p:cNvGraphicFramePr>
            <a:graphicFrameLocks noChangeAspect="1"/>
          </p:cNvGraphicFramePr>
          <p:nvPr/>
        </p:nvGraphicFramePr>
        <p:xfrm>
          <a:off x="2181225" y="2108200"/>
          <a:ext cx="5953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1" name="Equation" r:id="rId3" imgW="164880" imgH="444240" progId="Equation.DSMT4">
                  <p:embed/>
                </p:oleObj>
              </mc:Choice>
              <mc:Fallback>
                <p:oleObj name="Equation" r:id="rId3" imgW="1648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2108200"/>
                        <a:ext cx="5953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74" name="Group 60"/>
          <p:cNvGrpSpPr>
            <a:grpSpLocks/>
          </p:cNvGrpSpPr>
          <p:nvPr/>
        </p:nvGrpSpPr>
        <p:grpSpPr bwMode="auto">
          <a:xfrm>
            <a:off x="3073400" y="2336800"/>
            <a:ext cx="1752600" cy="592138"/>
            <a:chOff x="1936" y="1472"/>
            <a:chExt cx="1104" cy="373"/>
          </a:xfrm>
        </p:grpSpPr>
        <p:sp>
          <p:nvSpPr>
            <p:cNvPr id="6184" name="Text Box 57"/>
            <p:cNvSpPr txBox="1">
              <a:spLocks noChangeArrowheads="1"/>
            </p:cNvSpPr>
            <p:nvPr/>
          </p:nvSpPr>
          <p:spPr bwMode="auto">
            <a:xfrm>
              <a:off x="1936" y="1480"/>
              <a:ext cx="110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000000"/>
                  </a:solidFill>
                  <a:latin typeface=".VnTime" panose="020B7200000000000000" pitchFamily="34" charset="0"/>
                </a:rPr>
                <a:t>MN</a:t>
              </a:r>
            </a:p>
          </p:txBody>
        </p:sp>
        <p:sp>
          <p:nvSpPr>
            <p:cNvPr id="6185" name="Freeform 59"/>
            <p:cNvSpPr>
              <a:spLocks/>
            </p:cNvSpPr>
            <p:nvPr/>
          </p:nvSpPr>
          <p:spPr bwMode="auto">
            <a:xfrm>
              <a:off x="2008" y="1472"/>
              <a:ext cx="384" cy="96"/>
            </a:xfrm>
            <a:custGeom>
              <a:avLst/>
              <a:gdLst>
                <a:gd name="T0" fmla="*/ 0 w 384"/>
                <a:gd name="T1" fmla="*/ 96 h 96"/>
                <a:gd name="T2" fmla="*/ 192 w 384"/>
                <a:gd name="T3" fmla="*/ 0 h 96"/>
                <a:gd name="T4" fmla="*/ 384 w 384"/>
                <a:gd name="T5" fmla="*/ 96 h 96"/>
                <a:gd name="T6" fmla="*/ 0 60000 65536"/>
                <a:gd name="T7" fmla="*/ 0 60000 65536"/>
                <a:gd name="T8" fmla="*/ 0 60000 65536"/>
                <a:gd name="T9" fmla="*/ 0 w 384"/>
                <a:gd name="T10" fmla="*/ 0 h 96"/>
                <a:gd name="T11" fmla="*/ 384 w 384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52" y="80"/>
                    <a:pt x="384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9" name="Group 67"/>
          <p:cNvGrpSpPr>
            <a:grpSpLocks/>
          </p:cNvGrpSpPr>
          <p:nvPr/>
        </p:nvGrpSpPr>
        <p:grpSpPr bwMode="auto">
          <a:xfrm>
            <a:off x="2971800" y="3238500"/>
            <a:ext cx="1981200" cy="592138"/>
            <a:chOff x="1840" y="2056"/>
            <a:chExt cx="1248" cy="373"/>
          </a:xfrm>
        </p:grpSpPr>
        <p:sp>
          <p:nvSpPr>
            <p:cNvPr id="6182" name="Text Box 40"/>
            <p:cNvSpPr txBox="1">
              <a:spLocks noChangeArrowheads="1"/>
            </p:cNvSpPr>
            <p:nvPr/>
          </p:nvSpPr>
          <p:spPr bwMode="auto">
            <a:xfrm>
              <a:off x="1840" y="2064"/>
              <a:ext cx="124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latin typeface=".VnTime" panose="020B7200000000000000" pitchFamily="34" charset="0"/>
                </a:rPr>
                <a:t> </a:t>
              </a:r>
              <a:r>
                <a:rPr lang="en-US" altLang="en-US" sz="3200">
                  <a:solidFill>
                    <a:srgbClr val="000000"/>
                  </a:solidFill>
                  <a:latin typeface=".VnTime" panose="020B7200000000000000" pitchFamily="34" charset="0"/>
                </a:rPr>
                <a:t>MN</a:t>
              </a:r>
            </a:p>
          </p:txBody>
        </p:sp>
        <p:sp>
          <p:nvSpPr>
            <p:cNvPr id="6183" name="Freeform 61"/>
            <p:cNvSpPr>
              <a:spLocks/>
            </p:cNvSpPr>
            <p:nvPr/>
          </p:nvSpPr>
          <p:spPr bwMode="auto">
            <a:xfrm>
              <a:off x="1976" y="2056"/>
              <a:ext cx="384" cy="96"/>
            </a:xfrm>
            <a:custGeom>
              <a:avLst/>
              <a:gdLst>
                <a:gd name="T0" fmla="*/ 0 w 384"/>
                <a:gd name="T1" fmla="*/ 96 h 96"/>
                <a:gd name="T2" fmla="*/ 192 w 384"/>
                <a:gd name="T3" fmla="*/ 0 h 96"/>
                <a:gd name="T4" fmla="*/ 384 w 384"/>
                <a:gd name="T5" fmla="*/ 96 h 96"/>
                <a:gd name="T6" fmla="*/ 0 60000 65536"/>
                <a:gd name="T7" fmla="*/ 0 60000 65536"/>
                <a:gd name="T8" fmla="*/ 0 60000 65536"/>
                <a:gd name="T9" fmla="*/ 0 w 384"/>
                <a:gd name="T10" fmla="*/ 0 h 96"/>
                <a:gd name="T11" fmla="*/ 384 w 384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6176" name="Group 66"/>
          <p:cNvGrpSpPr>
            <a:grpSpLocks/>
          </p:cNvGrpSpPr>
          <p:nvPr/>
        </p:nvGrpSpPr>
        <p:grpSpPr bwMode="auto">
          <a:xfrm>
            <a:off x="2667000" y="4381500"/>
            <a:ext cx="3429000" cy="579438"/>
            <a:chOff x="3552" y="3024"/>
            <a:chExt cx="2160" cy="365"/>
          </a:xfrm>
        </p:grpSpPr>
        <p:sp>
          <p:nvSpPr>
            <p:cNvPr id="6180" name="Text Box 44"/>
            <p:cNvSpPr txBox="1">
              <a:spLocks noChangeArrowheads="1"/>
            </p:cNvSpPr>
            <p:nvPr/>
          </p:nvSpPr>
          <p:spPr bwMode="auto">
            <a:xfrm>
              <a:off x="3552" y="3024"/>
              <a:ext cx="21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dirty="0" err="1">
                  <a:latin typeface=".VnTime" panose="020B7200000000000000" pitchFamily="34" charset="0"/>
                </a:rPr>
                <a:t>sđ</a:t>
              </a:r>
              <a:r>
                <a:rPr lang="en-US" altLang="en-US" sz="3200" dirty="0" err="1">
                  <a:solidFill>
                    <a:srgbClr val="000000"/>
                  </a:solidFill>
                  <a:latin typeface=".VnTime" panose="020B7200000000000000" pitchFamily="34" charset="0"/>
                </a:rPr>
                <a:t>AN</a:t>
              </a:r>
              <a:r>
                <a:rPr lang="en-US" altLang="en-US" sz="3200" dirty="0">
                  <a:solidFill>
                    <a:srgbClr val="000000"/>
                  </a:solidFill>
                  <a:latin typeface=".VnTime" panose="020B7200000000000000" pitchFamily="34" charset="0"/>
                </a:rPr>
                <a:t> =………</a:t>
              </a:r>
            </a:p>
          </p:txBody>
        </p:sp>
        <p:sp>
          <p:nvSpPr>
            <p:cNvPr id="6181" name="Freeform 62"/>
            <p:cNvSpPr>
              <a:spLocks/>
            </p:cNvSpPr>
            <p:nvPr/>
          </p:nvSpPr>
          <p:spPr bwMode="auto">
            <a:xfrm>
              <a:off x="3984" y="3024"/>
              <a:ext cx="384" cy="96"/>
            </a:xfrm>
            <a:custGeom>
              <a:avLst/>
              <a:gdLst>
                <a:gd name="T0" fmla="*/ 0 w 384"/>
                <a:gd name="T1" fmla="*/ 96 h 96"/>
                <a:gd name="T2" fmla="*/ 192 w 384"/>
                <a:gd name="T3" fmla="*/ 0 h 96"/>
                <a:gd name="T4" fmla="*/ 384 w 384"/>
                <a:gd name="T5" fmla="*/ 96 h 96"/>
                <a:gd name="T6" fmla="*/ 0 60000 65536"/>
                <a:gd name="T7" fmla="*/ 0 60000 65536"/>
                <a:gd name="T8" fmla="*/ 0 60000 65536"/>
                <a:gd name="T9" fmla="*/ 0 w 384"/>
                <a:gd name="T10" fmla="*/ 0 h 96"/>
                <a:gd name="T11" fmla="*/ 384 w 384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2247900" y="5461000"/>
            <a:ext cx="1752600" cy="579438"/>
            <a:chOff x="1920" y="3840"/>
            <a:chExt cx="1104" cy="365"/>
          </a:xfrm>
        </p:grpSpPr>
        <p:sp>
          <p:nvSpPr>
            <p:cNvPr id="6178" name="Text Box 48"/>
            <p:cNvSpPr txBox="1">
              <a:spLocks noChangeArrowheads="1"/>
            </p:cNvSpPr>
            <p:nvPr/>
          </p:nvSpPr>
          <p:spPr bwMode="auto">
            <a:xfrm>
              <a:off x="1920" y="3840"/>
              <a:ext cx="110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dirty="0" err="1">
                  <a:latin typeface=".VnTime" panose="020B7200000000000000" pitchFamily="34" charset="0"/>
                </a:rPr>
                <a:t>sđ</a:t>
              </a:r>
              <a:r>
                <a:rPr lang="en-US" altLang="en-US" sz="3200" dirty="0" err="1">
                  <a:solidFill>
                    <a:srgbClr val="000000"/>
                  </a:solidFill>
                  <a:latin typeface=".VnTime" panose="020B7200000000000000" pitchFamily="34" charset="0"/>
                </a:rPr>
                <a:t>MN</a:t>
              </a:r>
              <a:endParaRPr lang="en-US" altLang="en-US" sz="3200" dirty="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6179" name="Freeform 63"/>
            <p:cNvSpPr>
              <a:spLocks/>
            </p:cNvSpPr>
            <p:nvPr/>
          </p:nvSpPr>
          <p:spPr bwMode="auto">
            <a:xfrm>
              <a:off x="2304" y="3840"/>
              <a:ext cx="384" cy="96"/>
            </a:xfrm>
            <a:custGeom>
              <a:avLst/>
              <a:gdLst>
                <a:gd name="T0" fmla="*/ 0 w 384"/>
                <a:gd name="T1" fmla="*/ 96 h 96"/>
                <a:gd name="T2" fmla="*/ 192 w 384"/>
                <a:gd name="T3" fmla="*/ 0 h 96"/>
                <a:gd name="T4" fmla="*/ 384 w 384"/>
                <a:gd name="T5" fmla="*/ 96 h 96"/>
                <a:gd name="T6" fmla="*/ 0 60000 65536"/>
                <a:gd name="T7" fmla="*/ 0 60000 65536"/>
                <a:gd name="T8" fmla="*/ 0 60000 65536"/>
                <a:gd name="T9" fmla="*/ 0 w 384"/>
                <a:gd name="T10" fmla="*/ 0 h 96"/>
                <a:gd name="T11" fmla="*/ 384 w 384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aphicFrame>
        <p:nvGraphicFramePr>
          <p:cNvPr id="6147" name="Object 64"/>
          <p:cNvGraphicFramePr>
            <a:graphicFrameLocks noChangeAspect="1"/>
          </p:cNvGraphicFramePr>
          <p:nvPr/>
        </p:nvGraphicFramePr>
        <p:xfrm>
          <a:off x="2133600" y="3098800"/>
          <a:ext cx="5953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2" name="Equation" r:id="rId5" imgW="164880" imgH="444240" progId="Equation.DSMT4">
                  <p:embed/>
                </p:oleObj>
              </mc:Choice>
              <mc:Fallback>
                <p:oleObj name="Equation" r:id="rId5" imgW="1648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98800"/>
                        <a:ext cx="5953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9" name="Object 65"/>
          <p:cNvGraphicFramePr>
            <a:graphicFrameLocks noChangeAspect="1"/>
          </p:cNvGraphicFramePr>
          <p:nvPr/>
        </p:nvGraphicFramePr>
        <p:xfrm>
          <a:off x="2209800" y="4191000"/>
          <a:ext cx="5953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3" name="Equation" r:id="rId6" imgW="164880" imgH="444240" progId="Equation.DSMT4">
                  <p:embed/>
                </p:oleObj>
              </mc:Choice>
              <mc:Fallback>
                <p:oleObj name="Equation" r:id="rId6" imgW="1648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191000"/>
                        <a:ext cx="5953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E0AB782-3764-4634-A27E-915542993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484903"/>
              </p:ext>
            </p:extLst>
          </p:nvPr>
        </p:nvGraphicFramePr>
        <p:xfrm>
          <a:off x="711200" y="1525826"/>
          <a:ext cx="4394200" cy="599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4" name="Equation" r:id="rId7" imgW="1600200" imgH="253800" progId="Equation.DSMT4">
                  <p:embed/>
                </p:oleObj>
              </mc:Choice>
              <mc:Fallback>
                <p:oleObj name="Equation" r:id="rId7" imgW="16002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1200" y="1525826"/>
                        <a:ext cx="4394200" cy="5994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06681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/>
      <p:bldP spid="215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WordArt 36"/>
          <p:cNvSpPr>
            <a:spLocks noChangeArrowheads="1" noChangeShapeType="1" noTextEdit="1"/>
          </p:cNvSpPr>
          <p:nvPr/>
        </p:nvSpPr>
        <p:spPr bwMode="auto">
          <a:xfrm>
            <a:off x="2195513" y="725488"/>
            <a:ext cx="4392612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 </a:t>
            </a:r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WordArt 38"/>
          <p:cNvSpPr>
            <a:spLocks noChangeArrowheads="1" noChangeShapeType="1" noTextEdit="1"/>
          </p:cNvSpPr>
          <p:nvPr/>
        </p:nvSpPr>
        <p:spPr bwMode="auto">
          <a:xfrm>
            <a:off x="1274763" y="2205038"/>
            <a:ext cx="64801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66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CON SỐ MAY MẮN</a:t>
            </a:r>
          </a:p>
        </p:txBody>
      </p:sp>
      <p:grpSp>
        <p:nvGrpSpPr>
          <p:cNvPr id="19461" name="Group 3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192"/>
            <a:chExt cx="5760" cy="3936"/>
          </a:xfrm>
        </p:grpSpPr>
        <p:grpSp>
          <p:nvGrpSpPr>
            <p:cNvPr id="19474" name="Group 40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9477" name="Picture 41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478" name="Picture 42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9475" name="Picture 4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6" name="Picture 4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9462" name="Picture 4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1512888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4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1520" y="456406"/>
            <a:ext cx="168116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47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235825" y="4797425"/>
            <a:ext cx="1609725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48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188" y="5232400"/>
            <a:ext cx="14065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3" name="Rectangle 5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263775" y="3336925"/>
            <a:ext cx="990600" cy="9144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3124" name="Rectangle 5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330575" y="3336925"/>
            <a:ext cx="990600" cy="9144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3125" name="Rectangle 53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413250" y="3357563"/>
            <a:ext cx="990600" cy="9144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3126" name="Rectangle 5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397375" y="4365625"/>
            <a:ext cx="990600" cy="10287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7</a:t>
            </a:r>
          </a:p>
        </p:txBody>
      </p:sp>
      <p:sp>
        <p:nvSpPr>
          <p:cNvPr id="3127" name="Rectangle 55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263775" y="4365625"/>
            <a:ext cx="990600" cy="10287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3128" name="Rectangle 56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3317875" y="4365625"/>
            <a:ext cx="990600" cy="10287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3129" name="Rectangle 57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478463" y="4365625"/>
            <a:ext cx="1066800" cy="10287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8</a:t>
            </a:r>
          </a:p>
        </p:txBody>
      </p:sp>
      <p:sp>
        <p:nvSpPr>
          <p:cNvPr id="3130" name="Rectangle 58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492750" y="3351213"/>
            <a:ext cx="1066800" cy="9144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bg1"/>
                </a:solidFill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118164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3" dur="2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1" dur="2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6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3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9"/>
                  </p:tgtEl>
                </p:cond>
              </p:nextCondLst>
            </p:seq>
          </p:childTnLst>
        </p:cTn>
      </p:par>
    </p:tnLst>
    <p:bldLst>
      <p:bldP spid="3123" grpId="0" animBg="1"/>
      <p:bldP spid="3123" grpId="1" animBg="1"/>
      <p:bldP spid="3124" grpId="0" animBg="1"/>
      <p:bldP spid="3124" grpId="1" animBg="1"/>
      <p:bldP spid="3125" grpId="0" animBg="1"/>
      <p:bldP spid="3125" grpId="1" animBg="1"/>
      <p:bldP spid="3126" grpId="0" animBg="1"/>
      <p:bldP spid="3126" grpId="1" animBg="1"/>
      <p:bldP spid="3127" grpId="0" animBg="1"/>
      <p:bldP spid="3127" grpId="1" animBg="1"/>
      <p:bldP spid="3128" grpId="0" animBg="1"/>
      <p:bldP spid="3128" grpId="1" animBg="1"/>
      <p:bldP spid="3129" grpId="0" animBg="1"/>
      <p:bldP spid="3129" grpId="1" animBg="1"/>
      <p:bldP spid="3130" grpId="0" animBg="1"/>
      <p:bldP spid="313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569913" y="1628775"/>
            <a:ext cx="7991475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70000"/>
              </a:spcBef>
            </a:pPr>
            <a:r>
              <a:rPr lang="en-US" altLang="en-US" sz="2500" b="1">
                <a:solidFill>
                  <a:srgbClr val="000099"/>
                </a:solidFill>
                <a:cs typeface="Arial" panose="020B0604020202020204" pitchFamily="34" charset="0"/>
              </a:rPr>
              <a:t>* </a:t>
            </a:r>
            <a:r>
              <a:rPr lang="en-US" altLang="en-US" sz="2500" b="1" u="sng">
                <a:solidFill>
                  <a:srgbClr val="000099"/>
                </a:solidFill>
                <a:cs typeface="Arial" panose="020B0604020202020204" pitchFamily="34" charset="0"/>
              </a:rPr>
              <a:t>Lý thuyết</a:t>
            </a:r>
            <a:r>
              <a:rPr lang="en-US" altLang="en-US" sz="2500" b="1">
                <a:solidFill>
                  <a:srgbClr val="000099"/>
                </a:solidFill>
                <a:cs typeface="Arial" panose="020B0604020202020204" pitchFamily="34" charset="0"/>
              </a:rPr>
              <a:t>: </a:t>
            </a:r>
            <a:r>
              <a:rPr lang="en-US" altLang="en-US" sz="2500" b="1">
                <a:cs typeface="Arial" panose="020B0604020202020204" pitchFamily="34" charset="0"/>
              </a:rPr>
              <a:t>Học thật kỹ định nghĩa, định lí về góc nội tiếp. </a:t>
            </a:r>
            <a:endParaRPr lang="en-US" altLang="en-US" sz="25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spcBef>
                <a:spcPct val="70000"/>
              </a:spcBef>
              <a:buFontTx/>
              <a:buChar char="•"/>
            </a:pPr>
            <a:r>
              <a:rPr lang="en-US" altLang="en-US" sz="2500" b="1" u="sng">
                <a:solidFill>
                  <a:srgbClr val="000099"/>
                </a:solidFill>
                <a:cs typeface="Arial" panose="020B0604020202020204" pitchFamily="34" charset="0"/>
              </a:rPr>
              <a:t>Bài tập</a:t>
            </a:r>
            <a:r>
              <a:rPr lang="en-US" altLang="en-US" sz="2500" b="1">
                <a:solidFill>
                  <a:srgbClr val="000099"/>
                </a:solidFill>
                <a:cs typeface="Arial" panose="020B0604020202020204" pitchFamily="34" charset="0"/>
              </a:rPr>
              <a:t>: -Chứng minh trường hợp còn lại của góc nội tiếp    </a:t>
            </a:r>
          </a:p>
          <a:p>
            <a:pPr>
              <a:spcBef>
                <a:spcPct val="70000"/>
              </a:spcBef>
            </a:pPr>
            <a:r>
              <a:rPr lang="en-US" altLang="en-US" sz="2500" b="1">
                <a:solidFill>
                  <a:srgbClr val="000099"/>
                </a:solidFill>
                <a:cs typeface="Arial" panose="020B0604020202020204" pitchFamily="34" charset="0"/>
              </a:rPr>
              <a:t>               </a:t>
            </a:r>
            <a:r>
              <a:rPr lang="en-US" altLang="en-US" sz="2500" b="1">
                <a:cs typeface="Arial" panose="020B0604020202020204" pitchFamily="34" charset="0"/>
              </a:rPr>
              <a:t>- Làm các bài tập:17, 18 sgk.</a:t>
            </a:r>
          </a:p>
          <a:p>
            <a:pPr>
              <a:spcBef>
                <a:spcPct val="70000"/>
              </a:spcBef>
            </a:pPr>
            <a:r>
              <a:rPr lang="en-US" altLang="en-US" sz="2500" b="1">
                <a:solidFill>
                  <a:srgbClr val="000099"/>
                </a:solidFill>
                <a:cs typeface="Arial" panose="020B0604020202020204" pitchFamily="34" charset="0"/>
              </a:rPr>
              <a:t>* </a:t>
            </a:r>
            <a:r>
              <a:rPr lang="en-US" altLang="en-US" sz="2500" b="1" u="sng">
                <a:solidFill>
                  <a:srgbClr val="000099"/>
                </a:solidFill>
                <a:cs typeface="Arial" panose="020B0604020202020204" pitchFamily="34" charset="0"/>
              </a:rPr>
              <a:t>Chuẩn bị</a:t>
            </a:r>
            <a:r>
              <a:rPr lang="en-US" altLang="en-US" sz="2500" b="1">
                <a:solidFill>
                  <a:srgbClr val="000099"/>
                </a:solidFill>
                <a:cs typeface="Arial" panose="020B0604020202020204" pitchFamily="34" charset="0"/>
              </a:rPr>
              <a:t>: </a:t>
            </a:r>
            <a:r>
              <a:rPr lang="en-US" altLang="en-US" sz="2500" b="1">
                <a:cs typeface="Arial" panose="020B0604020202020204" pitchFamily="34" charset="0"/>
              </a:rPr>
              <a:t>Chuẩn bị trước các bài tập 19, 20,21, 22 xem trước phần hệ quả.</a:t>
            </a:r>
          </a:p>
          <a:p>
            <a:pPr>
              <a:spcBef>
                <a:spcPct val="70000"/>
              </a:spcBef>
            </a:pPr>
            <a:endParaRPr lang="en-US" altLang="en-US" sz="2500" b="1">
              <a:cs typeface="Arial" panose="020B0604020202020204" pitchFamily="34" charset="0"/>
            </a:endParaRPr>
          </a:p>
        </p:txBody>
      </p:sp>
      <p:sp>
        <p:nvSpPr>
          <p:cNvPr id="72707" name="WordArt 3"/>
          <p:cNvSpPr>
            <a:spLocks noChangeArrowheads="1" noChangeShapeType="1" noTextEdit="1"/>
          </p:cNvSpPr>
          <p:nvPr/>
        </p:nvSpPr>
        <p:spPr bwMode="auto">
          <a:xfrm>
            <a:off x="1763713" y="549275"/>
            <a:ext cx="5400675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</a:t>
            </a:r>
            <a:r>
              <a:rPr lang="en-US" sz="2800" b="1" kern="10"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800" b="1" kern="10"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NHÀ</a:t>
            </a:r>
            <a:endParaRPr lang="en-US" sz="2800" b="1" kern="10">
              <a:ln w="9525">
                <a:solidFill>
                  <a:srgbClr val="FF3300"/>
                </a:solidFill>
                <a:miter lim="800000"/>
                <a:headEnd/>
                <a:tailEnd/>
              </a:ln>
              <a:solidFill>
                <a:srgbClr val="0066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192"/>
            <a:chExt cx="5760" cy="3936"/>
          </a:xfrm>
        </p:grpSpPr>
        <p:grpSp>
          <p:nvGrpSpPr>
            <p:cNvPr id="27657" name="Group 5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7660" name="Picture 6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661" name="Picture 7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7658" name="Picture 8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9" name="Picture 9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653" name="Picture 10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49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1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008144" y="35719"/>
            <a:ext cx="11049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12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1432" y="5765006"/>
            <a:ext cx="11049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13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991475" y="5748338"/>
            <a:ext cx="11049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15478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72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72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72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987675" y="4167188"/>
            <a:ext cx="5318125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     Đáp án khác	</a:t>
            </a:r>
            <a:endParaRPr lang="en-US" altLang="en-US" sz="24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50825" y="5922963"/>
            <a:ext cx="1130300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600200" y="1406525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</a:t>
            </a:r>
            <a:r>
              <a:rPr lang="en-US" altLang="en-US" sz="2000" b="1">
                <a:solidFill>
                  <a:srgbClr val="0000CC"/>
                </a:solidFill>
                <a:cs typeface="Arial" panose="020B0604020202020204" pitchFamily="34" charset="0"/>
              </a:rPr>
              <a:t>		         	 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ở tâm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057400" y="2301875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nội tiếp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2438400" y="3232150"/>
            <a:ext cx="5867400" cy="490538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vuông</a:t>
            </a:r>
            <a:endParaRPr lang="en-US" altLang="en-US" sz="20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228599" y="174626"/>
            <a:ext cx="8501063" cy="931862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G</a:t>
            </a:r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óc có đỉnh nằm trùng với tâm đường tròn gọi là góc gì?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228600" y="4464050"/>
            <a:ext cx="8075613" cy="1524000"/>
          </a:xfrm>
          <a:prstGeom prst="leftArrow">
            <a:avLst>
              <a:gd name="adj1" fmla="val 32704"/>
              <a:gd name="adj2" fmla="val 23551"/>
            </a:avLst>
          </a:prstGeom>
          <a:gradFill rotWithShape="1">
            <a:gsLst>
              <a:gs pos="0">
                <a:srgbClr val="00FFFF"/>
              </a:gs>
              <a:gs pos="100000">
                <a:srgbClr val="FF66CC">
                  <a:alpha val="70000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b="1">
                <a:solidFill>
                  <a:srgbClr val="FF00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00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0490" name="AutoShape 3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876925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331975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2"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animBg="1"/>
      <p:bldP spid="7173" grpId="0" animBg="1"/>
      <p:bldP spid="7174" grpId="0" animBg="1"/>
      <p:bldP spid="7175" grpId="0" animBg="1"/>
      <p:bldP spid="7176" grpId="0" animBg="1"/>
      <p:bldP spid="7177" grpId="0" animBg="1"/>
      <p:bldP spid="717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3132138" y="4167188"/>
            <a:ext cx="5173662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80 độ</a:t>
            </a:r>
            <a:endParaRPr lang="en-US" altLang="en-US" sz="24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68313" y="5980113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1600200" y="1365250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		           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20 độ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2057400" y="2260600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40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2555875" y="3170238"/>
            <a:ext cx="5749925" cy="49053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60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Trong một đường tròn, nếu số đo góc nội tiếp là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40 độ thì số đo cung bị chắn là bao nhiêu ?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304800" y="4525963"/>
            <a:ext cx="7999413" cy="1524000"/>
          </a:xfrm>
          <a:prstGeom prst="leftArrow">
            <a:avLst>
              <a:gd name="adj1" fmla="val 29167"/>
              <a:gd name="adj2" fmla="val 24374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33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1514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1515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7858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6"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animBg="1"/>
      <p:bldP spid="8197" grpId="0" animBg="1"/>
      <p:bldP spid="8198" grpId="0" animBg="1"/>
      <p:bldP spid="8199" grpId="0" animBg="1"/>
      <p:bldP spid="8200" grpId="0" animBg="1"/>
      <p:bldP spid="8201" grpId="0" animBg="1"/>
      <p:bldP spid="820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98307" name="AutoShape 3"/>
          <p:cNvSpPr>
            <a:spLocks noChangeArrowheads="1"/>
          </p:cNvSpPr>
          <p:nvPr/>
        </p:nvSpPr>
        <p:spPr bwMode="auto">
          <a:xfrm>
            <a:off x="3132138" y="4167188"/>
            <a:ext cx="5173662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1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80 độ</a:t>
            </a:r>
            <a:endParaRPr lang="en-US" altLang="en-US" sz="24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468313" y="5894388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1600200" y="1365250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		            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45 độ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2057400" y="2260600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60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2555875" y="3170238"/>
            <a:ext cx="5749925" cy="49053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90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98312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nội tiếp chắn nửa đường tròn có số đo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bằng bao nhiêu ?</a:t>
            </a: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304800" y="4525963"/>
            <a:ext cx="7999413" cy="1524000"/>
          </a:xfrm>
          <a:prstGeom prst="leftArrow">
            <a:avLst>
              <a:gd name="adj1" fmla="val 29167"/>
              <a:gd name="adj2" fmla="val 22600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33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2538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3146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8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08"/>
                  </p:tgtEl>
                </p:cond>
              </p:nextCondLst>
            </p:seq>
          </p:childTnLst>
        </p:cTn>
      </p:par>
    </p:tnLst>
    <p:bldLst>
      <p:bldP spid="98306" grpId="0" animBg="1"/>
      <p:bldP spid="98307" grpId="0" animBg="1"/>
      <p:bldP spid="98309" grpId="0" animBg="1"/>
      <p:bldP spid="98310" grpId="0" animBg="1"/>
      <p:bldP spid="98311" grpId="0" animBg="1"/>
      <p:bldP spid="98312" grpId="0" animBg="1"/>
      <p:bldP spid="98313" grpId="0" animBg="1"/>
      <p:bldP spid="9831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kiến thức cũ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2060575"/>
            <a:ext cx="8491538" cy="42259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/>
              <a:t>1/ Góc ở tâm là góc có đỉnh…………………..........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2/ Số đo của góc ở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b="1"/>
              <a:t> bằng với số đo …….........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3/ Nếu C là một điểm nằm trên cung AB thì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   ……………………………………….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4/ Với hai cung nhỏ trong một đường tròn hay hai đường tròn bằng nhau.Nếu hai cung bằng nhau thì……………………………………….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5/ Góc ngoài của một tam giác bằng……………….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68313" y="1052513"/>
            <a:ext cx="82438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CC"/>
                </a:solidFill>
              </a:rPr>
              <a:t>Điền vào chỗ </a:t>
            </a: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200" b="1">
                <a:solidFill>
                  <a:srgbClr val="0000CC"/>
                </a:solidFill>
              </a:rPr>
              <a:t>(…) trong các câu sau cho đúng.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096623" y="2011920"/>
            <a:ext cx="4792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 với tâm của đường tròn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858000" y="2456420"/>
            <a:ext cx="324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C0000"/>
                </a:solidFill>
              </a:rPr>
              <a:t> </a:t>
            </a:r>
            <a:r>
              <a:rPr lang="en-US" altLang="en-US" sz="2400" b="1">
                <a:solidFill>
                  <a:srgbClr val="CC0000"/>
                </a:solidFill>
              </a:rPr>
              <a:t>cung bị chắn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1476375" y="3213100"/>
            <a:ext cx="424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 </a:t>
            </a:r>
            <a:endParaRPr lang="en-US" altLang="en-US" sz="2400">
              <a:solidFill>
                <a:srgbClr val="FF0066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376363" y="3255963"/>
            <a:ext cx="3959225" cy="785812"/>
            <a:chOff x="768" y="2112"/>
            <a:chExt cx="2160" cy="495"/>
          </a:xfrm>
        </p:grpSpPr>
        <p:sp>
          <p:nvSpPr>
            <p:cNvPr id="8203" name="Line 10"/>
            <p:cNvSpPr>
              <a:spLocks noChangeShapeType="1"/>
            </p:cNvSpPr>
            <p:nvPr/>
          </p:nvSpPr>
          <p:spPr bwMode="auto">
            <a:xfrm>
              <a:off x="816" y="2607"/>
              <a:ext cx="1776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4" name="Text Box 11"/>
            <p:cNvSpPr txBox="1">
              <a:spLocks noChangeArrowheads="1"/>
            </p:cNvSpPr>
            <p:nvPr/>
          </p:nvSpPr>
          <p:spPr bwMode="auto">
            <a:xfrm>
              <a:off x="768" y="2136"/>
              <a:ext cx="21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CC0000"/>
                  </a:solidFill>
                  <a:latin typeface="Times New Roman" panose="02020603050405020304" pitchFamily="18" charset="0"/>
                </a:rPr>
                <a:t>sđAC +  sđCB =   sđAB</a:t>
              </a:r>
            </a:p>
          </p:txBody>
        </p:sp>
        <p:sp>
          <p:nvSpPr>
            <p:cNvPr id="8205" name="Arc 12"/>
            <p:cNvSpPr>
              <a:spLocks/>
            </p:cNvSpPr>
            <p:nvPr/>
          </p:nvSpPr>
          <p:spPr bwMode="auto">
            <a:xfrm rot="16850418" flipV="1">
              <a:off x="1101" y="2067"/>
              <a:ext cx="192" cy="281"/>
            </a:xfrm>
            <a:custGeom>
              <a:avLst/>
              <a:gdLst>
                <a:gd name="T0" fmla="*/ 0 w 21600"/>
                <a:gd name="T1" fmla="*/ 0 h 31519"/>
                <a:gd name="T2" fmla="*/ 0 w 21600"/>
                <a:gd name="T3" fmla="*/ 0 h 31519"/>
                <a:gd name="T4" fmla="*/ 0 w 21600"/>
                <a:gd name="T5" fmla="*/ 0 h 31519"/>
                <a:gd name="T6" fmla="*/ 0 60000 65536"/>
                <a:gd name="T7" fmla="*/ 0 60000 65536"/>
                <a:gd name="T8" fmla="*/ 0 60000 65536"/>
                <a:gd name="T9" fmla="*/ 0 w 21600"/>
                <a:gd name="T10" fmla="*/ 0 h 31519"/>
                <a:gd name="T11" fmla="*/ 21600 w 21600"/>
                <a:gd name="T12" fmla="*/ 31519 h 315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1519" fill="none" extrusionOk="0">
                  <a:moveTo>
                    <a:pt x="17347" y="-1"/>
                  </a:moveTo>
                  <a:cubicBezTo>
                    <a:pt x="20108" y="3722"/>
                    <a:pt x="21600" y="8234"/>
                    <a:pt x="21600" y="12870"/>
                  </a:cubicBezTo>
                  <a:cubicBezTo>
                    <a:pt x="21600" y="20546"/>
                    <a:pt x="17525" y="27646"/>
                    <a:pt x="10898" y="31519"/>
                  </a:cubicBezTo>
                </a:path>
                <a:path w="21600" h="31519" stroke="0" extrusionOk="0">
                  <a:moveTo>
                    <a:pt x="17347" y="-1"/>
                  </a:moveTo>
                  <a:cubicBezTo>
                    <a:pt x="20108" y="3722"/>
                    <a:pt x="21600" y="8234"/>
                    <a:pt x="21600" y="12870"/>
                  </a:cubicBezTo>
                  <a:cubicBezTo>
                    <a:pt x="21600" y="20546"/>
                    <a:pt x="17525" y="27646"/>
                    <a:pt x="10898" y="31519"/>
                  </a:cubicBezTo>
                  <a:lnTo>
                    <a:pt x="0" y="12870"/>
                  </a:lnTo>
                  <a:close/>
                </a:path>
              </a:pathLst>
            </a:custGeom>
            <a:noFill/>
            <a:ln w="9525">
              <a:solidFill>
                <a:srgbClr val="A5002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8206" name="Arc 13"/>
            <p:cNvSpPr>
              <a:spLocks/>
            </p:cNvSpPr>
            <p:nvPr/>
          </p:nvSpPr>
          <p:spPr bwMode="auto">
            <a:xfrm rot="16850418" flipV="1">
              <a:off x="1845" y="2067"/>
              <a:ext cx="192" cy="281"/>
            </a:xfrm>
            <a:custGeom>
              <a:avLst/>
              <a:gdLst>
                <a:gd name="T0" fmla="*/ 0 w 21600"/>
                <a:gd name="T1" fmla="*/ 0 h 31519"/>
                <a:gd name="T2" fmla="*/ 0 w 21600"/>
                <a:gd name="T3" fmla="*/ 0 h 31519"/>
                <a:gd name="T4" fmla="*/ 0 w 21600"/>
                <a:gd name="T5" fmla="*/ 0 h 31519"/>
                <a:gd name="T6" fmla="*/ 0 60000 65536"/>
                <a:gd name="T7" fmla="*/ 0 60000 65536"/>
                <a:gd name="T8" fmla="*/ 0 60000 65536"/>
                <a:gd name="T9" fmla="*/ 0 w 21600"/>
                <a:gd name="T10" fmla="*/ 0 h 31519"/>
                <a:gd name="T11" fmla="*/ 21600 w 21600"/>
                <a:gd name="T12" fmla="*/ 31519 h 315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1519" fill="none" extrusionOk="0">
                  <a:moveTo>
                    <a:pt x="17347" y="-1"/>
                  </a:moveTo>
                  <a:cubicBezTo>
                    <a:pt x="20108" y="3722"/>
                    <a:pt x="21600" y="8234"/>
                    <a:pt x="21600" y="12870"/>
                  </a:cubicBezTo>
                  <a:cubicBezTo>
                    <a:pt x="21600" y="20546"/>
                    <a:pt x="17525" y="27646"/>
                    <a:pt x="10898" y="31519"/>
                  </a:cubicBezTo>
                </a:path>
                <a:path w="21600" h="31519" stroke="0" extrusionOk="0">
                  <a:moveTo>
                    <a:pt x="17347" y="-1"/>
                  </a:moveTo>
                  <a:cubicBezTo>
                    <a:pt x="20108" y="3722"/>
                    <a:pt x="21600" y="8234"/>
                    <a:pt x="21600" y="12870"/>
                  </a:cubicBezTo>
                  <a:cubicBezTo>
                    <a:pt x="21600" y="20546"/>
                    <a:pt x="17525" y="27646"/>
                    <a:pt x="10898" y="31519"/>
                  </a:cubicBezTo>
                  <a:lnTo>
                    <a:pt x="0" y="12870"/>
                  </a:lnTo>
                  <a:close/>
                </a:path>
              </a:pathLst>
            </a:custGeom>
            <a:noFill/>
            <a:ln w="9525">
              <a:solidFill>
                <a:srgbClr val="A5002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07" name="Arc 14"/>
            <p:cNvSpPr>
              <a:spLocks/>
            </p:cNvSpPr>
            <p:nvPr/>
          </p:nvSpPr>
          <p:spPr bwMode="auto">
            <a:xfrm rot="16850418" flipV="1">
              <a:off x="2548" y="2091"/>
              <a:ext cx="192" cy="281"/>
            </a:xfrm>
            <a:custGeom>
              <a:avLst/>
              <a:gdLst>
                <a:gd name="T0" fmla="*/ 0 w 21600"/>
                <a:gd name="T1" fmla="*/ 0 h 31519"/>
                <a:gd name="T2" fmla="*/ 0 w 21600"/>
                <a:gd name="T3" fmla="*/ 0 h 31519"/>
                <a:gd name="T4" fmla="*/ 0 w 21600"/>
                <a:gd name="T5" fmla="*/ 0 h 31519"/>
                <a:gd name="T6" fmla="*/ 0 60000 65536"/>
                <a:gd name="T7" fmla="*/ 0 60000 65536"/>
                <a:gd name="T8" fmla="*/ 0 60000 65536"/>
                <a:gd name="T9" fmla="*/ 0 w 21600"/>
                <a:gd name="T10" fmla="*/ 0 h 31519"/>
                <a:gd name="T11" fmla="*/ 21600 w 21600"/>
                <a:gd name="T12" fmla="*/ 31519 h 315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1519" fill="none" extrusionOk="0">
                  <a:moveTo>
                    <a:pt x="17347" y="-1"/>
                  </a:moveTo>
                  <a:cubicBezTo>
                    <a:pt x="20108" y="3722"/>
                    <a:pt x="21600" y="8234"/>
                    <a:pt x="21600" y="12870"/>
                  </a:cubicBezTo>
                  <a:cubicBezTo>
                    <a:pt x="21600" y="20546"/>
                    <a:pt x="17525" y="27646"/>
                    <a:pt x="10898" y="31519"/>
                  </a:cubicBezTo>
                </a:path>
                <a:path w="21600" h="31519" stroke="0" extrusionOk="0">
                  <a:moveTo>
                    <a:pt x="17347" y="-1"/>
                  </a:moveTo>
                  <a:cubicBezTo>
                    <a:pt x="20108" y="3722"/>
                    <a:pt x="21600" y="8234"/>
                    <a:pt x="21600" y="12870"/>
                  </a:cubicBezTo>
                  <a:cubicBezTo>
                    <a:pt x="21600" y="20546"/>
                    <a:pt x="17525" y="27646"/>
                    <a:pt x="10898" y="31519"/>
                  </a:cubicBezTo>
                  <a:lnTo>
                    <a:pt x="0" y="12870"/>
                  </a:lnTo>
                  <a:close/>
                </a:path>
              </a:pathLst>
            </a:custGeom>
            <a:noFill/>
            <a:ln w="9525">
              <a:solidFill>
                <a:srgbClr val="A5002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2372835" y="4494361"/>
            <a:ext cx="432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C0000"/>
                </a:solidFill>
              </a:rPr>
              <a:t> </a:t>
            </a:r>
            <a:r>
              <a:rPr lang="en-US" altLang="en-US" sz="2400" b="1">
                <a:solidFill>
                  <a:srgbClr val="CC0000"/>
                </a:solidFill>
              </a:rPr>
              <a:t>căng hai dây bằng nhau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2209800" y="4938861"/>
            <a:ext cx="740467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C0000"/>
                </a:solidFill>
              </a:rPr>
              <a:t>                                                 </a:t>
            </a:r>
            <a:r>
              <a:rPr lang="en-US" altLang="en-US" sz="2400" b="1">
                <a:solidFill>
                  <a:srgbClr val="CC0000"/>
                </a:solidFill>
              </a:rPr>
              <a:t>tổng của hai góc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C0000"/>
                </a:solidFill>
              </a:rPr>
              <a:t> trong không kề với nó</a:t>
            </a:r>
          </a:p>
        </p:txBody>
      </p:sp>
    </p:spTree>
    <p:extLst>
      <p:ext uri="{BB962C8B-B14F-4D97-AF65-F5344CB8AC3E}">
        <p14:creationId xmlns:p14="http://schemas.microsoft.com/office/powerpoint/2010/main" val="70263346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0" grpId="0"/>
      <p:bldP spid="24582" grpId="0"/>
      <p:bldP spid="24583" grpId="0"/>
      <p:bldP spid="24591" grpId="0"/>
      <p:bldP spid="2459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68313" y="6022975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23556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6021388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609600" y="149225"/>
            <a:ext cx="7696200" cy="1263650"/>
            <a:chOff x="384" y="94"/>
            <a:chExt cx="4848" cy="796"/>
          </a:xfrm>
        </p:grpSpPr>
        <p:sp>
          <p:nvSpPr>
            <p:cNvPr id="23587" name="AutoShape 5"/>
            <p:cNvSpPr>
              <a:spLocks noChangeArrowheads="1"/>
            </p:cNvSpPr>
            <p:nvPr/>
          </p:nvSpPr>
          <p:spPr bwMode="auto">
            <a:xfrm>
              <a:off x="384" y="94"/>
              <a:ext cx="4848" cy="796"/>
            </a:xfrm>
            <a:prstGeom prst="flowChartAlternateProcess">
              <a:avLst/>
            </a:prstGeom>
            <a:solidFill>
              <a:srgbClr val="CC0000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US" altLang="en-US" sz="2400" b="1">
                  <a:solidFill>
                    <a:schemeClr val="bg1"/>
                  </a:solidFill>
                  <a:cs typeface="Arial" panose="020B0604020202020204" pitchFamily="34" charset="0"/>
                </a:rPr>
                <a:t>Cho hình vẽ. Tính số đo ABC</a:t>
              </a:r>
            </a:p>
          </p:txBody>
        </p:sp>
        <p:grpSp>
          <p:nvGrpSpPr>
            <p:cNvPr id="23588" name="Group 13"/>
            <p:cNvGrpSpPr>
              <a:grpSpLocks/>
            </p:cNvGrpSpPr>
            <p:nvPr/>
          </p:nvGrpSpPr>
          <p:grpSpPr bwMode="auto">
            <a:xfrm>
              <a:off x="3840" y="288"/>
              <a:ext cx="182" cy="90"/>
              <a:chOff x="2789" y="2478"/>
              <a:chExt cx="182" cy="90"/>
            </a:xfrm>
          </p:grpSpPr>
          <p:sp>
            <p:nvSpPr>
              <p:cNvPr id="23589" name="Line 14"/>
              <p:cNvSpPr>
                <a:spLocks noChangeShapeType="1"/>
              </p:cNvSpPr>
              <p:nvPr/>
            </p:nvSpPr>
            <p:spPr bwMode="auto">
              <a:xfrm flipV="1">
                <a:off x="2789" y="2478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0" name="Line 15"/>
              <p:cNvSpPr>
                <a:spLocks noChangeShapeType="1"/>
              </p:cNvSpPr>
              <p:nvPr/>
            </p:nvSpPr>
            <p:spPr bwMode="auto">
              <a:xfrm>
                <a:off x="2880" y="2478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355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sp>
        <p:nvSpPr>
          <p:cNvPr id="162845" name="AutoShape 29"/>
          <p:cNvSpPr>
            <a:spLocks noChangeArrowheads="1"/>
          </p:cNvSpPr>
          <p:nvPr/>
        </p:nvSpPr>
        <p:spPr bwMode="auto">
          <a:xfrm>
            <a:off x="323850" y="4581525"/>
            <a:ext cx="7999413" cy="1524000"/>
          </a:xfrm>
          <a:prstGeom prst="leftArrow">
            <a:avLst>
              <a:gd name="adj1" fmla="val 29167"/>
              <a:gd name="adj2" fmla="val 26148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                             </a:t>
            </a: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B</a:t>
            </a:r>
            <a:r>
              <a:rPr lang="en-US" altLang="en-US" sz="2400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4295775" y="1676400"/>
            <a:ext cx="4021138" cy="457200"/>
            <a:chOff x="2706" y="1056"/>
            <a:chExt cx="2533" cy="288"/>
          </a:xfrm>
        </p:grpSpPr>
        <p:sp>
          <p:nvSpPr>
            <p:cNvPr id="23585" name="AutoShape 4"/>
            <p:cNvSpPr>
              <a:spLocks noChangeArrowheads="1"/>
            </p:cNvSpPr>
            <p:nvPr/>
          </p:nvSpPr>
          <p:spPr bwMode="auto">
            <a:xfrm>
              <a:off x="2706" y="1056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A. 60 </a:t>
              </a:r>
            </a:p>
          </p:txBody>
        </p:sp>
        <p:sp>
          <p:nvSpPr>
            <p:cNvPr id="23586" name="Oval 55"/>
            <p:cNvSpPr>
              <a:spLocks noChangeArrowheads="1"/>
            </p:cNvSpPr>
            <p:nvPr/>
          </p:nvSpPr>
          <p:spPr bwMode="auto">
            <a:xfrm>
              <a:off x="3232" y="1080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4284663" y="3213100"/>
            <a:ext cx="4021137" cy="457200"/>
            <a:chOff x="2699" y="2024"/>
            <a:chExt cx="2533" cy="288"/>
          </a:xfrm>
        </p:grpSpPr>
        <p:sp>
          <p:nvSpPr>
            <p:cNvPr id="23583" name="AutoShape 21"/>
            <p:cNvSpPr>
              <a:spLocks noChangeArrowheads="1"/>
            </p:cNvSpPr>
            <p:nvPr/>
          </p:nvSpPr>
          <p:spPr bwMode="auto">
            <a:xfrm>
              <a:off x="2699" y="2024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C.120 </a:t>
              </a:r>
            </a:p>
          </p:txBody>
        </p:sp>
        <p:sp>
          <p:nvSpPr>
            <p:cNvPr id="23584" name="Oval 57"/>
            <p:cNvSpPr>
              <a:spLocks noChangeArrowheads="1"/>
            </p:cNvSpPr>
            <p:nvPr/>
          </p:nvSpPr>
          <p:spPr bwMode="auto">
            <a:xfrm>
              <a:off x="3304" y="2048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284663" y="2420938"/>
            <a:ext cx="4021137" cy="457200"/>
            <a:chOff x="2699" y="1525"/>
            <a:chExt cx="2533" cy="288"/>
          </a:xfrm>
        </p:grpSpPr>
        <p:sp>
          <p:nvSpPr>
            <p:cNvPr id="23581" name="AutoShape 20"/>
            <p:cNvSpPr>
              <a:spLocks noChangeArrowheads="1"/>
            </p:cNvSpPr>
            <p:nvPr/>
          </p:nvSpPr>
          <p:spPr bwMode="auto">
            <a:xfrm>
              <a:off x="2699" y="1525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B. 90 </a:t>
              </a:r>
            </a:p>
          </p:txBody>
        </p:sp>
        <p:sp>
          <p:nvSpPr>
            <p:cNvPr id="23582" name="Oval 58"/>
            <p:cNvSpPr>
              <a:spLocks noChangeArrowheads="1"/>
            </p:cNvSpPr>
            <p:nvPr/>
          </p:nvSpPr>
          <p:spPr bwMode="auto">
            <a:xfrm>
              <a:off x="3216" y="1536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4268788" y="3962400"/>
            <a:ext cx="4021137" cy="457200"/>
            <a:chOff x="2689" y="2496"/>
            <a:chExt cx="2533" cy="288"/>
          </a:xfrm>
        </p:grpSpPr>
        <p:sp>
          <p:nvSpPr>
            <p:cNvPr id="23579" name="AutoShape 22"/>
            <p:cNvSpPr>
              <a:spLocks noChangeArrowheads="1"/>
            </p:cNvSpPr>
            <p:nvPr/>
          </p:nvSpPr>
          <p:spPr bwMode="auto">
            <a:xfrm>
              <a:off x="2689" y="2496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D.180 </a:t>
              </a:r>
            </a:p>
          </p:txBody>
        </p:sp>
        <p:sp>
          <p:nvSpPr>
            <p:cNvPr id="23580" name="Oval 59"/>
            <p:cNvSpPr>
              <a:spLocks noChangeArrowheads="1"/>
            </p:cNvSpPr>
            <p:nvPr/>
          </p:nvSpPr>
          <p:spPr bwMode="auto">
            <a:xfrm>
              <a:off x="3288" y="2504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8" name="Group 88"/>
          <p:cNvGrpSpPr>
            <a:grpSpLocks/>
          </p:cNvGrpSpPr>
          <p:nvPr/>
        </p:nvGrpSpPr>
        <p:grpSpPr bwMode="auto">
          <a:xfrm>
            <a:off x="533400" y="1676400"/>
            <a:ext cx="3182938" cy="3200400"/>
            <a:chOff x="336" y="1056"/>
            <a:chExt cx="2005" cy="2016"/>
          </a:xfrm>
        </p:grpSpPr>
        <p:sp>
          <p:nvSpPr>
            <p:cNvPr id="23566" name="AutoShape 68"/>
            <p:cNvSpPr>
              <a:spLocks noChangeAspect="1" noChangeArrowheads="1" noTextEdit="1"/>
            </p:cNvSpPr>
            <p:nvPr/>
          </p:nvSpPr>
          <p:spPr bwMode="auto">
            <a:xfrm>
              <a:off x="336" y="1056"/>
              <a:ext cx="2005" cy="2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Oval 72"/>
            <p:cNvSpPr>
              <a:spLocks noChangeArrowheads="1"/>
            </p:cNvSpPr>
            <p:nvPr/>
          </p:nvSpPr>
          <p:spPr bwMode="auto">
            <a:xfrm>
              <a:off x="451" y="1171"/>
              <a:ext cx="1775" cy="1775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68" name="Line 73"/>
            <p:cNvSpPr>
              <a:spLocks noChangeShapeType="1"/>
            </p:cNvSpPr>
            <p:nvPr/>
          </p:nvSpPr>
          <p:spPr bwMode="auto">
            <a:xfrm>
              <a:off x="726" y="1423"/>
              <a:ext cx="1225" cy="12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74"/>
            <p:cNvSpPr>
              <a:spLocks noChangeShapeType="1"/>
            </p:cNvSpPr>
            <p:nvPr/>
          </p:nvSpPr>
          <p:spPr bwMode="auto">
            <a:xfrm>
              <a:off x="726" y="1423"/>
              <a:ext cx="1271" cy="5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Oval 76"/>
            <p:cNvSpPr>
              <a:spLocks noChangeArrowheads="1"/>
            </p:cNvSpPr>
            <p:nvPr/>
          </p:nvSpPr>
          <p:spPr bwMode="auto">
            <a:xfrm>
              <a:off x="1310" y="2030"/>
              <a:ext cx="57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1" name="Rectangle 77"/>
            <p:cNvSpPr>
              <a:spLocks noChangeArrowheads="1"/>
            </p:cNvSpPr>
            <p:nvPr/>
          </p:nvSpPr>
          <p:spPr bwMode="auto">
            <a:xfrm>
              <a:off x="1161" y="2030"/>
              <a:ext cx="6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72" name="Oval 78"/>
            <p:cNvSpPr>
              <a:spLocks noChangeArrowheads="1"/>
            </p:cNvSpPr>
            <p:nvPr/>
          </p:nvSpPr>
          <p:spPr bwMode="auto">
            <a:xfrm>
              <a:off x="703" y="1400"/>
              <a:ext cx="57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3" name="Rectangle 79"/>
            <p:cNvSpPr>
              <a:spLocks noChangeArrowheads="1"/>
            </p:cNvSpPr>
            <p:nvPr/>
          </p:nvSpPr>
          <p:spPr bwMode="auto">
            <a:xfrm>
              <a:off x="565" y="1205"/>
              <a:ext cx="10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74" name="Oval 80"/>
            <p:cNvSpPr>
              <a:spLocks noChangeArrowheads="1"/>
            </p:cNvSpPr>
            <p:nvPr/>
          </p:nvSpPr>
          <p:spPr bwMode="auto">
            <a:xfrm>
              <a:off x="1929" y="2660"/>
              <a:ext cx="57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5" name="Rectangle 81"/>
            <p:cNvSpPr>
              <a:spLocks noChangeArrowheads="1"/>
            </p:cNvSpPr>
            <p:nvPr/>
          </p:nvSpPr>
          <p:spPr bwMode="auto">
            <a:xfrm>
              <a:off x="2043" y="2740"/>
              <a:ext cx="10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3576" name="Oval 82"/>
            <p:cNvSpPr>
              <a:spLocks noChangeArrowheads="1"/>
            </p:cNvSpPr>
            <p:nvPr/>
          </p:nvSpPr>
          <p:spPr bwMode="auto">
            <a:xfrm>
              <a:off x="1974" y="1457"/>
              <a:ext cx="58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7" name="Rectangle 83"/>
            <p:cNvSpPr>
              <a:spLocks noChangeArrowheads="1"/>
            </p:cNvSpPr>
            <p:nvPr/>
          </p:nvSpPr>
          <p:spPr bwMode="auto">
            <a:xfrm>
              <a:off x="2066" y="1297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3578" name="Line 87"/>
            <p:cNvSpPr>
              <a:spLocks noChangeShapeType="1"/>
            </p:cNvSpPr>
            <p:nvPr/>
          </p:nvSpPr>
          <p:spPr bwMode="auto">
            <a:xfrm flipH="1">
              <a:off x="1960" y="1488"/>
              <a:ext cx="48" cy="1200"/>
            </a:xfrm>
            <a:prstGeom prst="line">
              <a:avLst/>
            </a:prstGeom>
            <a:noFill/>
            <a:ln w="412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75778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45" grpId="0" animBg="1"/>
      <p:bldP spid="16284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99331" name="AutoShape 3"/>
          <p:cNvSpPr>
            <a:spLocks noChangeArrowheads="1"/>
          </p:cNvSpPr>
          <p:nvPr/>
        </p:nvSpPr>
        <p:spPr bwMode="auto">
          <a:xfrm>
            <a:off x="3132138" y="4167188"/>
            <a:ext cx="5173662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25 độ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468313" y="5965825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99333" name="AutoShape 5"/>
          <p:cNvSpPr>
            <a:spLocks noChangeArrowheads="1"/>
          </p:cNvSpPr>
          <p:nvPr/>
        </p:nvSpPr>
        <p:spPr bwMode="auto">
          <a:xfrm>
            <a:off x="1600200" y="1365250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		             100 độ</a:t>
            </a:r>
            <a:endParaRPr lang="en-US" altLang="en-US" sz="24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99334" name="AutoShape 6"/>
          <p:cNvSpPr>
            <a:spLocks noChangeArrowheads="1"/>
          </p:cNvSpPr>
          <p:nvPr/>
        </p:nvSpPr>
        <p:spPr bwMode="auto">
          <a:xfrm>
            <a:off x="2057400" y="2260600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75 độ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99335" name="AutoShape 7"/>
          <p:cNvSpPr>
            <a:spLocks noChangeArrowheads="1"/>
          </p:cNvSpPr>
          <p:nvPr/>
        </p:nvSpPr>
        <p:spPr bwMode="auto">
          <a:xfrm>
            <a:off x="2555875" y="3170238"/>
            <a:ext cx="5749925" cy="49053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50 độ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99336" name="AutoShape 8"/>
          <p:cNvSpPr>
            <a:spLocks noChangeArrowheads="1"/>
          </p:cNvSpPr>
          <p:nvPr/>
        </p:nvSpPr>
        <p:spPr bwMode="auto">
          <a:xfrm>
            <a:off x="179388" y="149225"/>
            <a:ext cx="8126412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Trong một đường tròn, nếu số đo cung bị chắn bằng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50 độ thì số đo góc nội tiếp chắn cung đó là bao nhiêu?</a:t>
            </a:r>
          </a:p>
        </p:txBody>
      </p:sp>
      <p:sp>
        <p:nvSpPr>
          <p:cNvPr id="99337" name="AutoShape 9"/>
          <p:cNvSpPr>
            <a:spLocks noChangeArrowheads="1"/>
          </p:cNvSpPr>
          <p:nvPr/>
        </p:nvSpPr>
        <p:spPr bwMode="auto">
          <a:xfrm>
            <a:off x="539750" y="4525963"/>
            <a:ext cx="7764463" cy="1524000"/>
          </a:xfrm>
          <a:prstGeom prst="leftArrow">
            <a:avLst>
              <a:gd name="adj1" fmla="val 25620"/>
              <a:gd name="adj2" fmla="val 27078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33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4586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67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93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32"/>
                  </p:tgtEl>
                </p:cond>
              </p:nextCondLst>
            </p:seq>
          </p:childTnLst>
        </p:cTn>
      </p:par>
    </p:tnLst>
    <p:bldLst>
      <p:bldP spid="99330" grpId="0" animBg="1"/>
      <p:bldP spid="99337" grpId="0" animBg="1"/>
      <p:bldP spid="99337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600200" y="2908300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</a:t>
            </a:r>
          </a:p>
        </p:txBody>
      </p:sp>
      <p:sp>
        <p:nvSpPr>
          <p:cNvPr id="100357" name="AutoShape 5"/>
          <p:cNvSpPr>
            <a:spLocks noChangeArrowheads="1"/>
          </p:cNvSpPr>
          <p:nvPr/>
        </p:nvSpPr>
        <p:spPr bwMode="auto">
          <a:xfrm>
            <a:off x="1331913" y="1196975"/>
            <a:ext cx="6973887" cy="1008063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Trong một đường tròn, hai góc nội tiếp cùng chắn</a:t>
            </a:r>
          </a:p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      một cung thì bằng nhau.</a:t>
            </a:r>
          </a:p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		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Bài tập: Khẳng định sau đây đúng hay sai?</a:t>
            </a:r>
          </a:p>
        </p:txBody>
      </p:sp>
      <p:sp>
        <p:nvSpPr>
          <p:cNvPr id="100361" name="AutoShape 9"/>
          <p:cNvSpPr>
            <a:spLocks noChangeArrowheads="1"/>
          </p:cNvSpPr>
          <p:nvPr/>
        </p:nvSpPr>
        <p:spPr bwMode="auto">
          <a:xfrm>
            <a:off x="714699" y="4144962"/>
            <a:ext cx="7999413" cy="1524000"/>
          </a:xfrm>
          <a:prstGeom prst="leftArrow">
            <a:avLst>
              <a:gd name="adj1" fmla="val 29167"/>
              <a:gd name="adj2" fmla="val 34264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BẠN ĐÃ CHỌN </a:t>
            </a:r>
            <a:r>
              <a:rPr lang="en-US" altLang="en-US" b="1">
                <a:solidFill>
                  <a:schemeClr val="accent5">
                    <a:lumMod val="10000"/>
                  </a:schemeClr>
                </a:solidFill>
                <a:cs typeface="Arial" panose="020B0604020202020204" pitchFamily="34" charset="0"/>
              </a:rPr>
              <a:t>Sai        </a:t>
            </a:r>
            <a:r>
              <a:rPr lang="en-US" altLang="en-US">
                <a:solidFill>
                  <a:schemeClr val="accent5">
                    <a:lumMod val="1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5607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6021388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560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181600" y="2940957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FF3300"/>
                </a:solidFill>
                <a:cs typeface="Arial" panose="020B0604020202020204" pitchFamily="34" charset="0"/>
              </a:rPr>
              <a:t>S</a:t>
            </a:r>
            <a:endParaRPr lang="en-US" altLang="en-US" b="1">
              <a:solidFill>
                <a:srgbClr val="FF3300"/>
              </a:solidFill>
              <a:cs typeface="Arial" panose="020B0604020202020204" pitchFamily="34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457200" y="4678363"/>
            <a:ext cx="7999413" cy="1524000"/>
          </a:xfrm>
          <a:prstGeom prst="leftArrow">
            <a:avLst>
              <a:gd name="adj1" fmla="val 29167"/>
              <a:gd name="adj2" fmla="val 34264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                             Đúng        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5533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00354" grpId="0" animBg="1"/>
      <p:bldP spid="100361" grpId="0" animBg="1"/>
      <p:bldP spid="100361" grpId="1" animBg="1"/>
      <p:bldP spid="10" grpId="0" animBg="1"/>
      <p:bldP spid="10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7180" name="Rectangle 4"/>
          <p:cNvSpPr>
            <a:spLocks noChangeArrowheads="1"/>
          </p:cNvSpPr>
          <p:nvPr/>
        </p:nvSpPr>
        <p:spPr bwMode="auto">
          <a:xfrm>
            <a:off x="468313" y="6022975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101381" name="AutoShape 5"/>
          <p:cNvSpPr>
            <a:spLocks noChangeArrowheads="1"/>
          </p:cNvSpPr>
          <p:nvPr/>
        </p:nvSpPr>
        <p:spPr bwMode="auto">
          <a:xfrm>
            <a:off x="4295775" y="1676400"/>
            <a:ext cx="4021138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A. MBN=         , PCQ= </a:t>
            </a:r>
          </a:p>
        </p:txBody>
      </p:sp>
      <p:sp>
        <p:nvSpPr>
          <p:cNvPr id="101384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1263650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Cho MAN =        . Tính số đo góc MBN và PCQ ?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 (hình vẽ sau)</a:t>
            </a:r>
          </a:p>
        </p:txBody>
      </p:sp>
      <p:sp>
        <p:nvSpPr>
          <p:cNvPr id="7183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718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grpSp>
        <p:nvGrpSpPr>
          <p:cNvPr id="7185" name="Group 12"/>
          <p:cNvGrpSpPr>
            <a:grpSpLocks/>
          </p:cNvGrpSpPr>
          <p:nvPr/>
        </p:nvGrpSpPr>
        <p:grpSpPr bwMode="auto">
          <a:xfrm>
            <a:off x="611188" y="1341438"/>
            <a:ext cx="2881312" cy="3527425"/>
            <a:chOff x="1837" y="1207"/>
            <a:chExt cx="1754" cy="2191"/>
          </a:xfrm>
        </p:grpSpPr>
        <p:pic>
          <p:nvPicPr>
            <p:cNvPr id="7218" name="Picture 1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7" y="1207"/>
              <a:ext cx="1754" cy="2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19" name="Freeform 14"/>
            <p:cNvSpPr>
              <a:spLocks/>
            </p:cNvSpPr>
            <p:nvPr/>
          </p:nvSpPr>
          <p:spPr bwMode="auto">
            <a:xfrm>
              <a:off x="2562" y="2659"/>
              <a:ext cx="273" cy="45"/>
            </a:xfrm>
            <a:custGeom>
              <a:avLst/>
              <a:gdLst>
                <a:gd name="T0" fmla="*/ 0 w 273"/>
                <a:gd name="T1" fmla="*/ 0 h 45"/>
                <a:gd name="T2" fmla="*/ 137 w 273"/>
                <a:gd name="T3" fmla="*/ 45 h 45"/>
                <a:gd name="T4" fmla="*/ 273 w 273"/>
                <a:gd name="T5" fmla="*/ 0 h 45"/>
                <a:gd name="T6" fmla="*/ 0 60000 65536"/>
                <a:gd name="T7" fmla="*/ 0 60000 65536"/>
                <a:gd name="T8" fmla="*/ 0 60000 65536"/>
                <a:gd name="T9" fmla="*/ 0 w 273"/>
                <a:gd name="T10" fmla="*/ 0 h 45"/>
                <a:gd name="T11" fmla="*/ 273 w 27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" h="45">
                  <a:moveTo>
                    <a:pt x="0" y="0"/>
                  </a:moveTo>
                  <a:cubicBezTo>
                    <a:pt x="46" y="22"/>
                    <a:pt x="92" y="45"/>
                    <a:pt x="137" y="45"/>
                  </a:cubicBezTo>
                  <a:cubicBezTo>
                    <a:pt x="182" y="45"/>
                    <a:pt x="250" y="7"/>
                    <a:pt x="273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>
                <a:cs typeface="Arial" panose="020B0604020202020204" pitchFamily="34" charset="0"/>
              </a:endParaRPr>
            </a:p>
          </p:txBody>
        </p:sp>
        <p:sp>
          <p:nvSpPr>
            <p:cNvPr id="7220" name="Line 15"/>
            <p:cNvSpPr>
              <a:spLocks noChangeShapeType="1"/>
            </p:cNvSpPr>
            <p:nvPr/>
          </p:nvSpPr>
          <p:spPr bwMode="auto">
            <a:xfrm>
              <a:off x="2699" y="2659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Freeform 16"/>
            <p:cNvSpPr>
              <a:spLocks/>
            </p:cNvSpPr>
            <p:nvPr/>
          </p:nvSpPr>
          <p:spPr bwMode="auto">
            <a:xfrm>
              <a:off x="2653" y="1616"/>
              <a:ext cx="91" cy="45"/>
            </a:xfrm>
            <a:custGeom>
              <a:avLst/>
              <a:gdLst>
                <a:gd name="T0" fmla="*/ 0 w 91"/>
                <a:gd name="T1" fmla="*/ 0 h 45"/>
                <a:gd name="T2" fmla="*/ 46 w 91"/>
                <a:gd name="T3" fmla="*/ 45 h 45"/>
                <a:gd name="T4" fmla="*/ 91 w 91"/>
                <a:gd name="T5" fmla="*/ 0 h 45"/>
                <a:gd name="T6" fmla="*/ 0 60000 65536"/>
                <a:gd name="T7" fmla="*/ 0 60000 65536"/>
                <a:gd name="T8" fmla="*/ 0 60000 65536"/>
                <a:gd name="T9" fmla="*/ 0 w 91"/>
                <a:gd name="T10" fmla="*/ 0 h 45"/>
                <a:gd name="T11" fmla="*/ 91 w 91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45">
                  <a:moveTo>
                    <a:pt x="0" y="0"/>
                  </a:moveTo>
                  <a:cubicBezTo>
                    <a:pt x="15" y="22"/>
                    <a:pt x="31" y="45"/>
                    <a:pt x="46" y="45"/>
                  </a:cubicBezTo>
                  <a:cubicBezTo>
                    <a:pt x="61" y="45"/>
                    <a:pt x="76" y="22"/>
                    <a:pt x="91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979613" y="261938"/>
            <a:ext cx="288925" cy="142875"/>
            <a:chOff x="2789" y="2478"/>
            <a:chExt cx="182" cy="90"/>
          </a:xfrm>
        </p:grpSpPr>
        <p:sp>
          <p:nvSpPr>
            <p:cNvPr id="7216" name="Line 18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Line 19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graphicFrame>
        <p:nvGraphicFramePr>
          <p:cNvPr id="101396" name="Object 20"/>
          <p:cNvGraphicFramePr>
            <a:graphicFrameLocks noChangeAspect="1"/>
          </p:cNvGraphicFramePr>
          <p:nvPr/>
        </p:nvGraphicFramePr>
        <p:xfrm>
          <a:off x="2743200" y="217488"/>
          <a:ext cx="6477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2" name="Equation" r:id="rId5" imgW="241200" imgH="203040" progId="Equation.DSMT4">
                  <p:embed/>
                </p:oleObj>
              </mc:Choice>
              <mc:Fallback>
                <p:oleObj name="Equation" r:id="rId5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17488"/>
                        <a:ext cx="6477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08" name="Object 32"/>
          <p:cNvGraphicFramePr>
            <a:graphicFrameLocks noChangeAspect="1"/>
          </p:cNvGraphicFramePr>
          <p:nvPr/>
        </p:nvGraphicFramePr>
        <p:xfrm>
          <a:off x="5580063" y="15716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3" name="Equation" r:id="rId7" imgW="241200" imgH="203040" progId="Equation.DSMT4">
                  <p:embed/>
                </p:oleObj>
              </mc:Choice>
              <mc:Fallback>
                <p:oleObj name="Equation" r:id="rId7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5716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09" name="Object 33"/>
          <p:cNvGraphicFramePr>
            <a:graphicFrameLocks noChangeAspect="1"/>
          </p:cNvGraphicFramePr>
          <p:nvPr/>
        </p:nvGraphicFramePr>
        <p:xfrm>
          <a:off x="7380288" y="15716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4" name="Equation" r:id="rId8" imgW="241200" imgH="203040" progId="Equation.DSMT4">
                  <p:embed/>
                </p:oleObj>
              </mc:Choice>
              <mc:Fallback>
                <p:oleObj name="Equation" r:id="rId8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15716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410" name="AutoShape 34"/>
          <p:cNvSpPr>
            <a:spLocks noChangeArrowheads="1"/>
          </p:cNvSpPr>
          <p:nvPr/>
        </p:nvSpPr>
        <p:spPr bwMode="auto">
          <a:xfrm>
            <a:off x="4284663" y="2420938"/>
            <a:ext cx="4021137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B. MBN=         , PCQ= </a:t>
            </a:r>
          </a:p>
        </p:txBody>
      </p:sp>
      <p:sp>
        <p:nvSpPr>
          <p:cNvPr id="101411" name="AutoShape 35"/>
          <p:cNvSpPr>
            <a:spLocks noChangeArrowheads="1"/>
          </p:cNvSpPr>
          <p:nvPr/>
        </p:nvSpPr>
        <p:spPr bwMode="auto">
          <a:xfrm>
            <a:off x="4284663" y="3213100"/>
            <a:ext cx="4021137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C. MBN=         , PCQ= </a:t>
            </a:r>
          </a:p>
        </p:txBody>
      </p:sp>
      <p:sp>
        <p:nvSpPr>
          <p:cNvPr id="101412" name="AutoShape 36"/>
          <p:cNvSpPr>
            <a:spLocks noChangeArrowheads="1"/>
          </p:cNvSpPr>
          <p:nvPr/>
        </p:nvSpPr>
        <p:spPr bwMode="auto">
          <a:xfrm>
            <a:off x="4268788" y="3962400"/>
            <a:ext cx="4021137" cy="619125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D. MBN=         , PCQ= </a:t>
            </a:r>
          </a:p>
        </p:txBody>
      </p:sp>
      <p:graphicFrame>
        <p:nvGraphicFramePr>
          <p:cNvPr id="101413" name="Object 37"/>
          <p:cNvGraphicFramePr>
            <a:graphicFrameLocks noChangeAspect="1"/>
          </p:cNvGraphicFramePr>
          <p:nvPr/>
        </p:nvGraphicFramePr>
        <p:xfrm>
          <a:off x="5651500" y="2349500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5" name="Equation" r:id="rId10" imgW="241200" imgH="203040" progId="Equation.DSMT4">
                  <p:embed/>
                </p:oleObj>
              </mc:Choice>
              <mc:Fallback>
                <p:oleObj name="Equation" r:id="rId10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349500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4" name="Object 38"/>
          <p:cNvGraphicFramePr>
            <a:graphicFrameLocks noChangeAspect="1"/>
          </p:cNvGraphicFramePr>
          <p:nvPr/>
        </p:nvGraphicFramePr>
        <p:xfrm>
          <a:off x="5651500" y="3141663"/>
          <a:ext cx="6477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6" name="Equation" r:id="rId12" imgW="241200" imgH="203040" progId="Equation.DSMT4">
                  <p:embed/>
                </p:oleObj>
              </mc:Choice>
              <mc:Fallback>
                <p:oleObj name="Equation" r:id="rId12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141663"/>
                        <a:ext cx="6477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5" name="Object 39"/>
          <p:cNvGraphicFramePr>
            <a:graphicFrameLocks noChangeAspect="1"/>
          </p:cNvGraphicFramePr>
          <p:nvPr/>
        </p:nvGraphicFramePr>
        <p:xfrm>
          <a:off x="7380288" y="23209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7" name="Equation" r:id="rId14" imgW="241200" imgH="203040" progId="Equation.DSMT4">
                  <p:embed/>
                </p:oleObj>
              </mc:Choice>
              <mc:Fallback>
                <p:oleObj name="Equation" r:id="rId14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23209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6" name="Object 40"/>
          <p:cNvGraphicFramePr>
            <a:graphicFrameLocks noChangeAspect="1"/>
          </p:cNvGraphicFramePr>
          <p:nvPr/>
        </p:nvGraphicFramePr>
        <p:xfrm>
          <a:off x="7380288" y="39338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8" name="Equation" r:id="rId15" imgW="241200" imgH="203040" progId="Equation.DSMT4">
                  <p:embed/>
                </p:oleObj>
              </mc:Choice>
              <mc:Fallback>
                <p:oleObj name="Equation" r:id="rId15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39338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7" name="Object 41"/>
          <p:cNvGraphicFramePr>
            <a:graphicFrameLocks noChangeAspect="1"/>
          </p:cNvGraphicFramePr>
          <p:nvPr/>
        </p:nvGraphicFramePr>
        <p:xfrm>
          <a:off x="5554663" y="3889375"/>
          <a:ext cx="81756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9" name="Equation" r:id="rId17" imgW="304560" imgH="203040" progId="Equation.DSMT4">
                  <p:embed/>
                </p:oleObj>
              </mc:Choice>
              <mc:Fallback>
                <p:oleObj name="Equation" r:id="rId17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3889375"/>
                        <a:ext cx="81756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8" name="Object 42"/>
          <p:cNvGraphicFramePr>
            <a:graphicFrameLocks noChangeAspect="1"/>
          </p:cNvGraphicFramePr>
          <p:nvPr/>
        </p:nvGraphicFramePr>
        <p:xfrm>
          <a:off x="7383463" y="3128963"/>
          <a:ext cx="81756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10" name="Equation" r:id="rId19" imgW="304560" imgH="203040" progId="Equation.DSMT4">
                  <p:embed/>
                </p:oleObj>
              </mc:Choice>
              <mc:Fallback>
                <p:oleObj name="Equation" r:id="rId19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463" y="3128963"/>
                        <a:ext cx="81756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419" name="AutoShape 43"/>
          <p:cNvSpPr>
            <a:spLocks noChangeArrowheads="1"/>
          </p:cNvSpPr>
          <p:nvPr/>
        </p:nvSpPr>
        <p:spPr bwMode="auto">
          <a:xfrm>
            <a:off x="323850" y="4581525"/>
            <a:ext cx="7999413" cy="1524000"/>
          </a:xfrm>
          <a:prstGeom prst="leftArrow">
            <a:avLst>
              <a:gd name="adj1" fmla="val 27287"/>
              <a:gd name="adj2" fmla="val 23426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                             </a:t>
            </a: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C</a:t>
            </a:r>
            <a:r>
              <a:rPr lang="en-US" altLang="en-US" sz="2400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975225" y="1657350"/>
            <a:ext cx="288925" cy="142875"/>
            <a:chOff x="2789" y="2478"/>
            <a:chExt cx="182" cy="90"/>
          </a:xfrm>
        </p:grpSpPr>
        <p:sp>
          <p:nvSpPr>
            <p:cNvPr id="7214" name="Line 45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Line 46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6716713" y="1671638"/>
            <a:ext cx="288925" cy="142875"/>
            <a:chOff x="2789" y="2478"/>
            <a:chExt cx="182" cy="90"/>
          </a:xfrm>
        </p:grpSpPr>
        <p:sp>
          <p:nvSpPr>
            <p:cNvPr id="7212" name="Line 48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Line 49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4960938" y="2392363"/>
            <a:ext cx="288925" cy="142875"/>
            <a:chOff x="2789" y="2478"/>
            <a:chExt cx="182" cy="90"/>
          </a:xfrm>
        </p:grpSpPr>
        <p:sp>
          <p:nvSpPr>
            <p:cNvPr id="7210" name="Line 51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Line 52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989513" y="3198813"/>
            <a:ext cx="288925" cy="142875"/>
            <a:chOff x="2789" y="2478"/>
            <a:chExt cx="182" cy="90"/>
          </a:xfrm>
        </p:grpSpPr>
        <p:sp>
          <p:nvSpPr>
            <p:cNvPr id="7208" name="Line 54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55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6732588" y="3214688"/>
            <a:ext cx="288925" cy="142875"/>
            <a:chOff x="2789" y="2478"/>
            <a:chExt cx="182" cy="90"/>
          </a:xfrm>
        </p:grpSpPr>
        <p:sp>
          <p:nvSpPr>
            <p:cNvPr id="7206" name="Line 57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58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5003800" y="4005263"/>
            <a:ext cx="288925" cy="142875"/>
            <a:chOff x="2789" y="2478"/>
            <a:chExt cx="182" cy="90"/>
          </a:xfrm>
        </p:grpSpPr>
        <p:sp>
          <p:nvSpPr>
            <p:cNvPr id="7204" name="Line 60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61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62"/>
          <p:cNvGrpSpPr>
            <a:grpSpLocks/>
          </p:cNvGrpSpPr>
          <p:nvPr/>
        </p:nvGrpSpPr>
        <p:grpSpPr bwMode="auto">
          <a:xfrm>
            <a:off x="6688138" y="2420938"/>
            <a:ext cx="288925" cy="142875"/>
            <a:chOff x="2789" y="2478"/>
            <a:chExt cx="182" cy="90"/>
          </a:xfrm>
        </p:grpSpPr>
        <p:sp>
          <p:nvSpPr>
            <p:cNvPr id="7202" name="Line 63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Line 64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6702425" y="3948113"/>
            <a:ext cx="288925" cy="142875"/>
            <a:chOff x="2789" y="2478"/>
            <a:chExt cx="182" cy="90"/>
          </a:xfrm>
        </p:grpSpPr>
        <p:sp>
          <p:nvSpPr>
            <p:cNvPr id="7200" name="Line 66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67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52128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0"/>
                  </p:tgtEl>
                </p:cond>
              </p:nextCondLst>
            </p:seq>
          </p:childTnLst>
        </p:cTn>
      </p:par>
    </p:tnLst>
    <p:bldLst>
      <p:bldP spid="1014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11188" y="969963"/>
            <a:ext cx="8075612" cy="2835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000">
                <a:solidFill>
                  <a:srgbClr val="0000CC"/>
                </a:solidFill>
                <a:latin typeface=".VnAvantH" panose="020B7200000000000000" pitchFamily="34" charset="0"/>
                <a:cs typeface="Arial" panose="020B0604020202020204" pitchFamily="34" charset="0"/>
              </a:rPr>
              <a:t>CH</a:t>
            </a:r>
            <a:r>
              <a:rPr lang="en-US" altLang="en-US" sz="6000">
                <a:solidFill>
                  <a:srgbClr val="0000CC"/>
                </a:solidFill>
                <a:cs typeface="Arial" panose="020B0604020202020204" pitchFamily="34" charset="0"/>
              </a:rPr>
              <a:t>ÚC MỪNG BẠN ĐÃ NHẬN ĐƯỢC PHẦN QUÀ MAY MẮN</a:t>
            </a:r>
            <a:endParaRPr lang="en-US" altLang="en-US" sz="6000">
              <a:solidFill>
                <a:srgbClr val="0000CC"/>
              </a:solidFill>
              <a:latin typeface=".VnAvant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26627" name="Picture 3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893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0462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176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12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7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366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8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4366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9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74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10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131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Picture 11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986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12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1910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7" name="Picture 13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3434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8" name="Picture 14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8562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9" name="Picture 15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8100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0" name="Picture 16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733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1" name="Picture 17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733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2" name="Picture 18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5720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3" name="Picture 19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4290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4" name="Picture 20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95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5" name="Picture 21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590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6" name="Picture 22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7" name="Picture 23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146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8" name="Picture 24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2192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9" name="Picture 25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336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0" name="Picture 26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1336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1" name="Picture 27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708275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2" name="Picture 28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3" name="Picture 29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8956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4" name="Picture 30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399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5" name="Picture 31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5514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6" name="Picture 32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22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7" name="Picture 33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018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8" name="Picture 34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941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9" name="Picture 35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941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0" name="Picture 36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780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1" name="Picture 37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637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2" name="Picture 38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7038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3" name="Picture 40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4" name="Picture 41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85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5" name="Picture 42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92113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6" name="Picture 43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6096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7" name="Picture 44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8" name="Picture 45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696913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69" name="Picture 46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92113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0" name="Picture 47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1" name="Picture 48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2" name="Picture 49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8382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3" name="Picture 50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04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4" name="Picture 51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590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5" name="Picture 52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862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6" name="Picture 53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4864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7" name="Picture 54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780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8" name="Picture 55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780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9" name="Picture 56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80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80" name="Picture 57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780088"/>
            <a:ext cx="1219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81" name="Picture 58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82" name="Picture 59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196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83" name="Picture 60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590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84" name="Picture 61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876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85" name="Picture 62" descr="Sa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066800"/>
            <a:ext cx="121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86" name="AutoShape 6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40650" y="5734050"/>
            <a:ext cx="936625" cy="376238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42341308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7" decel="50000" autoRev="1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" fill="hold">
                                          <p:stCondLst>
                                            <p:cond delay="95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0"/>
                            </p:stCondLst>
                            <p:childTnLst>
                              <p:par>
                                <p:cTn id="13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5" y="-25"/>
            <a:chExt cx="5775" cy="4345"/>
          </a:xfrm>
        </p:grpSpPr>
        <p:pic>
          <p:nvPicPr>
            <p:cNvPr id="12314" name="Picture 16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7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15" name="Picture 17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16" name="Picture 18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-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17" name="Picture 19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4220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291" name="Group 32"/>
          <p:cNvGrpSpPr>
            <a:grpSpLocks/>
          </p:cNvGrpSpPr>
          <p:nvPr/>
        </p:nvGrpSpPr>
        <p:grpSpPr bwMode="auto">
          <a:xfrm>
            <a:off x="762000" y="1600200"/>
            <a:ext cx="2133600" cy="2743200"/>
            <a:chOff x="1304" y="1072"/>
            <a:chExt cx="1344" cy="1728"/>
          </a:xfrm>
        </p:grpSpPr>
        <p:sp>
          <p:nvSpPr>
            <p:cNvPr id="12302" name="Oval 2"/>
            <p:cNvSpPr>
              <a:spLocks noChangeArrowheads="1"/>
            </p:cNvSpPr>
            <p:nvPr/>
          </p:nvSpPr>
          <p:spPr bwMode="auto">
            <a:xfrm>
              <a:off x="1304" y="1240"/>
              <a:ext cx="1344" cy="1392"/>
            </a:xfrm>
            <a:prstGeom prst="ellips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2303" name="Oval 11"/>
            <p:cNvSpPr>
              <a:spLocks noChangeArrowheads="1"/>
            </p:cNvSpPr>
            <p:nvPr/>
          </p:nvSpPr>
          <p:spPr bwMode="auto">
            <a:xfrm>
              <a:off x="1968" y="194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2304" name="Rectangle 12"/>
            <p:cNvSpPr>
              <a:spLocks noChangeArrowheads="1"/>
            </p:cNvSpPr>
            <p:nvPr/>
          </p:nvSpPr>
          <p:spPr bwMode="auto">
            <a:xfrm>
              <a:off x="1784" y="1752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2305" name="Rectangle 13"/>
            <p:cNvSpPr>
              <a:spLocks noChangeArrowheads="1"/>
            </p:cNvSpPr>
            <p:nvPr/>
          </p:nvSpPr>
          <p:spPr bwMode="auto">
            <a:xfrm>
              <a:off x="1304" y="2344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0000FF"/>
                  </a:solidFill>
                </a:rPr>
                <a:t>B</a:t>
              </a:r>
              <a:endParaRPr lang="en-US" altLang="en-US" sz="2400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06" name="Rectangle 14"/>
            <p:cNvSpPr>
              <a:spLocks noChangeArrowheads="1"/>
            </p:cNvSpPr>
            <p:nvPr/>
          </p:nvSpPr>
          <p:spPr bwMode="auto">
            <a:xfrm>
              <a:off x="2432" y="2424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0000FF"/>
                  </a:solidFill>
                </a:rPr>
                <a:t>C</a:t>
              </a:r>
              <a:endParaRPr lang="en-US" altLang="en-US" sz="2400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07" name="Oval 20"/>
            <p:cNvSpPr>
              <a:spLocks noChangeArrowheads="1"/>
            </p:cNvSpPr>
            <p:nvPr/>
          </p:nvSpPr>
          <p:spPr bwMode="auto">
            <a:xfrm>
              <a:off x="1680" y="128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2308" name="Rectangle 21"/>
            <p:cNvSpPr>
              <a:spLocks noChangeArrowheads="1"/>
            </p:cNvSpPr>
            <p:nvPr/>
          </p:nvSpPr>
          <p:spPr bwMode="auto">
            <a:xfrm>
              <a:off x="1496" y="107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0000FF"/>
                  </a:solidFill>
                </a:rPr>
                <a:t>A</a:t>
              </a:r>
              <a:endParaRPr lang="en-US" altLang="en-US" sz="2400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09" name="Line 22"/>
            <p:cNvSpPr>
              <a:spLocks noChangeShapeType="1"/>
            </p:cNvSpPr>
            <p:nvPr/>
          </p:nvSpPr>
          <p:spPr bwMode="auto">
            <a:xfrm flipH="1">
              <a:off x="1496" y="1312"/>
              <a:ext cx="192" cy="148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Line 23"/>
            <p:cNvSpPr>
              <a:spLocks noChangeShapeType="1"/>
            </p:cNvSpPr>
            <p:nvPr/>
          </p:nvSpPr>
          <p:spPr bwMode="auto">
            <a:xfrm>
              <a:off x="1696" y="1304"/>
              <a:ext cx="784" cy="140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Arc 24"/>
            <p:cNvSpPr>
              <a:spLocks/>
            </p:cNvSpPr>
            <p:nvPr/>
          </p:nvSpPr>
          <p:spPr bwMode="auto">
            <a:xfrm>
              <a:off x="1672" y="1408"/>
              <a:ext cx="123" cy="96"/>
            </a:xfrm>
            <a:custGeom>
              <a:avLst/>
              <a:gdLst>
                <a:gd name="T0" fmla="*/ 0 w 27766"/>
                <a:gd name="T1" fmla="*/ 0 h 21600"/>
                <a:gd name="T2" fmla="*/ 0 w 27766"/>
                <a:gd name="T3" fmla="*/ 0 h 21600"/>
                <a:gd name="T4" fmla="*/ 0 w 27766"/>
                <a:gd name="T5" fmla="*/ 0 h 21600"/>
                <a:gd name="T6" fmla="*/ 0 60000 65536"/>
                <a:gd name="T7" fmla="*/ 0 60000 65536"/>
                <a:gd name="T8" fmla="*/ 0 60000 65536"/>
                <a:gd name="T9" fmla="*/ 0 w 27766"/>
                <a:gd name="T10" fmla="*/ 0 h 21600"/>
                <a:gd name="T11" fmla="*/ 27766 w 2776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766" h="21600" fill="none" extrusionOk="0">
                  <a:moveTo>
                    <a:pt x="27765" y="17120"/>
                  </a:moveTo>
                  <a:cubicBezTo>
                    <a:pt x="23989" y="20025"/>
                    <a:pt x="19359" y="21599"/>
                    <a:pt x="14596" y="21600"/>
                  </a:cubicBezTo>
                  <a:cubicBezTo>
                    <a:pt x="9191" y="21600"/>
                    <a:pt x="3984" y="19574"/>
                    <a:pt x="0" y="15922"/>
                  </a:cubicBezTo>
                </a:path>
                <a:path w="27766" h="21600" stroke="0" extrusionOk="0">
                  <a:moveTo>
                    <a:pt x="27765" y="17120"/>
                  </a:moveTo>
                  <a:cubicBezTo>
                    <a:pt x="23989" y="20025"/>
                    <a:pt x="19359" y="21599"/>
                    <a:pt x="14596" y="21600"/>
                  </a:cubicBezTo>
                  <a:cubicBezTo>
                    <a:pt x="9191" y="21600"/>
                    <a:pt x="3984" y="19574"/>
                    <a:pt x="0" y="15922"/>
                  </a:cubicBezTo>
                  <a:lnTo>
                    <a:pt x="14596" y="0"/>
                  </a:lnTo>
                  <a:close/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2312" name="Oval 26"/>
            <p:cNvSpPr>
              <a:spLocks noChangeArrowheads="1"/>
            </p:cNvSpPr>
            <p:nvPr/>
          </p:nvSpPr>
          <p:spPr bwMode="auto">
            <a:xfrm>
              <a:off x="1528" y="245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2313" name="Oval 27"/>
            <p:cNvSpPr>
              <a:spLocks noChangeArrowheads="1"/>
            </p:cNvSpPr>
            <p:nvPr/>
          </p:nvSpPr>
          <p:spPr bwMode="auto">
            <a:xfrm>
              <a:off x="2360" y="248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12292" name="Group 35"/>
          <p:cNvGrpSpPr>
            <a:grpSpLocks/>
          </p:cNvGrpSpPr>
          <p:nvPr/>
        </p:nvGrpSpPr>
        <p:grpSpPr bwMode="auto">
          <a:xfrm>
            <a:off x="1371600" y="165100"/>
            <a:ext cx="4191000" cy="838200"/>
            <a:chOff x="864" y="104"/>
            <a:chExt cx="2640" cy="528"/>
          </a:xfrm>
        </p:grpSpPr>
        <p:sp>
          <p:nvSpPr>
            <p:cNvPr id="12300" name="Text Box 28"/>
            <p:cNvSpPr txBox="1">
              <a:spLocks noChangeArrowheads="1"/>
            </p:cNvSpPr>
            <p:nvPr/>
          </p:nvSpPr>
          <p:spPr bwMode="auto">
            <a:xfrm>
              <a:off x="864" y="192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003399"/>
                  </a:solidFill>
                  <a:latin typeface=".VnTimeH" panose="020B7200000000000000" pitchFamily="34" charset="0"/>
                </a:rPr>
                <a:t>Tiết</a:t>
              </a:r>
              <a:r>
                <a:rPr lang="en-US" altLang="en-US" sz="2800" b="1" dirty="0">
                  <a:solidFill>
                    <a:srgbClr val="003399"/>
                  </a:solidFill>
                  <a:latin typeface=".VnTimeH" panose="020B7200000000000000" pitchFamily="34" charset="0"/>
                </a:rPr>
                <a:t> 41:</a:t>
              </a:r>
            </a:p>
          </p:txBody>
        </p:sp>
        <p:sp>
          <p:nvSpPr>
            <p:cNvPr id="12301" name="Rectangle 29"/>
            <p:cNvSpPr>
              <a:spLocks noChangeArrowheads="1"/>
            </p:cNvSpPr>
            <p:nvPr/>
          </p:nvSpPr>
          <p:spPr bwMode="auto">
            <a:xfrm>
              <a:off x="1824" y="104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-88900" y="711200"/>
            <a:ext cx="2667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1- Định nghĩa :</a:t>
            </a: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4279900" y="914400"/>
            <a:ext cx="2667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Góc nội tiếp là góc có đỉnh nằm trên đường tròn</a:t>
            </a:r>
          </a:p>
          <a:p>
            <a:pPr algn="ctr" eaLnBrk="1" hangingPunct="1"/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 hai cạnh chứa hai dây cung của đường tròn đó</a:t>
            </a:r>
          </a:p>
        </p:txBody>
      </p:sp>
      <p:sp>
        <p:nvSpPr>
          <p:cNvPr id="7207" name="Text Box 5"/>
          <p:cNvSpPr txBox="1">
            <a:spLocks noChangeArrowheads="1"/>
          </p:cNvSpPr>
          <p:nvPr/>
        </p:nvSpPr>
        <p:spPr bwMode="auto">
          <a:xfrm>
            <a:off x="1143000" y="4648200"/>
            <a:ext cx="198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latin typeface=".VnTime" panose="020B7200000000000000" pitchFamily="34" charset="0"/>
              </a:rPr>
              <a:t>Góc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nội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tiếp</a:t>
            </a:r>
            <a:r>
              <a:rPr lang="en-US" altLang="en-US" sz="2400" dirty="0">
                <a:latin typeface=".VnTime" panose="020B7200000000000000" pitchFamily="34" charset="0"/>
              </a:rPr>
              <a:t> :</a:t>
            </a:r>
          </a:p>
        </p:txBody>
      </p:sp>
      <p:sp>
        <p:nvSpPr>
          <p:cNvPr id="7208" name="Line 6"/>
          <p:cNvSpPr>
            <a:spLocks noChangeShapeType="1"/>
          </p:cNvSpPr>
          <p:nvPr/>
        </p:nvSpPr>
        <p:spPr bwMode="auto">
          <a:xfrm flipV="1">
            <a:off x="2813050" y="4592638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9" name="Text Box 8"/>
          <p:cNvSpPr txBox="1">
            <a:spLocks noChangeArrowheads="1"/>
          </p:cNvSpPr>
          <p:nvPr/>
        </p:nvSpPr>
        <p:spPr bwMode="auto">
          <a:xfrm>
            <a:off x="3219450" y="4384675"/>
            <a:ext cx="4476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.VnTime" panose="020B7200000000000000" pitchFamily="34" charset="0"/>
              </a:rPr>
              <a:t>Đỉnh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nằm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trên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đường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tròn</a:t>
            </a:r>
            <a:endParaRPr lang="en-US" altLang="en-US" sz="2400" dirty="0">
              <a:latin typeface=".VnTime" panose="020B7200000000000000" pitchFamily="34" charset="0"/>
            </a:endParaRPr>
          </a:p>
        </p:txBody>
      </p:sp>
      <p:sp>
        <p:nvSpPr>
          <p:cNvPr id="7210" name="Text Box 9"/>
          <p:cNvSpPr txBox="1">
            <a:spLocks noChangeArrowheads="1"/>
          </p:cNvSpPr>
          <p:nvPr/>
        </p:nvSpPr>
        <p:spPr bwMode="auto">
          <a:xfrm>
            <a:off x="3384404" y="4934760"/>
            <a:ext cx="53785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.VnTime" panose="020B7200000000000000" pitchFamily="34" charset="0"/>
              </a:rPr>
              <a:t>Hai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cạnh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chứa</a:t>
            </a:r>
            <a:r>
              <a:rPr lang="en-US" altLang="en-US" sz="2400" dirty="0">
                <a:latin typeface=".VnTime" panose="020B7200000000000000" pitchFamily="34" charset="0"/>
              </a:rPr>
              <a:t> 2 </a:t>
            </a:r>
            <a:r>
              <a:rPr lang="en-US" altLang="en-US" sz="2400" dirty="0" err="1">
                <a:latin typeface=".VnTime" panose="020B7200000000000000" pitchFamily="34" charset="0"/>
              </a:rPr>
              <a:t>dây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cung</a:t>
            </a:r>
            <a:endParaRPr lang="en-US" altLang="en-US" sz="2400" dirty="0">
              <a:latin typeface=".VnTime" panose="020B7200000000000000" pitchFamily="34" charset="0"/>
            </a:endParaRPr>
          </a:p>
        </p:txBody>
      </p:sp>
      <p:sp>
        <p:nvSpPr>
          <p:cNvPr id="7211" name="Line 7"/>
          <p:cNvSpPr>
            <a:spLocks noChangeShapeType="1"/>
          </p:cNvSpPr>
          <p:nvPr/>
        </p:nvSpPr>
        <p:spPr bwMode="auto">
          <a:xfrm>
            <a:off x="2819400" y="48895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8040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" grpId="0"/>
      <p:bldP spid="7202" grpId="0"/>
      <p:bldP spid="7207" grpId="0"/>
      <p:bldP spid="7208" grpId="0" animBg="1"/>
      <p:bldP spid="7209" grpId="0"/>
      <p:bldP spid="7210" grpId="0"/>
      <p:bldP spid="72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2782954">
            <a:off x="4779169" y="4169569"/>
            <a:ext cx="7099300" cy="715962"/>
            <a:chOff x="1500" y="2640"/>
            <a:chExt cx="5842" cy="531"/>
          </a:xfrm>
        </p:grpSpPr>
        <p:grpSp>
          <p:nvGrpSpPr>
            <p:cNvPr id="1261" name="Group 3"/>
            <p:cNvGrpSpPr>
              <a:grpSpLocks/>
            </p:cNvGrpSpPr>
            <p:nvPr/>
          </p:nvGrpSpPr>
          <p:grpSpPr bwMode="auto">
            <a:xfrm>
              <a:off x="1549" y="2640"/>
              <a:ext cx="5651" cy="480"/>
              <a:chOff x="1008" y="2051"/>
              <a:chExt cx="3552" cy="397"/>
            </a:xfrm>
          </p:grpSpPr>
          <p:sp>
            <p:nvSpPr>
              <p:cNvPr id="1273" name="Rectangle 4"/>
              <p:cNvSpPr>
                <a:spLocks noChangeArrowheads="1"/>
              </p:cNvSpPr>
              <p:nvPr/>
            </p:nvSpPr>
            <p:spPr bwMode="auto">
              <a:xfrm rot="5400000">
                <a:off x="2585" y="474"/>
                <a:ext cx="397" cy="35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274" name="Line 5"/>
              <p:cNvSpPr>
                <a:spLocks noChangeShapeType="1"/>
              </p:cNvSpPr>
              <p:nvPr/>
            </p:nvSpPr>
            <p:spPr bwMode="auto">
              <a:xfrm>
                <a:off x="1056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5" name="Line 6"/>
              <p:cNvSpPr>
                <a:spLocks noChangeShapeType="1"/>
              </p:cNvSpPr>
              <p:nvPr/>
            </p:nvSpPr>
            <p:spPr bwMode="auto">
              <a:xfrm>
                <a:off x="109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6" name="Line 7"/>
              <p:cNvSpPr>
                <a:spLocks noChangeShapeType="1"/>
              </p:cNvSpPr>
              <p:nvPr/>
            </p:nvSpPr>
            <p:spPr bwMode="auto">
              <a:xfrm>
                <a:off x="112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7" name="Line 8"/>
              <p:cNvSpPr>
                <a:spLocks noChangeShapeType="1"/>
              </p:cNvSpPr>
              <p:nvPr/>
            </p:nvSpPr>
            <p:spPr bwMode="auto">
              <a:xfrm>
                <a:off x="116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8" name="Line 9"/>
              <p:cNvSpPr>
                <a:spLocks noChangeShapeType="1"/>
              </p:cNvSpPr>
              <p:nvPr/>
            </p:nvSpPr>
            <p:spPr bwMode="auto">
              <a:xfrm>
                <a:off x="119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9" name="Line 10"/>
              <p:cNvSpPr>
                <a:spLocks noChangeShapeType="1"/>
              </p:cNvSpPr>
              <p:nvPr/>
            </p:nvSpPr>
            <p:spPr bwMode="auto">
              <a:xfrm>
                <a:off x="122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" name="Line 11"/>
              <p:cNvSpPr>
                <a:spLocks noChangeShapeType="1"/>
              </p:cNvSpPr>
              <p:nvPr/>
            </p:nvSpPr>
            <p:spPr bwMode="auto">
              <a:xfrm>
                <a:off x="1264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1" name="Line 12"/>
              <p:cNvSpPr>
                <a:spLocks noChangeShapeType="1"/>
              </p:cNvSpPr>
              <p:nvPr/>
            </p:nvSpPr>
            <p:spPr bwMode="auto">
              <a:xfrm>
                <a:off x="129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2" name="Line 13"/>
              <p:cNvSpPr>
                <a:spLocks noChangeShapeType="1"/>
              </p:cNvSpPr>
              <p:nvPr/>
            </p:nvSpPr>
            <p:spPr bwMode="auto">
              <a:xfrm>
                <a:off x="13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3" name="Line 14"/>
              <p:cNvSpPr>
                <a:spLocks noChangeShapeType="1"/>
              </p:cNvSpPr>
              <p:nvPr/>
            </p:nvSpPr>
            <p:spPr bwMode="auto">
              <a:xfrm>
                <a:off x="13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4" name="Line 15"/>
              <p:cNvSpPr>
                <a:spLocks noChangeShapeType="1"/>
              </p:cNvSpPr>
              <p:nvPr/>
            </p:nvSpPr>
            <p:spPr bwMode="auto">
              <a:xfrm>
                <a:off x="14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5" name="Line 16"/>
              <p:cNvSpPr>
                <a:spLocks noChangeShapeType="1"/>
              </p:cNvSpPr>
              <p:nvPr/>
            </p:nvSpPr>
            <p:spPr bwMode="auto">
              <a:xfrm>
                <a:off x="143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6" name="Line 17"/>
              <p:cNvSpPr>
                <a:spLocks noChangeShapeType="1"/>
              </p:cNvSpPr>
              <p:nvPr/>
            </p:nvSpPr>
            <p:spPr bwMode="auto">
              <a:xfrm>
                <a:off x="14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7" name="Line 18"/>
              <p:cNvSpPr>
                <a:spLocks noChangeShapeType="1"/>
              </p:cNvSpPr>
              <p:nvPr/>
            </p:nvSpPr>
            <p:spPr bwMode="auto">
              <a:xfrm>
                <a:off x="15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8" name="Line 19"/>
              <p:cNvSpPr>
                <a:spLocks noChangeShapeType="1"/>
              </p:cNvSpPr>
              <p:nvPr/>
            </p:nvSpPr>
            <p:spPr bwMode="auto">
              <a:xfrm>
                <a:off x="15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9" name="Line 20"/>
              <p:cNvSpPr>
                <a:spLocks noChangeShapeType="1"/>
              </p:cNvSpPr>
              <p:nvPr/>
            </p:nvSpPr>
            <p:spPr bwMode="auto">
              <a:xfrm>
                <a:off x="15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" name="Line 21"/>
              <p:cNvSpPr>
                <a:spLocks noChangeShapeType="1"/>
              </p:cNvSpPr>
              <p:nvPr/>
            </p:nvSpPr>
            <p:spPr bwMode="auto">
              <a:xfrm>
                <a:off x="161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1" name="Line 22"/>
              <p:cNvSpPr>
                <a:spLocks noChangeShapeType="1"/>
              </p:cNvSpPr>
              <p:nvPr/>
            </p:nvSpPr>
            <p:spPr bwMode="auto">
              <a:xfrm>
                <a:off x="168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2" name="Line 23"/>
              <p:cNvSpPr>
                <a:spLocks noChangeShapeType="1"/>
              </p:cNvSpPr>
              <p:nvPr/>
            </p:nvSpPr>
            <p:spPr bwMode="auto">
              <a:xfrm>
                <a:off x="164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3" name="Line 24"/>
              <p:cNvSpPr>
                <a:spLocks noChangeShapeType="1"/>
              </p:cNvSpPr>
              <p:nvPr/>
            </p:nvSpPr>
            <p:spPr bwMode="auto">
              <a:xfrm>
                <a:off x="171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4" name="Line 25"/>
              <p:cNvSpPr>
                <a:spLocks noChangeShapeType="1"/>
              </p:cNvSpPr>
              <p:nvPr/>
            </p:nvSpPr>
            <p:spPr bwMode="auto">
              <a:xfrm>
                <a:off x="181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5" name="Line 26"/>
              <p:cNvSpPr>
                <a:spLocks noChangeShapeType="1"/>
              </p:cNvSpPr>
              <p:nvPr/>
            </p:nvSpPr>
            <p:spPr bwMode="auto">
              <a:xfrm>
                <a:off x="178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6" name="Line 27"/>
              <p:cNvSpPr>
                <a:spLocks noChangeShapeType="1"/>
              </p:cNvSpPr>
              <p:nvPr/>
            </p:nvSpPr>
            <p:spPr bwMode="auto">
              <a:xfrm>
                <a:off x="174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7" name="Line 28"/>
              <p:cNvSpPr>
                <a:spLocks noChangeShapeType="1"/>
              </p:cNvSpPr>
              <p:nvPr/>
            </p:nvSpPr>
            <p:spPr bwMode="auto">
              <a:xfrm>
                <a:off x="185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8" name="Line 29"/>
              <p:cNvSpPr>
                <a:spLocks noChangeShapeType="1"/>
              </p:cNvSpPr>
              <p:nvPr/>
            </p:nvSpPr>
            <p:spPr bwMode="auto">
              <a:xfrm>
                <a:off x="192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9" name="Line 30"/>
              <p:cNvSpPr>
                <a:spLocks noChangeShapeType="1"/>
              </p:cNvSpPr>
              <p:nvPr/>
            </p:nvSpPr>
            <p:spPr bwMode="auto">
              <a:xfrm>
                <a:off x="188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0" name="Line 31"/>
              <p:cNvSpPr>
                <a:spLocks noChangeShapeType="1"/>
              </p:cNvSpPr>
              <p:nvPr/>
            </p:nvSpPr>
            <p:spPr bwMode="auto">
              <a:xfrm>
                <a:off x="199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1" name="Line 32"/>
              <p:cNvSpPr>
                <a:spLocks noChangeShapeType="1"/>
              </p:cNvSpPr>
              <p:nvPr/>
            </p:nvSpPr>
            <p:spPr bwMode="auto">
              <a:xfrm>
                <a:off x="195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2" name="Line 33"/>
              <p:cNvSpPr>
                <a:spLocks noChangeShapeType="1"/>
              </p:cNvSpPr>
              <p:nvPr/>
            </p:nvSpPr>
            <p:spPr bwMode="auto">
              <a:xfrm>
                <a:off x="202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3" name="Line 34"/>
              <p:cNvSpPr>
                <a:spLocks noChangeShapeType="1"/>
              </p:cNvSpPr>
              <p:nvPr/>
            </p:nvSpPr>
            <p:spPr bwMode="auto">
              <a:xfrm>
                <a:off x="209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4" name="Line 35"/>
              <p:cNvSpPr>
                <a:spLocks noChangeShapeType="1"/>
              </p:cNvSpPr>
              <p:nvPr/>
            </p:nvSpPr>
            <p:spPr bwMode="auto">
              <a:xfrm>
                <a:off x="206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5" name="Line 36"/>
              <p:cNvSpPr>
                <a:spLocks noChangeShapeType="1"/>
              </p:cNvSpPr>
              <p:nvPr/>
            </p:nvSpPr>
            <p:spPr bwMode="auto">
              <a:xfrm>
                <a:off x="213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6" name="Line 37"/>
              <p:cNvSpPr>
                <a:spLocks noChangeShapeType="1"/>
              </p:cNvSpPr>
              <p:nvPr/>
            </p:nvSpPr>
            <p:spPr bwMode="auto">
              <a:xfrm>
                <a:off x="21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7" name="Line 38"/>
              <p:cNvSpPr>
                <a:spLocks noChangeShapeType="1"/>
              </p:cNvSpPr>
              <p:nvPr/>
            </p:nvSpPr>
            <p:spPr bwMode="auto">
              <a:xfrm>
                <a:off x="220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8" name="Line 39"/>
              <p:cNvSpPr>
                <a:spLocks noChangeShapeType="1"/>
              </p:cNvSpPr>
              <p:nvPr/>
            </p:nvSpPr>
            <p:spPr bwMode="auto">
              <a:xfrm>
                <a:off x="223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9" name="Line 40"/>
              <p:cNvSpPr>
                <a:spLocks noChangeShapeType="1"/>
              </p:cNvSpPr>
              <p:nvPr/>
            </p:nvSpPr>
            <p:spPr bwMode="auto">
              <a:xfrm>
                <a:off x="227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0" name="Line 41"/>
              <p:cNvSpPr>
                <a:spLocks noChangeShapeType="1"/>
              </p:cNvSpPr>
              <p:nvPr/>
            </p:nvSpPr>
            <p:spPr bwMode="auto">
              <a:xfrm>
                <a:off x="230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" name="Line 42"/>
              <p:cNvSpPr>
                <a:spLocks noChangeShapeType="1"/>
              </p:cNvSpPr>
              <p:nvPr/>
            </p:nvSpPr>
            <p:spPr bwMode="auto">
              <a:xfrm>
                <a:off x="233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2" name="Line 43"/>
              <p:cNvSpPr>
                <a:spLocks noChangeShapeType="1"/>
              </p:cNvSpPr>
              <p:nvPr/>
            </p:nvSpPr>
            <p:spPr bwMode="auto">
              <a:xfrm>
                <a:off x="237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3" name="Line 44"/>
              <p:cNvSpPr>
                <a:spLocks noChangeShapeType="1"/>
              </p:cNvSpPr>
              <p:nvPr/>
            </p:nvSpPr>
            <p:spPr bwMode="auto">
              <a:xfrm>
                <a:off x="24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4" name="Line 45"/>
              <p:cNvSpPr>
                <a:spLocks noChangeShapeType="1"/>
              </p:cNvSpPr>
              <p:nvPr/>
            </p:nvSpPr>
            <p:spPr bwMode="auto">
              <a:xfrm>
                <a:off x="244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5" name="Line 46"/>
              <p:cNvSpPr>
                <a:spLocks noChangeShapeType="1"/>
              </p:cNvSpPr>
              <p:nvPr/>
            </p:nvSpPr>
            <p:spPr bwMode="auto">
              <a:xfrm>
                <a:off x="251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6" name="Line 47"/>
              <p:cNvSpPr>
                <a:spLocks noChangeShapeType="1"/>
              </p:cNvSpPr>
              <p:nvPr/>
            </p:nvSpPr>
            <p:spPr bwMode="auto">
              <a:xfrm>
                <a:off x="247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7" name="Line 48"/>
              <p:cNvSpPr>
                <a:spLocks noChangeShapeType="1"/>
              </p:cNvSpPr>
              <p:nvPr/>
            </p:nvSpPr>
            <p:spPr bwMode="auto">
              <a:xfrm>
                <a:off x="254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8" name="Line 49"/>
              <p:cNvSpPr>
                <a:spLocks noChangeShapeType="1"/>
              </p:cNvSpPr>
              <p:nvPr/>
            </p:nvSpPr>
            <p:spPr bwMode="auto">
              <a:xfrm>
                <a:off x="261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9" name="Line 50"/>
              <p:cNvSpPr>
                <a:spLocks noChangeShapeType="1"/>
              </p:cNvSpPr>
              <p:nvPr/>
            </p:nvSpPr>
            <p:spPr bwMode="auto">
              <a:xfrm>
                <a:off x="258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0" name="Line 51"/>
              <p:cNvSpPr>
                <a:spLocks noChangeShapeType="1"/>
              </p:cNvSpPr>
              <p:nvPr/>
            </p:nvSpPr>
            <p:spPr bwMode="auto">
              <a:xfrm>
                <a:off x="2684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" name="Line 52"/>
              <p:cNvSpPr>
                <a:spLocks noChangeShapeType="1"/>
              </p:cNvSpPr>
              <p:nvPr/>
            </p:nvSpPr>
            <p:spPr bwMode="auto">
              <a:xfrm>
                <a:off x="264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2" name="Line 53"/>
              <p:cNvSpPr>
                <a:spLocks noChangeShapeType="1"/>
              </p:cNvSpPr>
              <p:nvPr/>
            </p:nvSpPr>
            <p:spPr bwMode="auto">
              <a:xfrm>
                <a:off x="271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3" name="Line 54"/>
              <p:cNvSpPr>
                <a:spLocks noChangeShapeType="1"/>
              </p:cNvSpPr>
              <p:nvPr/>
            </p:nvSpPr>
            <p:spPr bwMode="auto">
              <a:xfrm>
                <a:off x="278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4" name="Line 55"/>
              <p:cNvSpPr>
                <a:spLocks noChangeShapeType="1"/>
              </p:cNvSpPr>
              <p:nvPr/>
            </p:nvSpPr>
            <p:spPr bwMode="auto">
              <a:xfrm>
                <a:off x="275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5" name="Line 56"/>
              <p:cNvSpPr>
                <a:spLocks noChangeShapeType="1"/>
              </p:cNvSpPr>
              <p:nvPr/>
            </p:nvSpPr>
            <p:spPr bwMode="auto">
              <a:xfrm>
                <a:off x="282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6" name="Line 57"/>
              <p:cNvSpPr>
                <a:spLocks noChangeShapeType="1"/>
              </p:cNvSpPr>
              <p:nvPr/>
            </p:nvSpPr>
            <p:spPr bwMode="auto">
              <a:xfrm>
                <a:off x="285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7" name="Line 58"/>
              <p:cNvSpPr>
                <a:spLocks noChangeShapeType="1"/>
              </p:cNvSpPr>
              <p:nvPr/>
            </p:nvSpPr>
            <p:spPr bwMode="auto">
              <a:xfrm>
                <a:off x="289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8" name="Line 59"/>
              <p:cNvSpPr>
                <a:spLocks noChangeShapeType="1"/>
              </p:cNvSpPr>
              <p:nvPr/>
            </p:nvSpPr>
            <p:spPr bwMode="auto">
              <a:xfrm>
                <a:off x="292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9" name="Line 60"/>
              <p:cNvSpPr>
                <a:spLocks noChangeShapeType="1"/>
              </p:cNvSpPr>
              <p:nvPr/>
            </p:nvSpPr>
            <p:spPr bwMode="auto">
              <a:xfrm>
                <a:off x="296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0" name="Line 61"/>
              <p:cNvSpPr>
                <a:spLocks noChangeShapeType="1"/>
              </p:cNvSpPr>
              <p:nvPr/>
            </p:nvSpPr>
            <p:spPr bwMode="auto">
              <a:xfrm>
                <a:off x="2997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" name="Line 62"/>
              <p:cNvSpPr>
                <a:spLocks noChangeShapeType="1"/>
              </p:cNvSpPr>
              <p:nvPr/>
            </p:nvSpPr>
            <p:spPr bwMode="auto">
              <a:xfrm>
                <a:off x="303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" name="Line 63"/>
              <p:cNvSpPr>
                <a:spLocks noChangeShapeType="1"/>
              </p:cNvSpPr>
              <p:nvPr/>
            </p:nvSpPr>
            <p:spPr bwMode="auto">
              <a:xfrm>
                <a:off x="30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" name="Line 64"/>
              <p:cNvSpPr>
                <a:spLocks noChangeShapeType="1"/>
              </p:cNvSpPr>
              <p:nvPr/>
            </p:nvSpPr>
            <p:spPr bwMode="auto">
              <a:xfrm>
                <a:off x="310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" name="Line 65"/>
              <p:cNvSpPr>
                <a:spLocks noChangeShapeType="1"/>
              </p:cNvSpPr>
              <p:nvPr/>
            </p:nvSpPr>
            <p:spPr bwMode="auto">
              <a:xfrm>
                <a:off x="313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" name="Line 66"/>
              <p:cNvSpPr>
                <a:spLocks noChangeShapeType="1"/>
              </p:cNvSpPr>
              <p:nvPr/>
            </p:nvSpPr>
            <p:spPr bwMode="auto">
              <a:xfrm>
                <a:off x="317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" name="Line 67"/>
              <p:cNvSpPr>
                <a:spLocks noChangeShapeType="1"/>
              </p:cNvSpPr>
              <p:nvPr/>
            </p:nvSpPr>
            <p:spPr bwMode="auto">
              <a:xfrm>
                <a:off x="320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" name="Line 68"/>
              <p:cNvSpPr>
                <a:spLocks noChangeShapeType="1"/>
              </p:cNvSpPr>
              <p:nvPr/>
            </p:nvSpPr>
            <p:spPr bwMode="auto">
              <a:xfrm>
                <a:off x="324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" name="Line 69"/>
              <p:cNvSpPr>
                <a:spLocks noChangeShapeType="1"/>
              </p:cNvSpPr>
              <p:nvPr/>
            </p:nvSpPr>
            <p:spPr bwMode="auto">
              <a:xfrm>
                <a:off x="327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" name="Line 70"/>
              <p:cNvSpPr>
                <a:spLocks noChangeShapeType="1"/>
              </p:cNvSpPr>
              <p:nvPr/>
            </p:nvSpPr>
            <p:spPr bwMode="auto">
              <a:xfrm>
                <a:off x="33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" name="Line 71"/>
              <p:cNvSpPr>
                <a:spLocks noChangeShapeType="1"/>
              </p:cNvSpPr>
              <p:nvPr/>
            </p:nvSpPr>
            <p:spPr bwMode="auto">
              <a:xfrm>
                <a:off x="334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" name="Line 72"/>
              <p:cNvSpPr>
                <a:spLocks noChangeShapeType="1"/>
              </p:cNvSpPr>
              <p:nvPr/>
            </p:nvSpPr>
            <p:spPr bwMode="auto">
              <a:xfrm>
                <a:off x="341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2" name="Line 73"/>
              <p:cNvSpPr>
                <a:spLocks noChangeShapeType="1"/>
              </p:cNvSpPr>
              <p:nvPr/>
            </p:nvSpPr>
            <p:spPr bwMode="auto">
              <a:xfrm>
                <a:off x="337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3" name="Line 74"/>
              <p:cNvSpPr>
                <a:spLocks noChangeShapeType="1"/>
              </p:cNvSpPr>
              <p:nvPr/>
            </p:nvSpPr>
            <p:spPr bwMode="auto">
              <a:xfrm>
                <a:off x="344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4" name="Line 75"/>
              <p:cNvSpPr>
                <a:spLocks noChangeShapeType="1"/>
              </p:cNvSpPr>
              <p:nvPr/>
            </p:nvSpPr>
            <p:spPr bwMode="auto">
              <a:xfrm>
                <a:off x="355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5" name="Line 76"/>
              <p:cNvSpPr>
                <a:spLocks noChangeShapeType="1"/>
              </p:cNvSpPr>
              <p:nvPr/>
            </p:nvSpPr>
            <p:spPr bwMode="auto">
              <a:xfrm>
                <a:off x="351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6" name="Line 77"/>
              <p:cNvSpPr>
                <a:spLocks noChangeShapeType="1"/>
              </p:cNvSpPr>
              <p:nvPr/>
            </p:nvSpPr>
            <p:spPr bwMode="auto">
              <a:xfrm>
                <a:off x="348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7" name="Line 78"/>
              <p:cNvSpPr>
                <a:spLocks noChangeShapeType="1"/>
              </p:cNvSpPr>
              <p:nvPr/>
            </p:nvSpPr>
            <p:spPr bwMode="auto">
              <a:xfrm>
                <a:off x="358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8" name="Line 79"/>
              <p:cNvSpPr>
                <a:spLocks noChangeShapeType="1"/>
              </p:cNvSpPr>
              <p:nvPr/>
            </p:nvSpPr>
            <p:spPr bwMode="auto">
              <a:xfrm>
                <a:off x="365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9" name="Line 80"/>
              <p:cNvSpPr>
                <a:spLocks noChangeShapeType="1"/>
              </p:cNvSpPr>
              <p:nvPr/>
            </p:nvSpPr>
            <p:spPr bwMode="auto">
              <a:xfrm>
                <a:off x="362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0" name="Line 81"/>
              <p:cNvSpPr>
                <a:spLocks noChangeShapeType="1"/>
              </p:cNvSpPr>
              <p:nvPr/>
            </p:nvSpPr>
            <p:spPr bwMode="auto">
              <a:xfrm>
                <a:off x="372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1" name="Line 82"/>
              <p:cNvSpPr>
                <a:spLocks noChangeShapeType="1"/>
              </p:cNvSpPr>
              <p:nvPr/>
            </p:nvSpPr>
            <p:spPr bwMode="auto">
              <a:xfrm>
                <a:off x="369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2" name="Line 83"/>
              <p:cNvSpPr>
                <a:spLocks noChangeShapeType="1"/>
              </p:cNvSpPr>
              <p:nvPr/>
            </p:nvSpPr>
            <p:spPr bwMode="auto">
              <a:xfrm>
                <a:off x="376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3" name="Line 84"/>
              <p:cNvSpPr>
                <a:spLocks noChangeShapeType="1"/>
              </p:cNvSpPr>
              <p:nvPr/>
            </p:nvSpPr>
            <p:spPr bwMode="auto">
              <a:xfrm>
                <a:off x="382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4" name="Line 85"/>
              <p:cNvSpPr>
                <a:spLocks noChangeShapeType="1"/>
              </p:cNvSpPr>
              <p:nvPr/>
            </p:nvSpPr>
            <p:spPr bwMode="auto">
              <a:xfrm>
                <a:off x="379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5" name="Line 86"/>
              <p:cNvSpPr>
                <a:spLocks noChangeShapeType="1"/>
              </p:cNvSpPr>
              <p:nvPr/>
            </p:nvSpPr>
            <p:spPr bwMode="auto">
              <a:xfrm>
                <a:off x="386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6" name="Line 87"/>
              <p:cNvSpPr>
                <a:spLocks noChangeShapeType="1"/>
              </p:cNvSpPr>
              <p:nvPr/>
            </p:nvSpPr>
            <p:spPr bwMode="auto">
              <a:xfrm>
                <a:off x="389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7" name="Line 88"/>
              <p:cNvSpPr>
                <a:spLocks noChangeShapeType="1"/>
              </p:cNvSpPr>
              <p:nvPr/>
            </p:nvSpPr>
            <p:spPr bwMode="auto">
              <a:xfrm>
                <a:off x="39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8" name="Line 89"/>
              <p:cNvSpPr>
                <a:spLocks noChangeShapeType="1"/>
              </p:cNvSpPr>
              <p:nvPr/>
            </p:nvSpPr>
            <p:spPr bwMode="auto">
              <a:xfrm>
                <a:off x="39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9" name="Line 90"/>
              <p:cNvSpPr>
                <a:spLocks noChangeShapeType="1"/>
              </p:cNvSpPr>
              <p:nvPr/>
            </p:nvSpPr>
            <p:spPr bwMode="auto">
              <a:xfrm>
                <a:off x="40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0" name="Line 91"/>
              <p:cNvSpPr>
                <a:spLocks noChangeShapeType="1"/>
              </p:cNvSpPr>
              <p:nvPr/>
            </p:nvSpPr>
            <p:spPr bwMode="auto">
              <a:xfrm>
                <a:off x="403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1" name="Line 92"/>
              <p:cNvSpPr>
                <a:spLocks noChangeShapeType="1"/>
              </p:cNvSpPr>
              <p:nvPr/>
            </p:nvSpPr>
            <p:spPr bwMode="auto">
              <a:xfrm>
                <a:off x="40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2" name="Line 93"/>
              <p:cNvSpPr>
                <a:spLocks noChangeShapeType="1"/>
              </p:cNvSpPr>
              <p:nvPr/>
            </p:nvSpPr>
            <p:spPr bwMode="auto">
              <a:xfrm>
                <a:off x="41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3" name="Line 94"/>
              <p:cNvSpPr>
                <a:spLocks noChangeShapeType="1"/>
              </p:cNvSpPr>
              <p:nvPr/>
            </p:nvSpPr>
            <p:spPr bwMode="auto">
              <a:xfrm>
                <a:off x="41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4" name="Line 95"/>
              <p:cNvSpPr>
                <a:spLocks noChangeShapeType="1"/>
              </p:cNvSpPr>
              <p:nvPr/>
            </p:nvSpPr>
            <p:spPr bwMode="auto">
              <a:xfrm>
                <a:off x="41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5" name="Line 96"/>
              <p:cNvSpPr>
                <a:spLocks noChangeShapeType="1"/>
              </p:cNvSpPr>
              <p:nvPr/>
            </p:nvSpPr>
            <p:spPr bwMode="auto">
              <a:xfrm>
                <a:off x="424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6" name="Line 97"/>
              <p:cNvSpPr>
                <a:spLocks noChangeShapeType="1"/>
              </p:cNvSpPr>
              <p:nvPr/>
            </p:nvSpPr>
            <p:spPr bwMode="auto">
              <a:xfrm>
                <a:off x="420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7" name="Line 98"/>
              <p:cNvSpPr>
                <a:spLocks noChangeShapeType="1"/>
              </p:cNvSpPr>
              <p:nvPr/>
            </p:nvSpPr>
            <p:spPr bwMode="auto">
              <a:xfrm>
                <a:off x="427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8" name="Line 99"/>
              <p:cNvSpPr>
                <a:spLocks noChangeShapeType="1"/>
              </p:cNvSpPr>
              <p:nvPr/>
            </p:nvSpPr>
            <p:spPr bwMode="auto">
              <a:xfrm>
                <a:off x="434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9" name="Line 100"/>
              <p:cNvSpPr>
                <a:spLocks noChangeShapeType="1"/>
              </p:cNvSpPr>
              <p:nvPr/>
            </p:nvSpPr>
            <p:spPr bwMode="auto">
              <a:xfrm>
                <a:off x="431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0" name="Line 101"/>
              <p:cNvSpPr>
                <a:spLocks noChangeShapeType="1"/>
              </p:cNvSpPr>
              <p:nvPr/>
            </p:nvSpPr>
            <p:spPr bwMode="auto">
              <a:xfrm>
                <a:off x="4417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" name="Line 102"/>
              <p:cNvSpPr>
                <a:spLocks noChangeShapeType="1"/>
              </p:cNvSpPr>
              <p:nvPr/>
            </p:nvSpPr>
            <p:spPr bwMode="auto">
              <a:xfrm>
                <a:off x="438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" name="Line 103"/>
              <p:cNvSpPr>
                <a:spLocks noChangeShapeType="1"/>
              </p:cNvSpPr>
              <p:nvPr/>
            </p:nvSpPr>
            <p:spPr bwMode="auto">
              <a:xfrm>
                <a:off x="445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3" name="Line 104"/>
              <p:cNvSpPr>
                <a:spLocks noChangeShapeType="1"/>
              </p:cNvSpPr>
              <p:nvPr/>
            </p:nvSpPr>
            <p:spPr bwMode="auto">
              <a:xfrm>
                <a:off x="4521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4" name="Line 105"/>
              <p:cNvSpPr>
                <a:spLocks noChangeShapeType="1"/>
              </p:cNvSpPr>
              <p:nvPr/>
            </p:nvSpPr>
            <p:spPr bwMode="auto">
              <a:xfrm>
                <a:off x="448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62" name="Text Box 106"/>
            <p:cNvSpPr txBox="1">
              <a:spLocks noChangeArrowheads="1"/>
            </p:cNvSpPr>
            <p:nvPr/>
          </p:nvSpPr>
          <p:spPr bwMode="auto">
            <a:xfrm>
              <a:off x="2043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263" name="Text Box 107"/>
            <p:cNvSpPr txBox="1">
              <a:spLocks noChangeArrowheads="1"/>
            </p:cNvSpPr>
            <p:nvPr/>
          </p:nvSpPr>
          <p:spPr bwMode="auto">
            <a:xfrm>
              <a:off x="150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264" name="Text Box 108"/>
            <p:cNvSpPr txBox="1">
              <a:spLocks noChangeArrowheads="1"/>
            </p:cNvSpPr>
            <p:nvPr/>
          </p:nvSpPr>
          <p:spPr bwMode="auto">
            <a:xfrm>
              <a:off x="3168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65" name="Text Box 109"/>
            <p:cNvSpPr txBox="1">
              <a:spLocks noChangeArrowheads="1"/>
            </p:cNvSpPr>
            <p:nvPr/>
          </p:nvSpPr>
          <p:spPr bwMode="auto">
            <a:xfrm>
              <a:off x="259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266" name="Text Box 110"/>
            <p:cNvSpPr txBox="1">
              <a:spLocks noChangeArrowheads="1"/>
            </p:cNvSpPr>
            <p:nvPr/>
          </p:nvSpPr>
          <p:spPr bwMode="auto">
            <a:xfrm>
              <a:off x="427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267" name="Text Box 111"/>
            <p:cNvSpPr txBox="1">
              <a:spLocks noChangeArrowheads="1"/>
            </p:cNvSpPr>
            <p:nvPr/>
          </p:nvSpPr>
          <p:spPr bwMode="auto">
            <a:xfrm>
              <a:off x="369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268" name="Text Box 112"/>
            <p:cNvSpPr txBox="1">
              <a:spLocks noChangeArrowheads="1"/>
            </p:cNvSpPr>
            <p:nvPr/>
          </p:nvSpPr>
          <p:spPr bwMode="auto">
            <a:xfrm>
              <a:off x="4829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1269" name="Text Box 113"/>
            <p:cNvSpPr txBox="1">
              <a:spLocks noChangeArrowheads="1"/>
            </p:cNvSpPr>
            <p:nvPr/>
          </p:nvSpPr>
          <p:spPr bwMode="auto">
            <a:xfrm>
              <a:off x="593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270" name="Text Box 114"/>
            <p:cNvSpPr txBox="1">
              <a:spLocks noChangeArrowheads="1"/>
            </p:cNvSpPr>
            <p:nvPr/>
          </p:nvSpPr>
          <p:spPr bwMode="auto">
            <a:xfrm>
              <a:off x="537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271" name="Text Box 115"/>
            <p:cNvSpPr txBox="1">
              <a:spLocks noChangeArrowheads="1"/>
            </p:cNvSpPr>
            <p:nvPr/>
          </p:nvSpPr>
          <p:spPr bwMode="auto">
            <a:xfrm>
              <a:off x="6940" y="2832"/>
              <a:ext cx="40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1272" name="Text Box 116"/>
            <p:cNvSpPr txBox="1">
              <a:spLocks noChangeArrowheads="1"/>
            </p:cNvSpPr>
            <p:nvPr/>
          </p:nvSpPr>
          <p:spPr bwMode="auto">
            <a:xfrm>
              <a:off x="648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9</a:t>
              </a:r>
            </a:p>
          </p:txBody>
        </p:sp>
      </p:grpSp>
      <p:grpSp>
        <p:nvGrpSpPr>
          <p:cNvPr id="4" name="Group 117"/>
          <p:cNvGrpSpPr>
            <a:grpSpLocks/>
          </p:cNvGrpSpPr>
          <p:nvPr/>
        </p:nvGrpSpPr>
        <p:grpSpPr bwMode="auto">
          <a:xfrm rot="6384526">
            <a:off x="2721769" y="2658269"/>
            <a:ext cx="7099300" cy="715962"/>
            <a:chOff x="1500" y="2640"/>
            <a:chExt cx="5842" cy="531"/>
          </a:xfrm>
        </p:grpSpPr>
        <p:grpSp>
          <p:nvGrpSpPr>
            <p:cNvPr id="1147" name="Group 118"/>
            <p:cNvGrpSpPr>
              <a:grpSpLocks/>
            </p:cNvGrpSpPr>
            <p:nvPr/>
          </p:nvGrpSpPr>
          <p:grpSpPr bwMode="auto">
            <a:xfrm>
              <a:off x="1549" y="2640"/>
              <a:ext cx="5651" cy="480"/>
              <a:chOff x="1008" y="2051"/>
              <a:chExt cx="3552" cy="397"/>
            </a:xfrm>
          </p:grpSpPr>
          <p:sp>
            <p:nvSpPr>
              <p:cNvPr id="1159" name="Rectangle 119"/>
              <p:cNvSpPr>
                <a:spLocks noChangeArrowheads="1"/>
              </p:cNvSpPr>
              <p:nvPr/>
            </p:nvSpPr>
            <p:spPr bwMode="auto">
              <a:xfrm rot="5400000">
                <a:off x="2585" y="474"/>
                <a:ext cx="397" cy="35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160" name="Line 120"/>
              <p:cNvSpPr>
                <a:spLocks noChangeShapeType="1"/>
              </p:cNvSpPr>
              <p:nvPr/>
            </p:nvSpPr>
            <p:spPr bwMode="auto">
              <a:xfrm>
                <a:off x="1056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Line 121"/>
              <p:cNvSpPr>
                <a:spLocks noChangeShapeType="1"/>
              </p:cNvSpPr>
              <p:nvPr/>
            </p:nvSpPr>
            <p:spPr bwMode="auto">
              <a:xfrm>
                <a:off x="109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Line 122"/>
              <p:cNvSpPr>
                <a:spLocks noChangeShapeType="1"/>
              </p:cNvSpPr>
              <p:nvPr/>
            </p:nvSpPr>
            <p:spPr bwMode="auto">
              <a:xfrm>
                <a:off x="112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Line 123"/>
              <p:cNvSpPr>
                <a:spLocks noChangeShapeType="1"/>
              </p:cNvSpPr>
              <p:nvPr/>
            </p:nvSpPr>
            <p:spPr bwMode="auto">
              <a:xfrm>
                <a:off x="116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4" name="Line 124"/>
              <p:cNvSpPr>
                <a:spLocks noChangeShapeType="1"/>
              </p:cNvSpPr>
              <p:nvPr/>
            </p:nvSpPr>
            <p:spPr bwMode="auto">
              <a:xfrm>
                <a:off x="119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5" name="Line 125"/>
              <p:cNvSpPr>
                <a:spLocks noChangeShapeType="1"/>
              </p:cNvSpPr>
              <p:nvPr/>
            </p:nvSpPr>
            <p:spPr bwMode="auto">
              <a:xfrm>
                <a:off x="122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Line 126"/>
              <p:cNvSpPr>
                <a:spLocks noChangeShapeType="1"/>
              </p:cNvSpPr>
              <p:nvPr/>
            </p:nvSpPr>
            <p:spPr bwMode="auto">
              <a:xfrm>
                <a:off x="1264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7" name="Line 127"/>
              <p:cNvSpPr>
                <a:spLocks noChangeShapeType="1"/>
              </p:cNvSpPr>
              <p:nvPr/>
            </p:nvSpPr>
            <p:spPr bwMode="auto">
              <a:xfrm>
                <a:off x="129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" name="Line 128"/>
              <p:cNvSpPr>
                <a:spLocks noChangeShapeType="1"/>
              </p:cNvSpPr>
              <p:nvPr/>
            </p:nvSpPr>
            <p:spPr bwMode="auto">
              <a:xfrm>
                <a:off x="13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9" name="Line 129"/>
              <p:cNvSpPr>
                <a:spLocks noChangeShapeType="1"/>
              </p:cNvSpPr>
              <p:nvPr/>
            </p:nvSpPr>
            <p:spPr bwMode="auto">
              <a:xfrm>
                <a:off x="13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Line 130"/>
              <p:cNvSpPr>
                <a:spLocks noChangeShapeType="1"/>
              </p:cNvSpPr>
              <p:nvPr/>
            </p:nvSpPr>
            <p:spPr bwMode="auto">
              <a:xfrm>
                <a:off x="14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Line 131"/>
              <p:cNvSpPr>
                <a:spLocks noChangeShapeType="1"/>
              </p:cNvSpPr>
              <p:nvPr/>
            </p:nvSpPr>
            <p:spPr bwMode="auto">
              <a:xfrm>
                <a:off x="143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Line 132"/>
              <p:cNvSpPr>
                <a:spLocks noChangeShapeType="1"/>
              </p:cNvSpPr>
              <p:nvPr/>
            </p:nvSpPr>
            <p:spPr bwMode="auto">
              <a:xfrm>
                <a:off x="14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Line 133"/>
              <p:cNvSpPr>
                <a:spLocks noChangeShapeType="1"/>
              </p:cNvSpPr>
              <p:nvPr/>
            </p:nvSpPr>
            <p:spPr bwMode="auto">
              <a:xfrm>
                <a:off x="15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Line 134"/>
              <p:cNvSpPr>
                <a:spLocks noChangeShapeType="1"/>
              </p:cNvSpPr>
              <p:nvPr/>
            </p:nvSpPr>
            <p:spPr bwMode="auto">
              <a:xfrm>
                <a:off x="15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Line 135"/>
              <p:cNvSpPr>
                <a:spLocks noChangeShapeType="1"/>
              </p:cNvSpPr>
              <p:nvPr/>
            </p:nvSpPr>
            <p:spPr bwMode="auto">
              <a:xfrm>
                <a:off x="15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Line 136"/>
              <p:cNvSpPr>
                <a:spLocks noChangeShapeType="1"/>
              </p:cNvSpPr>
              <p:nvPr/>
            </p:nvSpPr>
            <p:spPr bwMode="auto">
              <a:xfrm>
                <a:off x="161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Line 137"/>
              <p:cNvSpPr>
                <a:spLocks noChangeShapeType="1"/>
              </p:cNvSpPr>
              <p:nvPr/>
            </p:nvSpPr>
            <p:spPr bwMode="auto">
              <a:xfrm>
                <a:off x="168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Line 138"/>
              <p:cNvSpPr>
                <a:spLocks noChangeShapeType="1"/>
              </p:cNvSpPr>
              <p:nvPr/>
            </p:nvSpPr>
            <p:spPr bwMode="auto">
              <a:xfrm>
                <a:off x="164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Line 139"/>
              <p:cNvSpPr>
                <a:spLocks noChangeShapeType="1"/>
              </p:cNvSpPr>
              <p:nvPr/>
            </p:nvSpPr>
            <p:spPr bwMode="auto">
              <a:xfrm>
                <a:off x="171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Line 140"/>
              <p:cNvSpPr>
                <a:spLocks noChangeShapeType="1"/>
              </p:cNvSpPr>
              <p:nvPr/>
            </p:nvSpPr>
            <p:spPr bwMode="auto">
              <a:xfrm>
                <a:off x="181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Line 141"/>
              <p:cNvSpPr>
                <a:spLocks noChangeShapeType="1"/>
              </p:cNvSpPr>
              <p:nvPr/>
            </p:nvSpPr>
            <p:spPr bwMode="auto">
              <a:xfrm>
                <a:off x="178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2" name="Line 142"/>
              <p:cNvSpPr>
                <a:spLocks noChangeShapeType="1"/>
              </p:cNvSpPr>
              <p:nvPr/>
            </p:nvSpPr>
            <p:spPr bwMode="auto">
              <a:xfrm>
                <a:off x="174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3" name="Line 143"/>
              <p:cNvSpPr>
                <a:spLocks noChangeShapeType="1"/>
              </p:cNvSpPr>
              <p:nvPr/>
            </p:nvSpPr>
            <p:spPr bwMode="auto">
              <a:xfrm>
                <a:off x="185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4" name="Line 144"/>
              <p:cNvSpPr>
                <a:spLocks noChangeShapeType="1"/>
              </p:cNvSpPr>
              <p:nvPr/>
            </p:nvSpPr>
            <p:spPr bwMode="auto">
              <a:xfrm>
                <a:off x="192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5" name="Line 145"/>
              <p:cNvSpPr>
                <a:spLocks noChangeShapeType="1"/>
              </p:cNvSpPr>
              <p:nvPr/>
            </p:nvSpPr>
            <p:spPr bwMode="auto">
              <a:xfrm>
                <a:off x="188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6" name="Line 146"/>
              <p:cNvSpPr>
                <a:spLocks noChangeShapeType="1"/>
              </p:cNvSpPr>
              <p:nvPr/>
            </p:nvSpPr>
            <p:spPr bwMode="auto">
              <a:xfrm>
                <a:off x="199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7" name="Line 147"/>
              <p:cNvSpPr>
                <a:spLocks noChangeShapeType="1"/>
              </p:cNvSpPr>
              <p:nvPr/>
            </p:nvSpPr>
            <p:spPr bwMode="auto">
              <a:xfrm>
                <a:off x="195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8" name="Line 148"/>
              <p:cNvSpPr>
                <a:spLocks noChangeShapeType="1"/>
              </p:cNvSpPr>
              <p:nvPr/>
            </p:nvSpPr>
            <p:spPr bwMode="auto">
              <a:xfrm>
                <a:off x="202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9" name="Line 149"/>
              <p:cNvSpPr>
                <a:spLocks noChangeShapeType="1"/>
              </p:cNvSpPr>
              <p:nvPr/>
            </p:nvSpPr>
            <p:spPr bwMode="auto">
              <a:xfrm>
                <a:off x="209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0" name="Line 150"/>
              <p:cNvSpPr>
                <a:spLocks noChangeShapeType="1"/>
              </p:cNvSpPr>
              <p:nvPr/>
            </p:nvSpPr>
            <p:spPr bwMode="auto">
              <a:xfrm>
                <a:off x="206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1" name="Line 151"/>
              <p:cNvSpPr>
                <a:spLocks noChangeShapeType="1"/>
              </p:cNvSpPr>
              <p:nvPr/>
            </p:nvSpPr>
            <p:spPr bwMode="auto">
              <a:xfrm>
                <a:off x="213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2" name="Line 152"/>
              <p:cNvSpPr>
                <a:spLocks noChangeShapeType="1"/>
              </p:cNvSpPr>
              <p:nvPr/>
            </p:nvSpPr>
            <p:spPr bwMode="auto">
              <a:xfrm>
                <a:off x="21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3" name="Line 153"/>
              <p:cNvSpPr>
                <a:spLocks noChangeShapeType="1"/>
              </p:cNvSpPr>
              <p:nvPr/>
            </p:nvSpPr>
            <p:spPr bwMode="auto">
              <a:xfrm>
                <a:off x="220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4" name="Line 154"/>
              <p:cNvSpPr>
                <a:spLocks noChangeShapeType="1"/>
              </p:cNvSpPr>
              <p:nvPr/>
            </p:nvSpPr>
            <p:spPr bwMode="auto">
              <a:xfrm>
                <a:off x="223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5" name="Line 155"/>
              <p:cNvSpPr>
                <a:spLocks noChangeShapeType="1"/>
              </p:cNvSpPr>
              <p:nvPr/>
            </p:nvSpPr>
            <p:spPr bwMode="auto">
              <a:xfrm>
                <a:off x="227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6" name="Line 156"/>
              <p:cNvSpPr>
                <a:spLocks noChangeShapeType="1"/>
              </p:cNvSpPr>
              <p:nvPr/>
            </p:nvSpPr>
            <p:spPr bwMode="auto">
              <a:xfrm>
                <a:off x="230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7" name="Line 157"/>
              <p:cNvSpPr>
                <a:spLocks noChangeShapeType="1"/>
              </p:cNvSpPr>
              <p:nvPr/>
            </p:nvSpPr>
            <p:spPr bwMode="auto">
              <a:xfrm>
                <a:off x="233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8" name="Line 158"/>
              <p:cNvSpPr>
                <a:spLocks noChangeShapeType="1"/>
              </p:cNvSpPr>
              <p:nvPr/>
            </p:nvSpPr>
            <p:spPr bwMode="auto">
              <a:xfrm>
                <a:off x="237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9" name="Line 159"/>
              <p:cNvSpPr>
                <a:spLocks noChangeShapeType="1"/>
              </p:cNvSpPr>
              <p:nvPr/>
            </p:nvSpPr>
            <p:spPr bwMode="auto">
              <a:xfrm>
                <a:off x="24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0" name="Line 160"/>
              <p:cNvSpPr>
                <a:spLocks noChangeShapeType="1"/>
              </p:cNvSpPr>
              <p:nvPr/>
            </p:nvSpPr>
            <p:spPr bwMode="auto">
              <a:xfrm>
                <a:off x="244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1" name="Line 161"/>
              <p:cNvSpPr>
                <a:spLocks noChangeShapeType="1"/>
              </p:cNvSpPr>
              <p:nvPr/>
            </p:nvSpPr>
            <p:spPr bwMode="auto">
              <a:xfrm>
                <a:off x="251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2" name="Line 162"/>
              <p:cNvSpPr>
                <a:spLocks noChangeShapeType="1"/>
              </p:cNvSpPr>
              <p:nvPr/>
            </p:nvSpPr>
            <p:spPr bwMode="auto">
              <a:xfrm>
                <a:off x="247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3" name="Line 163"/>
              <p:cNvSpPr>
                <a:spLocks noChangeShapeType="1"/>
              </p:cNvSpPr>
              <p:nvPr/>
            </p:nvSpPr>
            <p:spPr bwMode="auto">
              <a:xfrm>
                <a:off x="254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4" name="Line 164"/>
              <p:cNvSpPr>
                <a:spLocks noChangeShapeType="1"/>
              </p:cNvSpPr>
              <p:nvPr/>
            </p:nvSpPr>
            <p:spPr bwMode="auto">
              <a:xfrm>
                <a:off x="261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5" name="Line 165"/>
              <p:cNvSpPr>
                <a:spLocks noChangeShapeType="1"/>
              </p:cNvSpPr>
              <p:nvPr/>
            </p:nvSpPr>
            <p:spPr bwMode="auto">
              <a:xfrm>
                <a:off x="258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6" name="Line 166"/>
              <p:cNvSpPr>
                <a:spLocks noChangeShapeType="1"/>
              </p:cNvSpPr>
              <p:nvPr/>
            </p:nvSpPr>
            <p:spPr bwMode="auto">
              <a:xfrm>
                <a:off x="2684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7" name="Line 167"/>
              <p:cNvSpPr>
                <a:spLocks noChangeShapeType="1"/>
              </p:cNvSpPr>
              <p:nvPr/>
            </p:nvSpPr>
            <p:spPr bwMode="auto">
              <a:xfrm>
                <a:off x="264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" name="Line 168"/>
              <p:cNvSpPr>
                <a:spLocks noChangeShapeType="1"/>
              </p:cNvSpPr>
              <p:nvPr/>
            </p:nvSpPr>
            <p:spPr bwMode="auto">
              <a:xfrm>
                <a:off x="271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" name="Line 169"/>
              <p:cNvSpPr>
                <a:spLocks noChangeShapeType="1"/>
              </p:cNvSpPr>
              <p:nvPr/>
            </p:nvSpPr>
            <p:spPr bwMode="auto">
              <a:xfrm>
                <a:off x="278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" name="Line 170"/>
              <p:cNvSpPr>
                <a:spLocks noChangeShapeType="1"/>
              </p:cNvSpPr>
              <p:nvPr/>
            </p:nvSpPr>
            <p:spPr bwMode="auto">
              <a:xfrm>
                <a:off x="275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1" name="Line 171"/>
              <p:cNvSpPr>
                <a:spLocks noChangeShapeType="1"/>
              </p:cNvSpPr>
              <p:nvPr/>
            </p:nvSpPr>
            <p:spPr bwMode="auto">
              <a:xfrm>
                <a:off x="282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2" name="Line 172"/>
              <p:cNvSpPr>
                <a:spLocks noChangeShapeType="1"/>
              </p:cNvSpPr>
              <p:nvPr/>
            </p:nvSpPr>
            <p:spPr bwMode="auto">
              <a:xfrm>
                <a:off x="285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3" name="Line 173"/>
              <p:cNvSpPr>
                <a:spLocks noChangeShapeType="1"/>
              </p:cNvSpPr>
              <p:nvPr/>
            </p:nvSpPr>
            <p:spPr bwMode="auto">
              <a:xfrm>
                <a:off x="289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4" name="Line 174"/>
              <p:cNvSpPr>
                <a:spLocks noChangeShapeType="1"/>
              </p:cNvSpPr>
              <p:nvPr/>
            </p:nvSpPr>
            <p:spPr bwMode="auto">
              <a:xfrm>
                <a:off x="292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5" name="Line 175"/>
              <p:cNvSpPr>
                <a:spLocks noChangeShapeType="1"/>
              </p:cNvSpPr>
              <p:nvPr/>
            </p:nvSpPr>
            <p:spPr bwMode="auto">
              <a:xfrm>
                <a:off x="296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6" name="Line 176"/>
              <p:cNvSpPr>
                <a:spLocks noChangeShapeType="1"/>
              </p:cNvSpPr>
              <p:nvPr/>
            </p:nvSpPr>
            <p:spPr bwMode="auto">
              <a:xfrm>
                <a:off x="2997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7" name="Line 177"/>
              <p:cNvSpPr>
                <a:spLocks noChangeShapeType="1"/>
              </p:cNvSpPr>
              <p:nvPr/>
            </p:nvSpPr>
            <p:spPr bwMode="auto">
              <a:xfrm>
                <a:off x="303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8" name="Line 178"/>
              <p:cNvSpPr>
                <a:spLocks noChangeShapeType="1"/>
              </p:cNvSpPr>
              <p:nvPr/>
            </p:nvSpPr>
            <p:spPr bwMode="auto">
              <a:xfrm>
                <a:off x="30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" name="Line 179"/>
              <p:cNvSpPr>
                <a:spLocks noChangeShapeType="1"/>
              </p:cNvSpPr>
              <p:nvPr/>
            </p:nvSpPr>
            <p:spPr bwMode="auto">
              <a:xfrm>
                <a:off x="310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" name="Line 180"/>
              <p:cNvSpPr>
                <a:spLocks noChangeShapeType="1"/>
              </p:cNvSpPr>
              <p:nvPr/>
            </p:nvSpPr>
            <p:spPr bwMode="auto">
              <a:xfrm>
                <a:off x="313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1" name="Line 181"/>
              <p:cNvSpPr>
                <a:spLocks noChangeShapeType="1"/>
              </p:cNvSpPr>
              <p:nvPr/>
            </p:nvSpPr>
            <p:spPr bwMode="auto">
              <a:xfrm>
                <a:off x="317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2" name="Line 182"/>
              <p:cNvSpPr>
                <a:spLocks noChangeShapeType="1"/>
              </p:cNvSpPr>
              <p:nvPr/>
            </p:nvSpPr>
            <p:spPr bwMode="auto">
              <a:xfrm>
                <a:off x="320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3" name="Line 183"/>
              <p:cNvSpPr>
                <a:spLocks noChangeShapeType="1"/>
              </p:cNvSpPr>
              <p:nvPr/>
            </p:nvSpPr>
            <p:spPr bwMode="auto">
              <a:xfrm>
                <a:off x="324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4" name="Line 184"/>
              <p:cNvSpPr>
                <a:spLocks noChangeShapeType="1"/>
              </p:cNvSpPr>
              <p:nvPr/>
            </p:nvSpPr>
            <p:spPr bwMode="auto">
              <a:xfrm>
                <a:off x="327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5" name="Line 185"/>
              <p:cNvSpPr>
                <a:spLocks noChangeShapeType="1"/>
              </p:cNvSpPr>
              <p:nvPr/>
            </p:nvSpPr>
            <p:spPr bwMode="auto">
              <a:xfrm>
                <a:off x="33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6" name="Line 186"/>
              <p:cNvSpPr>
                <a:spLocks noChangeShapeType="1"/>
              </p:cNvSpPr>
              <p:nvPr/>
            </p:nvSpPr>
            <p:spPr bwMode="auto">
              <a:xfrm>
                <a:off x="334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7" name="Line 187"/>
              <p:cNvSpPr>
                <a:spLocks noChangeShapeType="1"/>
              </p:cNvSpPr>
              <p:nvPr/>
            </p:nvSpPr>
            <p:spPr bwMode="auto">
              <a:xfrm>
                <a:off x="341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8" name="Line 188"/>
              <p:cNvSpPr>
                <a:spLocks noChangeShapeType="1"/>
              </p:cNvSpPr>
              <p:nvPr/>
            </p:nvSpPr>
            <p:spPr bwMode="auto">
              <a:xfrm>
                <a:off x="337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" name="Line 189"/>
              <p:cNvSpPr>
                <a:spLocks noChangeShapeType="1"/>
              </p:cNvSpPr>
              <p:nvPr/>
            </p:nvSpPr>
            <p:spPr bwMode="auto">
              <a:xfrm>
                <a:off x="344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" name="Line 190"/>
              <p:cNvSpPr>
                <a:spLocks noChangeShapeType="1"/>
              </p:cNvSpPr>
              <p:nvPr/>
            </p:nvSpPr>
            <p:spPr bwMode="auto">
              <a:xfrm>
                <a:off x="355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" name="Line 191"/>
              <p:cNvSpPr>
                <a:spLocks noChangeShapeType="1"/>
              </p:cNvSpPr>
              <p:nvPr/>
            </p:nvSpPr>
            <p:spPr bwMode="auto">
              <a:xfrm>
                <a:off x="351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" name="Line 192"/>
              <p:cNvSpPr>
                <a:spLocks noChangeShapeType="1"/>
              </p:cNvSpPr>
              <p:nvPr/>
            </p:nvSpPr>
            <p:spPr bwMode="auto">
              <a:xfrm>
                <a:off x="348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" name="Line 193"/>
              <p:cNvSpPr>
                <a:spLocks noChangeShapeType="1"/>
              </p:cNvSpPr>
              <p:nvPr/>
            </p:nvSpPr>
            <p:spPr bwMode="auto">
              <a:xfrm>
                <a:off x="358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" name="Line 194"/>
              <p:cNvSpPr>
                <a:spLocks noChangeShapeType="1"/>
              </p:cNvSpPr>
              <p:nvPr/>
            </p:nvSpPr>
            <p:spPr bwMode="auto">
              <a:xfrm>
                <a:off x="365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" name="Line 195"/>
              <p:cNvSpPr>
                <a:spLocks noChangeShapeType="1"/>
              </p:cNvSpPr>
              <p:nvPr/>
            </p:nvSpPr>
            <p:spPr bwMode="auto">
              <a:xfrm>
                <a:off x="362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" name="Line 196"/>
              <p:cNvSpPr>
                <a:spLocks noChangeShapeType="1"/>
              </p:cNvSpPr>
              <p:nvPr/>
            </p:nvSpPr>
            <p:spPr bwMode="auto">
              <a:xfrm>
                <a:off x="372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" name="Line 197"/>
              <p:cNvSpPr>
                <a:spLocks noChangeShapeType="1"/>
              </p:cNvSpPr>
              <p:nvPr/>
            </p:nvSpPr>
            <p:spPr bwMode="auto">
              <a:xfrm>
                <a:off x="369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" name="Line 198"/>
              <p:cNvSpPr>
                <a:spLocks noChangeShapeType="1"/>
              </p:cNvSpPr>
              <p:nvPr/>
            </p:nvSpPr>
            <p:spPr bwMode="auto">
              <a:xfrm>
                <a:off x="376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" name="Line 199"/>
              <p:cNvSpPr>
                <a:spLocks noChangeShapeType="1"/>
              </p:cNvSpPr>
              <p:nvPr/>
            </p:nvSpPr>
            <p:spPr bwMode="auto">
              <a:xfrm>
                <a:off x="382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" name="Line 200"/>
              <p:cNvSpPr>
                <a:spLocks noChangeShapeType="1"/>
              </p:cNvSpPr>
              <p:nvPr/>
            </p:nvSpPr>
            <p:spPr bwMode="auto">
              <a:xfrm>
                <a:off x="379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1" name="Line 201"/>
              <p:cNvSpPr>
                <a:spLocks noChangeShapeType="1"/>
              </p:cNvSpPr>
              <p:nvPr/>
            </p:nvSpPr>
            <p:spPr bwMode="auto">
              <a:xfrm>
                <a:off x="386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2" name="Line 202"/>
              <p:cNvSpPr>
                <a:spLocks noChangeShapeType="1"/>
              </p:cNvSpPr>
              <p:nvPr/>
            </p:nvSpPr>
            <p:spPr bwMode="auto">
              <a:xfrm>
                <a:off x="389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3" name="Line 203"/>
              <p:cNvSpPr>
                <a:spLocks noChangeShapeType="1"/>
              </p:cNvSpPr>
              <p:nvPr/>
            </p:nvSpPr>
            <p:spPr bwMode="auto">
              <a:xfrm>
                <a:off x="39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4" name="Line 204"/>
              <p:cNvSpPr>
                <a:spLocks noChangeShapeType="1"/>
              </p:cNvSpPr>
              <p:nvPr/>
            </p:nvSpPr>
            <p:spPr bwMode="auto">
              <a:xfrm>
                <a:off x="39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5" name="Line 205"/>
              <p:cNvSpPr>
                <a:spLocks noChangeShapeType="1"/>
              </p:cNvSpPr>
              <p:nvPr/>
            </p:nvSpPr>
            <p:spPr bwMode="auto">
              <a:xfrm>
                <a:off x="40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6" name="Line 206"/>
              <p:cNvSpPr>
                <a:spLocks noChangeShapeType="1"/>
              </p:cNvSpPr>
              <p:nvPr/>
            </p:nvSpPr>
            <p:spPr bwMode="auto">
              <a:xfrm>
                <a:off x="403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7" name="Line 207"/>
              <p:cNvSpPr>
                <a:spLocks noChangeShapeType="1"/>
              </p:cNvSpPr>
              <p:nvPr/>
            </p:nvSpPr>
            <p:spPr bwMode="auto">
              <a:xfrm>
                <a:off x="40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8" name="Line 208"/>
              <p:cNvSpPr>
                <a:spLocks noChangeShapeType="1"/>
              </p:cNvSpPr>
              <p:nvPr/>
            </p:nvSpPr>
            <p:spPr bwMode="auto">
              <a:xfrm>
                <a:off x="41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" name="Line 209"/>
              <p:cNvSpPr>
                <a:spLocks noChangeShapeType="1"/>
              </p:cNvSpPr>
              <p:nvPr/>
            </p:nvSpPr>
            <p:spPr bwMode="auto">
              <a:xfrm>
                <a:off x="41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0" name="Line 210"/>
              <p:cNvSpPr>
                <a:spLocks noChangeShapeType="1"/>
              </p:cNvSpPr>
              <p:nvPr/>
            </p:nvSpPr>
            <p:spPr bwMode="auto">
              <a:xfrm>
                <a:off x="41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1" name="Line 211"/>
              <p:cNvSpPr>
                <a:spLocks noChangeShapeType="1"/>
              </p:cNvSpPr>
              <p:nvPr/>
            </p:nvSpPr>
            <p:spPr bwMode="auto">
              <a:xfrm>
                <a:off x="424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2" name="Line 212"/>
              <p:cNvSpPr>
                <a:spLocks noChangeShapeType="1"/>
              </p:cNvSpPr>
              <p:nvPr/>
            </p:nvSpPr>
            <p:spPr bwMode="auto">
              <a:xfrm>
                <a:off x="420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3" name="Line 213"/>
              <p:cNvSpPr>
                <a:spLocks noChangeShapeType="1"/>
              </p:cNvSpPr>
              <p:nvPr/>
            </p:nvSpPr>
            <p:spPr bwMode="auto">
              <a:xfrm>
                <a:off x="427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4" name="Line 214"/>
              <p:cNvSpPr>
                <a:spLocks noChangeShapeType="1"/>
              </p:cNvSpPr>
              <p:nvPr/>
            </p:nvSpPr>
            <p:spPr bwMode="auto">
              <a:xfrm>
                <a:off x="434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5" name="Line 215"/>
              <p:cNvSpPr>
                <a:spLocks noChangeShapeType="1"/>
              </p:cNvSpPr>
              <p:nvPr/>
            </p:nvSpPr>
            <p:spPr bwMode="auto">
              <a:xfrm>
                <a:off x="431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6" name="Line 216"/>
              <p:cNvSpPr>
                <a:spLocks noChangeShapeType="1"/>
              </p:cNvSpPr>
              <p:nvPr/>
            </p:nvSpPr>
            <p:spPr bwMode="auto">
              <a:xfrm>
                <a:off x="4417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7" name="Line 217"/>
              <p:cNvSpPr>
                <a:spLocks noChangeShapeType="1"/>
              </p:cNvSpPr>
              <p:nvPr/>
            </p:nvSpPr>
            <p:spPr bwMode="auto">
              <a:xfrm>
                <a:off x="438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8" name="Line 218"/>
              <p:cNvSpPr>
                <a:spLocks noChangeShapeType="1"/>
              </p:cNvSpPr>
              <p:nvPr/>
            </p:nvSpPr>
            <p:spPr bwMode="auto">
              <a:xfrm>
                <a:off x="445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9" name="Line 219"/>
              <p:cNvSpPr>
                <a:spLocks noChangeShapeType="1"/>
              </p:cNvSpPr>
              <p:nvPr/>
            </p:nvSpPr>
            <p:spPr bwMode="auto">
              <a:xfrm>
                <a:off x="4521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0" name="Line 220"/>
              <p:cNvSpPr>
                <a:spLocks noChangeShapeType="1"/>
              </p:cNvSpPr>
              <p:nvPr/>
            </p:nvSpPr>
            <p:spPr bwMode="auto">
              <a:xfrm>
                <a:off x="448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48" name="Text Box 221"/>
            <p:cNvSpPr txBox="1">
              <a:spLocks noChangeArrowheads="1"/>
            </p:cNvSpPr>
            <p:nvPr/>
          </p:nvSpPr>
          <p:spPr bwMode="auto">
            <a:xfrm>
              <a:off x="2043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49" name="Text Box 222"/>
            <p:cNvSpPr txBox="1">
              <a:spLocks noChangeArrowheads="1"/>
            </p:cNvSpPr>
            <p:nvPr/>
          </p:nvSpPr>
          <p:spPr bwMode="auto">
            <a:xfrm>
              <a:off x="150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150" name="Text Box 223"/>
            <p:cNvSpPr txBox="1">
              <a:spLocks noChangeArrowheads="1"/>
            </p:cNvSpPr>
            <p:nvPr/>
          </p:nvSpPr>
          <p:spPr bwMode="auto">
            <a:xfrm>
              <a:off x="3168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151" name="Text Box 224"/>
            <p:cNvSpPr txBox="1">
              <a:spLocks noChangeArrowheads="1"/>
            </p:cNvSpPr>
            <p:nvPr/>
          </p:nvSpPr>
          <p:spPr bwMode="auto">
            <a:xfrm>
              <a:off x="259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52" name="Text Box 225"/>
            <p:cNvSpPr txBox="1">
              <a:spLocks noChangeArrowheads="1"/>
            </p:cNvSpPr>
            <p:nvPr/>
          </p:nvSpPr>
          <p:spPr bwMode="auto">
            <a:xfrm>
              <a:off x="427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153" name="Text Box 226"/>
            <p:cNvSpPr txBox="1">
              <a:spLocks noChangeArrowheads="1"/>
            </p:cNvSpPr>
            <p:nvPr/>
          </p:nvSpPr>
          <p:spPr bwMode="auto">
            <a:xfrm>
              <a:off x="369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154" name="Text Box 227"/>
            <p:cNvSpPr txBox="1">
              <a:spLocks noChangeArrowheads="1"/>
            </p:cNvSpPr>
            <p:nvPr/>
          </p:nvSpPr>
          <p:spPr bwMode="auto">
            <a:xfrm>
              <a:off x="4829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1155" name="Text Box 228"/>
            <p:cNvSpPr txBox="1">
              <a:spLocks noChangeArrowheads="1"/>
            </p:cNvSpPr>
            <p:nvPr/>
          </p:nvSpPr>
          <p:spPr bwMode="auto">
            <a:xfrm>
              <a:off x="593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156" name="Text Box 229"/>
            <p:cNvSpPr txBox="1">
              <a:spLocks noChangeArrowheads="1"/>
            </p:cNvSpPr>
            <p:nvPr/>
          </p:nvSpPr>
          <p:spPr bwMode="auto">
            <a:xfrm>
              <a:off x="537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157" name="Text Box 230"/>
            <p:cNvSpPr txBox="1">
              <a:spLocks noChangeArrowheads="1"/>
            </p:cNvSpPr>
            <p:nvPr/>
          </p:nvSpPr>
          <p:spPr bwMode="auto">
            <a:xfrm>
              <a:off x="6940" y="2832"/>
              <a:ext cx="40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1158" name="Text Box 231"/>
            <p:cNvSpPr txBox="1">
              <a:spLocks noChangeArrowheads="1"/>
            </p:cNvSpPr>
            <p:nvPr/>
          </p:nvSpPr>
          <p:spPr bwMode="auto">
            <a:xfrm>
              <a:off x="648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9</a:t>
              </a:r>
            </a:p>
          </p:txBody>
        </p:sp>
      </p:grpSp>
      <p:sp>
        <p:nvSpPr>
          <p:cNvPr id="1030" name="AutoShape 232"/>
          <p:cNvSpPr>
            <a:spLocks noChangeAspect="1" noChangeArrowheads="1" noTextEdit="1"/>
          </p:cNvSpPr>
          <p:nvPr/>
        </p:nvSpPr>
        <p:spPr bwMode="auto">
          <a:xfrm>
            <a:off x="438150" y="2419350"/>
            <a:ext cx="13906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233"/>
          <p:cNvGrpSpPr>
            <a:grpSpLocks/>
          </p:cNvGrpSpPr>
          <p:nvPr/>
        </p:nvGrpSpPr>
        <p:grpSpPr bwMode="auto">
          <a:xfrm>
            <a:off x="533400" y="2514600"/>
            <a:ext cx="1195388" cy="1333500"/>
            <a:chOff x="336" y="1584"/>
            <a:chExt cx="753" cy="840"/>
          </a:xfrm>
        </p:grpSpPr>
        <p:sp>
          <p:nvSpPr>
            <p:cNvPr id="1133" name="Arc 234"/>
            <p:cNvSpPr>
              <a:spLocks/>
            </p:cNvSpPr>
            <p:nvPr/>
          </p:nvSpPr>
          <p:spPr bwMode="auto">
            <a:xfrm>
              <a:off x="533" y="1698"/>
              <a:ext cx="82" cy="102"/>
            </a:xfrm>
            <a:custGeom>
              <a:avLst/>
              <a:gdLst>
                <a:gd name="T0" fmla="*/ 0 w 17275"/>
                <a:gd name="T1" fmla="*/ 0 h 21600"/>
                <a:gd name="T2" fmla="*/ 0 w 17275"/>
                <a:gd name="T3" fmla="*/ 0 h 21600"/>
                <a:gd name="T4" fmla="*/ 0 w 17275"/>
                <a:gd name="T5" fmla="*/ 0 h 21600"/>
                <a:gd name="T6" fmla="*/ 0 60000 65536"/>
                <a:gd name="T7" fmla="*/ 0 60000 65536"/>
                <a:gd name="T8" fmla="*/ 0 60000 65536"/>
                <a:gd name="T9" fmla="*/ 0 w 17275"/>
                <a:gd name="T10" fmla="*/ 0 h 21600"/>
                <a:gd name="T11" fmla="*/ 17275 w 172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75" h="21600" fill="none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</a:path>
                <a:path w="17275" h="21600" stroke="0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  <a:lnTo>
                    <a:pt x="2679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4" name="Oval 235"/>
            <p:cNvSpPr>
              <a:spLocks noChangeArrowheads="1"/>
            </p:cNvSpPr>
            <p:nvPr/>
          </p:nvSpPr>
          <p:spPr bwMode="auto">
            <a:xfrm>
              <a:off x="336" y="1668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5" name="Line 236"/>
            <p:cNvSpPr>
              <a:spLocks noChangeShapeType="1"/>
            </p:cNvSpPr>
            <p:nvPr/>
          </p:nvSpPr>
          <p:spPr bwMode="auto">
            <a:xfrm flipH="1">
              <a:off x="480" y="1698"/>
              <a:ext cx="66" cy="7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" name="Line 237"/>
            <p:cNvSpPr>
              <a:spLocks noChangeShapeType="1"/>
            </p:cNvSpPr>
            <p:nvPr/>
          </p:nvSpPr>
          <p:spPr bwMode="auto">
            <a:xfrm>
              <a:off x="546" y="1698"/>
              <a:ext cx="528" cy="58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" name="Oval 238"/>
            <p:cNvSpPr>
              <a:spLocks noChangeArrowheads="1"/>
            </p:cNvSpPr>
            <p:nvPr/>
          </p:nvSpPr>
          <p:spPr bwMode="auto">
            <a:xfrm>
              <a:off x="960" y="21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8" name="Rectangle 239"/>
            <p:cNvSpPr>
              <a:spLocks noChangeArrowheads="1"/>
            </p:cNvSpPr>
            <p:nvPr/>
          </p:nvSpPr>
          <p:spPr bwMode="auto">
            <a:xfrm>
              <a:off x="1020" y="211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39" name="Oval 240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0" name="Oval 241"/>
            <p:cNvSpPr>
              <a:spLocks noChangeArrowheads="1"/>
            </p:cNvSpPr>
            <p:nvPr/>
          </p:nvSpPr>
          <p:spPr bwMode="auto">
            <a:xfrm>
              <a:off x="480" y="228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1" name="Rectangle 242"/>
            <p:cNvSpPr>
              <a:spLocks noChangeArrowheads="1"/>
            </p:cNvSpPr>
            <p:nvPr/>
          </p:nvSpPr>
          <p:spPr bwMode="auto">
            <a:xfrm>
              <a:off x="372" y="228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42" name="Oval 243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3" name="Oval 244"/>
            <p:cNvSpPr>
              <a:spLocks noChangeArrowheads="1"/>
            </p:cNvSpPr>
            <p:nvPr/>
          </p:nvSpPr>
          <p:spPr bwMode="auto">
            <a:xfrm>
              <a:off x="666" y="199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4" name="Rectangle 245"/>
            <p:cNvSpPr>
              <a:spLocks noChangeArrowheads="1"/>
            </p:cNvSpPr>
            <p:nvPr/>
          </p:nvSpPr>
          <p:spPr bwMode="auto">
            <a:xfrm>
              <a:off x="642" y="2040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45" name="Oval 246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6" name="Rectangle 247"/>
            <p:cNvSpPr>
              <a:spLocks noChangeArrowheads="1"/>
            </p:cNvSpPr>
            <p:nvPr/>
          </p:nvSpPr>
          <p:spPr bwMode="auto">
            <a:xfrm>
              <a:off x="450" y="158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032" name="Line 249"/>
          <p:cNvSpPr>
            <a:spLocks noChangeShapeType="1"/>
          </p:cNvSpPr>
          <p:nvPr/>
        </p:nvSpPr>
        <p:spPr bwMode="auto">
          <a:xfrm>
            <a:off x="4419600" y="609600"/>
            <a:ext cx="0" cy="6248400"/>
          </a:xfrm>
          <a:prstGeom prst="line">
            <a:avLst/>
          </a:prstGeom>
          <a:noFill/>
          <a:ln w="952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253"/>
          <p:cNvSpPr txBox="1">
            <a:spLocks noChangeArrowheads="1"/>
          </p:cNvSpPr>
          <p:nvPr/>
        </p:nvSpPr>
        <p:spPr bwMode="auto">
          <a:xfrm>
            <a:off x="76200" y="762000"/>
            <a:ext cx="198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>
                <a:solidFill>
                  <a:schemeClr val="accent2"/>
                </a:solidFill>
                <a:latin typeface="Times New Roman" panose="02020603050405020304" pitchFamily="18" charset="0"/>
              </a:rPr>
              <a:t>1. Định nghĩa:</a:t>
            </a:r>
          </a:p>
        </p:txBody>
      </p:sp>
      <p:sp>
        <p:nvSpPr>
          <p:cNvPr id="1034" name="Text Box 254"/>
          <p:cNvSpPr txBox="1">
            <a:spLocks noChangeArrowheads="1"/>
          </p:cNvSpPr>
          <p:nvPr/>
        </p:nvSpPr>
        <p:spPr bwMode="auto">
          <a:xfrm>
            <a:off x="228600" y="1065213"/>
            <a:ext cx="41148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Góc nội tiếp là góc có </a:t>
            </a:r>
            <a:r>
              <a:rPr lang="en-US" altLang="en-US" b="1" u="sng">
                <a:solidFill>
                  <a:srgbClr val="000099"/>
                </a:solidFill>
                <a:latin typeface="Times New Roman" panose="02020603050405020304" pitchFamily="18" charset="0"/>
              </a:rPr>
              <a:t>đỉnh nằm trên đường tròn</a:t>
            </a: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 và </a:t>
            </a:r>
            <a:r>
              <a:rPr lang="en-US" altLang="en-US" b="1" u="sng">
                <a:solidFill>
                  <a:srgbClr val="000099"/>
                </a:solidFill>
                <a:latin typeface="Times New Roman" panose="02020603050405020304" pitchFamily="18" charset="0"/>
              </a:rPr>
              <a:t>hai cạnh chứa hai dây cung của đường tròn</a:t>
            </a: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 đó</a:t>
            </a: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447" name="Text Box 255"/>
          <p:cNvSpPr txBox="1">
            <a:spLocks noChangeArrowheads="1"/>
          </p:cNvSpPr>
          <p:nvPr/>
        </p:nvSpPr>
        <p:spPr bwMode="auto">
          <a:xfrm>
            <a:off x="228600" y="19050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Cung nằm bên trong góc được gọi là cung bị chắn.</a:t>
            </a:r>
          </a:p>
        </p:txBody>
      </p:sp>
      <p:grpSp>
        <p:nvGrpSpPr>
          <p:cNvPr id="7" name="Group 256"/>
          <p:cNvGrpSpPr>
            <a:grpSpLocks/>
          </p:cNvGrpSpPr>
          <p:nvPr/>
        </p:nvGrpSpPr>
        <p:grpSpPr bwMode="auto">
          <a:xfrm>
            <a:off x="4800600" y="895350"/>
            <a:ext cx="1390650" cy="1543050"/>
            <a:chOff x="3012" y="564"/>
            <a:chExt cx="876" cy="972"/>
          </a:xfrm>
        </p:grpSpPr>
        <p:sp>
          <p:nvSpPr>
            <p:cNvPr id="1118" name="AutoShape 257"/>
            <p:cNvSpPr>
              <a:spLocks noChangeAspect="1" noChangeArrowheads="1" noTextEdit="1"/>
            </p:cNvSpPr>
            <p:nvPr/>
          </p:nvSpPr>
          <p:spPr bwMode="auto">
            <a:xfrm>
              <a:off x="3012" y="564"/>
              <a:ext cx="876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9" name="Arc 258"/>
            <p:cNvSpPr>
              <a:spLocks/>
            </p:cNvSpPr>
            <p:nvPr/>
          </p:nvSpPr>
          <p:spPr bwMode="auto">
            <a:xfrm>
              <a:off x="3278" y="768"/>
              <a:ext cx="82" cy="102"/>
            </a:xfrm>
            <a:custGeom>
              <a:avLst/>
              <a:gdLst>
                <a:gd name="T0" fmla="*/ 0 w 17275"/>
                <a:gd name="T1" fmla="*/ 0 h 21600"/>
                <a:gd name="T2" fmla="*/ 0 w 17275"/>
                <a:gd name="T3" fmla="*/ 0 h 21600"/>
                <a:gd name="T4" fmla="*/ 0 w 17275"/>
                <a:gd name="T5" fmla="*/ 0 h 21600"/>
                <a:gd name="T6" fmla="*/ 0 60000 65536"/>
                <a:gd name="T7" fmla="*/ 0 60000 65536"/>
                <a:gd name="T8" fmla="*/ 0 60000 65536"/>
                <a:gd name="T9" fmla="*/ 0 w 17275"/>
                <a:gd name="T10" fmla="*/ 0 h 21600"/>
                <a:gd name="T11" fmla="*/ 17275 w 172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75" h="21600" fill="none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</a:path>
                <a:path w="17275" h="21600" stroke="0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  <a:lnTo>
                    <a:pt x="2679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20" name="Oval 259"/>
            <p:cNvSpPr>
              <a:spLocks noChangeArrowheads="1"/>
            </p:cNvSpPr>
            <p:nvPr/>
          </p:nvSpPr>
          <p:spPr bwMode="auto">
            <a:xfrm>
              <a:off x="3072" y="708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21" name="Line 260"/>
            <p:cNvSpPr>
              <a:spLocks noChangeShapeType="1"/>
            </p:cNvSpPr>
            <p:nvPr/>
          </p:nvSpPr>
          <p:spPr bwMode="auto">
            <a:xfrm flipH="1">
              <a:off x="3216" y="738"/>
              <a:ext cx="66" cy="7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2" name="Line 261"/>
            <p:cNvSpPr>
              <a:spLocks noChangeShapeType="1"/>
            </p:cNvSpPr>
            <p:nvPr/>
          </p:nvSpPr>
          <p:spPr bwMode="auto">
            <a:xfrm>
              <a:off x="3282" y="738"/>
              <a:ext cx="528" cy="58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3" name="Oval 262"/>
            <p:cNvSpPr>
              <a:spLocks noChangeArrowheads="1"/>
            </p:cNvSpPr>
            <p:nvPr/>
          </p:nvSpPr>
          <p:spPr bwMode="auto">
            <a:xfrm>
              <a:off x="3696" y="12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24" name="Rectangle 263"/>
            <p:cNvSpPr>
              <a:spLocks noChangeArrowheads="1"/>
            </p:cNvSpPr>
            <p:nvPr/>
          </p:nvSpPr>
          <p:spPr bwMode="auto">
            <a:xfrm>
              <a:off x="3756" y="115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25" name="Oval 264"/>
            <p:cNvSpPr>
              <a:spLocks noChangeArrowheads="1"/>
            </p:cNvSpPr>
            <p:nvPr/>
          </p:nvSpPr>
          <p:spPr bwMode="auto">
            <a:xfrm>
              <a:off x="3270" y="72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26" name="Oval 265"/>
            <p:cNvSpPr>
              <a:spLocks noChangeArrowheads="1"/>
            </p:cNvSpPr>
            <p:nvPr/>
          </p:nvSpPr>
          <p:spPr bwMode="auto">
            <a:xfrm>
              <a:off x="3216" y="132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27" name="Rectangle 266"/>
            <p:cNvSpPr>
              <a:spLocks noChangeArrowheads="1"/>
            </p:cNvSpPr>
            <p:nvPr/>
          </p:nvSpPr>
          <p:spPr bwMode="auto">
            <a:xfrm>
              <a:off x="3108" y="132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28" name="Oval 267"/>
            <p:cNvSpPr>
              <a:spLocks noChangeArrowheads="1"/>
            </p:cNvSpPr>
            <p:nvPr/>
          </p:nvSpPr>
          <p:spPr bwMode="auto">
            <a:xfrm>
              <a:off x="3270" y="72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29" name="Oval 268"/>
            <p:cNvSpPr>
              <a:spLocks noChangeArrowheads="1"/>
            </p:cNvSpPr>
            <p:nvPr/>
          </p:nvSpPr>
          <p:spPr bwMode="auto">
            <a:xfrm>
              <a:off x="3402" y="103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0" name="Rectangle 269"/>
            <p:cNvSpPr>
              <a:spLocks noChangeArrowheads="1"/>
            </p:cNvSpPr>
            <p:nvPr/>
          </p:nvSpPr>
          <p:spPr bwMode="auto">
            <a:xfrm>
              <a:off x="3378" y="1080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31" name="Oval 270"/>
            <p:cNvSpPr>
              <a:spLocks noChangeArrowheads="1"/>
            </p:cNvSpPr>
            <p:nvPr/>
          </p:nvSpPr>
          <p:spPr bwMode="auto">
            <a:xfrm>
              <a:off x="3270" y="72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2" name="Rectangle 271"/>
            <p:cNvSpPr>
              <a:spLocks noChangeArrowheads="1"/>
            </p:cNvSpPr>
            <p:nvPr/>
          </p:nvSpPr>
          <p:spPr bwMode="auto">
            <a:xfrm>
              <a:off x="3186" y="62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Group 272"/>
          <p:cNvGrpSpPr>
            <a:grpSpLocks noChangeAspect="1"/>
          </p:cNvGrpSpPr>
          <p:nvPr/>
        </p:nvGrpSpPr>
        <p:grpSpPr bwMode="auto">
          <a:xfrm>
            <a:off x="685800" y="3200400"/>
            <a:ext cx="990600" cy="666750"/>
            <a:chOff x="3264" y="1902"/>
            <a:chExt cx="624" cy="420"/>
          </a:xfrm>
        </p:grpSpPr>
        <p:sp>
          <p:nvSpPr>
            <p:cNvPr id="1116" name="AutoShape 273"/>
            <p:cNvSpPr>
              <a:spLocks noChangeAspect="1" noChangeArrowheads="1" noTextEdit="1"/>
            </p:cNvSpPr>
            <p:nvPr/>
          </p:nvSpPr>
          <p:spPr bwMode="auto">
            <a:xfrm>
              <a:off x="3264" y="1998"/>
              <a:ext cx="624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7" name="Arc 274"/>
            <p:cNvSpPr>
              <a:spLocks/>
            </p:cNvSpPr>
            <p:nvPr/>
          </p:nvSpPr>
          <p:spPr bwMode="auto">
            <a:xfrm>
              <a:off x="3334" y="1902"/>
              <a:ext cx="485" cy="342"/>
            </a:xfrm>
            <a:custGeom>
              <a:avLst/>
              <a:gdLst>
                <a:gd name="T0" fmla="*/ 0 w 30647"/>
                <a:gd name="T1" fmla="*/ 0 h 21600"/>
                <a:gd name="T2" fmla="*/ 0 w 30647"/>
                <a:gd name="T3" fmla="*/ 0 h 21600"/>
                <a:gd name="T4" fmla="*/ 0 w 30647"/>
                <a:gd name="T5" fmla="*/ 0 h 21600"/>
                <a:gd name="T6" fmla="*/ 0 60000 65536"/>
                <a:gd name="T7" fmla="*/ 0 60000 65536"/>
                <a:gd name="T8" fmla="*/ 0 60000 65536"/>
                <a:gd name="T9" fmla="*/ 0 w 30647"/>
                <a:gd name="T10" fmla="*/ 0 h 21600"/>
                <a:gd name="T11" fmla="*/ 30647 w 3064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647" h="21600" fill="none" extrusionOk="0">
                  <a:moveTo>
                    <a:pt x="30646" y="10716"/>
                  </a:moveTo>
                  <a:cubicBezTo>
                    <a:pt x="26801" y="17446"/>
                    <a:pt x="19644" y="21599"/>
                    <a:pt x="11893" y="21600"/>
                  </a:cubicBezTo>
                  <a:cubicBezTo>
                    <a:pt x="7664" y="21600"/>
                    <a:pt x="3529" y="20359"/>
                    <a:pt x="0" y="18030"/>
                  </a:cubicBezTo>
                </a:path>
                <a:path w="30647" h="21600" stroke="0" extrusionOk="0">
                  <a:moveTo>
                    <a:pt x="30646" y="10716"/>
                  </a:moveTo>
                  <a:cubicBezTo>
                    <a:pt x="26801" y="17446"/>
                    <a:pt x="19644" y="21599"/>
                    <a:pt x="11893" y="21600"/>
                  </a:cubicBezTo>
                  <a:cubicBezTo>
                    <a:pt x="7664" y="21600"/>
                    <a:pt x="3529" y="20359"/>
                    <a:pt x="0" y="18030"/>
                  </a:cubicBezTo>
                  <a:lnTo>
                    <a:pt x="11893" y="0"/>
                  </a:lnTo>
                  <a:close/>
                </a:path>
              </a:pathLst>
            </a:cu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>
                <a:solidFill>
                  <a:schemeClr val="folHlink"/>
                </a:solidFill>
              </a:endParaRPr>
            </a:p>
          </p:txBody>
        </p:sp>
      </p:grpSp>
      <p:grpSp>
        <p:nvGrpSpPr>
          <p:cNvPr id="9" name="Group 275"/>
          <p:cNvGrpSpPr>
            <a:grpSpLocks noChangeAspect="1"/>
          </p:cNvGrpSpPr>
          <p:nvPr/>
        </p:nvGrpSpPr>
        <p:grpSpPr bwMode="auto">
          <a:xfrm>
            <a:off x="6781800" y="990600"/>
            <a:ext cx="1781175" cy="1362075"/>
            <a:chOff x="2471" y="1731"/>
            <a:chExt cx="1122" cy="858"/>
          </a:xfrm>
        </p:grpSpPr>
        <p:sp>
          <p:nvSpPr>
            <p:cNvPr id="1100" name="AutoShape 276"/>
            <p:cNvSpPr>
              <a:spLocks noChangeAspect="1" noChangeArrowheads="1" noTextEdit="1"/>
            </p:cNvSpPr>
            <p:nvPr/>
          </p:nvSpPr>
          <p:spPr bwMode="auto">
            <a:xfrm>
              <a:off x="2471" y="1731"/>
              <a:ext cx="1122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1" name="Arc 277"/>
            <p:cNvSpPr>
              <a:spLocks/>
            </p:cNvSpPr>
            <p:nvPr/>
          </p:nvSpPr>
          <p:spPr bwMode="auto">
            <a:xfrm>
              <a:off x="2734" y="1902"/>
              <a:ext cx="113" cy="87"/>
            </a:xfrm>
            <a:custGeom>
              <a:avLst/>
              <a:gdLst>
                <a:gd name="T0" fmla="*/ 0 w 28117"/>
                <a:gd name="T1" fmla="*/ 0 h 21600"/>
                <a:gd name="T2" fmla="*/ 0 w 28117"/>
                <a:gd name="T3" fmla="*/ 0 h 21600"/>
                <a:gd name="T4" fmla="*/ 0 w 2811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117"/>
                <a:gd name="T10" fmla="*/ 0 h 21600"/>
                <a:gd name="T11" fmla="*/ 28117 w 2811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17" h="21600" fill="none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</a:path>
                <a:path w="28117" h="21600" stroke="0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  <a:lnTo>
                    <a:pt x="683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02" name="Oval 278"/>
            <p:cNvSpPr>
              <a:spLocks noChangeArrowheads="1"/>
            </p:cNvSpPr>
            <p:nvPr/>
          </p:nvSpPr>
          <p:spPr bwMode="auto">
            <a:xfrm>
              <a:off x="2627" y="1827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03" name="Line 279"/>
            <p:cNvSpPr>
              <a:spLocks noChangeShapeType="1"/>
            </p:cNvSpPr>
            <p:nvPr/>
          </p:nvSpPr>
          <p:spPr bwMode="auto">
            <a:xfrm flipH="1">
              <a:off x="2579" y="1899"/>
              <a:ext cx="180" cy="61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4" name="Line 280"/>
            <p:cNvSpPr>
              <a:spLocks noChangeShapeType="1"/>
            </p:cNvSpPr>
            <p:nvPr/>
          </p:nvSpPr>
          <p:spPr bwMode="auto">
            <a:xfrm>
              <a:off x="2759" y="1899"/>
              <a:ext cx="762" cy="16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5" name="Line 281"/>
            <p:cNvSpPr>
              <a:spLocks noChangeShapeType="1"/>
            </p:cNvSpPr>
            <p:nvPr/>
          </p:nvSpPr>
          <p:spPr bwMode="auto">
            <a:xfrm>
              <a:off x="2795" y="1941"/>
              <a:ext cx="30" cy="4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" name="Oval 282"/>
            <p:cNvSpPr>
              <a:spLocks noChangeArrowheads="1"/>
            </p:cNvSpPr>
            <p:nvPr/>
          </p:nvSpPr>
          <p:spPr bwMode="auto">
            <a:xfrm>
              <a:off x="2639" y="227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07" name="Rectangle 283"/>
            <p:cNvSpPr>
              <a:spLocks noChangeArrowheads="1"/>
            </p:cNvSpPr>
            <p:nvPr/>
          </p:nvSpPr>
          <p:spPr bwMode="auto">
            <a:xfrm>
              <a:off x="2531" y="222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08" name="Oval 284"/>
            <p:cNvSpPr>
              <a:spLocks noChangeArrowheads="1"/>
            </p:cNvSpPr>
            <p:nvPr/>
          </p:nvSpPr>
          <p:spPr bwMode="auto">
            <a:xfrm>
              <a:off x="2747" y="18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09" name="Oval 285"/>
            <p:cNvSpPr>
              <a:spLocks noChangeArrowheads="1"/>
            </p:cNvSpPr>
            <p:nvPr/>
          </p:nvSpPr>
          <p:spPr bwMode="auto">
            <a:xfrm>
              <a:off x="3257" y="200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10" name="Rectangle 286"/>
            <p:cNvSpPr>
              <a:spLocks noChangeArrowheads="1"/>
            </p:cNvSpPr>
            <p:nvPr/>
          </p:nvSpPr>
          <p:spPr bwMode="auto">
            <a:xfrm>
              <a:off x="3317" y="1875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11" name="Oval 287"/>
            <p:cNvSpPr>
              <a:spLocks noChangeArrowheads="1"/>
            </p:cNvSpPr>
            <p:nvPr/>
          </p:nvSpPr>
          <p:spPr bwMode="auto">
            <a:xfrm>
              <a:off x="2747" y="18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12" name="Oval 288"/>
            <p:cNvSpPr>
              <a:spLocks noChangeArrowheads="1"/>
            </p:cNvSpPr>
            <p:nvPr/>
          </p:nvSpPr>
          <p:spPr bwMode="auto">
            <a:xfrm>
              <a:off x="2957" y="215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13" name="Rectangle 289"/>
            <p:cNvSpPr>
              <a:spLocks noChangeArrowheads="1"/>
            </p:cNvSpPr>
            <p:nvPr/>
          </p:nvSpPr>
          <p:spPr bwMode="auto">
            <a:xfrm>
              <a:off x="2957" y="2187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14" name="Oval 290"/>
            <p:cNvSpPr>
              <a:spLocks noChangeArrowheads="1"/>
            </p:cNvSpPr>
            <p:nvPr/>
          </p:nvSpPr>
          <p:spPr bwMode="auto">
            <a:xfrm>
              <a:off x="2747" y="18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15" name="Rectangle 291"/>
            <p:cNvSpPr>
              <a:spLocks noChangeArrowheads="1"/>
            </p:cNvSpPr>
            <p:nvPr/>
          </p:nvSpPr>
          <p:spPr bwMode="auto">
            <a:xfrm>
              <a:off x="2645" y="1791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" name="Group 292"/>
          <p:cNvGrpSpPr>
            <a:grpSpLocks/>
          </p:cNvGrpSpPr>
          <p:nvPr/>
        </p:nvGrpSpPr>
        <p:grpSpPr bwMode="auto">
          <a:xfrm>
            <a:off x="2028825" y="2524125"/>
            <a:ext cx="1781175" cy="1362075"/>
            <a:chOff x="1278" y="1590"/>
            <a:chExt cx="1122" cy="858"/>
          </a:xfrm>
        </p:grpSpPr>
        <p:sp>
          <p:nvSpPr>
            <p:cNvPr id="1084" name="AutoShape 293"/>
            <p:cNvSpPr>
              <a:spLocks noChangeAspect="1" noChangeArrowheads="1" noTextEdit="1"/>
            </p:cNvSpPr>
            <p:nvPr/>
          </p:nvSpPr>
          <p:spPr bwMode="auto">
            <a:xfrm>
              <a:off x="1278" y="1590"/>
              <a:ext cx="1122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Arc 294"/>
            <p:cNvSpPr>
              <a:spLocks/>
            </p:cNvSpPr>
            <p:nvPr/>
          </p:nvSpPr>
          <p:spPr bwMode="auto">
            <a:xfrm>
              <a:off x="1541" y="1761"/>
              <a:ext cx="113" cy="87"/>
            </a:xfrm>
            <a:custGeom>
              <a:avLst/>
              <a:gdLst>
                <a:gd name="T0" fmla="*/ 0 w 28117"/>
                <a:gd name="T1" fmla="*/ 0 h 21600"/>
                <a:gd name="T2" fmla="*/ 0 w 28117"/>
                <a:gd name="T3" fmla="*/ 0 h 21600"/>
                <a:gd name="T4" fmla="*/ 0 w 2811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117"/>
                <a:gd name="T10" fmla="*/ 0 h 21600"/>
                <a:gd name="T11" fmla="*/ 28117 w 2811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17" h="21600" fill="none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</a:path>
                <a:path w="28117" h="21600" stroke="0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  <a:lnTo>
                    <a:pt x="683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86" name="Oval 295"/>
            <p:cNvSpPr>
              <a:spLocks noChangeArrowheads="1"/>
            </p:cNvSpPr>
            <p:nvPr/>
          </p:nvSpPr>
          <p:spPr bwMode="auto">
            <a:xfrm>
              <a:off x="1434" y="1686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87" name="Line 296"/>
            <p:cNvSpPr>
              <a:spLocks noChangeShapeType="1"/>
            </p:cNvSpPr>
            <p:nvPr/>
          </p:nvSpPr>
          <p:spPr bwMode="auto">
            <a:xfrm flipH="1">
              <a:off x="1386" y="1758"/>
              <a:ext cx="180" cy="61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Line 297"/>
            <p:cNvSpPr>
              <a:spLocks noChangeShapeType="1"/>
            </p:cNvSpPr>
            <p:nvPr/>
          </p:nvSpPr>
          <p:spPr bwMode="auto">
            <a:xfrm>
              <a:off x="1566" y="1758"/>
              <a:ext cx="762" cy="16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9" name="Line 298"/>
            <p:cNvSpPr>
              <a:spLocks noChangeShapeType="1"/>
            </p:cNvSpPr>
            <p:nvPr/>
          </p:nvSpPr>
          <p:spPr bwMode="auto">
            <a:xfrm>
              <a:off x="1602" y="1800"/>
              <a:ext cx="30" cy="4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0" name="Oval 299"/>
            <p:cNvSpPr>
              <a:spLocks noChangeArrowheads="1"/>
            </p:cNvSpPr>
            <p:nvPr/>
          </p:nvSpPr>
          <p:spPr bwMode="auto">
            <a:xfrm>
              <a:off x="1446" y="213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1" name="Rectangle 300"/>
            <p:cNvSpPr>
              <a:spLocks noChangeArrowheads="1"/>
            </p:cNvSpPr>
            <p:nvPr/>
          </p:nvSpPr>
          <p:spPr bwMode="auto">
            <a:xfrm>
              <a:off x="1338" y="208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2" name="Oval 301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3" name="Oval 302"/>
            <p:cNvSpPr>
              <a:spLocks noChangeArrowheads="1"/>
            </p:cNvSpPr>
            <p:nvPr/>
          </p:nvSpPr>
          <p:spPr bwMode="auto">
            <a:xfrm>
              <a:off x="2064" y="186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4" name="Rectangle 303"/>
            <p:cNvSpPr>
              <a:spLocks noChangeArrowheads="1"/>
            </p:cNvSpPr>
            <p:nvPr/>
          </p:nvSpPr>
          <p:spPr bwMode="auto">
            <a:xfrm>
              <a:off x="2124" y="173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5" name="Oval 304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6" name="Oval 305"/>
            <p:cNvSpPr>
              <a:spLocks noChangeArrowheads="1"/>
            </p:cNvSpPr>
            <p:nvPr/>
          </p:nvSpPr>
          <p:spPr bwMode="auto">
            <a:xfrm>
              <a:off x="1764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7" name="Rectangle 306"/>
            <p:cNvSpPr>
              <a:spLocks noChangeArrowheads="1"/>
            </p:cNvSpPr>
            <p:nvPr/>
          </p:nvSpPr>
          <p:spPr bwMode="auto">
            <a:xfrm>
              <a:off x="1764" y="2046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8" name="Oval 307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9" name="Rectangle 308"/>
            <p:cNvSpPr>
              <a:spLocks noChangeArrowheads="1"/>
            </p:cNvSpPr>
            <p:nvPr/>
          </p:nvSpPr>
          <p:spPr bwMode="auto">
            <a:xfrm>
              <a:off x="1452" y="165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" name="Group 309"/>
          <p:cNvGrpSpPr>
            <a:grpSpLocks/>
          </p:cNvGrpSpPr>
          <p:nvPr/>
        </p:nvGrpSpPr>
        <p:grpSpPr bwMode="auto">
          <a:xfrm>
            <a:off x="757238" y="4572000"/>
            <a:ext cx="1985962" cy="366713"/>
            <a:chOff x="1533" y="2592"/>
            <a:chExt cx="1203" cy="231"/>
          </a:xfrm>
        </p:grpSpPr>
        <p:sp>
          <p:nvSpPr>
            <p:cNvPr id="1083" name="Text Box 310"/>
            <p:cNvSpPr txBox="1">
              <a:spLocks noChangeArrowheads="1"/>
            </p:cNvSpPr>
            <p:nvPr/>
          </p:nvSpPr>
          <p:spPr bwMode="auto">
            <a:xfrm>
              <a:off x="1536" y="2592"/>
              <a:ext cx="1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là cung bị chắn.</a:t>
              </a:r>
            </a:p>
          </p:txBody>
        </p:sp>
        <p:graphicFrame>
          <p:nvGraphicFramePr>
            <p:cNvPr id="1027" name="Object 311"/>
            <p:cNvGraphicFramePr>
              <a:graphicFrameLocks noChangeAspect="1"/>
            </p:cNvGraphicFramePr>
            <p:nvPr/>
          </p:nvGraphicFramePr>
          <p:xfrm>
            <a:off x="1533" y="2592"/>
            <a:ext cx="24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4" name="Equation" r:id="rId4" imgW="253800" imgH="228600" progId="Equation.DSMT4">
                    <p:embed/>
                  </p:oleObj>
                </mc:Choice>
                <mc:Fallback>
                  <p:oleObj name="Equation" r:id="rId4" imgW="253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3" y="2592"/>
                          <a:ext cx="24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312"/>
          <p:cNvGrpSpPr>
            <a:grpSpLocks/>
          </p:cNvGrpSpPr>
          <p:nvPr/>
        </p:nvGrpSpPr>
        <p:grpSpPr bwMode="auto">
          <a:xfrm>
            <a:off x="762000" y="4191000"/>
            <a:ext cx="2133600" cy="366713"/>
            <a:chOff x="192" y="2736"/>
            <a:chExt cx="1344" cy="231"/>
          </a:xfrm>
        </p:grpSpPr>
        <p:sp>
          <p:nvSpPr>
            <p:cNvPr id="1082" name="Text Box 313"/>
            <p:cNvSpPr txBox="1">
              <a:spLocks noChangeArrowheads="1"/>
            </p:cNvSpPr>
            <p:nvPr/>
          </p:nvSpPr>
          <p:spPr bwMode="auto">
            <a:xfrm>
              <a:off x="288" y="2736"/>
              <a:ext cx="12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là góc nội tiếp.</a:t>
              </a:r>
            </a:p>
          </p:txBody>
        </p:sp>
        <p:graphicFrame>
          <p:nvGraphicFramePr>
            <p:cNvPr id="1026" name="Object 314"/>
            <p:cNvGraphicFramePr>
              <a:graphicFrameLocks noChangeAspect="1"/>
            </p:cNvGraphicFramePr>
            <p:nvPr/>
          </p:nvGraphicFramePr>
          <p:xfrm>
            <a:off x="192" y="2736"/>
            <a:ext cx="336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5" name="Equation" r:id="rId6" imgW="342720" imgH="228600" progId="Equation.DSMT4">
                    <p:embed/>
                  </p:oleObj>
                </mc:Choice>
                <mc:Fallback>
                  <p:oleObj name="Equation" r:id="rId6" imgW="34272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2736"/>
                          <a:ext cx="336" cy="2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315"/>
          <p:cNvGrpSpPr>
            <a:grpSpLocks noChangeAspect="1"/>
          </p:cNvGrpSpPr>
          <p:nvPr/>
        </p:nvGrpSpPr>
        <p:grpSpPr bwMode="auto">
          <a:xfrm>
            <a:off x="2209800" y="2857500"/>
            <a:ext cx="1285875" cy="1028700"/>
            <a:chOff x="2323" y="1836"/>
            <a:chExt cx="810" cy="648"/>
          </a:xfrm>
        </p:grpSpPr>
        <p:sp>
          <p:nvSpPr>
            <p:cNvPr id="1080" name="AutoShape 316"/>
            <p:cNvSpPr>
              <a:spLocks noChangeAspect="1" noChangeArrowheads="1" noTextEdit="1"/>
            </p:cNvSpPr>
            <p:nvPr/>
          </p:nvSpPr>
          <p:spPr bwMode="auto">
            <a:xfrm>
              <a:off x="2323" y="1836"/>
              <a:ext cx="810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Arc 317"/>
            <p:cNvSpPr>
              <a:spLocks/>
            </p:cNvSpPr>
            <p:nvPr/>
          </p:nvSpPr>
          <p:spPr bwMode="auto">
            <a:xfrm>
              <a:off x="2391" y="1906"/>
              <a:ext cx="664" cy="500"/>
            </a:xfrm>
            <a:custGeom>
              <a:avLst/>
              <a:gdLst>
                <a:gd name="T0" fmla="*/ 0 w 41933"/>
                <a:gd name="T1" fmla="*/ 0 h 31565"/>
                <a:gd name="T2" fmla="*/ 0 w 41933"/>
                <a:gd name="T3" fmla="*/ 0 h 31565"/>
                <a:gd name="T4" fmla="*/ 0 w 41933"/>
                <a:gd name="T5" fmla="*/ 0 h 31565"/>
                <a:gd name="T6" fmla="*/ 0 60000 65536"/>
                <a:gd name="T7" fmla="*/ 0 60000 65536"/>
                <a:gd name="T8" fmla="*/ 0 60000 65536"/>
                <a:gd name="T9" fmla="*/ 0 w 41933"/>
                <a:gd name="T10" fmla="*/ 0 h 31565"/>
                <a:gd name="T11" fmla="*/ 41933 w 41933"/>
                <a:gd name="T12" fmla="*/ 31565 h 315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933" h="31565" fill="none" extrusionOk="0">
                  <a:moveTo>
                    <a:pt x="39496" y="0"/>
                  </a:moveTo>
                  <a:cubicBezTo>
                    <a:pt x="41097" y="3077"/>
                    <a:pt x="41933" y="6495"/>
                    <a:pt x="41933" y="9965"/>
                  </a:cubicBezTo>
                  <a:cubicBezTo>
                    <a:pt x="41933" y="21894"/>
                    <a:pt x="32262" y="31565"/>
                    <a:pt x="20333" y="31565"/>
                  </a:cubicBezTo>
                  <a:cubicBezTo>
                    <a:pt x="11213" y="31565"/>
                    <a:pt x="3077" y="25838"/>
                    <a:pt x="0" y="17253"/>
                  </a:cubicBezTo>
                </a:path>
                <a:path w="41933" h="31565" stroke="0" extrusionOk="0">
                  <a:moveTo>
                    <a:pt x="39496" y="0"/>
                  </a:moveTo>
                  <a:cubicBezTo>
                    <a:pt x="41097" y="3077"/>
                    <a:pt x="41933" y="6495"/>
                    <a:pt x="41933" y="9965"/>
                  </a:cubicBezTo>
                  <a:cubicBezTo>
                    <a:pt x="41933" y="21894"/>
                    <a:pt x="32262" y="31565"/>
                    <a:pt x="20333" y="31565"/>
                  </a:cubicBezTo>
                  <a:cubicBezTo>
                    <a:pt x="11213" y="31565"/>
                    <a:pt x="3077" y="25838"/>
                    <a:pt x="0" y="17253"/>
                  </a:cubicBezTo>
                  <a:lnTo>
                    <a:pt x="20333" y="9965"/>
                  </a:lnTo>
                  <a:close/>
                </a:path>
              </a:pathLst>
            </a:cu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pic>
        <p:nvPicPr>
          <p:cNvPr id="1043" name="Picture 318" descr="han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61352">
            <a:off x="134144" y="1083469"/>
            <a:ext cx="382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11" name="Picture 319" descr="han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61352">
            <a:off x="169069" y="1921669"/>
            <a:ext cx="382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12" name="Picture 320" descr="han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61352">
            <a:off x="321469" y="4207669"/>
            <a:ext cx="382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13" name="Picture 321" descr="han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61352">
            <a:off x="321469" y="4588669"/>
            <a:ext cx="382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14" name="Picture 32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64981">
            <a:off x="6751638" y="1866900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15" name="Picture 32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438" y="1638300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9" name="AutoShape 324"/>
          <p:cNvSpPr>
            <a:spLocks noChangeAspect="1" noChangeArrowheads="1" noTextEdit="1"/>
          </p:cNvSpPr>
          <p:nvPr/>
        </p:nvSpPr>
        <p:spPr bwMode="auto">
          <a:xfrm>
            <a:off x="5989638" y="2133600"/>
            <a:ext cx="25908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325"/>
          <p:cNvGrpSpPr>
            <a:grpSpLocks noChangeAspect="1"/>
          </p:cNvGrpSpPr>
          <p:nvPr/>
        </p:nvGrpSpPr>
        <p:grpSpPr bwMode="auto">
          <a:xfrm>
            <a:off x="6096000" y="2362200"/>
            <a:ext cx="1981200" cy="1981200"/>
            <a:chOff x="-289" y="745"/>
            <a:chExt cx="2841" cy="2793"/>
          </a:xfrm>
        </p:grpSpPr>
        <p:sp>
          <p:nvSpPr>
            <p:cNvPr id="1078" name="Oval 326"/>
            <p:cNvSpPr>
              <a:spLocks noChangeAspect="1" noChangeArrowheads="1"/>
            </p:cNvSpPr>
            <p:nvPr/>
          </p:nvSpPr>
          <p:spPr bwMode="auto">
            <a:xfrm>
              <a:off x="-241" y="745"/>
              <a:ext cx="2793" cy="279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pic>
          <p:nvPicPr>
            <p:cNvPr id="1079" name="Picture 327" descr="cp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9" y="801"/>
              <a:ext cx="1536" cy="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520" name="Arc 328"/>
          <p:cNvSpPr>
            <a:spLocks/>
          </p:cNvSpPr>
          <p:nvPr/>
        </p:nvSpPr>
        <p:spPr bwMode="auto">
          <a:xfrm>
            <a:off x="6113463" y="2381250"/>
            <a:ext cx="1312862" cy="1085850"/>
          </a:xfrm>
          <a:custGeom>
            <a:avLst/>
            <a:gdLst>
              <a:gd name="T0" fmla="*/ 438609751 w 28616"/>
              <a:gd name="T1" fmla="*/ 2147483647 h 23667"/>
              <a:gd name="T2" fmla="*/ 2147483647 w 28616"/>
              <a:gd name="T3" fmla="*/ 2147483647 h 23667"/>
              <a:gd name="T4" fmla="*/ 2147483647 w 28616"/>
              <a:gd name="T5" fmla="*/ 2147483647 h 23667"/>
              <a:gd name="T6" fmla="*/ 0 60000 65536"/>
              <a:gd name="T7" fmla="*/ 0 60000 65536"/>
              <a:gd name="T8" fmla="*/ 0 60000 65536"/>
              <a:gd name="T9" fmla="*/ 0 w 28616"/>
              <a:gd name="T10" fmla="*/ 0 h 23667"/>
              <a:gd name="T11" fmla="*/ 28616 w 28616"/>
              <a:gd name="T12" fmla="*/ 23667 h 236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16" h="23667" fill="none" extrusionOk="0">
                <a:moveTo>
                  <a:pt x="99" y="23666"/>
                </a:moveTo>
                <a:cubicBezTo>
                  <a:pt x="33" y="22979"/>
                  <a:pt x="0" y="2229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7" y="-1"/>
                  <a:pt x="26358" y="395"/>
                  <a:pt x="28615" y="1171"/>
                </a:cubicBezTo>
              </a:path>
              <a:path w="28616" h="23667" stroke="0" extrusionOk="0">
                <a:moveTo>
                  <a:pt x="99" y="23666"/>
                </a:moveTo>
                <a:cubicBezTo>
                  <a:pt x="33" y="22979"/>
                  <a:pt x="0" y="2229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7" y="-1"/>
                  <a:pt x="26358" y="395"/>
                  <a:pt x="28615" y="1171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1" name="Arc 329"/>
          <p:cNvSpPr>
            <a:spLocks/>
          </p:cNvSpPr>
          <p:nvPr/>
        </p:nvSpPr>
        <p:spPr bwMode="auto">
          <a:xfrm>
            <a:off x="7104063" y="2417763"/>
            <a:ext cx="990600" cy="1536700"/>
          </a:xfrm>
          <a:custGeom>
            <a:avLst/>
            <a:gdLst>
              <a:gd name="T0" fmla="*/ 2147483647 w 21600"/>
              <a:gd name="T1" fmla="*/ 0 h 33492"/>
              <a:gd name="T2" fmla="*/ 2147483647 w 21600"/>
              <a:gd name="T3" fmla="*/ 2147483647 h 33492"/>
              <a:gd name="T4" fmla="*/ 0 w 21600"/>
              <a:gd name="T5" fmla="*/ 2147483647 h 33492"/>
              <a:gd name="T6" fmla="*/ 0 60000 65536"/>
              <a:gd name="T7" fmla="*/ 0 60000 65536"/>
              <a:gd name="T8" fmla="*/ 0 60000 65536"/>
              <a:gd name="T9" fmla="*/ 0 w 21600"/>
              <a:gd name="T10" fmla="*/ 0 h 33492"/>
              <a:gd name="T11" fmla="*/ 21600 w 21600"/>
              <a:gd name="T12" fmla="*/ 33492 h 334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492" fill="none" extrusionOk="0">
                <a:moveTo>
                  <a:pt x="5824" y="-1"/>
                </a:moveTo>
                <a:cubicBezTo>
                  <a:pt x="15151" y="2611"/>
                  <a:pt x="21600" y="11113"/>
                  <a:pt x="21600" y="20800"/>
                </a:cubicBezTo>
                <a:cubicBezTo>
                  <a:pt x="21600" y="25359"/>
                  <a:pt x="20157" y="29802"/>
                  <a:pt x="17477" y="33491"/>
                </a:cubicBezTo>
              </a:path>
              <a:path w="21600" h="33492" stroke="0" extrusionOk="0">
                <a:moveTo>
                  <a:pt x="5824" y="-1"/>
                </a:moveTo>
                <a:cubicBezTo>
                  <a:pt x="15151" y="2611"/>
                  <a:pt x="21600" y="11113"/>
                  <a:pt x="21600" y="20800"/>
                </a:cubicBezTo>
                <a:cubicBezTo>
                  <a:pt x="21600" y="25359"/>
                  <a:pt x="20157" y="29802"/>
                  <a:pt x="17477" y="33491"/>
                </a:cubicBezTo>
                <a:lnTo>
                  <a:pt x="0" y="208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2" name="Arc 330"/>
          <p:cNvSpPr>
            <a:spLocks/>
          </p:cNvSpPr>
          <p:nvPr/>
        </p:nvSpPr>
        <p:spPr bwMode="auto">
          <a:xfrm>
            <a:off x="6115050" y="3371850"/>
            <a:ext cx="1817688" cy="990600"/>
          </a:xfrm>
          <a:custGeom>
            <a:avLst/>
            <a:gdLst>
              <a:gd name="T0" fmla="*/ 2147483647 w 39643"/>
              <a:gd name="T1" fmla="*/ 2147483647 h 21600"/>
              <a:gd name="T2" fmla="*/ 0 w 39643"/>
              <a:gd name="T3" fmla="*/ 2147483647 h 21600"/>
              <a:gd name="T4" fmla="*/ 2147483647 w 39643"/>
              <a:gd name="T5" fmla="*/ 0 h 21600"/>
              <a:gd name="T6" fmla="*/ 0 60000 65536"/>
              <a:gd name="T7" fmla="*/ 0 60000 65536"/>
              <a:gd name="T8" fmla="*/ 0 60000 65536"/>
              <a:gd name="T9" fmla="*/ 0 w 39643"/>
              <a:gd name="T10" fmla="*/ 0 h 21600"/>
              <a:gd name="T11" fmla="*/ 39643 w 3964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43" h="21600" fill="none" extrusionOk="0">
                <a:moveTo>
                  <a:pt x="39642" y="11836"/>
                </a:moveTo>
                <a:cubicBezTo>
                  <a:pt x="35651" y="17929"/>
                  <a:pt x="28858" y="21599"/>
                  <a:pt x="21575" y="21600"/>
                </a:cubicBezTo>
                <a:cubicBezTo>
                  <a:pt x="10048" y="21600"/>
                  <a:pt x="553" y="12549"/>
                  <a:pt x="-1" y="1037"/>
                </a:cubicBezTo>
              </a:path>
              <a:path w="39643" h="21600" stroke="0" extrusionOk="0">
                <a:moveTo>
                  <a:pt x="39642" y="11836"/>
                </a:moveTo>
                <a:cubicBezTo>
                  <a:pt x="35651" y="17929"/>
                  <a:pt x="28858" y="21599"/>
                  <a:pt x="21575" y="21600"/>
                </a:cubicBezTo>
                <a:cubicBezTo>
                  <a:pt x="10048" y="21600"/>
                  <a:pt x="553" y="12549"/>
                  <a:pt x="-1" y="1037"/>
                </a:cubicBezTo>
                <a:lnTo>
                  <a:pt x="21575" y="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3" name="Line 331"/>
          <p:cNvSpPr>
            <a:spLocks noChangeShapeType="1"/>
          </p:cNvSpPr>
          <p:nvPr/>
        </p:nvSpPr>
        <p:spPr bwMode="auto">
          <a:xfrm flipH="1">
            <a:off x="6256338" y="2409825"/>
            <a:ext cx="590550" cy="20002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24" name="Line 332"/>
          <p:cNvSpPr>
            <a:spLocks noChangeShapeType="1"/>
          </p:cNvSpPr>
          <p:nvPr/>
        </p:nvSpPr>
        <p:spPr bwMode="auto">
          <a:xfrm>
            <a:off x="6846888" y="2409825"/>
            <a:ext cx="1619250" cy="168592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25" name="Oval 333"/>
          <p:cNvSpPr>
            <a:spLocks noChangeArrowheads="1"/>
          </p:cNvSpPr>
          <p:nvPr/>
        </p:nvSpPr>
        <p:spPr bwMode="auto">
          <a:xfrm>
            <a:off x="7085013" y="33528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6" name="Oval 334"/>
          <p:cNvSpPr>
            <a:spLocks noChangeArrowheads="1"/>
          </p:cNvSpPr>
          <p:nvPr/>
        </p:nvSpPr>
        <p:spPr bwMode="auto">
          <a:xfrm>
            <a:off x="6827838" y="2390775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7" name="Rectangle 335"/>
          <p:cNvSpPr>
            <a:spLocks noChangeArrowheads="1"/>
          </p:cNvSpPr>
          <p:nvPr/>
        </p:nvSpPr>
        <p:spPr bwMode="auto">
          <a:xfrm>
            <a:off x="6684963" y="2228850"/>
            <a:ext cx="1095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rgbClr val="0000FF"/>
                </a:solidFill>
              </a:rPr>
              <a:t>A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28" name="Oval 336"/>
          <p:cNvSpPr>
            <a:spLocks noChangeArrowheads="1"/>
          </p:cNvSpPr>
          <p:nvPr/>
        </p:nvSpPr>
        <p:spPr bwMode="auto">
          <a:xfrm>
            <a:off x="6351588" y="40195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9" name="Rectangle 337"/>
          <p:cNvSpPr>
            <a:spLocks noChangeArrowheads="1"/>
          </p:cNvSpPr>
          <p:nvPr/>
        </p:nvSpPr>
        <p:spPr bwMode="auto">
          <a:xfrm>
            <a:off x="6180138" y="3990975"/>
            <a:ext cx="1095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rgbClr val="0000FF"/>
                </a:solidFill>
              </a:rPr>
              <a:t>B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30" name="Oval 338"/>
          <p:cNvSpPr>
            <a:spLocks noChangeArrowheads="1"/>
          </p:cNvSpPr>
          <p:nvPr/>
        </p:nvSpPr>
        <p:spPr bwMode="auto">
          <a:xfrm>
            <a:off x="8037513" y="36385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31" name="Rectangle 339"/>
          <p:cNvSpPr>
            <a:spLocks noChangeArrowheads="1"/>
          </p:cNvSpPr>
          <p:nvPr/>
        </p:nvSpPr>
        <p:spPr bwMode="auto">
          <a:xfrm>
            <a:off x="8132763" y="3562350"/>
            <a:ext cx="1095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rgbClr val="0000FF"/>
                </a:solidFill>
              </a:rPr>
              <a:t>C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32" name="Text Box 340"/>
          <p:cNvSpPr txBox="1">
            <a:spLocks noChangeArrowheads="1"/>
          </p:cNvSpPr>
          <p:nvPr/>
        </p:nvSpPr>
        <p:spPr bwMode="auto">
          <a:xfrm>
            <a:off x="6980238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8533" name="Text Box 341"/>
          <p:cNvSpPr txBox="1">
            <a:spLocks noChangeArrowheads="1"/>
          </p:cNvSpPr>
          <p:nvPr/>
        </p:nvSpPr>
        <p:spPr bwMode="auto">
          <a:xfrm>
            <a:off x="4572000" y="8382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CÁCH VẼ HÌNH:</a:t>
            </a:r>
          </a:p>
        </p:txBody>
      </p:sp>
      <p:grpSp>
        <p:nvGrpSpPr>
          <p:cNvPr id="15" name="Group 342"/>
          <p:cNvGrpSpPr>
            <a:grpSpLocks noChangeAspect="1"/>
          </p:cNvGrpSpPr>
          <p:nvPr/>
        </p:nvGrpSpPr>
        <p:grpSpPr bwMode="auto">
          <a:xfrm>
            <a:off x="6629400" y="2333625"/>
            <a:ext cx="609600" cy="638175"/>
            <a:chOff x="3888" y="3408"/>
            <a:chExt cx="384" cy="402"/>
          </a:xfrm>
        </p:grpSpPr>
        <p:sp>
          <p:nvSpPr>
            <p:cNvPr id="1075" name="AutoShape 343"/>
            <p:cNvSpPr>
              <a:spLocks noChangeAspect="1" noChangeArrowheads="1" noTextEdit="1"/>
            </p:cNvSpPr>
            <p:nvPr/>
          </p:nvSpPr>
          <p:spPr bwMode="auto">
            <a:xfrm>
              <a:off x="3888" y="3408"/>
              <a:ext cx="384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" name="Freeform 344"/>
            <p:cNvSpPr>
              <a:spLocks/>
            </p:cNvSpPr>
            <p:nvPr/>
          </p:nvSpPr>
          <p:spPr bwMode="auto">
            <a:xfrm>
              <a:off x="3960" y="3480"/>
              <a:ext cx="240" cy="246"/>
            </a:xfrm>
            <a:custGeom>
              <a:avLst/>
              <a:gdLst>
                <a:gd name="T0" fmla="*/ 66 w 240"/>
                <a:gd name="T1" fmla="*/ 0 h 246"/>
                <a:gd name="T2" fmla="*/ 0 w 240"/>
                <a:gd name="T3" fmla="*/ 240 h 246"/>
                <a:gd name="T4" fmla="*/ 126 w 240"/>
                <a:gd name="T5" fmla="*/ 246 h 246"/>
                <a:gd name="T6" fmla="*/ 240 w 240"/>
                <a:gd name="T7" fmla="*/ 180 h 246"/>
                <a:gd name="T8" fmla="*/ 66 w 240"/>
                <a:gd name="T9" fmla="*/ 0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0"/>
                <a:gd name="T16" fmla="*/ 0 h 246"/>
                <a:gd name="T17" fmla="*/ 240 w 240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0" h="246">
                  <a:moveTo>
                    <a:pt x="66" y="0"/>
                  </a:moveTo>
                  <a:lnTo>
                    <a:pt x="0" y="240"/>
                  </a:lnTo>
                  <a:lnTo>
                    <a:pt x="126" y="246"/>
                  </a:lnTo>
                  <a:lnTo>
                    <a:pt x="240" y="18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77" name="Arc 345"/>
            <p:cNvSpPr>
              <a:spLocks/>
            </p:cNvSpPr>
            <p:nvPr/>
          </p:nvSpPr>
          <p:spPr bwMode="auto">
            <a:xfrm>
              <a:off x="3959" y="3480"/>
              <a:ext cx="242" cy="252"/>
            </a:xfrm>
            <a:custGeom>
              <a:avLst/>
              <a:gdLst>
                <a:gd name="T0" fmla="*/ 0 w 20739"/>
                <a:gd name="T1" fmla="*/ 0 h 21600"/>
                <a:gd name="T2" fmla="*/ 0 w 20739"/>
                <a:gd name="T3" fmla="*/ 0 h 21600"/>
                <a:gd name="T4" fmla="*/ 0 w 20739"/>
                <a:gd name="T5" fmla="*/ 0 h 21600"/>
                <a:gd name="T6" fmla="*/ 0 60000 65536"/>
                <a:gd name="T7" fmla="*/ 0 60000 65536"/>
                <a:gd name="T8" fmla="*/ 0 60000 65536"/>
                <a:gd name="T9" fmla="*/ 0 w 20739"/>
                <a:gd name="T10" fmla="*/ 0 h 21600"/>
                <a:gd name="T11" fmla="*/ 20739 w 2073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39" h="21600" fill="none" extrusionOk="0">
                  <a:moveTo>
                    <a:pt x="20739" y="15530"/>
                  </a:moveTo>
                  <a:cubicBezTo>
                    <a:pt x="16711" y="19423"/>
                    <a:pt x="11328" y="21599"/>
                    <a:pt x="5727" y="21600"/>
                  </a:cubicBezTo>
                  <a:cubicBezTo>
                    <a:pt x="3791" y="21600"/>
                    <a:pt x="1865" y="21339"/>
                    <a:pt x="0" y="20826"/>
                  </a:cubicBezTo>
                </a:path>
                <a:path w="20739" h="21600" stroke="0" extrusionOk="0">
                  <a:moveTo>
                    <a:pt x="20739" y="15530"/>
                  </a:moveTo>
                  <a:cubicBezTo>
                    <a:pt x="16711" y="19423"/>
                    <a:pt x="11328" y="21599"/>
                    <a:pt x="5727" y="21600"/>
                  </a:cubicBezTo>
                  <a:cubicBezTo>
                    <a:pt x="3791" y="21600"/>
                    <a:pt x="1865" y="21339"/>
                    <a:pt x="0" y="20826"/>
                  </a:cubicBezTo>
                  <a:lnTo>
                    <a:pt x="5727" y="0"/>
                  </a:lnTo>
                  <a:close/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8538" name="Text Box 346"/>
          <p:cNvSpPr txBox="1">
            <a:spLocks noChangeArrowheads="1"/>
          </p:cNvSpPr>
          <p:nvPr/>
        </p:nvSpPr>
        <p:spPr bwMode="auto">
          <a:xfrm>
            <a:off x="533400" y="3810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Hình 13a</a:t>
            </a:r>
          </a:p>
        </p:txBody>
      </p:sp>
      <p:sp>
        <p:nvSpPr>
          <p:cNvPr id="8539" name="Text Box 347"/>
          <p:cNvSpPr txBox="1">
            <a:spLocks noChangeArrowheads="1"/>
          </p:cNvSpPr>
          <p:nvPr/>
        </p:nvSpPr>
        <p:spPr bwMode="auto">
          <a:xfrm>
            <a:off x="2133600" y="3810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Hình 13b</a:t>
            </a:r>
          </a:p>
        </p:txBody>
      </p:sp>
      <p:sp>
        <p:nvSpPr>
          <p:cNvPr id="1068" name="Text Box 348"/>
          <p:cNvSpPr txBox="1">
            <a:spLocks noChangeArrowheads="1"/>
          </p:cNvSpPr>
          <p:nvPr/>
        </p:nvSpPr>
        <p:spPr bwMode="auto">
          <a:xfrm>
            <a:off x="1371600" y="101600"/>
            <a:ext cx="248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3399"/>
                </a:solidFill>
                <a:latin typeface=".VnTimeH" panose="020B7200000000000000" pitchFamily="34" charset="0"/>
              </a:rPr>
              <a:t>TIẾT </a:t>
            </a:r>
            <a:r>
              <a:rPr lang="en-US" altLang="en-US" sz="2800" b="1" dirty="0">
                <a:solidFill>
                  <a:srgbClr val="003399"/>
                </a:solidFill>
                <a:latin typeface=".VnTimeH" panose="020B7200000000000000" pitchFamily="34" charset="0"/>
              </a:rPr>
              <a:t> 41:</a:t>
            </a:r>
          </a:p>
        </p:txBody>
      </p:sp>
      <p:sp>
        <p:nvSpPr>
          <p:cNvPr id="1069" name="Rectangle 349"/>
          <p:cNvSpPr>
            <a:spLocks noChangeArrowheads="1"/>
          </p:cNvSpPr>
          <p:nvPr/>
        </p:nvSpPr>
        <p:spPr bwMode="auto">
          <a:xfrm>
            <a:off x="2895600" y="-38100"/>
            <a:ext cx="2667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GÓC NỘI TIẾP</a:t>
            </a:r>
          </a:p>
        </p:txBody>
      </p:sp>
      <p:grpSp>
        <p:nvGrpSpPr>
          <p:cNvPr id="1070" name="Group 35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5" y="-25"/>
            <a:chExt cx="5775" cy="4345"/>
          </a:xfrm>
        </p:grpSpPr>
        <p:pic>
          <p:nvPicPr>
            <p:cNvPr id="1071" name="Picture 351" descr="2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7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72" name="Picture 352" descr="2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73" name="Picture 353" descr="2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-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74" name="Picture 354" descr="2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4220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9354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0.48437 0.2236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19" y="1118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1111 L -0.53073 0.2340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45" y="1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8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8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8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8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8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8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18" presetClass="entr" presetSubtype="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2000"/>
                                        <p:tgtEl>
                                          <p:spTgt spid="8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8" presetClass="entr" presetSubtype="9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94" dur="1800"/>
                                        <p:tgtEl>
                                          <p:spTgt spid="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12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1500"/>
                                        <p:tgtEl>
                                          <p:spTgt spid="8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99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10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10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77778E-6 L -0.06667 0.29999 " pathEditMode="relative" ptsTypes="AA">
                                      <p:cBhvr>
                                        <p:cTn id="114" dur="19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18" presetClass="entr" presetSubtype="1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2000"/>
                                        <p:tgtEl>
                                          <p:spTgt spid="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119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0" dur="500"/>
                                        <p:tgtEl>
                                          <p:spTgt spid="8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12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12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13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111 L 0.18021 0.25834 " pathEditMode="relative" rAng="0" ptsTypes="AA">
                                      <p:cBhvr>
                                        <p:cTn id="138" dur="2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12361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18" presetClass="entr" presetSubtype="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1" dur="2400"/>
                                        <p:tgtEl>
                                          <p:spTgt spid="8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14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14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1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8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8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1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8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8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1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8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8" presetClass="entr" presetSubtype="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7" grpId="0"/>
      <p:bldP spid="8520" grpId="0" animBg="1"/>
      <p:bldP spid="8521" grpId="0" animBg="1"/>
      <p:bldP spid="8522" grpId="0" animBg="1"/>
      <p:bldP spid="8523" grpId="0" animBg="1"/>
      <p:bldP spid="8524" grpId="0" animBg="1"/>
      <p:bldP spid="8525" grpId="0" animBg="1"/>
      <p:bldP spid="8526" grpId="0" animBg="1"/>
      <p:bldP spid="8527" grpId="0"/>
      <p:bldP spid="8528" grpId="0" animBg="1"/>
      <p:bldP spid="8529" grpId="0"/>
      <p:bldP spid="8530" grpId="0" animBg="1"/>
      <p:bldP spid="8531" grpId="0"/>
      <p:bldP spid="8532" grpId="0"/>
      <p:bldP spid="8533" grpId="0"/>
      <p:bldP spid="8538" grpId="0"/>
      <p:bldP spid="85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 noChangeAspect="1"/>
          </p:cNvGrpSpPr>
          <p:nvPr/>
        </p:nvGrpSpPr>
        <p:grpSpPr bwMode="auto">
          <a:xfrm>
            <a:off x="1066800" y="1066800"/>
            <a:ext cx="1590675" cy="1590675"/>
            <a:chOff x="2880" y="528"/>
            <a:chExt cx="666" cy="666"/>
          </a:xfrm>
        </p:grpSpPr>
        <p:sp>
          <p:nvSpPr>
            <p:cNvPr id="13425" name="AutoShape 8"/>
            <p:cNvSpPr>
              <a:spLocks noChangeAspect="1" noChangeArrowheads="1" noTextEdit="1"/>
            </p:cNvSpPr>
            <p:nvPr/>
          </p:nvSpPr>
          <p:spPr bwMode="auto">
            <a:xfrm>
              <a:off x="2880" y="528"/>
              <a:ext cx="666" cy="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6" name="Arc 9"/>
            <p:cNvSpPr>
              <a:spLocks/>
            </p:cNvSpPr>
            <p:nvPr/>
          </p:nvSpPr>
          <p:spPr bwMode="auto">
            <a:xfrm>
              <a:off x="3162" y="858"/>
              <a:ext cx="89" cy="72"/>
            </a:xfrm>
            <a:custGeom>
              <a:avLst/>
              <a:gdLst>
                <a:gd name="T0" fmla="*/ 0 w 26737"/>
                <a:gd name="T1" fmla="*/ 0 h 21600"/>
                <a:gd name="T2" fmla="*/ 0 w 26737"/>
                <a:gd name="T3" fmla="*/ 0 h 21600"/>
                <a:gd name="T4" fmla="*/ 0 w 26737"/>
                <a:gd name="T5" fmla="*/ 0 h 21600"/>
                <a:gd name="T6" fmla="*/ 0 60000 65536"/>
                <a:gd name="T7" fmla="*/ 0 60000 65536"/>
                <a:gd name="T8" fmla="*/ 0 60000 65536"/>
                <a:gd name="T9" fmla="*/ 0 w 26737"/>
                <a:gd name="T10" fmla="*/ 0 h 21600"/>
                <a:gd name="T11" fmla="*/ 26737 w 2673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737" h="21600" fill="none" extrusionOk="0">
                  <a:moveTo>
                    <a:pt x="26737" y="17695"/>
                  </a:moveTo>
                  <a:cubicBezTo>
                    <a:pt x="23106" y="20236"/>
                    <a:pt x="18781" y="21599"/>
                    <a:pt x="14350" y="21600"/>
                  </a:cubicBezTo>
                  <a:cubicBezTo>
                    <a:pt x="9059" y="21600"/>
                    <a:pt x="3953" y="19658"/>
                    <a:pt x="-1" y="16144"/>
                  </a:cubicBezTo>
                </a:path>
                <a:path w="26737" h="21600" stroke="0" extrusionOk="0">
                  <a:moveTo>
                    <a:pt x="26737" y="17695"/>
                  </a:moveTo>
                  <a:cubicBezTo>
                    <a:pt x="23106" y="20236"/>
                    <a:pt x="18781" y="21599"/>
                    <a:pt x="14350" y="21600"/>
                  </a:cubicBezTo>
                  <a:cubicBezTo>
                    <a:pt x="9059" y="21600"/>
                    <a:pt x="3953" y="19658"/>
                    <a:pt x="-1" y="16144"/>
                  </a:cubicBezTo>
                  <a:lnTo>
                    <a:pt x="1435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27" name="Oval 10"/>
            <p:cNvSpPr>
              <a:spLocks noChangeArrowheads="1"/>
            </p:cNvSpPr>
            <p:nvPr/>
          </p:nvSpPr>
          <p:spPr bwMode="auto">
            <a:xfrm>
              <a:off x="2940" y="588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28" name="Line 11"/>
            <p:cNvSpPr>
              <a:spLocks noChangeShapeType="1"/>
            </p:cNvSpPr>
            <p:nvPr/>
          </p:nvSpPr>
          <p:spPr bwMode="auto">
            <a:xfrm flipH="1">
              <a:off x="3036" y="858"/>
              <a:ext cx="174" cy="21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9" name="Line 12"/>
            <p:cNvSpPr>
              <a:spLocks noChangeShapeType="1"/>
            </p:cNvSpPr>
            <p:nvPr/>
          </p:nvSpPr>
          <p:spPr bwMode="auto">
            <a:xfrm>
              <a:off x="3210" y="858"/>
              <a:ext cx="168" cy="21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0" name="Oval 13"/>
            <p:cNvSpPr>
              <a:spLocks noChangeArrowheads="1"/>
            </p:cNvSpPr>
            <p:nvPr/>
          </p:nvSpPr>
          <p:spPr bwMode="auto">
            <a:xfrm>
              <a:off x="3198" y="8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31" name="Rectangle 14"/>
            <p:cNvSpPr>
              <a:spLocks noChangeArrowheads="1"/>
            </p:cNvSpPr>
            <p:nvPr/>
          </p:nvSpPr>
          <p:spPr bwMode="auto">
            <a:xfrm>
              <a:off x="3198" y="750"/>
              <a:ext cx="45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15"/>
          <p:cNvGrpSpPr>
            <a:grpSpLocks noChangeAspect="1"/>
          </p:cNvGrpSpPr>
          <p:nvPr/>
        </p:nvGrpSpPr>
        <p:grpSpPr bwMode="auto">
          <a:xfrm>
            <a:off x="3581400" y="1066800"/>
            <a:ext cx="1676400" cy="1660525"/>
            <a:chOff x="3648" y="528"/>
            <a:chExt cx="672" cy="666"/>
          </a:xfrm>
        </p:grpSpPr>
        <p:sp>
          <p:nvSpPr>
            <p:cNvPr id="13416" name="AutoShape 16"/>
            <p:cNvSpPr>
              <a:spLocks noChangeAspect="1" noChangeArrowheads="1" noTextEdit="1"/>
            </p:cNvSpPr>
            <p:nvPr/>
          </p:nvSpPr>
          <p:spPr bwMode="auto">
            <a:xfrm>
              <a:off x="3648" y="528"/>
              <a:ext cx="672" cy="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" name="Arc 17"/>
            <p:cNvSpPr>
              <a:spLocks/>
            </p:cNvSpPr>
            <p:nvPr/>
          </p:nvSpPr>
          <p:spPr bwMode="auto">
            <a:xfrm>
              <a:off x="3929" y="708"/>
              <a:ext cx="97" cy="84"/>
            </a:xfrm>
            <a:custGeom>
              <a:avLst/>
              <a:gdLst>
                <a:gd name="T0" fmla="*/ 0 w 25010"/>
                <a:gd name="T1" fmla="*/ 0 h 21600"/>
                <a:gd name="T2" fmla="*/ 0 w 25010"/>
                <a:gd name="T3" fmla="*/ 0 h 21600"/>
                <a:gd name="T4" fmla="*/ 0 w 25010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0"/>
                <a:gd name="T10" fmla="*/ 0 h 21600"/>
                <a:gd name="T11" fmla="*/ 25010 w 2501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0" h="21600" fill="none" extrusionOk="0">
                  <a:moveTo>
                    <a:pt x="25009" y="10883"/>
                  </a:moveTo>
                  <a:cubicBezTo>
                    <a:pt x="21138" y="17519"/>
                    <a:pt x="14034" y="21599"/>
                    <a:pt x="6352" y="21600"/>
                  </a:cubicBezTo>
                  <a:cubicBezTo>
                    <a:pt x="4198" y="21600"/>
                    <a:pt x="2057" y="21278"/>
                    <a:pt x="0" y="20644"/>
                  </a:cubicBezTo>
                </a:path>
                <a:path w="25010" h="21600" stroke="0" extrusionOk="0">
                  <a:moveTo>
                    <a:pt x="25009" y="10883"/>
                  </a:moveTo>
                  <a:cubicBezTo>
                    <a:pt x="21138" y="17519"/>
                    <a:pt x="14034" y="21599"/>
                    <a:pt x="6352" y="21600"/>
                  </a:cubicBezTo>
                  <a:cubicBezTo>
                    <a:pt x="4198" y="21600"/>
                    <a:pt x="2057" y="21278"/>
                    <a:pt x="0" y="20644"/>
                  </a:cubicBezTo>
                  <a:lnTo>
                    <a:pt x="6352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8" name="Oval 18"/>
            <p:cNvSpPr>
              <a:spLocks noChangeArrowheads="1"/>
            </p:cNvSpPr>
            <p:nvPr/>
          </p:nvSpPr>
          <p:spPr bwMode="auto">
            <a:xfrm>
              <a:off x="3708" y="588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9" name="Line 19"/>
            <p:cNvSpPr>
              <a:spLocks noChangeShapeType="1"/>
            </p:cNvSpPr>
            <p:nvPr/>
          </p:nvSpPr>
          <p:spPr bwMode="auto">
            <a:xfrm>
              <a:off x="3954" y="708"/>
              <a:ext cx="294" cy="17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0" name="Line 20"/>
            <p:cNvSpPr>
              <a:spLocks noChangeShapeType="1"/>
            </p:cNvSpPr>
            <p:nvPr/>
          </p:nvSpPr>
          <p:spPr bwMode="auto">
            <a:xfrm flipH="1">
              <a:off x="3828" y="708"/>
              <a:ext cx="126" cy="37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1" name="Line 21"/>
            <p:cNvSpPr>
              <a:spLocks noChangeShapeType="1"/>
            </p:cNvSpPr>
            <p:nvPr/>
          </p:nvSpPr>
          <p:spPr bwMode="auto">
            <a:xfrm>
              <a:off x="3966" y="750"/>
              <a:ext cx="36" cy="6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2" name="Oval 22"/>
            <p:cNvSpPr>
              <a:spLocks noChangeArrowheads="1"/>
            </p:cNvSpPr>
            <p:nvPr/>
          </p:nvSpPr>
          <p:spPr bwMode="auto">
            <a:xfrm>
              <a:off x="3966" y="8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23" name="Rectangle 23"/>
            <p:cNvSpPr>
              <a:spLocks noChangeArrowheads="1"/>
            </p:cNvSpPr>
            <p:nvPr/>
          </p:nvSpPr>
          <p:spPr bwMode="auto">
            <a:xfrm>
              <a:off x="4008" y="870"/>
              <a:ext cx="43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424" name="Oval 24"/>
            <p:cNvSpPr>
              <a:spLocks noChangeArrowheads="1"/>
            </p:cNvSpPr>
            <p:nvPr/>
          </p:nvSpPr>
          <p:spPr bwMode="auto">
            <a:xfrm>
              <a:off x="3942" y="6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4" name="Group 25"/>
          <p:cNvGrpSpPr>
            <a:grpSpLocks noChangeAspect="1"/>
          </p:cNvGrpSpPr>
          <p:nvPr/>
        </p:nvGrpSpPr>
        <p:grpSpPr bwMode="auto">
          <a:xfrm>
            <a:off x="6553200" y="4648200"/>
            <a:ext cx="1652588" cy="1828800"/>
            <a:chOff x="4734" y="336"/>
            <a:chExt cx="738" cy="816"/>
          </a:xfrm>
        </p:grpSpPr>
        <p:sp>
          <p:nvSpPr>
            <p:cNvPr id="13407" name="AutoShape 26"/>
            <p:cNvSpPr>
              <a:spLocks noChangeAspect="1" noChangeArrowheads="1" noTextEdit="1"/>
            </p:cNvSpPr>
            <p:nvPr/>
          </p:nvSpPr>
          <p:spPr bwMode="auto">
            <a:xfrm>
              <a:off x="4734" y="336"/>
              <a:ext cx="738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8" name="Arc 27"/>
            <p:cNvSpPr>
              <a:spLocks/>
            </p:cNvSpPr>
            <p:nvPr/>
          </p:nvSpPr>
          <p:spPr bwMode="auto">
            <a:xfrm>
              <a:off x="5270" y="408"/>
              <a:ext cx="118" cy="139"/>
            </a:xfrm>
            <a:custGeom>
              <a:avLst/>
              <a:gdLst>
                <a:gd name="T0" fmla="*/ 0 w 17695"/>
                <a:gd name="T1" fmla="*/ 0 h 20901"/>
                <a:gd name="T2" fmla="*/ 0 w 17695"/>
                <a:gd name="T3" fmla="*/ 0 h 20901"/>
                <a:gd name="T4" fmla="*/ 0 w 17695"/>
                <a:gd name="T5" fmla="*/ 0 h 20901"/>
                <a:gd name="T6" fmla="*/ 0 60000 65536"/>
                <a:gd name="T7" fmla="*/ 0 60000 65536"/>
                <a:gd name="T8" fmla="*/ 0 60000 65536"/>
                <a:gd name="T9" fmla="*/ 0 w 17695"/>
                <a:gd name="T10" fmla="*/ 0 h 20901"/>
                <a:gd name="T11" fmla="*/ 17695 w 17695"/>
                <a:gd name="T12" fmla="*/ 20901 h 209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95" h="20901" fill="none" extrusionOk="0">
                  <a:moveTo>
                    <a:pt x="12243" y="20900"/>
                  </a:moveTo>
                  <a:cubicBezTo>
                    <a:pt x="7280" y="19606"/>
                    <a:pt x="2940" y="16588"/>
                    <a:pt x="-1" y="12387"/>
                  </a:cubicBezTo>
                </a:path>
                <a:path w="17695" h="20901" stroke="0" extrusionOk="0">
                  <a:moveTo>
                    <a:pt x="12243" y="20900"/>
                  </a:moveTo>
                  <a:cubicBezTo>
                    <a:pt x="7280" y="19606"/>
                    <a:pt x="2940" y="16588"/>
                    <a:pt x="-1" y="12387"/>
                  </a:cubicBezTo>
                  <a:lnTo>
                    <a:pt x="17695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09" name="Arc 28"/>
            <p:cNvSpPr>
              <a:spLocks/>
            </p:cNvSpPr>
            <p:nvPr/>
          </p:nvSpPr>
          <p:spPr bwMode="auto">
            <a:xfrm>
              <a:off x="5301" y="408"/>
              <a:ext cx="87" cy="104"/>
            </a:xfrm>
            <a:custGeom>
              <a:avLst/>
              <a:gdLst>
                <a:gd name="T0" fmla="*/ 0 w 17418"/>
                <a:gd name="T1" fmla="*/ 0 h 20812"/>
                <a:gd name="T2" fmla="*/ 0 w 17418"/>
                <a:gd name="T3" fmla="*/ 0 h 20812"/>
                <a:gd name="T4" fmla="*/ 0 w 17418"/>
                <a:gd name="T5" fmla="*/ 0 h 20812"/>
                <a:gd name="T6" fmla="*/ 0 60000 65536"/>
                <a:gd name="T7" fmla="*/ 0 60000 65536"/>
                <a:gd name="T8" fmla="*/ 0 60000 65536"/>
                <a:gd name="T9" fmla="*/ 0 w 17418"/>
                <a:gd name="T10" fmla="*/ 0 h 20812"/>
                <a:gd name="T11" fmla="*/ 17418 w 17418"/>
                <a:gd name="T12" fmla="*/ 20812 h 20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418" h="20812" fill="none" extrusionOk="0">
                  <a:moveTo>
                    <a:pt x="11636" y="20812"/>
                  </a:moveTo>
                  <a:cubicBezTo>
                    <a:pt x="6965" y="19514"/>
                    <a:pt x="2866" y="16682"/>
                    <a:pt x="-1" y="12773"/>
                  </a:cubicBezTo>
                </a:path>
                <a:path w="17418" h="20812" stroke="0" extrusionOk="0">
                  <a:moveTo>
                    <a:pt x="11636" y="20812"/>
                  </a:moveTo>
                  <a:cubicBezTo>
                    <a:pt x="6965" y="19514"/>
                    <a:pt x="2866" y="16682"/>
                    <a:pt x="-1" y="12773"/>
                  </a:cubicBezTo>
                  <a:lnTo>
                    <a:pt x="17418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0" name="Oval 29"/>
            <p:cNvSpPr>
              <a:spLocks noChangeArrowheads="1"/>
            </p:cNvSpPr>
            <p:nvPr/>
          </p:nvSpPr>
          <p:spPr bwMode="auto">
            <a:xfrm>
              <a:off x="4806" y="546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1" name="Line 30"/>
            <p:cNvSpPr>
              <a:spLocks noChangeShapeType="1"/>
            </p:cNvSpPr>
            <p:nvPr/>
          </p:nvSpPr>
          <p:spPr bwMode="auto">
            <a:xfrm flipH="1">
              <a:off x="4806" y="408"/>
              <a:ext cx="582" cy="42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2" name="Line 31"/>
            <p:cNvSpPr>
              <a:spLocks noChangeShapeType="1"/>
            </p:cNvSpPr>
            <p:nvPr/>
          </p:nvSpPr>
          <p:spPr bwMode="auto">
            <a:xfrm flipH="1">
              <a:off x="5226" y="408"/>
              <a:ext cx="162" cy="63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3" name="Oval 32"/>
            <p:cNvSpPr>
              <a:spLocks noChangeArrowheads="1"/>
            </p:cNvSpPr>
            <p:nvPr/>
          </p:nvSpPr>
          <p:spPr bwMode="auto">
            <a:xfrm>
              <a:off x="5064" y="8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4" name="Rectangle 33"/>
            <p:cNvSpPr>
              <a:spLocks noChangeArrowheads="1"/>
            </p:cNvSpPr>
            <p:nvPr/>
          </p:nvSpPr>
          <p:spPr bwMode="auto">
            <a:xfrm>
              <a:off x="5028" y="846"/>
              <a:ext cx="48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415" name="Oval 34"/>
            <p:cNvSpPr>
              <a:spLocks noChangeArrowheads="1"/>
            </p:cNvSpPr>
            <p:nvPr/>
          </p:nvSpPr>
          <p:spPr bwMode="auto">
            <a:xfrm>
              <a:off x="5376" y="3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5" name="Group 35"/>
          <p:cNvGrpSpPr>
            <a:grpSpLocks noChangeAspect="1"/>
          </p:cNvGrpSpPr>
          <p:nvPr/>
        </p:nvGrpSpPr>
        <p:grpSpPr bwMode="auto">
          <a:xfrm>
            <a:off x="838200" y="2819400"/>
            <a:ext cx="2159000" cy="1843088"/>
            <a:chOff x="3648" y="1296"/>
            <a:chExt cx="942" cy="804"/>
          </a:xfrm>
        </p:grpSpPr>
        <p:sp>
          <p:nvSpPr>
            <p:cNvPr id="13397" name="AutoShape 36"/>
            <p:cNvSpPr>
              <a:spLocks noChangeAspect="1" noChangeArrowheads="1" noTextEdit="1"/>
            </p:cNvSpPr>
            <p:nvPr/>
          </p:nvSpPr>
          <p:spPr bwMode="auto">
            <a:xfrm>
              <a:off x="3648" y="1296"/>
              <a:ext cx="942" cy="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8" name="Arc 37"/>
            <p:cNvSpPr>
              <a:spLocks/>
            </p:cNvSpPr>
            <p:nvPr/>
          </p:nvSpPr>
          <p:spPr bwMode="auto">
            <a:xfrm>
              <a:off x="3726" y="1374"/>
              <a:ext cx="148" cy="110"/>
            </a:xfrm>
            <a:custGeom>
              <a:avLst/>
              <a:gdLst>
                <a:gd name="T0" fmla="*/ 0 w 20492"/>
                <a:gd name="T1" fmla="*/ 0 h 15274"/>
                <a:gd name="T2" fmla="*/ 0 w 20492"/>
                <a:gd name="T3" fmla="*/ 0 h 15274"/>
                <a:gd name="T4" fmla="*/ 0 w 20492"/>
                <a:gd name="T5" fmla="*/ 0 h 15274"/>
                <a:gd name="T6" fmla="*/ 0 60000 65536"/>
                <a:gd name="T7" fmla="*/ 0 60000 65536"/>
                <a:gd name="T8" fmla="*/ 0 60000 65536"/>
                <a:gd name="T9" fmla="*/ 0 w 20492"/>
                <a:gd name="T10" fmla="*/ 0 h 15274"/>
                <a:gd name="T11" fmla="*/ 20492 w 20492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92" h="15274" fill="none" extrusionOk="0">
                  <a:moveTo>
                    <a:pt x="20491" y="6830"/>
                  </a:moveTo>
                  <a:cubicBezTo>
                    <a:pt x="19431" y="10011"/>
                    <a:pt x="17644" y="12902"/>
                    <a:pt x="15273" y="15273"/>
                  </a:cubicBezTo>
                </a:path>
                <a:path w="20492" h="15274" stroke="0" extrusionOk="0">
                  <a:moveTo>
                    <a:pt x="20491" y="6830"/>
                  </a:moveTo>
                  <a:cubicBezTo>
                    <a:pt x="19431" y="10011"/>
                    <a:pt x="17644" y="12902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9" name="Oval 38"/>
            <p:cNvSpPr>
              <a:spLocks noChangeArrowheads="1"/>
            </p:cNvSpPr>
            <p:nvPr/>
          </p:nvSpPr>
          <p:spPr bwMode="auto">
            <a:xfrm>
              <a:off x="3774" y="1494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00" name="Line 39"/>
            <p:cNvSpPr>
              <a:spLocks noChangeShapeType="1"/>
            </p:cNvSpPr>
            <p:nvPr/>
          </p:nvSpPr>
          <p:spPr bwMode="auto">
            <a:xfrm>
              <a:off x="3726" y="1374"/>
              <a:ext cx="540" cy="54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1" name="Line 40"/>
            <p:cNvSpPr>
              <a:spLocks noChangeShapeType="1"/>
            </p:cNvSpPr>
            <p:nvPr/>
          </p:nvSpPr>
          <p:spPr bwMode="auto">
            <a:xfrm>
              <a:off x="3726" y="1374"/>
              <a:ext cx="792" cy="25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2" name="Line 41"/>
            <p:cNvSpPr>
              <a:spLocks noChangeShapeType="1"/>
            </p:cNvSpPr>
            <p:nvPr/>
          </p:nvSpPr>
          <p:spPr bwMode="auto">
            <a:xfrm>
              <a:off x="3828" y="1446"/>
              <a:ext cx="48" cy="3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3" name="Line 42"/>
            <p:cNvSpPr>
              <a:spLocks noChangeShapeType="1"/>
            </p:cNvSpPr>
            <p:nvPr/>
          </p:nvSpPr>
          <p:spPr bwMode="auto">
            <a:xfrm>
              <a:off x="3840" y="1428"/>
              <a:ext cx="48" cy="3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4" name="Oval 43"/>
            <p:cNvSpPr>
              <a:spLocks noChangeArrowheads="1"/>
            </p:cNvSpPr>
            <p:nvPr/>
          </p:nvSpPr>
          <p:spPr bwMode="auto">
            <a:xfrm>
              <a:off x="4032" y="175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05" name="Rectangle 44"/>
            <p:cNvSpPr>
              <a:spLocks noChangeArrowheads="1"/>
            </p:cNvSpPr>
            <p:nvPr/>
          </p:nvSpPr>
          <p:spPr bwMode="auto">
            <a:xfrm>
              <a:off x="3930" y="1728"/>
              <a:ext cx="47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406" name="Oval 45"/>
            <p:cNvSpPr>
              <a:spLocks noChangeArrowheads="1"/>
            </p:cNvSpPr>
            <p:nvPr/>
          </p:nvSpPr>
          <p:spPr bwMode="auto">
            <a:xfrm>
              <a:off x="3714" y="136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6" name="Group 46"/>
          <p:cNvGrpSpPr>
            <a:grpSpLocks noChangeAspect="1"/>
          </p:cNvGrpSpPr>
          <p:nvPr/>
        </p:nvGrpSpPr>
        <p:grpSpPr bwMode="auto">
          <a:xfrm>
            <a:off x="6462713" y="2505075"/>
            <a:ext cx="2476500" cy="2293938"/>
            <a:chOff x="3102" y="2352"/>
            <a:chExt cx="978" cy="906"/>
          </a:xfrm>
        </p:grpSpPr>
        <p:sp>
          <p:nvSpPr>
            <p:cNvPr id="13389" name="AutoShape 47"/>
            <p:cNvSpPr>
              <a:spLocks noChangeAspect="1" noChangeArrowheads="1" noTextEdit="1"/>
            </p:cNvSpPr>
            <p:nvPr/>
          </p:nvSpPr>
          <p:spPr bwMode="auto">
            <a:xfrm>
              <a:off x="3102" y="2352"/>
              <a:ext cx="978" cy="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0" name="Arc 48"/>
            <p:cNvSpPr>
              <a:spLocks/>
            </p:cNvSpPr>
            <p:nvPr/>
          </p:nvSpPr>
          <p:spPr bwMode="auto">
            <a:xfrm>
              <a:off x="3639" y="2668"/>
              <a:ext cx="93" cy="80"/>
            </a:xfrm>
            <a:custGeom>
              <a:avLst/>
              <a:gdLst>
                <a:gd name="T0" fmla="*/ 0 w 21558"/>
                <a:gd name="T1" fmla="*/ 0 h 17904"/>
                <a:gd name="T2" fmla="*/ 0 w 21558"/>
                <a:gd name="T3" fmla="*/ 0 h 17904"/>
                <a:gd name="T4" fmla="*/ 0 w 21558"/>
                <a:gd name="T5" fmla="*/ 0 h 17904"/>
                <a:gd name="T6" fmla="*/ 0 60000 65536"/>
                <a:gd name="T7" fmla="*/ 0 60000 65536"/>
                <a:gd name="T8" fmla="*/ 0 60000 65536"/>
                <a:gd name="T9" fmla="*/ 0 w 21558"/>
                <a:gd name="T10" fmla="*/ 0 h 17904"/>
                <a:gd name="T11" fmla="*/ 21558 w 21558"/>
                <a:gd name="T12" fmla="*/ 17904 h 179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58" h="17904" fill="none" extrusionOk="0">
                  <a:moveTo>
                    <a:pt x="12083" y="0"/>
                  </a:moveTo>
                  <a:cubicBezTo>
                    <a:pt x="17639" y="3750"/>
                    <a:pt x="21139" y="9867"/>
                    <a:pt x="21557" y="16557"/>
                  </a:cubicBezTo>
                </a:path>
                <a:path w="21558" h="17904" stroke="0" extrusionOk="0">
                  <a:moveTo>
                    <a:pt x="12083" y="0"/>
                  </a:moveTo>
                  <a:cubicBezTo>
                    <a:pt x="17639" y="3750"/>
                    <a:pt x="21139" y="9867"/>
                    <a:pt x="21557" y="16557"/>
                  </a:cubicBezTo>
                  <a:lnTo>
                    <a:pt x="0" y="17904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1" name="Oval 49"/>
            <p:cNvSpPr>
              <a:spLocks noChangeArrowheads="1"/>
            </p:cNvSpPr>
            <p:nvPr/>
          </p:nvSpPr>
          <p:spPr bwMode="auto">
            <a:xfrm>
              <a:off x="3162" y="2652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2" name="Line 50"/>
            <p:cNvSpPr>
              <a:spLocks noChangeShapeType="1"/>
            </p:cNvSpPr>
            <p:nvPr/>
          </p:nvSpPr>
          <p:spPr bwMode="auto">
            <a:xfrm flipH="1">
              <a:off x="3642" y="2718"/>
              <a:ext cx="366" cy="3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3" name="Line 51"/>
            <p:cNvSpPr>
              <a:spLocks noChangeShapeType="1"/>
            </p:cNvSpPr>
            <p:nvPr/>
          </p:nvSpPr>
          <p:spPr bwMode="auto">
            <a:xfrm flipH="1">
              <a:off x="3642" y="2424"/>
              <a:ext cx="198" cy="32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4" name="Oval 52"/>
            <p:cNvSpPr>
              <a:spLocks noChangeArrowheads="1"/>
            </p:cNvSpPr>
            <p:nvPr/>
          </p:nvSpPr>
          <p:spPr bwMode="auto">
            <a:xfrm>
              <a:off x="3420" y="291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5" name="Rectangle 53"/>
            <p:cNvSpPr>
              <a:spLocks noChangeArrowheads="1"/>
            </p:cNvSpPr>
            <p:nvPr/>
          </p:nvSpPr>
          <p:spPr bwMode="auto">
            <a:xfrm>
              <a:off x="3318" y="2874"/>
              <a:ext cx="43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96" name="Oval 54"/>
            <p:cNvSpPr>
              <a:spLocks noChangeArrowheads="1"/>
            </p:cNvSpPr>
            <p:nvPr/>
          </p:nvSpPr>
          <p:spPr bwMode="auto">
            <a:xfrm>
              <a:off x="3630" y="273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7" name="Group 55"/>
          <p:cNvGrpSpPr>
            <a:grpSpLocks noChangeAspect="1"/>
          </p:cNvGrpSpPr>
          <p:nvPr/>
        </p:nvGrpSpPr>
        <p:grpSpPr bwMode="auto">
          <a:xfrm>
            <a:off x="3657600" y="4648200"/>
            <a:ext cx="2362200" cy="1858963"/>
            <a:chOff x="4320" y="2496"/>
            <a:chExt cx="960" cy="756"/>
          </a:xfrm>
        </p:grpSpPr>
        <p:sp>
          <p:nvSpPr>
            <p:cNvPr id="13380" name="AutoShape 56"/>
            <p:cNvSpPr>
              <a:spLocks noChangeAspect="1" noChangeArrowheads="1" noTextEdit="1"/>
            </p:cNvSpPr>
            <p:nvPr/>
          </p:nvSpPr>
          <p:spPr bwMode="auto">
            <a:xfrm>
              <a:off x="4320" y="2496"/>
              <a:ext cx="96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Arc 57"/>
            <p:cNvSpPr>
              <a:spLocks/>
            </p:cNvSpPr>
            <p:nvPr/>
          </p:nvSpPr>
          <p:spPr bwMode="auto">
            <a:xfrm>
              <a:off x="4818" y="2808"/>
              <a:ext cx="172" cy="108"/>
            </a:xfrm>
            <a:custGeom>
              <a:avLst/>
              <a:gdLst>
                <a:gd name="T0" fmla="*/ 0 w 34426"/>
                <a:gd name="T1" fmla="*/ 0 h 21600"/>
                <a:gd name="T2" fmla="*/ 0 w 34426"/>
                <a:gd name="T3" fmla="*/ 0 h 21600"/>
                <a:gd name="T4" fmla="*/ 0 w 34426"/>
                <a:gd name="T5" fmla="*/ 0 h 21600"/>
                <a:gd name="T6" fmla="*/ 0 60000 65536"/>
                <a:gd name="T7" fmla="*/ 0 60000 65536"/>
                <a:gd name="T8" fmla="*/ 0 60000 65536"/>
                <a:gd name="T9" fmla="*/ 0 w 34426"/>
                <a:gd name="T10" fmla="*/ 0 h 21600"/>
                <a:gd name="T11" fmla="*/ 34426 w 3442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26" h="21600" fill="none" extrusionOk="0">
                  <a:moveTo>
                    <a:pt x="0" y="14411"/>
                  </a:moveTo>
                  <a:cubicBezTo>
                    <a:pt x="3048" y="5775"/>
                    <a:pt x="11210" y="-1"/>
                    <a:pt x="20369" y="0"/>
                  </a:cubicBezTo>
                  <a:cubicBezTo>
                    <a:pt x="25525" y="0"/>
                    <a:pt x="30511" y="1844"/>
                    <a:pt x="34426" y="5199"/>
                  </a:cubicBezTo>
                </a:path>
                <a:path w="34426" h="21600" stroke="0" extrusionOk="0">
                  <a:moveTo>
                    <a:pt x="0" y="14411"/>
                  </a:moveTo>
                  <a:cubicBezTo>
                    <a:pt x="3048" y="5775"/>
                    <a:pt x="11210" y="-1"/>
                    <a:pt x="20369" y="0"/>
                  </a:cubicBezTo>
                  <a:cubicBezTo>
                    <a:pt x="25525" y="0"/>
                    <a:pt x="30511" y="1844"/>
                    <a:pt x="34426" y="5199"/>
                  </a:cubicBezTo>
                  <a:lnTo>
                    <a:pt x="20369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2" name="Arc 58"/>
            <p:cNvSpPr>
              <a:spLocks/>
            </p:cNvSpPr>
            <p:nvPr/>
          </p:nvSpPr>
          <p:spPr bwMode="auto">
            <a:xfrm>
              <a:off x="4851" y="2838"/>
              <a:ext cx="118" cy="78"/>
            </a:xfrm>
            <a:custGeom>
              <a:avLst/>
              <a:gdLst>
                <a:gd name="T0" fmla="*/ 0 w 33930"/>
                <a:gd name="T1" fmla="*/ 0 h 21600"/>
                <a:gd name="T2" fmla="*/ 0 w 33930"/>
                <a:gd name="T3" fmla="*/ 0 h 21600"/>
                <a:gd name="T4" fmla="*/ 0 w 33930"/>
                <a:gd name="T5" fmla="*/ 0 h 21600"/>
                <a:gd name="T6" fmla="*/ 0 60000 65536"/>
                <a:gd name="T7" fmla="*/ 0 60000 65536"/>
                <a:gd name="T8" fmla="*/ 0 60000 65536"/>
                <a:gd name="T9" fmla="*/ 0 w 33930"/>
                <a:gd name="T10" fmla="*/ 0 h 21600"/>
                <a:gd name="T11" fmla="*/ 33930 w 3393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930" h="21600" fill="none" extrusionOk="0">
                  <a:moveTo>
                    <a:pt x="0" y="15248"/>
                  </a:moveTo>
                  <a:cubicBezTo>
                    <a:pt x="2788" y="6184"/>
                    <a:pt x="11162" y="-1"/>
                    <a:pt x="20645" y="0"/>
                  </a:cubicBezTo>
                  <a:cubicBezTo>
                    <a:pt x="25458" y="0"/>
                    <a:pt x="30134" y="1607"/>
                    <a:pt x="33929" y="4568"/>
                  </a:cubicBezTo>
                </a:path>
                <a:path w="33930" h="21600" stroke="0" extrusionOk="0">
                  <a:moveTo>
                    <a:pt x="0" y="15248"/>
                  </a:moveTo>
                  <a:cubicBezTo>
                    <a:pt x="2788" y="6184"/>
                    <a:pt x="11162" y="-1"/>
                    <a:pt x="20645" y="0"/>
                  </a:cubicBezTo>
                  <a:cubicBezTo>
                    <a:pt x="25458" y="0"/>
                    <a:pt x="30134" y="1607"/>
                    <a:pt x="33929" y="4568"/>
                  </a:cubicBezTo>
                  <a:lnTo>
                    <a:pt x="20645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3" name="Oval 59"/>
            <p:cNvSpPr>
              <a:spLocks noChangeArrowheads="1"/>
            </p:cNvSpPr>
            <p:nvPr/>
          </p:nvSpPr>
          <p:spPr bwMode="auto">
            <a:xfrm>
              <a:off x="4380" y="2646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4" name="Line 60"/>
            <p:cNvSpPr>
              <a:spLocks noChangeShapeType="1"/>
            </p:cNvSpPr>
            <p:nvPr/>
          </p:nvSpPr>
          <p:spPr bwMode="auto">
            <a:xfrm flipH="1">
              <a:off x="4920" y="2568"/>
              <a:ext cx="288" cy="34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Line 61"/>
            <p:cNvSpPr>
              <a:spLocks noChangeShapeType="1"/>
            </p:cNvSpPr>
            <p:nvPr/>
          </p:nvSpPr>
          <p:spPr bwMode="auto">
            <a:xfrm>
              <a:off x="4440" y="2748"/>
              <a:ext cx="480" cy="16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Oval 62"/>
            <p:cNvSpPr>
              <a:spLocks noChangeArrowheads="1"/>
            </p:cNvSpPr>
            <p:nvPr/>
          </p:nvSpPr>
          <p:spPr bwMode="auto">
            <a:xfrm>
              <a:off x="4638" y="29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7" name="Rectangle 63"/>
            <p:cNvSpPr>
              <a:spLocks noChangeArrowheads="1"/>
            </p:cNvSpPr>
            <p:nvPr/>
          </p:nvSpPr>
          <p:spPr bwMode="auto">
            <a:xfrm>
              <a:off x="4536" y="2898"/>
              <a:ext cx="44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88" name="Oval 64"/>
            <p:cNvSpPr>
              <a:spLocks noChangeArrowheads="1"/>
            </p:cNvSpPr>
            <p:nvPr/>
          </p:nvSpPr>
          <p:spPr bwMode="auto">
            <a:xfrm>
              <a:off x="4908" y="29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8" name="Group 122"/>
          <p:cNvGrpSpPr>
            <a:grpSpLocks/>
          </p:cNvGrpSpPr>
          <p:nvPr/>
        </p:nvGrpSpPr>
        <p:grpSpPr bwMode="auto">
          <a:xfrm>
            <a:off x="1219200" y="5029200"/>
            <a:ext cx="1285875" cy="1471613"/>
            <a:chOff x="1014" y="3186"/>
            <a:chExt cx="930" cy="1096"/>
          </a:xfrm>
        </p:grpSpPr>
        <p:sp>
          <p:nvSpPr>
            <p:cNvPr id="13368" name="Arc 67"/>
            <p:cNvSpPr>
              <a:spLocks/>
            </p:cNvSpPr>
            <p:nvPr/>
          </p:nvSpPr>
          <p:spPr bwMode="auto">
            <a:xfrm>
              <a:off x="1188" y="3318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9" name="Oval 68"/>
            <p:cNvSpPr>
              <a:spLocks noChangeArrowheads="1"/>
            </p:cNvSpPr>
            <p:nvPr/>
          </p:nvSpPr>
          <p:spPr bwMode="auto">
            <a:xfrm>
              <a:off x="1014" y="321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0" name="Line 69"/>
            <p:cNvSpPr>
              <a:spLocks noChangeShapeType="1"/>
            </p:cNvSpPr>
            <p:nvPr/>
          </p:nvSpPr>
          <p:spPr bwMode="auto">
            <a:xfrm flipH="1">
              <a:off x="1164" y="3318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Line 70"/>
            <p:cNvSpPr>
              <a:spLocks noChangeShapeType="1"/>
            </p:cNvSpPr>
            <p:nvPr/>
          </p:nvSpPr>
          <p:spPr bwMode="auto">
            <a:xfrm>
              <a:off x="1194" y="3318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Oval 73"/>
            <p:cNvSpPr>
              <a:spLocks noChangeArrowheads="1"/>
            </p:cNvSpPr>
            <p:nvPr/>
          </p:nvSpPr>
          <p:spPr bwMode="auto">
            <a:xfrm>
              <a:off x="1464" y="3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3" name="Rectangle 74"/>
            <p:cNvSpPr>
              <a:spLocks noChangeArrowheads="1"/>
            </p:cNvSpPr>
            <p:nvPr/>
          </p:nvSpPr>
          <p:spPr bwMode="auto">
            <a:xfrm>
              <a:off x="1524" y="3564"/>
              <a:ext cx="7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74" name="Oval 75"/>
            <p:cNvSpPr>
              <a:spLocks noChangeArrowheads="1"/>
            </p:cNvSpPr>
            <p:nvPr/>
          </p:nvSpPr>
          <p:spPr bwMode="auto">
            <a:xfrm>
              <a:off x="1182" y="33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5" name="Rectangle 76"/>
            <p:cNvSpPr>
              <a:spLocks noChangeArrowheads="1"/>
            </p:cNvSpPr>
            <p:nvPr/>
          </p:nvSpPr>
          <p:spPr bwMode="auto">
            <a:xfrm>
              <a:off x="1104" y="3186"/>
              <a:ext cx="7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76" name="Oval 77"/>
            <p:cNvSpPr>
              <a:spLocks noChangeArrowheads="1"/>
            </p:cNvSpPr>
            <p:nvPr/>
          </p:nvSpPr>
          <p:spPr bwMode="auto">
            <a:xfrm>
              <a:off x="1152" y="400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7" name="Rectangle 78"/>
            <p:cNvSpPr>
              <a:spLocks noChangeArrowheads="1"/>
            </p:cNvSpPr>
            <p:nvPr/>
          </p:nvSpPr>
          <p:spPr bwMode="auto">
            <a:xfrm>
              <a:off x="1068" y="4020"/>
              <a:ext cx="7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78" name="Oval 79"/>
            <p:cNvSpPr>
              <a:spLocks noChangeArrowheads="1"/>
            </p:cNvSpPr>
            <p:nvPr/>
          </p:nvSpPr>
          <p:spPr bwMode="auto">
            <a:xfrm>
              <a:off x="1584" y="411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9" name="Rectangle 80"/>
            <p:cNvSpPr>
              <a:spLocks noChangeArrowheads="1"/>
            </p:cNvSpPr>
            <p:nvPr/>
          </p:nvSpPr>
          <p:spPr bwMode="auto">
            <a:xfrm>
              <a:off x="1590" y="4146"/>
              <a:ext cx="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9298" name="AutoShape 82"/>
          <p:cNvSpPr>
            <a:spLocks noChangeAspect="1" noChangeArrowheads="1" noTextEdit="1"/>
          </p:cNvSpPr>
          <p:nvPr/>
        </p:nvSpPr>
        <p:spPr bwMode="auto">
          <a:xfrm>
            <a:off x="4800600" y="3429000"/>
            <a:ext cx="18478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121"/>
          <p:cNvGrpSpPr>
            <a:grpSpLocks/>
          </p:cNvGrpSpPr>
          <p:nvPr/>
        </p:nvGrpSpPr>
        <p:grpSpPr bwMode="auto">
          <a:xfrm>
            <a:off x="3581400" y="3124200"/>
            <a:ext cx="1531938" cy="1425575"/>
            <a:chOff x="929" y="1890"/>
            <a:chExt cx="1021" cy="1002"/>
          </a:xfrm>
        </p:grpSpPr>
        <p:sp>
          <p:nvSpPr>
            <p:cNvPr id="13357" name="Arc 83"/>
            <p:cNvSpPr>
              <a:spLocks/>
            </p:cNvSpPr>
            <p:nvPr/>
          </p:nvSpPr>
          <p:spPr bwMode="auto">
            <a:xfrm>
              <a:off x="1104" y="2094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8" name="Oval 84"/>
            <p:cNvSpPr>
              <a:spLocks noChangeArrowheads="1"/>
            </p:cNvSpPr>
            <p:nvPr/>
          </p:nvSpPr>
          <p:spPr bwMode="auto">
            <a:xfrm>
              <a:off x="1020" y="1962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9" name="Line 85"/>
            <p:cNvSpPr>
              <a:spLocks noChangeShapeType="1"/>
            </p:cNvSpPr>
            <p:nvPr/>
          </p:nvSpPr>
          <p:spPr bwMode="auto">
            <a:xfrm flipH="1">
              <a:off x="1026" y="2106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Line 86"/>
            <p:cNvSpPr>
              <a:spLocks noChangeShapeType="1"/>
            </p:cNvSpPr>
            <p:nvPr/>
          </p:nvSpPr>
          <p:spPr bwMode="auto">
            <a:xfrm flipH="1">
              <a:off x="1140" y="2034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Oval 90"/>
            <p:cNvSpPr>
              <a:spLocks noChangeArrowheads="1"/>
            </p:cNvSpPr>
            <p:nvPr/>
          </p:nvSpPr>
          <p:spPr bwMode="auto">
            <a:xfrm>
              <a:off x="1470" y="24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2" name="Oval 91"/>
            <p:cNvSpPr>
              <a:spLocks noChangeArrowheads="1"/>
            </p:cNvSpPr>
            <p:nvPr/>
          </p:nvSpPr>
          <p:spPr bwMode="auto">
            <a:xfrm>
              <a:off x="1128" y="20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3" name="Rectangle 92"/>
            <p:cNvSpPr>
              <a:spLocks noChangeArrowheads="1"/>
            </p:cNvSpPr>
            <p:nvPr/>
          </p:nvSpPr>
          <p:spPr bwMode="auto">
            <a:xfrm>
              <a:off x="1048" y="2004"/>
              <a:ext cx="6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64" name="Oval 93"/>
            <p:cNvSpPr>
              <a:spLocks noChangeArrowheads="1"/>
            </p:cNvSpPr>
            <p:nvPr/>
          </p:nvSpPr>
          <p:spPr bwMode="auto">
            <a:xfrm>
              <a:off x="1014" y="249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5" name="Rectangle 94"/>
            <p:cNvSpPr>
              <a:spLocks noChangeArrowheads="1"/>
            </p:cNvSpPr>
            <p:nvPr/>
          </p:nvSpPr>
          <p:spPr bwMode="auto">
            <a:xfrm>
              <a:off x="929" y="2448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66" name="Oval 95"/>
            <p:cNvSpPr>
              <a:spLocks noChangeArrowheads="1"/>
            </p:cNvSpPr>
            <p:nvPr/>
          </p:nvSpPr>
          <p:spPr bwMode="auto">
            <a:xfrm>
              <a:off x="1716" y="202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7" name="Rectangle 96"/>
            <p:cNvSpPr>
              <a:spLocks noChangeArrowheads="1"/>
            </p:cNvSpPr>
            <p:nvPr/>
          </p:nvSpPr>
          <p:spPr bwMode="auto">
            <a:xfrm>
              <a:off x="1697" y="1890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" name="Group 120"/>
          <p:cNvGrpSpPr>
            <a:grpSpLocks/>
          </p:cNvGrpSpPr>
          <p:nvPr/>
        </p:nvGrpSpPr>
        <p:grpSpPr bwMode="auto">
          <a:xfrm>
            <a:off x="6562725" y="1414463"/>
            <a:ext cx="1485900" cy="1409700"/>
            <a:chOff x="912" y="486"/>
            <a:chExt cx="1050" cy="1056"/>
          </a:xfrm>
        </p:grpSpPr>
        <p:sp>
          <p:nvSpPr>
            <p:cNvPr id="13344" name="AutoShape 101"/>
            <p:cNvSpPr>
              <a:spLocks noChangeAspect="1" noChangeArrowheads="1" noTextEdit="1"/>
            </p:cNvSpPr>
            <p:nvPr/>
          </p:nvSpPr>
          <p:spPr bwMode="auto">
            <a:xfrm>
              <a:off x="912" y="486"/>
              <a:ext cx="105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Arc 104"/>
            <p:cNvSpPr>
              <a:spLocks/>
            </p:cNvSpPr>
            <p:nvPr/>
          </p:nvSpPr>
          <p:spPr bwMode="auto">
            <a:xfrm>
              <a:off x="1116" y="678"/>
              <a:ext cx="120" cy="85"/>
            </a:xfrm>
            <a:custGeom>
              <a:avLst/>
              <a:gdLst>
                <a:gd name="T0" fmla="*/ 0 w 21573"/>
                <a:gd name="T1" fmla="*/ 0 h 15274"/>
                <a:gd name="T2" fmla="*/ 0 w 21573"/>
                <a:gd name="T3" fmla="*/ 0 h 15274"/>
                <a:gd name="T4" fmla="*/ 0 w 21573"/>
                <a:gd name="T5" fmla="*/ 0 h 15274"/>
                <a:gd name="T6" fmla="*/ 0 60000 65536"/>
                <a:gd name="T7" fmla="*/ 0 60000 65536"/>
                <a:gd name="T8" fmla="*/ 0 60000 65536"/>
                <a:gd name="T9" fmla="*/ 0 w 21573"/>
                <a:gd name="T10" fmla="*/ 0 h 15274"/>
                <a:gd name="T11" fmla="*/ 21573 w 21573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3" h="15274" fill="none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</a:path>
                <a:path w="21573" h="15274" stroke="0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46" name="Oval 105"/>
            <p:cNvSpPr>
              <a:spLocks noChangeArrowheads="1"/>
            </p:cNvSpPr>
            <p:nvPr/>
          </p:nvSpPr>
          <p:spPr bwMode="auto">
            <a:xfrm>
              <a:off x="972" y="54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47" name="Line 106"/>
            <p:cNvSpPr>
              <a:spLocks noChangeShapeType="1"/>
            </p:cNvSpPr>
            <p:nvPr/>
          </p:nvSpPr>
          <p:spPr bwMode="auto">
            <a:xfrm>
              <a:off x="1116" y="678"/>
              <a:ext cx="642" cy="6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107"/>
            <p:cNvSpPr>
              <a:spLocks noChangeShapeType="1"/>
            </p:cNvSpPr>
            <p:nvPr/>
          </p:nvSpPr>
          <p:spPr bwMode="auto">
            <a:xfrm>
              <a:off x="1116" y="678"/>
              <a:ext cx="666" cy="3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Oval 109"/>
            <p:cNvSpPr>
              <a:spLocks noChangeArrowheads="1"/>
            </p:cNvSpPr>
            <p:nvPr/>
          </p:nvSpPr>
          <p:spPr bwMode="auto">
            <a:xfrm>
              <a:off x="1422" y="9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0" name="Rectangle 110"/>
            <p:cNvSpPr>
              <a:spLocks noChangeArrowheads="1"/>
            </p:cNvSpPr>
            <p:nvPr/>
          </p:nvSpPr>
          <p:spPr bwMode="auto">
            <a:xfrm>
              <a:off x="1344" y="996"/>
              <a:ext cx="7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51" name="Oval 111"/>
            <p:cNvSpPr>
              <a:spLocks noChangeArrowheads="1"/>
            </p:cNvSpPr>
            <p:nvPr/>
          </p:nvSpPr>
          <p:spPr bwMode="auto">
            <a:xfrm>
              <a:off x="1104" y="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2" name="Rectangle 112"/>
            <p:cNvSpPr>
              <a:spLocks noChangeArrowheads="1"/>
            </p:cNvSpPr>
            <p:nvPr/>
          </p:nvSpPr>
          <p:spPr bwMode="auto">
            <a:xfrm>
              <a:off x="1032" y="564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53" name="Oval 113"/>
            <p:cNvSpPr>
              <a:spLocks noChangeArrowheads="1"/>
            </p:cNvSpPr>
            <p:nvPr/>
          </p:nvSpPr>
          <p:spPr bwMode="auto">
            <a:xfrm>
              <a:off x="1746" y="132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4" name="Rectangle 114"/>
            <p:cNvSpPr>
              <a:spLocks noChangeArrowheads="1"/>
            </p:cNvSpPr>
            <p:nvPr/>
          </p:nvSpPr>
          <p:spPr bwMode="auto">
            <a:xfrm>
              <a:off x="1806" y="1368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55" name="Oval 115"/>
            <p:cNvSpPr>
              <a:spLocks noChangeArrowheads="1"/>
            </p:cNvSpPr>
            <p:nvPr/>
          </p:nvSpPr>
          <p:spPr bwMode="auto">
            <a:xfrm>
              <a:off x="1770" y="6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6" name="Rectangle 116"/>
            <p:cNvSpPr>
              <a:spLocks noChangeArrowheads="1"/>
            </p:cNvSpPr>
            <p:nvPr/>
          </p:nvSpPr>
          <p:spPr bwMode="auto">
            <a:xfrm>
              <a:off x="1818" y="612"/>
              <a:ext cx="78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9339" name="Rectangle 123"/>
          <p:cNvSpPr>
            <a:spLocks noChangeArrowheads="1"/>
          </p:cNvSpPr>
          <p:nvPr/>
        </p:nvSpPr>
        <p:spPr bwMode="auto">
          <a:xfrm>
            <a:off x="381000" y="1752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H1</a:t>
            </a:r>
          </a:p>
        </p:txBody>
      </p:sp>
      <p:sp>
        <p:nvSpPr>
          <p:cNvPr id="9340" name="Rectangle 124"/>
          <p:cNvSpPr>
            <a:spLocks noChangeArrowheads="1"/>
          </p:cNvSpPr>
          <p:nvPr/>
        </p:nvSpPr>
        <p:spPr bwMode="auto">
          <a:xfrm>
            <a:off x="3200400" y="1905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H2</a:t>
            </a:r>
          </a:p>
        </p:txBody>
      </p:sp>
      <p:sp>
        <p:nvSpPr>
          <p:cNvPr id="9341" name="Rectangle 125"/>
          <p:cNvSpPr>
            <a:spLocks noChangeArrowheads="1"/>
          </p:cNvSpPr>
          <p:nvPr/>
        </p:nvSpPr>
        <p:spPr bwMode="auto">
          <a:xfrm>
            <a:off x="6019800" y="19812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H3</a:t>
            </a:r>
          </a:p>
        </p:txBody>
      </p:sp>
      <p:sp>
        <p:nvSpPr>
          <p:cNvPr id="9342" name="Rectangle 126"/>
          <p:cNvSpPr>
            <a:spLocks noChangeArrowheads="1"/>
          </p:cNvSpPr>
          <p:nvPr/>
        </p:nvSpPr>
        <p:spPr bwMode="auto">
          <a:xfrm>
            <a:off x="457200" y="4038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H4</a:t>
            </a:r>
          </a:p>
        </p:txBody>
      </p:sp>
      <p:sp>
        <p:nvSpPr>
          <p:cNvPr id="9343" name="Rectangle 127"/>
          <p:cNvSpPr>
            <a:spLocks noChangeArrowheads="1"/>
          </p:cNvSpPr>
          <p:nvPr/>
        </p:nvSpPr>
        <p:spPr bwMode="auto">
          <a:xfrm>
            <a:off x="3048000" y="41148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H5</a:t>
            </a:r>
          </a:p>
        </p:txBody>
      </p:sp>
      <p:sp>
        <p:nvSpPr>
          <p:cNvPr id="9344" name="Rectangle 128"/>
          <p:cNvSpPr>
            <a:spLocks noChangeArrowheads="1"/>
          </p:cNvSpPr>
          <p:nvPr/>
        </p:nvSpPr>
        <p:spPr bwMode="auto">
          <a:xfrm>
            <a:off x="6019800" y="41148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H6</a:t>
            </a:r>
          </a:p>
        </p:txBody>
      </p:sp>
      <p:sp>
        <p:nvSpPr>
          <p:cNvPr id="9345" name="Rectangle 129"/>
          <p:cNvSpPr>
            <a:spLocks noChangeArrowheads="1"/>
          </p:cNvSpPr>
          <p:nvPr/>
        </p:nvSpPr>
        <p:spPr bwMode="auto">
          <a:xfrm>
            <a:off x="609600" y="5867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H7</a:t>
            </a:r>
          </a:p>
        </p:txBody>
      </p:sp>
      <p:sp>
        <p:nvSpPr>
          <p:cNvPr id="9346" name="Rectangle 130"/>
          <p:cNvSpPr>
            <a:spLocks noChangeArrowheads="1"/>
          </p:cNvSpPr>
          <p:nvPr/>
        </p:nvSpPr>
        <p:spPr bwMode="auto">
          <a:xfrm>
            <a:off x="3276600" y="5867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H8</a:t>
            </a:r>
          </a:p>
        </p:txBody>
      </p:sp>
      <p:sp>
        <p:nvSpPr>
          <p:cNvPr id="9347" name="Rectangle 131"/>
          <p:cNvSpPr>
            <a:spLocks noChangeArrowheads="1"/>
          </p:cNvSpPr>
          <p:nvPr/>
        </p:nvSpPr>
        <p:spPr bwMode="auto">
          <a:xfrm>
            <a:off x="6172200" y="5943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H9</a:t>
            </a:r>
          </a:p>
        </p:txBody>
      </p:sp>
      <p:sp>
        <p:nvSpPr>
          <p:cNvPr id="9348" name="Rectangle 132"/>
          <p:cNvSpPr>
            <a:spLocks noChangeArrowheads="1"/>
          </p:cNvSpPr>
          <p:nvPr/>
        </p:nvSpPr>
        <p:spPr bwMode="auto">
          <a:xfrm>
            <a:off x="457200" y="228600"/>
            <a:ext cx="7239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Bài tập:Các góc trong các hình vẽ sau, góc nào là góc </a:t>
            </a:r>
          </a:p>
          <a:p>
            <a:pPr eaLnBrk="1" hangingPunct="1"/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nội tiếp, góc nào không phải góc nội tiếp? Vì sao?</a:t>
            </a:r>
          </a:p>
        </p:txBody>
      </p:sp>
      <p:grpSp>
        <p:nvGrpSpPr>
          <p:cNvPr id="13334" name="Group 13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5" y="-25"/>
            <a:chExt cx="5775" cy="4345"/>
          </a:xfrm>
        </p:grpSpPr>
        <p:pic>
          <p:nvPicPr>
            <p:cNvPr id="13340" name="Picture 134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7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1" name="Picture 135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2" name="Picture 136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-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3" name="Picture 137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4220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354" name="Rectangle 138"/>
          <p:cNvSpPr>
            <a:spLocks noChangeArrowheads="1"/>
          </p:cNvSpPr>
          <p:nvPr/>
        </p:nvSpPr>
        <p:spPr bwMode="auto">
          <a:xfrm>
            <a:off x="381000" y="1752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H1</a:t>
            </a:r>
          </a:p>
        </p:txBody>
      </p:sp>
      <p:sp>
        <p:nvSpPr>
          <p:cNvPr id="9355" name="Rectangle 139"/>
          <p:cNvSpPr>
            <a:spLocks noChangeArrowheads="1"/>
          </p:cNvSpPr>
          <p:nvPr/>
        </p:nvSpPr>
        <p:spPr bwMode="auto">
          <a:xfrm>
            <a:off x="3200400" y="1905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H2</a:t>
            </a:r>
          </a:p>
        </p:txBody>
      </p:sp>
      <p:sp>
        <p:nvSpPr>
          <p:cNvPr id="9356" name="Rectangle 140"/>
          <p:cNvSpPr>
            <a:spLocks noChangeArrowheads="1"/>
          </p:cNvSpPr>
          <p:nvPr/>
        </p:nvSpPr>
        <p:spPr bwMode="auto">
          <a:xfrm>
            <a:off x="457200" y="4038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H4</a:t>
            </a:r>
          </a:p>
        </p:txBody>
      </p:sp>
      <p:sp>
        <p:nvSpPr>
          <p:cNvPr id="9357" name="Rectangle 141"/>
          <p:cNvSpPr>
            <a:spLocks noChangeArrowheads="1"/>
          </p:cNvSpPr>
          <p:nvPr/>
        </p:nvSpPr>
        <p:spPr bwMode="auto">
          <a:xfrm>
            <a:off x="6019800" y="41148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H6</a:t>
            </a:r>
          </a:p>
        </p:txBody>
      </p:sp>
      <p:sp>
        <p:nvSpPr>
          <p:cNvPr id="9358" name="Rectangle 142"/>
          <p:cNvSpPr>
            <a:spLocks noChangeArrowheads="1"/>
          </p:cNvSpPr>
          <p:nvPr/>
        </p:nvSpPr>
        <p:spPr bwMode="auto">
          <a:xfrm>
            <a:off x="609600" y="5867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H7</a:t>
            </a:r>
          </a:p>
        </p:txBody>
      </p:sp>
    </p:spTree>
    <p:extLst>
      <p:ext uri="{BB962C8B-B14F-4D97-AF65-F5344CB8AC3E}">
        <p14:creationId xmlns:p14="http://schemas.microsoft.com/office/powerpoint/2010/main" val="9516447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9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9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9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9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9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9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9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9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9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9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9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9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8" grpId="0" animBg="1"/>
      <p:bldP spid="9339" grpId="0" animBg="1"/>
      <p:bldP spid="9340" grpId="0" animBg="1"/>
      <p:bldP spid="9341" grpId="0" animBg="1"/>
      <p:bldP spid="9341" grpId="1" animBg="1"/>
      <p:bldP spid="9342" grpId="0" animBg="1"/>
      <p:bldP spid="9343" grpId="0" animBg="1"/>
      <p:bldP spid="9343" grpId="1" animBg="1"/>
      <p:bldP spid="9344" grpId="0" animBg="1"/>
      <p:bldP spid="9345" grpId="0" animBg="1"/>
      <p:bldP spid="9346" grpId="0" animBg="1"/>
      <p:bldP spid="9346" grpId="1" animBg="1"/>
      <p:bldP spid="9347" grpId="0" animBg="1"/>
      <p:bldP spid="9347" grpId="1" animBg="1"/>
      <p:bldP spid="9348" grpId="0"/>
      <p:bldP spid="9354" grpId="0" animBg="1"/>
      <p:bldP spid="9354" grpId="1" animBg="1"/>
      <p:bldP spid="9355" grpId="0" animBg="1"/>
      <p:bldP spid="9355" grpId="1" animBg="1"/>
      <p:bldP spid="9356" grpId="0" animBg="1"/>
      <p:bldP spid="9356" grpId="1" animBg="1"/>
      <p:bldP spid="9357" grpId="0" animBg="1"/>
      <p:bldP spid="9357" grpId="1" animBg="1"/>
      <p:bldP spid="9358" grpId="0" animBg="1"/>
      <p:bldP spid="935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1219200" y="5029200"/>
            <a:ext cx="1285875" cy="1471613"/>
            <a:chOff x="1014" y="3186"/>
            <a:chExt cx="930" cy="1096"/>
          </a:xfrm>
        </p:grpSpPr>
        <p:sp>
          <p:nvSpPr>
            <p:cNvPr id="14370" name="Arc 61"/>
            <p:cNvSpPr>
              <a:spLocks/>
            </p:cNvSpPr>
            <p:nvPr/>
          </p:nvSpPr>
          <p:spPr bwMode="auto">
            <a:xfrm>
              <a:off x="1188" y="3318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1" name="Oval 62"/>
            <p:cNvSpPr>
              <a:spLocks noChangeArrowheads="1"/>
            </p:cNvSpPr>
            <p:nvPr/>
          </p:nvSpPr>
          <p:spPr bwMode="auto">
            <a:xfrm>
              <a:off x="1014" y="321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2" name="Line 63"/>
            <p:cNvSpPr>
              <a:spLocks noChangeShapeType="1"/>
            </p:cNvSpPr>
            <p:nvPr/>
          </p:nvSpPr>
          <p:spPr bwMode="auto">
            <a:xfrm flipH="1">
              <a:off x="1164" y="3318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Line 64"/>
            <p:cNvSpPr>
              <a:spLocks noChangeShapeType="1"/>
            </p:cNvSpPr>
            <p:nvPr/>
          </p:nvSpPr>
          <p:spPr bwMode="auto">
            <a:xfrm>
              <a:off x="1194" y="3318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Oval 65"/>
            <p:cNvSpPr>
              <a:spLocks noChangeArrowheads="1"/>
            </p:cNvSpPr>
            <p:nvPr/>
          </p:nvSpPr>
          <p:spPr bwMode="auto">
            <a:xfrm>
              <a:off x="1464" y="3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5" name="Rectangle 66"/>
            <p:cNvSpPr>
              <a:spLocks noChangeArrowheads="1"/>
            </p:cNvSpPr>
            <p:nvPr/>
          </p:nvSpPr>
          <p:spPr bwMode="auto">
            <a:xfrm>
              <a:off x="1524" y="3564"/>
              <a:ext cx="7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76" name="Oval 67"/>
            <p:cNvSpPr>
              <a:spLocks noChangeArrowheads="1"/>
            </p:cNvSpPr>
            <p:nvPr/>
          </p:nvSpPr>
          <p:spPr bwMode="auto">
            <a:xfrm>
              <a:off x="1182" y="33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7" name="Rectangle 68"/>
            <p:cNvSpPr>
              <a:spLocks noChangeArrowheads="1"/>
            </p:cNvSpPr>
            <p:nvPr/>
          </p:nvSpPr>
          <p:spPr bwMode="auto">
            <a:xfrm>
              <a:off x="1104" y="3186"/>
              <a:ext cx="7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78" name="Oval 69"/>
            <p:cNvSpPr>
              <a:spLocks noChangeArrowheads="1"/>
            </p:cNvSpPr>
            <p:nvPr/>
          </p:nvSpPr>
          <p:spPr bwMode="auto">
            <a:xfrm>
              <a:off x="1152" y="400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9" name="Rectangle 70"/>
            <p:cNvSpPr>
              <a:spLocks noChangeArrowheads="1"/>
            </p:cNvSpPr>
            <p:nvPr/>
          </p:nvSpPr>
          <p:spPr bwMode="auto">
            <a:xfrm>
              <a:off x="1068" y="4020"/>
              <a:ext cx="7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80" name="Oval 71"/>
            <p:cNvSpPr>
              <a:spLocks noChangeArrowheads="1"/>
            </p:cNvSpPr>
            <p:nvPr/>
          </p:nvSpPr>
          <p:spPr bwMode="auto">
            <a:xfrm>
              <a:off x="1584" y="411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81" name="Rectangle 72"/>
            <p:cNvSpPr>
              <a:spLocks noChangeArrowheads="1"/>
            </p:cNvSpPr>
            <p:nvPr/>
          </p:nvSpPr>
          <p:spPr bwMode="auto">
            <a:xfrm>
              <a:off x="1590" y="4146"/>
              <a:ext cx="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3581400" y="3124200"/>
            <a:ext cx="1531938" cy="1425575"/>
            <a:chOff x="929" y="1890"/>
            <a:chExt cx="1021" cy="1002"/>
          </a:xfrm>
        </p:grpSpPr>
        <p:sp>
          <p:nvSpPr>
            <p:cNvPr id="14359" name="Arc 75"/>
            <p:cNvSpPr>
              <a:spLocks/>
            </p:cNvSpPr>
            <p:nvPr/>
          </p:nvSpPr>
          <p:spPr bwMode="auto">
            <a:xfrm>
              <a:off x="1104" y="2094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0" name="Oval 76"/>
            <p:cNvSpPr>
              <a:spLocks noChangeArrowheads="1"/>
            </p:cNvSpPr>
            <p:nvPr/>
          </p:nvSpPr>
          <p:spPr bwMode="auto">
            <a:xfrm>
              <a:off x="1020" y="1962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1" name="Line 77"/>
            <p:cNvSpPr>
              <a:spLocks noChangeShapeType="1"/>
            </p:cNvSpPr>
            <p:nvPr/>
          </p:nvSpPr>
          <p:spPr bwMode="auto">
            <a:xfrm flipH="1">
              <a:off x="1026" y="2106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Line 78"/>
            <p:cNvSpPr>
              <a:spLocks noChangeShapeType="1"/>
            </p:cNvSpPr>
            <p:nvPr/>
          </p:nvSpPr>
          <p:spPr bwMode="auto">
            <a:xfrm flipH="1">
              <a:off x="1140" y="2034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Oval 79"/>
            <p:cNvSpPr>
              <a:spLocks noChangeArrowheads="1"/>
            </p:cNvSpPr>
            <p:nvPr/>
          </p:nvSpPr>
          <p:spPr bwMode="auto">
            <a:xfrm>
              <a:off x="1470" y="24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4" name="Oval 80"/>
            <p:cNvSpPr>
              <a:spLocks noChangeArrowheads="1"/>
            </p:cNvSpPr>
            <p:nvPr/>
          </p:nvSpPr>
          <p:spPr bwMode="auto">
            <a:xfrm>
              <a:off x="1128" y="20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5" name="Rectangle 81"/>
            <p:cNvSpPr>
              <a:spLocks noChangeArrowheads="1"/>
            </p:cNvSpPr>
            <p:nvPr/>
          </p:nvSpPr>
          <p:spPr bwMode="auto">
            <a:xfrm>
              <a:off x="1048" y="2004"/>
              <a:ext cx="6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6" name="Oval 82"/>
            <p:cNvSpPr>
              <a:spLocks noChangeArrowheads="1"/>
            </p:cNvSpPr>
            <p:nvPr/>
          </p:nvSpPr>
          <p:spPr bwMode="auto">
            <a:xfrm>
              <a:off x="1014" y="249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7" name="Rectangle 83"/>
            <p:cNvSpPr>
              <a:spLocks noChangeArrowheads="1"/>
            </p:cNvSpPr>
            <p:nvPr/>
          </p:nvSpPr>
          <p:spPr bwMode="auto">
            <a:xfrm>
              <a:off x="929" y="2448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8" name="Oval 84"/>
            <p:cNvSpPr>
              <a:spLocks noChangeArrowheads="1"/>
            </p:cNvSpPr>
            <p:nvPr/>
          </p:nvSpPr>
          <p:spPr bwMode="auto">
            <a:xfrm>
              <a:off x="1716" y="202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9" name="Rectangle 85"/>
            <p:cNvSpPr>
              <a:spLocks noChangeArrowheads="1"/>
            </p:cNvSpPr>
            <p:nvPr/>
          </p:nvSpPr>
          <p:spPr bwMode="auto">
            <a:xfrm>
              <a:off x="1697" y="1890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340" name="Group 86"/>
          <p:cNvGrpSpPr>
            <a:grpSpLocks/>
          </p:cNvGrpSpPr>
          <p:nvPr/>
        </p:nvGrpSpPr>
        <p:grpSpPr bwMode="auto">
          <a:xfrm>
            <a:off x="6562725" y="1414463"/>
            <a:ext cx="1485900" cy="1409700"/>
            <a:chOff x="912" y="486"/>
            <a:chExt cx="1050" cy="1056"/>
          </a:xfrm>
        </p:grpSpPr>
        <p:sp>
          <p:nvSpPr>
            <p:cNvPr id="14346" name="AutoShape 87"/>
            <p:cNvSpPr>
              <a:spLocks noChangeAspect="1" noChangeArrowheads="1" noTextEdit="1"/>
            </p:cNvSpPr>
            <p:nvPr/>
          </p:nvSpPr>
          <p:spPr bwMode="auto">
            <a:xfrm>
              <a:off x="912" y="486"/>
              <a:ext cx="105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Arc 88"/>
            <p:cNvSpPr>
              <a:spLocks/>
            </p:cNvSpPr>
            <p:nvPr/>
          </p:nvSpPr>
          <p:spPr bwMode="auto">
            <a:xfrm>
              <a:off x="1116" y="678"/>
              <a:ext cx="120" cy="85"/>
            </a:xfrm>
            <a:custGeom>
              <a:avLst/>
              <a:gdLst>
                <a:gd name="T0" fmla="*/ 0 w 21573"/>
                <a:gd name="T1" fmla="*/ 0 h 15274"/>
                <a:gd name="T2" fmla="*/ 0 w 21573"/>
                <a:gd name="T3" fmla="*/ 0 h 15274"/>
                <a:gd name="T4" fmla="*/ 0 w 21573"/>
                <a:gd name="T5" fmla="*/ 0 h 15274"/>
                <a:gd name="T6" fmla="*/ 0 60000 65536"/>
                <a:gd name="T7" fmla="*/ 0 60000 65536"/>
                <a:gd name="T8" fmla="*/ 0 60000 65536"/>
                <a:gd name="T9" fmla="*/ 0 w 21573"/>
                <a:gd name="T10" fmla="*/ 0 h 15274"/>
                <a:gd name="T11" fmla="*/ 21573 w 21573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3" h="15274" fill="none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</a:path>
                <a:path w="21573" h="15274" stroke="0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48" name="Oval 89"/>
            <p:cNvSpPr>
              <a:spLocks noChangeArrowheads="1"/>
            </p:cNvSpPr>
            <p:nvPr/>
          </p:nvSpPr>
          <p:spPr bwMode="auto">
            <a:xfrm>
              <a:off x="972" y="54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49" name="Line 90"/>
            <p:cNvSpPr>
              <a:spLocks noChangeShapeType="1"/>
            </p:cNvSpPr>
            <p:nvPr/>
          </p:nvSpPr>
          <p:spPr bwMode="auto">
            <a:xfrm>
              <a:off x="1116" y="678"/>
              <a:ext cx="642" cy="6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Line 91"/>
            <p:cNvSpPr>
              <a:spLocks noChangeShapeType="1"/>
            </p:cNvSpPr>
            <p:nvPr/>
          </p:nvSpPr>
          <p:spPr bwMode="auto">
            <a:xfrm>
              <a:off x="1116" y="678"/>
              <a:ext cx="666" cy="3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Oval 92"/>
            <p:cNvSpPr>
              <a:spLocks noChangeArrowheads="1"/>
            </p:cNvSpPr>
            <p:nvPr/>
          </p:nvSpPr>
          <p:spPr bwMode="auto">
            <a:xfrm>
              <a:off x="1422" y="9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2" name="Rectangle 93"/>
            <p:cNvSpPr>
              <a:spLocks noChangeArrowheads="1"/>
            </p:cNvSpPr>
            <p:nvPr/>
          </p:nvSpPr>
          <p:spPr bwMode="auto">
            <a:xfrm>
              <a:off x="1344" y="996"/>
              <a:ext cx="7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3" name="Oval 94"/>
            <p:cNvSpPr>
              <a:spLocks noChangeArrowheads="1"/>
            </p:cNvSpPr>
            <p:nvPr/>
          </p:nvSpPr>
          <p:spPr bwMode="auto">
            <a:xfrm>
              <a:off x="1104" y="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4" name="Rectangle 95"/>
            <p:cNvSpPr>
              <a:spLocks noChangeArrowheads="1"/>
            </p:cNvSpPr>
            <p:nvPr/>
          </p:nvSpPr>
          <p:spPr bwMode="auto">
            <a:xfrm>
              <a:off x="1032" y="564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5" name="Oval 96"/>
            <p:cNvSpPr>
              <a:spLocks noChangeArrowheads="1"/>
            </p:cNvSpPr>
            <p:nvPr/>
          </p:nvSpPr>
          <p:spPr bwMode="auto">
            <a:xfrm>
              <a:off x="1746" y="132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6" name="Rectangle 97"/>
            <p:cNvSpPr>
              <a:spLocks noChangeArrowheads="1"/>
            </p:cNvSpPr>
            <p:nvPr/>
          </p:nvSpPr>
          <p:spPr bwMode="auto">
            <a:xfrm>
              <a:off x="1806" y="1368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7" name="Oval 98"/>
            <p:cNvSpPr>
              <a:spLocks noChangeArrowheads="1"/>
            </p:cNvSpPr>
            <p:nvPr/>
          </p:nvSpPr>
          <p:spPr bwMode="auto">
            <a:xfrm>
              <a:off x="1770" y="6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8" name="Rectangle 99"/>
            <p:cNvSpPr>
              <a:spLocks noChangeArrowheads="1"/>
            </p:cNvSpPr>
            <p:nvPr/>
          </p:nvSpPr>
          <p:spPr bwMode="auto">
            <a:xfrm>
              <a:off x="1818" y="612"/>
              <a:ext cx="78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341" name="Group 1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5" y="-25"/>
            <a:chExt cx="5775" cy="4345"/>
          </a:xfrm>
        </p:grpSpPr>
        <p:pic>
          <p:nvPicPr>
            <p:cNvPr id="14342" name="Picture 111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7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112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4" name="Picture 113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-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5" name="Picture 114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4220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4277890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0.31632 -0.003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16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40741E-7 L 0.57968 -0.007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76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8304976">
            <a:off x="5562600" y="392113"/>
            <a:ext cx="3429000" cy="2274887"/>
            <a:chOff x="288" y="2407"/>
            <a:chExt cx="2160" cy="1433"/>
          </a:xfrm>
        </p:grpSpPr>
        <p:pic>
          <p:nvPicPr>
            <p:cNvPr id="3219" name="Picture 3" descr="thuoc moidodo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2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5"/>
          <p:cNvGrpSpPr>
            <a:grpSpLocks/>
          </p:cNvGrpSpPr>
          <p:nvPr/>
        </p:nvGrpSpPr>
        <p:grpSpPr bwMode="auto">
          <a:xfrm rot="7822552">
            <a:off x="5682457" y="2482056"/>
            <a:ext cx="3429000" cy="2274887"/>
            <a:chOff x="288" y="2407"/>
            <a:chExt cx="2160" cy="1433"/>
          </a:xfrm>
        </p:grpSpPr>
        <p:pic>
          <p:nvPicPr>
            <p:cNvPr id="3217" name="Picture 6" descr="thuoc moidodo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18" name="Picture 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8"/>
          <p:cNvGrpSpPr>
            <a:grpSpLocks/>
          </p:cNvGrpSpPr>
          <p:nvPr/>
        </p:nvGrpSpPr>
        <p:grpSpPr bwMode="auto">
          <a:xfrm rot="10675046">
            <a:off x="5791200" y="2819400"/>
            <a:ext cx="3429000" cy="2274888"/>
            <a:chOff x="288" y="2407"/>
            <a:chExt cx="2160" cy="1433"/>
          </a:xfrm>
        </p:grpSpPr>
        <p:pic>
          <p:nvPicPr>
            <p:cNvPr id="3215" name="Picture 9" descr="thuoc moidodo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16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11"/>
          <p:cNvGrpSpPr>
            <a:grpSpLocks/>
          </p:cNvGrpSpPr>
          <p:nvPr/>
        </p:nvGrpSpPr>
        <p:grpSpPr bwMode="auto">
          <a:xfrm rot="4638003">
            <a:off x="6749257" y="2710656"/>
            <a:ext cx="3429000" cy="2274887"/>
            <a:chOff x="288" y="2407"/>
            <a:chExt cx="2160" cy="1433"/>
          </a:xfrm>
        </p:grpSpPr>
        <p:pic>
          <p:nvPicPr>
            <p:cNvPr id="3213" name="Picture 12" descr="thuoc moidodo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14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14"/>
          <p:cNvGrpSpPr>
            <a:grpSpLocks/>
          </p:cNvGrpSpPr>
          <p:nvPr/>
        </p:nvGrpSpPr>
        <p:grpSpPr bwMode="auto">
          <a:xfrm rot="2816397">
            <a:off x="6368257" y="3853656"/>
            <a:ext cx="3429000" cy="2274887"/>
            <a:chOff x="288" y="2407"/>
            <a:chExt cx="2160" cy="1433"/>
          </a:xfrm>
        </p:grpSpPr>
        <p:pic>
          <p:nvPicPr>
            <p:cNvPr id="3211" name="Picture 15" descr="thuoc moidodo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12" name="Picture 1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17"/>
          <p:cNvGrpSpPr>
            <a:grpSpLocks/>
          </p:cNvGrpSpPr>
          <p:nvPr/>
        </p:nvGrpSpPr>
        <p:grpSpPr bwMode="auto">
          <a:xfrm rot="-9040743">
            <a:off x="5638800" y="4583113"/>
            <a:ext cx="3429000" cy="2274887"/>
            <a:chOff x="288" y="2407"/>
            <a:chExt cx="2160" cy="1433"/>
          </a:xfrm>
        </p:grpSpPr>
        <p:pic>
          <p:nvPicPr>
            <p:cNvPr id="3209" name="Picture 18" descr="thuoc moidodo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10" name="Picture 1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6477000" y="-141288"/>
            <a:ext cx="3429000" cy="2274888"/>
            <a:chOff x="288" y="2407"/>
            <a:chExt cx="2160" cy="1433"/>
          </a:xfrm>
        </p:grpSpPr>
        <p:pic>
          <p:nvPicPr>
            <p:cNvPr id="3207" name="Picture 21" descr="thuoc moidodo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08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97" name="Line 24"/>
          <p:cNvSpPr>
            <a:spLocks noChangeShapeType="1"/>
          </p:cNvSpPr>
          <p:nvPr/>
        </p:nvSpPr>
        <p:spPr bwMode="auto">
          <a:xfrm>
            <a:off x="4419600" y="609600"/>
            <a:ext cx="0" cy="6248400"/>
          </a:xfrm>
          <a:prstGeom prst="line">
            <a:avLst/>
          </a:prstGeom>
          <a:noFill/>
          <a:ln w="952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Text Box 28"/>
          <p:cNvSpPr txBox="1">
            <a:spLocks noChangeArrowheads="1"/>
          </p:cNvSpPr>
          <p:nvPr/>
        </p:nvSpPr>
        <p:spPr bwMode="auto">
          <a:xfrm>
            <a:off x="76200" y="7620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>
                <a:solidFill>
                  <a:schemeClr val="accent2"/>
                </a:solidFill>
                <a:latin typeface="Times New Roman" panose="02020603050405020304" pitchFamily="18" charset="0"/>
              </a:rPr>
              <a:t>1. Định nghĩa:</a:t>
            </a:r>
          </a:p>
        </p:txBody>
      </p:sp>
      <p:sp>
        <p:nvSpPr>
          <p:cNvPr id="3099" name="Text Box 29"/>
          <p:cNvSpPr txBox="1">
            <a:spLocks noChangeArrowheads="1"/>
          </p:cNvSpPr>
          <p:nvPr/>
        </p:nvSpPr>
        <p:spPr bwMode="auto">
          <a:xfrm>
            <a:off x="1905000" y="7620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(Sgk - Trang 72)</a:t>
            </a:r>
          </a:p>
        </p:txBody>
      </p:sp>
      <p:sp>
        <p:nvSpPr>
          <p:cNvPr id="3100" name="Oval 30"/>
          <p:cNvSpPr>
            <a:spLocks noChangeArrowheads="1"/>
          </p:cNvSpPr>
          <p:nvPr/>
        </p:nvSpPr>
        <p:spPr bwMode="auto">
          <a:xfrm>
            <a:off x="304800" y="1143000"/>
            <a:ext cx="304800" cy="304800"/>
          </a:xfrm>
          <a:prstGeom prst="ellipse">
            <a:avLst/>
          </a:prstGeom>
          <a:solidFill>
            <a:schemeClr val="accent1">
              <a:alpha val="3215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?1</a:t>
            </a:r>
          </a:p>
        </p:txBody>
      </p:sp>
      <p:sp>
        <p:nvSpPr>
          <p:cNvPr id="3101" name="Text Box 31"/>
          <p:cNvSpPr txBox="1">
            <a:spLocks noChangeArrowheads="1"/>
          </p:cNvSpPr>
          <p:nvPr/>
        </p:nvSpPr>
        <p:spPr bwMode="auto">
          <a:xfrm>
            <a:off x="685800" y="11430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(Sgk - Trang 73)</a:t>
            </a:r>
          </a:p>
        </p:txBody>
      </p: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4343400" y="1143000"/>
            <a:ext cx="2209800" cy="447675"/>
            <a:chOff x="2928" y="1200"/>
            <a:chExt cx="1392" cy="282"/>
          </a:xfrm>
        </p:grpSpPr>
        <p:graphicFrame>
          <p:nvGraphicFramePr>
            <p:cNvPr id="3089" name="Object 36"/>
            <p:cNvGraphicFramePr>
              <a:graphicFrameLocks noChangeAspect="1"/>
            </p:cNvGraphicFramePr>
            <p:nvPr/>
          </p:nvGraphicFramePr>
          <p:xfrm>
            <a:off x="3072" y="1200"/>
            <a:ext cx="624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2" name="Equation" r:id="rId6" imgW="469800" imgH="228600" progId="Equation.DSMT4">
                    <p:embed/>
                  </p:oleObj>
                </mc:Choice>
                <mc:Fallback>
                  <p:oleObj name="Equation" r:id="rId6" imgW="469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1200"/>
                          <a:ext cx="624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06" name="Text Box 37"/>
            <p:cNvSpPr txBox="1">
              <a:spLocks noChangeArrowheads="1"/>
            </p:cNvSpPr>
            <p:nvPr/>
          </p:nvSpPr>
          <p:spPr bwMode="auto">
            <a:xfrm>
              <a:off x="2928" y="1248"/>
              <a:ext cx="13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   …………</a:t>
              </a:r>
            </a:p>
          </p:txBody>
        </p:sp>
      </p:grp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5638800" y="11572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</a:rPr>
              <a:t>43</a:t>
            </a:r>
            <a:r>
              <a:rPr lang="en-US" altLang="en-US" b="1" baseline="30000">
                <a:solidFill>
                  <a:schemeClr val="accent2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104" name="Group 39"/>
          <p:cNvGrpSpPr>
            <a:grpSpLocks noChangeAspect="1"/>
          </p:cNvGrpSpPr>
          <p:nvPr/>
        </p:nvGrpSpPr>
        <p:grpSpPr bwMode="auto">
          <a:xfrm>
            <a:off x="6943725" y="609600"/>
            <a:ext cx="1666875" cy="1676400"/>
            <a:chOff x="4374" y="384"/>
            <a:chExt cx="1050" cy="1056"/>
          </a:xfrm>
        </p:grpSpPr>
        <p:sp>
          <p:nvSpPr>
            <p:cNvPr id="3190" name="AutoShape 40"/>
            <p:cNvSpPr>
              <a:spLocks noChangeAspect="1" noChangeArrowheads="1" noTextEdit="1"/>
            </p:cNvSpPr>
            <p:nvPr/>
          </p:nvSpPr>
          <p:spPr bwMode="auto">
            <a:xfrm>
              <a:off x="4374" y="384"/>
              <a:ext cx="105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Arc 41"/>
            <p:cNvSpPr>
              <a:spLocks/>
            </p:cNvSpPr>
            <p:nvPr/>
          </p:nvSpPr>
          <p:spPr bwMode="auto">
            <a:xfrm>
              <a:off x="4896" y="858"/>
              <a:ext cx="72" cy="96"/>
            </a:xfrm>
            <a:custGeom>
              <a:avLst/>
              <a:gdLst>
                <a:gd name="T0" fmla="*/ 0 w 21600"/>
                <a:gd name="T1" fmla="*/ 0 h 28700"/>
                <a:gd name="T2" fmla="*/ 0 w 21600"/>
                <a:gd name="T3" fmla="*/ 0 h 28700"/>
                <a:gd name="T4" fmla="*/ 0 w 21600"/>
                <a:gd name="T5" fmla="*/ 0 h 287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700"/>
                <a:gd name="T11" fmla="*/ 21600 w 21600"/>
                <a:gd name="T12" fmla="*/ 28700 h 287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700" fill="none" extrusionOk="0">
                  <a:moveTo>
                    <a:pt x="16144" y="-1"/>
                  </a:moveTo>
                  <a:cubicBezTo>
                    <a:pt x="19658" y="3953"/>
                    <a:pt x="21600" y="9059"/>
                    <a:pt x="21600" y="14350"/>
                  </a:cubicBezTo>
                  <a:cubicBezTo>
                    <a:pt x="21600" y="19640"/>
                    <a:pt x="19658" y="24746"/>
                    <a:pt x="16144" y="28700"/>
                  </a:cubicBezTo>
                </a:path>
                <a:path w="21600" h="28700" stroke="0" extrusionOk="0">
                  <a:moveTo>
                    <a:pt x="16144" y="-1"/>
                  </a:moveTo>
                  <a:cubicBezTo>
                    <a:pt x="19658" y="3953"/>
                    <a:pt x="21600" y="9059"/>
                    <a:pt x="21600" y="14350"/>
                  </a:cubicBezTo>
                  <a:cubicBezTo>
                    <a:pt x="21600" y="19640"/>
                    <a:pt x="19658" y="24746"/>
                    <a:pt x="16144" y="28700"/>
                  </a:cubicBezTo>
                  <a:lnTo>
                    <a:pt x="0" y="1435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92" name="Arc 42"/>
            <p:cNvSpPr>
              <a:spLocks/>
            </p:cNvSpPr>
            <p:nvPr/>
          </p:nvSpPr>
          <p:spPr bwMode="auto">
            <a:xfrm>
              <a:off x="4896" y="841"/>
              <a:ext cx="96" cy="130"/>
            </a:xfrm>
            <a:custGeom>
              <a:avLst/>
              <a:gdLst>
                <a:gd name="T0" fmla="*/ 0 w 21600"/>
                <a:gd name="T1" fmla="*/ 0 h 29192"/>
                <a:gd name="T2" fmla="*/ 0 w 21600"/>
                <a:gd name="T3" fmla="*/ 0 h 29192"/>
                <a:gd name="T4" fmla="*/ 0 w 21600"/>
                <a:gd name="T5" fmla="*/ 0 h 2919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9192"/>
                <a:gd name="T11" fmla="*/ 21600 w 21600"/>
                <a:gd name="T12" fmla="*/ 29192 h 29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9192" fill="none" extrusionOk="0">
                  <a:moveTo>
                    <a:pt x="15922" y="0"/>
                  </a:moveTo>
                  <a:cubicBezTo>
                    <a:pt x="19574" y="3984"/>
                    <a:pt x="21600" y="9191"/>
                    <a:pt x="21600" y="14596"/>
                  </a:cubicBezTo>
                  <a:cubicBezTo>
                    <a:pt x="21600" y="20000"/>
                    <a:pt x="19574" y="25207"/>
                    <a:pt x="15922" y="29191"/>
                  </a:cubicBezTo>
                </a:path>
                <a:path w="21600" h="29192" stroke="0" extrusionOk="0">
                  <a:moveTo>
                    <a:pt x="15922" y="0"/>
                  </a:moveTo>
                  <a:cubicBezTo>
                    <a:pt x="19574" y="3984"/>
                    <a:pt x="21600" y="9191"/>
                    <a:pt x="21600" y="14596"/>
                  </a:cubicBezTo>
                  <a:cubicBezTo>
                    <a:pt x="21600" y="20000"/>
                    <a:pt x="19574" y="25207"/>
                    <a:pt x="15922" y="29191"/>
                  </a:cubicBezTo>
                  <a:lnTo>
                    <a:pt x="0" y="14596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93" name="Arc 43"/>
            <p:cNvSpPr>
              <a:spLocks/>
            </p:cNvSpPr>
            <p:nvPr/>
          </p:nvSpPr>
          <p:spPr bwMode="auto">
            <a:xfrm>
              <a:off x="4578" y="576"/>
              <a:ext cx="120" cy="85"/>
            </a:xfrm>
            <a:custGeom>
              <a:avLst/>
              <a:gdLst>
                <a:gd name="T0" fmla="*/ 0 w 21573"/>
                <a:gd name="T1" fmla="*/ 0 h 15274"/>
                <a:gd name="T2" fmla="*/ 0 w 21573"/>
                <a:gd name="T3" fmla="*/ 0 h 15274"/>
                <a:gd name="T4" fmla="*/ 0 w 21573"/>
                <a:gd name="T5" fmla="*/ 0 h 15274"/>
                <a:gd name="T6" fmla="*/ 0 60000 65536"/>
                <a:gd name="T7" fmla="*/ 0 60000 65536"/>
                <a:gd name="T8" fmla="*/ 0 60000 65536"/>
                <a:gd name="T9" fmla="*/ 0 w 21573"/>
                <a:gd name="T10" fmla="*/ 0 h 15274"/>
                <a:gd name="T11" fmla="*/ 21573 w 21573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3" h="15274" fill="none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</a:path>
                <a:path w="21573" h="15274" stroke="0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94" name="Oval 44"/>
            <p:cNvSpPr>
              <a:spLocks noChangeArrowheads="1"/>
            </p:cNvSpPr>
            <p:nvPr/>
          </p:nvSpPr>
          <p:spPr bwMode="auto">
            <a:xfrm>
              <a:off x="4434" y="444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95" name="Line 45"/>
            <p:cNvSpPr>
              <a:spLocks noChangeShapeType="1"/>
            </p:cNvSpPr>
            <p:nvPr/>
          </p:nvSpPr>
          <p:spPr bwMode="auto">
            <a:xfrm>
              <a:off x="4578" y="576"/>
              <a:ext cx="642" cy="6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Line 46"/>
            <p:cNvSpPr>
              <a:spLocks noChangeShapeType="1"/>
            </p:cNvSpPr>
            <p:nvPr/>
          </p:nvSpPr>
          <p:spPr bwMode="auto">
            <a:xfrm>
              <a:off x="4578" y="576"/>
              <a:ext cx="666" cy="3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Line 47"/>
            <p:cNvSpPr>
              <a:spLocks noChangeShapeType="1"/>
            </p:cNvSpPr>
            <p:nvPr/>
          </p:nvSpPr>
          <p:spPr bwMode="auto">
            <a:xfrm flipH="1">
              <a:off x="4896" y="606"/>
              <a:ext cx="348" cy="30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Oval 48"/>
            <p:cNvSpPr>
              <a:spLocks noChangeArrowheads="1"/>
            </p:cNvSpPr>
            <p:nvPr/>
          </p:nvSpPr>
          <p:spPr bwMode="auto">
            <a:xfrm>
              <a:off x="4884" y="8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99" name="Rectangle 49"/>
            <p:cNvSpPr>
              <a:spLocks noChangeArrowheads="1"/>
            </p:cNvSpPr>
            <p:nvPr/>
          </p:nvSpPr>
          <p:spPr bwMode="auto">
            <a:xfrm>
              <a:off x="4806" y="89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00" name="Oval 50"/>
            <p:cNvSpPr>
              <a:spLocks noChangeArrowheads="1"/>
            </p:cNvSpPr>
            <p:nvPr/>
          </p:nvSpPr>
          <p:spPr bwMode="auto">
            <a:xfrm>
              <a:off x="4566" y="56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201" name="Rectangle 51"/>
            <p:cNvSpPr>
              <a:spLocks noChangeArrowheads="1"/>
            </p:cNvSpPr>
            <p:nvPr/>
          </p:nvSpPr>
          <p:spPr bwMode="auto">
            <a:xfrm>
              <a:off x="4494" y="462"/>
              <a:ext cx="11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02" name="Oval 52"/>
            <p:cNvSpPr>
              <a:spLocks noChangeArrowheads="1"/>
            </p:cNvSpPr>
            <p:nvPr/>
          </p:nvSpPr>
          <p:spPr bwMode="auto">
            <a:xfrm>
              <a:off x="5208" y="122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203" name="Rectangle 53"/>
            <p:cNvSpPr>
              <a:spLocks noChangeArrowheads="1"/>
            </p:cNvSpPr>
            <p:nvPr/>
          </p:nvSpPr>
          <p:spPr bwMode="auto">
            <a:xfrm>
              <a:off x="5268" y="1266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04" name="Oval 54"/>
            <p:cNvSpPr>
              <a:spLocks noChangeArrowheads="1"/>
            </p:cNvSpPr>
            <p:nvPr/>
          </p:nvSpPr>
          <p:spPr bwMode="auto">
            <a:xfrm>
              <a:off x="5232" y="5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205" name="Rectangle 55"/>
            <p:cNvSpPr>
              <a:spLocks noChangeArrowheads="1"/>
            </p:cNvSpPr>
            <p:nvPr/>
          </p:nvSpPr>
          <p:spPr bwMode="auto">
            <a:xfrm>
              <a:off x="5280" y="51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05" name="Group 56"/>
          <p:cNvGrpSpPr>
            <a:grpSpLocks noChangeAspect="1"/>
          </p:cNvGrpSpPr>
          <p:nvPr/>
        </p:nvGrpSpPr>
        <p:grpSpPr bwMode="auto">
          <a:xfrm>
            <a:off x="7086600" y="4648200"/>
            <a:ext cx="1666875" cy="1895475"/>
            <a:chOff x="4464" y="2928"/>
            <a:chExt cx="1050" cy="1194"/>
          </a:xfrm>
        </p:grpSpPr>
        <p:sp>
          <p:nvSpPr>
            <p:cNvPr id="3175" name="AutoShape 57"/>
            <p:cNvSpPr>
              <a:spLocks noChangeAspect="1" noChangeArrowheads="1" noTextEdit="1"/>
            </p:cNvSpPr>
            <p:nvPr/>
          </p:nvSpPr>
          <p:spPr bwMode="auto">
            <a:xfrm>
              <a:off x="4464" y="2928"/>
              <a:ext cx="1050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Arc 58"/>
            <p:cNvSpPr>
              <a:spLocks/>
            </p:cNvSpPr>
            <p:nvPr/>
          </p:nvSpPr>
          <p:spPr bwMode="auto">
            <a:xfrm>
              <a:off x="4698" y="3120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77" name="Oval 59"/>
            <p:cNvSpPr>
              <a:spLocks noChangeArrowheads="1"/>
            </p:cNvSpPr>
            <p:nvPr/>
          </p:nvSpPr>
          <p:spPr bwMode="auto">
            <a:xfrm>
              <a:off x="4524" y="3018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78" name="Line 60"/>
            <p:cNvSpPr>
              <a:spLocks noChangeShapeType="1"/>
            </p:cNvSpPr>
            <p:nvPr/>
          </p:nvSpPr>
          <p:spPr bwMode="auto">
            <a:xfrm flipH="1">
              <a:off x="4674" y="3120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Line 61"/>
            <p:cNvSpPr>
              <a:spLocks noChangeShapeType="1"/>
            </p:cNvSpPr>
            <p:nvPr/>
          </p:nvSpPr>
          <p:spPr bwMode="auto">
            <a:xfrm>
              <a:off x="4704" y="3120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Line 62"/>
            <p:cNvSpPr>
              <a:spLocks noChangeShapeType="1"/>
            </p:cNvSpPr>
            <p:nvPr/>
          </p:nvSpPr>
          <p:spPr bwMode="auto">
            <a:xfrm flipH="1">
              <a:off x="4674" y="3480"/>
              <a:ext cx="312" cy="336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Line 63"/>
            <p:cNvSpPr>
              <a:spLocks noChangeShapeType="1"/>
            </p:cNvSpPr>
            <p:nvPr/>
          </p:nvSpPr>
          <p:spPr bwMode="auto">
            <a:xfrm>
              <a:off x="4986" y="3480"/>
              <a:ext cx="120" cy="444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Oval 64"/>
            <p:cNvSpPr>
              <a:spLocks noChangeArrowheads="1"/>
            </p:cNvSpPr>
            <p:nvPr/>
          </p:nvSpPr>
          <p:spPr bwMode="auto">
            <a:xfrm>
              <a:off x="4974" y="34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83" name="Rectangle 65"/>
            <p:cNvSpPr>
              <a:spLocks noChangeArrowheads="1"/>
            </p:cNvSpPr>
            <p:nvPr/>
          </p:nvSpPr>
          <p:spPr bwMode="auto">
            <a:xfrm>
              <a:off x="5034" y="336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84" name="Oval 66"/>
            <p:cNvSpPr>
              <a:spLocks noChangeArrowheads="1"/>
            </p:cNvSpPr>
            <p:nvPr/>
          </p:nvSpPr>
          <p:spPr bwMode="auto">
            <a:xfrm>
              <a:off x="4692" y="31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85" name="Rectangle 67"/>
            <p:cNvSpPr>
              <a:spLocks noChangeArrowheads="1"/>
            </p:cNvSpPr>
            <p:nvPr/>
          </p:nvSpPr>
          <p:spPr bwMode="auto">
            <a:xfrm>
              <a:off x="4614" y="2988"/>
              <a:ext cx="11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86" name="Oval 68"/>
            <p:cNvSpPr>
              <a:spLocks noChangeArrowheads="1"/>
            </p:cNvSpPr>
            <p:nvPr/>
          </p:nvSpPr>
          <p:spPr bwMode="auto">
            <a:xfrm>
              <a:off x="4662" y="38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87" name="Rectangle 69"/>
            <p:cNvSpPr>
              <a:spLocks noChangeArrowheads="1"/>
            </p:cNvSpPr>
            <p:nvPr/>
          </p:nvSpPr>
          <p:spPr bwMode="auto">
            <a:xfrm>
              <a:off x="4578" y="3822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88" name="Oval 70"/>
            <p:cNvSpPr>
              <a:spLocks noChangeArrowheads="1"/>
            </p:cNvSpPr>
            <p:nvPr/>
          </p:nvSpPr>
          <p:spPr bwMode="auto">
            <a:xfrm>
              <a:off x="5094" y="39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89" name="Rectangle 71"/>
            <p:cNvSpPr>
              <a:spLocks noChangeArrowheads="1"/>
            </p:cNvSpPr>
            <p:nvPr/>
          </p:nvSpPr>
          <p:spPr bwMode="auto">
            <a:xfrm>
              <a:off x="5100" y="3948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2" name="Group 156"/>
          <p:cNvGrpSpPr>
            <a:grpSpLocks/>
          </p:cNvGrpSpPr>
          <p:nvPr/>
        </p:nvGrpSpPr>
        <p:grpSpPr bwMode="auto">
          <a:xfrm>
            <a:off x="304800" y="1587500"/>
            <a:ext cx="4038600" cy="1266825"/>
            <a:chOff x="0" y="1200"/>
            <a:chExt cx="2544" cy="798"/>
          </a:xfrm>
        </p:grpSpPr>
        <p:sp>
          <p:nvSpPr>
            <p:cNvPr id="3173" name="Oval 73"/>
            <p:cNvSpPr>
              <a:spLocks noChangeArrowheads="1"/>
            </p:cNvSpPr>
            <p:nvPr/>
          </p:nvSpPr>
          <p:spPr bwMode="auto">
            <a:xfrm>
              <a:off x="0" y="1200"/>
              <a:ext cx="192" cy="192"/>
            </a:xfrm>
            <a:prstGeom prst="ellipse">
              <a:avLst/>
            </a:prstGeom>
            <a:solidFill>
              <a:schemeClr val="accent1">
                <a:alpha val="32156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?2</a:t>
              </a:r>
            </a:p>
          </p:txBody>
        </p:sp>
        <p:sp>
          <p:nvSpPr>
            <p:cNvPr id="3174" name="Text Box 74"/>
            <p:cNvSpPr txBox="1">
              <a:spLocks noChangeArrowheads="1"/>
            </p:cNvSpPr>
            <p:nvPr/>
          </p:nvSpPr>
          <p:spPr bwMode="auto">
            <a:xfrm>
              <a:off x="240" y="1248"/>
              <a:ext cx="230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Bằng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dụng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cụ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,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hãy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so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sánh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đo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của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nội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tiếp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với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đo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của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cung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bị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chắn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BC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trong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mỗi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hình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3088" name="Object 7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26457041"/>
                </p:ext>
              </p:extLst>
            </p:nvPr>
          </p:nvGraphicFramePr>
          <p:xfrm>
            <a:off x="1024" y="1376"/>
            <a:ext cx="336" cy="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3" name="Equation" r:id="rId8" imgW="393480" imgH="253800" progId="Equation.DSMT4">
                    <p:embed/>
                  </p:oleObj>
                </mc:Choice>
                <mc:Fallback>
                  <p:oleObj name="Equation" r:id="rId8" imgW="39348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4" y="1376"/>
                          <a:ext cx="336" cy="2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76"/>
          <p:cNvGrpSpPr>
            <a:grpSpLocks/>
          </p:cNvGrpSpPr>
          <p:nvPr/>
        </p:nvGrpSpPr>
        <p:grpSpPr bwMode="auto">
          <a:xfrm>
            <a:off x="4572000" y="3367088"/>
            <a:ext cx="2057400" cy="442912"/>
            <a:chOff x="1104" y="1968"/>
            <a:chExt cx="1296" cy="279"/>
          </a:xfrm>
        </p:grpSpPr>
        <p:graphicFrame>
          <p:nvGraphicFramePr>
            <p:cNvPr id="3087" name="Object 77"/>
            <p:cNvGraphicFramePr>
              <a:graphicFrameLocks noChangeAspect="1"/>
            </p:cNvGraphicFramePr>
            <p:nvPr/>
          </p:nvGraphicFramePr>
          <p:xfrm>
            <a:off x="1296" y="1968"/>
            <a:ext cx="480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4" name="Equation" r:id="rId10" imgW="380880" imgH="228600" progId="Equation.DSMT4">
                    <p:embed/>
                  </p:oleObj>
                </mc:Choice>
                <mc:Fallback>
                  <p:oleObj name="Equation" r:id="rId10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1968"/>
                          <a:ext cx="480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2" name="Text Box 78"/>
            <p:cNvSpPr txBox="1">
              <a:spLocks noChangeArrowheads="1"/>
            </p:cNvSpPr>
            <p:nvPr/>
          </p:nvSpPr>
          <p:spPr bwMode="auto">
            <a:xfrm>
              <a:off x="1104" y="2016"/>
              <a:ext cx="12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Sđ            ………..</a:t>
              </a:r>
            </a:p>
          </p:txBody>
        </p:sp>
      </p:grpSp>
      <p:grpSp>
        <p:nvGrpSpPr>
          <p:cNvPr id="14" name="Group 79"/>
          <p:cNvGrpSpPr>
            <a:grpSpLocks/>
          </p:cNvGrpSpPr>
          <p:nvPr/>
        </p:nvGrpSpPr>
        <p:grpSpPr bwMode="auto">
          <a:xfrm>
            <a:off x="4572000" y="5500688"/>
            <a:ext cx="2057400" cy="442912"/>
            <a:chOff x="1104" y="1968"/>
            <a:chExt cx="1296" cy="279"/>
          </a:xfrm>
        </p:grpSpPr>
        <p:graphicFrame>
          <p:nvGraphicFramePr>
            <p:cNvPr id="3086" name="Object 80"/>
            <p:cNvGraphicFramePr>
              <a:graphicFrameLocks noChangeAspect="1"/>
            </p:cNvGraphicFramePr>
            <p:nvPr/>
          </p:nvGraphicFramePr>
          <p:xfrm>
            <a:off x="1296" y="1968"/>
            <a:ext cx="480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5" name="Equation" r:id="rId12" imgW="380880" imgH="228600" progId="Equation.DSMT4">
                    <p:embed/>
                  </p:oleObj>
                </mc:Choice>
                <mc:Fallback>
                  <p:oleObj name="Equation" r:id="rId12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1968"/>
                          <a:ext cx="480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1" name="Text Box 81"/>
            <p:cNvSpPr txBox="1">
              <a:spLocks noChangeArrowheads="1"/>
            </p:cNvSpPr>
            <p:nvPr/>
          </p:nvSpPr>
          <p:spPr bwMode="auto">
            <a:xfrm>
              <a:off x="1104" y="2016"/>
              <a:ext cx="12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Sđ            ………..</a:t>
              </a:r>
            </a:p>
          </p:txBody>
        </p:sp>
      </p:grpSp>
      <p:grpSp>
        <p:nvGrpSpPr>
          <p:cNvPr id="15" name="Group 82"/>
          <p:cNvGrpSpPr>
            <a:grpSpLocks/>
          </p:cNvGrpSpPr>
          <p:nvPr/>
        </p:nvGrpSpPr>
        <p:grpSpPr bwMode="auto">
          <a:xfrm>
            <a:off x="4495800" y="1600200"/>
            <a:ext cx="2057400" cy="442913"/>
            <a:chOff x="1104" y="1968"/>
            <a:chExt cx="1296" cy="279"/>
          </a:xfrm>
        </p:grpSpPr>
        <p:graphicFrame>
          <p:nvGraphicFramePr>
            <p:cNvPr id="3085" name="Object 83"/>
            <p:cNvGraphicFramePr>
              <a:graphicFrameLocks noChangeAspect="1"/>
            </p:cNvGraphicFramePr>
            <p:nvPr/>
          </p:nvGraphicFramePr>
          <p:xfrm>
            <a:off x="1296" y="1968"/>
            <a:ext cx="480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6" name="Equation" r:id="rId13" imgW="380880" imgH="228600" progId="Equation.DSMT4">
                    <p:embed/>
                  </p:oleObj>
                </mc:Choice>
                <mc:Fallback>
                  <p:oleObj name="Equation" r:id="rId13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1968"/>
                          <a:ext cx="480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0" name="Text Box 84"/>
            <p:cNvSpPr txBox="1">
              <a:spLocks noChangeArrowheads="1"/>
            </p:cNvSpPr>
            <p:nvPr/>
          </p:nvSpPr>
          <p:spPr bwMode="auto">
            <a:xfrm>
              <a:off x="1104" y="2016"/>
              <a:ext cx="12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Sđ            ………..</a:t>
              </a:r>
            </a:p>
          </p:txBody>
        </p:sp>
      </p:grpSp>
      <p:grpSp>
        <p:nvGrpSpPr>
          <p:cNvPr id="16" name="Group 85"/>
          <p:cNvGrpSpPr>
            <a:grpSpLocks/>
          </p:cNvGrpSpPr>
          <p:nvPr/>
        </p:nvGrpSpPr>
        <p:grpSpPr bwMode="auto">
          <a:xfrm>
            <a:off x="4419600" y="2905125"/>
            <a:ext cx="2209800" cy="447675"/>
            <a:chOff x="2928" y="1200"/>
            <a:chExt cx="1392" cy="282"/>
          </a:xfrm>
        </p:grpSpPr>
        <p:graphicFrame>
          <p:nvGraphicFramePr>
            <p:cNvPr id="3084" name="Object 86"/>
            <p:cNvGraphicFramePr>
              <a:graphicFrameLocks noChangeAspect="1"/>
            </p:cNvGraphicFramePr>
            <p:nvPr/>
          </p:nvGraphicFramePr>
          <p:xfrm>
            <a:off x="3072" y="1200"/>
            <a:ext cx="624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7" name="Equation" r:id="rId14" imgW="469800" imgH="228600" progId="Equation.DSMT4">
                    <p:embed/>
                  </p:oleObj>
                </mc:Choice>
                <mc:Fallback>
                  <p:oleObj name="Equation" r:id="rId14" imgW="469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1200"/>
                          <a:ext cx="624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69" name="Text Box 87"/>
            <p:cNvSpPr txBox="1">
              <a:spLocks noChangeArrowheads="1"/>
            </p:cNvSpPr>
            <p:nvPr/>
          </p:nvSpPr>
          <p:spPr bwMode="auto">
            <a:xfrm>
              <a:off x="2928" y="1248"/>
              <a:ext cx="13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   …………</a:t>
              </a:r>
            </a:p>
          </p:txBody>
        </p:sp>
      </p:grpSp>
      <p:grpSp>
        <p:nvGrpSpPr>
          <p:cNvPr id="17" name="Group 88"/>
          <p:cNvGrpSpPr>
            <a:grpSpLocks/>
          </p:cNvGrpSpPr>
          <p:nvPr/>
        </p:nvGrpSpPr>
        <p:grpSpPr bwMode="auto">
          <a:xfrm>
            <a:off x="4419600" y="5038725"/>
            <a:ext cx="2209800" cy="447675"/>
            <a:chOff x="2928" y="1200"/>
            <a:chExt cx="1392" cy="282"/>
          </a:xfrm>
        </p:grpSpPr>
        <p:graphicFrame>
          <p:nvGraphicFramePr>
            <p:cNvPr id="3083" name="Object 89"/>
            <p:cNvGraphicFramePr>
              <a:graphicFrameLocks noChangeAspect="1"/>
            </p:cNvGraphicFramePr>
            <p:nvPr/>
          </p:nvGraphicFramePr>
          <p:xfrm>
            <a:off x="3072" y="1200"/>
            <a:ext cx="624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8" name="Equation" r:id="rId15" imgW="469800" imgH="228600" progId="Equation.DSMT4">
                    <p:embed/>
                  </p:oleObj>
                </mc:Choice>
                <mc:Fallback>
                  <p:oleObj name="Equation" r:id="rId15" imgW="469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1200"/>
                          <a:ext cx="624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68" name="Text Box 90"/>
            <p:cNvSpPr txBox="1">
              <a:spLocks noChangeArrowheads="1"/>
            </p:cNvSpPr>
            <p:nvPr/>
          </p:nvSpPr>
          <p:spPr bwMode="auto">
            <a:xfrm>
              <a:off x="2928" y="1248"/>
              <a:ext cx="13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   …………</a:t>
              </a:r>
            </a:p>
          </p:txBody>
        </p:sp>
      </p:grpSp>
      <p:sp>
        <p:nvSpPr>
          <p:cNvPr id="13403" name="Text Box 91"/>
          <p:cNvSpPr txBox="1">
            <a:spLocks noChangeArrowheads="1"/>
          </p:cNvSpPr>
          <p:nvPr/>
        </p:nvSpPr>
        <p:spPr bwMode="auto">
          <a:xfrm>
            <a:off x="5715000" y="29098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</a:rPr>
              <a:t>114</a:t>
            </a:r>
            <a:r>
              <a:rPr lang="en-US" altLang="en-US" b="1" baseline="30000">
                <a:solidFill>
                  <a:schemeClr val="accent2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04" name="Text Box 92"/>
          <p:cNvSpPr txBox="1">
            <a:spLocks noChangeArrowheads="1"/>
          </p:cNvSpPr>
          <p:nvPr/>
        </p:nvSpPr>
        <p:spPr bwMode="auto">
          <a:xfrm>
            <a:off x="57150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</a:rPr>
              <a:t>29</a:t>
            </a:r>
            <a:r>
              <a:rPr lang="en-US" altLang="en-US" b="1" baseline="30000">
                <a:solidFill>
                  <a:schemeClr val="accent2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05" name="Text Box 93"/>
          <p:cNvSpPr txBox="1">
            <a:spLocks noChangeArrowheads="1"/>
          </p:cNvSpPr>
          <p:nvPr/>
        </p:nvSpPr>
        <p:spPr bwMode="auto">
          <a:xfrm>
            <a:off x="5638800" y="1614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</a:rPr>
              <a:t>86</a:t>
            </a:r>
            <a:r>
              <a:rPr lang="en-US" altLang="en-US" b="1" baseline="30000">
                <a:solidFill>
                  <a:schemeClr val="accent2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06" name="Text Box 94"/>
          <p:cNvSpPr txBox="1">
            <a:spLocks noChangeArrowheads="1"/>
          </p:cNvSpPr>
          <p:nvPr/>
        </p:nvSpPr>
        <p:spPr bwMode="auto">
          <a:xfrm>
            <a:off x="5715000" y="33670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</a:rPr>
              <a:t>228</a:t>
            </a:r>
            <a:r>
              <a:rPr lang="en-US" altLang="en-US" b="1" baseline="30000">
                <a:solidFill>
                  <a:schemeClr val="accent2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07" name="Text Box 95"/>
          <p:cNvSpPr txBox="1">
            <a:spLocks noChangeArrowheads="1"/>
          </p:cNvSpPr>
          <p:nvPr/>
        </p:nvSpPr>
        <p:spPr bwMode="auto">
          <a:xfrm>
            <a:off x="5715000" y="55006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</a:rPr>
              <a:t>58</a:t>
            </a:r>
            <a:r>
              <a:rPr lang="en-US" altLang="en-US" b="1" baseline="30000">
                <a:solidFill>
                  <a:schemeClr val="accent2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08" name="Text Box 96"/>
          <p:cNvSpPr txBox="1">
            <a:spLocks noChangeArrowheads="1"/>
          </p:cNvSpPr>
          <p:nvPr/>
        </p:nvSpPr>
        <p:spPr bwMode="auto">
          <a:xfrm>
            <a:off x="8458200" y="199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43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09" name="Text Box 97"/>
          <p:cNvSpPr txBox="1">
            <a:spLocks noChangeArrowheads="1"/>
          </p:cNvSpPr>
          <p:nvPr/>
        </p:nvSpPr>
        <p:spPr bwMode="auto">
          <a:xfrm>
            <a:off x="8458200" y="152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86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10" name="Text Box 98"/>
          <p:cNvSpPr txBox="1">
            <a:spLocks noChangeArrowheads="1"/>
          </p:cNvSpPr>
          <p:nvPr/>
        </p:nvSpPr>
        <p:spPr bwMode="auto">
          <a:xfrm>
            <a:off x="8153400" y="6096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29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11" name="Text Box 99"/>
          <p:cNvSpPr txBox="1">
            <a:spLocks noChangeArrowheads="1"/>
          </p:cNvSpPr>
          <p:nvPr/>
        </p:nvSpPr>
        <p:spPr bwMode="auto">
          <a:xfrm>
            <a:off x="6705600" y="6415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58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8" name="Group 100"/>
          <p:cNvGrpSpPr>
            <a:grpSpLocks/>
          </p:cNvGrpSpPr>
          <p:nvPr/>
        </p:nvGrpSpPr>
        <p:grpSpPr bwMode="auto">
          <a:xfrm>
            <a:off x="4343400" y="2133600"/>
            <a:ext cx="2819400" cy="457200"/>
            <a:chOff x="864" y="3696"/>
            <a:chExt cx="1776" cy="288"/>
          </a:xfrm>
        </p:grpSpPr>
        <p:sp>
          <p:nvSpPr>
            <p:cNvPr id="3167" name="Text Box 101"/>
            <p:cNvSpPr txBox="1">
              <a:spLocks noChangeArrowheads="1"/>
            </p:cNvSpPr>
            <p:nvPr/>
          </p:nvSpPr>
          <p:spPr bwMode="auto">
            <a:xfrm>
              <a:off x="864" y="3744"/>
              <a:ext cx="17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Vậy            .……….sđ    </a:t>
              </a:r>
            </a:p>
          </p:txBody>
        </p:sp>
        <p:graphicFrame>
          <p:nvGraphicFramePr>
            <p:cNvPr id="3081" name="Object 102"/>
            <p:cNvGraphicFramePr>
              <a:graphicFrameLocks noChangeAspect="1"/>
            </p:cNvGraphicFramePr>
            <p:nvPr/>
          </p:nvGraphicFramePr>
          <p:xfrm>
            <a:off x="1200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69" name="Equation" r:id="rId16" imgW="393480" imgH="228600" progId="Equation.DSMT4">
                    <p:embed/>
                  </p:oleObj>
                </mc:Choice>
                <mc:Fallback>
                  <p:oleObj name="Equation" r:id="rId16" imgW="3934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2" name="Object 103"/>
            <p:cNvGraphicFramePr>
              <a:graphicFrameLocks noChangeAspect="1"/>
            </p:cNvGraphicFramePr>
            <p:nvPr/>
          </p:nvGraphicFramePr>
          <p:xfrm>
            <a:off x="2208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0" name="Equation" r:id="rId18" imgW="253800" imgH="228600" progId="Equation.DSMT4">
                    <p:embed/>
                  </p:oleObj>
                </mc:Choice>
                <mc:Fallback>
                  <p:oleObj name="Equation" r:id="rId18" imgW="253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04"/>
          <p:cNvGrpSpPr>
            <a:grpSpLocks/>
          </p:cNvGrpSpPr>
          <p:nvPr/>
        </p:nvGrpSpPr>
        <p:grpSpPr bwMode="auto">
          <a:xfrm>
            <a:off x="4343400" y="3759200"/>
            <a:ext cx="2819400" cy="457200"/>
            <a:chOff x="864" y="3696"/>
            <a:chExt cx="1776" cy="288"/>
          </a:xfrm>
        </p:grpSpPr>
        <p:sp>
          <p:nvSpPr>
            <p:cNvPr id="3166" name="Text Box 105"/>
            <p:cNvSpPr txBox="1">
              <a:spLocks noChangeArrowheads="1"/>
            </p:cNvSpPr>
            <p:nvPr/>
          </p:nvSpPr>
          <p:spPr bwMode="auto">
            <a:xfrm>
              <a:off x="864" y="3744"/>
              <a:ext cx="17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Vậy            .……….sđ    </a:t>
              </a:r>
            </a:p>
          </p:txBody>
        </p:sp>
        <p:graphicFrame>
          <p:nvGraphicFramePr>
            <p:cNvPr id="3079" name="Object 106"/>
            <p:cNvGraphicFramePr>
              <a:graphicFrameLocks noChangeAspect="1"/>
            </p:cNvGraphicFramePr>
            <p:nvPr/>
          </p:nvGraphicFramePr>
          <p:xfrm>
            <a:off x="1200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1" name="Equation" r:id="rId20" imgW="393480" imgH="228600" progId="Equation.DSMT4">
                    <p:embed/>
                  </p:oleObj>
                </mc:Choice>
                <mc:Fallback>
                  <p:oleObj name="Equation" r:id="rId20" imgW="3934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0" name="Object 107"/>
            <p:cNvGraphicFramePr>
              <a:graphicFrameLocks noChangeAspect="1"/>
            </p:cNvGraphicFramePr>
            <p:nvPr/>
          </p:nvGraphicFramePr>
          <p:xfrm>
            <a:off x="2208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2" name="Equation" r:id="rId21" imgW="253800" imgH="228600" progId="Equation.DSMT4">
                    <p:embed/>
                  </p:oleObj>
                </mc:Choice>
                <mc:Fallback>
                  <p:oleObj name="Equation" r:id="rId21" imgW="253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oup 108"/>
          <p:cNvGrpSpPr>
            <a:grpSpLocks/>
          </p:cNvGrpSpPr>
          <p:nvPr/>
        </p:nvGrpSpPr>
        <p:grpSpPr bwMode="auto">
          <a:xfrm>
            <a:off x="4343400" y="5867400"/>
            <a:ext cx="2819400" cy="457200"/>
            <a:chOff x="864" y="3696"/>
            <a:chExt cx="1776" cy="288"/>
          </a:xfrm>
        </p:grpSpPr>
        <p:sp>
          <p:nvSpPr>
            <p:cNvPr id="3165" name="Text Box 109"/>
            <p:cNvSpPr txBox="1">
              <a:spLocks noChangeArrowheads="1"/>
            </p:cNvSpPr>
            <p:nvPr/>
          </p:nvSpPr>
          <p:spPr bwMode="auto">
            <a:xfrm>
              <a:off x="864" y="3744"/>
              <a:ext cx="17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Vậy            .……….sđ    </a:t>
              </a:r>
            </a:p>
          </p:txBody>
        </p:sp>
        <p:graphicFrame>
          <p:nvGraphicFramePr>
            <p:cNvPr id="3077" name="Object 110"/>
            <p:cNvGraphicFramePr>
              <a:graphicFrameLocks noChangeAspect="1"/>
            </p:cNvGraphicFramePr>
            <p:nvPr/>
          </p:nvGraphicFramePr>
          <p:xfrm>
            <a:off x="1200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3" name="Equation" r:id="rId22" imgW="393480" imgH="228600" progId="Equation.DSMT4">
                    <p:embed/>
                  </p:oleObj>
                </mc:Choice>
                <mc:Fallback>
                  <p:oleObj name="Equation" r:id="rId22" imgW="3934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" name="Object 111"/>
            <p:cNvGraphicFramePr>
              <a:graphicFrameLocks noChangeAspect="1"/>
            </p:cNvGraphicFramePr>
            <p:nvPr/>
          </p:nvGraphicFramePr>
          <p:xfrm>
            <a:off x="2208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4" name="Equation" r:id="rId23" imgW="253800" imgH="228600" progId="Equation.DSMT4">
                    <p:embed/>
                  </p:oleObj>
                </mc:Choice>
                <mc:Fallback>
                  <p:oleObj name="Equation" r:id="rId23" imgW="253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433" name="Text Box 121"/>
          <p:cNvSpPr txBox="1">
            <a:spLocks noChangeArrowheads="1"/>
          </p:cNvSpPr>
          <p:nvPr/>
        </p:nvSpPr>
        <p:spPr bwMode="auto">
          <a:xfrm>
            <a:off x="6400800" y="42814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114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34" name="Text Box 122"/>
          <p:cNvSpPr txBox="1">
            <a:spLocks noChangeArrowheads="1"/>
          </p:cNvSpPr>
          <p:nvPr/>
        </p:nvSpPr>
        <p:spPr bwMode="auto">
          <a:xfrm>
            <a:off x="6172200" y="34432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126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35" name="Text Box 123"/>
          <p:cNvSpPr txBox="1">
            <a:spLocks noChangeArrowheads="1"/>
          </p:cNvSpPr>
          <p:nvPr/>
        </p:nvSpPr>
        <p:spPr bwMode="auto">
          <a:xfrm>
            <a:off x="8153400" y="4191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102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36" name="Line 124"/>
          <p:cNvSpPr>
            <a:spLocks noChangeShapeType="1"/>
          </p:cNvSpPr>
          <p:nvPr/>
        </p:nvSpPr>
        <p:spPr bwMode="auto">
          <a:xfrm flipV="1">
            <a:off x="8305800" y="304800"/>
            <a:ext cx="6858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37" name="Line 125"/>
          <p:cNvSpPr>
            <a:spLocks noChangeShapeType="1"/>
          </p:cNvSpPr>
          <p:nvPr/>
        </p:nvSpPr>
        <p:spPr bwMode="auto">
          <a:xfrm>
            <a:off x="8077200" y="1752600"/>
            <a:ext cx="6096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29" name="Group 126"/>
          <p:cNvGrpSpPr>
            <a:grpSpLocks noChangeAspect="1"/>
          </p:cNvGrpSpPr>
          <p:nvPr/>
        </p:nvGrpSpPr>
        <p:grpSpPr bwMode="auto">
          <a:xfrm>
            <a:off x="6915150" y="2590800"/>
            <a:ext cx="1847850" cy="1781175"/>
            <a:chOff x="1248" y="1824"/>
            <a:chExt cx="1164" cy="1122"/>
          </a:xfrm>
        </p:grpSpPr>
        <p:sp>
          <p:nvSpPr>
            <p:cNvPr id="3148" name="AutoShape 127"/>
            <p:cNvSpPr>
              <a:spLocks noChangeAspect="1" noChangeArrowheads="1" noTextEdit="1"/>
            </p:cNvSpPr>
            <p:nvPr/>
          </p:nvSpPr>
          <p:spPr bwMode="auto">
            <a:xfrm>
              <a:off x="1248" y="1824"/>
              <a:ext cx="1164" cy="1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Arc 128"/>
            <p:cNvSpPr>
              <a:spLocks/>
            </p:cNvSpPr>
            <p:nvPr/>
          </p:nvSpPr>
          <p:spPr bwMode="auto">
            <a:xfrm>
              <a:off x="1506" y="2088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50" name="Oval 129"/>
            <p:cNvSpPr>
              <a:spLocks noChangeArrowheads="1"/>
            </p:cNvSpPr>
            <p:nvPr/>
          </p:nvSpPr>
          <p:spPr bwMode="auto">
            <a:xfrm>
              <a:off x="1422" y="195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51" name="Line 130"/>
            <p:cNvSpPr>
              <a:spLocks noChangeShapeType="1"/>
            </p:cNvSpPr>
            <p:nvPr/>
          </p:nvSpPr>
          <p:spPr bwMode="auto">
            <a:xfrm flipH="1">
              <a:off x="1428" y="2100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Line 131"/>
            <p:cNvSpPr>
              <a:spLocks noChangeShapeType="1"/>
            </p:cNvSpPr>
            <p:nvPr/>
          </p:nvSpPr>
          <p:spPr bwMode="auto">
            <a:xfrm flipH="1">
              <a:off x="1542" y="2028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Line 132"/>
            <p:cNvSpPr>
              <a:spLocks noChangeShapeType="1"/>
            </p:cNvSpPr>
            <p:nvPr/>
          </p:nvSpPr>
          <p:spPr bwMode="auto">
            <a:xfrm flipH="1">
              <a:off x="1428" y="2418"/>
              <a:ext cx="456" cy="7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Line 133"/>
            <p:cNvSpPr>
              <a:spLocks noChangeShapeType="1"/>
            </p:cNvSpPr>
            <p:nvPr/>
          </p:nvSpPr>
          <p:spPr bwMode="auto">
            <a:xfrm>
              <a:off x="1542" y="2100"/>
              <a:ext cx="684" cy="63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Line 134"/>
            <p:cNvSpPr>
              <a:spLocks noChangeShapeType="1"/>
            </p:cNvSpPr>
            <p:nvPr/>
          </p:nvSpPr>
          <p:spPr bwMode="auto">
            <a:xfrm flipH="1">
              <a:off x="1884" y="2028"/>
              <a:ext cx="246" cy="39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Oval 135"/>
            <p:cNvSpPr>
              <a:spLocks noChangeArrowheads="1"/>
            </p:cNvSpPr>
            <p:nvPr/>
          </p:nvSpPr>
          <p:spPr bwMode="auto">
            <a:xfrm>
              <a:off x="1872" y="24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57" name="Oval 136"/>
            <p:cNvSpPr>
              <a:spLocks noChangeArrowheads="1"/>
            </p:cNvSpPr>
            <p:nvPr/>
          </p:nvSpPr>
          <p:spPr bwMode="auto">
            <a:xfrm>
              <a:off x="1530" y="208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58" name="Rectangle 137"/>
            <p:cNvSpPr>
              <a:spLocks noChangeArrowheads="1"/>
            </p:cNvSpPr>
            <p:nvPr/>
          </p:nvSpPr>
          <p:spPr bwMode="auto">
            <a:xfrm>
              <a:off x="1450" y="199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59" name="Oval 138"/>
            <p:cNvSpPr>
              <a:spLocks noChangeArrowheads="1"/>
            </p:cNvSpPr>
            <p:nvPr/>
          </p:nvSpPr>
          <p:spPr bwMode="auto">
            <a:xfrm>
              <a:off x="1416" y="248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60" name="Rectangle 139"/>
            <p:cNvSpPr>
              <a:spLocks noChangeArrowheads="1"/>
            </p:cNvSpPr>
            <p:nvPr/>
          </p:nvSpPr>
          <p:spPr bwMode="auto">
            <a:xfrm>
              <a:off x="1333" y="2442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61" name="Oval 140"/>
            <p:cNvSpPr>
              <a:spLocks noChangeArrowheads="1"/>
            </p:cNvSpPr>
            <p:nvPr/>
          </p:nvSpPr>
          <p:spPr bwMode="auto">
            <a:xfrm>
              <a:off x="2118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62" name="Rectangle 141"/>
            <p:cNvSpPr>
              <a:spLocks noChangeArrowheads="1"/>
            </p:cNvSpPr>
            <p:nvPr/>
          </p:nvSpPr>
          <p:spPr bwMode="auto">
            <a:xfrm>
              <a:off x="2101" y="188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63" name="Oval 142"/>
            <p:cNvSpPr>
              <a:spLocks noChangeArrowheads="1"/>
            </p:cNvSpPr>
            <p:nvPr/>
          </p:nvSpPr>
          <p:spPr bwMode="auto">
            <a:xfrm>
              <a:off x="2214" y="271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64" name="Rectangle 143"/>
            <p:cNvSpPr>
              <a:spLocks noChangeArrowheads="1"/>
            </p:cNvSpPr>
            <p:nvPr/>
          </p:nvSpPr>
          <p:spPr bwMode="auto">
            <a:xfrm>
              <a:off x="2299" y="276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D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3456" name="Freeform 144"/>
          <p:cNvSpPr>
            <a:spLocks/>
          </p:cNvSpPr>
          <p:nvPr/>
        </p:nvSpPr>
        <p:spPr bwMode="auto">
          <a:xfrm>
            <a:off x="6819900" y="3505200"/>
            <a:ext cx="419100" cy="1206500"/>
          </a:xfrm>
          <a:custGeom>
            <a:avLst/>
            <a:gdLst>
              <a:gd name="T0" fmla="*/ 2147483647 w 264"/>
              <a:gd name="T1" fmla="*/ 0 h 760"/>
              <a:gd name="T2" fmla="*/ 0 w 264"/>
              <a:gd name="T3" fmla="*/ 2147483647 h 760"/>
              <a:gd name="T4" fmla="*/ 0 60000 65536"/>
              <a:gd name="T5" fmla="*/ 0 60000 65536"/>
              <a:gd name="T6" fmla="*/ 0 w 264"/>
              <a:gd name="T7" fmla="*/ 0 h 760"/>
              <a:gd name="T8" fmla="*/ 264 w 264"/>
              <a:gd name="T9" fmla="*/ 760 h 7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4" h="760">
                <a:moveTo>
                  <a:pt x="264" y="0"/>
                </a:moveTo>
                <a:lnTo>
                  <a:pt x="0" y="76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3457" name="Freeform 145"/>
          <p:cNvSpPr>
            <a:spLocks/>
          </p:cNvSpPr>
          <p:nvPr/>
        </p:nvSpPr>
        <p:spPr bwMode="auto">
          <a:xfrm>
            <a:off x="6257925" y="3581400"/>
            <a:ext cx="1285875" cy="257175"/>
          </a:xfrm>
          <a:custGeom>
            <a:avLst/>
            <a:gdLst>
              <a:gd name="T0" fmla="*/ 2147483647 w 810"/>
              <a:gd name="T1" fmla="*/ 0 h 162"/>
              <a:gd name="T2" fmla="*/ 0 w 810"/>
              <a:gd name="T3" fmla="*/ 2147483647 h 162"/>
              <a:gd name="T4" fmla="*/ 0 60000 65536"/>
              <a:gd name="T5" fmla="*/ 0 60000 65536"/>
              <a:gd name="T6" fmla="*/ 0 w 810"/>
              <a:gd name="T7" fmla="*/ 0 h 162"/>
              <a:gd name="T8" fmla="*/ 810 w 810"/>
              <a:gd name="T9" fmla="*/ 162 h 1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0" h="162">
                <a:moveTo>
                  <a:pt x="810" y="0"/>
                </a:moveTo>
                <a:lnTo>
                  <a:pt x="0" y="162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3458" name="Line 146"/>
          <p:cNvSpPr>
            <a:spLocks noChangeShapeType="1"/>
          </p:cNvSpPr>
          <p:nvPr/>
        </p:nvSpPr>
        <p:spPr bwMode="auto">
          <a:xfrm>
            <a:off x="8305800" y="3886200"/>
            <a:ext cx="838200" cy="76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59" name="Line 147"/>
          <p:cNvSpPr>
            <a:spLocks noChangeShapeType="1"/>
          </p:cNvSpPr>
          <p:nvPr/>
        </p:nvSpPr>
        <p:spPr bwMode="auto">
          <a:xfrm>
            <a:off x="7924800" y="5867400"/>
            <a:ext cx="304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60" name="Freeform 148"/>
          <p:cNvSpPr>
            <a:spLocks/>
          </p:cNvSpPr>
          <p:nvPr/>
        </p:nvSpPr>
        <p:spPr bwMode="auto">
          <a:xfrm>
            <a:off x="7086600" y="5810250"/>
            <a:ext cx="552450" cy="666750"/>
          </a:xfrm>
          <a:custGeom>
            <a:avLst/>
            <a:gdLst>
              <a:gd name="T0" fmla="*/ 2147483647 w 348"/>
              <a:gd name="T1" fmla="*/ 0 h 420"/>
              <a:gd name="T2" fmla="*/ 0 w 348"/>
              <a:gd name="T3" fmla="*/ 2147483647 h 420"/>
              <a:gd name="T4" fmla="*/ 0 60000 65536"/>
              <a:gd name="T5" fmla="*/ 0 60000 65536"/>
              <a:gd name="T6" fmla="*/ 0 w 348"/>
              <a:gd name="T7" fmla="*/ 0 h 420"/>
              <a:gd name="T8" fmla="*/ 348 w 348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8" h="420">
                <a:moveTo>
                  <a:pt x="348" y="0"/>
                </a:moveTo>
                <a:lnTo>
                  <a:pt x="0" y="42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3135" name="Group 149"/>
          <p:cNvGrpSpPr>
            <a:grpSpLocks noChangeAspect="1"/>
          </p:cNvGrpSpPr>
          <p:nvPr/>
        </p:nvGrpSpPr>
        <p:grpSpPr bwMode="auto">
          <a:xfrm>
            <a:off x="8001000" y="838200"/>
            <a:ext cx="314325" cy="352425"/>
            <a:chOff x="1728" y="2049"/>
            <a:chExt cx="198" cy="222"/>
          </a:xfrm>
        </p:grpSpPr>
        <p:sp>
          <p:nvSpPr>
            <p:cNvPr id="3146" name="AutoShape 150"/>
            <p:cNvSpPr>
              <a:spLocks noChangeAspect="1" noChangeArrowheads="1" noTextEdit="1"/>
            </p:cNvSpPr>
            <p:nvPr/>
          </p:nvSpPr>
          <p:spPr bwMode="auto">
            <a:xfrm>
              <a:off x="1728" y="2049"/>
              <a:ext cx="180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Arc 151"/>
            <p:cNvSpPr>
              <a:spLocks/>
            </p:cNvSpPr>
            <p:nvPr/>
          </p:nvSpPr>
          <p:spPr bwMode="auto">
            <a:xfrm>
              <a:off x="1800" y="2115"/>
              <a:ext cx="126" cy="86"/>
            </a:xfrm>
            <a:custGeom>
              <a:avLst/>
              <a:gdLst>
                <a:gd name="T0" fmla="*/ 0 w 21576"/>
                <a:gd name="T1" fmla="*/ 0 h 14738"/>
                <a:gd name="T2" fmla="*/ 0 w 21576"/>
                <a:gd name="T3" fmla="*/ 0 h 14738"/>
                <a:gd name="T4" fmla="*/ 0 w 21576"/>
                <a:gd name="T5" fmla="*/ 0 h 14738"/>
                <a:gd name="T6" fmla="*/ 0 60000 65536"/>
                <a:gd name="T7" fmla="*/ 0 60000 65536"/>
                <a:gd name="T8" fmla="*/ 0 60000 65536"/>
                <a:gd name="T9" fmla="*/ 0 w 21576"/>
                <a:gd name="T10" fmla="*/ 0 h 14738"/>
                <a:gd name="T11" fmla="*/ 21576 w 21576"/>
                <a:gd name="T12" fmla="*/ 14738 h 147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6" h="14738" fill="none" extrusionOk="0">
                  <a:moveTo>
                    <a:pt x="5785" y="14737"/>
                  </a:moveTo>
                  <a:cubicBezTo>
                    <a:pt x="2293" y="10997"/>
                    <a:pt x="243" y="6138"/>
                    <a:pt x="0" y="1026"/>
                  </a:cubicBezTo>
                </a:path>
                <a:path w="21576" h="14738" stroke="0" extrusionOk="0">
                  <a:moveTo>
                    <a:pt x="5785" y="14737"/>
                  </a:moveTo>
                  <a:cubicBezTo>
                    <a:pt x="2293" y="10997"/>
                    <a:pt x="243" y="6138"/>
                    <a:pt x="0" y="1026"/>
                  </a:cubicBezTo>
                  <a:lnTo>
                    <a:pt x="21576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3136" name="Rectangle 152"/>
          <p:cNvSpPr>
            <a:spLocks noChangeArrowheads="1"/>
          </p:cNvSpPr>
          <p:nvPr/>
        </p:nvSpPr>
        <p:spPr bwMode="auto">
          <a:xfrm>
            <a:off x="7881938" y="3276600"/>
            <a:ext cx="11906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solidFill>
                  <a:srgbClr val="0000FF"/>
                </a:solidFill>
              </a:rPr>
              <a:t>O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137" name="Group 153"/>
          <p:cNvGrpSpPr>
            <a:grpSpLocks/>
          </p:cNvGrpSpPr>
          <p:nvPr/>
        </p:nvGrpSpPr>
        <p:grpSpPr bwMode="auto">
          <a:xfrm>
            <a:off x="1663700" y="-76200"/>
            <a:ext cx="4191000" cy="838200"/>
            <a:chOff x="864" y="104"/>
            <a:chExt cx="2640" cy="528"/>
          </a:xfrm>
        </p:grpSpPr>
        <p:sp>
          <p:nvSpPr>
            <p:cNvPr id="3144" name="Text Box 154"/>
            <p:cNvSpPr txBox="1">
              <a:spLocks noChangeArrowheads="1"/>
            </p:cNvSpPr>
            <p:nvPr/>
          </p:nvSpPr>
          <p:spPr bwMode="auto">
            <a:xfrm>
              <a:off x="864" y="192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3399"/>
                  </a:solidFill>
                  <a:latin typeface=".VnTimeH" panose="020B7200000000000000" pitchFamily="34" charset="0"/>
                </a:rPr>
                <a:t>TIẾT  41:</a:t>
              </a:r>
            </a:p>
          </p:txBody>
        </p:sp>
        <p:sp>
          <p:nvSpPr>
            <p:cNvPr id="3145" name="Rectangle 155"/>
            <p:cNvSpPr>
              <a:spLocks noChangeArrowheads="1"/>
            </p:cNvSpPr>
            <p:nvPr/>
          </p:nvSpPr>
          <p:spPr bwMode="auto">
            <a:xfrm>
              <a:off x="1824" y="104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grpSp>
        <p:nvGrpSpPr>
          <p:cNvPr id="24" name="Group 118"/>
          <p:cNvGrpSpPr>
            <a:grpSpLocks/>
          </p:cNvGrpSpPr>
          <p:nvPr/>
        </p:nvGrpSpPr>
        <p:grpSpPr bwMode="auto">
          <a:xfrm>
            <a:off x="5562600" y="3657600"/>
            <a:ext cx="990600" cy="736600"/>
            <a:chOff x="1488" y="2208"/>
            <a:chExt cx="624" cy="464"/>
          </a:xfrm>
        </p:grpSpPr>
        <p:sp>
          <p:nvSpPr>
            <p:cNvPr id="3143" name="Text Box 119"/>
            <p:cNvSpPr txBox="1">
              <a:spLocks noChangeArrowheads="1"/>
            </p:cNvSpPr>
            <p:nvPr/>
          </p:nvSpPr>
          <p:spPr bwMode="auto">
            <a:xfrm>
              <a:off x="1488" y="230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=         </a:t>
              </a:r>
            </a:p>
          </p:txBody>
        </p:sp>
        <p:graphicFrame>
          <p:nvGraphicFramePr>
            <p:cNvPr id="3076" name="Object 120"/>
            <p:cNvGraphicFramePr>
              <a:graphicFrameLocks noChangeAspect="1"/>
            </p:cNvGraphicFramePr>
            <p:nvPr/>
          </p:nvGraphicFramePr>
          <p:xfrm>
            <a:off x="1680" y="2208"/>
            <a:ext cx="261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5" name="Equation" r:id="rId24" imgW="152280" imgH="393480" progId="Equation.DSMT4">
                    <p:embed/>
                  </p:oleObj>
                </mc:Choice>
                <mc:Fallback>
                  <p:oleObj name="Equation" r:id="rId24" imgW="152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2208"/>
                          <a:ext cx="261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118"/>
          <p:cNvGrpSpPr>
            <a:grpSpLocks/>
          </p:cNvGrpSpPr>
          <p:nvPr/>
        </p:nvGrpSpPr>
        <p:grpSpPr bwMode="auto">
          <a:xfrm>
            <a:off x="5486400" y="5791200"/>
            <a:ext cx="990600" cy="736600"/>
            <a:chOff x="1488" y="2208"/>
            <a:chExt cx="624" cy="464"/>
          </a:xfrm>
        </p:grpSpPr>
        <p:sp>
          <p:nvSpPr>
            <p:cNvPr id="3142" name="Text Box 119"/>
            <p:cNvSpPr txBox="1">
              <a:spLocks noChangeArrowheads="1"/>
            </p:cNvSpPr>
            <p:nvPr/>
          </p:nvSpPr>
          <p:spPr bwMode="auto">
            <a:xfrm>
              <a:off x="1488" y="230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=         </a:t>
              </a:r>
            </a:p>
          </p:txBody>
        </p:sp>
        <p:graphicFrame>
          <p:nvGraphicFramePr>
            <p:cNvPr id="3075" name="Object 151"/>
            <p:cNvGraphicFramePr>
              <a:graphicFrameLocks noChangeAspect="1"/>
            </p:cNvGraphicFramePr>
            <p:nvPr/>
          </p:nvGraphicFramePr>
          <p:xfrm>
            <a:off x="1680" y="2208"/>
            <a:ext cx="261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6" name="Equation" r:id="rId26" imgW="152280" imgH="393480" progId="Equation.DSMT4">
                    <p:embed/>
                  </p:oleObj>
                </mc:Choice>
                <mc:Fallback>
                  <p:oleObj name="Equation" r:id="rId26" imgW="152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2208"/>
                          <a:ext cx="261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Group 118"/>
          <p:cNvGrpSpPr>
            <a:grpSpLocks/>
          </p:cNvGrpSpPr>
          <p:nvPr/>
        </p:nvGrpSpPr>
        <p:grpSpPr bwMode="auto">
          <a:xfrm>
            <a:off x="5410200" y="2057400"/>
            <a:ext cx="990600" cy="736600"/>
            <a:chOff x="1488" y="2256"/>
            <a:chExt cx="624" cy="464"/>
          </a:xfrm>
        </p:grpSpPr>
        <p:sp>
          <p:nvSpPr>
            <p:cNvPr id="3141" name="Text Box 119"/>
            <p:cNvSpPr txBox="1">
              <a:spLocks noChangeArrowheads="1"/>
            </p:cNvSpPr>
            <p:nvPr/>
          </p:nvSpPr>
          <p:spPr bwMode="auto">
            <a:xfrm>
              <a:off x="1488" y="230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=         </a:t>
              </a:r>
            </a:p>
          </p:txBody>
        </p:sp>
        <p:graphicFrame>
          <p:nvGraphicFramePr>
            <p:cNvPr id="3074" name="Object 152"/>
            <p:cNvGraphicFramePr>
              <a:graphicFrameLocks noChangeAspect="1"/>
            </p:cNvGraphicFramePr>
            <p:nvPr/>
          </p:nvGraphicFramePr>
          <p:xfrm>
            <a:off x="1728" y="2256"/>
            <a:ext cx="261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77" name="Equation" r:id="rId27" imgW="152280" imgH="393480" progId="Equation.DSMT4">
                    <p:embed/>
                  </p:oleObj>
                </mc:Choice>
                <mc:Fallback>
                  <p:oleObj name="Equation" r:id="rId27" imgW="152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2256"/>
                          <a:ext cx="261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5054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8" presetClass="entr" presetSubtype="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134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3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8" presetClass="exit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59" dur="1000"/>
                                        <p:tgtEl>
                                          <p:spTgt spid="13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3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3" presetID="18" presetClass="entr" presetSubtype="3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5" dur="500"/>
                                        <p:tgtEl>
                                          <p:spTgt spid="134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9" dur="500"/>
                                        <p:tgtEl>
                                          <p:spTgt spid="13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1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4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9" dur="500"/>
                                        <p:tgtEl>
                                          <p:spTgt spid="13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3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0" presetID="18" presetClass="entr" presetSubtype="12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134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1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9" dur="500"/>
                                        <p:tgtEl>
                                          <p:spTgt spid="1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8" presetClass="exit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116" dur="1000"/>
                                        <p:tgtEl>
                                          <p:spTgt spid="13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13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2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27" presetID="18" presetClass="entr" presetSubtype="12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1000"/>
                                        <p:tgtEl>
                                          <p:spTgt spid="134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31" presetID="18" presetClass="entr" presetSubtype="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500"/>
                                        <p:tgtEl>
                                          <p:spTgt spid="1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35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0" dur="500"/>
                                        <p:tgtEl>
                                          <p:spTgt spid="13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4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48" presetID="18" presetClass="entr" presetSubtype="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1000"/>
                                        <p:tgtEl>
                                          <p:spTgt spid="134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5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4" dur="500"/>
                                        <p:tgtEl>
                                          <p:spTgt spid="1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5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ntr" presetSubtype="1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3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8" presetClass="exit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70" dur="500"/>
                                        <p:tgtEl>
                                          <p:spTgt spid="13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13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13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17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8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6" dur="1000"/>
                                        <p:tgtEl>
                                          <p:spTgt spid="134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9" dur="500"/>
                                        <p:tgtEl>
                                          <p:spTgt spid="1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91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6" dur="1000"/>
                                        <p:tgtEl>
                                          <p:spTgt spid="13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13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3" dur="500"/>
                                        <p:tgtEl>
                                          <p:spTgt spid="1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20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21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2" dur="500"/>
                                        <p:tgtEl>
                                          <p:spTgt spid="134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2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6" dur="500"/>
                                        <p:tgtEl>
                                          <p:spTgt spid="13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9" dur="500"/>
                                        <p:tgtEl>
                                          <p:spTgt spid="13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221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6" dur="500"/>
                                        <p:tgtEl>
                                          <p:spTgt spid="13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13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0" grpId="0"/>
      <p:bldP spid="13403" grpId="0"/>
      <p:bldP spid="13404" grpId="0"/>
      <p:bldP spid="13405" grpId="0"/>
      <p:bldP spid="13406" grpId="0"/>
      <p:bldP spid="13407" grpId="0"/>
      <p:bldP spid="13408" grpId="0"/>
      <p:bldP spid="13408" grpId="1"/>
      <p:bldP spid="13409" grpId="0"/>
      <p:bldP spid="13409" grpId="1"/>
      <p:bldP spid="13410" grpId="0"/>
      <p:bldP spid="13410" grpId="1"/>
      <p:bldP spid="13411" grpId="0"/>
      <p:bldP spid="13411" grpId="1"/>
      <p:bldP spid="13433" grpId="0"/>
      <p:bldP spid="13433" grpId="1"/>
      <p:bldP spid="13434" grpId="0"/>
      <p:bldP spid="13434" grpId="1"/>
      <p:bldP spid="13434" grpId="2"/>
      <p:bldP spid="13435" grpId="0"/>
      <p:bldP spid="13435" grpId="1"/>
      <p:bldP spid="13435" grpId="2"/>
      <p:bldP spid="13436" grpId="0" animBg="1"/>
      <p:bldP spid="13436" grpId="1" animBg="1"/>
      <p:bldP spid="13437" grpId="0" animBg="1"/>
      <p:bldP spid="13437" grpId="1" animBg="1"/>
      <p:bldP spid="13456" grpId="0" animBg="1"/>
      <p:bldP spid="13456" grpId="1" animBg="1"/>
      <p:bldP spid="13457" grpId="0" animBg="1"/>
      <p:bldP spid="13457" grpId="1" animBg="1"/>
      <p:bldP spid="13458" grpId="0" animBg="1"/>
      <p:bldP spid="13458" grpId="1" animBg="1"/>
      <p:bldP spid="13459" grpId="0" animBg="1"/>
      <p:bldP spid="13459" grpId="1" animBg="1"/>
      <p:bldP spid="13460" grpId="0" animBg="1"/>
      <p:bldP spid="1346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4635500" y="609600"/>
            <a:ext cx="0" cy="6248400"/>
          </a:xfrm>
          <a:prstGeom prst="line">
            <a:avLst/>
          </a:prstGeom>
          <a:noFill/>
          <a:ln w="952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76200" y="7620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>
                <a:solidFill>
                  <a:schemeClr val="accent2"/>
                </a:solidFill>
                <a:latin typeface="Times New Roman" panose="02020603050405020304" pitchFamily="18" charset="0"/>
              </a:rPr>
              <a:t>1. Định nghĩa:</a:t>
            </a:r>
          </a:p>
        </p:txBody>
      </p:sp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7391400" y="2286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Hình 16</a:t>
            </a:r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7543800" y="435768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Hình 17</a:t>
            </a:r>
          </a:p>
        </p:txBody>
      </p:sp>
      <p:sp>
        <p:nvSpPr>
          <p:cNvPr id="4103" name="Text Box 13"/>
          <p:cNvSpPr txBox="1">
            <a:spLocks noChangeArrowheads="1"/>
          </p:cNvSpPr>
          <p:nvPr/>
        </p:nvSpPr>
        <p:spPr bwMode="auto">
          <a:xfrm>
            <a:off x="7543800" y="633888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Hình 18</a:t>
            </a:r>
          </a:p>
        </p:txBody>
      </p:sp>
      <p:grpSp>
        <p:nvGrpSpPr>
          <p:cNvPr id="4104" name="Group 14"/>
          <p:cNvGrpSpPr>
            <a:grpSpLocks noChangeAspect="1"/>
          </p:cNvGrpSpPr>
          <p:nvPr/>
        </p:nvGrpSpPr>
        <p:grpSpPr bwMode="auto">
          <a:xfrm>
            <a:off x="7086600" y="4648200"/>
            <a:ext cx="1666875" cy="1895475"/>
            <a:chOff x="4464" y="2928"/>
            <a:chExt cx="1050" cy="1194"/>
          </a:xfrm>
        </p:grpSpPr>
        <p:sp>
          <p:nvSpPr>
            <p:cNvPr id="4175" name="AutoShape 15"/>
            <p:cNvSpPr>
              <a:spLocks noChangeAspect="1" noChangeArrowheads="1" noTextEdit="1"/>
            </p:cNvSpPr>
            <p:nvPr/>
          </p:nvSpPr>
          <p:spPr bwMode="auto">
            <a:xfrm>
              <a:off x="4464" y="2928"/>
              <a:ext cx="1050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6" name="Arc 16"/>
            <p:cNvSpPr>
              <a:spLocks/>
            </p:cNvSpPr>
            <p:nvPr/>
          </p:nvSpPr>
          <p:spPr bwMode="auto">
            <a:xfrm>
              <a:off x="4698" y="3120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7" name="Oval 17"/>
            <p:cNvSpPr>
              <a:spLocks noChangeArrowheads="1"/>
            </p:cNvSpPr>
            <p:nvPr/>
          </p:nvSpPr>
          <p:spPr bwMode="auto">
            <a:xfrm>
              <a:off x="4524" y="3018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8" name="Line 18"/>
            <p:cNvSpPr>
              <a:spLocks noChangeShapeType="1"/>
            </p:cNvSpPr>
            <p:nvPr/>
          </p:nvSpPr>
          <p:spPr bwMode="auto">
            <a:xfrm flipH="1">
              <a:off x="4674" y="3120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9" name="Line 19"/>
            <p:cNvSpPr>
              <a:spLocks noChangeShapeType="1"/>
            </p:cNvSpPr>
            <p:nvPr/>
          </p:nvSpPr>
          <p:spPr bwMode="auto">
            <a:xfrm>
              <a:off x="4704" y="3120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0" name="Line 20"/>
            <p:cNvSpPr>
              <a:spLocks noChangeShapeType="1"/>
            </p:cNvSpPr>
            <p:nvPr/>
          </p:nvSpPr>
          <p:spPr bwMode="auto">
            <a:xfrm flipH="1">
              <a:off x="4674" y="3480"/>
              <a:ext cx="312" cy="336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1" name="Line 21"/>
            <p:cNvSpPr>
              <a:spLocks noChangeShapeType="1"/>
            </p:cNvSpPr>
            <p:nvPr/>
          </p:nvSpPr>
          <p:spPr bwMode="auto">
            <a:xfrm>
              <a:off x="4986" y="3480"/>
              <a:ext cx="120" cy="444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2" name="Oval 22"/>
            <p:cNvSpPr>
              <a:spLocks noChangeArrowheads="1"/>
            </p:cNvSpPr>
            <p:nvPr/>
          </p:nvSpPr>
          <p:spPr bwMode="auto">
            <a:xfrm>
              <a:off x="4974" y="34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3" name="Rectangle 23"/>
            <p:cNvSpPr>
              <a:spLocks noChangeArrowheads="1"/>
            </p:cNvSpPr>
            <p:nvPr/>
          </p:nvSpPr>
          <p:spPr bwMode="auto">
            <a:xfrm>
              <a:off x="5034" y="336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4" name="Oval 24"/>
            <p:cNvSpPr>
              <a:spLocks noChangeArrowheads="1"/>
            </p:cNvSpPr>
            <p:nvPr/>
          </p:nvSpPr>
          <p:spPr bwMode="auto">
            <a:xfrm>
              <a:off x="4692" y="31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5" name="Rectangle 25"/>
            <p:cNvSpPr>
              <a:spLocks noChangeArrowheads="1"/>
            </p:cNvSpPr>
            <p:nvPr/>
          </p:nvSpPr>
          <p:spPr bwMode="auto">
            <a:xfrm>
              <a:off x="4614" y="2988"/>
              <a:ext cx="11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6" name="Oval 26"/>
            <p:cNvSpPr>
              <a:spLocks noChangeArrowheads="1"/>
            </p:cNvSpPr>
            <p:nvPr/>
          </p:nvSpPr>
          <p:spPr bwMode="auto">
            <a:xfrm>
              <a:off x="4662" y="38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7" name="Rectangle 27"/>
            <p:cNvSpPr>
              <a:spLocks noChangeArrowheads="1"/>
            </p:cNvSpPr>
            <p:nvPr/>
          </p:nvSpPr>
          <p:spPr bwMode="auto">
            <a:xfrm>
              <a:off x="4578" y="3822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8" name="Oval 28"/>
            <p:cNvSpPr>
              <a:spLocks noChangeArrowheads="1"/>
            </p:cNvSpPr>
            <p:nvPr/>
          </p:nvSpPr>
          <p:spPr bwMode="auto">
            <a:xfrm>
              <a:off x="5094" y="39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9" name="Rectangle 29"/>
            <p:cNvSpPr>
              <a:spLocks noChangeArrowheads="1"/>
            </p:cNvSpPr>
            <p:nvPr/>
          </p:nvSpPr>
          <p:spPr bwMode="auto">
            <a:xfrm>
              <a:off x="5100" y="3948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05" name="Group 34"/>
          <p:cNvGrpSpPr>
            <a:grpSpLocks noChangeAspect="1"/>
          </p:cNvGrpSpPr>
          <p:nvPr/>
        </p:nvGrpSpPr>
        <p:grpSpPr bwMode="auto">
          <a:xfrm>
            <a:off x="6915150" y="2590800"/>
            <a:ext cx="1847850" cy="1781175"/>
            <a:chOff x="1248" y="1824"/>
            <a:chExt cx="1164" cy="1122"/>
          </a:xfrm>
        </p:grpSpPr>
        <p:sp>
          <p:nvSpPr>
            <p:cNvPr id="4158" name="AutoShape 35"/>
            <p:cNvSpPr>
              <a:spLocks noChangeAspect="1" noChangeArrowheads="1" noTextEdit="1"/>
            </p:cNvSpPr>
            <p:nvPr/>
          </p:nvSpPr>
          <p:spPr bwMode="auto">
            <a:xfrm>
              <a:off x="1248" y="1824"/>
              <a:ext cx="1164" cy="1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9" name="Arc 36"/>
            <p:cNvSpPr>
              <a:spLocks/>
            </p:cNvSpPr>
            <p:nvPr/>
          </p:nvSpPr>
          <p:spPr bwMode="auto">
            <a:xfrm>
              <a:off x="1506" y="2088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0" name="Oval 37"/>
            <p:cNvSpPr>
              <a:spLocks noChangeArrowheads="1"/>
            </p:cNvSpPr>
            <p:nvPr/>
          </p:nvSpPr>
          <p:spPr bwMode="auto">
            <a:xfrm>
              <a:off x="1422" y="195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1" name="Line 38"/>
            <p:cNvSpPr>
              <a:spLocks noChangeShapeType="1"/>
            </p:cNvSpPr>
            <p:nvPr/>
          </p:nvSpPr>
          <p:spPr bwMode="auto">
            <a:xfrm flipH="1">
              <a:off x="1428" y="2100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2" name="Line 39"/>
            <p:cNvSpPr>
              <a:spLocks noChangeShapeType="1"/>
            </p:cNvSpPr>
            <p:nvPr/>
          </p:nvSpPr>
          <p:spPr bwMode="auto">
            <a:xfrm flipH="1">
              <a:off x="1542" y="2028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3" name="Line 40"/>
            <p:cNvSpPr>
              <a:spLocks noChangeShapeType="1"/>
            </p:cNvSpPr>
            <p:nvPr/>
          </p:nvSpPr>
          <p:spPr bwMode="auto">
            <a:xfrm flipH="1">
              <a:off x="1428" y="2418"/>
              <a:ext cx="456" cy="7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4" name="Line 41"/>
            <p:cNvSpPr>
              <a:spLocks noChangeShapeType="1"/>
            </p:cNvSpPr>
            <p:nvPr/>
          </p:nvSpPr>
          <p:spPr bwMode="auto">
            <a:xfrm>
              <a:off x="1542" y="2100"/>
              <a:ext cx="684" cy="63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5" name="Line 42"/>
            <p:cNvSpPr>
              <a:spLocks noChangeShapeType="1"/>
            </p:cNvSpPr>
            <p:nvPr/>
          </p:nvSpPr>
          <p:spPr bwMode="auto">
            <a:xfrm flipH="1">
              <a:off x="1884" y="2028"/>
              <a:ext cx="246" cy="39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6" name="Oval 43"/>
            <p:cNvSpPr>
              <a:spLocks noChangeArrowheads="1"/>
            </p:cNvSpPr>
            <p:nvPr/>
          </p:nvSpPr>
          <p:spPr bwMode="auto">
            <a:xfrm>
              <a:off x="1872" y="24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7" name="Oval 44"/>
            <p:cNvSpPr>
              <a:spLocks noChangeArrowheads="1"/>
            </p:cNvSpPr>
            <p:nvPr/>
          </p:nvSpPr>
          <p:spPr bwMode="auto">
            <a:xfrm>
              <a:off x="1530" y="208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8" name="Rectangle 45"/>
            <p:cNvSpPr>
              <a:spLocks noChangeArrowheads="1"/>
            </p:cNvSpPr>
            <p:nvPr/>
          </p:nvSpPr>
          <p:spPr bwMode="auto">
            <a:xfrm>
              <a:off x="1450" y="199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9" name="Oval 46"/>
            <p:cNvSpPr>
              <a:spLocks noChangeArrowheads="1"/>
            </p:cNvSpPr>
            <p:nvPr/>
          </p:nvSpPr>
          <p:spPr bwMode="auto">
            <a:xfrm>
              <a:off x="1416" y="248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0" name="Rectangle 47"/>
            <p:cNvSpPr>
              <a:spLocks noChangeArrowheads="1"/>
            </p:cNvSpPr>
            <p:nvPr/>
          </p:nvSpPr>
          <p:spPr bwMode="auto">
            <a:xfrm>
              <a:off x="1333" y="2442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1" name="Oval 48"/>
            <p:cNvSpPr>
              <a:spLocks noChangeArrowheads="1"/>
            </p:cNvSpPr>
            <p:nvPr/>
          </p:nvSpPr>
          <p:spPr bwMode="auto">
            <a:xfrm>
              <a:off x="2118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2" name="Rectangle 49"/>
            <p:cNvSpPr>
              <a:spLocks noChangeArrowheads="1"/>
            </p:cNvSpPr>
            <p:nvPr/>
          </p:nvSpPr>
          <p:spPr bwMode="auto">
            <a:xfrm>
              <a:off x="2101" y="188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3" name="Oval 50"/>
            <p:cNvSpPr>
              <a:spLocks noChangeArrowheads="1"/>
            </p:cNvSpPr>
            <p:nvPr/>
          </p:nvSpPr>
          <p:spPr bwMode="auto">
            <a:xfrm>
              <a:off x="2214" y="271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4" name="Rectangle 51"/>
            <p:cNvSpPr>
              <a:spLocks noChangeArrowheads="1"/>
            </p:cNvSpPr>
            <p:nvPr/>
          </p:nvSpPr>
          <p:spPr bwMode="auto">
            <a:xfrm>
              <a:off x="2299" y="276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D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4622800" y="914400"/>
            <a:ext cx="2665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99"/>
                </a:solidFill>
                <a:latin typeface="Times New Roman" panose="02020603050405020304" pitchFamily="18" charset="0"/>
              </a:rPr>
              <a:t>a) Tâm O nằm trên một cạnh của góc BAC(h.16)</a:t>
            </a:r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4584700" y="318135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99"/>
                </a:solidFill>
                <a:latin typeface="Times New Roman" panose="02020603050405020304" pitchFamily="18" charset="0"/>
              </a:rPr>
              <a:t>b)Tâm O nằm bên  trong góc BAC (h.17)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4648200" y="5022850"/>
            <a:ext cx="2622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99"/>
                </a:solidFill>
                <a:latin typeface="Times New Roman" panose="02020603050405020304" pitchFamily="18" charset="0"/>
              </a:rPr>
              <a:t>c)Tâm O nằm bên  ngoài góc BAC( h.18)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101600" y="12192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>
                <a:solidFill>
                  <a:schemeClr val="accent2"/>
                </a:solidFill>
                <a:latin typeface="Times New Roman" panose="02020603050405020304" pitchFamily="18" charset="0"/>
              </a:rPr>
              <a:t>2. Định lí: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228600" y="1625600"/>
            <a:ext cx="3962400" cy="1196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Trong một đường tròn, số đo của góc nội tiếp bằng nửa số đo cung bị chắn.</a:t>
            </a:r>
          </a:p>
        </p:txBody>
      </p:sp>
      <p:pic>
        <p:nvPicPr>
          <p:cNvPr id="14393" name="Picture 57" descr="h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61352">
            <a:off x="273844" y="1643856"/>
            <a:ext cx="382588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0" y="48768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Chứng minh .</a:t>
            </a:r>
          </a:p>
        </p:txBody>
      </p:sp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0" y="5181600"/>
            <a:ext cx="487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- Tâm đường tròn nằm trên một cạnh của góc.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0" y="5486400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- Tâm đường tròn nằm bên  trong góc.</a:t>
            </a:r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0" y="5791200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- Tâm đường tròn nằm bên  ngoài góc</a:t>
            </a: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1447800" y="48768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Ta phân biệt ba trường hợp:</a:t>
            </a:r>
          </a:p>
        </p:txBody>
      </p:sp>
      <p:grpSp>
        <p:nvGrpSpPr>
          <p:cNvPr id="4117" name="Group 68"/>
          <p:cNvGrpSpPr>
            <a:grpSpLocks/>
          </p:cNvGrpSpPr>
          <p:nvPr/>
        </p:nvGrpSpPr>
        <p:grpSpPr bwMode="auto">
          <a:xfrm>
            <a:off x="7019925" y="457200"/>
            <a:ext cx="1666875" cy="1676400"/>
            <a:chOff x="3216" y="384"/>
            <a:chExt cx="1050" cy="1056"/>
          </a:xfrm>
        </p:grpSpPr>
        <p:grpSp>
          <p:nvGrpSpPr>
            <p:cNvPr id="4138" name="Group 69"/>
            <p:cNvGrpSpPr>
              <a:grpSpLocks noChangeAspect="1"/>
            </p:cNvGrpSpPr>
            <p:nvPr/>
          </p:nvGrpSpPr>
          <p:grpSpPr bwMode="auto">
            <a:xfrm>
              <a:off x="3216" y="384"/>
              <a:ext cx="1050" cy="1056"/>
              <a:chOff x="4374" y="384"/>
              <a:chExt cx="1050" cy="1056"/>
            </a:xfrm>
          </p:grpSpPr>
          <p:sp>
            <p:nvSpPr>
              <p:cNvPr id="4142" name="AutoShape 70"/>
              <p:cNvSpPr>
                <a:spLocks noChangeAspect="1" noChangeArrowheads="1" noTextEdit="1"/>
              </p:cNvSpPr>
              <p:nvPr/>
            </p:nvSpPr>
            <p:spPr bwMode="auto">
              <a:xfrm>
                <a:off x="4374" y="384"/>
                <a:ext cx="1050" cy="10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3" name="Arc 71"/>
              <p:cNvSpPr>
                <a:spLocks/>
              </p:cNvSpPr>
              <p:nvPr/>
            </p:nvSpPr>
            <p:spPr bwMode="auto">
              <a:xfrm>
                <a:off x="4896" y="858"/>
                <a:ext cx="72" cy="96"/>
              </a:xfrm>
              <a:custGeom>
                <a:avLst/>
                <a:gdLst>
                  <a:gd name="T0" fmla="*/ 0 w 21600"/>
                  <a:gd name="T1" fmla="*/ 0 h 28700"/>
                  <a:gd name="T2" fmla="*/ 0 w 21600"/>
                  <a:gd name="T3" fmla="*/ 0 h 28700"/>
                  <a:gd name="T4" fmla="*/ 0 w 21600"/>
                  <a:gd name="T5" fmla="*/ 0 h 287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700"/>
                  <a:gd name="T11" fmla="*/ 21600 w 21600"/>
                  <a:gd name="T12" fmla="*/ 28700 h 287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700" fill="none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</a:path>
                  <a:path w="21600" h="28700" stroke="0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  <a:lnTo>
                      <a:pt x="0" y="1435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4" name="Arc 72"/>
              <p:cNvSpPr>
                <a:spLocks/>
              </p:cNvSpPr>
              <p:nvPr/>
            </p:nvSpPr>
            <p:spPr bwMode="auto">
              <a:xfrm>
                <a:off x="4896" y="841"/>
                <a:ext cx="96" cy="130"/>
              </a:xfrm>
              <a:custGeom>
                <a:avLst/>
                <a:gdLst>
                  <a:gd name="T0" fmla="*/ 0 w 21600"/>
                  <a:gd name="T1" fmla="*/ 0 h 29192"/>
                  <a:gd name="T2" fmla="*/ 0 w 21600"/>
                  <a:gd name="T3" fmla="*/ 0 h 29192"/>
                  <a:gd name="T4" fmla="*/ 0 w 21600"/>
                  <a:gd name="T5" fmla="*/ 0 h 2919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192"/>
                  <a:gd name="T11" fmla="*/ 21600 w 21600"/>
                  <a:gd name="T12" fmla="*/ 29192 h 29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192" fill="none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</a:path>
                  <a:path w="21600" h="29192" stroke="0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  <a:lnTo>
                      <a:pt x="0" y="14596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5" name="Arc 73"/>
              <p:cNvSpPr>
                <a:spLocks/>
              </p:cNvSpPr>
              <p:nvPr/>
            </p:nvSpPr>
            <p:spPr bwMode="auto">
              <a:xfrm>
                <a:off x="4578" y="576"/>
                <a:ext cx="120" cy="85"/>
              </a:xfrm>
              <a:custGeom>
                <a:avLst/>
                <a:gdLst>
                  <a:gd name="T0" fmla="*/ 0 w 21573"/>
                  <a:gd name="T1" fmla="*/ 0 h 15274"/>
                  <a:gd name="T2" fmla="*/ 0 w 21573"/>
                  <a:gd name="T3" fmla="*/ 0 h 15274"/>
                  <a:gd name="T4" fmla="*/ 0 w 21573"/>
                  <a:gd name="T5" fmla="*/ 0 h 15274"/>
                  <a:gd name="T6" fmla="*/ 0 60000 65536"/>
                  <a:gd name="T7" fmla="*/ 0 60000 65536"/>
                  <a:gd name="T8" fmla="*/ 0 60000 65536"/>
                  <a:gd name="T9" fmla="*/ 0 w 21573"/>
                  <a:gd name="T10" fmla="*/ 0 h 15274"/>
                  <a:gd name="T11" fmla="*/ 21573 w 21573"/>
                  <a:gd name="T12" fmla="*/ 15274 h 152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3" h="15274" fill="none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</a:path>
                  <a:path w="21573" h="15274" stroke="0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6" name="Oval 74"/>
              <p:cNvSpPr>
                <a:spLocks noChangeArrowheads="1"/>
              </p:cNvSpPr>
              <p:nvPr/>
            </p:nvSpPr>
            <p:spPr bwMode="auto">
              <a:xfrm>
                <a:off x="4434" y="444"/>
                <a:ext cx="930" cy="93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7" name="Line 75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42" cy="66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8" name="Line 76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66" cy="3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Line 77"/>
              <p:cNvSpPr>
                <a:spLocks noChangeShapeType="1"/>
              </p:cNvSpPr>
              <p:nvPr/>
            </p:nvSpPr>
            <p:spPr bwMode="auto">
              <a:xfrm flipH="1">
                <a:off x="4896" y="606"/>
                <a:ext cx="348" cy="3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0" name="Oval 78"/>
              <p:cNvSpPr>
                <a:spLocks noChangeArrowheads="1"/>
              </p:cNvSpPr>
              <p:nvPr/>
            </p:nvSpPr>
            <p:spPr bwMode="auto">
              <a:xfrm>
                <a:off x="4884" y="8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1" name="Rectangle 79"/>
              <p:cNvSpPr>
                <a:spLocks noChangeArrowheads="1"/>
              </p:cNvSpPr>
              <p:nvPr/>
            </p:nvSpPr>
            <p:spPr bwMode="auto">
              <a:xfrm>
                <a:off x="4806" y="894"/>
                <a:ext cx="6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100" b="1">
                    <a:solidFill>
                      <a:srgbClr val="000080"/>
                    </a:solidFill>
                  </a:rPr>
                  <a:t>O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52" name="Oval 80"/>
              <p:cNvSpPr>
                <a:spLocks noChangeArrowheads="1"/>
              </p:cNvSpPr>
              <p:nvPr/>
            </p:nvSpPr>
            <p:spPr bwMode="auto">
              <a:xfrm>
                <a:off x="4566" y="56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3" name="Rectangle 81"/>
              <p:cNvSpPr>
                <a:spLocks noChangeArrowheads="1"/>
              </p:cNvSpPr>
              <p:nvPr/>
            </p:nvSpPr>
            <p:spPr bwMode="auto">
              <a:xfrm>
                <a:off x="4494" y="462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54" name="Oval 82"/>
              <p:cNvSpPr>
                <a:spLocks noChangeArrowheads="1"/>
              </p:cNvSpPr>
              <p:nvPr/>
            </p:nvSpPr>
            <p:spPr bwMode="auto">
              <a:xfrm>
                <a:off x="5208" y="122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5" name="Rectangle 83"/>
              <p:cNvSpPr>
                <a:spLocks noChangeArrowheads="1"/>
              </p:cNvSpPr>
              <p:nvPr/>
            </p:nvSpPr>
            <p:spPr bwMode="auto">
              <a:xfrm>
                <a:off x="5268" y="1266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56" name="Oval 84"/>
              <p:cNvSpPr>
                <a:spLocks noChangeArrowheads="1"/>
              </p:cNvSpPr>
              <p:nvPr/>
            </p:nvSpPr>
            <p:spPr bwMode="auto">
              <a:xfrm>
                <a:off x="5232" y="5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7" name="Rectangle 85"/>
              <p:cNvSpPr>
                <a:spLocks noChangeArrowheads="1"/>
              </p:cNvSpPr>
              <p:nvPr/>
            </p:nvSpPr>
            <p:spPr bwMode="auto">
              <a:xfrm>
                <a:off x="5280" y="510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139" name="Group 86"/>
            <p:cNvGrpSpPr>
              <a:grpSpLocks noChangeAspect="1"/>
            </p:cNvGrpSpPr>
            <p:nvPr/>
          </p:nvGrpSpPr>
          <p:grpSpPr bwMode="auto">
            <a:xfrm>
              <a:off x="3882" y="528"/>
              <a:ext cx="198" cy="222"/>
              <a:chOff x="1728" y="2049"/>
              <a:chExt cx="198" cy="222"/>
            </a:xfrm>
          </p:grpSpPr>
          <p:sp>
            <p:nvSpPr>
              <p:cNvPr id="4140" name="AutoShape 87"/>
              <p:cNvSpPr>
                <a:spLocks noChangeAspect="1" noChangeArrowheads="1" noTextEdit="1"/>
              </p:cNvSpPr>
              <p:nvPr/>
            </p:nvSpPr>
            <p:spPr bwMode="auto">
              <a:xfrm>
                <a:off x="1728" y="2049"/>
                <a:ext cx="18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1" name="Arc 88"/>
              <p:cNvSpPr>
                <a:spLocks/>
              </p:cNvSpPr>
              <p:nvPr/>
            </p:nvSpPr>
            <p:spPr bwMode="auto">
              <a:xfrm>
                <a:off x="1800" y="2115"/>
                <a:ext cx="126" cy="86"/>
              </a:xfrm>
              <a:custGeom>
                <a:avLst/>
                <a:gdLst>
                  <a:gd name="T0" fmla="*/ 0 w 21576"/>
                  <a:gd name="T1" fmla="*/ 0 h 14738"/>
                  <a:gd name="T2" fmla="*/ 0 w 21576"/>
                  <a:gd name="T3" fmla="*/ 0 h 14738"/>
                  <a:gd name="T4" fmla="*/ 0 w 21576"/>
                  <a:gd name="T5" fmla="*/ 0 h 14738"/>
                  <a:gd name="T6" fmla="*/ 0 60000 65536"/>
                  <a:gd name="T7" fmla="*/ 0 60000 65536"/>
                  <a:gd name="T8" fmla="*/ 0 60000 65536"/>
                  <a:gd name="T9" fmla="*/ 0 w 21576"/>
                  <a:gd name="T10" fmla="*/ 0 h 14738"/>
                  <a:gd name="T11" fmla="*/ 21576 w 21576"/>
                  <a:gd name="T12" fmla="*/ 14738 h 147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6" h="14738" fill="none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</a:path>
                  <a:path w="21576" h="14738" stroke="0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  <a:lnTo>
                      <a:pt x="21576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</p:grpSp>
      <p:sp>
        <p:nvSpPr>
          <p:cNvPr id="4118" name="Rectangle 89"/>
          <p:cNvSpPr>
            <a:spLocks noChangeArrowheads="1"/>
          </p:cNvSpPr>
          <p:nvPr/>
        </p:nvSpPr>
        <p:spPr bwMode="auto">
          <a:xfrm>
            <a:off x="7848600" y="3246438"/>
            <a:ext cx="1190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solidFill>
                  <a:srgbClr val="0000FF"/>
                </a:solidFill>
              </a:rPr>
              <a:t>O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119" name="Group 90"/>
          <p:cNvGrpSpPr>
            <a:grpSpLocks/>
          </p:cNvGrpSpPr>
          <p:nvPr/>
        </p:nvGrpSpPr>
        <p:grpSpPr bwMode="auto">
          <a:xfrm>
            <a:off x="1663700" y="-76200"/>
            <a:ext cx="4191000" cy="838200"/>
            <a:chOff x="864" y="104"/>
            <a:chExt cx="2640" cy="528"/>
          </a:xfrm>
        </p:grpSpPr>
        <p:sp>
          <p:nvSpPr>
            <p:cNvPr id="4136" name="Text Box 91"/>
            <p:cNvSpPr txBox="1">
              <a:spLocks noChangeArrowheads="1"/>
            </p:cNvSpPr>
            <p:nvPr/>
          </p:nvSpPr>
          <p:spPr bwMode="auto">
            <a:xfrm>
              <a:off x="864" y="192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3399"/>
                  </a:solidFill>
                  <a:latin typeface=".VnTimeH" panose="020B7200000000000000" pitchFamily="34" charset="0"/>
                </a:rPr>
                <a:t>TiÕt 40:</a:t>
              </a:r>
            </a:p>
          </p:txBody>
        </p:sp>
        <p:sp>
          <p:nvSpPr>
            <p:cNvPr id="4137" name="Rectangle 92"/>
            <p:cNvSpPr>
              <a:spLocks noChangeArrowheads="1"/>
            </p:cNvSpPr>
            <p:nvPr/>
          </p:nvSpPr>
          <p:spPr bwMode="auto">
            <a:xfrm>
              <a:off x="1824" y="104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grpSp>
        <p:nvGrpSpPr>
          <p:cNvPr id="8" name="Group 93"/>
          <p:cNvGrpSpPr>
            <a:grpSpLocks/>
          </p:cNvGrpSpPr>
          <p:nvPr/>
        </p:nvGrpSpPr>
        <p:grpSpPr bwMode="auto">
          <a:xfrm>
            <a:off x="228600" y="3000375"/>
            <a:ext cx="3895725" cy="1371600"/>
            <a:chOff x="96" y="2880"/>
            <a:chExt cx="2454" cy="864"/>
          </a:xfrm>
        </p:grpSpPr>
        <p:sp>
          <p:nvSpPr>
            <p:cNvPr id="4132" name="Line 94"/>
            <p:cNvSpPr>
              <a:spLocks noChangeShapeType="1"/>
            </p:cNvSpPr>
            <p:nvPr/>
          </p:nvSpPr>
          <p:spPr bwMode="auto">
            <a:xfrm>
              <a:off x="432" y="288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95"/>
            <p:cNvSpPr>
              <a:spLocks noChangeShapeType="1"/>
            </p:cNvSpPr>
            <p:nvPr/>
          </p:nvSpPr>
          <p:spPr bwMode="auto">
            <a:xfrm>
              <a:off x="102" y="3312"/>
              <a:ext cx="2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Text Box 96"/>
            <p:cNvSpPr txBox="1">
              <a:spLocks noChangeArrowheads="1"/>
            </p:cNvSpPr>
            <p:nvPr/>
          </p:nvSpPr>
          <p:spPr bwMode="auto">
            <a:xfrm>
              <a:off x="96" y="297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Arial" panose="020B7200000000000000" pitchFamily="34" charset="0"/>
                </a:rPr>
                <a:t>GT</a:t>
              </a:r>
            </a:p>
          </p:txBody>
        </p:sp>
        <p:sp>
          <p:nvSpPr>
            <p:cNvPr id="4135" name="Text Box 97"/>
            <p:cNvSpPr txBox="1">
              <a:spLocks noChangeArrowheads="1"/>
            </p:cNvSpPr>
            <p:nvPr/>
          </p:nvSpPr>
          <p:spPr bwMode="auto">
            <a:xfrm>
              <a:off x="96" y="340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Arial" panose="020B7200000000000000" pitchFamily="34" charset="0"/>
                </a:rPr>
                <a:t>KL</a:t>
              </a:r>
            </a:p>
          </p:txBody>
        </p:sp>
      </p:grpSp>
      <p:grpSp>
        <p:nvGrpSpPr>
          <p:cNvPr id="9" name="Group 98"/>
          <p:cNvGrpSpPr>
            <a:grpSpLocks/>
          </p:cNvGrpSpPr>
          <p:nvPr/>
        </p:nvGrpSpPr>
        <p:grpSpPr bwMode="auto">
          <a:xfrm>
            <a:off x="838200" y="3076575"/>
            <a:ext cx="3124200" cy="473075"/>
            <a:chOff x="1824" y="3744"/>
            <a:chExt cx="1968" cy="298"/>
          </a:xfrm>
        </p:grpSpPr>
        <p:sp>
          <p:nvSpPr>
            <p:cNvPr id="4128" name="Text Box 99"/>
            <p:cNvSpPr txBox="1">
              <a:spLocks noChangeArrowheads="1"/>
            </p:cNvSpPr>
            <p:nvPr/>
          </p:nvSpPr>
          <p:spPr bwMode="auto">
            <a:xfrm>
              <a:off x="1824" y="3792"/>
              <a:ext cx="19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latin typeface=".VnArial" panose="020B7200000000000000" pitchFamily="34" charset="0"/>
                </a:rPr>
                <a:t>BAC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là</a:t>
              </a:r>
              <a:r>
                <a:rPr lang="en-US" altLang="en-US" sz="2000" dirty="0">
                  <a:latin typeface=".VnArial" panose="020B7200000000000000" pitchFamily="34" charset="0"/>
                </a:rPr>
                <a:t> 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góc</a:t>
              </a:r>
              <a:r>
                <a:rPr lang="en-US" altLang="en-US" sz="2000" dirty="0">
                  <a:latin typeface=".VnArial" panose="020B7200000000000000" pitchFamily="34" charset="0"/>
                </a:rPr>
                <a:t>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nội</a:t>
              </a:r>
              <a:r>
                <a:rPr lang="en-US" altLang="en-US" sz="2000" dirty="0">
                  <a:latin typeface=".VnArial" panose="020B7200000000000000" pitchFamily="34" charset="0"/>
                </a:rPr>
                <a:t>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tiếp</a:t>
              </a:r>
              <a:r>
                <a:rPr lang="en-US" altLang="en-US" sz="2000" dirty="0">
                  <a:latin typeface=".VnArial" panose="020B7200000000000000" pitchFamily="34" charset="0"/>
                </a:rPr>
                <a:t>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của</a:t>
              </a:r>
              <a:r>
                <a:rPr lang="en-US" altLang="en-US" sz="2000" dirty="0">
                  <a:latin typeface=".VnArial" panose="020B7200000000000000" pitchFamily="34" charset="0"/>
                </a:rPr>
                <a:t> (O)</a:t>
              </a:r>
            </a:p>
          </p:txBody>
        </p:sp>
        <p:grpSp>
          <p:nvGrpSpPr>
            <p:cNvPr id="4129" name="Group 100"/>
            <p:cNvGrpSpPr>
              <a:grpSpLocks/>
            </p:cNvGrpSpPr>
            <p:nvPr/>
          </p:nvGrpSpPr>
          <p:grpSpPr bwMode="auto">
            <a:xfrm>
              <a:off x="1872" y="3744"/>
              <a:ext cx="336" cy="96"/>
              <a:chOff x="3984" y="3024"/>
              <a:chExt cx="432" cy="144"/>
            </a:xfrm>
          </p:grpSpPr>
          <p:sp>
            <p:nvSpPr>
              <p:cNvPr id="4130" name="Line 101"/>
              <p:cNvSpPr>
                <a:spLocks noChangeShapeType="1"/>
              </p:cNvSpPr>
              <p:nvPr/>
            </p:nvSpPr>
            <p:spPr bwMode="auto">
              <a:xfrm flipV="1">
                <a:off x="3984" y="302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Line 102"/>
              <p:cNvSpPr>
                <a:spLocks noChangeShapeType="1"/>
              </p:cNvSpPr>
              <p:nvPr/>
            </p:nvSpPr>
            <p:spPr bwMode="auto">
              <a:xfrm>
                <a:off x="4176" y="3024"/>
                <a:ext cx="24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103"/>
          <p:cNvGrpSpPr>
            <a:grpSpLocks/>
          </p:cNvGrpSpPr>
          <p:nvPr/>
        </p:nvGrpSpPr>
        <p:grpSpPr bwMode="auto">
          <a:xfrm>
            <a:off x="914400" y="3657600"/>
            <a:ext cx="2698750" cy="914400"/>
            <a:chOff x="528" y="3294"/>
            <a:chExt cx="1700" cy="576"/>
          </a:xfrm>
        </p:grpSpPr>
        <p:grpSp>
          <p:nvGrpSpPr>
            <p:cNvPr id="4123" name="Group 104"/>
            <p:cNvGrpSpPr>
              <a:grpSpLocks/>
            </p:cNvGrpSpPr>
            <p:nvPr/>
          </p:nvGrpSpPr>
          <p:grpSpPr bwMode="auto">
            <a:xfrm>
              <a:off x="528" y="3408"/>
              <a:ext cx="336" cy="96"/>
              <a:chOff x="3984" y="3024"/>
              <a:chExt cx="432" cy="144"/>
            </a:xfrm>
          </p:grpSpPr>
          <p:sp>
            <p:nvSpPr>
              <p:cNvPr id="4126" name="Line 105"/>
              <p:cNvSpPr>
                <a:spLocks noChangeShapeType="1"/>
              </p:cNvSpPr>
              <p:nvPr/>
            </p:nvSpPr>
            <p:spPr bwMode="auto">
              <a:xfrm flipV="1">
                <a:off x="3984" y="302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Line 106"/>
              <p:cNvSpPr>
                <a:spLocks noChangeShapeType="1"/>
              </p:cNvSpPr>
              <p:nvPr/>
            </p:nvSpPr>
            <p:spPr bwMode="auto">
              <a:xfrm>
                <a:off x="4176" y="3024"/>
                <a:ext cx="24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24" name="Text Box 107"/>
            <p:cNvSpPr txBox="1">
              <a:spLocks noChangeArrowheads="1"/>
            </p:cNvSpPr>
            <p:nvPr/>
          </p:nvSpPr>
          <p:spPr bwMode="auto">
            <a:xfrm>
              <a:off x="596" y="3517"/>
              <a:ext cx="16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latin typeface=".VnArial" panose="020B7200000000000000" pitchFamily="34" charset="0"/>
                </a:rPr>
                <a:t>BAC =       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sđBC</a:t>
              </a:r>
              <a:endParaRPr lang="en-US" altLang="en-US" sz="2000" dirty="0">
                <a:latin typeface=".VnArial" panose="020B7200000000000000" pitchFamily="34" charset="0"/>
              </a:endParaRPr>
            </a:p>
          </p:txBody>
        </p:sp>
        <p:graphicFrame>
          <p:nvGraphicFramePr>
            <p:cNvPr id="4098" name="Object 108"/>
            <p:cNvGraphicFramePr>
              <a:graphicFrameLocks noChangeAspect="1"/>
            </p:cNvGraphicFramePr>
            <p:nvPr/>
          </p:nvGraphicFramePr>
          <p:xfrm>
            <a:off x="1008" y="3294"/>
            <a:ext cx="223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71" name="Equation" r:id="rId4" imgW="152280" imgH="393480" progId="Equation.3">
                    <p:embed/>
                  </p:oleObj>
                </mc:Choice>
                <mc:Fallback>
                  <p:oleObj name="Equation" r:id="rId4" imgW="1522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294"/>
                          <a:ext cx="223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5" name="Arc 109"/>
            <p:cNvSpPr>
              <a:spLocks/>
            </p:cNvSpPr>
            <p:nvPr/>
          </p:nvSpPr>
          <p:spPr bwMode="auto">
            <a:xfrm rot="926376">
              <a:off x="1342" y="3481"/>
              <a:ext cx="286" cy="240"/>
            </a:xfrm>
            <a:custGeom>
              <a:avLst/>
              <a:gdLst>
                <a:gd name="T0" fmla="*/ 0 w 25127"/>
                <a:gd name="T1" fmla="*/ 0 h 21600"/>
                <a:gd name="T2" fmla="*/ 0 w 25127"/>
                <a:gd name="T3" fmla="*/ 0 h 21600"/>
                <a:gd name="T4" fmla="*/ 0 w 25127"/>
                <a:gd name="T5" fmla="*/ 0 h 21600"/>
                <a:gd name="T6" fmla="*/ 0 60000 65536"/>
                <a:gd name="T7" fmla="*/ 0 60000 65536"/>
                <a:gd name="T8" fmla="*/ 0 60000 65536"/>
                <a:gd name="T9" fmla="*/ 0 w 25127"/>
                <a:gd name="T10" fmla="*/ 0 h 21600"/>
                <a:gd name="T11" fmla="*/ 25127 w 2512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127" h="21600" fill="none" extrusionOk="0">
                  <a:moveTo>
                    <a:pt x="-1" y="9298"/>
                  </a:moveTo>
                  <a:cubicBezTo>
                    <a:pt x="4034" y="3474"/>
                    <a:pt x="10669" y="-1"/>
                    <a:pt x="17755" y="0"/>
                  </a:cubicBezTo>
                  <a:cubicBezTo>
                    <a:pt x="20269" y="0"/>
                    <a:pt x="22763" y="438"/>
                    <a:pt x="25127" y="1296"/>
                  </a:cubicBezTo>
                </a:path>
                <a:path w="25127" h="21600" stroke="0" extrusionOk="0">
                  <a:moveTo>
                    <a:pt x="-1" y="9298"/>
                  </a:moveTo>
                  <a:cubicBezTo>
                    <a:pt x="4034" y="3474"/>
                    <a:pt x="10669" y="-1"/>
                    <a:pt x="17755" y="0"/>
                  </a:cubicBezTo>
                  <a:cubicBezTo>
                    <a:pt x="20269" y="0"/>
                    <a:pt x="22763" y="438"/>
                    <a:pt x="25127" y="1296"/>
                  </a:cubicBezTo>
                  <a:lnTo>
                    <a:pt x="1775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5668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8" grpId="0"/>
      <p:bldP spid="14389" grpId="0"/>
      <p:bldP spid="14390" grpId="0"/>
      <p:bldP spid="14391" grpId="0"/>
      <p:bldP spid="14392" grpId="0" animBg="1"/>
      <p:bldP spid="14394" grpId="0"/>
      <p:bldP spid="14395" grpId="0"/>
      <p:bldP spid="14396" grpId="0"/>
      <p:bldP spid="14397" grpId="0"/>
      <p:bldP spid="143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2667000" y="1524000"/>
            <a:ext cx="3810000" cy="3810000"/>
            <a:chOff x="3216" y="384"/>
            <a:chExt cx="1050" cy="1056"/>
          </a:xfrm>
        </p:grpSpPr>
        <p:grpSp>
          <p:nvGrpSpPr>
            <p:cNvPr id="15368" name="Group 5"/>
            <p:cNvGrpSpPr>
              <a:grpSpLocks noChangeAspect="1"/>
            </p:cNvGrpSpPr>
            <p:nvPr/>
          </p:nvGrpSpPr>
          <p:grpSpPr bwMode="auto">
            <a:xfrm>
              <a:off x="3216" y="384"/>
              <a:ext cx="1050" cy="1056"/>
              <a:chOff x="4374" y="384"/>
              <a:chExt cx="1050" cy="1056"/>
            </a:xfrm>
          </p:grpSpPr>
          <p:sp>
            <p:nvSpPr>
              <p:cNvPr id="15372" name="AutoShape 6"/>
              <p:cNvSpPr>
                <a:spLocks noChangeAspect="1" noChangeArrowheads="1" noTextEdit="1"/>
              </p:cNvSpPr>
              <p:nvPr/>
            </p:nvSpPr>
            <p:spPr bwMode="auto">
              <a:xfrm>
                <a:off x="4374" y="384"/>
                <a:ext cx="1050" cy="10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3" name="Arc 7"/>
              <p:cNvSpPr>
                <a:spLocks/>
              </p:cNvSpPr>
              <p:nvPr/>
            </p:nvSpPr>
            <p:spPr bwMode="auto">
              <a:xfrm>
                <a:off x="4896" y="858"/>
                <a:ext cx="72" cy="96"/>
              </a:xfrm>
              <a:custGeom>
                <a:avLst/>
                <a:gdLst>
                  <a:gd name="T0" fmla="*/ 0 w 21600"/>
                  <a:gd name="T1" fmla="*/ 0 h 28700"/>
                  <a:gd name="T2" fmla="*/ 0 w 21600"/>
                  <a:gd name="T3" fmla="*/ 0 h 28700"/>
                  <a:gd name="T4" fmla="*/ 0 w 21600"/>
                  <a:gd name="T5" fmla="*/ 0 h 287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700"/>
                  <a:gd name="T11" fmla="*/ 21600 w 21600"/>
                  <a:gd name="T12" fmla="*/ 28700 h 287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700" fill="none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</a:path>
                  <a:path w="21600" h="28700" stroke="0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  <a:lnTo>
                      <a:pt x="0" y="1435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74" name="Arc 8"/>
              <p:cNvSpPr>
                <a:spLocks/>
              </p:cNvSpPr>
              <p:nvPr/>
            </p:nvSpPr>
            <p:spPr bwMode="auto">
              <a:xfrm>
                <a:off x="4896" y="841"/>
                <a:ext cx="96" cy="130"/>
              </a:xfrm>
              <a:custGeom>
                <a:avLst/>
                <a:gdLst>
                  <a:gd name="T0" fmla="*/ 0 w 21600"/>
                  <a:gd name="T1" fmla="*/ 0 h 29192"/>
                  <a:gd name="T2" fmla="*/ 0 w 21600"/>
                  <a:gd name="T3" fmla="*/ 0 h 29192"/>
                  <a:gd name="T4" fmla="*/ 0 w 21600"/>
                  <a:gd name="T5" fmla="*/ 0 h 2919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192"/>
                  <a:gd name="T11" fmla="*/ 21600 w 21600"/>
                  <a:gd name="T12" fmla="*/ 29192 h 29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192" fill="none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</a:path>
                  <a:path w="21600" h="29192" stroke="0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  <a:lnTo>
                      <a:pt x="0" y="14596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75" name="Arc 9"/>
              <p:cNvSpPr>
                <a:spLocks/>
              </p:cNvSpPr>
              <p:nvPr/>
            </p:nvSpPr>
            <p:spPr bwMode="auto">
              <a:xfrm>
                <a:off x="4578" y="576"/>
                <a:ext cx="120" cy="85"/>
              </a:xfrm>
              <a:custGeom>
                <a:avLst/>
                <a:gdLst>
                  <a:gd name="T0" fmla="*/ 0 w 21573"/>
                  <a:gd name="T1" fmla="*/ 0 h 15274"/>
                  <a:gd name="T2" fmla="*/ 0 w 21573"/>
                  <a:gd name="T3" fmla="*/ 0 h 15274"/>
                  <a:gd name="T4" fmla="*/ 0 w 21573"/>
                  <a:gd name="T5" fmla="*/ 0 h 15274"/>
                  <a:gd name="T6" fmla="*/ 0 60000 65536"/>
                  <a:gd name="T7" fmla="*/ 0 60000 65536"/>
                  <a:gd name="T8" fmla="*/ 0 60000 65536"/>
                  <a:gd name="T9" fmla="*/ 0 w 21573"/>
                  <a:gd name="T10" fmla="*/ 0 h 15274"/>
                  <a:gd name="T11" fmla="*/ 21573 w 21573"/>
                  <a:gd name="T12" fmla="*/ 15274 h 152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3" h="15274" fill="none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</a:path>
                  <a:path w="21573" h="15274" stroke="0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76" name="Oval 10"/>
              <p:cNvSpPr>
                <a:spLocks noChangeArrowheads="1"/>
              </p:cNvSpPr>
              <p:nvPr/>
            </p:nvSpPr>
            <p:spPr bwMode="auto">
              <a:xfrm>
                <a:off x="4434" y="444"/>
                <a:ext cx="930" cy="93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77" name="Line 11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42" cy="66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8" name="Line 12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66" cy="3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9" name="Line 13"/>
              <p:cNvSpPr>
                <a:spLocks noChangeShapeType="1"/>
              </p:cNvSpPr>
              <p:nvPr/>
            </p:nvSpPr>
            <p:spPr bwMode="auto">
              <a:xfrm flipH="1">
                <a:off x="4896" y="606"/>
                <a:ext cx="348" cy="3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0" name="Oval 14"/>
              <p:cNvSpPr>
                <a:spLocks noChangeArrowheads="1"/>
              </p:cNvSpPr>
              <p:nvPr/>
            </p:nvSpPr>
            <p:spPr bwMode="auto">
              <a:xfrm>
                <a:off x="4884" y="8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81" name="Rectangle 15"/>
              <p:cNvSpPr>
                <a:spLocks noChangeArrowheads="1"/>
              </p:cNvSpPr>
              <p:nvPr/>
            </p:nvSpPr>
            <p:spPr bwMode="auto">
              <a:xfrm>
                <a:off x="4806" y="894"/>
                <a:ext cx="36" cy="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100" b="1">
                    <a:solidFill>
                      <a:srgbClr val="000080"/>
                    </a:solidFill>
                  </a:rPr>
                  <a:t>O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2" name="Oval 16"/>
              <p:cNvSpPr>
                <a:spLocks noChangeArrowheads="1"/>
              </p:cNvSpPr>
              <p:nvPr/>
            </p:nvSpPr>
            <p:spPr bwMode="auto">
              <a:xfrm>
                <a:off x="4566" y="56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83" name="Rectangle 17"/>
              <p:cNvSpPr>
                <a:spLocks noChangeArrowheads="1"/>
              </p:cNvSpPr>
              <p:nvPr/>
            </p:nvSpPr>
            <p:spPr bwMode="auto">
              <a:xfrm>
                <a:off x="4494" y="462"/>
                <a:ext cx="36" cy="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4" name="Oval 18"/>
              <p:cNvSpPr>
                <a:spLocks noChangeArrowheads="1"/>
              </p:cNvSpPr>
              <p:nvPr/>
            </p:nvSpPr>
            <p:spPr bwMode="auto">
              <a:xfrm>
                <a:off x="5208" y="122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85" name="Rectangle 19"/>
              <p:cNvSpPr>
                <a:spLocks noChangeArrowheads="1"/>
              </p:cNvSpPr>
              <p:nvPr/>
            </p:nvSpPr>
            <p:spPr bwMode="auto">
              <a:xfrm>
                <a:off x="5268" y="1266"/>
                <a:ext cx="36" cy="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6" name="Oval 20"/>
              <p:cNvSpPr>
                <a:spLocks noChangeArrowheads="1"/>
              </p:cNvSpPr>
              <p:nvPr/>
            </p:nvSpPr>
            <p:spPr bwMode="auto">
              <a:xfrm>
                <a:off x="5232" y="5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387" name="Rectangle 21"/>
              <p:cNvSpPr>
                <a:spLocks noChangeArrowheads="1"/>
              </p:cNvSpPr>
              <p:nvPr/>
            </p:nvSpPr>
            <p:spPr bwMode="auto">
              <a:xfrm>
                <a:off x="5280" y="510"/>
                <a:ext cx="36" cy="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5369" name="Group 22"/>
            <p:cNvGrpSpPr>
              <a:grpSpLocks noChangeAspect="1"/>
            </p:cNvGrpSpPr>
            <p:nvPr/>
          </p:nvGrpSpPr>
          <p:grpSpPr bwMode="auto">
            <a:xfrm>
              <a:off x="3882" y="528"/>
              <a:ext cx="198" cy="222"/>
              <a:chOff x="1728" y="2049"/>
              <a:chExt cx="198" cy="222"/>
            </a:xfrm>
          </p:grpSpPr>
          <p:sp>
            <p:nvSpPr>
              <p:cNvPr id="15370" name="AutoShape 23"/>
              <p:cNvSpPr>
                <a:spLocks noChangeAspect="1" noChangeArrowheads="1" noTextEdit="1"/>
              </p:cNvSpPr>
              <p:nvPr/>
            </p:nvSpPr>
            <p:spPr bwMode="auto">
              <a:xfrm>
                <a:off x="1728" y="2049"/>
                <a:ext cx="18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1" name="Arc 24"/>
              <p:cNvSpPr>
                <a:spLocks/>
              </p:cNvSpPr>
              <p:nvPr/>
            </p:nvSpPr>
            <p:spPr bwMode="auto">
              <a:xfrm>
                <a:off x="1800" y="2115"/>
                <a:ext cx="126" cy="86"/>
              </a:xfrm>
              <a:custGeom>
                <a:avLst/>
                <a:gdLst>
                  <a:gd name="T0" fmla="*/ 0 w 21576"/>
                  <a:gd name="T1" fmla="*/ 0 h 14738"/>
                  <a:gd name="T2" fmla="*/ 0 w 21576"/>
                  <a:gd name="T3" fmla="*/ 0 h 14738"/>
                  <a:gd name="T4" fmla="*/ 0 w 21576"/>
                  <a:gd name="T5" fmla="*/ 0 h 14738"/>
                  <a:gd name="T6" fmla="*/ 0 60000 65536"/>
                  <a:gd name="T7" fmla="*/ 0 60000 65536"/>
                  <a:gd name="T8" fmla="*/ 0 60000 65536"/>
                  <a:gd name="T9" fmla="*/ 0 w 21576"/>
                  <a:gd name="T10" fmla="*/ 0 h 14738"/>
                  <a:gd name="T11" fmla="*/ 21576 w 21576"/>
                  <a:gd name="T12" fmla="*/ 14738 h 147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6" h="14738" fill="none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</a:path>
                  <a:path w="21576" h="14738" stroke="0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  <a:lnTo>
                      <a:pt x="21576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</p:grpSp>
      <p:grpSp>
        <p:nvGrpSpPr>
          <p:cNvPr id="15363" name="Group 2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5" y="-25"/>
            <a:chExt cx="5775" cy="4345"/>
          </a:xfrm>
        </p:grpSpPr>
        <p:pic>
          <p:nvPicPr>
            <p:cNvPr id="15364" name="Picture 26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7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5" name="Picture 27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6" name="Picture 28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-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7" name="Picture 29" descr="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4220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32598605"/>
      </p:ext>
    </p:extLst>
  </p:cSld>
  <p:clrMapOvr>
    <a:masterClrMapping/>
  </p:clrMapOvr>
  <p:transition spd="slow">
    <p:wheel spokes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598&quot;&gt;&lt;/object&gt;&lt;object type=&quot;2&quot; unique_id=&quot;10599&quot;&gt;&lt;object type=&quot;3&quot; unique_id=&quot;10600&quot;&gt;&lt;property id=&quot;20148&quot; value=&quot;5&quot;/&gt;&lt;property id=&quot;20300&quot; value=&quot;Slide 1&quot;/&gt;&lt;property id=&quot;20307&quot; value=&quot;344&quot;/&gt;&lt;/object&gt;&lt;object type=&quot;3&quot; unique_id=&quot;10601&quot;&gt;&lt;property id=&quot;20148&quot; value=&quot;5&quot;/&gt;&lt;property id=&quot;20300&quot; value=&quot;Slide 2&quot;/&gt;&lt;property id=&quot;20307&quot; value=&quot;345&quot;/&gt;&lt;/object&gt;&lt;object type=&quot;3&quot; unique_id=&quot;10603&quot;&gt;&lt;property id=&quot;20148&quot; value=&quot;5&quot;/&gt;&lt;property id=&quot;20300&quot; value=&quot;Slide 3&quot;/&gt;&lt;property id=&quot;20307&quot; value=&quot;347&quot;/&gt;&lt;/object&gt;&lt;object type=&quot;3&quot; unique_id=&quot;10614&quot;&gt;&lt;property id=&quot;20148&quot; value=&quot;5&quot;/&gt;&lt;property id=&quot;20300&quot; value=&quot;Slide 34&quot;/&gt;&lt;property id=&quot;20307&quot; value=&quot;358&quot;/&gt;&lt;/object&gt;&lt;object type=&quot;3&quot; unique_id=&quot;10615&quot;&gt;&lt;property id=&quot;20148&quot; value=&quot;5&quot;/&gt;&lt;property id=&quot;20300&quot; value=&quot;Slide 35&quot;/&gt;&lt;property id=&quot;20307&quot; value=&quot;359&quot;/&gt;&lt;/object&gt;&lt;object type=&quot;3&quot; unique_id=&quot;11595&quot;&gt;&lt;property id=&quot;20148&quot; value=&quot;5&quot;/&gt;&lt;property id=&quot;20300&quot; value=&quot;Slide 4&quot;/&gt;&lt;property id=&quot;20307&quot; value=&quot;367&quot;/&gt;&lt;/object&gt;&lt;object type=&quot;3&quot; unique_id=&quot;11644&quot;&gt;&lt;property id=&quot;20148&quot; value=&quot;5&quot;/&gt;&lt;property id=&quot;20300&quot; value=&quot;Slide 40&quot;/&gt;&lt;property id=&quot;20307&quot; value=&quot;369&quot;/&gt;&lt;/object&gt;&lt;object type=&quot;3&quot; unique_id=&quot;12268&quot;&gt;&lt;property id=&quot;20148&quot; value=&quot;5&quot;/&gt;&lt;property id=&quot;20300&quot; value=&quot;Slide 28&quot;/&gt;&lt;property id=&quot;20307&quot; value=&quot;370&quot;/&gt;&lt;/object&gt;&lt;object type=&quot;3&quot; unique_id=&quot;12317&quot;&gt;&lt;property id=&quot;20148&quot; value=&quot;5&quot;/&gt;&lt;property id=&quot;20300&quot; value=&quot;Slide 27&quot;/&gt;&lt;property id=&quot;20307&quot; value=&quot;371&quot;/&gt;&lt;/object&gt;&lt;object type=&quot;3&quot; unique_id=&quot;12319&quot;&gt;&lt;property id=&quot;20148&quot; value=&quot;5&quot;/&gt;&lt;property id=&quot;20300&quot; value=&quot;Slide 33&quot;/&gt;&lt;property id=&quot;20307&quot; value=&quot;373&quot;/&gt;&lt;/object&gt;&lt;object type=&quot;3&quot; unique_id=&quot;12370&quot;&gt;&lt;property id=&quot;20148&quot; value=&quot;5&quot;/&gt;&lt;property id=&quot;20300&quot; value=&quot;Slide 30&quot;/&gt;&lt;property id=&quot;20307&quot; value=&quot;374&quot;/&gt;&lt;/object&gt;&lt;object type=&quot;3&quot; unique_id=&quot;12840&quot;&gt;&lt;property id=&quot;20148&quot; value=&quot;5&quot;/&gt;&lt;property id=&quot;20300&quot; value=&quot;Slide 6&quot;/&gt;&lt;property id=&quot;20307&quot; value=&quot;381&quot;/&gt;&lt;/object&gt;&lt;object type=&quot;3&quot; unique_id=&quot;12841&quot;&gt;&lt;property id=&quot;20148&quot; value=&quot;5&quot;/&gt;&lt;property id=&quot;20300&quot; value=&quot;Slide 15&quot;/&gt;&lt;property id=&quot;20307&quot; value=&quot;376&quot;/&gt;&lt;/object&gt;&lt;object type=&quot;3&quot; unique_id=&quot;12842&quot;&gt;&lt;property id=&quot;20148&quot; value=&quot;5&quot;/&gt;&lt;property id=&quot;20300&quot; value=&quot;Slide 36&quot;/&gt;&lt;property id=&quot;20307&quot; value=&quot;377&quot;/&gt;&lt;/object&gt;&lt;object type=&quot;3&quot; unique_id=&quot;12843&quot;&gt;&lt;property id=&quot;20148&quot; value=&quot;5&quot;/&gt;&lt;property id=&quot;20300&quot; value=&quot;Slide 37&quot;/&gt;&lt;property id=&quot;20307&quot; value=&quot;378&quot;/&gt;&lt;/object&gt;&lt;object type=&quot;3&quot; unique_id=&quot;12844&quot;&gt;&lt;property id=&quot;20148&quot; value=&quot;5&quot;/&gt;&lt;property id=&quot;20300&quot; value=&quot;Slide 38&quot;/&gt;&lt;property id=&quot;20307&quot; value=&quot;379&quot;/&gt;&lt;/object&gt;&lt;object type=&quot;3&quot; unique_id=&quot;12845&quot;&gt;&lt;property id=&quot;20148&quot; value=&quot;5&quot;/&gt;&lt;property id=&quot;20300&quot; value=&quot;Slide 39&quot;/&gt;&lt;property id=&quot;20307&quot; value=&quot;380&quot;/&gt;&lt;/object&gt;&lt;object type=&quot;3&quot; unique_id=&quot;14305&quot;&gt;&lt;property id=&quot;20148&quot; value=&quot;5&quot;/&gt;&lt;property id=&quot;20300&quot; value=&quot;Slide 26&quot;/&gt;&lt;property id=&quot;20307&quot; value=&quot;387&quot;/&gt;&lt;/object&gt;&lt;object type=&quot;3&quot; unique_id=&quot;14306&quot;&gt;&lt;property id=&quot;20148&quot; value=&quot;5&quot;/&gt;&lt;property id=&quot;20300&quot; value=&quot;Slide 29&quot;/&gt;&lt;property id=&quot;20307&quot; value=&quot;388&quot;/&gt;&lt;/object&gt;&lt;object type=&quot;3&quot; unique_id=&quot;14307&quot;&gt;&lt;property id=&quot;20148&quot; value=&quot;5&quot;/&gt;&lt;property id=&quot;20300&quot; value=&quot;Slide 31&quot;/&gt;&lt;property id=&quot;20307&quot; value=&quot;389&quot;/&gt;&lt;/object&gt;&lt;object type=&quot;3&quot; unique_id=&quot;14531&quot;&gt;&lt;property id=&quot;20148&quot; value=&quot;5&quot;/&gt;&lt;property id=&quot;20300&quot; value=&quot;Slide 32&quot;/&gt;&lt;property id=&quot;20307&quot; value=&quot;391&quot;/&gt;&lt;/object&gt;&lt;object type=&quot;3&quot; unique_id=&quot;15032&quot;&gt;&lt;property id=&quot;20148&quot; value=&quot;5&quot;/&gt;&lt;property id=&quot;20300&quot; value=&quot;Slide 5&quot;/&gt;&lt;property id=&quot;20307&quot; value=&quot;392&quot;/&gt;&lt;/object&gt;&lt;object type=&quot;3&quot; unique_id=&quot;15263&quot;&gt;&lt;property id=&quot;20148&quot; value=&quot;5&quot;/&gt;&lt;property id=&quot;20300&quot; value=&quot;Slide 7&quot;/&gt;&lt;property id=&quot;20307&quot; value=&quot;393&quot;/&gt;&lt;/object&gt;&lt;object type=&quot;3&quot; unique_id=&quot;15481&quot;&gt;&lt;property id=&quot;20148&quot; value=&quot;5&quot;/&gt;&lt;property id=&quot;20300&quot; value=&quot;Slide 8&quot;/&gt;&lt;property id=&quot;20307&quot; value=&quot;395&quot;/&gt;&lt;/object&gt;&lt;object type=&quot;3&quot; unique_id=&quot;15482&quot;&gt;&lt;property id=&quot;20148&quot; value=&quot;5&quot;/&gt;&lt;property id=&quot;20300&quot; value=&quot;Slide 9&quot;/&gt;&lt;property id=&quot;20307&quot; value=&quot;394&quot;/&gt;&lt;/object&gt;&lt;object type=&quot;3&quot; unique_id=&quot;15804&quot;&gt;&lt;property id=&quot;20148&quot; value=&quot;5&quot;/&gt;&lt;property id=&quot;20300&quot; value=&quot;Slide 11&quot;/&gt;&lt;property id=&quot;20307&quot; value=&quot;396&quot;/&gt;&lt;/object&gt;&lt;object type=&quot;3&quot; unique_id=&quot;16164&quot;&gt;&lt;property id=&quot;20148&quot; value=&quot;5&quot;/&gt;&lt;property id=&quot;20300&quot; value=&quot;Slide 12&quot;/&gt;&lt;property id=&quot;20307&quot; value=&quot;399&quot;/&gt;&lt;/object&gt;&lt;object type=&quot;3&quot; unique_id=&quot;16165&quot;&gt;&lt;property id=&quot;20148&quot; value=&quot;5&quot;/&gt;&lt;property id=&quot;20300&quot; value=&quot;Slide 13&quot;/&gt;&lt;property id=&quot;20307&quot; value=&quot;400&quot;/&gt;&lt;/object&gt;&lt;object type=&quot;3&quot; unique_id=&quot;16391&quot;&gt;&lt;property id=&quot;20148&quot; value=&quot;5&quot;/&gt;&lt;property id=&quot;20300&quot; value=&quot;Slide 14&quot;/&gt;&lt;property id=&quot;20307&quot; value=&quot;401&quot;/&gt;&lt;/object&gt;&lt;object type=&quot;3&quot; unique_id=&quot;16836&quot;&gt;&lt;property id=&quot;20148&quot; value=&quot;5&quot;/&gt;&lt;property id=&quot;20300&quot; value=&quot;Slide 16&quot;/&gt;&lt;property id=&quot;20307&quot; value=&quot;403&quot;/&gt;&lt;/object&gt;&lt;object type=&quot;3&quot; unique_id=&quot;17172&quot;&gt;&lt;property id=&quot;20148&quot; value=&quot;5&quot;/&gt;&lt;property id=&quot;20300&quot; value=&quot;Slide 17&quot;/&gt;&lt;property id=&quot;20307&quot; value=&quot;407&quot;/&gt;&lt;/object&gt;&lt;object type=&quot;3&quot; unique_id=&quot;17173&quot;&gt;&lt;property id=&quot;20148&quot; value=&quot;5&quot;/&gt;&lt;property id=&quot;20300&quot; value=&quot;Slide 18&quot;/&gt;&lt;property id=&quot;20307&quot; value=&quot;408&quot;/&gt;&lt;/object&gt;&lt;object type=&quot;3&quot; unique_id=&quot;17174&quot;&gt;&lt;property id=&quot;20148&quot; value=&quot;5&quot;/&gt;&lt;property id=&quot;20300&quot; value=&quot;Slide 21&quot;/&gt;&lt;property id=&quot;20307&quot; value=&quot;409&quot;/&gt;&lt;/object&gt;&lt;object type=&quot;3&quot; unique_id=&quot;17175&quot;&gt;&lt;property id=&quot;20148&quot; value=&quot;5&quot;/&gt;&lt;property id=&quot;20300&quot; value=&quot;Slide 23&quot;/&gt;&lt;property id=&quot;20307&quot; value=&quot;410&quot;/&gt;&lt;/object&gt;&lt;object type=&quot;3&quot; unique_id=&quot;17176&quot;&gt;&lt;property id=&quot;20148&quot; value=&quot;5&quot;/&gt;&lt;property id=&quot;20300&quot; value=&quot;Slide 24&quot;/&gt;&lt;property id=&quot;20307&quot; value=&quot;411&quot;/&gt;&lt;/object&gt;&lt;object type=&quot;3&quot; unique_id=&quot;17177&quot;&gt;&lt;property id=&quot;20148&quot; value=&quot;5&quot;/&gt;&lt;property id=&quot;20300&quot; value=&quot;Slide 25&quot;/&gt;&lt;property id=&quot;20307&quot; value=&quot;412&quot;/&gt;&lt;/object&gt;&lt;object type=&quot;3&quot; unique_id=&quot;17406&quot;&gt;&lt;property id=&quot;20148&quot; value=&quot;5&quot;/&gt;&lt;property id=&quot;20300&quot; value=&quot;Slide 10&quot;/&gt;&lt;property id=&quot;20307&quot; value=&quot;413&quot;/&gt;&lt;/object&gt;&lt;object type=&quot;3&quot; unique_id=&quot;17680&quot;&gt;&lt;property id=&quot;20148&quot; value=&quot;5&quot;/&gt;&lt;property id=&quot;20300&quot; value=&quot;Slide 20&quot;/&gt;&lt;property id=&quot;20307&quot; value=&quot;414&quot;/&gt;&lt;/object&gt;&lt;object type=&quot;3&quot; unique_id=&quot;17801&quot;&gt;&lt;property id=&quot;20148&quot; value=&quot;5&quot;/&gt;&lt;property id=&quot;20300&quot; value=&quot;Slide 22&quot;/&gt;&lt;property id=&quot;20307&quot; value=&quot;415&quot;/&gt;&lt;/object&gt;&lt;object type=&quot;3&quot; unique_id=&quot;18048&quot;&gt;&lt;property id=&quot;20148&quot; value=&quot;5&quot;/&gt;&lt;property id=&quot;20300&quot; value=&quot;Slide 19&quot;/&gt;&lt;property id=&quot;20307&quot; value=&quot;41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  <a:txDef>
      <a:spPr bwMode="auto">
        <a:gradFill rotWithShape="1">
          <a:gsLst>
            <a:gs pos="0">
              <a:srgbClr val="CC00FF">
                <a:alpha val="34000"/>
              </a:srgbClr>
            </a:gs>
            <a:gs pos="50000">
              <a:schemeClr val="bg1"/>
            </a:gs>
            <a:gs pos="100000">
              <a:srgbClr val="CC00FF">
                <a:alpha val="34000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 algn="ctr" eaLnBrk="1" hangingPunct="1">
          <a:spcBef>
            <a:spcPct val="50000"/>
          </a:spcBef>
          <a:defRPr sz="2400" dirty="0" err="1" smtClean="0">
            <a:solidFill>
              <a:srgbClr val="660066"/>
            </a:solidFill>
            <a:latin typeface=".VnTime" panose="020B7200000000000000" pitchFamily="34" charset="0"/>
          </a:defRPr>
        </a:defPPr>
      </a:lstStyle>
    </a:tx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6830</TotalTime>
  <Words>1336</Words>
  <Application>Microsoft Office PowerPoint</Application>
  <PresentationFormat>On-screen Show (4:3)</PresentationFormat>
  <Paragraphs>363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.VnArial</vt:lpstr>
      <vt:lpstr>.VnAvantH</vt:lpstr>
      <vt:lpstr>.VnTime</vt:lpstr>
      <vt:lpstr>.VnTimeH</vt:lpstr>
      <vt:lpstr>Arial</vt:lpstr>
      <vt:lpstr>Calibri</vt:lpstr>
      <vt:lpstr>Times New Roman</vt:lpstr>
      <vt:lpstr>Verdana</vt:lpstr>
      <vt:lpstr>Balloons</vt:lpstr>
      <vt:lpstr>Equation</vt:lpstr>
      <vt:lpstr>MathType 7.0 Equation</vt:lpstr>
      <vt:lpstr>PowerPoint Presentation</vt:lpstr>
      <vt:lpstr>Kiểm tra kiến thức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</dc:creator>
  <cp:lastModifiedBy>Đoàn Phương Mai</cp:lastModifiedBy>
  <cp:revision>685</cp:revision>
  <cp:lastPrinted>2016-10-25T14:52:02Z</cp:lastPrinted>
  <dcterms:created xsi:type="dcterms:W3CDTF">2006-02-10T02:17:37Z</dcterms:created>
  <dcterms:modified xsi:type="dcterms:W3CDTF">2024-01-01T15:45:12Z</dcterms:modified>
</cp:coreProperties>
</file>