
<file path=[Content_Types].xml><?xml version="1.0" encoding="utf-8"?>
<Types xmlns="http://schemas.openxmlformats.org/package/2006/content-types">
  <Default Extension="png" ContentType="image/png"/>
  <Default Extension="bin" ContentType="application/vnd.openxmlformats-officedocument.oleObject"/>
  <Default Extension="tmp"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926" r:id="rId2"/>
  </p:sldMasterIdLst>
  <p:notesMasterIdLst>
    <p:notesMasterId r:id="rId20"/>
  </p:notesMasterIdLst>
  <p:sldIdLst>
    <p:sldId id="269" r:id="rId3"/>
    <p:sldId id="300" r:id="rId4"/>
    <p:sldId id="299" r:id="rId5"/>
    <p:sldId id="304" r:id="rId6"/>
    <p:sldId id="311" r:id="rId7"/>
    <p:sldId id="312" r:id="rId8"/>
    <p:sldId id="316" r:id="rId9"/>
    <p:sldId id="313" r:id="rId10"/>
    <p:sldId id="314" r:id="rId11"/>
    <p:sldId id="318" r:id="rId12"/>
    <p:sldId id="319" r:id="rId13"/>
    <p:sldId id="317" r:id="rId14"/>
    <p:sldId id="320" r:id="rId15"/>
    <p:sldId id="321" r:id="rId16"/>
    <p:sldId id="325" r:id="rId17"/>
    <p:sldId id="323" r:id="rId18"/>
    <p:sldId id="32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CC00"/>
    <a:srgbClr val="D204B5"/>
    <a:srgbClr val="36174D"/>
    <a:srgbClr val="002A00"/>
    <a:srgbClr val="B0E8C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97" autoAdjust="0"/>
    <p:restoredTop sz="94434" autoAdjust="0"/>
  </p:normalViewPr>
  <p:slideViewPr>
    <p:cSldViewPr>
      <p:cViewPr varScale="1">
        <p:scale>
          <a:sx n="81" d="100"/>
          <a:sy n="81" d="100"/>
        </p:scale>
        <p:origin x="972" y="96"/>
      </p:cViewPr>
      <p:guideLst>
        <p:guide orient="horz" pos="2160"/>
        <p:guide pos="2880"/>
      </p:guideLst>
    </p:cSldViewPr>
  </p:slideViewPr>
  <p:outlineViewPr>
    <p:cViewPr>
      <p:scale>
        <a:sx n="33" d="100"/>
        <a:sy n="33" d="100"/>
      </p:scale>
      <p:origin x="0" y="-114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image" Target="../media/image33.e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image" Target="../media/image37.emf"/><Relationship Id="rId5" Type="http://schemas.openxmlformats.org/officeDocument/2006/relationships/image" Target="../media/image41.emf"/><Relationship Id="rId4" Type="http://schemas.openxmlformats.org/officeDocument/2006/relationships/image" Target="../media/image4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90C520-70B1-4CCA-B97E-873E8FCE5304}" type="datetimeFigureOut">
              <a:rPr lang="en-US" smtClean="0"/>
              <a:t>1/11/2024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D2F56E-1AA4-42C7-A610-9561CEE512FF}" type="slidenum">
              <a:rPr lang="en-US" smtClean="0"/>
              <a:t>‹#›</a:t>
            </a:fld>
            <a:endParaRPr lang="en-US"/>
          </a:p>
        </p:txBody>
      </p:sp>
    </p:spTree>
    <p:extLst>
      <p:ext uri="{BB962C8B-B14F-4D97-AF65-F5344CB8AC3E}">
        <p14:creationId xmlns:p14="http://schemas.microsoft.com/office/powerpoint/2010/main" val="2598904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D2F56E-1AA4-42C7-A610-9561CEE512FF}" type="slidenum">
              <a:rPr lang="en-US" smtClean="0"/>
              <a:t>3</a:t>
            </a:fld>
            <a:endParaRPr lang="en-US"/>
          </a:p>
        </p:txBody>
      </p:sp>
    </p:spTree>
    <p:extLst>
      <p:ext uri="{BB962C8B-B14F-4D97-AF65-F5344CB8AC3E}">
        <p14:creationId xmlns:p14="http://schemas.microsoft.com/office/powerpoint/2010/main" val="1160481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D2F56E-1AA4-42C7-A610-9561CEE512FF}" type="slidenum">
              <a:rPr lang="en-US" smtClean="0"/>
              <a:t>4</a:t>
            </a:fld>
            <a:endParaRPr lang="en-US"/>
          </a:p>
        </p:txBody>
      </p:sp>
    </p:spTree>
    <p:extLst>
      <p:ext uri="{BB962C8B-B14F-4D97-AF65-F5344CB8AC3E}">
        <p14:creationId xmlns:p14="http://schemas.microsoft.com/office/powerpoint/2010/main" val="3840592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D2F56E-1AA4-42C7-A610-9561CEE512FF}" type="slidenum">
              <a:rPr lang="en-US" smtClean="0"/>
              <a:t>10</a:t>
            </a:fld>
            <a:endParaRPr lang="en-US"/>
          </a:p>
        </p:txBody>
      </p:sp>
    </p:spTree>
    <p:extLst>
      <p:ext uri="{BB962C8B-B14F-4D97-AF65-F5344CB8AC3E}">
        <p14:creationId xmlns:p14="http://schemas.microsoft.com/office/powerpoint/2010/main" val="948043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29AD089-BFC9-40C8-A9F7-B24090F844C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1620437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9AD089-BFC9-40C8-A9F7-B24090F844C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3823295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9AD089-BFC9-40C8-A9F7-B24090F844C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1043062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29AD089-BFC9-40C8-A9F7-B24090F844C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2823617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9AD089-BFC9-40C8-A9F7-B24090F844C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3377028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9AD089-BFC9-40C8-A9F7-B24090F844C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13456106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29AD089-BFC9-40C8-A9F7-B24090F844CD}"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37317655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9AD089-BFC9-40C8-A9F7-B24090F844CD}" type="datetimeFigureOut">
              <a:rPr lang="en-US" smtClean="0"/>
              <a:t>1/11/2024</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15958460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9AD089-BFC9-40C8-A9F7-B24090F844CD}" type="datetimeFigureOut">
              <a:rPr lang="en-US" smtClean="0"/>
              <a:t>1/11/2024</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6844228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AD089-BFC9-40C8-A9F7-B24090F844CD}" type="datetimeFigureOut">
              <a:rPr lang="en-US" smtClean="0"/>
              <a:t>1/11/2024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39351098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9AD089-BFC9-40C8-A9F7-B24090F844CD}"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2382317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9AD089-BFC9-40C8-A9F7-B24090F844C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11145430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9AD089-BFC9-40C8-A9F7-B24090F844CD}"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23772896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9AD089-BFC9-40C8-A9F7-B24090F844C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14557275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9AD089-BFC9-40C8-A9F7-B24090F844C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EFCC272-3575-45E1-A74D-8F9E25D54A03}"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322819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29AD089-BFC9-40C8-A9F7-B24090F844CD}"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12154393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29AD089-BFC9-40C8-A9F7-B24090F844CD}"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EFCC272-3575-45E1-A74D-8F9E25D54A03}"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34910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29AD089-BFC9-40C8-A9F7-B24090F844CD}"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805799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9AD089-BFC9-40C8-A9F7-B24090F844C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27578369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9AD089-BFC9-40C8-A9F7-B24090F844C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1788612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9AD089-BFC9-40C8-A9F7-B24090F844CD}"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1556011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9AD089-BFC9-40C8-A9F7-B24090F844CD}"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1282449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9AD089-BFC9-40C8-A9F7-B24090F844CD}" type="datetimeFigureOut">
              <a:rPr lang="en-US" smtClean="0"/>
              <a:t>1/11/2024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4015475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9AD089-BFC9-40C8-A9F7-B24090F844CD}" type="datetimeFigureOut">
              <a:rPr lang="en-US" smtClean="0"/>
              <a:t>1/11/2024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4082565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AD089-BFC9-40C8-A9F7-B24090F844CD}" type="datetimeFigureOut">
              <a:rPr lang="en-US" smtClean="0"/>
              <a:t>1/11/2024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3033962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9AD089-BFC9-40C8-A9F7-B24090F844CD}"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2818872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9AD089-BFC9-40C8-A9F7-B24090F844CD}"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FCC272-3575-45E1-A74D-8F9E25D54A03}" type="slidenum">
              <a:rPr lang="en-US" smtClean="0"/>
              <a:t>‹#›</a:t>
            </a:fld>
            <a:endParaRPr lang="en-US"/>
          </a:p>
        </p:txBody>
      </p:sp>
    </p:spTree>
    <p:extLst>
      <p:ext uri="{BB962C8B-B14F-4D97-AF65-F5344CB8AC3E}">
        <p14:creationId xmlns:p14="http://schemas.microsoft.com/office/powerpoint/2010/main" val="2794040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AD089-BFC9-40C8-A9F7-B24090F844CD}" type="datetimeFigureOut">
              <a:rPr lang="en-US" smtClean="0"/>
              <a:t>1/11/2024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CC272-3575-45E1-A74D-8F9E25D54A03}" type="slidenum">
              <a:rPr lang="en-US" smtClean="0"/>
              <a:t>‹#›</a:t>
            </a:fld>
            <a:endParaRPr lang="en-US"/>
          </a:p>
        </p:txBody>
      </p:sp>
    </p:spTree>
    <p:extLst>
      <p:ext uri="{BB962C8B-B14F-4D97-AF65-F5344CB8AC3E}">
        <p14:creationId xmlns:p14="http://schemas.microsoft.com/office/powerpoint/2010/main" val="4091417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29AD089-BFC9-40C8-A9F7-B24090F844CD}" type="datetimeFigureOut">
              <a:rPr lang="en-US" smtClean="0"/>
              <a:t>1/11/2024</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EFCC272-3575-45E1-A74D-8F9E25D54A03}" type="slidenum">
              <a:rPr lang="en-US" smtClean="0"/>
              <a:t>‹#›</a:t>
            </a:fld>
            <a:endParaRPr lang="en-US"/>
          </a:p>
        </p:txBody>
      </p:sp>
    </p:spTree>
    <p:extLst>
      <p:ext uri="{BB962C8B-B14F-4D97-AF65-F5344CB8AC3E}">
        <p14:creationId xmlns:p14="http://schemas.microsoft.com/office/powerpoint/2010/main" val="2514423232"/>
      </p:ext>
    </p:extLst>
  </p:cSld>
  <p:clrMap bg1="lt1" tx1="dk1" bg2="lt2" tx2="dk2" accent1="accent1" accent2="accent2" accent3="accent3" accent4="accent4" accent5="accent5" accent6="accent6" hlink="hlink" folHlink="folHlink"/>
  <p:sldLayoutIdLst>
    <p:sldLayoutId id="2147483927" r:id="rId1"/>
    <p:sldLayoutId id="2147483928" r:id="rId2"/>
    <p:sldLayoutId id="2147483929" r:id="rId3"/>
    <p:sldLayoutId id="2147483930" r:id="rId4"/>
    <p:sldLayoutId id="2147483931" r:id="rId5"/>
    <p:sldLayoutId id="2147483932" r:id="rId6"/>
    <p:sldLayoutId id="2147483933" r:id="rId7"/>
    <p:sldLayoutId id="2147483934" r:id="rId8"/>
    <p:sldLayoutId id="2147483935" r:id="rId9"/>
    <p:sldLayoutId id="2147483936" r:id="rId10"/>
    <p:sldLayoutId id="2147483937" r:id="rId11"/>
    <p:sldLayoutId id="2147483938" r:id="rId12"/>
    <p:sldLayoutId id="2147483939" r:id="rId13"/>
    <p:sldLayoutId id="2147483940" r:id="rId14"/>
    <p:sldLayoutId id="2147483941" r:id="rId15"/>
    <p:sldLayoutId id="214748394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6.jpeg"/><Relationship Id="rId7" Type="http://schemas.openxmlformats.org/officeDocument/2006/relationships/image" Target="../media/image20.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9.pn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7.tmp"/></Relationships>
</file>

<file path=ppt/slides/_rels/slide11.xml.rels><?xml version="1.0" encoding="UTF-8" standalone="yes"?>
<Relationships xmlns="http://schemas.openxmlformats.org/package/2006/relationships"><Relationship Id="rId8" Type="http://schemas.openxmlformats.org/officeDocument/2006/relationships/image" Target="../media/image2.wmf"/><Relationship Id="rId13" Type="http://schemas.openxmlformats.org/officeDocument/2006/relationships/image" Target="../media/image28.png"/><Relationship Id="rId3" Type="http://schemas.openxmlformats.org/officeDocument/2006/relationships/image" Target="../media/image3.png"/><Relationship Id="rId7" Type="http://schemas.openxmlformats.org/officeDocument/2006/relationships/oleObject" Target="../embeddings/oleObject7.bin"/><Relationship Id="rId12" Type="http://schemas.openxmlformats.org/officeDocument/2006/relationships/image" Target="../media/image22.png"/><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25.png"/><Relationship Id="rId11" Type="http://schemas.openxmlformats.org/officeDocument/2006/relationships/image" Target="../media/image27.png"/><Relationship Id="rId5" Type="http://schemas.openxmlformats.org/officeDocument/2006/relationships/image" Target="../media/image5.png"/><Relationship Id="rId15" Type="http://schemas.openxmlformats.org/officeDocument/2006/relationships/image" Target="../media/image31.png"/><Relationship Id="rId10" Type="http://schemas.openxmlformats.org/officeDocument/2006/relationships/image" Target="../media/image26.png"/><Relationship Id="rId4" Type="http://schemas.openxmlformats.org/officeDocument/2006/relationships/image" Target="../media/image4.png"/><Relationship Id="rId9" Type="http://schemas.openxmlformats.org/officeDocument/2006/relationships/oleObject" Target="../embeddings/oleObject8.bin"/><Relationship Id="rId14" Type="http://schemas.openxmlformats.org/officeDocument/2006/relationships/image" Target="../media/image30.png"/></Relationships>
</file>

<file path=ppt/slides/_rels/slide12.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9.wmf"/><Relationship Id="rId5" Type="http://schemas.openxmlformats.org/officeDocument/2006/relationships/oleObject" Target="../embeddings/oleObject9.bin"/><Relationship Id="rId4" Type="http://schemas.openxmlformats.org/officeDocument/2006/relationships/image" Target="../media/image32.png"/></Relationships>
</file>

<file path=ppt/slides/_rels/slide13.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slide" Target="slide7.xml"/><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8.wmf"/><Relationship Id="rId5" Type="http://schemas.openxmlformats.org/officeDocument/2006/relationships/oleObject" Target="../embeddings/oleObject10.bin"/><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2.bin"/><Relationship Id="rId7" Type="http://schemas.openxmlformats.org/officeDocument/2006/relationships/image" Target="../media/image35.png"/><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34.emf"/><Relationship Id="rId5" Type="http://schemas.openxmlformats.org/officeDocument/2006/relationships/oleObject" Target="../embeddings/oleObject13.bin"/><Relationship Id="rId4" Type="http://schemas.openxmlformats.org/officeDocument/2006/relationships/image" Target="../media/image33.emf"/></Relationships>
</file>

<file path=ppt/slides/_rels/slide15.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image" Target="../media/image39.e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41.e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8.e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40.emf"/><Relationship Id="rId4" Type="http://schemas.openxmlformats.org/officeDocument/2006/relationships/image" Target="../media/image37.emf"/><Relationship Id="rId9" Type="http://schemas.openxmlformats.org/officeDocument/2006/relationships/oleObject" Target="../embeddings/oleObject17.bin"/></Relationships>
</file>

<file path=ppt/slides/_rels/slide17.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42.wmf"/><Relationship Id="rId4" Type="http://schemas.openxmlformats.org/officeDocument/2006/relationships/oleObject" Target="../embeddings/oleObject19.bin"/></Relationships>
</file>

<file path=ppt/slides/_rels/slide2.xml.rels><?xml version="1.0" encoding="UTF-8" standalone="yes"?>
<Relationships xmlns="http://schemas.openxmlformats.org/package/2006/relationships"><Relationship Id="rId8" Type="http://schemas.openxmlformats.org/officeDocument/2006/relationships/image" Target="../media/image2.wmf"/><Relationship Id="rId3" Type="http://schemas.openxmlformats.org/officeDocument/2006/relationships/image" Target="../media/image3.png"/><Relationship Id="rId7"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6.png"/><Relationship Id="rId11" Type="http://schemas.openxmlformats.org/officeDocument/2006/relationships/image" Target="../media/image8.png"/><Relationship Id="rId5" Type="http://schemas.openxmlformats.org/officeDocument/2006/relationships/image" Target="../media/image5.png"/><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7.tm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image" Target="../media/image10.png"/><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8.wmf"/><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11.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slide" Target="slide7.xml"/><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5.png"/><Relationship Id="rId5" Type="http://schemas.openxmlformats.org/officeDocument/2006/relationships/image" Target="../media/image9.wmf"/><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16.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tmp"/><Relationship Id="rId2" Type="http://schemas.openxmlformats.org/officeDocument/2006/relationships/slide" Target="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AutoShape 2" descr="Tả quyển sách Tiếng Việt lớp 3 - Tập làm văn lớp 3 (13 mẫu)"/>
          <p:cNvSpPr>
            <a:spLocks noChangeAspect="1" noChangeArrowheads="1"/>
          </p:cNvSpPr>
          <p:nvPr/>
        </p:nvSpPr>
        <p:spPr bwMode="auto">
          <a:xfrm>
            <a:off x="193675" y="-2968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ả quyển sách Tiếng Việt lớp 3 - Tập làm văn lớp 3 (13 mẫ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7340" y="3657600"/>
            <a:ext cx="2952750" cy="1543050"/>
          </a:xfrm>
          <a:prstGeom prst="rect">
            <a:avLst/>
          </a:prstGeom>
        </p:spPr>
      </p:pic>
    </p:spTree>
    <p:extLst>
      <p:ext uri="{BB962C8B-B14F-4D97-AF65-F5344CB8AC3E}">
        <p14:creationId xmlns:p14="http://schemas.microsoft.com/office/powerpoint/2010/main" val="1508331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6" name="Picture 6" descr="Tổng Hợp] 909+ hình ảnh suy nghĩ rối bời dễ thương nhấ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3773778"/>
            <a:ext cx="3067049" cy="3067050"/>
          </a:xfrm>
          <a:prstGeom prst="rect">
            <a:avLst/>
          </a:prstGeom>
          <a:noFill/>
          <a:extLst>
            <a:ext uri="{909E8E84-426E-40DD-AFC4-6F175D3DCCD1}">
              <a14:hiddenFill xmlns:a14="http://schemas.microsoft.com/office/drawing/2010/main">
                <a:solidFill>
                  <a:srgbClr val="FFFFFF"/>
                </a:solidFill>
              </a14:hiddenFill>
            </a:ext>
          </a:extLst>
        </p:spPr>
      </p:pic>
      <p:sp>
        <p:nvSpPr>
          <p:cNvPr id="5" name="Cloud Callout 4"/>
          <p:cNvSpPr/>
          <p:nvPr/>
        </p:nvSpPr>
        <p:spPr>
          <a:xfrm>
            <a:off x="297018" y="530498"/>
            <a:ext cx="3436781" cy="2918408"/>
          </a:xfrm>
          <a:prstGeom prst="cloudCallout">
            <a:avLst>
              <a:gd name="adj1" fmla="val -20833"/>
              <a:gd name="adj2" fmla="val 625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p:nvPr/>
        </p:nvPicPr>
        <p:blipFill>
          <a:blip r:embed="rId4">
            <a:extLst>
              <a:ext uri="{28A0092B-C50C-407E-A947-70E740481C1C}">
                <a14:useLocalDpi xmlns:a14="http://schemas.microsoft.com/office/drawing/2010/main" val="0"/>
              </a:ext>
            </a:extLst>
          </a:blip>
          <a:stretch>
            <a:fillRect/>
          </a:stretch>
        </p:blipFill>
        <p:spPr>
          <a:xfrm>
            <a:off x="3962400" y="4293"/>
            <a:ext cx="5181600" cy="4051175"/>
          </a:xfrm>
          <a:prstGeom prst="rect">
            <a:avLst/>
          </a:prstGeom>
          <a:solidFill>
            <a:schemeClr val="bg1"/>
          </a:solidFill>
        </p:spPr>
      </p:pic>
      <mc:AlternateContent xmlns:mc="http://schemas.openxmlformats.org/markup-compatibility/2006" xmlns:a14="http://schemas.microsoft.com/office/drawing/2010/main">
        <mc:Choice Requires="a14">
          <p:sp>
            <p:nvSpPr>
              <p:cNvPr id="8" name="Text Box 636"/>
              <p:cNvSpPr txBox="1">
                <a:spLocks noChangeArrowheads="1"/>
              </p:cNvSpPr>
              <p:nvPr/>
            </p:nvSpPr>
            <p:spPr bwMode="auto">
              <a:xfrm rot="174685">
                <a:off x="1371600" y="1075512"/>
                <a:ext cx="1828800" cy="661400"/>
              </a:xfrm>
              <a:prstGeom prst="rect">
                <a:avLst/>
              </a:prstGeom>
              <a:noFill/>
              <a:ln>
                <a:noFill/>
              </a:ln>
              <a:extLst>
                <a:ext uri="{909E8E84-426E-40DD-AFC4-6F175D3DCCD1}">
                  <a14:hiddenFill>
                    <a:solidFill>
                      <a:srgbClr val="FFFFFF"/>
                    </a:solidFill>
                  </a14:hiddenFill>
                </a:ext>
                <a:ext uri="{91240B29-F687-4F45-9708-019B960494DF}">
                  <a14:hiddenLine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50000"/>
                  </a:spcBef>
                  <a:buNone/>
                </a:pPr>
                <a14:m>
                  <m:oMath xmlns:m="http://schemas.openxmlformats.org/officeDocument/2006/math">
                    <m:acc>
                      <m:accPr>
                        <m:chr m:val="̂"/>
                        <m:ctrlPr>
                          <a:rPr lang="en-US" altLang="en-US" sz="3600" b="1" i="1" smtClean="0">
                            <a:latin typeface="Cambria Math" panose="02040503050406030204" pitchFamily="18" charset="0"/>
                          </a:rPr>
                        </m:ctrlPr>
                      </m:accPr>
                      <m:e>
                        <m:r>
                          <a:rPr lang="en-US" altLang="en-US" sz="3600" b="1" i="1" smtClean="0">
                            <a:latin typeface="Cambria Math" panose="02040503050406030204" pitchFamily="18" charset="0"/>
                          </a:rPr>
                          <m:t>𝑫𝑭𝑩</m:t>
                        </m:r>
                      </m:e>
                    </m:acc>
                  </m:oMath>
                </a14:m>
                <a:r>
                  <a:rPr lang="en-US" altLang="en-US" sz="3600" b="1" dirty="0">
                    <a:latin typeface="Times New Roman" panose="02020603050405020304" pitchFamily="18" charset="0"/>
                  </a:rPr>
                  <a:t> ?</a:t>
                </a:r>
              </a:p>
            </p:txBody>
          </p:sp>
        </mc:Choice>
        <mc:Fallback xmlns="">
          <p:sp>
            <p:nvSpPr>
              <p:cNvPr id="8" name="Text Box 636"/>
              <p:cNvSpPr txBox="1">
                <a:spLocks noRot="1" noChangeAspect="1" noMove="1" noResize="1" noEditPoints="1" noAdjustHandles="1" noChangeArrowheads="1" noChangeShapeType="1" noTextEdit="1"/>
              </p:cNvSpPr>
              <p:nvPr/>
            </p:nvSpPr>
            <p:spPr bwMode="auto">
              <a:xfrm rot="174685">
                <a:off x="1371600" y="1075512"/>
                <a:ext cx="1828800" cy="661400"/>
              </a:xfrm>
              <a:prstGeom prst="rect">
                <a:avLst/>
              </a:prstGeom>
              <a:blipFill rotWithShape="0">
                <a:blip r:embed="rId5"/>
                <a:stretch>
                  <a:fillRect t="-4000" b="-2800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636"/>
              <p:cNvSpPr txBox="1">
                <a:spLocks noChangeArrowheads="1"/>
              </p:cNvSpPr>
              <p:nvPr/>
            </p:nvSpPr>
            <p:spPr bwMode="auto">
              <a:xfrm>
                <a:off x="975038" y="2022662"/>
                <a:ext cx="1828800" cy="661400"/>
              </a:xfrm>
              <a:prstGeom prst="rect">
                <a:avLst/>
              </a:prstGeom>
              <a:noFill/>
              <a:ln>
                <a:noFill/>
              </a:ln>
              <a:extLst>
                <a:ext uri="{909E8E84-426E-40DD-AFC4-6F175D3DCCD1}">
                  <a14:hiddenFill>
                    <a:solidFill>
                      <a:srgbClr val="FFFFFF"/>
                    </a:solidFill>
                  </a14:hiddenFill>
                </a:ext>
                <a:ext uri="{91240B29-F687-4F45-9708-019B960494DF}">
                  <a14:hiddenLine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50000"/>
                  </a:spcBef>
                  <a:buNone/>
                </a:pPr>
                <a14:m>
                  <m:oMath xmlns:m="http://schemas.openxmlformats.org/officeDocument/2006/math">
                    <m:acc>
                      <m:accPr>
                        <m:chr m:val="̂"/>
                        <m:ctrlPr>
                          <a:rPr lang="en-US" altLang="en-US" sz="3600" b="1" i="1" smtClean="0">
                            <a:solidFill>
                              <a:srgbClr val="FF0000"/>
                            </a:solidFill>
                            <a:latin typeface="Cambria Math" panose="02040503050406030204" pitchFamily="18" charset="0"/>
                          </a:rPr>
                        </m:ctrlPr>
                      </m:accPr>
                      <m:e>
                        <m:r>
                          <a:rPr lang="en-US" altLang="en-US" sz="3600" b="1" i="1" smtClean="0">
                            <a:solidFill>
                              <a:srgbClr val="FF0000"/>
                            </a:solidFill>
                            <a:latin typeface="Cambria Math" panose="02040503050406030204" pitchFamily="18" charset="0"/>
                          </a:rPr>
                          <m:t>𝑫𝑬𝑩</m:t>
                        </m:r>
                      </m:e>
                    </m:acc>
                  </m:oMath>
                </a14:m>
                <a:r>
                  <a:rPr lang="en-US" altLang="en-US" sz="3600" b="1" dirty="0">
                    <a:solidFill>
                      <a:srgbClr val="FF0000"/>
                    </a:solidFill>
                    <a:latin typeface="Times New Roman" panose="02020603050405020304" pitchFamily="18" charset="0"/>
                  </a:rPr>
                  <a:t> ?</a:t>
                </a:r>
              </a:p>
            </p:txBody>
          </p:sp>
        </mc:Choice>
        <mc:Fallback xmlns="">
          <p:sp>
            <p:nvSpPr>
              <p:cNvPr id="9" name="Text Box 636"/>
              <p:cNvSpPr txBox="1">
                <a:spLocks noRot="1" noChangeAspect="1" noMove="1" noResize="1" noEditPoints="1" noAdjustHandles="1" noChangeArrowheads="1" noChangeShapeType="1" noTextEdit="1"/>
              </p:cNvSpPr>
              <p:nvPr/>
            </p:nvSpPr>
            <p:spPr bwMode="auto">
              <a:xfrm>
                <a:off x="975038" y="2022662"/>
                <a:ext cx="1828800" cy="661400"/>
              </a:xfrm>
              <a:prstGeom prst="rect">
                <a:avLst/>
              </a:prstGeom>
              <a:blipFill rotWithShape="0">
                <a:blip r:embed="rId6"/>
                <a:stretch>
                  <a:fillRect t="-12963" b="-34259"/>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 Box 636"/>
              <p:cNvSpPr txBox="1">
                <a:spLocks noChangeArrowheads="1"/>
              </p:cNvSpPr>
              <p:nvPr/>
            </p:nvSpPr>
            <p:spPr bwMode="auto">
              <a:xfrm>
                <a:off x="2324123" y="4308319"/>
                <a:ext cx="6888051" cy="534762"/>
              </a:xfrm>
              <a:prstGeom prst="rect">
                <a:avLst/>
              </a:prstGeom>
              <a:noFill/>
              <a:ln>
                <a:noFill/>
              </a:ln>
              <a:extLst>
                <a:ext uri="{909E8E84-426E-40DD-AFC4-6F175D3DCCD1}">
                  <a14:hiddenFill>
                    <a:solidFill>
                      <a:srgbClr val="FFFFFF"/>
                    </a:solidFill>
                  </a14:hiddenFill>
                </a:ext>
                <a:ext uri="{91240B29-F687-4F45-9708-019B960494DF}">
                  <a14:hiddenLine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50000"/>
                  </a:spcBef>
                  <a:buNone/>
                </a:pPr>
                <a14:m>
                  <m:oMath xmlns:m="http://schemas.openxmlformats.org/officeDocument/2006/math">
                    <m:acc>
                      <m:accPr>
                        <m:chr m:val="̂"/>
                        <m:ctrlPr>
                          <a:rPr lang="en-US" altLang="en-US" sz="2800" b="1" i="1" smtClean="0">
                            <a:latin typeface="Cambria Math" panose="02040503050406030204" pitchFamily="18" charset="0"/>
                          </a:rPr>
                        </m:ctrlPr>
                      </m:accPr>
                      <m:e>
                        <m:r>
                          <a:rPr lang="en-US" altLang="en-US" sz="2800" b="1" i="1" smtClean="0">
                            <a:latin typeface="Cambria Math" panose="02040503050406030204" pitchFamily="18" charset="0"/>
                          </a:rPr>
                          <m:t>𝑫𝑭𝑩</m:t>
                        </m:r>
                      </m:e>
                    </m:acc>
                  </m:oMath>
                </a14:m>
                <a:r>
                  <a:rPr lang="en-US" altLang="en-US" sz="2800" b="1" dirty="0">
                    <a:latin typeface="Times New Roman" panose="02020603050405020304" pitchFamily="18" charset="0"/>
                  </a:rPr>
                  <a:t> </a:t>
                </a:r>
                <a:r>
                  <a:rPr lang="en-US" altLang="en-US" sz="2800" b="1" dirty="0" err="1">
                    <a:latin typeface="Times New Roman" panose="02020603050405020304" pitchFamily="18" charset="0"/>
                  </a:rPr>
                  <a:t>là</a:t>
                </a:r>
                <a:r>
                  <a:rPr lang="en-US" altLang="en-US" sz="2800" b="1" dirty="0">
                    <a:latin typeface="Times New Roman" panose="02020603050405020304" pitchFamily="18" charset="0"/>
                  </a:rPr>
                  <a:t> </a:t>
                </a:r>
                <a:r>
                  <a:rPr lang="en-US" altLang="en-US" sz="2800" b="1" dirty="0" err="1">
                    <a:latin typeface="Times New Roman" panose="02020603050405020304" pitchFamily="18" charset="0"/>
                  </a:rPr>
                  <a:t>góc</a:t>
                </a:r>
                <a:r>
                  <a:rPr lang="en-US" altLang="en-US" sz="2800" b="1" dirty="0">
                    <a:latin typeface="Times New Roman" panose="02020603050405020304" pitchFamily="18" charset="0"/>
                  </a:rPr>
                  <a:t> </a:t>
                </a:r>
                <a:r>
                  <a:rPr lang="en-US" altLang="en-US" sz="2800" b="1" dirty="0" err="1">
                    <a:latin typeface="Times New Roman" panose="02020603050405020304" pitchFamily="18" charset="0"/>
                  </a:rPr>
                  <a:t>có</a:t>
                </a:r>
                <a:r>
                  <a:rPr lang="en-US" altLang="en-US" sz="2800" b="1" dirty="0">
                    <a:latin typeface="Times New Roman" panose="02020603050405020304" pitchFamily="18" charset="0"/>
                  </a:rPr>
                  <a:t> </a:t>
                </a:r>
                <a:r>
                  <a:rPr lang="en-US" altLang="en-US" sz="2800" b="1" dirty="0" err="1">
                    <a:latin typeface="Times New Roman" panose="02020603050405020304" pitchFamily="18" charset="0"/>
                  </a:rPr>
                  <a:t>đỉnh</a:t>
                </a:r>
                <a:r>
                  <a:rPr lang="en-US" altLang="en-US" sz="2800" b="1" dirty="0">
                    <a:latin typeface="Times New Roman" panose="02020603050405020304" pitchFamily="18" charset="0"/>
                  </a:rPr>
                  <a:t> ở </a:t>
                </a:r>
                <a:r>
                  <a:rPr lang="en-US" altLang="en-US" sz="2800" b="1" dirty="0" err="1">
                    <a:latin typeface="Times New Roman" panose="02020603050405020304" pitchFamily="18" charset="0"/>
                  </a:rPr>
                  <a:t>bên</a:t>
                </a:r>
                <a:r>
                  <a:rPr lang="en-US" altLang="en-US" sz="2800" b="1" dirty="0">
                    <a:latin typeface="Times New Roman" panose="02020603050405020304" pitchFamily="18" charset="0"/>
                  </a:rPr>
                  <a:t> </a:t>
                </a:r>
                <a:r>
                  <a:rPr lang="en-US" altLang="en-US" sz="2800" b="1" dirty="0" err="1">
                    <a:latin typeface="Times New Roman" panose="02020603050405020304" pitchFamily="18" charset="0"/>
                  </a:rPr>
                  <a:t>trong</a:t>
                </a:r>
                <a:r>
                  <a:rPr lang="en-US" altLang="en-US" sz="2800" b="1" dirty="0">
                    <a:latin typeface="Times New Roman" panose="02020603050405020304" pitchFamily="18" charset="0"/>
                  </a:rPr>
                  <a:t> đ</a:t>
                </a:r>
                <a:r>
                  <a:rPr lang="vi-VN" altLang="en-US" sz="2800" b="1" dirty="0">
                    <a:latin typeface="Times New Roman" panose="02020603050405020304" pitchFamily="18" charset="0"/>
                  </a:rPr>
                  <a:t>ườ</a:t>
                </a:r>
                <a:r>
                  <a:rPr lang="en-US" altLang="en-US" sz="2800" b="1" dirty="0">
                    <a:latin typeface="Times New Roman" panose="02020603050405020304" pitchFamily="18" charset="0"/>
                  </a:rPr>
                  <a:t>ng </a:t>
                </a:r>
                <a:r>
                  <a:rPr lang="en-US" altLang="en-US" sz="2800" b="1" dirty="0" err="1">
                    <a:latin typeface="Times New Roman" panose="02020603050405020304" pitchFamily="18" charset="0"/>
                  </a:rPr>
                  <a:t>tròn</a:t>
                </a:r>
                <a:endParaRPr lang="en-US" altLang="en-US" sz="2800" b="1" dirty="0">
                  <a:latin typeface="Times New Roman" panose="02020603050405020304" pitchFamily="18" charset="0"/>
                </a:endParaRPr>
              </a:p>
            </p:txBody>
          </p:sp>
        </mc:Choice>
        <mc:Fallback xmlns="">
          <p:sp>
            <p:nvSpPr>
              <p:cNvPr id="10" name="Text Box 636"/>
              <p:cNvSpPr txBox="1">
                <a:spLocks noRot="1" noChangeAspect="1" noMove="1" noResize="1" noEditPoints="1" noAdjustHandles="1" noChangeArrowheads="1" noChangeShapeType="1" noTextEdit="1"/>
              </p:cNvSpPr>
              <p:nvPr/>
            </p:nvSpPr>
            <p:spPr bwMode="auto">
              <a:xfrm>
                <a:off x="2324123" y="4308319"/>
                <a:ext cx="6888051" cy="534762"/>
              </a:xfrm>
              <a:prstGeom prst="rect">
                <a:avLst/>
              </a:prstGeom>
              <a:blipFill rotWithShape="0">
                <a:blip r:embed="rId7"/>
                <a:stretch>
                  <a:fillRect t="-10345" b="-32184"/>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 name="Rectangle 1"/>
              <p:cNvSpPr/>
              <p:nvPr/>
            </p:nvSpPr>
            <p:spPr>
              <a:xfrm>
                <a:off x="2321417" y="5582306"/>
                <a:ext cx="7021474" cy="534762"/>
              </a:xfrm>
              <a:prstGeom prst="rect">
                <a:avLst/>
              </a:prstGeom>
            </p:spPr>
            <p:txBody>
              <a:bodyPr wrap="none">
                <a:spAutoFit/>
              </a:bodyPr>
              <a:lstStyle/>
              <a:p>
                <a:pPr algn="just">
                  <a:spcBef>
                    <a:spcPct val="50000"/>
                  </a:spcBef>
                  <a:buNone/>
                </a:pPr>
                <a14:m>
                  <m:oMath xmlns:m="http://schemas.openxmlformats.org/officeDocument/2006/math">
                    <m:acc>
                      <m:accPr>
                        <m:chr m:val="̂"/>
                        <m:ctrlPr>
                          <a:rPr lang="en-US" altLang="en-US" sz="2800" b="1" i="1">
                            <a:solidFill>
                              <a:srgbClr val="FF0000"/>
                            </a:solidFill>
                            <a:latin typeface="Cambria Math" panose="02040503050406030204" pitchFamily="18" charset="0"/>
                          </a:rPr>
                        </m:ctrlPr>
                      </m:accPr>
                      <m:e>
                        <m:r>
                          <a:rPr lang="en-US" altLang="en-US" sz="2800" b="1" i="1">
                            <a:solidFill>
                              <a:srgbClr val="FF0000"/>
                            </a:solidFill>
                            <a:latin typeface="Cambria Math" panose="02040503050406030204" pitchFamily="18" charset="0"/>
                          </a:rPr>
                          <m:t>𝑫𝑬𝑩</m:t>
                        </m:r>
                      </m:e>
                    </m:acc>
                  </m:oMath>
                </a14:m>
                <a:r>
                  <a:rPr lang="en-US" altLang="en-US" sz="2800" b="1" dirty="0">
                    <a:solidFill>
                      <a:srgbClr val="FF0000"/>
                    </a:solidFill>
                    <a:latin typeface="Times New Roman" panose="02020603050405020304" pitchFamily="18" charset="0"/>
                  </a:rPr>
                  <a:t> là góc có đỉnh ở </a:t>
                </a:r>
                <a:r>
                  <a:rPr lang="en-US" altLang="en-US" sz="2800" b="1" dirty="0" err="1">
                    <a:solidFill>
                      <a:srgbClr val="FF0000"/>
                    </a:solidFill>
                    <a:latin typeface="Times New Roman" panose="02020603050405020304" pitchFamily="18" charset="0"/>
                  </a:rPr>
                  <a:t>bên</a:t>
                </a:r>
                <a:r>
                  <a:rPr lang="en-US" altLang="en-US" sz="2800" b="1" dirty="0">
                    <a:solidFill>
                      <a:srgbClr val="FF0000"/>
                    </a:solidFill>
                    <a:latin typeface="Times New Roman" panose="02020603050405020304" pitchFamily="18" charset="0"/>
                  </a:rPr>
                  <a:t> </a:t>
                </a:r>
                <a:r>
                  <a:rPr lang="en-US" altLang="en-US" sz="2800" b="1" dirty="0" err="1">
                    <a:solidFill>
                      <a:srgbClr val="FF0000"/>
                    </a:solidFill>
                    <a:latin typeface="Times New Roman" panose="02020603050405020304" pitchFamily="18" charset="0"/>
                  </a:rPr>
                  <a:t>ngoài</a:t>
                </a:r>
                <a:r>
                  <a:rPr lang="en-US" altLang="en-US" sz="2800" b="1" dirty="0">
                    <a:solidFill>
                      <a:srgbClr val="FF0000"/>
                    </a:solidFill>
                    <a:latin typeface="Times New Roman" panose="02020603050405020304" pitchFamily="18" charset="0"/>
                  </a:rPr>
                  <a:t> đ</a:t>
                </a:r>
                <a:r>
                  <a:rPr lang="vi-VN" altLang="en-US" sz="2800" b="1" dirty="0">
                    <a:solidFill>
                      <a:srgbClr val="FF0000"/>
                    </a:solidFill>
                    <a:latin typeface="Times New Roman" panose="02020603050405020304" pitchFamily="18" charset="0"/>
                  </a:rPr>
                  <a:t>ườ</a:t>
                </a:r>
                <a:r>
                  <a:rPr lang="en-US" altLang="en-US" sz="2800" b="1" dirty="0">
                    <a:solidFill>
                      <a:srgbClr val="FF0000"/>
                    </a:solidFill>
                    <a:latin typeface="Times New Roman" panose="02020603050405020304" pitchFamily="18" charset="0"/>
                  </a:rPr>
                  <a:t>ng tròn </a:t>
                </a:r>
              </a:p>
            </p:txBody>
          </p:sp>
        </mc:Choice>
        <mc:Fallback xmlns="">
          <p:sp>
            <p:nvSpPr>
              <p:cNvPr id="2" name="Rectangle 1"/>
              <p:cNvSpPr>
                <a:spLocks noRot="1" noChangeAspect="1" noMove="1" noResize="1" noEditPoints="1" noAdjustHandles="1" noChangeArrowheads="1" noChangeShapeType="1" noTextEdit="1"/>
              </p:cNvSpPr>
              <p:nvPr/>
            </p:nvSpPr>
            <p:spPr>
              <a:xfrm>
                <a:off x="2321417" y="5582306"/>
                <a:ext cx="7021474" cy="534762"/>
              </a:xfrm>
              <a:prstGeom prst="rect">
                <a:avLst/>
              </a:prstGeom>
              <a:blipFill rotWithShape="0">
                <a:blip r:embed="rId8"/>
                <a:stretch>
                  <a:fillRect t="-10345" b="-3218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Rectangle 13"/>
              <p:cNvSpPr/>
              <p:nvPr/>
            </p:nvSpPr>
            <p:spPr>
              <a:xfrm>
                <a:off x="3672416" y="4833530"/>
                <a:ext cx="4615431" cy="700705"/>
              </a:xfrm>
              <a:prstGeom prst="rect">
                <a:avLst/>
              </a:prstGeom>
              <a:ln w="38100">
                <a:solidFill>
                  <a:srgbClr val="00B0F0"/>
                </a:solidFill>
              </a:ln>
            </p:spPr>
            <p:txBody>
              <a:bodyPr wrap="none">
                <a:spAutoFit/>
              </a:bodyPr>
              <a:lstStyle/>
              <a:p>
                <a14:m>
                  <m:oMath xmlns:m="http://schemas.openxmlformats.org/officeDocument/2006/math">
                    <m:acc>
                      <m:accPr>
                        <m:chr m:val="̂"/>
                        <m:ctrlPr>
                          <a:rPr lang="en-US" sz="2800" i="1" dirty="0" smtClean="0">
                            <a:latin typeface="Cambria Math" panose="02040503050406030204" pitchFamily="18" charset="0"/>
                          </a:rPr>
                        </m:ctrlPr>
                      </m:accPr>
                      <m:e>
                        <m:r>
                          <a:rPr lang="en-US" sz="2800" i="1" dirty="0" smtClean="0">
                            <a:latin typeface="Cambria Math" panose="02040503050406030204" pitchFamily="18" charset="0"/>
                          </a:rPr>
                          <m:t>𝐷</m:t>
                        </m:r>
                        <m:r>
                          <a:rPr lang="en-US" sz="2800" b="0" i="1" dirty="0" smtClean="0">
                            <a:latin typeface="Cambria Math" panose="02040503050406030204" pitchFamily="18" charset="0"/>
                          </a:rPr>
                          <m:t>𝐹𝐵</m:t>
                        </m:r>
                      </m:e>
                    </m:acc>
                    <m:r>
                      <a:rPr lang="en-US" sz="2800" i="1" dirty="0">
                        <a:latin typeface="Cambria Math" panose="02040503050406030204" pitchFamily="18" charset="0"/>
                      </a:rPr>
                      <m:t>=</m:t>
                    </m:r>
                    <m:f>
                      <m:fPr>
                        <m:ctrlPr>
                          <a:rPr lang="el-GR" sz="2800" i="1">
                            <a:latin typeface="Cambria Math" panose="02040503050406030204" pitchFamily="18" charset="0"/>
                          </a:rPr>
                        </m:ctrlPr>
                      </m:fPr>
                      <m:num>
                        <m:r>
                          <a:rPr lang="en-US" sz="2800" i="1">
                            <a:latin typeface="Cambria Math" panose="02040503050406030204" pitchFamily="18" charset="0"/>
                          </a:rPr>
                          <m:t>1</m:t>
                        </m:r>
                      </m:num>
                      <m:den>
                        <m:r>
                          <a:rPr lang="en-US" sz="2800" i="1">
                            <a:latin typeface="Cambria Math" panose="02040503050406030204" pitchFamily="18" charset="0"/>
                          </a:rPr>
                          <m:t>2</m:t>
                        </m:r>
                      </m:den>
                    </m:f>
                    <m:r>
                      <a:rPr lang="en-US" sz="2800" b="0" i="1" smtClean="0">
                        <a:latin typeface="Cambria Math" panose="02040503050406030204" pitchFamily="18" charset="0"/>
                      </a:rPr>
                      <m:t>(</m:t>
                    </m:r>
                    <m:r>
                      <a:rPr lang="en-US" sz="2800" i="1" dirty="0">
                        <a:latin typeface="Cambria Math" panose="02040503050406030204" pitchFamily="18" charset="0"/>
                      </a:rPr>
                      <m:t>𝑠</m:t>
                    </m:r>
                  </m:oMath>
                </a14:m>
                <a:r>
                  <a:rPr lang="en-US" sz="2800" dirty="0"/>
                  <a:t>đ </a:t>
                </a:r>
                <a:r>
                  <a:rPr lang="en-US" sz="2800" dirty="0" err="1">
                    <a:latin typeface="Times New Roman" pitchFamily="18" charset="0"/>
                    <a:cs typeface="Arial" charset="0"/>
                  </a:rPr>
                  <a:t>DnB</a:t>
                </a:r>
                <a:r>
                  <a:rPr lang="en-US" sz="2800" dirty="0">
                    <a:latin typeface="Times New Roman" pitchFamily="18" charset="0"/>
                    <a:cs typeface="Arial" charset="0"/>
                  </a:rPr>
                  <a:t> + </a:t>
                </a:r>
                <a:r>
                  <a:rPr lang="en-US" sz="2800" dirty="0" err="1">
                    <a:latin typeface="Times New Roman" pitchFamily="18" charset="0"/>
                    <a:cs typeface="Arial" charset="0"/>
                  </a:rPr>
                  <a:t>sđ</a:t>
                </a:r>
                <a:r>
                  <a:rPr lang="en-US" sz="2800" dirty="0">
                    <a:latin typeface="Times New Roman" pitchFamily="18" charset="0"/>
                    <a:cs typeface="Arial" charset="0"/>
                  </a:rPr>
                  <a:t> </a:t>
                </a:r>
                <a:r>
                  <a:rPr lang="en-US" sz="2800" dirty="0" err="1">
                    <a:latin typeface="Times New Roman" pitchFamily="18" charset="0"/>
                    <a:cs typeface="Arial" charset="0"/>
                  </a:rPr>
                  <a:t>AmC</a:t>
                </a:r>
                <a:r>
                  <a:rPr lang="en-US" sz="2800" dirty="0">
                    <a:latin typeface="Times New Roman" pitchFamily="18" charset="0"/>
                    <a:cs typeface="Arial" charset="0"/>
                  </a:rPr>
                  <a:t> )</a:t>
                </a:r>
                <a:endParaRPr lang="en-US" sz="2800" dirty="0"/>
              </a:p>
            </p:txBody>
          </p:sp>
        </mc:Choice>
        <mc:Fallback xmlns="">
          <p:sp>
            <p:nvSpPr>
              <p:cNvPr id="14" name="Rectangle 13"/>
              <p:cNvSpPr>
                <a:spLocks noRot="1" noChangeAspect="1" noMove="1" noResize="1" noEditPoints="1" noAdjustHandles="1" noChangeArrowheads="1" noChangeShapeType="1" noTextEdit="1"/>
              </p:cNvSpPr>
              <p:nvPr/>
            </p:nvSpPr>
            <p:spPr>
              <a:xfrm>
                <a:off x="3672416" y="4833530"/>
                <a:ext cx="4615431" cy="700705"/>
              </a:xfrm>
              <a:prstGeom prst="rect">
                <a:avLst/>
              </a:prstGeom>
              <a:blipFill rotWithShape="0">
                <a:blip r:embed="rId10"/>
                <a:stretch>
                  <a:fillRect r="-1178" b="-9091"/>
                </a:stretch>
              </a:blipFill>
              <a:ln w="38100">
                <a:solidFill>
                  <a:srgbClr val="00B0F0"/>
                </a:solidFill>
              </a:ln>
            </p:spPr>
            <p:txBody>
              <a:bodyPr/>
              <a:lstStyle/>
              <a:p>
                <a:r>
                  <a:rPr lang="en-US">
                    <a:noFill/>
                  </a:rPr>
                  <a:t> </a:t>
                </a:r>
              </a:p>
            </p:txBody>
          </p:sp>
        </mc:Fallback>
      </mc:AlternateContent>
      <p:sp>
        <p:nvSpPr>
          <p:cNvPr id="15" name="Arc 40"/>
          <p:cNvSpPr>
            <a:spLocks/>
          </p:cNvSpPr>
          <p:nvPr/>
        </p:nvSpPr>
        <p:spPr bwMode="auto">
          <a:xfrm rot="18884941">
            <a:off x="7392884" y="4821624"/>
            <a:ext cx="416120" cy="39748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Arc 40"/>
          <p:cNvSpPr>
            <a:spLocks/>
          </p:cNvSpPr>
          <p:nvPr/>
        </p:nvSpPr>
        <p:spPr bwMode="auto">
          <a:xfrm rot="18884941">
            <a:off x="5836852" y="4821624"/>
            <a:ext cx="416120" cy="39748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mc:AlternateContent xmlns:mc="http://schemas.openxmlformats.org/markup-compatibility/2006" xmlns:a14="http://schemas.microsoft.com/office/drawing/2010/main">
        <mc:Choice Requires="a14">
          <p:sp>
            <p:nvSpPr>
              <p:cNvPr id="23" name="Rectangle 22"/>
              <p:cNvSpPr/>
              <p:nvPr/>
            </p:nvSpPr>
            <p:spPr>
              <a:xfrm>
                <a:off x="3668654" y="6117068"/>
                <a:ext cx="4615431" cy="700705"/>
              </a:xfrm>
              <a:prstGeom prst="rect">
                <a:avLst/>
              </a:prstGeom>
              <a:ln w="38100">
                <a:solidFill>
                  <a:srgbClr val="00B0F0"/>
                </a:solidFill>
              </a:ln>
            </p:spPr>
            <p:txBody>
              <a:bodyPr wrap="none">
                <a:spAutoFit/>
              </a:bodyPr>
              <a:lstStyle/>
              <a:p>
                <a14:m>
                  <m:oMath xmlns:m="http://schemas.openxmlformats.org/officeDocument/2006/math">
                    <m:acc>
                      <m:accPr>
                        <m:chr m:val="̂"/>
                        <m:ctrlPr>
                          <a:rPr lang="en-US" sz="2800" i="1" dirty="0" smtClean="0">
                            <a:solidFill>
                              <a:srgbClr val="FF0000"/>
                            </a:solidFill>
                            <a:latin typeface="Cambria Math" panose="02040503050406030204" pitchFamily="18" charset="0"/>
                          </a:rPr>
                        </m:ctrlPr>
                      </m:accPr>
                      <m:e>
                        <m:r>
                          <a:rPr lang="en-US" sz="2800" i="1" dirty="0" smtClean="0">
                            <a:solidFill>
                              <a:srgbClr val="FF0000"/>
                            </a:solidFill>
                            <a:latin typeface="Cambria Math" panose="02040503050406030204" pitchFamily="18" charset="0"/>
                          </a:rPr>
                          <m:t>𝐷</m:t>
                        </m:r>
                        <m:r>
                          <a:rPr lang="en-US" sz="2800" b="0" i="1" dirty="0" smtClean="0">
                            <a:solidFill>
                              <a:srgbClr val="FF0000"/>
                            </a:solidFill>
                            <a:latin typeface="Cambria Math" panose="02040503050406030204" pitchFamily="18" charset="0"/>
                          </a:rPr>
                          <m:t>𝐸𝐵</m:t>
                        </m:r>
                      </m:e>
                    </m:acc>
                    <m:r>
                      <a:rPr lang="en-US" sz="2800" i="1" dirty="0">
                        <a:solidFill>
                          <a:srgbClr val="FF0000"/>
                        </a:solidFill>
                        <a:latin typeface="Cambria Math" panose="02040503050406030204" pitchFamily="18" charset="0"/>
                      </a:rPr>
                      <m:t>=</m:t>
                    </m:r>
                    <m:f>
                      <m:fPr>
                        <m:ctrlPr>
                          <a:rPr lang="el-GR" sz="2800" i="1">
                            <a:solidFill>
                              <a:srgbClr val="FF0000"/>
                            </a:solidFill>
                            <a:latin typeface="Cambria Math" panose="02040503050406030204" pitchFamily="18" charset="0"/>
                          </a:rPr>
                        </m:ctrlPr>
                      </m:fPr>
                      <m:num>
                        <m:r>
                          <a:rPr lang="en-US" sz="2800" i="1">
                            <a:solidFill>
                              <a:srgbClr val="FF0000"/>
                            </a:solidFill>
                            <a:latin typeface="Cambria Math" panose="02040503050406030204" pitchFamily="18" charset="0"/>
                          </a:rPr>
                          <m:t>1</m:t>
                        </m:r>
                      </m:num>
                      <m:den>
                        <m:r>
                          <a:rPr lang="en-US" sz="2800" i="1">
                            <a:solidFill>
                              <a:srgbClr val="FF0000"/>
                            </a:solidFill>
                            <a:latin typeface="Cambria Math" panose="02040503050406030204" pitchFamily="18" charset="0"/>
                          </a:rPr>
                          <m:t>2</m:t>
                        </m:r>
                      </m:den>
                    </m:f>
                    <m:r>
                      <a:rPr lang="en-US" sz="2800" b="0" i="1" smtClean="0">
                        <a:solidFill>
                          <a:srgbClr val="FF0000"/>
                        </a:solidFill>
                        <a:latin typeface="Cambria Math" panose="02040503050406030204" pitchFamily="18" charset="0"/>
                      </a:rPr>
                      <m:t>(</m:t>
                    </m:r>
                    <m:r>
                      <a:rPr lang="en-US" sz="2800" i="1" dirty="0">
                        <a:solidFill>
                          <a:srgbClr val="FF0000"/>
                        </a:solidFill>
                        <a:latin typeface="Cambria Math" panose="02040503050406030204" pitchFamily="18" charset="0"/>
                      </a:rPr>
                      <m:t>𝑠</m:t>
                    </m:r>
                  </m:oMath>
                </a14:m>
                <a:r>
                  <a:rPr lang="en-US" sz="2800" dirty="0">
                    <a:solidFill>
                      <a:srgbClr val="FF0000"/>
                    </a:solidFill>
                  </a:rPr>
                  <a:t>đ </a:t>
                </a:r>
                <a:r>
                  <a:rPr lang="en-US" sz="2800" dirty="0" err="1">
                    <a:solidFill>
                      <a:srgbClr val="FF0000"/>
                    </a:solidFill>
                    <a:latin typeface="Times New Roman" pitchFamily="18" charset="0"/>
                    <a:cs typeface="Arial" charset="0"/>
                  </a:rPr>
                  <a:t>DnB</a:t>
                </a:r>
                <a:r>
                  <a:rPr lang="en-US" sz="2800" dirty="0">
                    <a:solidFill>
                      <a:srgbClr val="FF0000"/>
                    </a:solidFill>
                    <a:latin typeface="Times New Roman" pitchFamily="18" charset="0"/>
                    <a:cs typeface="Arial" charset="0"/>
                  </a:rPr>
                  <a:t> - </a:t>
                </a:r>
                <a:r>
                  <a:rPr lang="en-US" sz="2800" dirty="0" err="1">
                    <a:solidFill>
                      <a:srgbClr val="FF0000"/>
                    </a:solidFill>
                    <a:latin typeface="Times New Roman" pitchFamily="18" charset="0"/>
                    <a:cs typeface="Arial" charset="0"/>
                  </a:rPr>
                  <a:t>sđ</a:t>
                </a:r>
                <a:r>
                  <a:rPr lang="en-US" sz="2800" dirty="0">
                    <a:solidFill>
                      <a:srgbClr val="FF0000"/>
                    </a:solidFill>
                    <a:latin typeface="Times New Roman" pitchFamily="18" charset="0"/>
                    <a:cs typeface="Arial" charset="0"/>
                  </a:rPr>
                  <a:t> </a:t>
                </a:r>
                <a:r>
                  <a:rPr lang="en-US" sz="2800" dirty="0" err="1">
                    <a:solidFill>
                      <a:srgbClr val="FF0000"/>
                    </a:solidFill>
                    <a:latin typeface="Times New Roman" pitchFamily="18" charset="0"/>
                    <a:cs typeface="Arial" charset="0"/>
                  </a:rPr>
                  <a:t>AmC</a:t>
                </a:r>
                <a:r>
                  <a:rPr lang="en-US" sz="2800" dirty="0">
                    <a:solidFill>
                      <a:srgbClr val="FF0000"/>
                    </a:solidFill>
                    <a:latin typeface="Times New Roman" pitchFamily="18" charset="0"/>
                    <a:cs typeface="Arial" charset="0"/>
                  </a:rPr>
                  <a:t> )</a:t>
                </a:r>
                <a:endParaRPr lang="en-US" sz="2800" dirty="0">
                  <a:solidFill>
                    <a:srgbClr val="FF0000"/>
                  </a:solidFill>
                </a:endParaRPr>
              </a:p>
            </p:txBody>
          </p:sp>
        </mc:Choice>
        <mc:Fallback xmlns="">
          <p:sp>
            <p:nvSpPr>
              <p:cNvPr id="23" name="Rectangle 22"/>
              <p:cNvSpPr>
                <a:spLocks noRot="1" noChangeAspect="1" noMove="1" noResize="1" noEditPoints="1" noAdjustHandles="1" noChangeArrowheads="1" noChangeShapeType="1" noTextEdit="1"/>
              </p:cNvSpPr>
              <p:nvPr/>
            </p:nvSpPr>
            <p:spPr>
              <a:xfrm>
                <a:off x="3668654" y="6117068"/>
                <a:ext cx="4615431" cy="700705"/>
              </a:xfrm>
              <a:prstGeom prst="rect">
                <a:avLst/>
              </a:prstGeom>
              <a:blipFill rotWithShape="0">
                <a:blip r:embed="rId11"/>
                <a:stretch>
                  <a:fillRect b="-9091"/>
                </a:stretch>
              </a:blipFill>
              <a:ln w="38100">
                <a:solidFill>
                  <a:srgbClr val="00B0F0"/>
                </a:solidFill>
              </a:ln>
            </p:spPr>
            <p:txBody>
              <a:bodyPr/>
              <a:lstStyle/>
              <a:p>
                <a:r>
                  <a:rPr lang="en-US">
                    <a:noFill/>
                  </a:rPr>
                  <a:t> </a:t>
                </a:r>
              </a:p>
            </p:txBody>
          </p:sp>
        </mc:Fallback>
      </mc:AlternateContent>
      <p:sp>
        <p:nvSpPr>
          <p:cNvPr id="24" name="Arc 40"/>
          <p:cNvSpPr>
            <a:spLocks/>
          </p:cNvSpPr>
          <p:nvPr/>
        </p:nvSpPr>
        <p:spPr bwMode="auto">
          <a:xfrm rot="18884941">
            <a:off x="7389122" y="6105162"/>
            <a:ext cx="416120" cy="39748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Arc 40"/>
          <p:cNvSpPr>
            <a:spLocks/>
          </p:cNvSpPr>
          <p:nvPr/>
        </p:nvSpPr>
        <p:spPr bwMode="auto">
          <a:xfrm rot="18884941">
            <a:off x="5833090" y="6105162"/>
            <a:ext cx="416120" cy="39748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extLst>
      <p:ext uri="{BB962C8B-B14F-4D97-AF65-F5344CB8AC3E}">
        <p14:creationId xmlns:p14="http://schemas.microsoft.com/office/powerpoint/2010/main" val="1146240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1000"/>
                                        <p:tgtEl>
                                          <p:spTgt spid="14"/>
                                        </p:tgtEl>
                                      </p:cBhvr>
                                    </p:animEffect>
                                    <p:anim calcmode="lin" valueType="num">
                                      <p:cBhvr>
                                        <p:cTn id="18" dur="1000" fill="hold"/>
                                        <p:tgtEl>
                                          <p:spTgt spid="14"/>
                                        </p:tgtEl>
                                        <p:attrNameLst>
                                          <p:attrName>ppt_x</p:attrName>
                                        </p:attrNameLst>
                                      </p:cBhvr>
                                      <p:tavLst>
                                        <p:tav tm="0">
                                          <p:val>
                                            <p:strVal val="#ppt_x"/>
                                          </p:val>
                                        </p:tav>
                                        <p:tav tm="100000">
                                          <p:val>
                                            <p:strVal val="#ppt_x"/>
                                          </p:val>
                                        </p:tav>
                                      </p:tavLst>
                                    </p:anim>
                                    <p:anim calcmode="lin" valueType="num">
                                      <p:cBhvr>
                                        <p:cTn id="19" dur="1000" fill="hold"/>
                                        <p:tgtEl>
                                          <p:spTgt spid="14"/>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1000"/>
                                        <p:tgtEl>
                                          <p:spTgt spid="15"/>
                                        </p:tgtEl>
                                      </p:cBhvr>
                                    </p:animEffect>
                                    <p:anim calcmode="lin" valueType="num">
                                      <p:cBhvr>
                                        <p:cTn id="23" dur="1000" fill="hold"/>
                                        <p:tgtEl>
                                          <p:spTgt spid="15"/>
                                        </p:tgtEl>
                                        <p:attrNameLst>
                                          <p:attrName>ppt_x</p:attrName>
                                        </p:attrNameLst>
                                      </p:cBhvr>
                                      <p:tavLst>
                                        <p:tav tm="0">
                                          <p:val>
                                            <p:strVal val="#ppt_x"/>
                                          </p:val>
                                        </p:tav>
                                        <p:tav tm="100000">
                                          <p:val>
                                            <p:strVal val="#ppt_x"/>
                                          </p:val>
                                        </p:tav>
                                      </p:tavLst>
                                    </p:anim>
                                    <p:anim calcmode="lin" valueType="num">
                                      <p:cBhvr>
                                        <p:cTn id="24" dur="1000" fill="hold"/>
                                        <p:tgtEl>
                                          <p:spTgt spid="15"/>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1000"/>
                                        <p:tgtEl>
                                          <p:spTgt spid="22"/>
                                        </p:tgtEl>
                                      </p:cBhvr>
                                    </p:animEffect>
                                    <p:anim calcmode="lin" valueType="num">
                                      <p:cBhvr>
                                        <p:cTn id="28" dur="1000" fill="hold"/>
                                        <p:tgtEl>
                                          <p:spTgt spid="22"/>
                                        </p:tgtEl>
                                        <p:attrNameLst>
                                          <p:attrName>ppt_x</p:attrName>
                                        </p:attrNameLst>
                                      </p:cBhvr>
                                      <p:tavLst>
                                        <p:tav tm="0">
                                          <p:val>
                                            <p:strVal val="#ppt_x"/>
                                          </p:val>
                                        </p:tav>
                                        <p:tav tm="100000">
                                          <p:val>
                                            <p:strVal val="#ppt_x"/>
                                          </p:val>
                                        </p:tav>
                                      </p:tavLst>
                                    </p:anim>
                                    <p:anim calcmode="lin" valueType="num">
                                      <p:cBhvr>
                                        <p:cTn id="2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1000"/>
                                        <p:tgtEl>
                                          <p:spTgt spid="23"/>
                                        </p:tgtEl>
                                      </p:cBhvr>
                                    </p:animEffect>
                                    <p:anim calcmode="lin" valueType="num">
                                      <p:cBhvr>
                                        <p:cTn id="35" dur="1000" fill="hold"/>
                                        <p:tgtEl>
                                          <p:spTgt spid="23"/>
                                        </p:tgtEl>
                                        <p:attrNameLst>
                                          <p:attrName>ppt_x</p:attrName>
                                        </p:attrNameLst>
                                      </p:cBhvr>
                                      <p:tavLst>
                                        <p:tav tm="0">
                                          <p:val>
                                            <p:strVal val="#ppt_x"/>
                                          </p:val>
                                        </p:tav>
                                        <p:tav tm="100000">
                                          <p:val>
                                            <p:strVal val="#ppt_x"/>
                                          </p:val>
                                        </p:tav>
                                      </p:tavLst>
                                    </p:anim>
                                    <p:anim calcmode="lin" valueType="num">
                                      <p:cBhvr>
                                        <p:cTn id="36" dur="1000" fill="hold"/>
                                        <p:tgtEl>
                                          <p:spTgt spid="23"/>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fade">
                                      <p:cBhvr>
                                        <p:cTn id="39" dur="1000"/>
                                        <p:tgtEl>
                                          <p:spTgt spid="24"/>
                                        </p:tgtEl>
                                      </p:cBhvr>
                                    </p:animEffect>
                                    <p:anim calcmode="lin" valueType="num">
                                      <p:cBhvr>
                                        <p:cTn id="40" dur="1000" fill="hold"/>
                                        <p:tgtEl>
                                          <p:spTgt spid="24"/>
                                        </p:tgtEl>
                                        <p:attrNameLst>
                                          <p:attrName>ppt_x</p:attrName>
                                        </p:attrNameLst>
                                      </p:cBhvr>
                                      <p:tavLst>
                                        <p:tav tm="0">
                                          <p:val>
                                            <p:strVal val="#ppt_x"/>
                                          </p:val>
                                        </p:tav>
                                        <p:tav tm="100000">
                                          <p:val>
                                            <p:strVal val="#ppt_x"/>
                                          </p:val>
                                        </p:tav>
                                      </p:tavLst>
                                    </p:anim>
                                    <p:anim calcmode="lin" valueType="num">
                                      <p:cBhvr>
                                        <p:cTn id="41" dur="1000" fill="hold"/>
                                        <p:tgtEl>
                                          <p:spTgt spid="24"/>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fade">
                                      <p:cBhvr>
                                        <p:cTn id="44" dur="1000"/>
                                        <p:tgtEl>
                                          <p:spTgt spid="25"/>
                                        </p:tgtEl>
                                      </p:cBhvr>
                                    </p:animEffect>
                                    <p:anim calcmode="lin" valueType="num">
                                      <p:cBhvr>
                                        <p:cTn id="45" dur="1000" fill="hold"/>
                                        <p:tgtEl>
                                          <p:spTgt spid="25"/>
                                        </p:tgtEl>
                                        <p:attrNameLst>
                                          <p:attrName>ppt_x</p:attrName>
                                        </p:attrNameLst>
                                      </p:cBhvr>
                                      <p:tavLst>
                                        <p:tav tm="0">
                                          <p:val>
                                            <p:strVal val="#ppt_x"/>
                                          </p:val>
                                        </p:tav>
                                        <p:tav tm="100000">
                                          <p:val>
                                            <p:strVal val="#ppt_x"/>
                                          </p:val>
                                        </p:tav>
                                      </p:tavLst>
                                    </p:anim>
                                    <p:anim calcmode="lin" valueType="num">
                                      <p:cBhvr>
                                        <p:cTn id="46"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14" grpId="0" animBg="1"/>
      <p:bldP spid="15" grpId="0" animBg="1"/>
      <p:bldP spid="22" grpId="0" animBg="1"/>
      <p:bldP spid="23" grpId="0" animBg="1"/>
      <p:bldP spid="24" grpId="0" animBg="1"/>
      <p:bldP spid="2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4637" name="Picture 7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2394" y="3165647"/>
            <a:ext cx="1673155" cy="1578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grpSp>
        <p:nvGrpSpPr>
          <p:cNvPr id="2" name="Group 732"/>
          <p:cNvGrpSpPr>
            <a:grpSpLocks/>
          </p:cNvGrpSpPr>
          <p:nvPr/>
        </p:nvGrpSpPr>
        <p:grpSpPr bwMode="auto">
          <a:xfrm>
            <a:off x="1856105" y="2666397"/>
            <a:ext cx="1667244" cy="1685713"/>
            <a:chOff x="1905" y="436"/>
            <a:chExt cx="1230" cy="1344"/>
          </a:xfrm>
        </p:grpSpPr>
        <p:pic>
          <p:nvPicPr>
            <p:cNvPr id="5145" name="Picture 68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 y="436"/>
              <a:ext cx="1230" cy="1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5146" name="Arc 727"/>
            <p:cNvSpPr>
              <a:spLocks/>
            </p:cNvSpPr>
            <p:nvPr/>
          </p:nvSpPr>
          <p:spPr bwMode="auto">
            <a:xfrm flipH="1">
              <a:off x="2199" y="1256"/>
              <a:ext cx="224" cy="269"/>
            </a:xfrm>
            <a:custGeom>
              <a:avLst/>
              <a:gdLst>
                <a:gd name="T0" fmla="*/ 0 w 17823"/>
                <a:gd name="T1" fmla="*/ 0 h 21405"/>
                <a:gd name="T2" fmla="*/ 0 w 17823"/>
                <a:gd name="T3" fmla="*/ 0 h 21405"/>
                <a:gd name="T4" fmla="*/ 0 w 17823"/>
                <a:gd name="T5" fmla="*/ 0 h 21405"/>
                <a:gd name="T6" fmla="*/ 0 60000 65536"/>
                <a:gd name="T7" fmla="*/ 0 60000 65536"/>
                <a:gd name="T8" fmla="*/ 0 60000 65536"/>
                <a:gd name="T9" fmla="*/ 0 w 17823"/>
                <a:gd name="T10" fmla="*/ 0 h 21405"/>
                <a:gd name="T11" fmla="*/ 17823 w 17823"/>
                <a:gd name="T12" fmla="*/ 21405 h 21405"/>
              </a:gdLst>
              <a:ahLst/>
              <a:cxnLst>
                <a:cxn ang="T6">
                  <a:pos x="T0" y="T1"/>
                </a:cxn>
                <a:cxn ang="T7">
                  <a:pos x="T2" y="T3"/>
                </a:cxn>
                <a:cxn ang="T8">
                  <a:pos x="T4" y="T5"/>
                </a:cxn>
              </a:cxnLst>
              <a:rect l="T9" t="T10" r="T11" b="T12"/>
              <a:pathLst>
                <a:path w="17823" h="21405" fill="none" extrusionOk="0">
                  <a:moveTo>
                    <a:pt x="0" y="9202"/>
                  </a:moveTo>
                  <a:cubicBezTo>
                    <a:pt x="3450" y="4162"/>
                    <a:pt x="8872" y="819"/>
                    <a:pt x="14925" y="0"/>
                  </a:cubicBezTo>
                </a:path>
                <a:path w="17823" h="21405" stroke="0" extrusionOk="0">
                  <a:moveTo>
                    <a:pt x="0" y="9202"/>
                  </a:moveTo>
                  <a:cubicBezTo>
                    <a:pt x="3450" y="4162"/>
                    <a:pt x="8872" y="819"/>
                    <a:pt x="14925" y="0"/>
                  </a:cubicBezTo>
                  <a:lnTo>
                    <a:pt x="17823" y="21405"/>
                  </a:lnTo>
                  <a:lnTo>
                    <a:pt x="0" y="9202"/>
                  </a:lnTo>
                  <a:close/>
                </a:path>
              </a:pathLst>
            </a:custGeom>
            <a:noFill/>
            <a:ln w="4445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pic>
        <p:nvPicPr>
          <p:cNvPr id="124633" name="Picture 7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189" y="2545038"/>
            <a:ext cx="1642508" cy="1690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24540" name="Text Box 636"/>
          <p:cNvSpPr txBox="1">
            <a:spLocks noChangeArrowheads="1"/>
          </p:cNvSpPr>
          <p:nvPr/>
        </p:nvSpPr>
        <p:spPr bwMode="auto">
          <a:xfrm>
            <a:off x="2491928" y="53300"/>
            <a:ext cx="4212431" cy="430887"/>
          </a:xfrm>
          <a:prstGeom prst="rect">
            <a:avLst/>
          </a:prstGeom>
          <a:solidFill>
            <a:srgbClr val="00B0F0"/>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2200" b="1" dirty="0">
                <a:solidFill>
                  <a:srgbClr val="FF0000"/>
                </a:solidFill>
                <a:latin typeface="Times New Roman" panose="02020603050405020304" pitchFamily="18" charset="0"/>
              </a:rPr>
              <a:t>KIỂM TRA BÀI CŨ</a:t>
            </a:r>
            <a:endParaRPr lang="en-US" altLang="en-US" sz="2200" b="1" dirty="0">
              <a:latin typeface="Times New Roman" panose="02020603050405020304" pitchFamily="18" charset="0"/>
            </a:endParaRPr>
          </a:p>
        </p:txBody>
      </p:sp>
      <p:sp>
        <p:nvSpPr>
          <p:cNvPr id="5144" name="Text Box 704"/>
          <p:cNvSpPr txBox="1">
            <a:spLocks noChangeArrowheads="1"/>
          </p:cNvSpPr>
          <p:nvPr/>
        </p:nvSpPr>
        <p:spPr bwMode="auto">
          <a:xfrm>
            <a:off x="241015" y="2112536"/>
            <a:ext cx="1368425" cy="369888"/>
          </a:xfrm>
          <a:prstGeom prst="rect">
            <a:avLst/>
          </a:prstGeom>
          <a:noFill/>
          <a:ln w="12700" algn="ctr">
            <a:solidFill>
              <a:srgbClr val="00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800" b="1" dirty="0" err="1">
                <a:solidFill>
                  <a:srgbClr val="0000FF"/>
                </a:solidFill>
                <a:latin typeface="Times New Roman" panose="02020603050405020304" pitchFamily="18" charset="0"/>
              </a:rPr>
              <a:t>Góc</a:t>
            </a:r>
            <a:r>
              <a:rPr lang="en-US" altLang="en-US" sz="1800" b="1" dirty="0">
                <a:solidFill>
                  <a:srgbClr val="0000FF"/>
                </a:solidFill>
                <a:latin typeface="Times New Roman" panose="02020603050405020304" pitchFamily="18" charset="0"/>
              </a:rPr>
              <a:t> ở </a:t>
            </a:r>
            <a:r>
              <a:rPr lang="en-US" altLang="en-US" sz="1800" b="1" dirty="0" err="1">
                <a:solidFill>
                  <a:srgbClr val="0000FF"/>
                </a:solidFill>
                <a:latin typeface="Times New Roman" panose="02020603050405020304" pitchFamily="18" charset="0"/>
              </a:rPr>
              <a:t>tâm</a:t>
            </a:r>
            <a:endParaRPr lang="en-US" altLang="en-US" sz="1800" b="1" dirty="0">
              <a:solidFill>
                <a:srgbClr val="0000FF"/>
              </a:solidFill>
              <a:latin typeface="Times New Roman" panose="02020603050405020304" pitchFamily="18" charset="0"/>
            </a:endParaRPr>
          </a:p>
        </p:txBody>
      </p:sp>
      <p:sp>
        <p:nvSpPr>
          <p:cNvPr id="5142" name="Text Box 705"/>
          <p:cNvSpPr txBox="1">
            <a:spLocks noChangeArrowheads="1"/>
          </p:cNvSpPr>
          <p:nvPr/>
        </p:nvSpPr>
        <p:spPr bwMode="auto">
          <a:xfrm>
            <a:off x="1926017" y="2129119"/>
            <a:ext cx="1836738" cy="369888"/>
          </a:xfrm>
          <a:prstGeom prst="rect">
            <a:avLst/>
          </a:prstGeom>
          <a:noFill/>
          <a:ln w="12700" algn="ctr">
            <a:solidFill>
              <a:srgbClr val="00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800" b="1" dirty="0" err="1">
                <a:solidFill>
                  <a:srgbClr val="0000FF"/>
                </a:solidFill>
                <a:latin typeface="Times New Roman" panose="02020603050405020304" pitchFamily="18" charset="0"/>
              </a:rPr>
              <a:t>Góc</a:t>
            </a:r>
            <a:r>
              <a:rPr lang="en-US" altLang="en-US" sz="1800" b="1" dirty="0">
                <a:solidFill>
                  <a:srgbClr val="0000FF"/>
                </a:solidFill>
                <a:latin typeface="Times New Roman" panose="02020603050405020304" pitchFamily="18" charset="0"/>
              </a:rPr>
              <a:t> </a:t>
            </a:r>
            <a:r>
              <a:rPr lang="en-US" altLang="en-US" sz="1800" b="1" dirty="0" err="1">
                <a:solidFill>
                  <a:srgbClr val="0000FF"/>
                </a:solidFill>
                <a:latin typeface="Times New Roman" panose="02020603050405020304" pitchFamily="18" charset="0"/>
              </a:rPr>
              <a:t>nội</a:t>
            </a:r>
            <a:r>
              <a:rPr lang="en-US" altLang="en-US" sz="1800" b="1" dirty="0">
                <a:solidFill>
                  <a:srgbClr val="0000FF"/>
                </a:solidFill>
                <a:latin typeface="Times New Roman" panose="02020603050405020304" pitchFamily="18" charset="0"/>
              </a:rPr>
              <a:t> </a:t>
            </a:r>
            <a:r>
              <a:rPr lang="en-US" altLang="en-US" sz="1800" b="1" dirty="0" err="1">
                <a:solidFill>
                  <a:srgbClr val="0000FF"/>
                </a:solidFill>
                <a:latin typeface="Times New Roman" panose="02020603050405020304" pitchFamily="18" charset="0"/>
              </a:rPr>
              <a:t>tiếp</a:t>
            </a:r>
            <a:endParaRPr lang="en-US" altLang="en-US" sz="1800" b="1" dirty="0">
              <a:solidFill>
                <a:srgbClr val="0000FF"/>
              </a:solidFill>
              <a:latin typeface="Times New Roman" panose="02020603050405020304" pitchFamily="18" charset="0"/>
            </a:endParaRPr>
          </a:p>
        </p:txBody>
      </p:sp>
      <p:sp>
        <p:nvSpPr>
          <p:cNvPr id="27" name="Text Box 705"/>
          <p:cNvSpPr txBox="1">
            <a:spLocks noChangeArrowheads="1"/>
          </p:cNvSpPr>
          <p:nvPr/>
        </p:nvSpPr>
        <p:spPr bwMode="auto">
          <a:xfrm>
            <a:off x="3827735" y="2159258"/>
            <a:ext cx="1333829" cy="830997"/>
          </a:xfrm>
          <a:prstGeom prst="rect">
            <a:avLst/>
          </a:prstGeom>
          <a:noFill/>
          <a:ln w="12700" algn="ctr">
            <a:solidFill>
              <a:srgbClr val="003366"/>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600" b="1" dirty="0" err="1">
                <a:solidFill>
                  <a:srgbClr val="0000FF"/>
                </a:solidFill>
                <a:latin typeface="Times New Roman" panose="02020603050405020304" pitchFamily="18" charset="0"/>
              </a:rPr>
              <a:t>Góc</a:t>
            </a:r>
            <a:r>
              <a:rPr lang="en-US" altLang="en-US" sz="1600" b="1" dirty="0">
                <a:solidFill>
                  <a:srgbClr val="0000FF"/>
                </a:solidFill>
                <a:latin typeface="Times New Roman" panose="02020603050405020304" pitchFamily="18" charset="0"/>
              </a:rPr>
              <a:t> </a:t>
            </a:r>
            <a:r>
              <a:rPr lang="en-US" altLang="en-US" sz="1600" b="1" dirty="0" err="1">
                <a:solidFill>
                  <a:srgbClr val="0000FF"/>
                </a:solidFill>
                <a:latin typeface="Times New Roman" panose="02020603050405020304" pitchFamily="18" charset="0"/>
              </a:rPr>
              <a:t>tạo</a:t>
            </a:r>
            <a:r>
              <a:rPr lang="en-US" altLang="en-US" sz="1600" b="1" dirty="0">
                <a:solidFill>
                  <a:srgbClr val="0000FF"/>
                </a:solidFill>
                <a:latin typeface="Times New Roman" panose="02020603050405020304" pitchFamily="18" charset="0"/>
              </a:rPr>
              <a:t> </a:t>
            </a:r>
            <a:r>
              <a:rPr lang="en-US" altLang="en-US" sz="1600" b="1" dirty="0" err="1">
                <a:solidFill>
                  <a:srgbClr val="0000FF"/>
                </a:solidFill>
                <a:latin typeface="Times New Roman" panose="02020603050405020304" pitchFamily="18" charset="0"/>
              </a:rPr>
              <a:t>bởi</a:t>
            </a:r>
            <a:r>
              <a:rPr lang="en-US" altLang="en-US" sz="1600" b="1" dirty="0">
                <a:solidFill>
                  <a:srgbClr val="0000FF"/>
                </a:solidFill>
                <a:latin typeface="Times New Roman" panose="02020603050405020304" pitchFamily="18" charset="0"/>
              </a:rPr>
              <a:t> </a:t>
            </a:r>
            <a:r>
              <a:rPr lang="en-US" altLang="en-US" sz="1600" b="1" dirty="0" err="1">
                <a:solidFill>
                  <a:srgbClr val="0000FF"/>
                </a:solidFill>
                <a:latin typeface="Times New Roman" panose="02020603050405020304" pitchFamily="18" charset="0"/>
              </a:rPr>
              <a:t>tia</a:t>
            </a:r>
            <a:r>
              <a:rPr lang="en-US" altLang="en-US" sz="1600" b="1" dirty="0">
                <a:solidFill>
                  <a:srgbClr val="0000FF"/>
                </a:solidFill>
                <a:latin typeface="Times New Roman" panose="02020603050405020304" pitchFamily="18" charset="0"/>
              </a:rPr>
              <a:t> </a:t>
            </a:r>
            <a:r>
              <a:rPr lang="en-US" altLang="en-US" sz="1600" b="1" dirty="0" err="1">
                <a:solidFill>
                  <a:srgbClr val="0000FF"/>
                </a:solidFill>
                <a:latin typeface="Times New Roman" panose="02020603050405020304" pitchFamily="18" charset="0"/>
              </a:rPr>
              <a:t>tiếp</a:t>
            </a:r>
            <a:r>
              <a:rPr lang="en-US" altLang="en-US" sz="1600" b="1" dirty="0">
                <a:solidFill>
                  <a:srgbClr val="0000FF"/>
                </a:solidFill>
                <a:latin typeface="Times New Roman" panose="02020603050405020304" pitchFamily="18" charset="0"/>
              </a:rPr>
              <a:t> </a:t>
            </a:r>
            <a:r>
              <a:rPr lang="en-US" altLang="en-US" sz="1600" b="1" dirty="0" err="1">
                <a:solidFill>
                  <a:srgbClr val="0000FF"/>
                </a:solidFill>
                <a:latin typeface="Times New Roman" panose="02020603050405020304" pitchFamily="18" charset="0"/>
              </a:rPr>
              <a:t>tuyến</a:t>
            </a:r>
            <a:r>
              <a:rPr lang="en-US" altLang="en-US" sz="1600" b="1" dirty="0">
                <a:solidFill>
                  <a:srgbClr val="0000FF"/>
                </a:solidFill>
                <a:latin typeface="Times New Roman" panose="02020603050405020304" pitchFamily="18" charset="0"/>
              </a:rPr>
              <a:t> </a:t>
            </a:r>
            <a:r>
              <a:rPr lang="en-US" altLang="en-US" sz="1600" b="1" dirty="0" err="1">
                <a:solidFill>
                  <a:srgbClr val="0000FF"/>
                </a:solidFill>
                <a:latin typeface="Times New Roman" panose="02020603050405020304" pitchFamily="18" charset="0"/>
              </a:rPr>
              <a:t>và</a:t>
            </a:r>
            <a:r>
              <a:rPr lang="en-US" altLang="en-US" sz="1600" b="1" dirty="0">
                <a:solidFill>
                  <a:srgbClr val="0000FF"/>
                </a:solidFill>
                <a:latin typeface="Times New Roman" panose="02020603050405020304" pitchFamily="18" charset="0"/>
              </a:rPr>
              <a:t> </a:t>
            </a:r>
            <a:r>
              <a:rPr lang="en-US" altLang="en-US" sz="1600" b="1" dirty="0" err="1">
                <a:solidFill>
                  <a:srgbClr val="0000FF"/>
                </a:solidFill>
                <a:latin typeface="Times New Roman" panose="02020603050405020304" pitchFamily="18" charset="0"/>
              </a:rPr>
              <a:t>dây</a:t>
            </a:r>
            <a:r>
              <a:rPr lang="en-US" altLang="en-US" sz="1600" b="1" dirty="0">
                <a:solidFill>
                  <a:srgbClr val="0000FF"/>
                </a:solidFill>
                <a:latin typeface="Times New Roman" panose="02020603050405020304" pitchFamily="18" charset="0"/>
              </a:rPr>
              <a:t> </a:t>
            </a:r>
            <a:r>
              <a:rPr lang="en-US" altLang="en-US" sz="1600" b="1" dirty="0" err="1">
                <a:solidFill>
                  <a:srgbClr val="0000FF"/>
                </a:solidFill>
                <a:latin typeface="Times New Roman" panose="02020603050405020304" pitchFamily="18" charset="0"/>
              </a:rPr>
              <a:t>cung</a:t>
            </a:r>
            <a:endParaRPr lang="en-US" altLang="en-US" sz="1600" b="1" dirty="0">
              <a:solidFill>
                <a:srgbClr val="0000FF"/>
              </a:solidFill>
              <a:latin typeface="Times New Roman" panose="02020603050405020304" pitchFamily="18" charset="0"/>
            </a:endParaRPr>
          </a:p>
        </p:txBody>
      </p:sp>
      <p:sp>
        <p:nvSpPr>
          <p:cNvPr id="28" name="Text Box 704"/>
          <p:cNvSpPr txBox="1">
            <a:spLocks noChangeArrowheads="1"/>
          </p:cNvSpPr>
          <p:nvPr/>
        </p:nvSpPr>
        <p:spPr bwMode="auto">
          <a:xfrm>
            <a:off x="3331790" y="557988"/>
            <a:ext cx="1829774" cy="646331"/>
          </a:xfrm>
          <a:prstGeom prst="rect">
            <a:avLst/>
          </a:prstGeom>
          <a:noFill/>
          <a:ln w="12700" algn="ctr">
            <a:solidFill>
              <a:srgbClr val="003366"/>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800" b="1" dirty="0">
                <a:solidFill>
                  <a:srgbClr val="0000FF"/>
                </a:solidFill>
                <a:latin typeface="Times New Roman" panose="02020603050405020304" pitchFamily="18" charset="0"/>
              </a:rPr>
              <a:t>GÓC VỚI Đ</a:t>
            </a:r>
            <a:r>
              <a:rPr lang="vi-VN" altLang="en-US" sz="1800" b="1" dirty="0">
                <a:solidFill>
                  <a:srgbClr val="0000FF"/>
                </a:solidFill>
                <a:latin typeface="Times New Roman" panose="02020603050405020304" pitchFamily="18" charset="0"/>
              </a:rPr>
              <a:t>ƯỜ</a:t>
            </a:r>
            <a:r>
              <a:rPr lang="en-US" altLang="en-US" sz="1800" b="1" dirty="0">
                <a:solidFill>
                  <a:srgbClr val="0000FF"/>
                </a:solidFill>
                <a:latin typeface="Times New Roman" panose="02020603050405020304" pitchFamily="18" charset="0"/>
              </a:rPr>
              <a:t>NG TRÒN</a:t>
            </a:r>
          </a:p>
        </p:txBody>
      </p:sp>
      <p:cxnSp>
        <p:nvCxnSpPr>
          <p:cNvPr id="8" name="Straight Arrow Connector 7"/>
          <p:cNvCxnSpPr>
            <a:stCxn id="28" idx="2"/>
          </p:cNvCxnSpPr>
          <p:nvPr/>
        </p:nvCxnSpPr>
        <p:spPr>
          <a:xfrm flipH="1">
            <a:off x="1105971" y="1204319"/>
            <a:ext cx="3140706" cy="857318"/>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a:off x="4210292" y="1204319"/>
            <a:ext cx="23506" cy="908217"/>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a:off x="2844386" y="1214230"/>
            <a:ext cx="1402291" cy="924800"/>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TextBox 14"/>
              <p:cNvSpPr txBox="1"/>
              <p:nvPr/>
            </p:nvSpPr>
            <p:spPr>
              <a:xfrm>
                <a:off x="112538" y="4363253"/>
                <a:ext cx="1430944" cy="286297"/>
              </a:xfrm>
              <a:prstGeom prst="rect">
                <a:avLst/>
              </a:prstGeom>
              <a:noFill/>
            </p:spPr>
            <p:txBody>
              <a:bodyPr wrap="square" lIns="0" tIns="0" rIns="0" bIns="0" rtlCol="0">
                <a:spAutoFit/>
              </a:bodyPr>
              <a:lstStyle/>
              <a:p>
                <a14:m>
                  <m:oMath xmlns:m="http://schemas.openxmlformats.org/officeDocument/2006/math">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𝐵𝑂𝐶</m:t>
                        </m:r>
                      </m:e>
                    </m:acc>
                    <m:r>
                      <a:rPr lang="en-US" b="0" i="1" dirty="0" smtClean="0">
                        <a:latin typeface="Cambria Math" panose="02040503050406030204" pitchFamily="18" charset="0"/>
                      </a:rPr>
                      <m:t>=</m:t>
                    </m:r>
                    <m:r>
                      <a:rPr lang="en-US" b="0" i="1" dirty="0" smtClean="0">
                        <a:latin typeface="Cambria Math" panose="02040503050406030204" pitchFamily="18" charset="0"/>
                      </a:rPr>
                      <m:t>𝑠</m:t>
                    </m:r>
                  </m:oMath>
                </a14:m>
                <a:r>
                  <a:rPr lang="en-US" dirty="0"/>
                  <a:t>đ </a:t>
                </a:r>
                <a:r>
                  <a:rPr lang="en-US" dirty="0">
                    <a:latin typeface="Times New Roman" pitchFamily="18" charset="0"/>
                    <a:cs typeface="Arial" charset="0"/>
                  </a:rPr>
                  <a:t>BC</a:t>
                </a:r>
                <a:endParaRPr lang="en-US" dirty="0"/>
              </a:p>
            </p:txBody>
          </p:sp>
        </mc:Choice>
        <mc:Fallback xmlns="">
          <p:sp>
            <p:nvSpPr>
              <p:cNvPr id="15" name="TextBox 14"/>
              <p:cNvSpPr txBox="1">
                <a:spLocks noRot="1" noChangeAspect="1" noMove="1" noResize="1" noEditPoints="1" noAdjustHandles="1" noChangeArrowheads="1" noChangeShapeType="1" noTextEdit="1"/>
              </p:cNvSpPr>
              <p:nvPr/>
            </p:nvSpPr>
            <p:spPr>
              <a:xfrm>
                <a:off x="112538" y="4363253"/>
                <a:ext cx="1430944" cy="286297"/>
              </a:xfrm>
              <a:prstGeom prst="rect">
                <a:avLst/>
              </a:prstGeom>
              <a:blipFill rotWithShape="0">
                <a:blip r:embed="rId6"/>
                <a:stretch>
                  <a:fillRect l="-5532" t="-25532" r="-5532" b="-48936"/>
                </a:stretch>
              </a:blipFill>
            </p:spPr>
            <p:txBody>
              <a:bodyPr/>
              <a:lstStyle/>
              <a:p>
                <a:r>
                  <a:rPr lang="en-US">
                    <a:noFill/>
                  </a:rPr>
                  <a:t> </a:t>
                </a:r>
              </a:p>
            </p:txBody>
          </p:sp>
        </mc:Fallback>
      </mc:AlternateContent>
      <p:graphicFrame>
        <p:nvGraphicFramePr>
          <p:cNvPr id="16" name="Object 15"/>
          <p:cNvGraphicFramePr>
            <a:graphicFrameLocks noChangeAspect="1"/>
          </p:cNvGraphicFramePr>
          <p:nvPr>
            <p:extLst/>
          </p:nvPr>
        </p:nvGraphicFramePr>
        <p:xfrm>
          <a:off x="4794250" y="2371725"/>
          <a:ext cx="114300" cy="177800"/>
        </p:xfrm>
        <a:graphic>
          <a:graphicData uri="http://schemas.openxmlformats.org/presentationml/2006/ole">
            <mc:AlternateContent xmlns:mc="http://schemas.openxmlformats.org/markup-compatibility/2006">
              <mc:Choice xmlns:v="urn:schemas-microsoft-com:vml" Requires="v">
                <p:oleObj spid="_x0000_s12332" name="Equation" r:id="rId7" imgW="114120" imgH="177480" progId="Equation.DSMT4">
                  <p:embed/>
                </p:oleObj>
              </mc:Choice>
              <mc:Fallback>
                <p:oleObj name="Equation" r:id="rId7" imgW="114120" imgH="177480" progId="Equation.DSMT4">
                  <p:embed/>
                  <p:pic>
                    <p:nvPicPr>
                      <p:cNvPr id="0" name=""/>
                      <p:cNvPicPr/>
                      <p:nvPr/>
                    </p:nvPicPr>
                    <p:blipFill>
                      <a:blip r:embed="rId8"/>
                      <a:stretch>
                        <a:fillRect/>
                      </a:stretch>
                    </p:blipFill>
                    <p:spPr>
                      <a:xfrm>
                        <a:off x="4794250" y="2371725"/>
                        <a:ext cx="114300" cy="177800"/>
                      </a:xfrm>
                      <a:prstGeom prst="rect">
                        <a:avLst/>
                      </a:prstGeom>
                    </p:spPr>
                  </p:pic>
                </p:oleObj>
              </mc:Fallback>
            </mc:AlternateContent>
          </a:graphicData>
        </a:graphic>
      </p:graphicFrame>
      <p:graphicFrame>
        <p:nvGraphicFramePr>
          <p:cNvPr id="17" name="Object 16"/>
          <p:cNvGraphicFramePr>
            <a:graphicFrameLocks noChangeAspect="1"/>
          </p:cNvGraphicFramePr>
          <p:nvPr>
            <p:extLst/>
          </p:nvPr>
        </p:nvGraphicFramePr>
        <p:xfrm>
          <a:off x="4394200" y="2362200"/>
          <a:ext cx="914400" cy="198438"/>
        </p:xfrm>
        <a:graphic>
          <a:graphicData uri="http://schemas.openxmlformats.org/presentationml/2006/ole">
            <mc:AlternateContent xmlns:mc="http://schemas.openxmlformats.org/markup-compatibility/2006">
              <mc:Choice xmlns:v="urn:schemas-microsoft-com:vml" Requires="v">
                <p:oleObj spid="_x0000_s12333" name="Equation" r:id="rId9" imgW="914400" imgH="198720" progId="Equation.DSMT4">
                  <p:embed/>
                </p:oleObj>
              </mc:Choice>
              <mc:Fallback>
                <p:oleObj name="Equation" r:id="rId9" imgW="914400" imgH="198720" progId="Equation.DSMT4">
                  <p:embed/>
                  <p:pic>
                    <p:nvPicPr>
                      <p:cNvPr id="0" name=""/>
                      <p:cNvPicPr/>
                      <p:nvPr/>
                    </p:nvPicPr>
                    <p:blipFill>
                      <a:blip r:embed="rId8"/>
                      <a:stretch>
                        <a:fillRect/>
                      </a:stretch>
                    </p:blipFill>
                    <p:spPr>
                      <a:xfrm>
                        <a:off x="4394200" y="2362200"/>
                        <a:ext cx="914400" cy="198438"/>
                      </a:xfrm>
                      <a:prstGeom prst="rect">
                        <a:avLst/>
                      </a:prstGeom>
                    </p:spPr>
                  </p:pic>
                </p:oleObj>
              </mc:Fallback>
            </mc:AlternateContent>
          </a:graphicData>
        </a:graphic>
      </p:graphicFrame>
      <p:sp>
        <p:nvSpPr>
          <p:cNvPr id="43" name="Arc 40"/>
          <p:cNvSpPr>
            <a:spLocks/>
          </p:cNvSpPr>
          <p:nvPr/>
        </p:nvSpPr>
        <p:spPr bwMode="auto">
          <a:xfrm rot="18884941">
            <a:off x="1201382" y="4240608"/>
            <a:ext cx="212725" cy="20320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mc:AlternateContent xmlns:mc="http://schemas.openxmlformats.org/markup-compatibility/2006" xmlns:a14="http://schemas.microsoft.com/office/drawing/2010/main">
        <mc:Choice Requires="a14">
          <p:sp>
            <p:nvSpPr>
              <p:cNvPr id="19" name="Rectangle 18"/>
              <p:cNvSpPr/>
              <p:nvPr/>
            </p:nvSpPr>
            <p:spPr>
              <a:xfrm>
                <a:off x="1745581" y="4378604"/>
                <a:ext cx="1667892" cy="483466"/>
              </a:xfrm>
              <a:prstGeom prst="rect">
                <a:avLst/>
              </a:prstGeom>
            </p:spPr>
            <p:txBody>
              <a:bodyPr wrap="none">
                <a:spAutoFit/>
              </a:bodyPr>
              <a:lstStyle/>
              <a:p>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𝐵</m:t>
                        </m:r>
                        <m:r>
                          <a:rPr lang="en-US" b="0" i="1" dirty="0" smtClean="0">
                            <a:latin typeface="Cambria Math" panose="02040503050406030204" pitchFamily="18" charset="0"/>
                          </a:rPr>
                          <m:t>𝐴</m:t>
                        </m:r>
                        <m:r>
                          <a:rPr lang="en-US" i="1" dirty="0">
                            <a:latin typeface="Cambria Math" panose="02040503050406030204" pitchFamily="18" charset="0"/>
                          </a:rPr>
                          <m:t>𝐶</m:t>
                        </m:r>
                      </m:e>
                    </m:acc>
                    <m:r>
                      <a:rPr lang="en-US" i="1" dirty="0">
                        <a:latin typeface="Cambria Math" panose="02040503050406030204" pitchFamily="18" charset="0"/>
                      </a:rPr>
                      <m:t>=</m:t>
                    </m:r>
                    <m:f>
                      <m:fPr>
                        <m:ctrlPr>
                          <a:rPr lang="el-GR"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2</m:t>
                        </m:r>
                      </m:den>
                    </m:f>
                    <m:r>
                      <a:rPr lang="en-US" i="1" dirty="0">
                        <a:latin typeface="Cambria Math" panose="02040503050406030204" pitchFamily="18" charset="0"/>
                      </a:rPr>
                      <m:t>𝑠</m:t>
                    </m:r>
                  </m:oMath>
                </a14:m>
                <a:r>
                  <a:rPr lang="en-US" dirty="0"/>
                  <a:t>đ </a:t>
                </a:r>
                <a:r>
                  <a:rPr lang="en-US" dirty="0">
                    <a:latin typeface="Times New Roman" pitchFamily="18" charset="0"/>
                    <a:cs typeface="Arial" charset="0"/>
                  </a:rPr>
                  <a:t>BC</a:t>
                </a:r>
                <a:endParaRPr lang="en-US" dirty="0"/>
              </a:p>
            </p:txBody>
          </p:sp>
        </mc:Choice>
        <mc:Fallback xmlns="">
          <p:sp>
            <p:nvSpPr>
              <p:cNvPr id="19" name="Rectangle 18"/>
              <p:cNvSpPr>
                <a:spLocks noRot="1" noChangeAspect="1" noMove="1" noResize="1" noEditPoints="1" noAdjustHandles="1" noChangeArrowheads="1" noChangeShapeType="1" noTextEdit="1"/>
              </p:cNvSpPr>
              <p:nvPr/>
            </p:nvSpPr>
            <p:spPr>
              <a:xfrm>
                <a:off x="1745581" y="4378604"/>
                <a:ext cx="1667892" cy="483466"/>
              </a:xfrm>
              <a:prstGeom prst="rect">
                <a:avLst/>
              </a:prstGeom>
              <a:blipFill rotWithShape="0">
                <a:blip r:embed="rId10"/>
                <a:stretch>
                  <a:fillRect r="-2190" b="-75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p:cNvSpPr/>
              <p:nvPr/>
            </p:nvSpPr>
            <p:spPr>
              <a:xfrm>
                <a:off x="3770737" y="4732553"/>
                <a:ext cx="1654812" cy="483466"/>
              </a:xfrm>
              <a:prstGeom prst="rect">
                <a:avLst/>
              </a:prstGeom>
            </p:spPr>
            <p:txBody>
              <a:bodyPr wrap="none">
                <a:spAutoFit/>
              </a:bodyPr>
              <a:lstStyle/>
              <a:p>
                <a14:m>
                  <m:oMath xmlns:m="http://schemas.openxmlformats.org/officeDocument/2006/math">
                    <m:acc>
                      <m:accPr>
                        <m:chr m:val="̂"/>
                        <m:ctrlPr>
                          <a:rPr lang="en-US" i="1" dirty="0">
                            <a:latin typeface="Cambria Math" panose="02040503050406030204" pitchFamily="18" charset="0"/>
                          </a:rPr>
                        </m:ctrlPr>
                      </m:accPr>
                      <m:e>
                        <m:r>
                          <a:rPr lang="en-US" b="0" i="1" dirty="0" smtClean="0">
                            <a:latin typeface="Cambria Math" panose="02040503050406030204" pitchFamily="18" charset="0"/>
                          </a:rPr>
                          <m:t>𝐶𝐵𝑇</m:t>
                        </m:r>
                      </m:e>
                    </m:acc>
                    <m:r>
                      <a:rPr lang="en-US" i="1" dirty="0">
                        <a:latin typeface="Cambria Math" panose="02040503050406030204" pitchFamily="18" charset="0"/>
                      </a:rPr>
                      <m:t>=</m:t>
                    </m:r>
                    <m:f>
                      <m:fPr>
                        <m:ctrlPr>
                          <a:rPr lang="el-GR"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2</m:t>
                        </m:r>
                      </m:den>
                    </m:f>
                    <m:r>
                      <a:rPr lang="en-US" i="1" dirty="0">
                        <a:latin typeface="Cambria Math" panose="02040503050406030204" pitchFamily="18" charset="0"/>
                      </a:rPr>
                      <m:t>𝑠</m:t>
                    </m:r>
                  </m:oMath>
                </a14:m>
                <a:r>
                  <a:rPr lang="en-US" dirty="0"/>
                  <a:t>đ </a:t>
                </a:r>
                <a:r>
                  <a:rPr lang="en-US" dirty="0">
                    <a:latin typeface="Times New Roman" pitchFamily="18" charset="0"/>
                    <a:cs typeface="Arial" charset="0"/>
                  </a:rPr>
                  <a:t>BC</a:t>
                </a:r>
                <a:endParaRPr lang="en-US" dirty="0"/>
              </a:p>
            </p:txBody>
          </p:sp>
        </mc:Choice>
        <mc:Fallback xmlns="">
          <p:sp>
            <p:nvSpPr>
              <p:cNvPr id="20" name="Rectangle 19"/>
              <p:cNvSpPr>
                <a:spLocks noRot="1" noChangeAspect="1" noMove="1" noResize="1" noEditPoints="1" noAdjustHandles="1" noChangeArrowheads="1" noChangeShapeType="1" noTextEdit="1"/>
              </p:cNvSpPr>
              <p:nvPr/>
            </p:nvSpPr>
            <p:spPr>
              <a:xfrm>
                <a:off x="3770737" y="4732553"/>
                <a:ext cx="1654812" cy="483466"/>
              </a:xfrm>
              <a:prstGeom prst="rect">
                <a:avLst/>
              </a:prstGeom>
              <a:blipFill rotWithShape="0">
                <a:blip r:embed="rId11"/>
                <a:stretch>
                  <a:fillRect r="-2214" b="-7500"/>
                </a:stretch>
              </a:blipFill>
            </p:spPr>
            <p:txBody>
              <a:bodyPr/>
              <a:lstStyle/>
              <a:p>
                <a:r>
                  <a:rPr lang="en-US">
                    <a:noFill/>
                  </a:rPr>
                  <a:t> </a:t>
                </a:r>
              </a:p>
            </p:txBody>
          </p:sp>
        </mc:Fallback>
      </mc:AlternateContent>
      <p:sp>
        <p:nvSpPr>
          <p:cNvPr id="46" name="Arc 40"/>
          <p:cNvSpPr>
            <a:spLocks/>
          </p:cNvSpPr>
          <p:nvPr/>
        </p:nvSpPr>
        <p:spPr bwMode="auto">
          <a:xfrm rot="18884941">
            <a:off x="3053485" y="4387672"/>
            <a:ext cx="212725" cy="20320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 name="Arc 40"/>
          <p:cNvSpPr>
            <a:spLocks/>
          </p:cNvSpPr>
          <p:nvPr/>
        </p:nvSpPr>
        <p:spPr bwMode="auto">
          <a:xfrm rot="18884941">
            <a:off x="5055202" y="4718970"/>
            <a:ext cx="212725" cy="20320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26" name="Picture 6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73003" y="1696956"/>
            <a:ext cx="1824430" cy="1634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29" name="Picture 63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78020" y="4656539"/>
            <a:ext cx="2170554" cy="1748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33" name="Text Box 709"/>
          <p:cNvSpPr txBox="1">
            <a:spLocks noChangeArrowheads="1"/>
          </p:cNvSpPr>
          <p:nvPr/>
        </p:nvSpPr>
        <p:spPr bwMode="auto">
          <a:xfrm>
            <a:off x="7203990" y="1166508"/>
            <a:ext cx="1908175" cy="584200"/>
          </a:xfrm>
          <a:prstGeom prst="rect">
            <a:avLst/>
          </a:prstGeom>
          <a:noFill/>
          <a:ln w="12700" algn="ctr">
            <a:solidFill>
              <a:srgbClr val="00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600" b="1" dirty="0" err="1">
                <a:solidFill>
                  <a:srgbClr val="FF0000"/>
                </a:solidFill>
                <a:latin typeface="Times New Roman" panose="02020603050405020304" pitchFamily="18" charset="0"/>
              </a:rPr>
              <a:t>Góc</a:t>
            </a:r>
            <a:r>
              <a:rPr lang="en-US" altLang="en-US" sz="1600" b="1" dirty="0">
                <a:solidFill>
                  <a:srgbClr val="FF0000"/>
                </a:solidFill>
                <a:latin typeface="Times New Roman" panose="02020603050405020304" pitchFamily="18" charset="0"/>
              </a:rPr>
              <a:t> </a:t>
            </a:r>
            <a:r>
              <a:rPr lang="en-US" altLang="en-US" sz="1600" b="1" dirty="0" err="1">
                <a:solidFill>
                  <a:srgbClr val="FF0000"/>
                </a:solidFill>
                <a:latin typeface="Times New Roman" panose="02020603050405020304" pitchFamily="18" charset="0"/>
              </a:rPr>
              <a:t>có</a:t>
            </a:r>
            <a:r>
              <a:rPr lang="en-US" altLang="en-US" sz="1600" b="1" dirty="0">
                <a:solidFill>
                  <a:srgbClr val="FF0000"/>
                </a:solidFill>
                <a:latin typeface="Times New Roman" panose="02020603050405020304" pitchFamily="18" charset="0"/>
              </a:rPr>
              <a:t> </a:t>
            </a:r>
            <a:r>
              <a:rPr lang="en-US" altLang="en-US" sz="1600" b="1" dirty="0" err="1">
                <a:solidFill>
                  <a:srgbClr val="FF0000"/>
                </a:solidFill>
                <a:latin typeface="Times New Roman" panose="02020603050405020304" pitchFamily="18" charset="0"/>
              </a:rPr>
              <a:t>đỉnh</a:t>
            </a:r>
            <a:r>
              <a:rPr lang="en-US" altLang="en-US" sz="1600" b="1" dirty="0">
                <a:solidFill>
                  <a:srgbClr val="FF0000"/>
                </a:solidFill>
                <a:latin typeface="Times New Roman" panose="02020603050405020304" pitchFamily="18" charset="0"/>
              </a:rPr>
              <a:t> ở </a:t>
            </a:r>
            <a:r>
              <a:rPr lang="en-US" altLang="en-US" sz="1600" b="1" dirty="0" err="1">
                <a:solidFill>
                  <a:srgbClr val="FF0000"/>
                </a:solidFill>
                <a:latin typeface="Times New Roman" panose="02020603050405020304" pitchFamily="18" charset="0"/>
              </a:rPr>
              <a:t>bên</a:t>
            </a:r>
            <a:r>
              <a:rPr lang="en-US" altLang="en-US" sz="1600" b="1" dirty="0">
                <a:solidFill>
                  <a:srgbClr val="FF0000"/>
                </a:solidFill>
                <a:latin typeface="Times New Roman" panose="02020603050405020304" pitchFamily="18" charset="0"/>
              </a:rPr>
              <a:t> </a:t>
            </a:r>
            <a:r>
              <a:rPr lang="en-US" altLang="en-US" sz="1600" b="1" dirty="0" err="1">
                <a:solidFill>
                  <a:srgbClr val="FF0000"/>
                </a:solidFill>
                <a:latin typeface="Times New Roman" panose="02020603050405020304" pitchFamily="18" charset="0"/>
              </a:rPr>
              <a:t>trong</a:t>
            </a:r>
            <a:r>
              <a:rPr lang="en-US" altLang="en-US" sz="1600" b="1" dirty="0">
                <a:solidFill>
                  <a:srgbClr val="FF0000"/>
                </a:solidFill>
                <a:latin typeface="Times New Roman" panose="02020603050405020304" pitchFamily="18" charset="0"/>
              </a:rPr>
              <a:t> </a:t>
            </a:r>
            <a:r>
              <a:rPr lang="en-US" altLang="en-US" sz="1600" b="1" dirty="0" err="1">
                <a:solidFill>
                  <a:srgbClr val="FF0000"/>
                </a:solidFill>
                <a:latin typeface="Times New Roman" panose="02020603050405020304" pitchFamily="18" charset="0"/>
              </a:rPr>
              <a:t>đường</a:t>
            </a:r>
            <a:r>
              <a:rPr lang="en-US" altLang="en-US" sz="1600" b="1" dirty="0">
                <a:solidFill>
                  <a:srgbClr val="FF0000"/>
                </a:solidFill>
                <a:latin typeface="Times New Roman" panose="02020603050405020304" pitchFamily="18" charset="0"/>
              </a:rPr>
              <a:t> </a:t>
            </a:r>
            <a:r>
              <a:rPr lang="en-US" altLang="en-US" sz="1600" b="1" dirty="0" err="1">
                <a:solidFill>
                  <a:srgbClr val="FF0000"/>
                </a:solidFill>
                <a:latin typeface="Times New Roman" panose="02020603050405020304" pitchFamily="18" charset="0"/>
              </a:rPr>
              <a:t>tròn</a:t>
            </a:r>
            <a:endParaRPr lang="en-US" altLang="en-US" sz="1600" b="1" dirty="0">
              <a:solidFill>
                <a:srgbClr val="FF0000"/>
              </a:solidFill>
              <a:latin typeface="Times New Roman" panose="02020603050405020304" pitchFamily="18" charset="0"/>
            </a:endParaRPr>
          </a:p>
        </p:txBody>
      </p:sp>
      <p:cxnSp>
        <p:nvCxnSpPr>
          <p:cNvPr id="39" name="Straight Arrow Connector 38"/>
          <p:cNvCxnSpPr/>
          <p:nvPr/>
        </p:nvCxnSpPr>
        <p:spPr>
          <a:xfrm>
            <a:off x="4246677" y="1232457"/>
            <a:ext cx="2989940" cy="349205"/>
          </a:xfrm>
          <a:prstGeom prst="straightConnector1">
            <a:avLst/>
          </a:prstGeom>
          <a:ln w="2222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4216558" y="1211499"/>
            <a:ext cx="3072081" cy="2944278"/>
          </a:xfrm>
          <a:prstGeom prst="straightConnector1">
            <a:avLst/>
          </a:prstGeom>
          <a:ln w="222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4" name="Text Box 709"/>
          <p:cNvSpPr txBox="1">
            <a:spLocks noChangeArrowheads="1"/>
          </p:cNvSpPr>
          <p:nvPr/>
        </p:nvSpPr>
        <p:spPr bwMode="auto">
          <a:xfrm>
            <a:off x="6669340" y="4155777"/>
            <a:ext cx="2179234" cy="584200"/>
          </a:xfrm>
          <a:prstGeom prst="rect">
            <a:avLst/>
          </a:prstGeom>
          <a:noFill/>
          <a:ln w="12700" algn="ctr">
            <a:solidFill>
              <a:srgbClr val="003366"/>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600" b="1" dirty="0" err="1">
                <a:solidFill>
                  <a:srgbClr val="FF0000"/>
                </a:solidFill>
                <a:latin typeface="Times New Roman" panose="02020603050405020304" pitchFamily="18" charset="0"/>
              </a:rPr>
              <a:t>Góc</a:t>
            </a:r>
            <a:r>
              <a:rPr lang="en-US" altLang="en-US" sz="1600" b="1" dirty="0">
                <a:solidFill>
                  <a:srgbClr val="FF0000"/>
                </a:solidFill>
                <a:latin typeface="Times New Roman" panose="02020603050405020304" pitchFamily="18" charset="0"/>
              </a:rPr>
              <a:t> </a:t>
            </a:r>
            <a:r>
              <a:rPr lang="en-US" altLang="en-US" sz="1600" b="1" dirty="0" err="1">
                <a:solidFill>
                  <a:srgbClr val="FF0000"/>
                </a:solidFill>
                <a:latin typeface="Times New Roman" panose="02020603050405020304" pitchFamily="18" charset="0"/>
              </a:rPr>
              <a:t>có</a:t>
            </a:r>
            <a:r>
              <a:rPr lang="en-US" altLang="en-US" sz="1600" b="1" dirty="0">
                <a:solidFill>
                  <a:srgbClr val="FF0000"/>
                </a:solidFill>
                <a:latin typeface="Times New Roman" panose="02020603050405020304" pitchFamily="18" charset="0"/>
              </a:rPr>
              <a:t> </a:t>
            </a:r>
            <a:r>
              <a:rPr lang="en-US" altLang="en-US" sz="1600" b="1" dirty="0" err="1">
                <a:solidFill>
                  <a:srgbClr val="FF0000"/>
                </a:solidFill>
                <a:latin typeface="Times New Roman" panose="02020603050405020304" pitchFamily="18" charset="0"/>
              </a:rPr>
              <a:t>đỉnh</a:t>
            </a:r>
            <a:r>
              <a:rPr lang="en-US" altLang="en-US" sz="1600" b="1" dirty="0">
                <a:solidFill>
                  <a:srgbClr val="FF0000"/>
                </a:solidFill>
                <a:latin typeface="Times New Roman" panose="02020603050405020304" pitchFamily="18" charset="0"/>
              </a:rPr>
              <a:t> ở </a:t>
            </a:r>
            <a:r>
              <a:rPr lang="en-US" altLang="en-US" sz="1600" b="1" dirty="0" err="1">
                <a:solidFill>
                  <a:srgbClr val="FF0000"/>
                </a:solidFill>
                <a:latin typeface="Times New Roman" panose="02020603050405020304" pitchFamily="18" charset="0"/>
              </a:rPr>
              <a:t>bên</a:t>
            </a:r>
            <a:r>
              <a:rPr lang="en-US" altLang="en-US" sz="1600" b="1" dirty="0">
                <a:solidFill>
                  <a:srgbClr val="FF0000"/>
                </a:solidFill>
                <a:latin typeface="Times New Roman" panose="02020603050405020304" pitchFamily="18" charset="0"/>
              </a:rPr>
              <a:t> </a:t>
            </a:r>
            <a:r>
              <a:rPr lang="en-US" altLang="en-US" sz="1600" b="1" dirty="0" err="1">
                <a:solidFill>
                  <a:srgbClr val="FF0000"/>
                </a:solidFill>
                <a:latin typeface="Times New Roman" panose="02020603050405020304" pitchFamily="18" charset="0"/>
              </a:rPr>
              <a:t>ngoài</a:t>
            </a:r>
            <a:r>
              <a:rPr lang="en-US" altLang="en-US" sz="1600" b="1" dirty="0">
                <a:solidFill>
                  <a:srgbClr val="FF0000"/>
                </a:solidFill>
                <a:latin typeface="Times New Roman" panose="02020603050405020304" pitchFamily="18" charset="0"/>
              </a:rPr>
              <a:t> </a:t>
            </a:r>
            <a:r>
              <a:rPr lang="en-US" altLang="en-US" sz="1600" b="1" dirty="0" err="1">
                <a:solidFill>
                  <a:srgbClr val="FF0000"/>
                </a:solidFill>
                <a:latin typeface="Times New Roman" panose="02020603050405020304" pitchFamily="18" charset="0"/>
              </a:rPr>
              <a:t>đường</a:t>
            </a:r>
            <a:r>
              <a:rPr lang="en-US" altLang="en-US" sz="1600" b="1" dirty="0">
                <a:solidFill>
                  <a:srgbClr val="FF0000"/>
                </a:solidFill>
                <a:latin typeface="Times New Roman" panose="02020603050405020304" pitchFamily="18" charset="0"/>
              </a:rPr>
              <a:t> </a:t>
            </a:r>
            <a:r>
              <a:rPr lang="en-US" altLang="en-US" sz="1600" b="1" dirty="0" err="1">
                <a:solidFill>
                  <a:srgbClr val="FF0000"/>
                </a:solidFill>
                <a:latin typeface="Times New Roman" panose="02020603050405020304" pitchFamily="18" charset="0"/>
              </a:rPr>
              <a:t>tròn</a:t>
            </a:r>
            <a:endParaRPr lang="en-US" altLang="en-US" sz="1600" b="1" dirty="0">
              <a:solidFill>
                <a:srgbClr val="FF0000"/>
              </a:solidFill>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58" name="Rectangle 57"/>
              <p:cNvSpPr/>
              <p:nvPr/>
            </p:nvSpPr>
            <p:spPr>
              <a:xfrm>
                <a:off x="6739944" y="3302901"/>
                <a:ext cx="2404056" cy="439992"/>
              </a:xfrm>
              <a:prstGeom prst="rect">
                <a:avLst/>
              </a:prstGeom>
            </p:spPr>
            <p:txBody>
              <a:bodyPr wrap="none">
                <a:spAutoFit/>
              </a:bodyPr>
              <a:lstStyle/>
              <a:p>
                <a14:m>
                  <m:oMath xmlns:m="http://schemas.openxmlformats.org/officeDocument/2006/math">
                    <m:acc>
                      <m:accPr>
                        <m:chr m:val="̂"/>
                        <m:ctrlPr>
                          <a:rPr lang="en-US" sz="1600" i="1" dirty="0" smtClean="0">
                            <a:latin typeface="Cambria Math" panose="02040503050406030204" pitchFamily="18" charset="0"/>
                          </a:rPr>
                        </m:ctrlPr>
                      </m:accPr>
                      <m:e>
                        <m:r>
                          <a:rPr lang="en-US" sz="1600" b="0" i="1" dirty="0" smtClean="0">
                            <a:latin typeface="Cambria Math" panose="02040503050406030204" pitchFamily="18" charset="0"/>
                          </a:rPr>
                          <m:t>𝐴𝐸𝐵</m:t>
                        </m:r>
                      </m:e>
                    </m:acc>
                    <m:r>
                      <a:rPr lang="en-US" sz="1600" i="1" dirty="0">
                        <a:latin typeface="Cambria Math" panose="02040503050406030204" pitchFamily="18" charset="0"/>
                      </a:rPr>
                      <m:t>=</m:t>
                    </m:r>
                    <m:f>
                      <m:fPr>
                        <m:ctrlPr>
                          <a:rPr lang="el-GR" sz="1600" i="1">
                            <a:latin typeface="Cambria Math" panose="02040503050406030204" pitchFamily="18" charset="0"/>
                          </a:rPr>
                        </m:ctrlPr>
                      </m:fPr>
                      <m:num>
                        <m:r>
                          <a:rPr lang="en-US" sz="1600" i="1">
                            <a:latin typeface="Cambria Math" panose="02040503050406030204" pitchFamily="18" charset="0"/>
                          </a:rPr>
                          <m:t>1</m:t>
                        </m:r>
                      </m:num>
                      <m:den>
                        <m:r>
                          <a:rPr lang="en-US" sz="1600" i="1">
                            <a:latin typeface="Cambria Math" panose="02040503050406030204" pitchFamily="18" charset="0"/>
                          </a:rPr>
                          <m:t>2</m:t>
                        </m:r>
                      </m:den>
                    </m:f>
                    <m:r>
                      <a:rPr lang="en-US" sz="1600" b="0" i="1" smtClean="0">
                        <a:latin typeface="Cambria Math" panose="02040503050406030204" pitchFamily="18" charset="0"/>
                      </a:rPr>
                      <m:t>(</m:t>
                    </m:r>
                    <m:r>
                      <a:rPr lang="en-US" sz="1600" i="1" dirty="0">
                        <a:latin typeface="Cambria Math" panose="02040503050406030204" pitchFamily="18" charset="0"/>
                      </a:rPr>
                      <m:t>𝑠</m:t>
                    </m:r>
                  </m:oMath>
                </a14:m>
                <a:r>
                  <a:rPr lang="en-US" sz="1600" dirty="0"/>
                  <a:t>đ </a:t>
                </a:r>
                <a:r>
                  <a:rPr lang="en-US" sz="1600" dirty="0">
                    <a:latin typeface="Times New Roman" pitchFamily="18" charset="0"/>
                    <a:cs typeface="Arial" charset="0"/>
                  </a:rPr>
                  <a:t>AB + </a:t>
                </a:r>
                <a:r>
                  <a:rPr lang="en-US" sz="1600" dirty="0" err="1">
                    <a:latin typeface="Times New Roman" pitchFamily="18" charset="0"/>
                    <a:cs typeface="Arial" charset="0"/>
                  </a:rPr>
                  <a:t>sđ</a:t>
                </a:r>
                <a:r>
                  <a:rPr lang="en-US" sz="1600" dirty="0">
                    <a:latin typeface="Times New Roman" pitchFamily="18" charset="0"/>
                    <a:cs typeface="Arial" charset="0"/>
                  </a:rPr>
                  <a:t> DC)</a:t>
                </a:r>
                <a:endParaRPr lang="en-US" sz="1600" dirty="0"/>
              </a:p>
            </p:txBody>
          </p:sp>
        </mc:Choice>
        <mc:Fallback xmlns="">
          <p:sp>
            <p:nvSpPr>
              <p:cNvPr id="58" name="Rectangle 57"/>
              <p:cNvSpPr>
                <a:spLocks noRot="1" noChangeAspect="1" noMove="1" noResize="1" noEditPoints="1" noAdjustHandles="1" noChangeArrowheads="1" noChangeShapeType="1" noTextEdit="1"/>
              </p:cNvSpPr>
              <p:nvPr/>
            </p:nvSpPr>
            <p:spPr>
              <a:xfrm>
                <a:off x="6739944" y="3302901"/>
                <a:ext cx="2404056" cy="439992"/>
              </a:xfrm>
              <a:prstGeom prst="rect">
                <a:avLst/>
              </a:prstGeom>
              <a:blipFill rotWithShape="0">
                <a:blip r:embed="rId14"/>
                <a:stretch>
                  <a:fillRect r="-508" b="-6944"/>
                </a:stretch>
              </a:blipFill>
            </p:spPr>
            <p:txBody>
              <a:bodyPr/>
              <a:lstStyle/>
              <a:p>
                <a:r>
                  <a:rPr lang="en-US">
                    <a:noFill/>
                  </a:rPr>
                  <a:t> </a:t>
                </a:r>
              </a:p>
            </p:txBody>
          </p:sp>
        </mc:Fallback>
      </mc:AlternateContent>
      <p:sp>
        <p:nvSpPr>
          <p:cNvPr id="59" name="Arc 40"/>
          <p:cNvSpPr>
            <a:spLocks/>
          </p:cNvSpPr>
          <p:nvPr/>
        </p:nvSpPr>
        <p:spPr bwMode="auto">
          <a:xfrm rot="18884941">
            <a:off x="8008416" y="3299752"/>
            <a:ext cx="212725" cy="20320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 name="Arc 40"/>
          <p:cNvSpPr>
            <a:spLocks/>
          </p:cNvSpPr>
          <p:nvPr/>
        </p:nvSpPr>
        <p:spPr bwMode="auto">
          <a:xfrm rot="18884941">
            <a:off x="8715569" y="3308892"/>
            <a:ext cx="212725" cy="20320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mc:AlternateContent xmlns:mc="http://schemas.openxmlformats.org/markup-compatibility/2006" xmlns:a14="http://schemas.microsoft.com/office/drawing/2010/main">
        <mc:Choice Requires="a14">
          <p:sp>
            <p:nvSpPr>
              <p:cNvPr id="69" name="Rectangle 68"/>
              <p:cNvSpPr/>
              <p:nvPr/>
            </p:nvSpPr>
            <p:spPr>
              <a:xfrm>
                <a:off x="6293377" y="6418008"/>
                <a:ext cx="2616742" cy="483466"/>
              </a:xfrm>
              <a:prstGeom prst="rect">
                <a:avLst/>
              </a:prstGeom>
            </p:spPr>
            <p:txBody>
              <a:bodyPr wrap="none">
                <a:spAutoFit/>
              </a:bodyPr>
              <a:lstStyle/>
              <a:p>
                <a14:m>
                  <m:oMath xmlns:m="http://schemas.openxmlformats.org/officeDocument/2006/math">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𝐶𝐹𝐷</m:t>
                        </m:r>
                      </m:e>
                    </m:acc>
                    <m:r>
                      <a:rPr lang="en-US" i="1" dirty="0">
                        <a:latin typeface="Cambria Math" panose="02040503050406030204" pitchFamily="18" charset="0"/>
                      </a:rPr>
                      <m:t>=</m:t>
                    </m:r>
                    <m:f>
                      <m:fPr>
                        <m:ctrlPr>
                          <a:rPr lang="el-GR"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2</m:t>
                        </m:r>
                      </m:den>
                    </m:f>
                    <m:r>
                      <a:rPr lang="en-US" b="0" i="1" smtClean="0">
                        <a:latin typeface="Cambria Math" panose="02040503050406030204" pitchFamily="18" charset="0"/>
                      </a:rPr>
                      <m:t>(</m:t>
                    </m:r>
                    <m:r>
                      <a:rPr lang="en-US" i="1" dirty="0">
                        <a:latin typeface="Cambria Math" panose="02040503050406030204" pitchFamily="18" charset="0"/>
                      </a:rPr>
                      <m:t>𝑠</m:t>
                    </m:r>
                  </m:oMath>
                </a14:m>
                <a:r>
                  <a:rPr lang="en-US" dirty="0"/>
                  <a:t>đ </a:t>
                </a:r>
                <a:r>
                  <a:rPr lang="en-US" dirty="0">
                    <a:latin typeface="Times New Roman" pitchFamily="18" charset="0"/>
                    <a:cs typeface="Arial" charset="0"/>
                  </a:rPr>
                  <a:t>DC - </a:t>
                </a:r>
                <a:r>
                  <a:rPr lang="en-US" dirty="0" err="1">
                    <a:latin typeface="Times New Roman" pitchFamily="18" charset="0"/>
                    <a:cs typeface="Arial" charset="0"/>
                  </a:rPr>
                  <a:t>sđ</a:t>
                </a:r>
                <a:r>
                  <a:rPr lang="en-US" dirty="0">
                    <a:latin typeface="Times New Roman" pitchFamily="18" charset="0"/>
                    <a:cs typeface="Arial" charset="0"/>
                  </a:rPr>
                  <a:t> AB)</a:t>
                </a:r>
                <a:endParaRPr lang="en-US" dirty="0"/>
              </a:p>
            </p:txBody>
          </p:sp>
        </mc:Choice>
        <mc:Fallback xmlns="">
          <p:sp>
            <p:nvSpPr>
              <p:cNvPr id="69" name="Rectangle 68"/>
              <p:cNvSpPr>
                <a:spLocks noRot="1" noChangeAspect="1" noMove="1" noResize="1" noEditPoints="1" noAdjustHandles="1" noChangeArrowheads="1" noChangeShapeType="1" noTextEdit="1"/>
              </p:cNvSpPr>
              <p:nvPr/>
            </p:nvSpPr>
            <p:spPr>
              <a:xfrm>
                <a:off x="6293377" y="6418008"/>
                <a:ext cx="2616742" cy="483466"/>
              </a:xfrm>
              <a:prstGeom prst="rect">
                <a:avLst/>
              </a:prstGeom>
              <a:blipFill rotWithShape="0">
                <a:blip r:embed="rId15"/>
                <a:stretch>
                  <a:fillRect r="-698" b="-8861"/>
                </a:stretch>
              </a:blipFill>
            </p:spPr>
            <p:txBody>
              <a:bodyPr/>
              <a:lstStyle/>
              <a:p>
                <a:r>
                  <a:rPr lang="en-US">
                    <a:noFill/>
                  </a:rPr>
                  <a:t> </a:t>
                </a:r>
              </a:p>
            </p:txBody>
          </p:sp>
        </mc:Fallback>
      </mc:AlternateContent>
      <p:sp>
        <p:nvSpPr>
          <p:cNvPr id="70" name="Arc 40"/>
          <p:cNvSpPr>
            <a:spLocks/>
          </p:cNvSpPr>
          <p:nvPr/>
        </p:nvSpPr>
        <p:spPr bwMode="auto">
          <a:xfrm rot="18884941">
            <a:off x="7672475" y="6414859"/>
            <a:ext cx="212725" cy="20320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Arc 40"/>
          <p:cNvSpPr>
            <a:spLocks/>
          </p:cNvSpPr>
          <p:nvPr/>
        </p:nvSpPr>
        <p:spPr bwMode="auto">
          <a:xfrm rot="18884941">
            <a:off x="8445206" y="6423999"/>
            <a:ext cx="212725" cy="20320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extLst>
      <p:ext uri="{BB962C8B-B14F-4D97-AF65-F5344CB8AC3E}">
        <p14:creationId xmlns:p14="http://schemas.microsoft.com/office/powerpoint/2010/main" val="98375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down)">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24633"/>
                                        </p:tgtEl>
                                        <p:attrNameLst>
                                          <p:attrName>style.visibility</p:attrName>
                                        </p:attrNameLst>
                                      </p:cBhvr>
                                      <p:to>
                                        <p:strVal val="visible"/>
                                      </p:to>
                                    </p:set>
                                    <p:animEffect transition="in" filter="wipe(down)">
                                      <p:cBhvr>
                                        <p:cTn id="12" dur="500"/>
                                        <p:tgtEl>
                                          <p:spTgt spid="124633"/>
                                        </p:tgtEl>
                                      </p:cBhvr>
                                    </p:animEffect>
                                  </p:childTnLst>
                                </p:cTn>
                              </p:par>
                              <p:par>
                                <p:cTn id="13" presetID="22" presetClass="entr" presetSubtype="4"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par>
                                <p:cTn id="16" presetID="22" presetClass="entr" presetSubtype="4" fill="hold" nodeType="withEffect">
                                  <p:stCondLst>
                                    <p:cond delay="0"/>
                                  </p:stCondLst>
                                  <p:childTnLst>
                                    <p:set>
                                      <p:cBhvr>
                                        <p:cTn id="17" dur="1" fill="hold">
                                          <p:stCondLst>
                                            <p:cond delay="0"/>
                                          </p:stCondLst>
                                        </p:cTn>
                                        <p:tgtEl>
                                          <p:spTgt spid="124637"/>
                                        </p:tgtEl>
                                        <p:attrNameLst>
                                          <p:attrName>style.visibility</p:attrName>
                                        </p:attrNameLst>
                                      </p:cBhvr>
                                      <p:to>
                                        <p:strVal val="visible"/>
                                      </p:to>
                                    </p:set>
                                    <p:animEffect transition="in" filter="wipe(down)">
                                      <p:cBhvr>
                                        <p:cTn id="18" dur="500"/>
                                        <p:tgtEl>
                                          <p:spTgt spid="124637"/>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00"/>
                                        <p:tgtEl>
                                          <p:spTgt spid="8"/>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5144"/>
                                        </p:tgtEl>
                                        <p:attrNameLst>
                                          <p:attrName>style.visibility</p:attrName>
                                        </p:attrNameLst>
                                      </p:cBhvr>
                                      <p:to>
                                        <p:strVal val="visible"/>
                                      </p:to>
                                    </p:set>
                                    <p:animEffect transition="in" filter="wipe(down)">
                                      <p:cBhvr>
                                        <p:cTn id="26" dur="500"/>
                                        <p:tgtEl>
                                          <p:spTgt spid="5144"/>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36"/>
                                        </p:tgtEl>
                                        <p:attrNameLst>
                                          <p:attrName>style.visibility</p:attrName>
                                        </p:attrNameLst>
                                      </p:cBhvr>
                                      <p:to>
                                        <p:strVal val="visible"/>
                                      </p:to>
                                    </p:set>
                                    <p:animEffect transition="in" filter="wipe(down)">
                                      <p:cBhvr>
                                        <p:cTn id="31" dur="500"/>
                                        <p:tgtEl>
                                          <p:spTgt spid="36"/>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5142"/>
                                        </p:tgtEl>
                                        <p:attrNameLst>
                                          <p:attrName>style.visibility</p:attrName>
                                        </p:attrNameLst>
                                      </p:cBhvr>
                                      <p:to>
                                        <p:strVal val="visible"/>
                                      </p:to>
                                    </p:set>
                                    <p:animEffect transition="in" filter="wipe(down)">
                                      <p:cBhvr>
                                        <p:cTn id="34" dur="500"/>
                                        <p:tgtEl>
                                          <p:spTgt spid="5142"/>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32"/>
                                        </p:tgtEl>
                                        <p:attrNameLst>
                                          <p:attrName>style.visibility</p:attrName>
                                        </p:attrNameLst>
                                      </p:cBhvr>
                                      <p:to>
                                        <p:strVal val="visible"/>
                                      </p:to>
                                    </p:set>
                                    <p:animEffect transition="in" filter="wipe(down)">
                                      <p:cBhvr>
                                        <p:cTn id="39" dur="500"/>
                                        <p:tgtEl>
                                          <p:spTgt spid="32"/>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wipe(down)">
                                      <p:cBhvr>
                                        <p:cTn id="42" dur="500"/>
                                        <p:tgtEl>
                                          <p:spTgt spid="27"/>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1000"/>
                                        <p:tgtEl>
                                          <p:spTgt spid="15"/>
                                        </p:tgtEl>
                                      </p:cBhvr>
                                    </p:animEffect>
                                    <p:anim calcmode="lin" valueType="num">
                                      <p:cBhvr>
                                        <p:cTn id="48" dur="1000" fill="hold"/>
                                        <p:tgtEl>
                                          <p:spTgt spid="15"/>
                                        </p:tgtEl>
                                        <p:attrNameLst>
                                          <p:attrName>ppt_x</p:attrName>
                                        </p:attrNameLst>
                                      </p:cBhvr>
                                      <p:tavLst>
                                        <p:tav tm="0">
                                          <p:val>
                                            <p:strVal val="#ppt_x"/>
                                          </p:val>
                                        </p:tav>
                                        <p:tav tm="100000">
                                          <p:val>
                                            <p:strVal val="#ppt_x"/>
                                          </p:val>
                                        </p:tav>
                                      </p:tavLst>
                                    </p:anim>
                                    <p:anim calcmode="lin" valueType="num">
                                      <p:cBhvr>
                                        <p:cTn id="49" dur="1000" fill="hold"/>
                                        <p:tgtEl>
                                          <p:spTgt spid="15"/>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43"/>
                                        </p:tgtEl>
                                        <p:attrNameLst>
                                          <p:attrName>style.visibility</p:attrName>
                                        </p:attrNameLst>
                                      </p:cBhvr>
                                      <p:to>
                                        <p:strVal val="visible"/>
                                      </p:to>
                                    </p:set>
                                    <p:animEffect transition="in" filter="fade">
                                      <p:cBhvr>
                                        <p:cTn id="52" dur="1000"/>
                                        <p:tgtEl>
                                          <p:spTgt spid="43"/>
                                        </p:tgtEl>
                                      </p:cBhvr>
                                    </p:animEffect>
                                    <p:anim calcmode="lin" valueType="num">
                                      <p:cBhvr>
                                        <p:cTn id="53" dur="1000" fill="hold"/>
                                        <p:tgtEl>
                                          <p:spTgt spid="43"/>
                                        </p:tgtEl>
                                        <p:attrNameLst>
                                          <p:attrName>ppt_x</p:attrName>
                                        </p:attrNameLst>
                                      </p:cBhvr>
                                      <p:tavLst>
                                        <p:tav tm="0">
                                          <p:val>
                                            <p:strVal val="#ppt_x"/>
                                          </p:val>
                                        </p:tav>
                                        <p:tav tm="100000">
                                          <p:val>
                                            <p:strVal val="#ppt_x"/>
                                          </p:val>
                                        </p:tav>
                                      </p:tavLst>
                                    </p:anim>
                                    <p:anim calcmode="lin" valueType="num">
                                      <p:cBhvr>
                                        <p:cTn id="54"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animEffect transition="in" filter="fade">
                                      <p:cBhvr>
                                        <p:cTn id="59" dur="1000"/>
                                        <p:tgtEl>
                                          <p:spTgt spid="19"/>
                                        </p:tgtEl>
                                      </p:cBhvr>
                                    </p:animEffect>
                                    <p:anim calcmode="lin" valueType="num">
                                      <p:cBhvr>
                                        <p:cTn id="60" dur="1000" fill="hold"/>
                                        <p:tgtEl>
                                          <p:spTgt spid="19"/>
                                        </p:tgtEl>
                                        <p:attrNameLst>
                                          <p:attrName>ppt_x</p:attrName>
                                        </p:attrNameLst>
                                      </p:cBhvr>
                                      <p:tavLst>
                                        <p:tav tm="0">
                                          <p:val>
                                            <p:strVal val="#ppt_x"/>
                                          </p:val>
                                        </p:tav>
                                        <p:tav tm="100000">
                                          <p:val>
                                            <p:strVal val="#ppt_x"/>
                                          </p:val>
                                        </p:tav>
                                      </p:tavLst>
                                    </p:anim>
                                    <p:anim calcmode="lin" valueType="num">
                                      <p:cBhvr>
                                        <p:cTn id="61" dur="1000" fill="hold"/>
                                        <p:tgtEl>
                                          <p:spTgt spid="19"/>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0"/>
                                  </p:stCondLst>
                                  <p:childTnLst>
                                    <p:set>
                                      <p:cBhvr>
                                        <p:cTn id="63" dur="1" fill="hold">
                                          <p:stCondLst>
                                            <p:cond delay="0"/>
                                          </p:stCondLst>
                                        </p:cTn>
                                        <p:tgtEl>
                                          <p:spTgt spid="46"/>
                                        </p:tgtEl>
                                        <p:attrNameLst>
                                          <p:attrName>style.visibility</p:attrName>
                                        </p:attrNameLst>
                                      </p:cBhvr>
                                      <p:to>
                                        <p:strVal val="visible"/>
                                      </p:to>
                                    </p:set>
                                    <p:animEffect transition="in" filter="fade">
                                      <p:cBhvr>
                                        <p:cTn id="64" dur="1000"/>
                                        <p:tgtEl>
                                          <p:spTgt spid="46"/>
                                        </p:tgtEl>
                                      </p:cBhvr>
                                    </p:animEffect>
                                    <p:anim calcmode="lin" valueType="num">
                                      <p:cBhvr>
                                        <p:cTn id="65" dur="1000" fill="hold"/>
                                        <p:tgtEl>
                                          <p:spTgt spid="46"/>
                                        </p:tgtEl>
                                        <p:attrNameLst>
                                          <p:attrName>ppt_x</p:attrName>
                                        </p:attrNameLst>
                                      </p:cBhvr>
                                      <p:tavLst>
                                        <p:tav tm="0">
                                          <p:val>
                                            <p:strVal val="#ppt_x"/>
                                          </p:val>
                                        </p:tav>
                                        <p:tav tm="100000">
                                          <p:val>
                                            <p:strVal val="#ppt_x"/>
                                          </p:val>
                                        </p:tav>
                                      </p:tavLst>
                                    </p:anim>
                                    <p:anim calcmode="lin" valueType="num">
                                      <p:cBhvr>
                                        <p:cTn id="66"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anim calcmode="lin" valueType="num">
                                      <p:cBhvr additive="base">
                                        <p:cTn id="71" dur="500" fill="hold"/>
                                        <p:tgtEl>
                                          <p:spTgt spid="20"/>
                                        </p:tgtEl>
                                        <p:attrNameLst>
                                          <p:attrName>ppt_x</p:attrName>
                                        </p:attrNameLst>
                                      </p:cBhvr>
                                      <p:tavLst>
                                        <p:tav tm="0">
                                          <p:val>
                                            <p:strVal val="#ppt_x"/>
                                          </p:val>
                                        </p:tav>
                                        <p:tav tm="100000">
                                          <p:val>
                                            <p:strVal val="#ppt_x"/>
                                          </p:val>
                                        </p:tav>
                                      </p:tavLst>
                                    </p:anim>
                                    <p:anim calcmode="lin" valueType="num">
                                      <p:cBhvr additive="base">
                                        <p:cTn id="72" dur="500" fill="hold"/>
                                        <p:tgtEl>
                                          <p:spTgt spid="20"/>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47"/>
                                        </p:tgtEl>
                                        <p:attrNameLst>
                                          <p:attrName>style.visibility</p:attrName>
                                        </p:attrNameLst>
                                      </p:cBhvr>
                                      <p:to>
                                        <p:strVal val="visible"/>
                                      </p:to>
                                    </p:set>
                                    <p:anim calcmode="lin" valueType="num">
                                      <p:cBhvr additive="base">
                                        <p:cTn id="75" dur="500" fill="hold"/>
                                        <p:tgtEl>
                                          <p:spTgt spid="47"/>
                                        </p:tgtEl>
                                        <p:attrNameLst>
                                          <p:attrName>ppt_x</p:attrName>
                                        </p:attrNameLst>
                                      </p:cBhvr>
                                      <p:tavLst>
                                        <p:tav tm="0">
                                          <p:val>
                                            <p:strVal val="#ppt_x"/>
                                          </p:val>
                                        </p:tav>
                                        <p:tav tm="100000">
                                          <p:val>
                                            <p:strVal val="#ppt_x"/>
                                          </p:val>
                                        </p:tav>
                                      </p:tavLst>
                                    </p:anim>
                                    <p:anim calcmode="lin" valueType="num">
                                      <p:cBhvr additive="base">
                                        <p:cTn id="76"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nodeType="clickEffect">
                                  <p:stCondLst>
                                    <p:cond delay="0"/>
                                  </p:stCondLst>
                                  <p:childTnLst>
                                    <p:set>
                                      <p:cBhvr>
                                        <p:cTn id="80" dur="1" fill="hold">
                                          <p:stCondLst>
                                            <p:cond delay="0"/>
                                          </p:stCondLst>
                                        </p:cTn>
                                        <p:tgtEl>
                                          <p:spTgt spid="39"/>
                                        </p:tgtEl>
                                        <p:attrNameLst>
                                          <p:attrName>style.visibility</p:attrName>
                                        </p:attrNameLst>
                                      </p:cBhvr>
                                      <p:to>
                                        <p:strVal val="visible"/>
                                      </p:to>
                                    </p:set>
                                    <p:animEffect transition="in" filter="wipe(down)">
                                      <p:cBhvr>
                                        <p:cTn id="81" dur="500"/>
                                        <p:tgtEl>
                                          <p:spTgt spid="39"/>
                                        </p:tgtEl>
                                      </p:cBhvr>
                                    </p:animEffect>
                                  </p:childTnLst>
                                </p:cTn>
                              </p:par>
                              <p:par>
                                <p:cTn id="82" presetID="22" presetClass="entr" presetSubtype="4" fill="hold" grpId="0" nodeType="withEffect">
                                  <p:stCondLst>
                                    <p:cond delay="0"/>
                                  </p:stCondLst>
                                  <p:childTnLst>
                                    <p:set>
                                      <p:cBhvr>
                                        <p:cTn id="83" dur="1" fill="hold">
                                          <p:stCondLst>
                                            <p:cond delay="0"/>
                                          </p:stCondLst>
                                        </p:cTn>
                                        <p:tgtEl>
                                          <p:spTgt spid="33"/>
                                        </p:tgtEl>
                                        <p:attrNameLst>
                                          <p:attrName>style.visibility</p:attrName>
                                        </p:attrNameLst>
                                      </p:cBhvr>
                                      <p:to>
                                        <p:strVal val="visible"/>
                                      </p:to>
                                    </p:set>
                                    <p:animEffect transition="in" filter="wipe(down)">
                                      <p:cBhvr>
                                        <p:cTn id="84" dur="500"/>
                                        <p:tgtEl>
                                          <p:spTgt spid="33"/>
                                        </p:tgtEl>
                                      </p:cBhvr>
                                    </p:animEffect>
                                  </p:childTnLst>
                                </p:cTn>
                              </p:par>
                              <p:par>
                                <p:cTn id="85" presetID="22" presetClass="entr" presetSubtype="4" fill="hold" grpId="0" nodeType="withEffect">
                                  <p:stCondLst>
                                    <p:cond delay="0"/>
                                  </p:stCondLst>
                                  <p:childTnLst>
                                    <p:set>
                                      <p:cBhvr>
                                        <p:cTn id="86" dur="1" fill="hold">
                                          <p:stCondLst>
                                            <p:cond delay="0"/>
                                          </p:stCondLst>
                                        </p:cTn>
                                        <p:tgtEl>
                                          <p:spTgt spid="59"/>
                                        </p:tgtEl>
                                        <p:attrNameLst>
                                          <p:attrName>style.visibility</p:attrName>
                                        </p:attrNameLst>
                                      </p:cBhvr>
                                      <p:to>
                                        <p:strVal val="visible"/>
                                      </p:to>
                                    </p:set>
                                    <p:animEffect transition="in" filter="wipe(down)">
                                      <p:cBhvr>
                                        <p:cTn id="87" dur="500"/>
                                        <p:tgtEl>
                                          <p:spTgt spid="59"/>
                                        </p:tgtEl>
                                      </p:cBhvr>
                                    </p:animEffect>
                                  </p:childTnLst>
                                </p:cTn>
                              </p:par>
                              <p:par>
                                <p:cTn id="88" presetID="22" presetClass="entr" presetSubtype="4" fill="hold" grpId="0" nodeType="withEffect">
                                  <p:stCondLst>
                                    <p:cond delay="0"/>
                                  </p:stCondLst>
                                  <p:childTnLst>
                                    <p:set>
                                      <p:cBhvr>
                                        <p:cTn id="89" dur="1" fill="hold">
                                          <p:stCondLst>
                                            <p:cond delay="0"/>
                                          </p:stCondLst>
                                        </p:cTn>
                                        <p:tgtEl>
                                          <p:spTgt spid="60"/>
                                        </p:tgtEl>
                                        <p:attrNameLst>
                                          <p:attrName>style.visibility</p:attrName>
                                        </p:attrNameLst>
                                      </p:cBhvr>
                                      <p:to>
                                        <p:strVal val="visible"/>
                                      </p:to>
                                    </p:set>
                                    <p:animEffect transition="in" filter="wipe(down)">
                                      <p:cBhvr>
                                        <p:cTn id="90" dur="500"/>
                                        <p:tgtEl>
                                          <p:spTgt spid="60"/>
                                        </p:tgtEl>
                                      </p:cBhvr>
                                    </p:animEffect>
                                  </p:childTnLst>
                                </p:cTn>
                              </p:par>
                              <p:par>
                                <p:cTn id="91" presetID="22" presetClass="entr" presetSubtype="4" fill="hold" nodeType="withEffect">
                                  <p:stCondLst>
                                    <p:cond delay="0"/>
                                  </p:stCondLst>
                                  <p:childTnLst>
                                    <p:set>
                                      <p:cBhvr>
                                        <p:cTn id="92" dur="1" fill="hold">
                                          <p:stCondLst>
                                            <p:cond delay="0"/>
                                          </p:stCondLst>
                                        </p:cTn>
                                        <p:tgtEl>
                                          <p:spTgt spid="26"/>
                                        </p:tgtEl>
                                        <p:attrNameLst>
                                          <p:attrName>style.visibility</p:attrName>
                                        </p:attrNameLst>
                                      </p:cBhvr>
                                      <p:to>
                                        <p:strVal val="visible"/>
                                      </p:to>
                                    </p:set>
                                    <p:animEffect transition="in" filter="wipe(down)">
                                      <p:cBhvr>
                                        <p:cTn id="93" dur="500"/>
                                        <p:tgtEl>
                                          <p:spTgt spid="26"/>
                                        </p:tgtEl>
                                      </p:cBhvr>
                                    </p:animEffect>
                                  </p:childTnLst>
                                </p:cTn>
                              </p:par>
                              <p:par>
                                <p:cTn id="94" presetID="22" presetClass="entr" presetSubtype="4" fill="hold" grpId="0" nodeType="withEffect">
                                  <p:stCondLst>
                                    <p:cond delay="0"/>
                                  </p:stCondLst>
                                  <p:childTnLst>
                                    <p:set>
                                      <p:cBhvr>
                                        <p:cTn id="95" dur="1" fill="hold">
                                          <p:stCondLst>
                                            <p:cond delay="0"/>
                                          </p:stCondLst>
                                        </p:cTn>
                                        <p:tgtEl>
                                          <p:spTgt spid="58"/>
                                        </p:tgtEl>
                                        <p:attrNameLst>
                                          <p:attrName>style.visibility</p:attrName>
                                        </p:attrNameLst>
                                      </p:cBhvr>
                                      <p:to>
                                        <p:strVal val="visible"/>
                                      </p:to>
                                    </p:set>
                                    <p:animEffect transition="in" filter="wipe(down)">
                                      <p:cBhvr>
                                        <p:cTn id="96" dur="500"/>
                                        <p:tgtEl>
                                          <p:spTgt spid="58"/>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4" fill="hold" grpId="0" nodeType="clickEffect">
                                  <p:stCondLst>
                                    <p:cond delay="0"/>
                                  </p:stCondLst>
                                  <p:childTnLst>
                                    <p:set>
                                      <p:cBhvr>
                                        <p:cTn id="100" dur="1" fill="hold">
                                          <p:stCondLst>
                                            <p:cond delay="0"/>
                                          </p:stCondLst>
                                        </p:cTn>
                                        <p:tgtEl>
                                          <p:spTgt spid="70"/>
                                        </p:tgtEl>
                                        <p:attrNameLst>
                                          <p:attrName>style.visibility</p:attrName>
                                        </p:attrNameLst>
                                      </p:cBhvr>
                                      <p:to>
                                        <p:strVal val="visible"/>
                                      </p:to>
                                    </p:set>
                                    <p:animEffect transition="in" filter="wipe(down)">
                                      <p:cBhvr>
                                        <p:cTn id="101" dur="500"/>
                                        <p:tgtEl>
                                          <p:spTgt spid="70"/>
                                        </p:tgtEl>
                                      </p:cBhvr>
                                    </p:animEffect>
                                  </p:childTnLst>
                                </p:cTn>
                              </p:par>
                              <p:par>
                                <p:cTn id="102" presetID="22" presetClass="entr" presetSubtype="4" fill="hold" grpId="0" nodeType="withEffect">
                                  <p:stCondLst>
                                    <p:cond delay="0"/>
                                  </p:stCondLst>
                                  <p:childTnLst>
                                    <p:set>
                                      <p:cBhvr>
                                        <p:cTn id="103" dur="1" fill="hold">
                                          <p:stCondLst>
                                            <p:cond delay="0"/>
                                          </p:stCondLst>
                                        </p:cTn>
                                        <p:tgtEl>
                                          <p:spTgt spid="71"/>
                                        </p:tgtEl>
                                        <p:attrNameLst>
                                          <p:attrName>style.visibility</p:attrName>
                                        </p:attrNameLst>
                                      </p:cBhvr>
                                      <p:to>
                                        <p:strVal val="visible"/>
                                      </p:to>
                                    </p:set>
                                    <p:animEffect transition="in" filter="wipe(down)">
                                      <p:cBhvr>
                                        <p:cTn id="104" dur="500"/>
                                        <p:tgtEl>
                                          <p:spTgt spid="71"/>
                                        </p:tgtEl>
                                      </p:cBhvr>
                                    </p:animEffect>
                                  </p:childTnLst>
                                </p:cTn>
                              </p:par>
                              <p:par>
                                <p:cTn id="105" presetID="22" presetClass="entr" presetSubtype="4" fill="hold" grpId="0" nodeType="withEffect">
                                  <p:stCondLst>
                                    <p:cond delay="0"/>
                                  </p:stCondLst>
                                  <p:childTnLst>
                                    <p:set>
                                      <p:cBhvr>
                                        <p:cTn id="106" dur="1" fill="hold">
                                          <p:stCondLst>
                                            <p:cond delay="0"/>
                                          </p:stCondLst>
                                        </p:cTn>
                                        <p:tgtEl>
                                          <p:spTgt spid="69"/>
                                        </p:tgtEl>
                                        <p:attrNameLst>
                                          <p:attrName>style.visibility</p:attrName>
                                        </p:attrNameLst>
                                      </p:cBhvr>
                                      <p:to>
                                        <p:strVal val="visible"/>
                                      </p:to>
                                    </p:set>
                                    <p:animEffect transition="in" filter="wipe(down)">
                                      <p:cBhvr>
                                        <p:cTn id="107" dur="500"/>
                                        <p:tgtEl>
                                          <p:spTgt spid="69"/>
                                        </p:tgtEl>
                                      </p:cBhvr>
                                    </p:animEffect>
                                  </p:childTnLst>
                                </p:cTn>
                              </p:par>
                              <p:par>
                                <p:cTn id="108" presetID="22" presetClass="entr" presetSubtype="4" fill="hold" nodeType="withEffect">
                                  <p:stCondLst>
                                    <p:cond delay="0"/>
                                  </p:stCondLst>
                                  <p:childTnLst>
                                    <p:set>
                                      <p:cBhvr>
                                        <p:cTn id="109" dur="1" fill="hold">
                                          <p:stCondLst>
                                            <p:cond delay="0"/>
                                          </p:stCondLst>
                                        </p:cTn>
                                        <p:tgtEl>
                                          <p:spTgt spid="29"/>
                                        </p:tgtEl>
                                        <p:attrNameLst>
                                          <p:attrName>style.visibility</p:attrName>
                                        </p:attrNameLst>
                                      </p:cBhvr>
                                      <p:to>
                                        <p:strVal val="visible"/>
                                      </p:to>
                                    </p:set>
                                    <p:animEffect transition="in" filter="wipe(down)">
                                      <p:cBhvr>
                                        <p:cTn id="110" dur="500"/>
                                        <p:tgtEl>
                                          <p:spTgt spid="29"/>
                                        </p:tgtEl>
                                      </p:cBhvr>
                                    </p:animEffect>
                                  </p:childTnLst>
                                </p:cTn>
                              </p:par>
                              <p:par>
                                <p:cTn id="111" presetID="22" presetClass="entr" presetSubtype="4" fill="hold" grpId="0" nodeType="withEffect">
                                  <p:stCondLst>
                                    <p:cond delay="0"/>
                                  </p:stCondLst>
                                  <p:childTnLst>
                                    <p:set>
                                      <p:cBhvr>
                                        <p:cTn id="112" dur="1" fill="hold">
                                          <p:stCondLst>
                                            <p:cond delay="0"/>
                                          </p:stCondLst>
                                        </p:cTn>
                                        <p:tgtEl>
                                          <p:spTgt spid="44"/>
                                        </p:tgtEl>
                                        <p:attrNameLst>
                                          <p:attrName>style.visibility</p:attrName>
                                        </p:attrNameLst>
                                      </p:cBhvr>
                                      <p:to>
                                        <p:strVal val="visible"/>
                                      </p:to>
                                    </p:set>
                                    <p:animEffect transition="in" filter="wipe(down)">
                                      <p:cBhvr>
                                        <p:cTn id="113" dur="500"/>
                                        <p:tgtEl>
                                          <p:spTgt spid="44"/>
                                        </p:tgtEl>
                                      </p:cBhvr>
                                    </p:animEffect>
                                  </p:childTnLst>
                                </p:cTn>
                              </p:par>
                              <p:par>
                                <p:cTn id="114" presetID="22" presetClass="entr" presetSubtype="4" fill="hold" nodeType="withEffect">
                                  <p:stCondLst>
                                    <p:cond delay="0"/>
                                  </p:stCondLst>
                                  <p:childTnLst>
                                    <p:set>
                                      <p:cBhvr>
                                        <p:cTn id="115" dur="1" fill="hold">
                                          <p:stCondLst>
                                            <p:cond delay="0"/>
                                          </p:stCondLst>
                                        </p:cTn>
                                        <p:tgtEl>
                                          <p:spTgt spid="41"/>
                                        </p:tgtEl>
                                        <p:attrNameLst>
                                          <p:attrName>style.visibility</p:attrName>
                                        </p:attrNameLst>
                                      </p:cBhvr>
                                      <p:to>
                                        <p:strVal val="visible"/>
                                      </p:to>
                                    </p:set>
                                    <p:animEffect transition="in" filter="wipe(down)">
                                      <p:cBhvr>
                                        <p:cTn id="116"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44" grpId="0" animBg="1"/>
      <p:bldP spid="5142" grpId="0" animBg="1"/>
      <p:bldP spid="27" grpId="0" animBg="1"/>
      <p:bldP spid="28" grpId="0" animBg="1"/>
      <p:bldP spid="15" grpId="0"/>
      <p:bldP spid="43" grpId="0" animBg="1"/>
      <p:bldP spid="19" grpId="0"/>
      <p:bldP spid="20" grpId="0"/>
      <p:bldP spid="46" grpId="0" animBg="1"/>
      <p:bldP spid="47" grpId="0" animBg="1"/>
      <p:bldP spid="33" grpId="0" animBg="1"/>
      <p:bldP spid="44" grpId="0" animBg="1"/>
      <p:bldP spid="58" grpId="0"/>
      <p:bldP spid="59" grpId="0" animBg="1"/>
      <p:bldP spid="60" grpId="0" animBg="1"/>
      <p:bldP spid="69" grpId="0"/>
      <p:bldP spid="70" grpId="0" animBg="1"/>
      <p:bldP spid="7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101"/>
          <p:cNvSpPr txBox="1">
            <a:spLocks noChangeArrowheads="1"/>
          </p:cNvSpPr>
          <p:nvPr/>
        </p:nvSpPr>
        <p:spPr bwMode="auto">
          <a:xfrm>
            <a:off x="2281872" y="106391"/>
            <a:ext cx="4845050" cy="698500"/>
          </a:xfrm>
          <a:prstGeom prst="rect">
            <a:avLst/>
          </a:prstGeom>
          <a:solidFill>
            <a:srgbClr val="00B0F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lgn="ctr" eaLnBrk="1" hangingPunct="1">
              <a:defRPr/>
            </a:pPr>
            <a:r>
              <a:rPr lang="en-US" sz="3600" b="1" dirty="0">
                <a:latin typeface="Garamond" pitchFamily="18" charset="-93"/>
                <a:cs typeface="Arial" charset="0"/>
              </a:rPr>
              <a:t>TRẮC NGHIỆM</a:t>
            </a:r>
            <a:endParaRPr lang="vi-VN" sz="3600" b="1" dirty="0">
              <a:latin typeface="Garamond" pitchFamily="18" charset="-93"/>
              <a:cs typeface="Arial" charset="0"/>
            </a:endParaRPr>
          </a:p>
        </p:txBody>
      </p:sp>
      <p:grpSp>
        <p:nvGrpSpPr>
          <p:cNvPr id="32" name="Group 3"/>
          <p:cNvGrpSpPr>
            <a:grpSpLocks/>
          </p:cNvGrpSpPr>
          <p:nvPr/>
        </p:nvGrpSpPr>
        <p:grpSpPr bwMode="auto">
          <a:xfrm>
            <a:off x="4051720" y="3072517"/>
            <a:ext cx="6725662" cy="685800"/>
            <a:chOff x="384" y="1344"/>
            <a:chExt cx="2998" cy="381"/>
          </a:xfrm>
        </p:grpSpPr>
        <p:sp>
          <p:nvSpPr>
            <p:cNvPr id="33" name="AutoShape 4"/>
            <p:cNvSpPr>
              <a:spLocks noChangeArrowheads="1"/>
            </p:cNvSpPr>
            <p:nvPr/>
          </p:nvSpPr>
          <p:spPr bwMode="gray">
            <a:xfrm>
              <a:off x="384" y="1344"/>
              <a:ext cx="151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b="1" dirty="0">
                  <a:solidFill>
                    <a:srgbClr val="000066"/>
                  </a:solidFill>
                  <a:latin typeface="Times New Roman" panose="02020603050405020304" pitchFamily="18" charset="0"/>
                </a:rPr>
                <a:t>50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
          <p:nvSpPr>
            <p:cNvPr id="34" name="AutoShape 5"/>
            <p:cNvSpPr>
              <a:spLocks noChangeArrowheads="1"/>
            </p:cNvSpPr>
            <p:nvPr/>
          </p:nvSpPr>
          <p:spPr bwMode="gray">
            <a:xfrm>
              <a:off x="451" y="1379"/>
              <a:ext cx="298" cy="310"/>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36" name="Freeform 6"/>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48" name="Text Box 7"/>
            <p:cNvSpPr txBox="1">
              <a:spLocks noChangeArrowheads="1"/>
            </p:cNvSpPr>
            <p:nvPr/>
          </p:nvSpPr>
          <p:spPr bwMode="gray">
            <a:xfrm>
              <a:off x="500" y="1387"/>
              <a:ext cx="189" cy="23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defRPr/>
              </a:pPr>
              <a:r>
                <a:rPr lang="en-US" sz="2800" b="1" dirty="0">
                  <a:solidFill>
                    <a:srgbClr val="FF0000"/>
                  </a:solidFill>
                  <a:effectLst>
                    <a:outerShdw blurRad="38100" dist="38100" dir="2700000" algn="tl">
                      <a:srgbClr val="C0C0C0"/>
                    </a:outerShdw>
                  </a:effectLst>
                  <a:latin typeface="Garamond" pitchFamily="18" charset="-93"/>
                  <a:cs typeface="Arial" charset="0"/>
                </a:rPr>
                <a:t>B</a:t>
              </a:r>
            </a:p>
          </p:txBody>
        </p:sp>
        <p:sp>
          <p:nvSpPr>
            <p:cNvPr id="49" name="Text Box 8"/>
            <p:cNvSpPr txBox="1">
              <a:spLocks noChangeArrowheads="1"/>
            </p:cNvSpPr>
            <p:nvPr/>
          </p:nvSpPr>
          <p:spPr bwMode="gray">
            <a:xfrm>
              <a:off x="1124" y="1404"/>
              <a:ext cx="2258" cy="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solidFill>
                  <a:srgbClr val="000066"/>
                </a:solidFill>
                <a:latin typeface="Garamond" panose="02020404030301010803" pitchFamily="18" charset="0"/>
              </a:endParaRPr>
            </a:p>
          </p:txBody>
        </p:sp>
      </p:grpSp>
      <p:grpSp>
        <p:nvGrpSpPr>
          <p:cNvPr id="50" name="Group 9"/>
          <p:cNvGrpSpPr>
            <a:grpSpLocks/>
          </p:cNvGrpSpPr>
          <p:nvPr/>
        </p:nvGrpSpPr>
        <p:grpSpPr bwMode="auto">
          <a:xfrm>
            <a:off x="4137379" y="5660717"/>
            <a:ext cx="3475978" cy="730451"/>
            <a:chOff x="384" y="1344"/>
            <a:chExt cx="3072" cy="381"/>
          </a:xfrm>
        </p:grpSpPr>
        <p:sp>
          <p:nvSpPr>
            <p:cNvPr id="51" name="AutoShape 10"/>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endParaRPr lang="en-US" altLang="en-US" sz="2800" b="1">
                <a:solidFill>
                  <a:srgbClr val="000066"/>
                </a:solidFill>
                <a:latin typeface="Garamond" panose="02020404030301010803" pitchFamily="18" charset="0"/>
              </a:endParaRPr>
            </a:p>
          </p:txBody>
        </p:sp>
        <p:sp>
          <p:nvSpPr>
            <p:cNvPr id="52" name="AutoShape 11"/>
            <p:cNvSpPr>
              <a:spLocks noChangeArrowheads="1"/>
            </p:cNvSpPr>
            <p:nvPr/>
          </p:nvSpPr>
          <p:spPr bwMode="gray">
            <a:xfrm>
              <a:off x="451" y="1379"/>
              <a:ext cx="592" cy="314"/>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53" name="Freeform 12"/>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60" name="Text Box 13"/>
            <p:cNvSpPr txBox="1">
              <a:spLocks noChangeArrowheads="1"/>
            </p:cNvSpPr>
            <p:nvPr/>
          </p:nvSpPr>
          <p:spPr bwMode="gray">
            <a:xfrm>
              <a:off x="425" y="1373"/>
              <a:ext cx="411" cy="273"/>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r">
                <a:defRPr/>
              </a:pPr>
              <a:r>
                <a:rPr lang="en-US" sz="2800" b="1" dirty="0">
                  <a:solidFill>
                    <a:srgbClr val="FF0000"/>
                  </a:solidFill>
                  <a:effectLst>
                    <a:outerShdw blurRad="38100" dist="38100" dir="2700000" algn="tl">
                      <a:srgbClr val="C0C0C0"/>
                    </a:outerShdw>
                  </a:effectLst>
                  <a:latin typeface="Garamond" pitchFamily="18" charset="-93"/>
                  <a:cs typeface="Arial" charset="0"/>
                </a:rPr>
                <a:t>D</a:t>
              </a:r>
            </a:p>
          </p:txBody>
        </p:sp>
        <p:sp>
          <p:nvSpPr>
            <p:cNvPr id="64" name="Text Box 14"/>
            <p:cNvSpPr txBox="1">
              <a:spLocks noChangeArrowheads="1"/>
            </p:cNvSpPr>
            <p:nvPr/>
          </p:nvSpPr>
          <p:spPr bwMode="gray">
            <a:xfrm>
              <a:off x="1124" y="1404"/>
              <a:ext cx="225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600" b="1">
                <a:latin typeface="Garamond" panose="02020404030301010803" pitchFamily="18" charset="0"/>
              </a:endParaRPr>
            </a:p>
          </p:txBody>
        </p:sp>
      </p:grpSp>
      <p:grpSp>
        <p:nvGrpSpPr>
          <p:cNvPr id="79" name="Group 45"/>
          <p:cNvGrpSpPr>
            <a:grpSpLocks/>
          </p:cNvGrpSpPr>
          <p:nvPr/>
        </p:nvGrpSpPr>
        <p:grpSpPr bwMode="auto">
          <a:xfrm>
            <a:off x="5124512" y="2084508"/>
            <a:ext cx="3276600" cy="769937"/>
            <a:chOff x="384" y="1373"/>
            <a:chExt cx="3072" cy="391"/>
          </a:xfrm>
        </p:grpSpPr>
        <p:sp>
          <p:nvSpPr>
            <p:cNvPr id="80" name="AutoShape 46"/>
            <p:cNvSpPr>
              <a:spLocks noChangeArrowheads="1"/>
            </p:cNvSpPr>
            <p:nvPr/>
          </p:nvSpPr>
          <p:spPr bwMode="gray">
            <a:xfrm>
              <a:off x="384" y="1383"/>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2800" b="1" dirty="0">
                <a:solidFill>
                  <a:srgbClr val="000066"/>
                </a:solidFill>
                <a:latin typeface="Times New Roman" panose="02020603050405020304" pitchFamily="18" charset="0"/>
              </a:endParaRPr>
            </a:p>
            <a:p>
              <a:pPr algn="ctr" eaLnBrk="1" hangingPunct="1">
                <a:spcBef>
                  <a:spcPct val="0"/>
                </a:spcBef>
                <a:buFontTx/>
                <a:buNone/>
              </a:pPr>
              <a:endParaRPr lang="en-US" altLang="en-US" sz="2800" b="1" dirty="0">
                <a:solidFill>
                  <a:srgbClr val="000066"/>
                </a:solidFill>
                <a:latin typeface="Garamond" panose="02020404030301010803" pitchFamily="18" charset="0"/>
              </a:endParaRPr>
            </a:p>
          </p:txBody>
        </p:sp>
        <p:sp>
          <p:nvSpPr>
            <p:cNvPr id="81" name="AutoShape 47"/>
            <p:cNvSpPr>
              <a:spLocks noChangeArrowheads="1"/>
            </p:cNvSpPr>
            <p:nvPr/>
          </p:nvSpPr>
          <p:spPr bwMode="gray">
            <a:xfrm>
              <a:off x="451" y="1379"/>
              <a:ext cx="705"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82" name="Freeform 48"/>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83" name="Text Box 49"/>
            <p:cNvSpPr txBox="1">
              <a:spLocks noChangeArrowheads="1"/>
            </p:cNvSpPr>
            <p:nvPr/>
          </p:nvSpPr>
          <p:spPr bwMode="gray">
            <a:xfrm>
              <a:off x="648" y="1373"/>
              <a:ext cx="189" cy="263"/>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C0C0C0"/>
                    </a:outerShdw>
                  </a:effectLst>
                  <a:latin typeface="Garamond" pitchFamily="18" charset="-93"/>
                  <a:cs typeface="Arial" charset="0"/>
                </a:rPr>
                <a:t>A</a:t>
              </a:r>
            </a:p>
          </p:txBody>
        </p:sp>
        <p:sp>
          <p:nvSpPr>
            <p:cNvPr id="84" name="Text Box 50"/>
            <p:cNvSpPr txBox="1">
              <a:spLocks noChangeArrowheads="1"/>
            </p:cNvSpPr>
            <p:nvPr/>
          </p:nvSpPr>
          <p:spPr bwMode="gray">
            <a:xfrm>
              <a:off x="1124" y="1404"/>
              <a:ext cx="2258"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latin typeface="Garamond" panose="02020404030301010803" pitchFamily="18" charset="0"/>
              </a:endParaRPr>
            </a:p>
          </p:txBody>
        </p:sp>
      </p:grpSp>
      <p:sp>
        <p:nvSpPr>
          <p:cNvPr id="85" name="Text Box 101"/>
          <p:cNvSpPr txBox="1">
            <a:spLocks noChangeArrowheads="1"/>
          </p:cNvSpPr>
          <p:nvPr/>
        </p:nvSpPr>
        <p:spPr bwMode="auto">
          <a:xfrm>
            <a:off x="269899" y="815583"/>
            <a:ext cx="1680528" cy="646331"/>
          </a:xfrm>
          <a:prstGeom prst="rect">
            <a:avLst/>
          </a:prstGeom>
          <a:solidFill>
            <a:srgbClr val="00CC0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algn="ctr">
              <a:defRPr/>
            </a:pPr>
            <a:r>
              <a:rPr lang="en-US" sz="3600" b="1" dirty="0" err="1">
                <a:latin typeface="Garamond" pitchFamily="18" charset="-93"/>
                <a:cs typeface="Arial" charset="0"/>
              </a:rPr>
              <a:t>Câu</a:t>
            </a:r>
            <a:r>
              <a:rPr lang="en-US" sz="3600" b="1" dirty="0">
                <a:latin typeface="Garamond" pitchFamily="18" charset="-93"/>
                <a:cs typeface="Arial" charset="0"/>
              </a:rPr>
              <a:t> 1:</a:t>
            </a:r>
            <a:endParaRPr lang="vi-VN" sz="3600" b="1" dirty="0">
              <a:latin typeface="Garamond" pitchFamily="18" charset="-93"/>
              <a:cs typeface="Arial" charset="0"/>
            </a:endParaRPr>
          </a:p>
        </p:txBody>
      </p:sp>
      <p:sp>
        <p:nvSpPr>
          <p:cNvPr id="87" name="Rectangle 111"/>
          <p:cNvSpPr>
            <a:spLocks noChangeArrowheads="1"/>
          </p:cNvSpPr>
          <p:nvPr/>
        </p:nvSpPr>
        <p:spPr bwMode="auto">
          <a:xfrm>
            <a:off x="5433781" y="5764657"/>
            <a:ext cx="6639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20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grpSp>
        <p:nvGrpSpPr>
          <p:cNvPr id="89" name="Group 88"/>
          <p:cNvGrpSpPr>
            <a:grpSpLocks/>
          </p:cNvGrpSpPr>
          <p:nvPr/>
        </p:nvGrpSpPr>
        <p:grpSpPr bwMode="auto">
          <a:xfrm>
            <a:off x="4735951" y="4370438"/>
            <a:ext cx="3278615" cy="837819"/>
            <a:chOff x="384" y="1344"/>
            <a:chExt cx="3072" cy="381"/>
          </a:xfrm>
        </p:grpSpPr>
        <p:sp>
          <p:nvSpPr>
            <p:cNvPr id="90" name="AutoShape 10"/>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endParaRPr lang="en-US" altLang="en-US" sz="2800" b="1">
                <a:solidFill>
                  <a:srgbClr val="000066"/>
                </a:solidFill>
                <a:latin typeface="Garamond" panose="02020404030301010803" pitchFamily="18" charset="0"/>
              </a:endParaRPr>
            </a:p>
          </p:txBody>
        </p:sp>
        <p:sp>
          <p:nvSpPr>
            <p:cNvPr id="91" name="AutoShape 11"/>
            <p:cNvSpPr>
              <a:spLocks noChangeArrowheads="1"/>
            </p:cNvSpPr>
            <p:nvPr/>
          </p:nvSpPr>
          <p:spPr bwMode="gray">
            <a:xfrm>
              <a:off x="451" y="1379"/>
              <a:ext cx="592" cy="314"/>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92" name="Freeform 91"/>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93" name="Text Box 13"/>
            <p:cNvSpPr txBox="1">
              <a:spLocks noChangeArrowheads="1"/>
            </p:cNvSpPr>
            <p:nvPr/>
          </p:nvSpPr>
          <p:spPr bwMode="gray">
            <a:xfrm>
              <a:off x="435" y="1373"/>
              <a:ext cx="401" cy="238"/>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r">
                <a:defRPr/>
              </a:pPr>
              <a:r>
                <a:rPr lang="en-US" sz="2800" b="1" dirty="0">
                  <a:solidFill>
                    <a:srgbClr val="FF0000"/>
                  </a:solidFill>
                  <a:effectLst>
                    <a:outerShdw blurRad="38100" dist="38100" dir="2700000" algn="tl">
                      <a:srgbClr val="C0C0C0"/>
                    </a:outerShdw>
                  </a:effectLst>
                  <a:latin typeface="Garamond" pitchFamily="18" charset="-93"/>
                  <a:cs typeface="Arial" charset="0"/>
                </a:rPr>
                <a:t>C</a:t>
              </a:r>
            </a:p>
          </p:txBody>
        </p:sp>
        <p:sp>
          <p:nvSpPr>
            <p:cNvPr id="94" name="Text Box 14"/>
            <p:cNvSpPr txBox="1">
              <a:spLocks noChangeArrowheads="1"/>
            </p:cNvSpPr>
            <p:nvPr/>
          </p:nvSpPr>
          <p:spPr bwMode="gray">
            <a:xfrm>
              <a:off x="1124" y="1404"/>
              <a:ext cx="225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600" b="1">
                <a:latin typeface="Garamond" panose="02020404030301010803" pitchFamily="18" charset="0"/>
              </a:endParaRPr>
            </a:p>
          </p:txBody>
        </p:sp>
      </p:grpSp>
      <p:sp>
        <p:nvSpPr>
          <p:cNvPr id="95" name="Oval 104">
            <a:hlinkClick r:id="rId3" action="ppaction://hlinksldjump"/>
          </p:cNvPr>
          <p:cNvSpPr>
            <a:spLocks noChangeArrowheads="1"/>
          </p:cNvSpPr>
          <p:nvPr/>
        </p:nvSpPr>
        <p:spPr bwMode="auto">
          <a:xfrm>
            <a:off x="6284150" y="2128249"/>
            <a:ext cx="1447800" cy="762000"/>
          </a:xfrm>
          <a:prstGeom prst="ellipse">
            <a:avLst/>
          </a:prstGeom>
          <a:solidFill>
            <a:srgbClr val="FF9FF1"/>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b="1" dirty="0">
              <a:latin typeface="Times New Roman" panose="02020603050405020304" pitchFamily="18" charset="0"/>
            </a:endParaRPr>
          </a:p>
        </p:txBody>
      </p:sp>
      <p:sp>
        <p:nvSpPr>
          <p:cNvPr id="96" name="Rectangle 111"/>
          <p:cNvSpPr>
            <a:spLocks noChangeArrowheads="1"/>
          </p:cNvSpPr>
          <p:nvPr/>
        </p:nvSpPr>
        <p:spPr bwMode="auto">
          <a:xfrm>
            <a:off x="6586299" y="2256577"/>
            <a:ext cx="6639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30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
        <p:nvSpPr>
          <p:cNvPr id="2" name="TextBox 1"/>
          <p:cNvSpPr txBox="1"/>
          <p:nvPr/>
        </p:nvSpPr>
        <p:spPr>
          <a:xfrm>
            <a:off x="301023" y="1828800"/>
            <a:ext cx="308577" cy="457200"/>
          </a:xfrm>
          <a:prstGeom prst="rect">
            <a:avLst/>
          </a:prstGeom>
          <a:solidFill>
            <a:schemeClr val="bg1"/>
          </a:solidFill>
        </p:spPr>
        <p:txBody>
          <a:bodyPr wrap="square" rtlCol="0">
            <a:spAutoFit/>
          </a:bodyPr>
          <a:lstStyle/>
          <a:p>
            <a:endParaRPr lang="en-US" dirty="0"/>
          </a:p>
        </p:txBody>
      </p:sp>
      <p:sp>
        <p:nvSpPr>
          <p:cNvPr id="39" name="TextBox 38"/>
          <p:cNvSpPr txBox="1"/>
          <p:nvPr/>
        </p:nvSpPr>
        <p:spPr>
          <a:xfrm>
            <a:off x="340487" y="1916952"/>
            <a:ext cx="269113" cy="369048"/>
          </a:xfrm>
          <a:prstGeom prst="rect">
            <a:avLst/>
          </a:prstGeom>
          <a:solidFill>
            <a:schemeClr val="bg1"/>
          </a:solidFill>
        </p:spPr>
        <p:txBody>
          <a:bodyPr wrap="square" rtlCol="0">
            <a:spAutoFit/>
          </a:bodyPr>
          <a:lstStyle/>
          <a:p>
            <a:endParaRPr lang="en-US" dirty="0"/>
          </a:p>
        </p:txBody>
      </p:sp>
      <p:sp>
        <p:nvSpPr>
          <p:cNvPr id="37" name="Text Box 20"/>
          <p:cNvSpPr txBox="1">
            <a:spLocks noChangeArrowheads="1"/>
          </p:cNvSpPr>
          <p:nvPr/>
        </p:nvSpPr>
        <p:spPr bwMode="auto">
          <a:xfrm>
            <a:off x="48431" y="1679986"/>
            <a:ext cx="4088948"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50000"/>
              </a:spcBef>
              <a:buFontTx/>
              <a:buNone/>
            </a:pPr>
            <a:r>
              <a:rPr lang="en-US" altLang="en-US" sz="3600" dirty="0">
                <a:latin typeface="VNI-Times" pitchFamily="2" charset="0"/>
              </a:rPr>
              <a:t>Cho </a:t>
            </a:r>
            <a:r>
              <a:rPr lang="en-US" altLang="en-US" sz="3600" dirty="0" err="1">
                <a:latin typeface="VNI-Times" pitchFamily="2" charset="0"/>
              </a:rPr>
              <a:t>hình</a:t>
            </a:r>
            <a:r>
              <a:rPr lang="en-US" altLang="en-US" sz="3600" dirty="0">
                <a:latin typeface="VNI-Times" pitchFamily="2" charset="0"/>
              </a:rPr>
              <a:t> </a:t>
            </a:r>
            <a:r>
              <a:rPr lang="en-US" altLang="en-US" sz="3600" dirty="0" err="1">
                <a:latin typeface="VNI-Times" pitchFamily="2" charset="0"/>
              </a:rPr>
              <a:t>vẽ</a:t>
            </a:r>
            <a:r>
              <a:rPr lang="en-US" altLang="en-US" sz="3600" dirty="0">
                <a:latin typeface="VNI-Times" pitchFamily="2" charset="0"/>
              </a:rPr>
              <a:t> </a:t>
            </a:r>
            <a:r>
              <a:rPr lang="en-US" altLang="en-US" sz="3600" dirty="0" err="1">
                <a:latin typeface="VNI-Times" pitchFamily="2" charset="0"/>
              </a:rPr>
              <a:t>biết</a:t>
            </a:r>
            <a:r>
              <a:rPr lang="en-US" altLang="en-US" sz="3600" dirty="0">
                <a:latin typeface="VNI-Times" pitchFamily="2" charset="0"/>
              </a:rPr>
              <a:t> </a:t>
            </a:r>
            <a:r>
              <a:rPr lang="en-US" altLang="en-US" sz="3600" dirty="0" err="1">
                <a:latin typeface="VNI-Times" pitchFamily="2" charset="0"/>
              </a:rPr>
              <a:t>số</a:t>
            </a:r>
            <a:r>
              <a:rPr lang="en-US" altLang="en-US" sz="3600" dirty="0">
                <a:latin typeface="VNI-Times" pitchFamily="2" charset="0"/>
              </a:rPr>
              <a:t> </a:t>
            </a:r>
            <a:r>
              <a:rPr lang="en-US" altLang="en-US" sz="3600" dirty="0" err="1">
                <a:latin typeface="Times New Roman" panose="02020603050405020304" pitchFamily="18" charset="0"/>
                <a:cs typeface="Times New Roman" panose="02020603050405020304" pitchFamily="18" charset="0"/>
              </a:rPr>
              <a:t>đ</a:t>
            </a:r>
            <a:r>
              <a:rPr lang="en-US" altLang="en-US" sz="3600" dirty="0" err="1">
                <a:latin typeface="VNI-Times" pitchFamily="2" charset="0"/>
              </a:rPr>
              <a:t>o</a:t>
            </a:r>
            <a:r>
              <a:rPr lang="en-US" altLang="en-US" sz="3600" dirty="0">
                <a:latin typeface="VNI-Times" pitchFamily="2" charset="0"/>
              </a:rPr>
              <a:t>          = 120</a:t>
            </a:r>
            <a:r>
              <a:rPr lang="en-US" altLang="en-US" sz="3600" baseline="30000" dirty="0">
                <a:latin typeface="VNI-Times" pitchFamily="2" charset="0"/>
              </a:rPr>
              <a:t>0</a:t>
            </a:r>
            <a:r>
              <a:rPr lang="en-US" altLang="en-US" sz="3600" dirty="0">
                <a:latin typeface="VNI-Times" pitchFamily="2" charset="0"/>
              </a:rPr>
              <a:t> </a:t>
            </a:r>
            <a:r>
              <a:rPr lang="en-US" altLang="en-US" sz="3600" dirty="0" err="1">
                <a:latin typeface="Times New Roman" panose="02020603050405020304" pitchFamily="18" charset="0"/>
                <a:cs typeface="Times New Roman" panose="02020603050405020304" pitchFamily="18" charset="0"/>
              </a:rPr>
              <a:t>số</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đo</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góc</a:t>
            </a:r>
            <a:r>
              <a:rPr lang="en-US" altLang="en-US" sz="3600" dirty="0">
                <a:latin typeface="Times New Roman" panose="02020603050405020304" pitchFamily="18" charset="0"/>
                <a:cs typeface="Times New Roman" panose="02020603050405020304" pitchFamily="18" charset="0"/>
              </a:rPr>
              <a:t> A </a:t>
            </a:r>
            <a:r>
              <a:rPr lang="en-US" altLang="en-US" sz="3600" dirty="0" err="1">
                <a:latin typeface="Times New Roman" panose="02020603050405020304" pitchFamily="18" charset="0"/>
                <a:cs typeface="Times New Roman" panose="02020603050405020304" pitchFamily="18" charset="0"/>
              </a:rPr>
              <a:t>là</a:t>
            </a:r>
            <a:r>
              <a:rPr lang="en-US" altLang="en-US" sz="3600" dirty="0">
                <a:latin typeface="Times New Roman" panose="02020603050405020304" pitchFamily="18" charset="0"/>
                <a:cs typeface="Times New Roman" panose="02020603050405020304" pitchFamily="18" charset="0"/>
              </a:rPr>
              <a:t>:</a:t>
            </a:r>
          </a:p>
        </p:txBody>
      </p:sp>
      <p:pic>
        <p:nvPicPr>
          <p:cNvPr id="38"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213" y="3511359"/>
            <a:ext cx="3559322" cy="2303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0" name="Object 110"/>
          <p:cNvGraphicFramePr>
            <a:graphicFrameLocks noChangeAspect="1"/>
          </p:cNvGraphicFramePr>
          <p:nvPr>
            <p:extLst>
              <p:ext uri="{D42A27DB-BD31-4B8C-83A1-F6EECF244321}">
                <p14:modId xmlns:p14="http://schemas.microsoft.com/office/powerpoint/2010/main" val="417449106"/>
              </p:ext>
            </p:extLst>
          </p:nvPr>
        </p:nvGraphicFramePr>
        <p:xfrm>
          <a:off x="780256" y="2227739"/>
          <a:ext cx="963916" cy="565777"/>
        </p:xfrm>
        <a:graphic>
          <a:graphicData uri="http://schemas.openxmlformats.org/presentationml/2006/ole">
            <mc:AlternateContent xmlns:mc="http://schemas.openxmlformats.org/markup-compatibility/2006">
              <mc:Choice xmlns:v="urn:schemas-microsoft-com:vml" Requires="v">
                <p:oleObj spid="_x0000_s11290" name="Equation" r:id="rId5" imgW="393529" imgH="253890" progId="Equation.DSMT4">
                  <p:embed/>
                </p:oleObj>
              </mc:Choice>
              <mc:Fallback>
                <p:oleObj name="Equation" r:id="rId5" imgW="393529" imgH="25389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0256" y="2227739"/>
                        <a:ext cx="963916" cy="565777"/>
                      </a:xfrm>
                      <a:prstGeom prst="rect">
                        <a:avLst/>
                      </a:prstGeom>
                      <a:noFill/>
                      <a:ln>
                        <a:noFill/>
                      </a:ln>
                      <a:effectLst/>
                      <a:extLst/>
                    </p:spPr>
                  </p:pic>
                </p:oleObj>
              </mc:Fallback>
            </mc:AlternateContent>
          </a:graphicData>
        </a:graphic>
      </p:graphicFrame>
      <p:sp>
        <p:nvSpPr>
          <p:cNvPr id="41" name="Rectangle 111"/>
          <p:cNvSpPr>
            <a:spLocks noChangeArrowheads="1"/>
          </p:cNvSpPr>
          <p:nvPr/>
        </p:nvSpPr>
        <p:spPr bwMode="auto">
          <a:xfrm>
            <a:off x="6097745" y="4549962"/>
            <a:ext cx="6639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40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Tree>
    <p:extLst>
      <p:ext uri="{BB962C8B-B14F-4D97-AF65-F5344CB8AC3E}">
        <p14:creationId xmlns:p14="http://schemas.microsoft.com/office/powerpoint/2010/main" val="1475990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5"/>
                                        </p:tgtEl>
                                        <p:attrNameLst>
                                          <p:attrName>style.visibility</p:attrName>
                                        </p:attrNameLst>
                                      </p:cBhvr>
                                      <p:to>
                                        <p:strVal val="visible"/>
                                      </p:to>
                                    </p:set>
                                    <p:animEffect transition="in" filter="box(in)">
                                      <p:cBhvr>
                                        <p:cTn id="7" dur="5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101"/>
          <p:cNvSpPr txBox="1">
            <a:spLocks noChangeArrowheads="1"/>
          </p:cNvSpPr>
          <p:nvPr/>
        </p:nvSpPr>
        <p:spPr bwMode="auto">
          <a:xfrm>
            <a:off x="2281872" y="106391"/>
            <a:ext cx="4845050" cy="698500"/>
          </a:xfrm>
          <a:prstGeom prst="rect">
            <a:avLst/>
          </a:prstGeom>
          <a:solidFill>
            <a:srgbClr val="00B0F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lgn="ctr" eaLnBrk="1" hangingPunct="1">
              <a:defRPr/>
            </a:pPr>
            <a:r>
              <a:rPr lang="en-US" sz="3600" b="1" dirty="0">
                <a:latin typeface="Garamond" pitchFamily="18" charset="-93"/>
                <a:cs typeface="Arial" charset="0"/>
              </a:rPr>
              <a:t>TRẮC NGHIỆM</a:t>
            </a:r>
            <a:endParaRPr lang="vi-VN" sz="3600" b="1" dirty="0">
              <a:latin typeface="Garamond" pitchFamily="18" charset="-93"/>
              <a:cs typeface="Arial" charset="0"/>
            </a:endParaRPr>
          </a:p>
        </p:txBody>
      </p:sp>
      <p:grpSp>
        <p:nvGrpSpPr>
          <p:cNvPr id="32" name="Group 3"/>
          <p:cNvGrpSpPr>
            <a:grpSpLocks/>
          </p:cNvGrpSpPr>
          <p:nvPr/>
        </p:nvGrpSpPr>
        <p:grpSpPr bwMode="auto">
          <a:xfrm>
            <a:off x="4051720" y="3072517"/>
            <a:ext cx="6725662" cy="685800"/>
            <a:chOff x="384" y="1344"/>
            <a:chExt cx="2998" cy="381"/>
          </a:xfrm>
        </p:grpSpPr>
        <p:sp>
          <p:nvSpPr>
            <p:cNvPr id="33" name="AutoShape 4"/>
            <p:cNvSpPr>
              <a:spLocks noChangeArrowheads="1"/>
            </p:cNvSpPr>
            <p:nvPr/>
          </p:nvSpPr>
          <p:spPr bwMode="gray">
            <a:xfrm>
              <a:off x="384" y="1344"/>
              <a:ext cx="151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b="1" dirty="0">
                  <a:solidFill>
                    <a:srgbClr val="000066"/>
                  </a:solidFill>
                  <a:latin typeface="Times New Roman" panose="02020603050405020304" pitchFamily="18" charset="0"/>
                </a:rPr>
                <a:t>30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
          <p:nvSpPr>
            <p:cNvPr id="34" name="AutoShape 5"/>
            <p:cNvSpPr>
              <a:spLocks noChangeArrowheads="1"/>
            </p:cNvSpPr>
            <p:nvPr/>
          </p:nvSpPr>
          <p:spPr bwMode="gray">
            <a:xfrm>
              <a:off x="451" y="1379"/>
              <a:ext cx="298" cy="310"/>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36" name="Freeform 6"/>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48" name="Text Box 7"/>
            <p:cNvSpPr txBox="1">
              <a:spLocks noChangeArrowheads="1"/>
            </p:cNvSpPr>
            <p:nvPr/>
          </p:nvSpPr>
          <p:spPr bwMode="gray">
            <a:xfrm>
              <a:off x="500" y="1387"/>
              <a:ext cx="189" cy="23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defRPr/>
              </a:pPr>
              <a:r>
                <a:rPr lang="en-US" sz="2800" b="1" dirty="0">
                  <a:solidFill>
                    <a:srgbClr val="FF0000"/>
                  </a:solidFill>
                  <a:effectLst>
                    <a:outerShdw blurRad="38100" dist="38100" dir="2700000" algn="tl">
                      <a:srgbClr val="C0C0C0"/>
                    </a:outerShdw>
                  </a:effectLst>
                  <a:latin typeface="Garamond" pitchFamily="18" charset="-93"/>
                  <a:cs typeface="Arial" charset="0"/>
                </a:rPr>
                <a:t>B</a:t>
              </a:r>
            </a:p>
          </p:txBody>
        </p:sp>
        <p:sp>
          <p:nvSpPr>
            <p:cNvPr id="49" name="Text Box 8"/>
            <p:cNvSpPr txBox="1">
              <a:spLocks noChangeArrowheads="1"/>
            </p:cNvSpPr>
            <p:nvPr/>
          </p:nvSpPr>
          <p:spPr bwMode="gray">
            <a:xfrm>
              <a:off x="1124" y="1404"/>
              <a:ext cx="2258" cy="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solidFill>
                  <a:srgbClr val="000066"/>
                </a:solidFill>
                <a:latin typeface="Garamond" panose="02020404030301010803" pitchFamily="18" charset="0"/>
              </a:endParaRPr>
            </a:p>
          </p:txBody>
        </p:sp>
      </p:grpSp>
      <p:grpSp>
        <p:nvGrpSpPr>
          <p:cNvPr id="50" name="Group 9"/>
          <p:cNvGrpSpPr>
            <a:grpSpLocks/>
          </p:cNvGrpSpPr>
          <p:nvPr/>
        </p:nvGrpSpPr>
        <p:grpSpPr bwMode="auto">
          <a:xfrm>
            <a:off x="4137379" y="5660717"/>
            <a:ext cx="3475978" cy="730451"/>
            <a:chOff x="384" y="1344"/>
            <a:chExt cx="3072" cy="381"/>
          </a:xfrm>
        </p:grpSpPr>
        <p:sp>
          <p:nvSpPr>
            <p:cNvPr id="51" name="AutoShape 10"/>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endParaRPr lang="en-US" altLang="en-US" sz="2800" b="1">
                <a:solidFill>
                  <a:srgbClr val="000066"/>
                </a:solidFill>
                <a:latin typeface="Garamond" panose="02020404030301010803" pitchFamily="18" charset="0"/>
              </a:endParaRPr>
            </a:p>
          </p:txBody>
        </p:sp>
        <p:sp>
          <p:nvSpPr>
            <p:cNvPr id="52" name="AutoShape 11"/>
            <p:cNvSpPr>
              <a:spLocks noChangeArrowheads="1"/>
            </p:cNvSpPr>
            <p:nvPr/>
          </p:nvSpPr>
          <p:spPr bwMode="gray">
            <a:xfrm>
              <a:off x="451" y="1379"/>
              <a:ext cx="592" cy="314"/>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53" name="Freeform 12"/>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60" name="Text Box 13"/>
            <p:cNvSpPr txBox="1">
              <a:spLocks noChangeArrowheads="1"/>
            </p:cNvSpPr>
            <p:nvPr/>
          </p:nvSpPr>
          <p:spPr bwMode="gray">
            <a:xfrm>
              <a:off x="649" y="1373"/>
              <a:ext cx="187" cy="29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r">
                <a:defRPr/>
              </a:pPr>
              <a:r>
                <a:rPr lang="en-US" sz="2800" b="1">
                  <a:solidFill>
                    <a:srgbClr val="FF0000"/>
                  </a:solidFill>
                  <a:effectLst>
                    <a:outerShdw blurRad="38100" dist="38100" dir="2700000" algn="tl">
                      <a:srgbClr val="C0C0C0"/>
                    </a:outerShdw>
                  </a:effectLst>
                  <a:latin typeface="Garamond" pitchFamily="18" charset="-93"/>
                  <a:cs typeface="Arial" charset="0"/>
                </a:rPr>
                <a:t>C</a:t>
              </a:r>
            </a:p>
          </p:txBody>
        </p:sp>
        <p:sp>
          <p:nvSpPr>
            <p:cNvPr id="64" name="Text Box 14"/>
            <p:cNvSpPr txBox="1">
              <a:spLocks noChangeArrowheads="1"/>
            </p:cNvSpPr>
            <p:nvPr/>
          </p:nvSpPr>
          <p:spPr bwMode="gray">
            <a:xfrm>
              <a:off x="1124" y="1404"/>
              <a:ext cx="225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600" b="1">
                <a:latin typeface="Garamond" panose="02020404030301010803" pitchFamily="18" charset="0"/>
              </a:endParaRPr>
            </a:p>
          </p:txBody>
        </p:sp>
      </p:grpSp>
      <p:grpSp>
        <p:nvGrpSpPr>
          <p:cNvPr id="79" name="Group 45"/>
          <p:cNvGrpSpPr>
            <a:grpSpLocks/>
          </p:cNvGrpSpPr>
          <p:nvPr/>
        </p:nvGrpSpPr>
        <p:grpSpPr bwMode="auto">
          <a:xfrm>
            <a:off x="5124512" y="2084508"/>
            <a:ext cx="3276600" cy="769937"/>
            <a:chOff x="384" y="1373"/>
            <a:chExt cx="3072" cy="391"/>
          </a:xfrm>
        </p:grpSpPr>
        <p:sp>
          <p:nvSpPr>
            <p:cNvPr id="80" name="AutoShape 46"/>
            <p:cNvSpPr>
              <a:spLocks noChangeArrowheads="1"/>
            </p:cNvSpPr>
            <p:nvPr/>
          </p:nvSpPr>
          <p:spPr bwMode="gray">
            <a:xfrm>
              <a:off x="384" y="1383"/>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2800" b="1" dirty="0">
                <a:solidFill>
                  <a:srgbClr val="000066"/>
                </a:solidFill>
                <a:latin typeface="Times New Roman" panose="02020603050405020304" pitchFamily="18" charset="0"/>
              </a:endParaRPr>
            </a:p>
            <a:p>
              <a:pPr algn="ctr" eaLnBrk="1" hangingPunct="1">
                <a:spcBef>
                  <a:spcPct val="0"/>
                </a:spcBef>
                <a:buFontTx/>
                <a:buNone/>
              </a:pPr>
              <a:endParaRPr lang="en-US" altLang="en-US" sz="2800" b="1" dirty="0">
                <a:solidFill>
                  <a:srgbClr val="000066"/>
                </a:solidFill>
                <a:latin typeface="Garamond" panose="02020404030301010803" pitchFamily="18" charset="0"/>
              </a:endParaRPr>
            </a:p>
          </p:txBody>
        </p:sp>
        <p:sp>
          <p:nvSpPr>
            <p:cNvPr id="81" name="AutoShape 47"/>
            <p:cNvSpPr>
              <a:spLocks noChangeArrowheads="1"/>
            </p:cNvSpPr>
            <p:nvPr/>
          </p:nvSpPr>
          <p:spPr bwMode="gray">
            <a:xfrm>
              <a:off x="451" y="1379"/>
              <a:ext cx="705"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82" name="Freeform 48"/>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83" name="Text Box 49"/>
            <p:cNvSpPr txBox="1">
              <a:spLocks noChangeArrowheads="1"/>
            </p:cNvSpPr>
            <p:nvPr/>
          </p:nvSpPr>
          <p:spPr bwMode="gray">
            <a:xfrm>
              <a:off x="648" y="1373"/>
              <a:ext cx="189" cy="263"/>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C0C0C0"/>
                    </a:outerShdw>
                  </a:effectLst>
                  <a:latin typeface="Garamond" pitchFamily="18" charset="-93"/>
                  <a:cs typeface="Arial" charset="0"/>
                </a:rPr>
                <a:t>A</a:t>
              </a:r>
            </a:p>
          </p:txBody>
        </p:sp>
        <p:sp>
          <p:nvSpPr>
            <p:cNvPr id="84" name="Text Box 50"/>
            <p:cNvSpPr txBox="1">
              <a:spLocks noChangeArrowheads="1"/>
            </p:cNvSpPr>
            <p:nvPr/>
          </p:nvSpPr>
          <p:spPr bwMode="gray">
            <a:xfrm>
              <a:off x="1124" y="1404"/>
              <a:ext cx="2258"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latin typeface="Garamond" panose="02020404030301010803" pitchFamily="18" charset="0"/>
              </a:endParaRPr>
            </a:p>
          </p:txBody>
        </p:sp>
      </p:grpSp>
      <p:sp>
        <p:nvSpPr>
          <p:cNvPr id="85" name="Text Box 101"/>
          <p:cNvSpPr txBox="1">
            <a:spLocks noChangeArrowheads="1"/>
          </p:cNvSpPr>
          <p:nvPr/>
        </p:nvSpPr>
        <p:spPr bwMode="auto">
          <a:xfrm>
            <a:off x="269899" y="815583"/>
            <a:ext cx="1680528" cy="646331"/>
          </a:xfrm>
          <a:prstGeom prst="rect">
            <a:avLst/>
          </a:prstGeom>
          <a:solidFill>
            <a:srgbClr val="00CC0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algn="ctr">
              <a:defRPr/>
            </a:pPr>
            <a:r>
              <a:rPr lang="en-US" sz="3600" b="1" dirty="0" err="1">
                <a:latin typeface="Garamond" pitchFamily="18" charset="-93"/>
                <a:cs typeface="Arial" charset="0"/>
              </a:rPr>
              <a:t>Câu</a:t>
            </a:r>
            <a:r>
              <a:rPr lang="en-US" sz="3600" b="1" dirty="0">
                <a:latin typeface="Garamond" pitchFamily="18" charset="-93"/>
                <a:cs typeface="Arial" charset="0"/>
              </a:rPr>
              <a:t> 2:</a:t>
            </a:r>
            <a:endParaRPr lang="vi-VN" sz="3600" b="1" dirty="0">
              <a:latin typeface="Garamond" pitchFamily="18" charset="-93"/>
              <a:cs typeface="Arial" charset="0"/>
            </a:endParaRPr>
          </a:p>
        </p:txBody>
      </p:sp>
      <p:sp>
        <p:nvSpPr>
          <p:cNvPr id="87" name="Rectangle 111"/>
          <p:cNvSpPr>
            <a:spLocks noChangeArrowheads="1"/>
          </p:cNvSpPr>
          <p:nvPr/>
        </p:nvSpPr>
        <p:spPr bwMode="auto">
          <a:xfrm>
            <a:off x="5433781" y="5764657"/>
            <a:ext cx="6639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20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grpSp>
        <p:nvGrpSpPr>
          <p:cNvPr id="89" name="Group 88"/>
          <p:cNvGrpSpPr>
            <a:grpSpLocks/>
          </p:cNvGrpSpPr>
          <p:nvPr/>
        </p:nvGrpSpPr>
        <p:grpSpPr bwMode="auto">
          <a:xfrm>
            <a:off x="4735951" y="4370438"/>
            <a:ext cx="3278615" cy="837819"/>
            <a:chOff x="384" y="1344"/>
            <a:chExt cx="3072" cy="381"/>
          </a:xfrm>
        </p:grpSpPr>
        <p:sp>
          <p:nvSpPr>
            <p:cNvPr id="90" name="AutoShape 10"/>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endParaRPr lang="en-US" altLang="en-US" sz="2800" b="1">
                <a:solidFill>
                  <a:srgbClr val="000066"/>
                </a:solidFill>
                <a:latin typeface="Garamond" panose="02020404030301010803" pitchFamily="18" charset="0"/>
              </a:endParaRPr>
            </a:p>
          </p:txBody>
        </p:sp>
        <p:sp>
          <p:nvSpPr>
            <p:cNvPr id="91" name="AutoShape 11"/>
            <p:cNvSpPr>
              <a:spLocks noChangeArrowheads="1"/>
            </p:cNvSpPr>
            <p:nvPr/>
          </p:nvSpPr>
          <p:spPr bwMode="gray">
            <a:xfrm>
              <a:off x="451" y="1379"/>
              <a:ext cx="592" cy="314"/>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92" name="Freeform 91"/>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93" name="Text Box 13"/>
            <p:cNvSpPr txBox="1">
              <a:spLocks noChangeArrowheads="1"/>
            </p:cNvSpPr>
            <p:nvPr/>
          </p:nvSpPr>
          <p:spPr bwMode="gray">
            <a:xfrm>
              <a:off x="639" y="1373"/>
              <a:ext cx="197" cy="293"/>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r">
                <a:defRPr/>
              </a:pPr>
              <a:r>
                <a:rPr lang="en-US" sz="2800" b="1" dirty="0">
                  <a:solidFill>
                    <a:srgbClr val="FF0000"/>
                  </a:solidFill>
                  <a:effectLst>
                    <a:outerShdw blurRad="38100" dist="38100" dir="2700000" algn="tl">
                      <a:srgbClr val="C0C0C0"/>
                    </a:outerShdw>
                  </a:effectLst>
                  <a:latin typeface="Garamond" pitchFamily="18" charset="-93"/>
                  <a:cs typeface="Arial" charset="0"/>
                </a:rPr>
                <a:t>D</a:t>
              </a:r>
            </a:p>
          </p:txBody>
        </p:sp>
        <p:sp>
          <p:nvSpPr>
            <p:cNvPr id="94" name="Text Box 14"/>
            <p:cNvSpPr txBox="1">
              <a:spLocks noChangeArrowheads="1"/>
            </p:cNvSpPr>
            <p:nvPr/>
          </p:nvSpPr>
          <p:spPr bwMode="gray">
            <a:xfrm>
              <a:off x="1124" y="1404"/>
              <a:ext cx="225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600" b="1">
                <a:latin typeface="Garamond" panose="02020404030301010803" pitchFamily="18" charset="0"/>
              </a:endParaRPr>
            </a:p>
          </p:txBody>
        </p:sp>
      </p:grpSp>
      <p:sp>
        <p:nvSpPr>
          <p:cNvPr id="95" name="Oval 104">
            <a:hlinkClick r:id="rId3" action="ppaction://hlinksldjump"/>
          </p:cNvPr>
          <p:cNvSpPr>
            <a:spLocks noChangeArrowheads="1"/>
          </p:cNvSpPr>
          <p:nvPr/>
        </p:nvSpPr>
        <p:spPr bwMode="auto">
          <a:xfrm>
            <a:off x="6284150" y="2128249"/>
            <a:ext cx="1447800" cy="762000"/>
          </a:xfrm>
          <a:prstGeom prst="ellipse">
            <a:avLst/>
          </a:prstGeom>
          <a:solidFill>
            <a:srgbClr val="FF9FF1"/>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b="1" dirty="0">
              <a:latin typeface="Times New Roman" panose="02020603050405020304" pitchFamily="18" charset="0"/>
            </a:endParaRPr>
          </a:p>
        </p:txBody>
      </p:sp>
      <p:sp>
        <p:nvSpPr>
          <p:cNvPr id="96" name="Rectangle 111"/>
          <p:cNvSpPr>
            <a:spLocks noChangeArrowheads="1"/>
          </p:cNvSpPr>
          <p:nvPr/>
        </p:nvSpPr>
        <p:spPr bwMode="auto">
          <a:xfrm>
            <a:off x="6586299" y="2256577"/>
            <a:ext cx="6639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50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
        <p:nvSpPr>
          <p:cNvPr id="2" name="TextBox 1"/>
          <p:cNvSpPr txBox="1"/>
          <p:nvPr/>
        </p:nvSpPr>
        <p:spPr>
          <a:xfrm>
            <a:off x="301023" y="1828800"/>
            <a:ext cx="308577" cy="457200"/>
          </a:xfrm>
          <a:prstGeom prst="rect">
            <a:avLst/>
          </a:prstGeom>
          <a:solidFill>
            <a:schemeClr val="bg1"/>
          </a:solidFill>
        </p:spPr>
        <p:txBody>
          <a:bodyPr wrap="square" rtlCol="0">
            <a:spAutoFit/>
          </a:bodyPr>
          <a:lstStyle/>
          <a:p>
            <a:endParaRPr lang="en-US" dirty="0"/>
          </a:p>
        </p:txBody>
      </p:sp>
      <p:sp>
        <p:nvSpPr>
          <p:cNvPr id="39" name="TextBox 38"/>
          <p:cNvSpPr txBox="1"/>
          <p:nvPr/>
        </p:nvSpPr>
        <p:spPr>
          <a:xfrm>
            <a:off x="340487" y="1916952"/>
            <a:ext cx="269113" cy="369048"/>
          </a:xfrm>
          <a:prstGeom prst="rect">
            <a:avLst/>
          </a:prstGeom>
          <a:solidFill>
            <a:schemeClr val="bg1"/>
          </a:solidFill>
        </p:spPr>
        <p:txBody>
          <a:bodyPr wrap="square" rtlCol="0">
            <a:spAutoFit/>
          </a:bodyPr>
          <a:lstStyle/>
          <a:p>
            <a:endParaRPr lang="en-US" dirty="0"/>
          </a:p>
        </p:txBody>
      </p:sp>
      <p:sp>
        <p:nvSpPr>
          <p:cNvPr id="41" name="Rectangle 111"/>
          <p:cNvSpPr>
            <a:spLocks noChangeArrowheads="1"/>
          </p:cNvSpPr>
          <p:nvPr/>
        </p:nvSpPr>
        <p:spPr bwMode="auto">
          <a:xfrm>
            <a:off x="6097745" y="4549962"/>
            <a:ext cx="6639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40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
        <p:nvSpPr>
          <p:cNvPr id="42" name="AutoShape 100"/>
          <p:cNvSpPr>
            <a:spLocks noChangeArrowheads="1"/>
          </p:cNvSpPr>
          <p:nvPr/>
        </p:nvSpPr>
        <p:spPr bwMode="gray">
          <a:xfrm>
            <a:off x="1766815" y="102741"/>
            <a:ext cx="2225310" cy="2677056"/>
          </a:xfrm>
          <a:prstGeom prst="roundRect">
            <a:avLst>
              <a:gd name="adj" fmla="val 50000"/>
            </a:avLst>
          </a:prstGeom>
          <a:noFill/>
          <a:ln>
            <a:noFill/>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4">
              <a:shade val="50000"/>
            </a:schemeClr>
          </a:lnRef>
          <a:fillRef idx="1">
            <a:schemeClr val="accent4"/>
          </a:fillRef>
          <a:effectRef idx="0">
            <a:schemeClr val="accent4"/>
          </a:effectRef>
          <a:fontRef idx="minor">
            <a:schemeClr val="lt1"/>
          </a:fontRef>
        </p:style>
        <p:txBody>
          <a:bodyPr wrap="none" anchor="ctr"/>
          <a:lstStyle/>
          <a:p>
            <a:pPr eaLnBrk="1" hangingPunct="1">
              <a:defRPr/>
            </a:pPr>
            <a:r>
              <a:rPr lang="en-US" sz="2800" dirty="0">
                <a:solidFill>
                  <a:schemeClr val="tx1"/>
                </a:solidFill>
                <a:latin typeface="Arial" charset="0"/>
              </a:rPr>
              <a:t>Cho </a:t>
            </a:r>
            <a:r>
              <a:rPr lang="en-US" sz="2800" dirty="0" err="1">
                <a:solidFill>
                  <a:schemeClr val="tx1"/>
                </a:solidFill>
                <a:latin typeface="Arial" charset="0"/>
              </a:rPr>
              <a:t>hình</a:t>
            </a:r>
            <a:r>
              <a:rPr lang="en-US" sz="2800" dirty="0">
                <a:solidFill>
                  <a:schemeClr val="tx1"/>
                </a:solidFill>
                <a:latin typeface="Arial" charset="0"/>
              </a:rPr>
              <a:t> </a:t>
            </a:r>
            <a:r>
              <a:rPr lang="en-US" sz="2800" dirty="0" err="1">
                <a:solidFill>
                  <a:schemeClr val="tx1"/>
                </a:solidFill>
                <a:latin typeface="Arial" charset="0"/>
              </a:rPr>
              <a:t>vẽ</a:t>
            </a:r>
            <a:r>
              <a:rPr lang="en-US" sz="2800" dirty="0">
                <a:solidFill>
                  <a:schemeClr val="tx1"/>
                </a:solidFill>
                <a:latin typeface="Arial" charset="0"/>
              </a:rPr>
              <a:t> </a:t>
            </a:r>
            <a:r>
              <a:rPr lang="en-US" sz="2800" dirty="0" err="1">
                <a:solidFill>
                  <a:schemeClr val="tx1"/>
                </a:solidFill>
                <a:latin typeface="Arial" charset="0"/>
              </a:rPr>
              <a:t>biết</a:t>
            </a:r>
            <a:r>
              <a:rPr lang="en-US" sz="2800" dirty="0">
                <a:solidFill>
                  <a:schemeClr val="tx1"/>
                </a:solidFill>
                <a:latin typeface="Arial" charset="0"/>
              </a:rPr>
              <a:t> </a:t>
            </a:r>
            <a:r>
              <a:rPr lang="en-US" sz="2800" dirty="0" err="1">
                <a:solidFill>
                  <a:schemeClr val="tx1"/>
                </a:solidFill>
                <a:latin typeface="Arial" charset="0"/>
              </a:rPr>
              <a:t>số</a:t>
            </a:r>
            <a:r>
              <a:rPr lang="en-US" sz="2800" dirty="0">
                <a:solidFill>
                  <a:schemeClr val="tx1"/>
                </a:solidFill>
                <a:latin typeface="Arial" charset="0"/>
              </a:rPr>
              <a:t> </a:t>
            </a:r>
            <a:r>
              <a:rPr lang="en-US" sz="2800" dirty="0" err="1">
                <a:solidFill>
                  <a:schemeClr val="tx1"/>
                </a:solidFill>
                <a:latin typeface="Arial" charset="0"/>
              </a:rPr>
              <a:t>đo</a:t>
            </a:r>
            <a:r>
              <a:rPr lang="en-US" sz="2800" dirty="0">
                <a:solidFill>
                  <a:schemeClr val="tx1"/>
                </a:solidFill>
                <a:latin typeface="Arial" charset="0"/>
              </a:rPr>
              <a:t>        = 70</a:t>
            </a:r>
            <a:r>
              <a:rPr lang="en-US" sz="2800" baseline="30000" dirty="0">
                <a:solidFill>
                  <a:schemeClr val="tx1"/>
                </a:solidFill>
                <a:latin typeface="Arial" charset="0"/>
              </a:rPr>
              <a:t>0</a:t>
            </a:r>
            <a:r>
              <a:rPr lang="en-US" sz="2800" dirty="0">
                <a:solidFill>
                  <a:schemeClr val="tx1"/>
                </a:solidFill>
                <a:latin typeface="Arial" charset="0"/>
              </a:rPr>
              <a:t> </a:t>
            </a:r>
          </a:p>
          <a:p>
            <a:pPr eaLnBrk="1" hangingPunct="1">
              <a:defRPr/>
            </a:pPr>
            <a:r>
              <a:rPr lang="en-US" sz="2800" dirty="0">
                <a:solidFill>
                  <a:schemeClr val="tx1"/>
                </a:solidFill>
                <a:latin typeface="Arial" charset="0"/>
              </a:rPr>
              <a:t>        = 30</a:t>
            </a:r>
            <a:r>
              <a:rPr lang="en-US" sz="2800" baseline="30000" dirty="0">
                <a:solidFill>
                  <a:schemeClr val="tx1"/>
                </a:solidFill>
                <a:latin typeface="Arial" charset="0"/>
              </a:rPr>
              <a:t>0</a:t>
            </a:r>
            <a:r>
              <a:rPr lang="en-US" sz="2800" dirty="0">
                <a:solidFill>
                  <a:schemeClr val="tx1"/>
                </a:solidFill>
                <a:latin typeface="Arial" charset="0"/>
              </a:rPr>
              <a:t>. </a:t>
            </a:r>
            <a:r>
              <a:rPr lang="en-US" sz="2800" dirty="0" err="1">
                <a:solidFill>
                  <a:schemeClr val="tx1"/>
                </a:solidFill>
                <a:latin typeface="Arial" charset="0"/>
              </a:rPr>
              <a:t>Số</a:t>
            </a:r>
            <a:r>
              <a:rPr lang="en-US" sz="2800" dirty="0">
                <a:solidFill>
                  <a:schemeClr val="tx1"/>
                </a:solidFill>
                <a:latin typeface="Arial" charset="0"/>
              </a:rPr>
              <a:t> </a:t>
            </a:r>
            <a:r>
              <a:rPr lang="en-US" sz="2800" dirty="0" err="1">
                <a:solidFill>
                  <a:schemeClr val="tx1"/>
                </a:solidFill>
                <a:latin typeface="Arial" charset="0"/>
              </a:rPr>
              <a:t>đo</a:t>
            </a:r>
            <a:r>
              <a:rPr lang="en-US" sz="2800" dirty="0">
                <a:solidFill>
                  <a:schemeClr val="tx1"/>
                </a:solidFill>
                <a:latin typeface="Arial" charset="0"/>
              </a:rPr>
              <a:t> </a:t>
            </a:r>
            <a:r>
              <a:rPr lang="en-US" sz="2800" dirty="0" err="1">
                <a:solidFill>
                  <a:schemeClr val="tx1"/>
                </a:solidFill>
                <a:latin typeface="Arial" charset="0"/>
              </a:rPr>
              <a:t>của</a:t>
            </a:r>
            <a:r>
              <a:rPr lang="en-US" sz="2800" dirty="0">
                <a:solidFill>
                  <a:schemeClr val="tx1"/>
                </a:solidFill>
                <a:latin typeface="Arial" charset="0"/>
              </a:rPr>
              <a:t> </a:t>
            </a:r>
            <a:r>
              <a:rPr lang="en-US" sz="2800" dirty="0" err="1">
                <a:solidFill>
                  <a:schemeClr val="tx1"/>
                </a:solidFill>
                <a:latin typeface="Arial" charset="0"/>
              </a:rPr>
              <a:t>góc</a:t>
            </a:r>
            <a:r>
              <a:rPr lang="en-US" sz="2800" dirty="0">
                <a:solidFill>
                  <a:schemeClr val="tx1"/>
                </a:solidFill>
                <a:latin typeface="Arial" charset="0"/>
              </a:rPr>
              <a:t> BEC </a:t>
            </a:r>
            <a:r>
              <a:rPr lang="en-US" sz="2800" dirty="0" err="1">
                <a:solidFill>
                  <a:schemeClr val="tx1"/>
                </a:solidFill>
                <a:latin typeface="Arial" charset="0"/>
              </a:rPr>
              <a:t>là</a:t>
            </a:r>
            <a:r>
              <a:rPr lang="en-US" sz="2800" dirty="0">
                <a:solidFill>
                  <a:schemeClr val="tx1"/>
                </a:solidFill>
                <a:latin typeface="Arial" charset="0"/>
              </a:rPr>
              <a:t>: </a:t>
            </a:r>
          </a:p>
        </p:txBody>
      </p:sp>
      <p:pic>
        <p:nvPicPr>
          <p:cNvPr id="43" name="Picture 109"/>
          <p:cNvPicPr>
            <a:picLocks noChangeAspect="1" noChangeArrowheads="1"/>
          </p:cNvPicPr>
          <p:nvPr/>
        </p:nvPicPr>
        <p:blipFill>
          <a:blip r:embed="rId4"/>
          <a:srcRect/>
          <a:stretch>
            <a:fillRect/>
          </a:stretch>
        </p:blipFill>
        <p:spPr bwMode="auto">
          <a:xfrm>
            <a:off x="354245" y="2286000"/>
            <a:ext cx="3449100" cy="3092296"/>
          </a:xfrm>
          <a:prstGeom prst="rect">
            <a:avLst/>
          </a:prstGeom>
          <a:solidFill>
            <a:schemeClr val="accent2">
              <a:lumMod val="60000"/>
              <a:lumOff val="40000"/>
            </a:schemeClr>
          </a:solidFill>
          <a:ln w="9525">
            <a:solidFill>
              <a:schemeClr val="accent6">
                <a:lumMod val="60000"/>
                <a:lumOff val="40000"/>
              </a:schemeClr>
            </a:solidFill>
            <a:miter lim="800000"/>
            <a:headEnd/>
            <a:tailEnd/>
          </a:ln>
          <a:effectLst/>
        </p:spPr>
      </p:pic>
      <p:graphicFrame>
        <p:nvGraphicFramePr>
          <p:cNvPr id="44" name="Object 110"/>
          <p:cNvGraphicFramePr>
            <a:graphicFrameLocks noChangeAspect="1"/>
          </p:cNvGraphicFramePr>
          <p:nvPr>
            <p:extLst>
              <p:ext uri="{D42A27DB-BD31-4B8C-83A1-F6EECF244321}">
                <p14:modId xmlns:p14="http://schemas.microsoft.com/office/powerpoint/2010/main" val="2209181898"/>
              </p:ext>
            </p:extLst>
          </p:nvPr>
        </p:nvGraphicFramePr>
        <p:xfrm>
          <a:off x="5792258" y="811254"/>
          <a:ext cx="714375" cy="591398"/>
        </p:xfrm>
        <a:graphic>
          <a:graphicData uri="http://schemas.openxmlformats.org/presentationml/2006/ole">
            <mc:AlternateContent xmlns:mc="http://schemas.openxmlformats.org/markup-compatibility/2006">
              <mc:Choice xmlns:v="urn:schemas-microsoft-com:vml" Requires="v">
                <p:oleObj spid="_x0000_s13349" name="Equation" r:id="rId5" imgW="368140" imgH="253890" progId="Equation.DSMT4">
                  <p:embed/>
                </p:oleObj>
              </mc:Choice>
              <mc:Fallback>
                <p:oleObj name="Equation" r:id="rId5" imgW="368140" imgH="25389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2258" y="811254"/>
                        <a:ext cx="714375" cy="591398"/>
                      </a:xfrm>
                      <a:prstGeom prst="rect">
                        <a:avLst/>
                      </a:prstGeom>
                      <a:noFill/>
                      <a:ln>
                        <a:noFill/>
                      </a:ln>
                      <a:effectLst/>
                      <a:extLst/>
                    </p:spPr>
                  </p:pic>
                </p:oleObj>
              </mc:Fallback>
            </mc:AlternateContent>
          </a:graphicData>
        </a:graphic>
      </p:graphicFrame>
      <p:graphicFrame>
        <p:nvGraphicFramePr>
          <p:cNvPr id="45" name="Object 110"/>
          <p:cNvGraphicFramePr>
            <a:graphicFrameLocks noChangeAspect="1"/>
          </p:cNvGraphicFramePr>
          <p:nvPr>
            <p:extLst>
              <p:ext uri="{D42A27DB-BD31-4B8C-83A1-F6EECF244321}">
                <p14:modId xmlns:p14="http://schemas.microsoft.com/office/powerpoint/2010/main" val="3097087524"/>
              </p:ext>
            </p:extLst>
          </p:nvPr>
        </p:nvGraphicFramePr>
        <p:xfrm>
          <a:off x="2210924" y="1385899"/>
          <a:ext cx="752475" cy="428625"/>
        </p:xfrm>
        <a:graphic>
          <a:graphicData uri="http://schemas.openxmlformats.org/presentationml/2006/ole">
            <mc:AlternateContent xmlns:mc="http://schemas.openxmlformats.org/markup-compatibility/2006">
              <mc:Choice xmlns:v="urn:schemas-microsoft-com:vml" Requires="v">
                <p:oleObj spid="_x0000_s13350" name="Equation" r:id="rId7" imgW="406048" imgH="253780" progId="Equation.DSMT4">
                  <p:embed/>
                </p:oleObj>
              </mc:Choice>
              <mc:Fallback>
                <p:oleObj name="Equation" r:id="rId7" imgW="406048" imgH="2537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10924" y="1385899"/>
                        <a:ext cx="75247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183809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5"/>
                                        </p:tgtEl>
                                        <p:attrNameLst>
                                          <p:attrName>style.visibility</p:attrName>
                                        </p:attrNameLst>
                                      </p:cBhvr>
                                      <p:to>
                                        <p:strVal val="visible"/>
                                      </p:to>
                                    </p:set>
                                    <p:animEffect transition="in" filter="box(in)">
                                      <p:cBhvr>
                                        <p:cTn id="7" dur="5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WordArt 3"/>
          <p:cNvSpPr>
            <a:spLocks noChangeArrowheads="1" noChangeShapeType="1" noTextEdit="1"/>
          </p:cNvSpPr>
          <p:nvPr/>
        </p:nvSpPr>
        <p:spPr bwMode="auto">
          <a:xfrm>
            <a:off x="422275" y="895646"/>
            <a:ext cx="1873250" cy="360363"/>
          </a:xfrm>
          <a:prstGeom prst="rect">
            <a:avLst/>
          </a:prstGeom>
        </p:spPr>
        <p:txBody>
          <a:bodyPr wrap="none" fromWordArt="1">
            <a:prstTxWarp prst="textPlain">
              <a:avLst>
                <a:gd name="adj" fmla="val 50000"/>
              </a:avLst>
            </a:prstTxWarp>
          </a:bodyPr>
          <a:lstStyle/>
          <a:p>
            <a:pPr algn="ctr"/>
            <a:r>
              <a:rPr lang="en-US" sz="3600" b="1" kern="10" dirty="0" err="1">
                <a:ln w="9525">
                  <a:solidFill>
                    <a:srgbClr val="993300"/>
                  </a:solidFill>
                  <a:round/>
                  <a:headEnd/>
                  <a:tailEnd/>
                </a:ln>
                <a:solidFill>
                  <a:schemeClr val="tx2"/>
                </a:solidFill>
                <a:cs typeface="Arial" panose="020B0604020202020204" pitchFamily="34" charset="0"/>
              </a:rPr>
              <a:t>Bài</a:t>
            </a:r>
            <a:r>
              <a:rPr lang="en-US" sz="3600" b="1" kern="10" dirty="0">
                <a:ln w="9525">
                  <a:solidFill>
                    <a:srgbClr val="993300"/>
                  </a:solidFill>
                  <a:round/>
                  <a:headEnd/>
                  <a:tailEnd/>
                </a:ln>
                <a:solidFill>
                  <a:schemeClr val="tx2"/>
                </a:solidFill>
                <a:cs typeface="Arial" panose="020B0604020202020204" pitchFamily="34" charset="0"/>
              </a:rPr>
              <a:t> 36 / tr82 </a:t>
            </a:r>
            <a:r>
              <a:rPr lang="en-US" sz="3600" b="1" kern="10" dirty="0" err="1">
                <a:ln w="9525">
                  <a:solidFill>
                    <a:srgbClr val="993300"/>
                  </a:solidFill>
                  <a:round/>
                  <a:headEnd/>
                  <a:tailEnd/>
                </a:ln>
                <a:solidFill>
                  <a:schemeClr val="tx2"/>
                </a:solidFill>
                <a:cs typeface="Arial" panose="020B0604020202020204" pitchFamily="34" charset="0"/>
              </a:rPr>
              <a:t>sgk</a:t>
            </a:r>
            <a:endParaRPr lang="en-US" sz="3600" b="1" kern="10" dirty="0">
              <a:ln w="9525">
                <a:solidFill>
                  <a:srgbClr val="993300"/>
                </a:solidFill>
                <a:round/>
                <a:headEnd/>
                <a:tailEnd/>
              </a:ln>
              <a:solidFill>
                <a:schemeClr val="tx2"/>
              </a:solidFill>
              <a:cs typeface="Arial" panose="020B0604020202020204" pitchFamily="34" charset="0"/>
            </a:endParaRPr>
          </a:p>
        </p:txBody>
      </p:sp>
      <p:sp>
        <p:nvSpPr>
          <p:cNvPr id="30723" name="Rectangle 4"/>
          <p:cNvSpPr>
            <a:spLocks noChangeArrowheads="1"/>
          </p:cNvSpPr>
          <p:nvPr/>
        </p:nvSpPr>
        <p:spPr bwMode="auto">
          <a:xfrm>
            <a:off x="0" y="357616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SzPct val="85000"/>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eaLnBrk="1" hangingPunct="1">
              <a:spcBef>
                <a:spcPct val="0"/>
              </a:spcBef>
            </a:pPr>
            <a:endParaRPr lang="en-US" altLang="en-US" sz="1800">
              <a:latin typeface="Garamond" panose="02020404030301010803" pitchFamily="18" charset="0"/>
              <a:cs typeface="Arial" panose="020B0604020202020204" pitchFamily="34" charset="0"/>
            </a:endParaRPr>
          </a:p>
        </p:txBody>
      </p:sp>
      <p:sp>
        <p:nvSpPr>
          <p:cNvPr id="30724" name="Rectangle 5"/>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SzPct val="85000"/>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eaLnBrk="1" hangingPunct="1">
              <a:spcBef>
                <a:spcPct val="0"/>
              </a:spcBef>
            </a:pPr>
            <a:endParaRPr lang="en-US" altLang="en-US" sz="1800">
              <a:latin typeface="Garamond" panose="02020404030301010803" pitchFamily="18" charset="0"/>
              <a:cs typeface="Arial" panose="020B0604020202020204" pitchFamily="34" charset="0"/>
            </a:endParaRPr>
          </a:p>
        </p:txBody>
      </p:sp>
      <p:sp>
        <p:nvSpPr>
          <p:cNvPr id="37894" name="Rectangle 6"/>
          <p:cNvSpPr>
            <a:spLocks noChangeArrowheads="1"/>
          </p:cNvSpPr>
          <p:nvPr/>
        </p:nvSpPr>
        <p:spPr bwMode="auto">
          <a:xfrm>
            <a:off x="285750" y="2759126"/>
            <a:ext cx="61436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SzPct val="85000"/>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pPr>
            <a:r>
              <a:rPr lang="en-US" altLang="en-US" sz="2400" b="1" dirty="0">
                <a:latin typeface="Times New Roman" panose="02020603050405020304" pitchFamily="18" charset="0"/>
                <a:cs typeface="Arial" panose="020B0604020202020204" pitchFamily="34" charset="0"/>
              </a:rPr>
              <a:t>GIẢI</a:t>
            </a:r>
          </a:p>
          <a:p>
            <a:pPr>
              <a:spcBef>
                <a:spcPct val="0"/>
              </a:spcBef>
            </a:pPr>
            <a:r>
              <a:rPr lang="en-US" altLang="en-US" sz="2400" b="1" dirty="0" err="1">
                <a:solidFill>
                  <a:schemeClr val="tx2"/>
                </a:solidFill>
                <a:latin typeface="Times New Roman" panose="02020603050405020304" pitchFamily="18" charset="0"/>
                <a:cs typeface="Arial" panose="020B0604020202020204" pitchFamily="34" charset="0"/>
              </a:rPr>
              <a:t>Áp</a:t>
            </a:r>
            <a:r>
              <a:rPr lang="en-US" altLang="en-US" sz="2400" b="1" dirty="0">
                <a:solidFill>
                  <a:schemeClr val="tx2"/>
                </a:solidFill>
                <a:latin typeface="Times New Roman" panose="02020603050405020304" pitchFamily="18" charset="0"/>
                <a:cs typeface="Arial" panose="020B0604020202020204" pitchFamily="34" charset="0"/>
              </a:rPr>
              <a:t> </a:t>
            </a:r>
            <a:r>
              <a:rPr lang="en-US" altLang="en-US" sz="2400" b="1" dirty="0" err="1">
                <a:solidFill>
                  <a:schemeClr val="tx2"/>
                </a:solidFill>
                <a:latin typeface="Times New Roman" panose="02020603050405020304" pitchFamily="18" charset="0"/>
                <a:cs typeface="Arial" panose="020B0604020202020204" pitchFamily="34" charset="0"/>
              </a:rPr>
              <a:t>dụng</a:t>
            </a:r>
            <a:r>
              <a:rPr lang="en-US" altLang="en-US" sz="2400" b="1" dirty="0">
                <a:solidFill>
                  <a:schemeClr val="tx2"/>
                </a:solidFill>
                <a:latin typeface="Times New Roman" panose="02020603050405020304" pitchFamily="18" charset="0"/>
                <a:cs typeface="Arial" panose="020B0604020202020204" pitchFamily="34" charset="0"/>
              </a:rPr>
              <a:t> </a:t>
            </a:r>
            <a:r>
              <a:rPr lang="en-US" altLang="en-US" sz="2400" b="1" dirty="0" err="1">
                <a:solidFill>
                  <a:schemeClr val="tx2"/>
                </a:solidFill>
                <a:latin typeface="Times New Roman" panose="02020603050405020304" pitchFamily="18" charset="0"/>
                <a:cs typeface="Arial" panose="020B0604020202020204" pitchFamily="34" charset="0"/>
              </a:rPr>
              <a:t>góc</a:t>
            </a:r>
            <a:r>
              <a:rPr lang="en-US" altLang="en-US" sz="2400" b="1" dirty="0">
                <a:solidFill>
                  <a:schemeClr val="tx2"/>
                </a:solidFill>
                <a:latin typeface="Times New Roman" panose="02020603050405020304" pitchFamily="18" charset="0"/>
                <a:cs typeface="Arial" panose="020B0604020202020204" pitchFamily="34" charset="0"/>
              </a:rPr>
              <a:t> </a:t>
            </a:r>
            <a:r>
              <a:rPr lang="en-US" altLang="en-US" sz="2400" b="1" dirty="0" err="1">
                <a:solidFill>
                  <a:schemeClr val="tx2"/>
                </a:solidFill>
                <a:latin typeface="Times New Roman" panose="02020603050405020304" pitchFamily="18" charset="0"/>
                <a:cs typeface="Arial" panose="020B0604020202020204" pitchFamily="34" charset="0"/>
              </a:rPr>
              <a:t>có</a:t>
            </a:r>
            <a:r>
              <a:rPr lang="en-US" altLang="en-US" sz="2400" b="1" dirty="0">
                <a:solidFill>
                  <a:schemeClr val="tx2"/>
                </a:solidFill>
                <a:latin typeface="Times New Roman" panose="02020603050405020304" pitchFamily="18" charset="0"/>
                <a:cs typeface="Arial" panose="020B0604020202020204" pitchFamily="34" charset="0"/>
              </a:rPr>
              <a:t> </a:t>
            </a:r>
            <a:r>
              <a:rPr lang="en-US" altLang="en-US" sz="2400" b="1" dirty="0" err="1">
                <a:solidFill>
                  <a:schemeClr val="tx2"/>
                </a:solidFill>
                <a:latin typeface="Times New Roman" panose="02020603050405020304" pitchFamily="18" charset="0"/>
                <a:cs typeface="Arial" panose="020B0604020202020204" pitchFamily="34" charset="0"/>
              </a:rPr>
              <a:t>đỉnh</a:t>
            </a:r>
            <a:r>
              <a:rPr lang="en-US" altLang="en-US" sz="2400" b="1" dirty="0">
                <a:solidFill>
                  <a:schemeClr val="tx2"/>
                </a:solidFill>
                <a:latin typeface="Times New Roman" panose="02020603050405020304" pitchFamily="18" charset="0"/>
                <a:cs typeface="Arial" panose="020B0604020202020204" pitchFamily="34" charset="0"/>
              </a:rPr>
              <a:t> ở </a:t>
            </a:r>
            <a:r>
              <a:rPr lang="en-US" altLang="en-US" sz="2400" b="1" dirty="0" err="1">
                <a:solidFill>
                  <a:schemeClr val="tx2"/>
                </a:solidFill>
                <a:latin typeface="Times New Roman" panose="02020603050405020304" pitchFamily="18" charset="0"/>
                <a:cs typeface="Arial" panose="020B0604020202020204" pitchFamily="34" charset="0"/>
              </a:rPr>
              <a:t>bên</a:t>
            </a:r>
            <a:r>
              <a:rPr lang="en-US" altLang="en-US" sz="2400" b="1" dirty="0">
                <a:solidFill>
                  <a:schemeClr val="tx2"/>
                </a:solidFill>
                <a:latin typeface="Times New Roman" panose="02020603050405020304" pitchFamily="18" charset="0"/>
                <a:cs typeface="Arial" panose="020B0604020202020204" pitchFamily="34" charset="0"/>
              </a:rPr>
              <a:t> </a:t>
            </a:r>
            <a:r>
              <a:rPr lang="en-US" altLang="en-US" sz="2400" b="1" dirty="0" err="1">
                <a:solidFill>
                  <a:schemeClr val="tx2"/>
                </a:solidFill>
                <a:latin typeface="Times New Roman" panose="02020603050405020304" pitchFamily="18" charset="0"/>
                <a:cs typeface="Arial" panose="020B0604020202020204" pitchFamily="34" charset="0"/>
              </a:rPr>
              <a:t>trong</a:t>
            </a:r>
            <a:r>
              <a:rPr lang="en-US" altLang="en-US" sz="2400" b="1" dirty="0">
                <a:solidFill>
                  <a:schemeClr val="tx2"/>
                </a:solidFill>
                <a:latin typeface="Times New Roman" panose="02020603050405020304" pitchFamily="18" charset="0"/>
                <a:cs typeface="Arial" panose="020B0604020202020204" pitchFamily="34" charset="0"/>
              </a:rPr>
              <a:t> </a:t>
            </a:r>
            <a:r>
              <a:rPr lang="en-US" altLang="en-US" sz="2400" b="1" dirty="0" err="1">
                <a:solidFill>
                  <a:schemeClr val="tx2"/>
                </a:solidFill>
                <a:latin typeface="Times New Roman" panose="02020603050405020304" pitchFamily="18" charset="0"/>
                <a:cs typeface="Arial" panose="020B0604020202020204" pitchFamily="34" charset="0"/>
              </a:rPr>
              <a:t>đường</a:t>
            </a:r>
            <a:r>
              <a:rPr lang="en-US" altLang="en-US" sz="2400" b="1" dirty="0">
                <a:solidFill>
                  <a:schemeClr val="tx2"/>
                </a:solidFill>
                <a:latin typeface="Times New Roman" panose="02020603050405020304" pitchFamily="18" charset="0"/>
                <a:cs typeface="Arial" panose="020B0604020202020204" pitchFamily="34" charset="0"/>
              </a:rPr>
              <a:t> </a:t>
            </a:r>
            <a:r>
              <a:rPr lang="en-US" altLang="en-US" sz="2400" b="1" dirty="0" err="1">
                <a:solidFill>
                  <a:schemeClr val="tx2"/>
                </a:solidFill>
                <a:latin typeface="Times New Roman" panose="02020603050405020304" pitchFamily="18" charset="0"/>
                <a:cs typeface="Arial" panose="020B0604020202020204" pitchFamily="34" charset="0"/>
              </a:rPr>
              <a:t>tròn</a:t>
            </a:r>
            <a:r>
              <a:rPr lang="en-US" altLang="en-US" sz="2400" b="1" dirty="0">
                <a:solidFill>
                  <a:schemeClr val="tx2"/>
                </a:solidFill>
                <a:latin typeface="Times New Roman" panose="02020603050405020304" pitchFamily="18" charset="0"/>
                <a:cs typeface="Arial" panose="020B0604020202020204" pitchFamily="34" charset="0"/>
              </a:rPr>
              <a:t>: </a:t>
            </a:r>
          </a:p>
        </p:txBody>
      </p:sp>
      <p:sp>
        <p:nvSpPr>
          <p:cNvPr id="37895" name="Rectangle 7"/>
          <p:cNvSpPr>
            <a:spLocks noChangeArrowheads="1"/>
          </p:cNvSpPr>
          <p:nvPr/>
        </p:nvSpPr>
        <p:spPr bwMode="auto">
          <a:xfrm>
            <a:off x="571500" y="3571875"/>
            <a:ext cx="6659563" cy="174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SzPct val="85000"/>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eaLnBrk="1" hangingPunct="1">
              <a:lnSpc>
                <a:spcPct val="170000"/>
              </a:lnSpc>
              <a:spcBef>
                <a:spcPct val="0"/>
              </a:spcBef>
            </a:pPr>
            <a:r>
              <a:rPr lang="en-US" altLang="en-US" b="1" dirty="0">
                <a:solidFill>
                  <a:schemeClr val="tx2"/>
                </a:solidFill>
                <a:latin typeface="Times New Roman" panose="02020603050405020304" pitchFamily="18" charset="0"/>
                <a:cs typeface="Arial" panose="020B0604020202020204" pitchFamily="34" charset="0"/>
              </a:rPr>
              <a:t>AEF =                           ; </a:t>
            </a:r>
          </a:p>
          <a:p>
            <a:pPr eaLnBrk="1" hangingPunct="1">
              <a:lnSpc>
                <a:spcPct val="170000"/>
              </a:lnSpc>
              <a:spcBef>
                <a:spcPct val="0"/>
              </a:spcBef>
            </a:pPr>
            <a:r>
              <a:rPr lang="en-US" altLang="en-US" b="1" dirty="0">
                <a:solidFill>
                  <a:schemeClr val="tx2"/>
                </a:solidFill>
                <a:latin typeface="Times New Roman" panose="02020603050405020304" pitchFamily="18" charset="0"/>
                <a:cs typeface="Arial" panose="020B0604020202020204" pitchFamily="34" charset="0"/>
              </a:rPr>
              <a:t>AFE =               	 </a:t>
            </a:r>
          </a:p>
        </p:txBody>
      </p:sp>
      <p:grpSp>
        <p:nvGrpSpPr>
          <p:cNvPr id="2" name="Group 22"/>
          <p:cNvGrpSpPr>
            <a:grpSpLocks/>
          </p:cNvGrpSpPr>
          <p:nvPr/>
        </p:nvGrpSpPr>
        <p:grpSpPr bwMode="auto">
          <a:xfrm>
            <a:off x="884237" y="3513137"/>
            <a:ext cx="4338638" cy="679450"/>
            <a:chOff x="1695" y="1278"/>
            <a:chExt cx="2733" cy="428"/>
          </a:xfrm>
        </p:grpSpPr>
        <p:sp>
          <p:nvSpPr>
            <p:cNvPr id="30750" name="Freeform 23"/>
            <p:cNvSpPr>
              <a:spLocks/>
            </p:cNvSpPr>
            <p:nvPr/>
          </p:nvSpPr>
          <p:spPr bwMode="auto">
            <a:xfrm>
              <a:off x="1695" y="1449"/>
              <a:ext cx="323" cy="57"/>
            </a:xfrm>
            <a:custGeom>
              <a:avLst/>
              <a:gdLst>
                <a:gd name="T0" fmla="*/ 0 w 360"/>
                <a:gd name="T1" fmla="*/ 1 h 85"/>
                <a:gd name="T2" fmla="*/ 1 w 360"/>
                <a:gd name="T3" fmla="*/ 0 h 85"/>
                <a:gd name="T4" fmla="*/ 1 w 360"/>
                <a:gd name="T5" fmla="*/ 1 h 85"/>
                <a:gd name="T6" fmla="*/ 0 60000 65536"/>
                <a:gd name="T7" fmla="*/ 0 60000 65536"/>
                <a:gd name="T8" fmla="*/ 0 60000 65536"/>
                <a:gd name="T9" fmla="*/ 0 w 360"/>
                <a:gd name="T10" fmla="*/ 0 h 85"/>
                <a:gd name="T11" fmla="*/ 360 w 360"/>
                <a:gd name="T12" fmla="*/ 85 h 85"/>
              </a:gdLst>
              <a:ahLst/>
              <a:cxnLst>
                <a:cxn ang="T6">
                  <a:pos x="T0" y="T1"/>
                </a:cxn>
                <a:cxn ang="T7">
                  <a:pos x="T2" y="T3"/>
                </a:cxn>
                <a:cxn ang="T8">
                  <a:pos x="T4" y="T5"/>
                </a:cxn>
              </a:cxnLst>
              <a:rect l="T9" t="T10" r="T11" b="T12"/>
              <a:pathLst>
                <a:path w="360" h="85">
                  <a:moveTo>
                    <a:pt x="0" y="83"/>
                  </a:moveTo>
                  <a:lnTo>
                    <a:pt x="175" y="0"/>
                  </a:lnTo>
                  <a:lnTo>
                    <a:pt x="360" y="85"/>
                  </a:ln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751" name="Arc 24"/>
            <p:cNvSpPr>
              <a:spLocks/>
            </p:cNvSpPr>
            <p:nvPr/>
          </p:nvSpPr>
          <p:spPr bwMode="auto">
            <a:xfrm rot="18884941">
              <a:off x="2875" y="1309"/>
              <a:ext cx="208" cy="20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vert="eaVert"/>
            <a:lstStyle/>
            <a:p>
              <a:endParaRPr lang="en-US"/>
            </a:p>
          </p:txBody>
        </p:sp>
        <p:sp>
          <p:nvSpPr>
            <p:cNvPr id="30752" name="Text Box 25"/>
            <p:cNvSpPr txBox="1">
              <a:spLocks noChangeArrowheads="1"/>
            </p:cNvSpPr>
            <p:nvPr/>
          </p:nvSpPr>
          <p:spPr bwMode="auto">
            <a:xfrm>
              <a:off x="2387" y="1337"/>
              <a:ext cx="2041"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85000"/>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eaLnBrk="1" hangingPunct="1">
                <a:spcBef>
                  <a:spcPct val="0"/>
                </a:spcBef>
              </a:pPr>
              <a:r>
                <a:rPr lang="en-US" altLang="en-US" b="1" dirty="0" err="1">
                  <a:solidFill>
                    <a:schemeClr val="tx2"/>
                  </a:solidFill>
                  <a:latin typeface="Times New Roman" panose="02020603050405020304" pitchFamily="18" charset="0"/>
                  <a:cs typeface="Arial" panose="020B0604020202020204" pitchFamily="34" charset="0"/>
                </a:rPr>
                <a:t>sđ</a:t>
              </a:r>
              <a:r>
                <a:rPr lang="en-US" altLang="en-US" b="1" dirty="0">
                  <a:solidFill>
                    <a:schemeClr val="tx2"/>
                  </a:solidFill>
                  <a:latin typeface="Times New Roman" panose="02020603050405020304" pitchFamily="18" charset="0"/>
                  <a:cs typeface="Arial" panose="020B0604020202020204" pitchFamily="34" charset="0"/>
                </a:rPr>
                <a:t> AN+ </a:t>
              </a:r>
              <a:r>
                <a:rPr lang="en-US" altLang="en-US" b="1" dirty="0" err="1">
                  <a:solidFill>
                    <a:schemeClr val="tx2"/>
                  </a:solidFill>
                  <a:latin typeface="Times New Roman" panose="02020603050405020304" pitchFamily="18" charset="0"/>
                  <a:cs typeface="Arial" panose="020B0604020202020204" pitchFamily="34" charset="0"/>
                </a:rPr>
                <a:t>sđ</a:t>
              </a:r>
              <a:r>
                <a:rPr lang="en-US" altLang="en-US" b="1" dirty="0">
                  <a:solidFill>
                    <a:schemeClr val="tx2"/>
                  </a:solidFill>
                  <a:latin typeface="Times New Roman" panose="02020603050405020304" pitchFamily="18" charset="0"/>
                  <a:cs typeface="Arial" panose="020B0604020202020204" pitchFamily="34" charset="0"/>
                </a:rPr>
                <a:t> MB</a:t>
              </a:r>
            </a:p>
            <a:p>
              <a:pPr eaLnBrk="1" hangingPunct="1">
                <a:spcBef>
                  <a:spcPct val="0"/>
                </a:spcBef>
              </a:pPr>
              <a:r>
                <a:rPr lang="en-US" altLang="en-US" b="1" dirty="0">
                  <a:solidFill>
                    <a:schemeClr val="tx2"/>
                  </a:solidFill>
                  <a:latin typeface="Times New Roman" panose="02020603050405020304" pitchFamily="18" charset="0"/>
                  <a:cs typeface="Arial" panose="020B0604020202020204" pitchFamily="34" charset="0"/>
                </a:rPr>
                <a:t>            2</a:t>
              </a:r>
              <a:endParaRPr lang="en-US" altLang="en-US" sz="6000" b="1" dirty="0">
                <a:solidFill>
                  <a:schemeClr val="tx2"/>
                </a:solidFill>
                <a:latin typeface="Times New Roman" panose="02020603050405020304" pitchFamily="18" charset="0"/>
                <a:cs typeface="Arial" panose="020B0604020202020204" pitchFamily="34" charset="0"/>
              </a:endParaRPr>
            </a:p>
          </p:txBody>
        </p:sp>
        <p:sp>
          <p:nvSpPr>
            <p:cNvPr id="30753" name="Line 26"/>
            <p:cNvSpPr>
              <a:spLocks noChangeShapeType="1"/>
            </p:cNvSpPr>
            <p:nvPr/>
          </p:nvSpPr>
          <p:spPr bwMode="auto">
            <a:xfrm>
              <a:off x="2437" y="1704"/>
              <a:ext cx="1559" cy="2"/>
            </a:xfrm>
            <a:prstGeom prst="line">
              <a:avLst/>
            </a:prstGeom>
            <a:noFill/>
            <a:ln w="1905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4" name="Arc 27"/>
            <p:cNvSpPr>
              <a:spLocks/>
            </p:cNvSpPr>
            <p:nvPr/>
          </p:nvSpPr>
          <p:spPr bwMode="auto">
            <a:xfrm rot="18884941">
              <a:off x="3675" y="1268"/>
              <a:ext cx="283" cy="303"/>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 name="Group 28"/>
          <p:cNvGrpSpPr>
            <a:grpSpLocks/>
          </p:cNvGrpSpPr>
          <p:nvPr/>
        </p:nvGrpSpPr>
        <p:grpSpPr bwMode="auto">
          <a:xfrm>
            <a:off x="857250" y="4338131"/>
            <a:ext cx="4411661" cy="663575"/>
            <a:chOff x="1636" y="1790"/>
            <a:chExt cx="2779" cy="418"/>
          </a:xfrm>
        </p:grpSpPr>
        <p:sp>
          <p:nvSpPr>
            <p:cNvPr id="30745" name="Freeform 29"/>
            <p:cNvSpPr>
              <a:spLocks/>
            </p:cNvSpPr>
            <p:nvPr/>
          </p:nvSpPr>
          <p:spPr bwMode="auto">
            <a:xfrm>
              <a:off x="1636" y="1973"/>
              <a:ext cx="366" cy="78"/>
            </a:xfrm>
            <a:custGeom>
              <a:avLst/>
              <a:gdLst>
                <a:gd name="T0" fmla="*/ 0 w 360"/>
                <a:gd name="T1" fmla="*/ 1 h 85"/>
                <a:gd name="T2" fmla="*/ 1 w 360"/>
                <a:gd name="T3" fmla="*/ 0 h 85"/>
                <a:gd name="T4" fmla="*/ 1 w 360"/>
                <a:gd name="T5" fmla="*/ 1 h 85"/>
                <a:gd name="T6" fmla="*/ 0 60000 65536"/>
                <a:gd name="T7" fmla="*/ 0 60000 65536"/>
                <a:gd name="T8" fmla="*/ 0 60000 65536"/>
                <a:gd name="T9" fmla="*/ 0 w 360"/>
                <a:gd name="T10" fmla="*/ 0 h 85"/>
                <a:gd name="T11" fmla="*/ 360 w 360"/>
                <a:gd name="T12" fmla="*/ 85 h 85"/>
              </a:gdLst>
              <a:ahLst/>
              <a:cxnLst>
                <a:cxn ang="T6">
                  <a:pos x="T0" y="T1"/>
                </a:cxn>
                <a:cxn ang="T7">
                  <a:pos x="T2" y="T3"/>
                </a:cxn>
                <a:cxn ang="T8">
                  <a:pos x="T4" y="T5"/>
                </a:cxn>
              </a:cxnLst>
              <a:rect l="T9" t="T10" r="T11" b="T12"/>
              <a:pathLst>
                <a:path w="360" h="85">
                  <a:moveTo>
                    <a:pt x="0" y="83"/>
                  </a:moveTo>
                  <a:lnTo>
                    <a:pt x="175" y="0"/>
                  </a:lnTo>
                  <a:lnTo>
                    <a:pt x="360" y="85"/>
                  </a:ln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746" name="Arc 30"/>
            <p:cNvSpPr>
              <a:spLocks/>
            </p:cNvSpPr>
            <p:nvPr/>
          </p:nvSpPr>
          <p:spPr bwMode="auto">
            <a:xfrm rot="18884941">
              <a:off x="2834" y="1798"/>
              <a:ext cx="205" cy="20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747" name="Text Box 31"/>
            <p:cNvSpPr txBox="1">
              <a:spLocks noChangeArrowheads="1"/>
            </p:cNvSpPr>
            <p:nvPr/>
          </p:nvSpPr>
          <p:spPr bwMode="auto">
            <a:xfrm>
              <a:off x="2374" y="1835"/>
              <a:ext cx="2041"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85000"/>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eaLnBrk="1" hangingPunct="1">
                <a:spcBef>
                  <a:spcPct val="0"/>
                </a:spcBef>
              </a:pPr>
              <a:r>
                <a:rPr lang="en-US" altLang="en-US" b="1" dirty="0" err="1">
                  <a:solidFill>
                    <a:schemeClr val="tx2"/>
                  </a:solidFill>
                  <a:latin typeface="Times New Roman" panose="02020603050405020304" pitchFamily="18" charset="0"/>
                  <a:cs typeface="Arial" panose="020B0604020202020204" pitchFamily="34" charset="0"/>
                </a:rPr>
                <a:t>sđ</a:t>
              </a:r>
              <a:r>
                <a:rPr lang="en-US" altLang="en-US" b="1" dirty="0">
                  <a:solidFill>
                    <a:schemeClr val="tx2"/>
                  </a:solidFill>
                  <a:latin typeface="Times New Roman" panose="02020603050405020304" pitchFamily="18" charset="0"/>
                  <a:cs typeface="Arial" panose="020B0604020202020204" pitchFamily="34" charset="0"/>
                </a:rPr>
                <a:t> NC+ </a:t>
              </a:r>
              <a:r>
                <a:rPr lang="en-US" altLang="en-US" b="1" dirty="0" err="1">
                  <a:solidFill>
                    <a:schemeClr val="tx2"/>
                  </a:solidFill>
                  <a:latin typeface="Times New Roman" panose="02020603050405020304" pitchFamily="18" charset="0"/>
                  <a:cs typeface="Arial" panose="020B0604020202020204" pitchFamily="34" charset="0"/>
                </a:rPr>
                <a:t>sđ</a:t>
              </a:r>
              <a:r>
                <a:rPr lang="en-US" altLang="en-US" b="1" dirty="0">
                  <a:solidFill>
                    <a:schemeClr val="tx2"/>
                  </a:solidFill>
                  <a:latin typeface="Times New Roman" panose="02020603050405020304" pitchFamily="18" charset="0"/>
                  <a:cs typeface="Arial" panose="020B0604020202020204" pitchFamily="34" charset="0"/>
                </a:rPr>
                <a:t> AM</a:t>
              </a:r>
            </a:p>
            <a:p>
              <a:pPr eaLnBrk="1" hangingPunct="1">
                <a:spcBef>
                  <a:spcPct val="0"/>
                </a:spcBef>
              </a:pPr>
              <a:r>
                <a:rPr lang="en-US" altLang="en-US" b="1" dirty="0">
                  <a:solidFill>
                    <a:schemeClr val="tx2"/>
                  </a:solidFill>
                  <a:latin typeface="Times New Roman" panose="02020603050405020304" pitchFamily="18" charset="0"/>
                  <a:cs typeface="Arial" panose="020B0604020202020204" pitchFamily="34" charset="0"/>
                </a:rPr>
                <a:t>            2</a:t>
              </a:r>
              <a:endParaRPr lang="en-US" altLang="en-US" sz="6000" b="1" dirty="0">
                <a:solidFill>
                  <a:schemeClr val="tx2"/>
                </a:solidFill>
                <a:latin typeface="Times New Roman" panose="02020603050405020304" pitchFamily="18" charset="0"/>
                <a:cs typeface="Arial" panose="020B0604020202020204" pitchFamily="34" charset="0"/>
              </a:endParaRPr>
            </a:p>
          </p:txBody>
        </p:sp>
        <p:sp>
          <p:nvSpPr>
            <p:cNvPr id="30748" name="Line 32"/>
            <p:cNvSpPr>
              <a:spLocks noChangeShapeType="1"/>
            </p:cNvSpPr>
            <p:nvPr/>
          </p:nvSpPr>
          <p:spPr bwMode="auto">
            <a:xfrm>
              <a:off x="2437" y="2206"/>
              <a:ext cx="1559" cy="2"/>
            </a:xfrm>
            <a:prstGeom prst="line">
              <a:avLst/>
            </a:prstGeom>
            <a:noFill/>
            <a:ln w="1905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49" name="Arc 33"/>
            <p:cNvSpPr>
              <a:spLocks/>
            </p:cNvSpPr>
            <p:nvPr/>
          </p:nvSpPr>
          <p:spPr bwMode="auto">
            <a:xfrm rot="18884941">
              <a:off x="3698" y="1791"/>
              <a:ext cx="248" cy="24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37922" name="Rectangle 34"/>
          <p:cNvSpPr>
            <a:spLocks noChangeArrowheads="1"/>
          </p:cNvSpPr>
          <p:nvPr/>
        </p:nvSpPr>
        <p:spPr bwMode="auto">
          <a:xfrm>
            <a:off x="642938" y="5357813"/>
            <a:ext cx="53578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SzPct val="85000"/>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eaLnBrk="1" hangingPunct="1">
              <a:spcBef>
                <a:spcPct val="0"/>
              </a:spcBef>
            </a:pPr>
            <a:r>
              <a:rPr lang="en-US" altLang="en-US" b="1" dirty="0" err="1">
                <a:solidFill>
                  <a:schemeClr val="tx2"/>
                </a:solidFill>
                <a:latin typeface="Times New Roman" panose="02020603050405020304" pitchFamily="18" charset="0"/>
                <a:cs typeface="Arial" panose="020B0604020202020204" pitchFamily="34" charset="0"/>
              </a:rPr>
              <a:t>Mà</a:t>
            </a:r>
            <a:r>
              <a:rPr lang="en-US" altLang="en-US" b="1" dirty="0">
                <a:solidFill>
                  <a:schemeClr val="tx2"/>
                </a:solidFill>
                <a:latin typeface="Times New Roman" panose="02020603050405020304" pitchFamily="18" charset="0"/>
                <a:cs typeface="Arial" panose="020B0604020202020204" pitchFamily="34" charset="0"/>
              </a:rPr>
              <a:t> AN = NC,   AM = MB (</a:t>
            </a:r>
            <a:r>
              <a:rPr lang="en-US" altLang="en-US" b="1" dirty="0" err="1">
                <a:solidFill>
                  <a:schemeClr val="tx2"/>
                </a:solidFill>
                <a:latin typeface="Times New Roman" panose="02020603050405020304" pitchFamily="18" charset="0"/>
                <a:cs typeface="Arial" panose="020B0604020202020204" pitchFamily="34" charset="0"/>
              </a:rPr>
              <a:t>gt</a:t>
            </a:r>
            <a:r>
              <a:rPr lang="en-US" altLang="en-US" b="1" dirty="0">
                <a:solidFill>
                  <a:schemeClr val="tx2"/>
                </a:solidFill>
                <a:latin typeface="Times New Roman" panose="02020603050405020304" pitchFamily="18" charset="0"/>
                <a:cs typeface="Arial" panose="020B0604020202020204" pitchFamily="34" charset="0"/>
              </a:rPr>
              <a:t>)</a:t>
            </a:r>
          </a:p>
        </p:txBody>
      </p:sp>
      <p:grpSp>
        <p:nvGrpSpPr>
          <p:cNvPr id="4" name="Group 35"/>
          <p:cNvGrpSpPr>
            <a:grpSpLocks/>
          </p:cNvGrpSpPr>
          <p:nvPr/>
        </p:nvGrpSpPr>
        <p:grpSpPr bwMode="auto">
          <a:xfrm>
            <a:off x="857250" y="5959475"/>
            <a:ext cx="7591425" cy="620713"/>
            <a:chOff x="-1325" y="3385"/>
            <a:chExt cx="4782" cy="391"/>
          </a:xfrm>
        </p:grpSpPr>
        <p:sp>
          <p:nvSpPr>
            <p:cNvPr id="30739" name="Freeform 36"/>
            <p:cNvSpPr>
              <a:spLocks/>
            </p:cNvSpPr>
            <p:nvPr/>
          </p:nvSpPr>
          <p:spPr bwMode="auto">
            <a:xfrm>
              <a:off x="-65" y="3411"/>
              <a:ext cx="181" cy="61"/>
            </a:xfrm>
            <a:custGeom>
              <a:avLst/>
              <a:gdLst>
                <a:gd name="T0" fmla="*/ 0 w 360"/>
                <a:gd name="T1" fmla="*/ 1 h 85"/>
                <a:gd name="T2" fmla="*/ 1 w 360"/>
                <a:gd name="T3" fmla="*/ 0 h 85"/>
                <a:gd name="T4" fmla="*/ 1 w 360"/>
                <a:gd name="T5" fmla="*/ 1 h 85"/>
                <a:gd name="T6" fmla="*/ 0 60000 65536"/>
                <a:gd name="T7" fmla="*/ 0 60000 65536"/>
                <a:gd name="T8" fmla="*/ 0 60000 65536"/>
                <a:gd name="T9" fmla="*/ 0 w 360"/>
                <a:gd name="T10" fmla="*/ 0 h 85"/>
                <a:gd name="T11" fmla="*/ 360 w 360"/>
                <a:gd name="T12" fmla="*/ 85 h 85"/>
              </a:gdLst>
              <a:ahLst/>
              <a:cxnLst>
                <a:cxn ang="T6">
                  <a:pos x="T0" y="T1"/>
                </a:cxn>
                <a:cxn ang="T7">
                  <a:pos x="T2" y="T3"/>
                </a:cxn>
                <a:cxn ang="T8">
                  <a:pos x="T4" y="T5"/>
                </a:cxn>
              </a:cxnLst>
              <a:rect l="T9" t="T10" r="T11" b="T12"/>
              <a:pathLst>
                <a:path w="360" h="85">
                  <a:moveTo>
                    <a:pt x="0" y="83"/>
                  </a:moveTo>
                  <a:lnTo>
                    <a:pt x="175" y="0"/>
                  </a:lnTo>
                  <a:lnTo>
                    <a:pt x="360" y="85"/>
                  </a:ln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740" name="Rectangle 37"/>
            <p:cNvSpPr>
              <a:spLocks noChangeArrowheads="1"/>
            </p:cNvSpPr>
            <p:nvPr/>
          </p:nvSpPr>
          <p:spPr bwMode="auto">
            <a:xfrm>
              <a:off x="-1055" y="3411"/>
              <a:ext cx="1440"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SzPct val="85000"/>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eaLnBrk="1" hangingPunct="1">
                <a:spcBef>
                  <a:spcPct val="0"/>
                </a:spcBef>
              </a:pPr>
              <a:r>
                <a:rPr lang="en-US" altLang="en-US" b="1">
                  <a:solidFill>
                    <a:schemeClr val="tx2"/>
                  </a:solidFill>
                  <a:latin typeface="Times New Roman" panose="02020603050405020304" pitchFamily="18" charset="0"/>
                  <a:cs typeface="Arial" panose="020B0604020202020204" pitchFamily="34" charset="0"/>
                </a:rPr>
                <a:t>AEF = AFE</a:t>
              </a:r>
            </a:p>
          </p:txBody>
        </p:sp>
        <p:sp>
          <p:nvSpPr>
            <p:cNvPr id="30741" name="Freeform 38"/>
            <p:cNvSpPr>
              <a:spLocks/>
            </p:cNvSpPr>
            <p:nvPr/>
          </p:nvSpPr>
          <p:spPr bwMode="auto">
            <a:xfrm>
              <a:off x="-830" y="3411"/>
              <a:ext cx="181" cy="61"/>
            </a:xfrm>
            <a:custGeom>
              <a:avLst/>
              <a:gdLst>
                <a:gd name="T0" fmla="*/ 0 w 360"/>
                <a:gd name="T1" fmla="*/ 1 h 85"/>
                <a:gd name="T2" fmla="*/ 1 w 360"/>
                <a:gd name="T3" fmla="*/ 0 h 85"/>
                <a:gd name="T4" fmla="*/ 1 w 360"/>
                <a:gd name="T5" fmla="*/ 1 h 85"/>
                <a:gd name="T6" fmla="*/ 0 60000 65536"/>
                <a:gd name="T7" fmla="*/ 0 60000 65536"/>
                <a:gd name="T8" fmla="*/ 0 60000 65536"/>
                <a:gd name="T9" fmla="*/ 0 w 360"/>
                <a:gd name="T10" fmla="*/ 0 h 85"/>
                <a:gd name="T11" fmla="*/ 360 w 360"/>
                <a:gd name="T12" fmla="*/ 85 h 85"/>
              </a:gdLst>
              <a:ahLst/>
              <a:cxnLst>
                <a:cxn ang="T6">
                  <a:pos x="T0" y="T1"/>
                </a:cxn>
                <a:cxn ang="T7">
                  <a:pos x="T2" y="T3"/>
                </a:cxn>
                <a:cxn ang="T8">
                  <a:pos x="T4" y="T5"/>
                </a:cxn>
              </a:cxnLst>
              <a:rect l="T9" t="T10" r="T11" b="T12"/>
              <a:pathLst>
                <a:path w="360" h="85">
                  <a:moveTo>
                    <a:pt x="0" y="83"/>
                  </a:moveTo>
                  <a:lnTo>
                    <a:pt x="175" y="0"/>
                  </a:lnTo>
                  <a:lnTo>
                    <a:pt x="360" y="85"/>
                  </a:ln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30742" name="Object 39"/>
            <p:cNvGraphicFramePr>
              <a:graphicFrameLocks noChangeAspect="1"/>
            </p:cNvGraphicFramePr>
            <p:nvPr/>
          </p:nvGraphicFramePr>
          <p:xfrm>
            <a:off x="-1325" y="3501"/>
            <a:ext cx="273" cy="218"/>
          </p:xfrm>
          <a:graphic>
            <a:graphicData uri="http://schemas.openxmlformats.org/presentationml/2006/ole">
              <mc:AlternateContent xmlns:mc="http://schemas.openxmlformats.org/markup-compatibility/2006">
                <mc:Choice xmlns:v="urn:schemas-microsoft-com:vml" Requires="v">
                  <p:oleObj spid="_x0000_s14372" name="Equation" r:id="rId3" imgW="152428" imgH="114353" progId="Equation.3">
                    <p:embed/>
                  </p:oleObj>
                </mc:Choice>
                <mc:Fallback>
                  <p:oleObj name="Equation" r:id="rId3" imgW="152428" imgH="11435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5" y="3501"/>
                          <a:ext cx="273"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43" name="Rectangle 40"/>
            <p:cNvSpPr>
              <a:spLocks noChangeArrowheads="1"/>
            </p:cNvSpPr>
            <p:nvPr/>
          </p:nvSpPr>
          <p:spPr bwMode="auto">
            <a:xfrm>
              <a:off x="703" y="3385"/>
              <a:ext cx="275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SzPct val="85000"/>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eaLnBrk="1" hangingPunct="1">
                <a:spcBef>
                  <a:spcPct val="0"/>
                </a:spcBef>
              </a:pPr>
              <a:r>
                <a:rPr lang="en-US" altLang="en-US" b="1">
                  <a:solidFill>
                    <a:schemeClr val="tx2"/>
                  </a:solidFill>
                  <a:latin typeface="Times New Roman" panose="02020603050405020304" pitchFamily="18" charset="0"/>
                  <a:cs typeface="Arial" panose="020B0604020202020204" pitchFamily="34" charset="0"/>
                </a:rPr>
                <a:t>Tam giác AEF cân tại A</a:t>
              </a:r>
            </a:p>
          </p:txBody>
        </p:sp>
        <p:graphicFrame>
          <p:nvGraphicFramePr>
            <p:cNvPr id="30744" name="Object 41"/>
            <p:cNvGraphicFramePr>
              <a:graphicFrameLocks noChangeAspect="1"/>
            </p:cNvGraphicFramePr>
            <p:nvPr/>
          </p:nvGraphicFramePr>
          <p:xfrm>
            <a:off x="475" y="3501"/>
            <a:ext cx="273" cy="218"/>
          </p:xfrm>
          <a:graphic>
            <a:graphicData uri="http://schemas.openxmlformats.org/presentationml/2006/ole">
              <mc:AlternateContent xmlns:mc="http://schemas.openxmlformats.org/markup-compatibility/2006">
                <mc:Choice xmlns:v="urn:schemas-microsoft-com:vml" Requires="v">
                  <p:oleObj spid="_x0000_s14373" name="Equation" r:id="rId5" imgW="152428" imgH="114353" progId="Equation.3">
                    <p:embed/>
                  </p:oleObj>
                </mc:Choice>
                <mc:Fallback>
                  <p:oleObj name="Equation" r:id="rId5" imgW="152428" imgH="114353"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5" y="3501"/>
                          <a:ext cx="273"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5" name="Group 42"/>
          <p:cNvGrpSpPr>
            <a:grpSpLocks/>
          </p:cNvGrpSpPr>
          <p:nvPr/>
        </p:nvGrpSpPr>
        <p:grpSpPr bwMode="auto">
          <a:xfrm>
            <a:off x="1571625" y="5286375"/>
            <a:ext cx="3414713" cy="298450"/>
            <a:chOff x="2245" y="2459"/>
            <a:chExt cx="2151" cy="188"/>
          </a:xfrm>
        </p:grpSpPr>
        <p:sp>
          <p:nvSpPr>
            <p:cNvPr id="30735" name="Arc 43"/>
            <p:cNvSpPr>
              <a:spLocks/>
            </p:cNvSpPr>
            <p:nvPr/>
          </p:nvSpPr>
          <p:spPr bwMode="auto">
            <a:xfrm rot="-2715059">
              <a:off x="2238" y="2485"/>
              <a:ext cx="169" cy="15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736" name="Arc 44"/>
            <p:cNvSpPr>
              <a:spLocks/>
            </p:cNvSpPr>
            <p:nvPr/>
          </p:nvSpPr>
          <p:spPr bwMode="auto">
            <a:xfrm rot="-2715059">
              <a:off x="2873" y="2466"/>
              <a:ext cx="169" cy="15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737" name="Arc 45"/>
            <p:cNvSpPr>
              <a:spLocks/>
            </p:cNvSpPr>
            <p:nvPr/>
          </p:nvSpPr>
          <p:spPr bwMode="auto">
            <a:xfrm rot="-2715059">
              <a:off x="3553" y="2485"/>
              <a:ext cx="169" cy="15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738" name="Arc 46"/>
            <p:cNvSpPr>
              <a:spLocks/>
            </p:cNvSpPr>
            <p:nvPr/>
          </p:nvSpPr>
          <p:spPr bwMode="auto">
            <a:xfrm rot="-2715059">
              <a:off x="4234" y="2485"/>
              <a:ext cx="169" cy="15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pic>
        <p:nvPicPr>
          <p:cNvPr id="9229" name="Picture 4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2263" y="1428750"/>
            <a:ext cx="2471737" cy="209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33" name="TextBox 33"/>
          <p:cNvSpPr txBox="1">
            <a:spLocks noChangeArrowheads="1"/>
          </p:cNvSpPr>
          <p:nvPr/>
        </p:nvSpPr>
        <p:spPr bwMode="auto">
          <a:xfrm>
            <a:off x="304800" y="1239832"/>
            <a:ext cx="6446838"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SzPct val="85000"/>
              <a:defRPr sz="3200">
                <a:solidFill>
                  <a:schemeClr val="tx1"/>
                </a:solidFill>
                <a:latin typeface="Arial" panose="020B0604020202020204" pitchFamily="34" charset="0"/>
              </a:defRPr>
            </a:lvl1pPr>
            <a:lvl2pPr marL="742950" indent="-285750">
              <a:spcBef>
                <a:spcPct val="20000"/>
              </a:spcBef>
              <a:buClr>
                <a:schemeClr val="tx2"/>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sz="2000">
                <a:solidFill>
                  <a:schemeClr val="tx1"/>
                </a:solidFill>
                <a:latin typeface="Arial" panose="020B0604020202020204" pitchFamily="34" charset="0"/>
              </a:defRPr>
            </a:lvl9pPr>
          </a:lstStyle>
          <a:p>
            <a:pPr eaLnBrk="1" hangingPunct="1">
              <a:spcBef>
                <a:spcPct val="0"/>
              </a:spcBef>
              <a:buSzTx/>
            </a:pPr>
            <a:r>
              <a:rPr lang="vi-VN" altLang="en-US" sz="2400" dirty="0">
                <a:latin typeface="Times New Roman" panose="02020603050405020304" pitchFamily="18" charset="0"/>
                <a:cs typeface="Arial" panose="020B0604020202020204" pitchFamily="34" charset="0"/>
              </a:rPr>
              <a:t>Cho</a:t>
            </a:r>
            <a:r>
              <a:rPr lang="en-US" altLang="en-US" sz="2400" dirty="0">
                <a:latin typeface="Calibri" panose="020F0502020204030204" pitchFamily="34" charset="0"/>
                <a:cs typeface="Arial" panose="020B0604020202020204" pitchFamily="34" charset="0"/>
              </a:rPr>
              <a:t> (O) </a:t>
            </a:r>
            <a:r>
              <a:rPr lang="en-US" altLang="en-US" sz="2400" dirty="0" err="1">
                <a:latin typeface="Calibri" panose="020F0502020204030204" pitchFamily="34" charset="0"/>
                <a:cs typeface="Arial" panose="020B0604020202020204" pitchFamily="34" charset="0"/>
              </a:rPr>
              <a:t>và</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hai</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dây</a:t>
            </a:r>
            <a:r>
              <a:rPr lang="en-US" altLang="en-US" sz="2400" dirty="0">
                <a:latin typeface="Calibri" panose="020F0502020204030204" pitchFamily="34" charset="0"/>
                <a:cs typeface="Arial" panose="020B0604020202020204" pitchFamily="34" charset="0"/>
              </a:rPr>
              <a:t> AB, AC. </a:t>
            </a:r>
            <a:r>
              <a:rPr lang="en-US" altLang="en-US" sz="2400" dirty="0" err="1">
                <a:latin typeface="Calibri" panose="020F0502020204030204" pitchFamily="34" charset="0"/>
                <a:cs typeface="Arial" panose="020B0604020202020204" pitchFamily="34" charset="0"/>
              </a:rPr>
              <a:t>Gọi</a:t>
            </a:r>
            <a:r>
              <a:rPr lang="en-US" altLang="en-US" sz="2400" dirty="0">
                <a:latin typeface="Calibri" panose="020F0502020204030204" pitchFamily="34" charset="0"/>
                <a:cs typeface="Arial" panose="020B0604020202020204" pitchFamily="34" charset="0"/>
              </a:rPr>
              <a:t> M, N </a:t>
            </a:r>
            <a:r>
              <a:rPr lang="en-US" altLang="en-US" sz="2400" dirty="0" err="1">
                <a:latin typeface="Calibri" panose="020F0502020204030204" pitchFamily="34" charset="0"/>
                <a:cs typeface="Arial" panose="020B0604020202020204" pitchFamily="34" charset="0"/>
              </a:rPr>
              <a:t>lần</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lượt</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là</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điểm</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chính</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giữa</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của</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cung</a:t>
            </a:r>
            <a:r>
              <a:rPr lang="en-US" altLang="en-US" sz="2400" dirty="0">
                <a:latin typeface="Calibri" panose="020F0502020204030204" pitchFamily="34" charset="0"/>
                <a:cs typeface="Arial" panose="020B0604020202020204" pitchFamily="34" charset="0"/>
              </a:rPr>
              <a:t> AB </a:t>
            </a:r>
            <a:r>
              <a:rPr lang="en-US" altLang="en-US" sz="2400" dirty="0" err="1">
                <a:latin typeface="Calibri" panose="020F0502020204030204" pitchFamily="34" charset="0"/>
                <a:cs typeface="Arial" panose="020B0604020202020204" pitchFamily="34" charset="0"/>
              </a:rPr>
              <a:t>và</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cung</a:t>
            </a:r>
            <a:r>
              <a:rPr lang="en-US" altLang="en-US" sz="2400" dirty="0">
                <a:latin typeface="Calibri" panose="020F0502020204030204" pitchFamily="34" charset="0"/>
                <a:cs typeface="Arial" panose="020B0604020202020204" pitchFamily="34" charset="0"/>
              </a:rPr>
              <a:t> AC. </a:t>
            </a:r>
            <a:r>
              <a:rPr lang="en-US" altLang="en-US" sz="2400" dirty="0" err="1">
                <a:latin typeface="Calibri" panose="020F0502020204030204" pitchFamily="34" charset="0"/>
                <a:cs typeface="Arial" panose="020B0604020202020204" pitchFamily="34" charset="0"/>
              </a:rPr>
              <a:t>Đường</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thẳng</a:t>
            </a:r>
            <a:r>
              <a:rPr lang="en-US" altLang="en-US" sz="2400" dirty="0">
                <a:latin typeface="Calibri" panose="020F0502020204030204" pitchFamily="34" charset="0"/>
                <a:cs typeface="Arial" panose="020B0604020202020204" pitchFamily="34" charset="0"/>
              </a:rPr>
              <a:t> MN </a:t>
            </a:r>
            <a:r>
              <a:rPr lang="en-US" altLang="en-US" sz="2400" dirty="0" err="1">
                <a:latin typeface="Calibri" panose="020F0502020204030204" pitchFamily="34" charset="0"/>
                <a:cs typeface="Arial" panose="020B0604020202020204" pitchFamily="34" charset="0"/>
              </a:rPr>
              <a:t>cắt</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dây</a:t>
            </a:r>
            <a:r>
              <a:rPr lang="en-US" altLang="en-US" sz="2400" dirty="0">
                <a:latin typeface="Calibri" panose="020F0502020204030204" pitchFamily="34" charset="0"/>
                <a:cs typeface="Arial" panose="020B0604020202020204" pitchFamily="34" charset="0"/>
              </a:rPr>
              <a:t> AB </a:t>
            </a:r>
            <a:r>
              <a:rPr lang="en-US" altLang="en-US" sz="2400" dirty="0" err="1">
                <a:latin typeface="Calibri" panose="020F0502020204030204" pitchFamily="34" charset="0"/>
                <a:cs typeface="Arial" panose="020B0604020202020204" pitchFamily="34" charset="0"/>
              </a:rPr>
              <a:t>tại</a:t>
            </a:r>
            <a:r>
              <a:rPr lang="en-US" altLang="en-US" sz="2400" dirty="0">
                <a:latin typeface="Calibri" panose="020F0502020204030204" pitchFamily="34" charset="0"/>
                <a:cs typeface="Arial" panose="020B0604020202020204" pitchFamily="34" charset="0"/>
              </a:rPr>
              <a:t> E </a:t>
            </a:r>
            <a:r>
              <a:rPr lang="en-US" altLang="en-US" sz="2400" dirty="0" err="1">
                <a:latin typeface="Calibri" panose="020F0502020204030204" pitchFamily="34" charset="0"/>
                <a:cs typeface="Arial" panose="020B0604020202020204" pitchFamily="34" charset="0"/>
              </a:rPr>
              <a:t>và</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cắt</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dây</a:t>
            </a:r>
            <a:r>
              <a:rPr lang="en-US" altLang="en-US" sz="2400" dirty="0">
                <a:latin typeface="Calibri" panose="020F0502020204030204" pitchFamily="34" charset="0"/>
                <a:cs typeface="Arial" panose="020B0604020202020204" pitchFamily="34" charset="0"/>
              </a:rPr>
              <a:t> AC </a:t>
            </a:r>
            <a:r>
              <a:rPr lang="en-US" altLang="en-US" sz="2400" dirty="0" err="1">
                <a:latin typeface="Calibri" panose="020F0502020204030204" pitchFamily="34" charset="0"/>
                <a:cs typeface="Arial" panose="020B0604020202020204" pitchFamily="34" charset="0"/>
              </a:rPr>
              <a:t>tại</a:t>
            </a:r>
            <a:r>
              <a:rPr lang="en-US" altLang="en-US" sz="2400" dirty="0">
                <a:latin typeface="Calibri" panose="020F0502020204030204" pitchFamily="34" charset="0"/>
                <a:cs typeface="Arial" panose="020B0604020202020204" pitchFamily="34" charset="0"/>
              </a:rPr>
              <a:t> F. </a:t>
            </a:r>
            <a:r>
              <a:rPr lang="en-US" altLang="en-US" sz="2400" dirty="0" err="1">
                <a:latin typeface="Calibri" panose="020F0502020204030204" pitchFamily="34" charset="0"/>
                <a:cs typeface="Arial" panose="020B0604020202020204" pitchFamily="34" charset="0"/>
              </a:rPr>
              <a:t>Chứng</a:t>
            </a:r>
            <a:r>
              <a:rPr lang="en-US" altLang="en-US" sz="2400" dirty="0">
                <a:latin typeface="Calibri" panose="020F0502020204030204" pitchFamily="34" charset="0"/>
                <a:cs typeface="Arial" panose="020B0604020202020204" pitchFamily="34" charset="0"/>
              </a:rPr>
              <a:t> minh </a:t>
            </a:r>
            <a:r>
              <a:rPr lang="en-US" altLang="en-US" sz="2400" dirty="0" err="1">
                <a:latin typeface="Calibri" panose="020F0502020204030204" pitchFamily="34" charset="0"/>
                <a:cs typeface="Arial" panose="020B0604020202020204" pitchFamily="34" charset="0"/>
              </a:rPr>
              <a:t>rằng</a:t>
            </a:r>
            <a:r>
              <a:rPr lang="en-US" altLang="en-US" sz="2400" dirty="0">
                <a:latin typeface="Calibri" panose="020F0502020204030204" pitchFamily="34" charset="0"/>
                <a:cs typeface="Arial" panose="020B0604020202020204" pitchFamily="34" charset="0"/>
              </a:rPr>
              <a:t> tam </a:t>
            </a:r>
            <a:r>
              <a:rPr lang="en-US" altLang="en-US" sz="2400" dirty="0" err="1">
                <a:latin typeface="Calibri" panose="020F0502020204030204" pitchFamily="34" charset="0"/>
                <a:cs typeface="Arial" panose="020B0604020202020204" pitchFamily="34" charset="0"/>
              </a:rPr>
              <a:t>giác</a:t>
            </a:r>
            <a:r>
              <a:rPr lang="en-US" altLang="en-US" sz="2400" dirty="0">
                <a:latin typeface="Calibri" panose="020F0502020204030204" pitchFamily="34" charset="0"/>
                <a:cs typeface="Arial" panose="020B0604020202020204" pitchFamily="34" charset="0"/>
              </a:rPr>
              <a:t> EAF </a:t>
            </a:r>
            <a:r>
              <a:rPr lang="en-US" altLang="en-US" sz="2400" dirty="0" err="1">
                <a:latin typeface="Calibri" panose="020F0502020204030204" pitchFamily="34" charset="0"/>
                <a:cs typeface="Arial" panose="020B0604020202020204" pitchFamily="34" charset="0"/>
              </a:rPr>
              <a:t>là</a:t>
            </a:r>
            <a:r>
              <a:rPr lang="en-US" altLang="en-US" sz="2400" dirty="0">
                <a:latin typeface="Calibri" panose="020F0502020204030204" pitchFamily="34" charset="0"/>
                <a:cs typeface="Arial" panose="020B0604020202020204" pitchFamily="34" charset="0"/>
              </a:rPr>
              <a:t> tam </a:t>
            </a:r>
            <a:r>
              <a:rPr lang="en-US" altLang="en-US" sz="2400" dirty="0" err="1">
                <a:latin typeface="Calibri" panose="020F0502020204030204" pitchFamily="34" charset="0"/>
                <a:cs typeface="Arial" panose="020B0604020202020204" pitchFamily="34" charset="0"/>
              </a:rPr>
              <a:t>giác</a:t>
            </a:r>
            <a:r>
              <a:rPr lang="en-US" altLang="en-US" sz="2400" dirty="0">
                <a:latin typeface="Calibri" panose="020F0502020204030204" pitchFamily="34" charset="0"/>
                <a:cs typeface="Arial" panose="020B0604020202020204" pitchFamily="34" charset="0"/>
              </a:rPr>
              <a:t> </a:t>
            </a:r>
            <a:r>
              <a:rPr lang="en-US" altLang="en-US" sz="2400" dirty="0" err="1">
                <a:latin typeface="Calibri" panose="020F0502020204030204" pitchFamily="34" charset="0"/>
                <a:cs typeface="Arial" panose="020B0604020202020204" pitchFamily="34" charset="0"/>
              </a:rPr>
              <a:t>cân</a:t>
            </a:r>
            <a:r>
              <a:rPr lang="en-US" altLang="en-US" sz="2400" dirty="0">
                <a:latin typeface="Calibri" panose="020F0502020204030204" pitchFamily="34" charset="0"/>
                <a:cs typeface="Arial" panose="020B0604020202020204" pitchFamily="34" charset="0"/>
              </a:rPr>
              <a:t>.</a:t>
            </a:r>
            <a:endParaRPr lang="vi-VN" altLang="en-US" sz="2400" dirty="0">
              <a:latin typeface="Times New Roman" panose="02020603050405020304" pitchFamily="18" charset="0"/>
              <a:cs typeface="Arial" panose="020B0604020202020204" pitchFamily="34" charset="0"/>
            </a:endParaRPr>
          </a:p>
        </p:txBody>
      </p:sp>
      <p:sp>
        <p:nvSpPr>
          <p:cNvPr id="36" name="Title 1"/>
          <p:cNvSpPr txBox="1">
            <a:spLocks/>
          </p:cNvSpPr>
          <p:nvPr/>
        </p:nvSpPr>
        <p:spPr>
          <a:xfrm>
            <a:off x="0" y="22816"/>
            <a:ext cx="9144000" cy="702396"/>
          </a:xfrm>
          <a:prstGeom prst="rect">
            <a:avLst/>
          </a:prstGeom>
          <a:gradFill>
            <a:gsLst>
              <a:gs pos="76000">
                <a:srgbClr val="00B0F0"/>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500" b="1" dirty="0">
                <a:solidFill>
                  <a:srgbClr val="FF0000"/>
                </a:solidFill>
                <a:latin typeface="Times New Roman" pitchFamily="18" charset="0"/>
                <a:cs typeface="Times New Roman" pitchFamily="18" charset="0"/>
              </a:rPr>
              <a:t>TIẾT 43 - 44</a:t>
            </a:r>
          </a:p>
          <a:p>
            <a:r>
              <a:rPr lang="en-US" sz="2500" b="1" dirty="0">
                <a:solidFill>
                  <a:srgbClr val="FF0000"/>
                </a:solidFill>
                <a:latin typeface="Times New Roman" pitchFamily="18" charset="0"/>
                <a:cs typeface="Times New Roman" pitchFamily="18" charset="0"/>
              </a:rPr>
              <a:t> </a:t>
            </a:r>
            <a:r>
              <a:rPr lang="en-US" sz="2500" b="1" dirty="0">
                <a:cs typeface="Times New Roman" pitchFamily="18" charset="0"/>
              </a:rPr>
              <a:t>GÓC CÓ ĐỈNH Ở BÊN TRONG HAY BÊN NGOÀI Đ</a:t>
            </a:r>
            <a:r>
              <a:rPr lang="vi-VN" sz="2500" b="1" dirty="0">
                <a:cs typeface="Times New Roman" pitchFamily="18" charset="0"/>
              </a:rPr>
              <a:t>ƯỜ</a:t>
            </a:r>
            <a:r>
              <a:rPr lang="en-US" sz="2500" b="1" dirty="0">
                <a:cs typeface="Times New Roman" pitchFamily="18" charset="0"/>
              </a:rPr>
              <a:t>NG TRÒN</a:t>
            </a:r>
            <a:endParaRPr lang="en-US" sz="2500" b="1" dirty="0">
              <a:latin typeface="Times New Roman" pitchFamily="18" charset="0"/>
              <a:cs typeface="Times New Roman" pitchFamily="18" charset="0"/>
            </a:endParaRPr>
          </a:p>
        </p:txBody>
      </p:sp>
    </p:spTree>
    <p:extLst>
      <p:ext uri="{BB962C8B-B14F-4D97-AF65-F5344CB8AC3E}">
        <p14:creationId xmlns:p14="http://schemas.microsoft.com/office/powerpoint/2010/main" val="11991157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9229"/>
                                        </p:tgtEl>
                                        <p:attrNameLst>
                                          <p:attrName>style.visibility</p:attrName>
                                        </p:attrNameLst>
                                      </p:cBhvr>
                                      <p:to>
                                        <p:strVal val="visible"/>
                                      </p:to>
                                    </p:set>
                                    <p:animEffect transition="in" filter="fade">
                                      <p:cBhvr>
                                        <p:cTn id="7" dur="500"/>
                                        <p:tgtEl>
                                          <p:spTgt spid="92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7894"/>
                                        </p:tgtEl>
                                        <p:attrNameLst>
                                          <p:attrName>style.visibility</p:attrName>
                                        </p:attrNameLst>
                                      </p:cBhvr>
                                      <p:to>
                                        <p:strVal val="visible"/>
                                      </p:to>
                                    </p:set>
                                    <p:animEffect transition="in" filter="blinds(horizontal)">
                                      <p:cBhvr>
                                        <p:cTn id="12" dur="500"/>
                                        <p:tgtEl>
                                          <p:spTgt spid="3789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7895"/>
                                        </p:tgtEl>
                                        <p:attrNameLst>
                                          <p:attrName>style.visibility</p:attrName>
                                        </p:attrNameLst>
                                      </p:cBhvr>
                                      <p:to>
                                        <p:strVal val="visible"/>
                                      </p:to>
                                    </p:set>
                                    <p:animEffect transition="in" filter="blinds(horizontal)">
                                      <p:cBhvr>
                                        <p:cTn id="17" dur="500"/>
                                        <p:tgtEl>
                                          <p:spTgt spid="37895"/>
                                        </p:tgtEl>
                                      </p:cBhvr>
                                    </p:animEffect>
                                  </p:childTnLst>
                                </p:cTn>
                              </p:par>
                              <p:par>
                                <p:cTn id="18" presetID="5" presetClass="entr" presetSubtype="10"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checkerboard(across)">
                                      <p:cBhvr>
                                        <p:cTn id="20" dur="500"/>
                                        <p:tgtEl>
                                          <p:spTgt spid="2"/>
                                        </p:tgtEl>
                                      </p:cBhvr>
                                    </p:animEffect>
                                  </p:childTnLst>
                                </p:cTn>
                              </p:par>
                              <p:par>
                                <p:cTn id="21" presetID="5" presetClass="entr" presetSubtype="10" fill="hold"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checkerboard(across)">
                                      <p:cBhvr>
                                        <p:cTn id="23" dur="500"/>
                                        <p:tgtEl>
                                          <p:spTgt spid="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7922"/>
                                        </p:tgtEl>
                                        <p:attrNameLst>
                                          <p:attrName>style.visibility</p:attrName>
                                        </p:attrNameLst>
                                      </p:cBhvr>
                                      <p:to>
                                        <p:strVal val="visible"/>
                                      </p:to>
                                    </p:set>
                                    <p:animEffect transition="in" filter="blinds(horizontal)">
                                      <p:cBhvr>
                                        <p:cTn id="28" dur="500"/>
                                        <p:tgtEl>
                                          <p:spTgt spid="37922"/>
                                        </p:tgtEl>
                                      </p:cBhvr>
                                    </p:animEffect>
                                  </p:childTnLst>
                                </p:cTn>
                              </p:par>
                              <p:par>
                                <p:cTn id="29" presetID="3" presetClass="entr" presetSubtype="10" fill="hold"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blinds(horizontal)">
                                      <p:cBhvr>
                                        <p:cTn id="31" dur="500"/>
                                        <p:tgtEl>
                                          <p:spTgt spid="5"/>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blinds(horizontal)">
                                      <p:cBhvr>
                                        <p:cTn id="3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4" grpId="0"/>
      <p:bldP spid="37895" grpId="0"/>
      <p:bldP spid="3792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285752" y="681277"/>
            <a:ext cx="2376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400" b="1" dirty="0" err="1">
                <a:solidFill>
                  <a:srgbClr val="FF0000"/>
                </a:solidFill>
                <a:latin typeface="Times New Roman" panose="02020603050405020304" pitchFamily="18" charset="0"/>
              </a:rPr>
              <a:t>Bài</a:t>
            </a:r>
            <a:r>
              <a:rPr lang="en-US" altLang="en-US" sz="2400" b="1" dirty="0">
                <a:solidFill>
                  <a:srgbClr val="FF0000"/>
                </a:solidFill>
                <a:latin typeface="Times New Roman" panose="02020603050405020304" pitchFamily="18" charset="0"/>
              </a:rPr>
              <a:t> 37/82 (</a:t>
            </a:r>
            <a:r>
              <a:rPr lang="en-US" altLang="en-US" sz="2400" b="1" dirty="0" err="1">
                <a:solidFill>
                  <a:srgbClr val="FF0000"/>
                </a:solidFill>
                <a:latin typeface="Times New Roman" panose="02020603050405020304" pitchFamily="18" charset="0"/>
              </a:rPr>
              <a:t>sgk</a:t>
            </a:r>
            <a:r>
              <a:rPr lang="en-US" altLang="en-US" sz="2400" b="1" dirty="0">
                <a:solidFill>
                  <a:srgbClr val="FF0000"/>
                </a:solidFill>
                <a:latin typeface="Times New Roman" panose="02020603050405020304" pitchFamily="18" charset="0"/>
              </a:rPr>
              <a:t>):</a:t>
            </a:r>
          </a:p>
        </p:txBody>
      </p:sp>
      <p:grpSp>
        <p:nvGrpSpPr>
          <p:cNvPr id="28675" name="Group 5"/>
          <p:cNvGrpSpPr>
            <a:grpSpLocks/>
          </p:cNvGrpSpPr>
          <p:nvPr/>
        </p:nvGrpSpPr>
        <p:grpSpPr bwMode="auto">
          <a:xfrm>
            <a:off x="127000" y="1001713"/>
            <a:ext cx="5740400" cy="1735137"/>
            <a:chOff x="80" y="858"/>
            <a:chExt cx="3616" cy="1093"/>
          </a:xfrm>
        </p:grpSpPr>
        <p:sp>
          <p:nvSpPr>
            <p:cNvPr id="28731" name="Text Box 6"/>
            <p:cNvSpPr txBox="1">
              <a:spLocks noChangeArrowheads="1"/>
            </p:cNvSpPr>
            <p:nvPr/>
          </p:nvSpPr>
          <p:spPr bwMode="auto">
            <a:xfrm>
              <a:off x="80" y="858"/>
              <a:ext cx="3616" cy="1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400">
                  <a:solidFill>
                    <a:srgbClr val="003399"/>
                  </a:solidFill>
                  <a:latin typeface="Times New Roman" panose="02020603050405020304" pitchFamily="18" charset="0"/>
                </a:rPr>
                <a:t>Cho đường tròn (O) và hai dây AB, AC bằng nhau. Trên cung nhỏ AC lấy một điểm M. Gọi S là giao điểm của AM và BC.</a:t>
              </a:r>
            </a:p>
            <a:p>
              <a:pPr algn="just" eaLnBrk="1" hangingPunct="1">
                <a:spcBef>
                  <a:spcPct val="50000"/>
                </a:spcBef>
                <a:buFontTx/>
                <a:buNone/>
              </a:pPr>
              <a:r>
                <a:rPr lang="en-US" altLang="en-US" sz="2400">
                  <a:solidFill>
                    <a:srgbClr val="003399"/>
                  </a:solidFill>
                  <a:latin typeface="Times New Roman" panose="02020603050405020304" pitchFamily="18" charset="0"/>
                </a:rPr>
                <a:t>Chứng minh: ASC = MCA.</a:t>
              </a:r>
            </a:p>
          </p:txBody>
        </p:sp>
        <p:sp>
          <p:nvSpPr>
            <p:cNvPr id="28732" name="Freeform 7"/>
            <p:cNvSpPr>
              <a:spLocks/>
            </p:cNvSpPr>
            <p:nvPr/>
          </p:nvSpPr>
          <p:spPr bwMode="auto">
            <a:xfrm>
              <a:off x="1224" y="1632"/>
              <a:ext cx="318" cy="53"/>
            </a:xfrm>
            <a:custGeom>
              <a:avLst/>
              <a:gdLst>
                <a:gd name="T0" fmla="*/ 0 w 318"/>
                <a:gd name="T1" fmla="*/ 52 h 53"/>
                <a:gd name="T2" fmla="*/ 160 w 318"/>
                <a:gd name="T3" fmla="*/ 0 h 53"/>
                <a:gd name="T4" fmla="*/ 318 w 318"/>
                <a:gd name="T5" fmla="*/ 53 h 53"/>
                <a:gd name="T6" fmla="*/ 0 60000 65536"/>
                <a:gd name="T7" fmla="*/ 0 60000 65536"/>
                <a:gd name="T8" fmla="*/ 0 60000 65536"/>
                <a:gd name="T9" fmla="*/ 0 w 318"/>
                <a:gd name="T10" fmla="*/ 0 h 53"/>
                <a:gd name="T11" fmla="*/ 318 w 318"/>
                <a:gd name="T12" fmla="*/ 53 h 53"/>
              </a:gdLst>
              <a:ahLst/>
              <a:cxnLst>
                <a:cxn ang="T6">
                  <a:pos x="T0" y="T1"/>
                </a:cxn>
                <a:cxn ang="T7">
                  <a:pos x="T2" y="T3"/>
                </a:cxn>
                <a:cxn ang="T8">
                  <a:pos x="T4" y="T5"/>
                </a:cxn>
              </a:cxnLst>
              <a:rect l="T9" t="T10" r="T11" b="T12"/>
              <a:pathLst>
                <a:path w="318" h="53">
                  <a:moveTo>
                    <a:pt x="0" y="52"/>
                  </a:moveTo>
                  <a:lnTo>
                    <a:pt x="160" y="0"/>
                  </a:lnTo>
                  <a:lnTo>
                    <a:pt x="318" y="53"/>
                  </a:lnTo>
                </a:path>
              </a:pathLst>
            </a:custGeom>
            <a:noFill/>
            <a:ln w="19050">
              <a:solidFill>
                <a:srgbClr val="003399"/>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33" name="Freeform 8"/>
            <p:cNvSpPr>
              <a:spLocks/>
            </p:cNvSpPr>
            <p:nvPr/>
          </p:nvSpPr>
          <p:spPr bwMode="auto">
            <a:xfrm>
              <a:off x="1814" y="1638"/>
              <a:ext cx="363" cy="53"/>
            </a:xfrm>
            <a:custGeom>
              <a:avLst/>
              <a:gdLst>
                <a:gd name="T0" fmla="*/ 0 w 318"/>
                <a:gd name="T1" fmla="*/ 52 h 53"/>
                <a:gd name="T2" fmla="*/ 31992 w 318"/>
                <a:gd name="T3" fmla="*/ 0 h 53"/>
                <a:gd name="T4" fmla="*/ 63225 w 318"/>
                <a:gd name="T5" fmla="*/ 53 h 53"/>
                <a:gd name="T6" fmla="*/ 0 60000 65536"/>
                <a:gd name="T7" fmla="*/ 0 60000 65536"/>
                <a:gd name="T8" fmla="*/ 0 60000 65536"/>
                <a:gd name="T9" fmla="*/ 0 w 318"/>
                <a:gd name="T10" fmla="*/ 0 h 53"/>
                <a:gd name="T11" fmla="*/ 318 w 318"/>
                <a:gd name="T12" fmla="*/ 53 h 53"/>
              </a:gdLst>
              <a:ahLst/>
              <a:cxnLst>
                <a:cxn ang="T6">
                  <a:pos x="T0" y="T1"/>
                </a:cxn>
                <a:cxn ang="T7">
                  <a:pos x="T2" y="T3"/>
                </a:cxn>
                <a:cxn ang="T8">
                  <a:pos x="T4" y="T5"/>
                </a:cxn>
              </a:cxnLst>
              <a:rect l="T9" t="T10" r="T11" b="T12"/>
              <a:pathLst>
                <a:path w="318" h="53">
                  <a:moveTo>
                    <a:pt x="0" y="52"/>
                  </a:moveTo>
                  <a:lnTo>
                    <a:pt x="160" y="0"/>
                  </a:lnTo>
                  <a:lnTo>
                    <a:pt x="318" y="53"/>
                  </a:lnTo>
                </a:path>
              </a:pathLst>
            </a:custGeom>
            <a:noFill/>
            <a:ln w="19050">
              <a:solidFill>
                <a:srgbClr val="003399"/>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28676" name="Group 9"/>
          <p:cNvGrpSpPr>
            <a:grpSpLocks/>
          </p:cNvGrpSpPr>
          <p:nvPr/>
        </p:nvGrpSpPr>
        <p:grpSpPr bwMode="auto">
          <a:xfrm>
            <a:off x="5940425" y="728663"/>
            <a:ext cx="3000375" cy="2295525"/>
            <a:chOff x="3742" y="618"/>
            <a:chExt cx="1890" cy="1446"/>
          </a:xfrm>
        </p:grpSpPr>
        <p:pic>
          <p:nvPicPr>
            <p:cNvPr id="28727"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2" y="618"/>
              <a:ext cx="1890" cy="1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grpSp>
          <p:nvGrpSpPr>
            <p:cNvPr id="28728" name="Group 11"/>
            <p:cNvGrpSpPr>
              <a:grpSpLocks/>
            </p:cNvGrpSpPr>
            <p:nvPr/>
          </p:nvGrpSpPr>
          <p:grpSpPr bwMode="auto">
            <a:xfrm>
              <a:off x="4059" y="1230"/>
              <a:ext cx="613" cy="114"/>
              <a:chOff x="4059" y="1230"/>
              <a:chExt cx="613" cy="114"/>
            </a:xfrm>
          </p:grpSpPr>
          <p:sp>
            <p:nvSpPr>
              <p:cNvPr id="28729" name="Line 12"/>
              <p:cNvSpPr>
                <a:spLocks noChangeShapeType="1"/>
              </p:cNvSpPr>
              <p:nvPr/>
            </p:nvSpPr>
            <p:spPr bwMode="auto">
              <a:xfrm>
                <a:off x="4059" y="1298"/>
                <a:ext cx="114" cy="46"/>
              </a:xfrm>
              <a:prstGeom prst="line">
                <a:avLst/>
              </a:prstGeom>
              <a:noFill/>
              <a:ln w="19050">
                <a:solidFill>
                  <a:srgbClr val="0033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730" name="Line 13"/>
              <p:cNvSpPr>
                <a:spLocks noChangeShapeType="1"/>
              </p:cNvSpPr>
              <p:nvPr/>
            </p:nvSpPr>
            <p:spPr bwMode="auto">
              <a:xfrm flipV="1">
                <a:off x="4581" y="1230"/>
                <a:ext cx="91" cy="68"/>
              </a:xfrm>
              <a:prstGeom prst="line">
                <a:avLst/>
              </a:prstGeom>
              <a:noFill/>
              <a:ln w="19050">
                <a:solidFill>
                  <a:srgbClr val="0033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pic>
        <p:nvPicPr>
          <p:cNvPr id="28677" name="Picture 14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425" y="728663"/>
            <a:ext cx="3000375"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28678" name="Arc 144"/>
          <p:cNvSpPr>
            <a:spLocks/>
          </p:cNvSpPr>
          <p:nvPr/>
        </p:nvSpPr>
        <p:spPr bwMode="auto">
          <a:xfrm rot="555765" flipH="1">
            <a:off x="7583488" y="1927225"/>
            <a:ext cx="195262" cy="1524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8679" name="Group 145"/>
          <p:cNvGrpSpPr>
            <a:grpSpLocks/>
          </p:cNvGrpSpPr>
          <p:nvPr/>
        </p:nvGrpSpPr>
        <p:grpSpPr bwMode="auto">
          <a:xfrm>
            <a:off x="8064500" y="2039938"/>
            <a:ext cx="288925" cy="219075"/>
            <a:chOff x="5080" y="1444"/>
            <a:chExt cx="182" cy="138"/>
          </a:xfrm>
        </p:grpSpPr>
        <p:sp>
          <p:nvSpPr>
            <p:cNvPr id="28725" name="Arc 146"/>
            <p:cNvSpPr>
              <a:spLocks/>
            </p:cNvSpPr>
            <p:nvPr/>
          </p:nvSpPr>
          <p:spPr bwMode="auto">
            <a:xfrm rot="19247527" flipH="1">
              <a:off x="5097" y="1444"/>
              <a:ext cx="165" cy="13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26" name="Line 147"/>
            <p:cNvSpPr>
              <a:spLocks noChangeShapeType="1"/>
            </p:cNvSpPr>
            <p:nvPr/>
          </p:nvSpPr>
          <p:spPr bwMode="auto">
            <a:xfrm>
              <a:off x="5080" y="1502"/>
              <a:ext cx="136" cy="0"/>
            </a:xfrm>
            <a:prstGeom prst="line">
              <a:avLst/>
            </a:prstGeom>
            <a:noFill/>
            <a:ln w="38100">
              <a:solidFill>
                <a:srgbClr val="F30903"/>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8680" name="Group 148"/>
          <p:cNvGrpSpPr>
            <a:grpSpLocks/>
          </p:cNvGrpSpPr>
          <p:nvPr/>
        </p:nvGrpSpPr>
        <p:grpSpPr bwMode="auto">
          <a:xfrm>
            <a:off x="6443663" y="1700213"/>
            <a:ext cx="973137" cy="180975"/>
            <a:chOff x="4059" y="1230"/>
            <a:chExt cx="613" cy="114"/>
          </a:xfrm>
        </p:grpSpPr>
        <p:sp>
          <p:nvSpPr>
            <p:cNvPr id="28723" name="Line 149"/>
            <p:cNvSpPr>
              <a:spLocks noChangeShapeType="1"/>
            </p:cNvSpPr>
            <p:nvPr/>
          </p:nvSpPr>
          <p:spPr bwMode="auto">
            <a:xfrm>
              <a:off x="4059" y="1298"/>
              <a:ext cx="114" cy="46"/>
            </a:xfrm>
            <a:prstGeom prst="line">
              <a:avLst/>
            </a:prstGeom>
            <a:noFill/>
            <a:ln w="19050">
              <a:solidFill>
                <a:srgbClr val="0033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724" name="Line 150"/>
            <p:cNvSpPr>
              <a:spLocks noChangeShapeType="1"/>
            </p:cNvSpPr>
            <p:nvPr/>
          </p:nvSpPr>
          <p:spPr bwMode="auto">
            <a:xfrm flipV="1">
              <a:off x="4581" y="1230"/>
              <a:ext cx="91" cy="68"/>
            </a:xfrm>
            <a:prstGeom prst="line">
              <a:avLst/>
            </a:prstGeom>
            <a:noFill/>
            <a:ln w="19050">
              <a:solidFill>
                <a:srgbClr val="0033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8681" name="Group 151"/>
          <p:cNvGrpSpPr>
            <a:grpSpLocks/>
          </p:cNvGrpSpPr>
          <p:nvPr/>
        </p:nvGrpSpPr>
        <p:grpSpPr bwMode="auto">
          <a:xfrm>
            <a:off x="5964238" y="1289050"/>
            <a:ext cx="1976437" cy="1182688"/>
            <a:chOff x="3757" y="971"/>
            <a:chExt cx="1245" cy="745"/>
          </a:xfrm>
        </p:grpSpPr>
        <p:sp>
          <p:nvSpPr>
            <p:cNvPr id="28721" name="Arc 152"/>
            <p:cNvSpPr>
              <a:spLocks/>
            </p:cNvSpPr>
            <p:nvPr/>
          </p:nvSpPr>
          <p:spPr bwMode="auto">
            <a:xfrm rot="-6664075">
              <a:off x="3771" y="957"/>
              <a:ext cx="680" cy="708"/>
            </a:xfrm>
            <a:custGeom>
              <a:avLst/>
              <a:gdLst>
                <a:gd name="T0" fmla="*/ 0 w 25853"/>
                <a:gd name="T1" fmla="*/ 0 h 26907"/>
                <a:gd name="T2" fmla="*/ 0 w 25853"/>
                <a:gd name="T3" fmla="*/ 0 h 26907"/>
                <a:gd name="T4" fmla="*/ 0 w 25853"/>
                <a:gd name="T5" fmla="*/ 0 h 26907"/>
                <a:gd name="T6" fmla="*/ 0 60000 65536"/>
                <a:gd name="T7" fmla="*/ 0 60000 65536"/>
                <a:gd name="T8" fmla="*/ 0 60000 65536"/>
                <a:gd name="T9" fmla="*/ 0 w 25853"/>
                <a:gd name="T10" fmla="*/ 0 h 26907"/>
                <a:gd name="T11" fmla="*/ 25853 w 25853"/>
                <a:gd name="T12" fmla="*/ 26907 h 26907"/>
              </a:gdLst>
              <a:ahLst/>
              <a:cxnLst>
                <a:cxn ang="T6">
                  <a:pos x="T0" y="T1"/>
                </a:cxn>
                <a:cxn ang="T7">
                  <a:pos x="T2" y="T3"/>
                </a:cxn>
                <a:cxn ang="T8">
                  <a:pos x="T4" y="T5"/>
                </a:cxn>
              </a:cxnLst>
              <a:rect l="T9" t="T10" r="T11" b="T12"/>
              <a:pathLst>
                <a:path w="25853" h="26907" fill="none" extrusionOk="0">
                  <a:moveTo>
                    <a:pt x="-1" y="422"/>
                  </a:moveTo>
                  <a:cubicBezTo>
                    <a:pt x="1400" y="141"/>
                    <a:pt x="2824" y="0"/>
                    <a:pt x="4253" y="0"/>
                  </a:cubicBezTo>
                  <a:cubicBezTo>
                    <a:pt x="16182" y="0"/>
                    <a:pt x="25853" y="9670"/>
                    <a:pt x="25853" y="21600"/>
                  </a:cubicBezTo>
                  <a:cubicBezTo>
                    <a:pt x="25853" y="23389"/>
                    <a:pt x="25630" y="25172"/>
                    <a:pt x="25190" y="26906"/>
                  </a:cubicBezTo>
                </a:path>
                <a:path w="25853" h="26907" stroke="0" extrusionOk="0">
                  <a:moveTo>
                    <a:pt x="-1" y="422"/>
                  </a:moveTo>
                  <a:cubicBezTo>
                    <a:pt x="1400" y="141"/>
                    <a:pt x="2824" y="0"/>
                    <a:pt x="4253" y="0"/>
                  </a:cubicBezTo>
                  <a:cubicBezTo>
                    <a:pt x="16182" y="0"/>
                    <a:pt x="25853" y="9670"/>
                    <a:pt x="25853" y="21600"/>
                  </a:cubicBezTo>
                  <a:cubicBezTo>
                    <a:pt x="25853" y="23389"/>
                    <a:pt x="25630" y="25172"/>
                    <a:pt x="25190" y="26906"/>
                  </a:cubicBezTo>
                  <a:lnTo>
                    <a:pt x="4253" y="21600"/>
                  </a:lnTo>
                  <a:lnTo>
                    <a:pt x="-1" y="422"/>
                  </a:lnTo>
                  <a:close/>
                </a:path>
              </a:pathLst>
            </a:custGeom>
            <a:noFill/>
            <a:ln w="381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22" name="Arc 153"/>
            <p:cNvSpPr>
              <a:spLocks/>
            </p:cNvSpPr>
            <p:nvPr/>
          </p:nvSpPr>
          <p:spPr bwMode="auto">
            <a:xfrm rot="-6543518">
              <a:off x="4517" y="1231"/>
              <a:ext cx="401" cy="569"/>
            </a:xfrm>
            <a:custGeom>
              <a:avLst/>
              <a:gdLst>
                <a:gd name="T0" fmla="*/ 0 w 15293"/>
                <a:gd name="T1" fmla="*/ 0 h 21600"/>
                <a:gd name="T2" fmla="*/ 0 w 15293"/>
                <a:gd name="T3" fmla="*/ 0 h 21600"/>
                <a:gd name="T4" fmla="*/ 0 w 15293"/>
                <a:gd name="T5" fmla="*/ 0 h 21600"/>
                <a:gd name="T6" fmla="*/ 0 60000 65536"/>
                <a:gd name="T7" fmla="*/ 0 60000 65536"/>
                <a:gd name="T8" fmla="*/ 0 60000 65536"/>
                <a:gd name="T9" fmla="*/ 0 w 15293"/>
                <a:gd name="T10" fmla="*/ 0 h 21600"/>
                <a:gd name="T11" fmla="*/ 15293 w 15293"/>
                <a:gd name="T12" fmla="*/ 21600 h 21600"/>
              </a:gdLst>
              <a:ahLst/>
              <a:cxnLst>
                <a:cxn ang="T6">
                  <a:pos x="T0" y="T1"/>
                </a:cxn>
                <a:cxn ang="T7">
                  <a:pos x="T2" y="T3"/>
                </a:cxn>
                <a:cxn ang="T8">
                  <a:pos x="T4" y="T5"/>
                </a:cxn>
              </a:cxnLst>
              <a:rect l="T9" t="T10" r="T11" b="T12"/>
              <a:pathLst>
                <a:path w="15293" h="21600" fill="none" extrusionOk="0">
                  <a:moveTo>
                    <a:pt x="15292" y="21564"/>
                  </a:moveTo>
                  <a:cubicBezTo>
                    <a:pt x="14882" y="21588"/>
                    <a:pt x="14470" y="21600"/>
                    <a:pt x="14059" y="21600"/>
                  </a:cubicBezTo>
                  <a:cubicBezTo>
                    <a:pt x="8901" y="21600"/>
                    <a:pt x="3914" y="19754"/>
                    <a:pt x="-1" y="16398"/>
                  </a:cubicBezTo>
                </a:path>
                <a:path w="15293" h="21600" stroke="0" extrusionOk="0">
                  <a:moveTo>
                    <a:pt x="15292" y="21564"/>
                  </a:moveTo>
                  <a:cubicBezTo>
                    <a:pt x="14882" y="21588"/>
                    <a:pt x="14470" y="21600"/>
                    <a:pt x="14059" y="21600"/>
                  </a:cubicBezTo>
                  <a:cubicBezTo>
                    <a:pt x="8901" y="21600"/>
                    <a:pt x="3914" y="19754"/>
                    <a:pt x="-1" y="16398"/>
                  </a:cubicBezTo>
                  <a:lnTo>
                    <a:pt x="14059" y="0"/>
                  </a:lnTo>
                  <a:lnTo>
                    <a:pt x="15292" y="21564"/>
                  </a:lnTo>
                  <a:close/>
                </a:path>
              </a:pathLst>
            </a:custGeom>
            <a:noFill/>
            <a:ln w="381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28682" name="Arc 154"/>
          <p:cNvSpPr>
            <a:spLocks/>
          </p:cNvSpPr>
          <p:nvPr/>
        </p:nvSpPr>
        <p:spPr bwMode="auto">
          <a:xfrm rot="-6664075">
            <a:off x="6817519" y="1031082"/>
            <a:ext cx="869950" cy="900112"/>
          </a:xfrm>
          <a:custGeom>
            <a:avLst/>
            <a:gdLst>
              <a:gd name="T0" fmla="*/ 2147483646 w 20826"/>
              <a:gd name="T1" fmla="*/ 2147483646 h 21586"/>
              <a:gd name="T2" fmla="*/ 2147483646 w 20826"/>
              <a:gd name="T3" fmla="*/ 2147483646 h 21586"/>
              <a:gd name="T4" fmla="*/ 0 w 20826"/>
              <a:gd name="T5" fmla="*/ 0 h 21586"/>
              <a:gd name="T6" fmla="*/ 0 60000 65536"/>
              <a:gd name="T7" fmla="*/ 0 60000 65536"/>
              <a:gd name="T8" fmla="*/ 0 60000 65536"/>
              <a:gd name="T9" fmla="*/ 0 w 20826"/>
              <a:gd name="T10" fmla="*/ 0 h 21586"/>
              <a:gd name="T11" fmla="*/ 20826 w 20826"/>
              <a:gd name="T12" fmla="*/ 21586 h 21586"/>
            </a:gdLst>
            <a:ahLst/>
            <a:cxnLst>
              <a:cxn ang="T6">
                <a:pos x="T0" y="T1"/>
              </a:cxn>
              <a:cxn ang="T7">
                <a:pos x="T2" y="T3"/>
              </a:cxn>
              <a:cxn ang="T8">
                <a:pos x="T4" y="T5"/>
              </a:cxn>
            </a:cxnLst>
            <a:rect l="T9" t="T10" r="T11" b="T12"/>
            <a:pathLst>
              <a:path w="20826" h="21586" fill="none" extrusionOk="0">
                <a:moveTo>
                  <a:pt x="20826" y="5730"/>
                </a:moveTo>
                <a:cubicBezTo>
                  <a:pt x="18323" y="14824"/>
                  <a:pt x="10209" y="21243"/>
                  <a:pt x="782" y="21585"/>
                </a:cubicBezTo>
              </a:path>
              <a:path w="20826" h="21586" stroke="0" extrusionOk="0">
                <a:moveTo>
                  <a:pt x="20826" y="5730"/>
                </a:moveTo>
                <a:cubicBezTo>
                  <a:pt x="18323" y="14824"/>
                  <a:pt x="10209" y="21243"/>
                  <a:pt x="782" y="21585"/>
                </a:cubicBezTo>
                <a:lnTo>
                  <a:pt x="0" y="0"/>
                </a:lnTo>
                <a:lnTo>
                  <a:pt x="20826" y="5730"/>
                </a:lnTo>
                <a:close/>
              </a:path>
            </a:pathLst>
          </a:cu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8" name="Group 155"/>
          <p:cNvGrpSpPr>
            <a:grpSpLocks/>
          </p:cNvGrpSpPr>
          <p:nvPr/>
        </p:nvGrpSpPr>
        <p:grpSpPr bwMode="auto">
          <a:xfrm>
            <a:off x="3633788" y="4941888"/>
            <a:ext cx="1693862" cy="755650"/>
            <a:chOff x="4240" y="3158"/>
            <a:chExt cx="1067" cy="476"/>
          </a:xfrm>
        </p:grpSpPr>
        <p:sp>
          <p:nvSpPr>
            <p:cNvPr id="28714" name="Text Box 156"/>
            <p:cNvSpPr txBox="1">
              <a:spLocks noChangeArrowheads="1"/>
            </p:cNvSpPr>
            <p:nvPr/>
          </p:nvSpPr>
          <p:spPr bwMode="auto">
            <a:xfrm>
              <a:off x="4240" y="3283"/>
              <a:ext cx="59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solidFill>
                    <a:srgbClr val="F30903"/>
                  </a:solidFill>
                  <a:latin typeface="Times New Roman" panose="02020603050405020304" pitchFamily="18" charset="0"/>
                </a:rPr>
                <a:t>MCA = </a:t>
              </a:r>
            </a:p>
          </p:txBody>
        </p:sp>
        <p:sp>
          <p:nvSpPr>
            <p:cNvPr id="28715" name="Freeform 157"/>
            <p:cNvSpPr>
              <a:spLocks/>
            </p:cNvSpPr>
            <p:nvPr/>
          </p:nvSpPr>
          <p:spPr bwMode="auto">
            <a:xfrm>
              <a:off x="4308" y="3283"/>
              <a:ext cx="272" cy="30"/>
            </a:xfrm>
            <a:custGeom>
              <a:avLst/>
              <a:gdLst>
                <a:gd name="T0" fmla="*/ 0 w 272"/>
                <a:gd name="T1" fmla="*/ 29 h 30"/>
                <a:gd name="T2" fmla="*/ 144 w 272"/>
                <a:gd name="T3" fmla="*/ 0 h 30"/>
                <a:gd name="T4" fmla="*/ 272 w 272"/>
                <a:gd name="T5" fmla="*/ 30 h 30"/>
                <a:gd name="T6" fmla="*/ 0 60000 65536"/>
                <a:gd name="T7" fmla="*/ 0 60000 65536"/>
                <a:gd name="T8" fmla="*/ 0 60000 65536"/>
                <a:gd name="T9" fmla="*/ 0 w 272"/>
                <a:gd name="T10" fmla="*/ 0 h 30"/>
                <a:gd name="T11" fmla="*/ 272 w 272"/>
                <a:gd name="T12" fmla="*/ 30 h 30"/>
              </a:gdLst>
              <a:ahLst/>
              <a:cxnLst>
                <a:cxn ang="T6">
                  <a:pos x="T0" y="T1"/>
                </a:cxn>
                <a:cxn ang="T7">
                  <a:pos x="T2" y="T3"/>
                </a:cxn>
                <a:cxn ang="T8">
                  <a:pos x="T4" y="T5"/>
                </a:cxn>
              </a:cxnLst>
              <a:rect l="T9" t="T10" r="T11" b="T12"/>
              <a:pathLst>
                <a:path w="272" h="30">
                  <a:moveTo>
                    <a:pt x="0" y="29"/>
                  </a:moveTo>
                  <a:lnTo>
                    <a:pt x="144" y="0"/>
                  </a:lnTo>
                  <a:lnTo>
                    <a:pt x="272" y="30"/>
                  </a:lnTo>
                </a:path>
              </a:pathLst>
            </a:custGeom>
            <a:noFill/>
            <a:ln w="127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8716" name="Group 158"/>
            <p:cNvGrpSpPr>
              <a:grpSpLocks/>
            </p:cNvGrpSpPr>
            <p:nvPr/>
          </p:nvGrpSpPr>
          <p:grpSpPr bwMode="auto">
            <a:xfrm>
              <a:off x="4671" y="3158"/>
              <a:ext cx="636" cy="476"/>
              <a:chOff x="5080" y="3158"/>
              <a:chExt cx="636" cy="476"/>
            </a:xfrm>
          </p:grpSpPr>
          <p:sp>
            <p:nvSpPr>
              <p:cNvPr id="28717" name="Text Box 159"/>
              <p:cNvSpPr txBox="1">
                <a:spLocks noChangeArrowheads="1"/>
              </p:cNvSpPr>
              <p:nvPr/>
            </p:nvSpPr>
            <p:spPr bwMode="auto">
              <a:xfrm>
                <a:off x="5080" y="3199"/>
                <a:ext cx="6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800">
                    <a:solidFill>
                      <a:srgbClr val="F30903"/>
                    </a:solidFill>
                    <a:latin typeface="Times New Roman" panose="02020603050405020304" pitchFamily="18" charset="0"/>
                  </a:rPr>
                  <a:t>sđ AM </a:t>
                </a:r>
              </a:p>
            </p:txBody>
          </p:sp>
          <p:sp>
            <p:nvSpPr>
              <p:cNvPr id="28718" name="Line 160"/>
              <p:cNvSpPr>
                <a:spLocks noChangeShapeType="1"/>
              </p:cNvSpPr>
              <p:nvPr/>
            </p:nvSpPr>
            <p:spPr bwMode="auto">
              <a:xfrm>
                <a:off x="5191" y="3407"/>
                <a:ext cx="388" cy="1"/>
              </a:xfrm>
              <a:prstGeom prst="line">
                <a:avLst/>
              </a:prstGeom>
              <a:noFill/>
              <a:ln w="9525">
                <a:solidFill>
                  <a:srgbClr val="F30903"/>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719" name="Text Box 161"/>
              <p:cNvSpPr txBox="1">
                <a:spLocks noChangeArrowheads="1"/>
              </p:cNvSpPr>
              <p:nvPr/>
            </p:nvSpPr>
            <p:spPr bwMode="auto">
              <a:xfrm>
                <a:off x="5239" y="3403"/>
                <a:ext cx="29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800">
                    <a:solidFill>
                      <a:srgbClr val="F30903"/>
                    </a:solidFill>
                    <a:latin typeface="Times New Roman" panose="02020603050405020304" pitchFamily="18" charset="0"/>
                  </a:rPr>
                  <a:t>2</a:t>
                </a:r>
              </a:p>
            </p:txBody>
          </p:sp>
          <p:sp>
            <p:nvSpPr>
              <p:cNvPr id="28720" name="Arc 162"/>
              <p:cNvSpPr>
                <a:spLocks/>
              </p:cNvSpPr>
              <p:nvPr/>
            </p:nvSpPr>
            <p:spPr bwMode="auto">
              <a:xfrm rot="-2703456">
                <a:off x="5420" y="3158"/>
                <a:ext cx="136" cy="13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nvGrpSpPr>
          <p:cNvPr id="10" name="Group 163"/>
          <p:cNvGrpSpPr>
            <a:grpSpLocks/>
          </p:cNvGrpSpPr>
          <p:nvPr/>
        </p:nvGrpSpPr>
        <p:grpSpPr bwMode="auto">
          <a:xfrm>
            <a:off x="900113" y="5013325"/>
            <a:ext cx="2409825" cy="755650"/>
            <a:chOff x="2631" y="3158"/>
            <a:chExt cx="1518" cy="476"/>
          </a:xfrm>
        </p:grpSpPr>
        <p:sp>
          <p:nvSpPr>
            <p:cNvPr id="28705" name="Text Box 164"/>
            <p:cNvSpPr txBox="1">
              <a:spLocks noChangeArrowheads="1"/>
            </p:cNvSpPr>
            <p:nvPr/>
          </p:nvSpPr>
          <p:spPr bwMode="auto">
            <a:xfrm>
              <a:off x="2631" y="3283"/>
              <a:ext cx="59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a:solidFill>
                    <a:srgbClr val="F30903"/>
                  </a:solidFill>
                  <a:latin typeface="Times New Roman" panose="02020603050405020304" pitchFamily="18" charset="0"/>
                </a:rPr>
                <a:t>ASC = </a:t>
              </a:r>
            </a:p>
          </p:txBody>
        </p:sp>
        <p:sp>
          <p:nvSpPr>
            <p:cNvPr id="28706" name="Freeform 165"/>
            <p:cNvSpPr>
              <a:spLocks/>
            </p:cNvSpPr>
            <p:nvPr/>
          </p:nvSpPr>
          <p:spPr bwMode="auto">
            <a:xfrm>
              <a:off x="2699" y="3283"/>
              <a:ext cx="272" cy="30"/>
            </a:xfrm>
            <a:custGeom>
              <a:avLst/>
              <a:gdLst>
                <a:gd name="T0" fmla="*/ 0 w 272"/>
                <a:gd name="T1" fmla="*/ 29 h 30"/>
                <a:gd name="T2" fmla="*/ 144 w 272"/>
                <a:gd name="T3" fmla="*/ 0 h 30"/>
                <a:gd name="T4" fmla="*/ 272 w 272"/>
                <a:gd name="T5" fmla="*/ 30 h 30"/>
                <a:gd name="T6" fmla="*/ 0 60000 65536"/>
                <a:gd name="T7" fmla="*/ 0 60000 65536"/>
                <a:gd name="T8" fmla="*/ 0 60000 65536"/>
                <a:gd name="T9" fmla="*/ 0 w 272"/>
                <a:gd name="T10" fmla="*/ 0 h 30"/>
                <a:gd name="T11" fmla="*/ 272 w 272"/>
                <a:gd name="T12" fmla="*/ 30 h 30"/>
              </a:gdLst>
              <a:ahLst/>
              <a:cxnLst>
                <a:cxn ang="T6">
                  <a:pos x="T0" y="T1"/>
                </a:cxn>
                <a:cxn ang="T7">
                  <a:pos x="T2" y="T3"/>
                </a:cxn>
                <a:cxn ang="T8">
                  <a:pos x="T4" y="T5"/>
                </a:cxn>
              </a:cxnLst>
              <a:rect l="T9" t="T10" r="T11" b="T12"/>
              <a:pathLst>
                <a:path w="272" h="30">
                  <a:moveTo>
                    <a:pt x="0" y="29"/>
                  </a:moveTo>
                  <a:lnTo>
                    <a:pt x="144" y="0"/>
                  </a:lnTo>
                  <a:lnTo>
                    <a:pt x="272" y="30"/>
                  </a:lnTo>
                </a:path>
              </a:pathLst>
            </a:custGeom>
            <a:noFill/>
            <a:ln w="127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8707" name="Group 166"/>
            <p:cNvGrpSpPr>
              <a:grpSpLocks/>
            </p:cNvGrpSpPr>
            <p:nvPr/>
          </p:nvGrpSpPr>
          <p:grpSpPr bwMode="auto">
            <a:xfrm>
              <a:off x="3106" y="3158"/>
              <a:ext cx="1043" cy="476"/>
              <a:chOff x="3515" y="3158"/>
              <a:chExt cx="1043" cy="476"/>
            </a:xfrm>
          </p:grpSpPr>
          <p:sp>
            <p:nvSpPr>
              <p:cNvPr id="28708" name="Text Box 167"/>
              <p:cNvSpPr txBox="1">
                <a:spLocks noChangeArrowheads="1"/>
              </p:cNvSpPr>
              <p:nvPr/>
            </p:nvSpPr>
            <p:spPr bwMode="auto">
              <a:xfrm>
                <a:off x="3515" y="3199"/>
                <a:ext cx="104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800">
                    <a:solidFill>
                      <a:srgbClr val="F30903"/>
                    </a:solidFill>
                    <a:latin typeface="Times New Roman" panose="02020603050405020304" pitchFamily="18" charset="0"/>
                  </a:rPr>
                  <a:t>sđ AB – sđ MC</a:t>
                </a:r>
              </a:p>
            </p:txBody>
          </p:sp>
          <p:grpSp>
            <p:nvGrpSpPr>
              <p:cNvPr id="28709" name="Group 168"/>
              <p:cNvGrpSpPr>
                <a:grpSpLocks/>
              </p:cNvGrpSpPr>
              <p:nvPr/>
            </p:nvGrpSpPr>
            <p:grpSpPr bwMode="auto">
              <a:xfrm>
                <a:off x="3582" y="3158"/>
                <a:ext cx="908" cy="476"/>
                <a:chOff x="3582" y="3158"/>
                <a:chExt cx="908" cy="476"/>
              </a:xfrm>
            </p:grpSpPr>
            <p:sp>
              <p:nvSpPr>
                <p:cNvPr id="28710" name="Line 169"/>
                <p:cNvSpPr>
                  <a:spLocks noChangeShapeType="1"/>
                </p:cNvSpPr>
                <p:nvPr/>
              </p:nvSpPr>
              <p:spPr bwMode="auto">
                <a:xfrm>
                  <a:off x="3582" y="3407"/>
                  <a:ext cx="908" cy="0"/>
                </a:xfrm>
                <a:prstGeom prst="line">
                  <a:avLst/>
                </a:prstGeom>
                <a:noFill/>
                <a:ln w="9525">
                  <a:solidFill>
                    <a:srgbClr val="F30903"/>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711" name="Text Box 170"/>
                <p:cNvSpPr txBox="1">
                  <a:spLocks noChangeArrowheads="1"/>
                </p:cNvSpPr>
                <p:nvPr/>
              </p:nvSpPr>
              <p:spPr bwMode="auto">
                <a:xfrm>
                  <a:off x="3855" y="3403"/>
                  <a:ext cx="29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800">
                      <a:solidFill>
                        <a:srgbClr val="F30903"/>
                      </a:solidFill>
                      <a:latin typeface="Times New Roman" panose="02020603050405020304" pitchFamily="18" charset="0"/>
                    </a:rPr>
                    <a:t>2</a:t>
                  </a:r>
                </a:p>
              </p:txBody>
            </p:sp>
            <p:sp>
              <p:nvSpPr>
                <p:cNvPr id="28712" name="Arc 171"/>
                <p:cNvSpPr>
                  <a:spLocks/>
                </p:cNvSpPr>
                <p:nvPr/>
              </p:nvSpPr>
              <p:spPr bwMode="auto">
                <a:xfrm rot="-2703456">
                  <a:off x="3787" y="3158"/>
                  <a:ext cx="136" cy="13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13" name="Arc 172"/>
                <p:cNvSpPr>
                  <a:spLocks/>
                </p:cNvSpPr>
                <p:nvPr/>
              </p:nvSpPr>
              <p:spPr bwMode="auto">
                <a:xfrm rot="-2703456">
                  <a:off x="4308" y="3158"/>
                  <a:ext cx="136" cy="13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grpSp>
        <p:nvGrpSpPr>
          <p:cNvPr id="13" name="Group 173"/>
          <p:cNvGrpSpPr>
            <a:grpSpLocks/>
          </p:cNvGrpSpPr>
          <p:nvPr/>
        </p:nvGrpSpPr>
        <p:grpSpPr bwMode="auto">
          <a:xfrm>
            <a:off x="2195513" y="4184650"/>
            <a:ext cx="2555875" cy="430213"/>
            <a:chOff x="3219" y="2614"/>
            <a:chExt cx="1610" cy="271"/>
          </a:xfrm>
        </p:grpSpPr>
        <p:sp>
          <p:nvSpPr>
            <p:cNvPr id="28701" name="Text Box 174"/>
            <p:cNvSpPr txBox="1">
              <a:spLocks noChangeArrowheads="1"/>
            </p:cNvSpPr>
            <p:nvPr/>
          </p:nvSpPr>
          <p:spPr bwMode="auto">
            <a:xfrm>
              <a:off x="3219" y="2654"/>
              <a:ext cx="161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800">
                  <a:solidFill>
                    <a:srgbClr val="F30903"/>
                  </a:solidFill>
                  <a:latin typeface="Times New Roman" panose="02020603050405020304" pitchFamily="18" charset="0"/>
                </a:rPr>
                <a:t>sđ AB – sđ MC = sđ AM</a:t>
              </a:r>
            </a:p>
          </p:txBody>
        </p:sp>
        <p:sp>
          <p:nvSpPr>
            <p:cNvPr id="28702" name="Arc 175"/>
            <p:cNvSpPr>
              <a:spLocks/>
            </p:cNvSpPr>
            <p:nvPr/>
          </p:nvSpPr>
          <p:spPr bwMode="auto">
            <a:xfrm rot="-2703456">
              <a:off x="3991" y="2614"/>
              <a:ext cx="136" cy="13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03" name="Arc 176"/>
            <p:cNvSpPr>
              <a:spLocks/>
            </p:cNvSpPr>
            <p:nvPr/>
          </p:nvSpPr>
          <p:spPr bwMode="auto">
            <a:xfrm rot="-2703456">
              <a:off x="4558" y="2614"/>
              <a:ext cx="136" cy="13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04" name="Arc 177"/>
            <p:cNvSpPr>
              <a:spLocks/>
            </p:cNvSpPr>
            <p:nvPr/>
          </p:nvSpPr>
          <p:spPr bwMode="auto">
            <a:xfrm rot="-2703456">
              <a:off x="3518" y="2614"/>
              <a:ext cx="136" cy="13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14" name="Group 178"/>
          <p:cNvGrpSpPr>
            <a:grpSpLocks/>
          </p:cNvGrpSpPr>
          <p:nvPr/>
        </p:nvGrpSpPr>
        <p:grpSpPr bwMode="auto">
          <a:xfrm>
            <a:off x="2500313" y="3357563"/>
            <a:ext cx="1763712" cy="447675"/>
            <a:chOff x="5987" y="65"/>
            <a:chExt cx="1111" cy="282"/>
          </a:xfrm>
        </p:grpSpPr>
        <p:sp>
          <p:nvSpPr>
            <p:cNvPr id="28698" name="Text Box 179"/>
            <p:cNvSpPr txBox="1">
              <a:spLocks noChangeArrowheads="1"/>
            </p:cNvSpPr>
            <p:nvPr/>
          </p:nvSpPr>
          <p:spPr bwMode="auto">
            <a:xfrm>
              <a:off x="5987" y="116"/>
              <a:ext cx="111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800">
                  <a:solidFill>
                    <a:srgbClr val="F30903"/>
                  </a:solidFill>
                  <a:latin typeface="Times New Roman" panose="02020603050405020304" pitchFamily="18" charset="0"/>
                </a:rPr>
                <a:t>sđ AB = sđ AC</a:t>
              </a:r>
            </a:p>
          </p:txBody>
        </p:sp>
        <p:sp>
          <p:nvSpPr>
            <p:cNvPr id="28699" name="Arc 180"/>
            <p:cNvSpPr>
              <a:spLocks/>
            </p:cNvSpPr>
            <p:nvPr/>
          </p:nvSpPr>
          <p:spPr bwMode="auto">
            <a:xfrm rot="-2703456">
              <a:off x="6811" y="79"/>
              <a:ext cx="136" cy="13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00" name="Arc 181"/>
            <p:cNvSpPr>
              <a:spLocks/>
            </p:cNvSpPr>
            <p:nvPr/>
          </p:nvSpPr>
          <p:spPr bwMode="auto">
            <a:xfrm rot="-2703456">
              <a:off x="6328" y="65"/>
              <a:ext cx="136" cy="13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15" name="Group 182"/>
          <p:cNvGrpSpPr>
            <a:grpSpLocks/>
          </p:cNvGrpSpPr>
          <p:nvPr/>
        </p:nvGrpSpPr>
        <p:grpSpPr bwMode="auto">
          <a:xfrm>
            <a:off x="1498600" y="6253163"/>
            <a:ext cx="4062413" cy="461962"/>
            <a:chOff x="3205" y="5982"/>
            <a:chExt cx="1408" cy="291"/>
          </a:xfrm>
        </p:grpSpPr>
        <p:sp>
          <p:nvSpPr>
            <p:cNvPr id="28695" name="Text Box 183"/>
            <p:cNvSpPr txBox="1">
              <a:spLocks noChangeArrowheads="1"/>
            </p:cNvSpPr>
            <p:nvPr/>
          </p:nvSpPr>
          <p:spPr bwMode="auto">
            <a:xfrm>
              <a:off x="3205" y="6021"/>
              <a:ext cx="140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000" b="1">
                  <a:solidFill>
                    <a:srgbClr val="F30903"/>
                  </a:solidFill>
                  <a:latin typeface="Times New Roman" panose="02020603050405020304" pitchFamily="18" charset="0"/>
                </a:rPr>
                <a:t>ASC                  =      MCA</a:t>
              </a:r>
            </a:p>
          </p:txBody>
        </p:sp>
        <p:sp>
          <p:nvSpPr>
            <p:cNvPr id="28696" name="Freeform 184"/>
            <p:cNvSpPr>
              <a:spLocks/>
            </p:cNvSpPr>
            <p:nvPr/>
          </p:nvSpPr>
          <p:spPr bwMode="auto">
            <a:xfrm>
              <a:off x="3422" y="5982"/>
              <a:ext cx="182" cy="51"/>
            </a:xfrm>
            <a:custGeom>
              <a:avLst/>
              <a:gdLst>
                <a:gd name="T0" fmla="*/ 0 w 317"/>
                <a:gd name="T1" fmla="*/ 24 h 55"/>
                <a:gd name="T2" fmla="*/ 1 w 317"/>
                <a:gd name="T3" fmla="*/ 0 h 55"/>
                <a:gd name="T4" fmla="*/ 1 w 317"/>
                <a:gd name="T5" fmla="*/ 24 h 55"/>
                <a:gd name="T6" fmla="*/ 0 60000 65536"/>
                <a:gd name="T7" fmla="*/ 0 60000 65536"/>
                <a:gd name="T8" fmla="*/ 0 60000 65536"/>
                <a:gd name="T9" fmla="*/ 0 w 317"/>
                <a:gd name="T10" fmla="*/ 0 h 55"/>
                <a:gd name="T11" fmla="*/ 317 w 317"/>
                <a:gd name="T12" fmla="*/ 55 h 55"/>
              </a:gdLst>
              <a:ahLst/>
              <a:cxnLst>
                <a:cxn ang="T6">
                  <a:pos x="T0" y="T1"/>
                </a:cxn>
                <a:cxn ang="T7">
                  <a:pos x="T2" y="T3"/>
                </a:cxn>
                <a:cxn ang="T8">
                  <a:pos x="T4" y="T5"/>
                </a:cxn>
              </a:cxnLst>
              <a:rect l="T9" t="T10" r="T11" b="T12"/>
              <a:pathLst>
                <a:path w="317" h="55">
                  <a:moveTo>
                    <a:pt x="0" y="54"/>
                  </a:moveTo>
                  <a:lnTo>
                    <a:pt x="167" y="0"/>
                  </a:lnTo>
                  <a:lnTo>
                    <a:pt x="317" y="55"/>
                  </a:lnTo>
                </a:path>
              </a:pathLst>
            </a:custGeom>
            <a:noFill/>
            <a:ln w="127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697" name="Freeform 185"/>
            <p:cNvSpPr>
              <a:spLocks/>
            </p:cNvSpPr>
            <p:nvPr/>
          </p:nvSpPr>
          <p:spPr bwMode="auto">
            <a:xfrm>
              <a:off x="4184" y="5983"/>
              <a:ext cx="186" cy="75"/>
            </a:xfrm>
            <a:custGeom>
              <a:avLst/>
              <a:gdLst>
                <a:gd name="T0" fmla="*/ 0 w 317"/>
                <a:gd name="T1" fmla="*/ 1646 h 55"/>
                <a:gd name="T2" fmla="*/ 4 w 317"/>
                <a:gd name="T3" fmla="*/ 0 h 55"/>
                <a:gd name="T4" fmla="*/ 7 w 317"/>
                <a:gd name="T5" fmla="*/ 1664 h 55"/>
                <a:gd name="T6" fmla="*/ 0 60000 65536"/>
                <a:gd name="T7" fmla="*/ 0 60000 65536"/>
                <a:gd name="T8" fmla="*/ 0 60000 65536"/>
                <a:gd name="T9" fmla="*/ 0 w 317"/>
                <a:gd name="T10" fmla="*/ 0 h 55"/>
                <a:gd name="T11" fmla="*/ 317 w 317"/>
                <a:gd name="T12" fmla="*/ 55 h 55"/>
              </a:gdLst>
              <a:ahLst/>
              <a:cxnLst>
                <a:cxn ang="T6">
                  <a:pos x="T0" y="T1"/>
                </a:cxn>
                <a:cxn ang="T7">
                  <a:pos x="T2" y="T3"/>
                </a:cxn>
                <a:cxn ang="T8">
                  <a:pos x="T4" y="T5"/>
                </a:cxn>
              </a:cxnLst>
              <a:rect l="T9" t="T10" r="T11" b="T12"/>
              <a:pathLst>
                <a:path w="317" h="55">
                  <a:moveTo>
                    <a:pt x="0" y="54"/>
                  </a:moveTo>
                  <a:lnTo>
                    <a:pt x="167" y="0"/>
                  </a:lnTo>
                  <a:lnTo>
                    <a:pt x="317" y="55"/>
                  </a:lnTo>
                </a:path>
              </a:pathLst>
            </a:custGeom>
            <a:noFill/>
            <a:ln w="1270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242874" name="Text Box 186"/>
          <p:cNvSpPr txBox="1">
            <a:spLocks noChangeArrowheads="1"/>
          </p:cNvSpPr>
          <p:nvPr/>
        </p:nvSpPr>
        <p:spPr bwMode="auto">
          <a:xfrm>
            <a:off x="2860675" y="2708275"/>
            <a:ext cx="11509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800">
                <a:solidFill>
                  <a:srgbClr val="F30903"/>
                </a:solidFill>
                <a:latin typeface="Times New Roman" panose="02020603050405020304" pitchFamily="18" charset="0"/>
              </a:rPr>
              <a:t>AB = AC</a:t>
            </a:r>
          </a:p>
        </p:txBody>
      </p:sp>
      <p:sp>
        <p:nvSpPr>
          <p:cNvPr id="242875" name="Line 187"/>
          <p:cNvSpPr>
            <a:spLocks noChangeShapeType="1"/>
          </p:cNvSpPr>
          <p:nvPr/>
        </p:nvSpPr>
        <p:spPr bwMode="auto">
          <a:xfrm>
            <a:off x="3376613" y="3768725"/>
            <a:ext cx="6350" cy="381000"/>
          </a:xfrm>
          <a:prstGeom prst="line">
            <a:avLst/>
          </a:prstGeom>
          <a:noFill/>
          <a:ln w="38100" cmpd="dbl">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242876" name="Line 188"/>
          <p:cNvSpPr>
            <a:spLocks noChangeShapeType="1"/>
          </p:cNvSpPr>
          <p:nvPr/>
        </p:nvSpPr>
        <p:spPr bwMode="auto">
          <a:xfrm flipH="1">
            <a:off x="3382963" y="4651375"/>
            <a:ext cx="0" cy="469900"/>
          </a:xfrm>
          <a:prstGeom prst="line">
            <a:avLst/>
          </a:prstGeom>
          <a:noFill/>
          <a:ln w="38100" cmpd="dbl">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242877" name="Line 189"/>
          <p:cNvSpPr>
            <a:spLocks noChangeShapeType="1"/>
          </p:cNvSpPr>
          <p:nvPr/>
        </p:nvSpPr>
        <p:spPr bwMode="auto">
          <a:xfrm flipH="1">
            <a:off x="4530725" y="5732463"/>
            <a:ext cx="0" cy="469900"/>
          </a:xfrm>
          <a:prstGeom prst="line">
            <a:avLst/>
          </a:prstGeom>
          <a:noFill/>
          <a:ln w="38100" cmpd="dbl">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59" name="Line 188"/>
          <p:cNvSpPr>
            <a:spLocks noChangeShapeType="1"/>
          </p:cNvSpPr>
          <p:nvPr/>
        </p:nvSpPr>
        <p:spPr bwMode="auto">
          <a:xfrm flipH="1">
            <a:off x="2427288" y="5727700"/>
            <a:ext cx="0" cy="469900"/>
          </a:xfrm>
          <a:prstGeom prst="line">
            <a:avLst/>
          </a:prstGeom>
          <a:noFill/>
          <a:ln w="38100" cmpd="dbl">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62" name="Line 187"/>
          <p:cNvSpPr>
            <a:spLocks noChangeShapeType="1"/>
          </p:cNvSpPr>
          <p:nvPr/>
        </p:nvSpPr>
        <p:spPr bwMode="auto">
          <a:xfrm>
            <a:off x="3370263" y="3059113"/>
            <a:ext cx="6350" cy="381000"/>
          </a:xfrm>
          <a:prstGeom prst="line">
            <a:avLst/>
          </a:prstGeom>
          <a:noFill/>
          <a:ln w="38100" cmpd="dbl">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63" name="Title 1"/>
          <p:cNvSpPr txBox="1">
            <a:spLocks/>
          </p:cNvSpPr>
          <p:nvPr/>
        </p:nvSpPr>
        <p:spPr>
          <a:xfrm>
            <a:off x="0" y="22816"/>
            <a:ext cx="9144000" cy="702396"/>
          </a:xfrm>
          <a:prstGeom prst="rect">
            <a:avLst/>
          </a:prstGeom>
          <a:gradFill>
            <a:gsLst>
              <a:gs pos="76000">
                <a:srgbClr val="00B0F0"/>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500" b="1" dirty="0">
                <a:solidFill>
                  <a:srgbClr val="FF0000"/>
                </a:solidFill>
                <a:latin typeface="Times New Roman" pitchFamily="18" charset="0"/>
                <a:cs typeface="Times New Roman" pitchFamily="18" charset="0"/>
              </a:rPr>
              <a:t>TIẾT 43 - 44</a:t>
            </a:r>
          </a:p>
          <a:p>
            <a:r>
              <a:rPr lang="en-US" sz="2500" b="1" dirty="0">
                <a:solidFill>
                  <a:srgbClr val="FF0000"/>
                </a:solidFill>
                <a:latin typeface="Times New Roman" pitchFamily="18" charset="0"/>
                <a:cs typeface="Times New Roman" pitchFamily="18" charset="0"/>
              </a:rPr>
              <a:t> </a:t>
            </a:r>
            <a:r>
              <a:rPr lang="en-US" sz="2500" b="1" dirty="0">
                <a:cs typeface="Times New Roman" pitchFamily="18" charset="0"/>
              </a:rPr>
              <a:t>GÓC CÓ ĐỈNH Ở BÊN TRONG HAY BÊN NGOÀI Đ</a:t>
            </a:r>
            <a:r>
              <a:rPr lang="vi-VN" sz="2500" b="1" dirty="0">
                <a:cs typeface="Times New Roman" pitchFamily="18" charset="0"/>
              </a:rPr>
              <a:t>ƯỜ</a:t>
            </a:r>
            <a:r>
              <a:rPr lang="en-US" sz="2500" b="1" dirty="0">
                <a:cs typeface="Times New Roman" pitchFamily="18" charset="0"/>
              </a:rPr>
              <a:t>NG TRÒN</a:t>
            </a:r>
            <a:endParaRPr lang="en-US" sz="2500" b="1" dirty="0">
              <a:latin typeface="Times New Roman" pitchFamily="18" charset="0"/>
              <a:cs typeface="Times New Roman" pitchFamily="18" charset="0"/>
            </a:endParaRPr>
          </a:p>
        </p:txBody>
      </p:sp>
    </p:spTree>
    <p:extLst>
      <p:ext uri="{BB962C8B-B14F-4D97-AF65-F5344CB8AC3E}">
        <p14:creationId xmlns:p14="http://schemas.microsoft.com/office/powerpoint/2010/main" val="9474676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9"/>
                                        </p:tgtEl>
                                        <p:attrNameLst>
                                          <p:attrName>style.visibility</p:attrName>
                                        </p:attrNameLst>
                                      </p:cBhvr>
                                      <p:to>
                                        <p:strVal val="visible"/>
                                      </p:to>
                                    </p:set>
                                    <p:animEffect transition="in" filter="fade">
                                      <p:cBhvr>
                                        <p:cTn id="12" dur="500"/>
                                        <p:tgtEl>
                                          <p:spTgt spid="5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anim calcmode="lin" valueType="num">
                                      <p:cBhvr>
                                        <p:cTn id="18" dur="1000" fill="hold"/>
                                        <p:tgtEl>
                                          <p:spTgt spid="10"/>
                                        </p:tgtEl>
                                        <p:attrNameLst>
                                          <p:attrName>ppt_x</p:attrName>
                                        </p:attrNameLst>
                                      </p:cBhvr>
                                      <p:tavLst>
                                        <p:tav tm="0">
                                          <p:val>
                                            <p:strVal val="#ppt_x"/>
                                          </p:val>
                                        </p:tav>
                                        <p:tav tm="100000">
                                          <p:val>
                                            <p:strVal val="#ppt_x"/>
                                          </p:val>
                                        </p:tav>
                                      </p:tavLst>
                                    </p:anim>
                                    <p:anim calcmode="lin" valueType="num">
                                      <p:cBhvr>
                                        <p:cTn id="1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42877"/>
                                        </p:tgtEl>
                                        <p:attrNameLst>
                                          <p:attrName>style.visibility</p:attrName>
                                        </p:attrNameLst>
                                      </p:cBhvr>
                                      <p:to>
                                        <p:strVal val="visible"/>
                                      </p:to>
                                    </p:set>
                                    <p:animEffect transition="in" filter="fade">
                                      <p:cBhvr>
                                        <p:cTn id="24" dur="500"/>
                                        <p:tgtEl>
                                          <p:spTgt spid="24287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500"/>
                                        <p:tgtEl>
                                          <p:spTgt spid="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42876"/>
                                        </p:tgtEl>
                                        <p:attrNameLst>
                                          <p:attrName>style.visibility</p:attrName>
                                        </p:attrNameLst>
                                      </p:cBhvr>
                                      <p:to>
                                        <p:strVal val="visible"/>
                                      </p:to>
                                    </p:set>
                                    <p:animEffect transition="in" filter="fade">
                                      <p:cBhvr>
                                        <p:cTn id="34" dur="500"/>
                                        <p:tgtEl>
                                          <p:spTgt spid="242876"/>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fade">
                                      <p:cBhvr>
                                        <p:cTn id="39" dur="500"/>
                                        <p:tgtEl>
                                          <p:spTgt spid="1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42875"/>
                                        </p:tgtEl>
                                        <p:attrNameLst>
                                          <p:attrName>style.visibility</p:attrName>
                                        </p:attrNameLst>
                                      </p:cBhvr>
                                      <p:to>
                                        <p:strVal val="visible"/>
                                      </p:to>
                                    </p:set>
                                    <p:animEffect transition="in" filter="fade">
                                      <p:cBhvr>
                                        <p:cTn id="44" dur="500"/>
                                        <p:tgtEl>
                                          <p:spTgt spid="242875"/>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nodeType="click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fade">
                                      <p:cBhvr>
                                        <p:cTn id="49" dur="500"/>
                                        <p:tgtEl>
                                          <p:spTgt spid="14"/>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62"/>
                                        </p:tgtEl>
                                        <p:attrNameLst>
                                          <p:attrName>style.visibility</p:attrName>
                                        </p:attrNameLst>
                                      </p:cBhvr>
                                      <p:to>
                                        <p:strVal val="visible"/>
                                      </p:to>
                                    </p:set>
                                    <p:animEffect transition="in" filter="fade">
                                      <p:cBhvr>
                                        <p:cTn id="54" dur="500"/>
                                        <p:tgtEl>
                                          <p:spTgt spid="62"/>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242874"/>
                                        </p:tgtEl>
                                        <p:attrNameLst>
                                          <p:attrName>style.visibility</p:attrName>
                                        </p:attrNameLst>
                                      </p:cBhvr>
                                      <p:to>
                                        <p:strVal val="visible"/>
                                      </p:to>
                                    </p:set>
                                    <p:animEffect transition="in" filter="fade">
                                      <p:cBhvr>
                                        <p:cTn id="59" dur="500"/>
                                        <p:tgtEl>
                                          <p:spTgt spid="2428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874" grpId="0"/>
      <p:bldP spid="242875" grpId="0" animBg="1"/>
      <p:bldP spid="242876" grpId="0" animBg="1"/>
      <p:bldP spid="242877" grpId="0" animBg="1"/>
      <p:bldP spid="59" grpId="0" animBg="1"/>
      <p:bldP spid="6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Text Box 3"/>
          <p:cNvSpPr txBox="1">
            <a:spLocks noChangeArrowheads="1"/>
          </p:cNvSpPr>
          <p:nvPr/>
        </p:nvSpPr>
        <p:spPr bwMode="auto">
          <a:xfrm>
            <a:off x="-104775" y="981075"/>
            <a:ext cx="3803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400" b="1" u="sng" dirty="0" err="1">
                <a:latin typeface="Times New Roman" panose="02020603050405020304" pitchFamily="18" charset="0"/>
              </a:rPr>
              <a:t>Bài</a:t>
            </a:r>
            <a:r>
              <a:rPr lang="en-US" altLang="en-US" sz="2400" b="1" u="sng" dirty="0">
                <a:latin typeface="Times New Roman" panose="02020603050405020304" pitchFamily="18" charset="0"/>
              </a:rPr>
              <a:t> </a:t>
            </a:r>
            <a:r>
              <a:rPr lang="en-US" altLang="en-US" sz="2400" b="1" u="sng" dirty="0" err="1">
                <a:latin typeface="Times New Roman" panose="02020603050405020304" pitchFamily="18" charset="0"/>
              </a:rPr>
              <a:t>tập</a:t>
            </a:r>
            <a:r>
              <a:rPr lang="en-US" altLang="en-US" sz="2400" b="1" u="sng" dirty="0">
                <a:latin typeface="Times New Roman" panose="02020603050405020304" pitchFamily="18" charset="0"/>
              </a:rPr>
              <a:t> 40 (SGK - </a:t>
            </a:r>
            <a:r>
              <a:rPr lang="en-US" altLang="en-US" sz="2400" b="1" u="sng" dirty="0" err="1">
                <a:latin typeface="Times New Roman" panose="02020603050405020304" pitchFamily="18" charset="0"/>
              </a:rPr>
              <a:t>Tr</a:t>
            </a:r>
            <a:r>
              <a:rPr lang="en-US" altLang="en-US" sz="2400" b="1" u="sng" dirty="0">
                <a:latin typeface="Times New Roman" panose="02020603050405020304" pitchFamily="18" charset="0"/>
              </a:rPr>
              <a:t> 83)</a:t>
            </a:r>
          </a:p>
        </p:txBody>
      </p:sp>
      <p:sp>
        <p:nvSpPr>
          <p:cNvPr id="78902" name="Oval 54"/>
          <p:cNvSpPr>
            <a:spLocks noChangeArrowheads="1"/>
          </p:cNvSpPr>
          <p:nvPr/>
        </p:nvSpPr>
        <p:spPr bwMode="auto">
          <a:xfrm>
            <a:off x="2463800" y="2514600"/>
            <a:ext cx="1828800" cy="1752600"/>
          </a:xfrm>
          <a:prstGeom prst="ellipse">
            <a:avLst/>
          </a:pr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0"/>
              </a:spcBef>
              <a:buClrTx/>
              <a:buSzTx/>
              <a:buFontTx/>
              <a:buNone/>
            </a:pPr>
            <a:endParaRPr lang="en-US" altLang="en-US" sz="1800">
              <a:latin typeface="Arial" panose="020B0604020202020204" pitchFamily="34" charset="0"/>
            </a:endParaRPr>
          </a:p>
        </p:txBody>
      </p:sp>
      <p:sp>
        <p:nvSpPr>
          <p:cNvPr id="78903" name="Text Box 55"/>
          <p:cNvSpPr txBox="1">
            <a:spLocks noChangeArrowheads="1"/>
          </p:cNvSpPr>
          <p:nvPr/>
        </p:nvSpPr>
        <p:spPr bwMode="auto">
          <a:xfrm>
            <a:off x="325438" y="2895600"/>
            <a:ext cx="3810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4800">
                <a:latin typeface="Arial" panose="020B0604020202020204" pitchFamily="34" charset="0"/>
              </a:rPr>
              <a:t>.</a:t>
            </a:r>
          </a:p>
        </p:txBody>
      </p:sp>
      <p:sp>
        <p:nvSpPr>
          <p:cNvPr id="78905" name="Line 57"/>
          <p:cNvSpPr>
            <a:spLocks noChangeShapeType="1"/>
          </p:cNvSpPr>
          <p:nvPr/>
        </p:nvSpPr>
        <p:spPr bwMode="auto">
          <a:xfrm flipV="1">
            <a:off x="520700" y="2286000"/>
            <a:ext cx="3276600" cy="1219200"/>
          </a:xfrm>
          <a:prstGeom prst="line">
            <a:avLst/>
          </a:prstGeom>
          <a:noFill/>
          <a:ln w="381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06" name="Freeform 58"/>
          <p:cNvSpPr>
            <a:spLocks/>
          </p:cNvSpPr>
          <p:nvPr/>
        </p:nvSpPr>
        <p:spPr bwMode="auto">
          <a:xfrm>
            <a:off x="469900" y="3532188"/>
            <a:ext cx="3711575" cy="269875"/>
          </a:xfrm>
          <a:custGeom>
            <a:avLst/>
            <a:gdLst>
              <a:gd name="T0" fmla="*/ 0 w 2338"/>
              <a:gd name="T1" fmla="*/ 0 h 170"/>
              <a:gd name="T2" fmla="*/ 2147483646 w 2338"/>
              <a:gd name="T3" fmla="*/ 428426563 h 170"/>
              <a:gd name="T4" fmla="*/ 0 60000 65536"/>
              <a:gd name="T5" fmla="*/ 0 60000 65536"/>
            </a:gdLst>
            <a:ahLst/>
            <a:cxnLst>
              <a:cxn ang="T4">
                <a:pos x="T0" y="T1"/>
              </a:cxn>
              <a:cxn ang="T5">
                <a:pos x="T2" y="T3"/>
              </a:cxn>
            </a:cxnLst>
            <a:rect l="0" t="0" r="r" b="b"/>
            <a:pathLst>
              <a:path w="2338" h="170">
                <a:moveTo>
                  <a:pt x="0" y="0"/>
                </a:moveTo>
                <a:lnTo>
                  <a:pt x="2338" y="170"/>
                </a:lnTo>
              </a:path>
            </a:pathLst>
          </a:custGeom>
          <a:noFill/>
          <a:ln w="38100">
            <a:solidFill>
              <a:srgbClr val="FFFF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07" name="Line 59"/>
          <p:cNvSpPr>
            <a:spLocks noChangeShapeType="1"/>
          </p:cNvSpPr>
          <p:nvPr/>
        </p:nvSpPr>
        <p:spPr bwMode="auto">
          <a:xfrm flipH="1">
            <a:off x="2525713" y="2590800"/>
            <a:ext cx="533400" cy="1066800"/>
          </a:xfrm>
          <a:prstGeom prst="line">
            <a:avLst/>
          </a:prstGeom>
          <a:noFill/>
          <a:ln w="381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08" name="Line 60"/>
          <p:cNvSpPr>
            <a:spLocks noChangeShapeType="1"/>
          </p:cNvSpPr>
          <p:nvPr/>
        </p:nvSpPr>
        <p:spPr bwMode="auto">
          <a:xfrm>
            <a:off x="3059113" y="2590800"/>
            <a:ext cx="1143000" cy="1219200"/>
          </a:xfrm>
          <a:prstGeom prst="line">
            <a:avLst/>
          </a:prstGeom>
          <a:noFill/>
          <a:ln w="381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09" name="Freeform 61"/>
          <p:cNvSpPr>
            <a:spLocks/>
          </p:cNvSpPr>
          <p:nvPr/>
        </p:nvSpPr>
        <p:spPr bwMode="auto">
          <a:xfrm>
            <a:off x="3059113" y="2590800"/>
            <a:ext cx="369887" cy="2362200"/>
          </a:xfrm>
          <a:custGeom>
            <a:avLst/>
            <a:gdLst>
              <a:gd name="T0" fmla="*/ 0 w 199"/>
              <a:gd name="T1" fmla="*/ 0 h 1474"/>
              <a:gd name="T2" fmla="*/ 687519562 w 199"/>
              <a:gd name="T3" fmla="*/ 2147483646 h 1474"/>
              <a:gd name="T4" fmla="*/ 0 60000 65536"/>
              <a:gd name="T5" fmla="*/ 0 60000 65536"/>
            </a:gdLst>
            <a:ahLst/>
            <a:cxnLst>
              <a:cxn ang="T4">
                <a:pos x="T0" y="T1"/>
              </a:cxn>
              <a:cxn ang="T5">
                <a:pos x="T2" y="T3"/>
              </a:cxn>
            </a:cxnLst>
            <a:rect l="0" t="0" r="r" b="b"/>
            <a:pathLst>
              <a:path w="199" h="1474">
                <a:moveTo>
                  <a:pt x="0" y="0"/>
                </a:moveTo>
                <a:lnTo>
                  <a:pt x="199" y="1474"/>
                </a:lnTo>
              </a:path>
            </a:pathLst>
          </a:custGeom>
          <a:noFill/>
          <a:ln w="38100">
            <a:solidFill>
              <a:srgbClr val="FFFF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10" name="Text Box 62"/>
          <p:cNvSpPr txBox="1">
            <a:spLocks noChangeArrowheads="1"/>
          </p:cNvSpPr>
          <p:nvPr/>
        </p:nvSpPr>
        <p:spPr bwMode="auto">
          <a:xfrm>
            <a:off x="2768600" y="2133600"/>
            <a:ext cx="91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2000" b="1">
                <a:latin typeface="Arial" panose="020B0604020202020204" pitchFamily="34" charset="0"/>
              </a:rPr>
              <a:t>A</a:t>
            </a:r>
          </a:p>
        </p:txBody>
      </p:sp>
      <p:sp>
        <p:nvSpPr>
          <p:cNvPr id="78911" name="Text Box 63"/>
          <p:cNvSpPr txBox="1">
            <a:spLocks noChangeArrowheads="1"/>
          </p:cNvSpPr>
          <p:nvPr/>
        </p:nvSpPr>
        <p:spPr bwMode="auto">
          <a:xfrm>
            <a:off x="2206625" y="3648075"/>
            <a:ext cx="91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2000" b="1">
                <a:latin typeface="Arial" panose="020B0604020202020204" pitchFamily="34" charset="0"/>
              </a:rPr>
              <a:t>B</a:t>
            </a:r>
          </a:p>
        </p:txBody>
      </p:sp>
      <p:sp>
        <p:nvSpPr>
          <p:cNvPr id="78912" name="Text Box 64"/>
          <p:cNvSpPr txBox="1">
            <a:spLocks noChangeArrowheads="1"/>
          </p:cNvSpPr>
          <p:nvPr/>
        </p:nvSpPr>
        <p:spPr bwMode="auto">
          <a:xfrm>
            <a:off x="2854325" y="3676650"/>
            <a:ext cx="91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2000" b="1">
                <a:latin typeface="Arial" panose="020B0604020202020204" pitchFamily="34" charset="0"/>
              </a:rPr>
              <a:t>D</a:t>
            </a:r>
          </a:p>
        </p:txBody>
      </p:sp>
      <p:sp>
        <p:nvSpPr>
          <p:cNvPr id="78913" name="Text Box 65"/>
          <p:cNvSpPr txBox="1">
            <a:spLocks noChangeArrowheads="1"/>
          </p:cNvSpPr>
          <p:nvPr/>
        </p:nvSpPr>
        <p:spPr bwMode="auto">
          <a:xfrm>
            <a:off x="63500" y="3276600"/>
            <a:ext cx="91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2000" b="1">
                <a:latin typeface="Arial" panose="020B0604020202020204" pitchFamily="34" charset="0"/>
              </a:rPr>
              <a:t>S</a:t>
            </a:r>
          </a:p>
        </p:txBody>
      </p:sp>
      <p:sp>
        <p:nvSpPr>
          <p:cNvPr id="78914" name="Text Box 66"/>
          <p:cNvSpPr txBox="1">
            <a:spLocks noChangeArrowheads="1"/>
          </p:cNvSpPr>
          <p:nvPr/>
        </p:nvSpPr>
        <p:spPr bwMode="auto">
          <a:xfrm>
            <a:off x="2990850" y="4186238"/>
            <a:ext cx="91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2000" b="1">
                <a:latin typeface="Arial" panose="020B0604020202020204" pitchFamily="34" charset="0"/>
              </a:rPr>
              <a:t>E</a:t>
            </a:r>
          </a:p>
        </p:txBody>
      </p:sp>
      <p:sp>
        <p:nvSpPr>
          <p:cNvPr id="78915" name="Text Box 67"/>
          <p:cNvSpPr txBox="1">
            <a:spLocks noChangeArrowheads="1"/>
          </p:cNvSpPr>
          <p:nvPr/>
        </p:nvSpPr>
        <p:spPr bwMode="auto">
          <a:xfrm>
            <a:off x="4197350" y="3738563"/>
            <a:ext cx="91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2000" b="1">
                <a:latin typeface="Arial" panose="020B0604020202020204" pitchFamily="34" charset="0"/>
              </a:rPr>
              <a:t>C</a:t>
            </a:r>
          </a:p>
        </p:txBody>
      </p:sp>
      <p:sp>
        <p:nvSpPr>
          <p:cNvPr id="78916" name="Text Box 68"/>
          <p:cNvSpPr txBox="1">
            <a:spLocks noChangeArrowheads="1"/>
          </p:cNvSpPr>
          <p:nvPr/>
        </p:nvSpPr>
        <p:spPr bwMode="auto">
          <a:xfrm>
            <a:off x="3249613" y="3095625"/>
            <a:ext cx="91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2000" b="1">
                <a:latin typeface="Arial" panose="020B0604020202020204" pitchFamily="34" charset="0"/>
              </a:rPr>
              <a:t>. O</a:t>
            </a:r>
          </a:p>
        </p:txBody>
      </p:sp>
      <p:sp>
        <p:nvSpPr>
          <p:cNvPr id="78934" name="Text Box 86"/>
          <p:cNvSpPr txBox="1">
            <a:spLocks noChangeArrowheads="1"/>
          </p:cNvSpPr>
          <p:nvPr/>
        </p:nvSpPr>
        <p:spPr bwMode="auto">
          <a:xfrm>
            <a:off x="0" y="1462088"/>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1800" b="1">
                <a:latin typeface="Arial" panose="020B0604020202020204" pitchFamily="34" charset="0"/>
              </a:rPr>
              <a:t>Qua điểm S nằm bên ngoài đường tròn (O), vẽ tiếp tuyến SA và cát tuyến SBC của đường tròn. Tia phân giác của góc BAC cắt dây BC tại D. Chứng minh SA = SD.</a:t>
            </a:r>
          </a:p>
        </p:txBody>
      </p:sp>
      <p:sp>
        <p:nvSpPr>
          <p:cNvPr id="78935" name="Text Box 87"/>
          <p:cNvSpPr txBox="1">
            <a:spLocks noChangeArrowheads="1"/>
          </p:cNvSpPr>
          <p:nvPr/>
        </p:nvSpPr>
        <p:spPr bwMode="auto">
          <a:xfrm>
            <a:off x="0" y="1447800"/>
            <a:ext cx="502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1800" b="1">
                <a:solidFill>
                  <a:srgbClr val="FFFF00"/>
                </a:solidFill>
                <a:latin typeface="Arial" panose="020B0604020202020204" pitchFamily="34" charset="0"/>
              </a:rPr>
              <a:t>Qua điểm S nằm bên ngoài đường tròn (O)</a:t>
            </a:r>
          </a:p>
        </p:txBody>
      </p:sp>
      <p:sp>
        <p:nvSpPr>
          <p:cNvPr id="78936" name="Text Box 88"/>
          <p:cNvSpPr txBox="1">
            <a:spLocks noChangeArrowheads="1"/>
          </p:cNvSpPr>
          <p:nvPr/>
        </p:nvSpPr>
        <p:spPr bwMode="auto">
          <a:xfrm>
            <a:off x="4764088" y="1462088"/>
            <a:ext cx="3200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1800" b="1">
                <a:solidFill>
                  <a:srgbClr val="FFFF00"/>
                </a:solidFill>
                <a:latin typeface="Arial" panose="020B0604020202020204" pitchFamily="34" charset="0"/>
              </a:rPr>
              <a:t>vẽ tiếp tuyến SA</a:t>
            </a:r>
          </a:p>
        </p:txBody>
      </p:sp>
      <p:sp>
        <p:nvSpPr>
          <p:cNvPr id="78937" name="Text Box 89"/>
          <p:cNvSpPr txBox="1">
            <a:spLocks noChangeArrowheads="1"/>
          </p:cNvSpPr>
          <p:nvPr/>
        </p:nvSpPr>
        <p:spPr bwMode="auto">
          <a:xfrm>
            <a:off x="6600825" y="1466850"/>
            <a:ext cx="2514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1800" b="1">
                <a:solidFill>
                  <a:srgbClr val="FFFF00"/>
                </a:solidFill>
                <a:latin typeface="Arial" panose="020B0604020202020204" pitchFamily="34" charset="0"/>
              </a:rPr>
              <a:t>và cát tuyến SBC của </a:t>
            </a:r>
          </a:p>
        </p:txBody>
      </p:sp>
      <p:sp>
        <p:nvSpPr>
          <p:cNvPr id="78939" name="Text Box 91"/>
          <p:cNvSpPr txBox="1">
            <a:spLocks noChangeArrowheads="1"/>
          </p:cNvSpPr>
          <p:nvPr/>
        </p:nvSpPr>
        <p:spPr bwMode="auto">
          <a:xfrm>
            <a:off x="14288" y="1719263"/>
            <a:ext cx="2057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1800" b="1">
                <a:solidFill>
                  <a:srgbClr val="FFFF00"/>
                </a:solidFill>
                <a:latin typeface="Arial" panose="020B0604020202020204" pitchFamily="34" charset="0"/>
              </a:rPr>
              <a:t>đường tròn</a:t>
            </a:r>
          </a:p>
        </p:txBody>
      </p:sp>
      <p:sp>
        <p:nvSpPr>
          <p:cNvPr id="78940" name="Text Box 92"/>
          <p:cNvSpPr txBox="1">
            <a:spLocks noChangeArrowheads="1"/>
          </p:cNvSpPr>
          <p:nvPr/>
        </p:nvSpPr>
        <p:spPr bwMode="auto">
          <a:xfrm>
            <a:off x="1371600" y="1733550"/>
            <a:ext cx="5943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1800" b="1">
                <a:solidFill>
                  <a:srgbClr val="FFFF00"/>
                </a:solidFill>
                <a:latin typeface="Arial" panose="020B0604020202020204" pitchFamily="34" charset="0"/>
              </a:rPr>
              <a:t>Tia phân giác của góc BAC cắt dây BC tại D</a:t>
            </a:r>
          </a:p>
        </p:txBody>
      </p:sp>
      <p:sp>
        <p:nvSpPr>
          <p:cNvPr id="78941" name="Freeform 93"/>
          <p:cNvSpPr>
            <a:spLocks/>
          </p:cNvSpPr>
          <p:nvPr/>
        </p:nvSpPr>
        <p:spPr bwMode="auto">
          <a:xfrm>
            <a:off x="2940050" y="2828925"/>
            <a:ext cx="152400" cy="44450"/>
          </a:xfrm>
          <a:custGeom>
            <a:avLst/>
            <a:gdLst>
              <a:gd name="T0" fmla="*/ 0 w 96"/>
              <a:gd name="T1" fmla="*/ 0 h 28"/>
              <a:gd name="T2" fmla="*/ 156249688 w 96"/>
              <a:gd name="T3" fmla="*/ 70564375 h 28"/>
              <a:gd name="T4" fmla="*/ 241935000 w 96"/>
              <a:gd name="T5" fmla="*/ 0 h 28"/>
              <a:gd name="T6" fmla="*/ 0 60000 65536"/>
              <a:gd name="T7" fmla="*/ 0 60000 65536"/>
              <a:gd name="T8" fmla="*/ 0 60000 65536"/>
            </a:gdLst>
            <a:ahLst/>
            <a:cxnLst>
              <a:cxn ang="T6">
                <a:pos x="T0" y="T1"/>
              </a:cxn>
              <a:cxn ang="T7">
                <a:pos x="T2" y="T3"/>
              </a:cxn>
              <a:cxn ang="T8">
                <a:pos x="T4" y="T5"/>
              </a:cxn>
            </a:cxnLst>
            <a:rect l="0" t="0" r="r" b="b"/>
            <a:pathLst>
              <a:path w="96" h="28">
                <a:moveTo>
                  <a:pt x="0" y="0"/>
                </a:moveTo>
                <a:cubicBezTo>
                  <a:pt x="10" y="5"/>
                  <a:pt x="46" y="28"/>
                  <a:pt x="62" y="28"/>
                </a:cubicBezTo>
                <a:cubicBezTo>
                  <a:pt x="78" y="28"/>
                  <a:pt x="89" y="6"/>
                  <a:pt x="96" y="0"/>
                </a:cubicBezTo>
              </a:path>
            </a:pathLst>
          </a:cu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42" name="Freeform 94"/>
          <p:cNvSpPr>
            <a:spLocks/>
          </p:cNvSpPr>
          <p:nvPr/>
        </p:nvSpPr>
        <p:spPr bwMode="auto">
          <a:xfrm>
            <a:off x="3092450" y="2792413"/>
            <a:ext cx="134938" cy="79375"/>
          </a:xfrm>
          <a:custGeom>
            <a:avLst/>
            <a:gdLst>
              <a:gd name="T0" fmla="*/ 0 w 85"/>
              <a:gd name="T1" fmla="*/ 108367513 h 50"/>
              <a:gd name="T2" fmla="*/ 148690563 w 85"/>
              <a:gd name="T3" fmla="*/ 108367513 h 50"/>
              <a:gd name="T4" fmla="*/ 214214869 w 85"/>
              <a:gd name="T5" fmla="*/ 0 h 50"/>
              <a:gd name="T6" fmla="*/ 0 60000 65536"/>
              <a:gd name="T7" fmla="*/ 0 60000 65536"/>
              <a:gd name="T8" fmla="*/ 0 60000 65536"/>
            </a:gdLst>
            <a:ahLst/>
            <a:cxnLst>
              <a:cxn ang="T6">
                <a:pos x="T0" y="T1"/>
              </a:cxn>
              <a:cxn ang="T7">
                <a:pos x="T2" y="T3"/>
              </a:cxn>
              <a:cxn ang="T8">
                <a:pos x="T4" y="T5"/>
              </a:cxn>
            </a:cxnLst>
            <a:rect l="0" t="0" r="r" b="b"/>
            <a:pathLst>
              <a:path w="85" h="50">
                <a:moveTo>
                  <a:pt x="0" y="43"/>
                </a:moveTo>
                <a:cubicBezTo>
                  <a:pt x="10" y="44"/>
                  <a:pt x="45" y="50"/>
                  <a:pt x="59" y="43"/>
                </a:cubicBezTo>
                <a:cubicBezTo>
                  <a:pt x="73" y="36"/>
                  <a:pt x="80" y="9"/>
                  <a:pt x="85" y="0"/>
                </a:cubicBezTo>
              </a:path>
            </a:pathLst>
          </a:cu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49" name="Text Box 101"/>
          <p:cNvSpPr txBox="1">
            <a:spLocks noChangeArrowheads="1"/>
          </p:cNvSpPr>
          <p:nvPr/>
        </p:nvSpPr>
        <p:spPr bwMode="auto">
          <a:xfrm>
            <a:off x="701675" y="4965700"/>
            <a:ext cx="4556125"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10000"/>
              </a:spcBef>
              <a:buClrTx/>
              <a:buSzTx/>
              <a:buFontTx/>
              <a:buNone/>
            </a:pPr>
            <a:r>
              <a:rPr lang="en-US" altLang="en-US" sz="2000" b="1">
                <a:latin typeface="Times New Roman" panose="02020603050405020304" pitchFamily="18" charset="0"/>
              </a:rPr>
              <a:t>SA là tiếp tuyến của (O)</a:t>
            </a:r>
          </a:p>
          <a:p>
            <a:pPr eaLnBrk="1" hangingPunct="1">
              <a:spcBef>
                <a:spcPct val="10000"/>
              </a:spcBef>
              <a:buClrTx/>
              <a:buSzTx/>
              <a:buFontTx/>
              <a:buNone/>
            </a:pPr>
            <a:r>
              <a:rPr lang="en-US" altLang="en-US" sz="2000" b="1">
                <a:latin typeface="Times New Roman" panose="02020603050405020304" pitchFamily="18" charset="0"/>
              </a:rPr>
              <a:t>SBC là cát tuyến của (O)</a:t>
            </a:r>
          </a:p>
          <a:p>
            <a:pPr eaLnBrk="1" hangingPunct="1">
              <a:spcBef>
                <a:spcPct val="10000"/>
              </a:spcBef>
              <a:buClrTx/>
              <a:buSzTx/>
              <a:buFontTx/>
              <a:buNone/>
            </a:pPr>
            <a:r>
              <a:rPr lang="en-US" altLang="en-US" sz="2000" b="1">
                <a:latin typeface="Times New Roman" panose="02020603050405020304" pitchFamily="18" charset="0"/>
              </a:rPr>
              <a:t>AD là phân giác của góc BAC</a:t>
            </a:r>
          </a:p>
        </p:txBody>
      </p:sp>
      <p:grpSp>
        <p:nvGrpSpPr>
          <p:cNvPr id="78953" name="Group 105"/>
          <p:cNvGrpSpPr>
            <a:grpSpLocks/>
          </p:cNvGrpSpPr>
          <p:nvPr/>
        </p:nvGrpSpPr>
        <p:grpSpPr bwMode="auto">
          <a:xfrm>
            <a:off x="65088" y="5105400"/>
            <a:ext cx="3706812" cy="1371600"/>
            <a:chOff x="41" y="3216"/>
            <a:chExt cx="2335" cy="864"/>
          </a:xfrm>
        </p:grpSpPr>
        <p:grpSp>
          <p:nvGrpSpPr>
            <p:cNvPr id="32838" name="Group 96"/>
            <p:cNvGrpSpPr>
              <a:grpSpLocks/>
            </p:cNvGrpSpPr>
            <p:nvPr/>
          </p:nvGrpSpPr>
          <p:grpSpPr bwMode="auto">
            <a:xfrm>
              <a:off x="139" y="3216"/>
              <a:ext cx="2237" cy="864"/>
              <a:chOff x="0" y="2160"/>
              <a:chExt cx="2376" cy="864"/>
            </a:xfrm>
          </p:grpSpPr>
          <p:sp>
            <p:nvSpPr>
              <p:cNvPr id="32841" name="Line 97"/>
              <p:cNvSpPr>
                <a:spLocks noChangeShapeType="1"/>
              </p:cNvSpPr>
              <p:nvPr/>
            </p:nvSpPr>
            <p:spPr bwMode="auto">
              <a:xfrm>
                <a:off x="288" y="2160"/>
                <a:ext cx="0" cy="864"/>
              </a:xfrm>
              <a:prstGeom prst="line">
                <a:avLst/>
              </a:prstGeom>
              <a:noFill/>
              <a:ln w="254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2842" name="Line 98"/>
              <p:cNvSpPr>
                <a:spLocks noChangeShapeType="1"/>
              </p:cNvSpPr>
              <p:nvPr/>
            </p:nvSpPr>
            <p:spPr bwMode="auto">
              <a:xfrm>
                <a:off x="0" y="2780"/>
                <a:ext cx="2376" cy="4"/>
              </a:xfrm>
              <a:prstGeom prst="line">
                <a:avLst/>
              </a:prstGeom>
              <a:noFill/>
              <a:ln w="254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sp>
          <p:nvSpPr>
            <p:cNvPr id="32839" name="Text Box 103"/>
            <p:cNvSpPr txBox="1">
              <a:spLocks noChangeArrowheads="1"/>
            </p:cNvSpPr>
            <p:nvPr/>
          </p:nvSpPr>
          <p:spPr bwMode="auto">
            <a:xfrm>
              <a:off x="45" y="3476"/>
              <a:ext cx="46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GT</a:t>
              </a:r>
            </a:p>
          </p:txBody>
        </p:sp>
        <p:sp>
          <p:nvSpPr>
            <p:cNvPr id="32840" name="Text Box 104"/>
            <p:cNvSpPr txBox="1">
              <a:spLocks noChangeArrowheads="1"/>
            </p:cNvSpPr>
            <p:nvPr/>
          </p:nvSpPr>
          <p:spPr bwMode="auto">
            <a:xfrm>
              <a:off x="41" y="3820"/>
              <a:ext cx="46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KL</a:t>
              </a:r>
            </a:p>
          </p:txBody>
        </p:sp>
      </p:grpSp>
      <p:sp>
        <p:nvSpPr>
          <p:cNvPr id="78954" name="Text Box 106"/>
          <p:cNvSpPr txBox="1">
            <a:spLocks noChangeArrowheads="1"/>
          </p:cNvSpPr>
          <p:nvPr/>
        </p:nvSpPr>
        <p:spPr bwMode="auto">
          <a:xfrm>
            <a:off x="7605713" y="1724025"/>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1800">
                <a:latin typeface="Arial" panose="020B0604020202020204" pitchFamily="34" charset="0"/>
              </a:rPr>
              <a:t> </a:t>
            </a:r>
            <a:r>
              <a:rPr lang="en-US" altLang="en-US" sz="1800" b="1">
                <a:latin typeface="Arial" panose="020B0604020202020204" pitchFamily="34" charset="0"/>
              </a:rPr>
              <a:t>SA = SD</a:t>
            </a:r>
          </a:p>
        </p:txBody>
      </p:sp>
      <p:sp>
        <p:nvSpPr>
          <p:cNvPr id="78955" name="Text Box 107"/>
          <p:cNvSpPr txBox="1">
            <a:spLocks noChangeArrowheads="1"/>
          </p:cNvSpPr>
          <p:nvPr/>
        </p:nvSpPr>
        <p:spPr bwMode="auto">
          <a:xfrm>
            <a:off x="4486275" y="2054225"/>
            <a:ext cx="4572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solidFill>
                  <a:srgbClr val="FFFF00"/>
                </a:solidFill>
                <a:latin typeface="Times New Roman" panose="02020603050405020304" pitchFamily="18" charset="0"/>
              </a:rPr>
              <a:t>Phân tích – Tìm lời  giải.</a:t>
            </a:r>
          </a:p>
        </p:txBody>
      </p:sp>
      <p:sp>
        <p:nvSpPr>
          <p:cNvPr id="78956" name="Text Box 108"/>
          <p:cNvSpPr txBox="1">
            <a:spLocks noChangeArrowheads="1"/>
          </p:cNvSpPr>
          <p:nvPr/>
        </p:nvSpPr>
        <p:spPr bwMode="auto">
          <a:xfrm>
            <a:off x="5083175" y="2701925"/>
            <a:ext cx="2971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SA = SD</a:t>
            </a:r>
          </a:p>
        </p:txBody>
      </p:sp>
      <p:grpSp>
        <p:nvGrpSpPr>
          <p:cNvPr id="78957" name="Group 109"/>
          <p:cNvGrpSpPr>
            <a:grpSpLocks/>
          </p:cNvGrpSpPr>
          <p:nvPr/>
        </p:nvGrpSpPr>
        <p:grpSpPr bwMode="auto">
          <a:xfrm>
            <a:off x="5641975" y="3463925"/>
            <a:ext cx="2114550" cy="396875"/>
            <a:chOff x="3636" y="1680"/>
            <a:chExt cx="1332" cy="250"/>
          </a:xfrm>
        </p:grpSpPr>
        <p:sp>
          <p:nvSpPr>
            <p:cNvPr id="32836" name="AutoShape 110"/>
            <p:cNvSpPr>
              <a:spLocks noChangeArrowheads="1"/>
            </p:cNvSpPr>
            <p:nvPr/>
          </p:nvSpPr>
          <p:spPr bwMode="auto">
            <a:xfrm>
              <a:off x="3636" y="1776"/>
              <a:ext cx="156" cy="72"/>
            </a:xfrm>
            <a:prstGeom prst="triangle">
              <a:avLst>
                <a:gd name="adj" fmla="val 50000"/>
              </a:avLst>
            </a:prstGeom>
            <a:noFill/>
            <a:ln w="38100" cap="sq">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0"/>
                </a:spcBef>
                <a:buClrTx/>
                <a:buSzTx/>
                <a:buFontTx/>
                <a:buNone/>
              </a:pPr>
              <a:endParaRPr lang="en-US" altLang="en-US" sz="1800">
                <a:latin typeface="Arial" panose="020B0604020202020204" pitchFamily="34" charset="0"/>
              </a:endParaRPr>
            </a:p>
          </p:txBody>
        </p:sp>
        <p:sp>
          <p:nvSpPr>
            <p:cNvPr id="32837" name="Text Box 111"/>
            <p:cNvSpPr txBox="1">
              <a:spLocks noChangeArrowheads="1"/>
            </p:cNvSpPr>
            <p:nvPr/>
          </p:nvSpPr>
          <p:spPr bwMode="auto">
            <a:xfrm>
              <a:off x="3648" y="1680"/>
              <a:ext cx="132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SAD  cân tại S</a:t>
              </a:r>
            </a:p>
          </p:txBody>
        </p:sp>
      </p:grpSp>
      <p:grpSp>
        <p:nvGrpSpPr>
          <p:cNvPr id="78960" name="Group 112"/>
          <p:cNvGrpSpPr>
            <a:grpSpLocks/>
          </p:cNvGrpSpPr>
          <p:nvPr/>
        </p:nvGrpSpPr>
        <p:grpSpPr bwMode="auto">
          <a:xfrm>
            <a:off x="5559425" y="4175125"/>
            <a:ext cx="2095500" cy="396875"/>
            <a:chOff x="3924" y="2256"/>
            <a:chExt cx="1320" cy="250"/>
          </a:xfrm>
        </p:grpSpPr>
        <p:sp>
          <p:nvSpPr>
            <p:cNvPr id="32833" name="Text Box 113"/>
            <p:cNvSpPr txBox="1">
              <a:spLocks noChangeArrowheads="1"/>
            </p:cNvSpPr>
            <p:nvPr/>
          </p:nvSpPr>
          <p:spPr bwMode="auto">
            <a:xfrm>
              <a:off x="3924" y="2256"/>
              <a:ext cx="132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SAE  =  SDA</a:t>
              </a:r>
            </a:p>
          </p:txBody>
        </p:sp>
        <p:sp>
          <p:nvSpPr>
            <p:cNvPr id="32834" name="Freeform 114"/>
            <p:cNvSpPr>
              <a:spLocks/>
            </p:cNvSpPr>
            <p:nvPr/>
          </p:nvSpPr>
          <p:spPr bwMode="auto">
            <a:xfrm>
              <a:off x="4128" y="2262"/>
              <a:ext cx="299" cy="47"/>
            </a:xfrm>
            <a:custGeom>
              <a:avLst/>
              <a:gdLst>
                <a:gd name="T0" fmla="*/ 0 w 419"/>
                <a:gd name="T1" fmla="*/ 24 h 92"/>
                <a:gd name="T2" fmla="*/ 101 w 419"/>
                <a:gd name="T3" fmla="*/ 0 h 92"/>
                <a:gd name="T4" fmla="*/ 213 w 419"/>
                <a:gd name="T5" fmla="*/ 24 h 92"/>
                <a:gd name="T6" fmla="*/ 0 60000 65536"/>
                <a:gd name="T7" fmla="*/ 0 60000 65536"/>
                <a:gd name="T8" fmla="*/ 0 60000 65536"/>
              </a:gdLst>
              <a:ahLst/>
              <a:cxnLst>
                <a:cxn ang="T6">
                  <a:pos x="T0" y="T1"/>
                </a:cxn>
                <a:cxn ang="T7">
                  <a:pos x="T2" y="T3"/>
                </a:cxn>
                <a:cxn ang="T8">
                  <a:pos x="T4" y="T5"/>
                </a:cxn>
              </a:cxnLst>
              <a:rect l="0" t="0" r="r" b="b"/>
              <a:pathLst>
                <a:path w="419" h="92">
                  <a:moveTo>
                    <a:pt x="0" y="92"/>
                  </a:moveTo>
                  <a:lnTo>
                    <a:pt x="197" y="0"/>
                  </a:lnTo>
                  <a:lnTo>
                    <a:pt x="419" y="92"/>
                  </a:ln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2835" name="Freeform 115"/>
            <p:cNvSpPr>
              <a:spLocks/>
            </p:cNvSpPr>
            <p:nvPr/>
          </p:nvSpPr>
          <p:spPr bwMode="auto">
            <a:xfrm rot="10800000" flipV="1">
              <a:off x="4688" y="2267"/>
              <a:ext cx="311" cy="47"/>
            </a:xfrm>
            <a:custGeom>
              <a:avLst/>
              <a:gdLst>
                <a:gd name="T0" fmla="*/ 0 w 419"/>
                <a:gd name="T1" fmla="*/ 24 h 92"/>
                <a:gd name="T2" fmla="*/ 108 w 419"/>
                <a:gd name="T3" fmla="*/ 0 h 92"/>
                <a:gd name="T4" fmla="*/ 231 w 419"/>
                <a:gd name="T5" fmla="*/ 24 h 92"/>
                <a:gd name="T6" fmla="*/ 0 60000 65536"/>
                <a:gd name="T7" fmla="*/ 0 60000 65536"/>
                <a:gd name="T8" fmla="*/ 0 60000 65536"/>
              </a:gdLst>
              <a:ahLst/>
              <a:cxnLst>
                <a:cxn ang="T6">
                  <a:pos x="T0" y="T1"/>
                </a:cxn>
                <a:cxn ang="T7">
                  <a:pos x="T2" y="T3"/>
                </a:cxn>
                <a:cxn ang="T8">
                  <a:pos x="T4" y="T5"/>
                </a:cxn>
              </a:cxnLst>
              <a:rect l="0" t="0" r="r" b="b"/>
              <a:pathLst>
                <a:path w="419" h="92">
                  <a:moveTo>
                    <a:pt x="0" y="92"/>
                  </a:moveTo>
                  <a:lnTo>
                    <a:pt x="197" y="0"/>
                  </a:lnTo>
                  <a:lnTo>
                    <a:pt x="419" y="92"/>
                  </a:ln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grpSp>
        <p:nvGrpSpPr>
          <p:cNvPr id="78964" name="Group 116"/>
          <p:cNvGrpSpPr>
            <a:grpSpLocks/>
          </p:cNvGrpSpPr>
          <p:nvPr/>
        </p:nvGrpSpPr>
        <p:grpSpPr bwMode="auto">
          <a:xfrm>
            <a:off x="4581525" y="4860925"/>
            <a:ext cx="4629150" cy="647700"/>
            <a:chOff x="2844" y="2232"/>
            <a:chExt cx="2916" cy="408"/>
          </a:xfrm>
        </p:grpSpPr>
        <p:graphicFrame>
          <p:nvGraphicFramePr>
            <p:cNvPr id="32825" name="Object 117"/>
            <p:cNvGraphicFramePr>
              <a:graphicFrameLocks noChangeAspect="1"/>
            </p:cNvGraphicFramePr>
            <p:nvPr/>
          </p:nvGraphicFramePr>
          <p:xfrm>
            <a:off x="3712" y="2232"/>
            <a:ext cx="183" cy="393"/>
          </p:xfrm>
          <a:graphic>
            <a:graphicData uri="http://schemas.openxmlformats.org/presentationml/2006/ole">
              <mc:AlternateContent xmlns:mc="http://schemas.openxmlformats.org/markup-compatibility/2006">
                <mc:Choice xmlns:v="urn:schemas-microsoft-com:vml" Requires="v">
                  <p:oleObj spid="_x0000_s15447" name="Equation" r:id="rId3" imgW="133480" imgH="371646" progId="Equation.3">
                    <p:embed/>
                  </p:oleObj>
                </mc:Choice>
                <mc:Fallback>
                  <p:oleObj name="Equation" r:id="rId3" imgW="133480" imgH="371646"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2" y="2232"/>
                          <a:ext cx="183" cy="3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826" name="Freeform 118"/>
            <p:cNvSpPr>
              <a:spLocks/>
            </p:cNvSpPr>
            <p:nvPr/>
          </p:nvSpPr>
          <p:spPr bwMode="auto">
            <a:xfrm>
              <a:off x="4047" y="2320"/>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aphicFrame>
          <p:nvGraphicFramePr>
            <p:cNvPr id="32827" name="Object 119"/>
            <p:cNvGraphicFramePr>
              <a:graphicFrameLocks noChangeAspect="1"/>
            </p:cNvGraphicFramePr>
            <p:nvPr/>
          </p:nvGraphicFramePr>
          <p:xfrm>
            <a:off x="4356" y="2247"/>
            <a:ext cx="183" cy="393"/>
          </p:xfrm>
          <a:graphic>
            <a:graphicData uri="http://schemas.openxmlformats.org/presentationml/2006/ole">
              <mc:AlternateContent xmlns:mc="http://schemas.openxmlformats.org/markup-compatibility/2006">
                <mc:Choice xmlns:v="urn:schemas-microsoft-com:vml" Requires="v">
                  <p:oleObj spid="_x0000_s15448" name="Equation" r:id="rId5" imgW="133480" imgH="371646" progId="Equation.3">
                    <p:embed/>
                  </p:oleObj>
                </mc:Choice>
                <mc:Fallback>
                  <p:oleObj name="Equation" r:id="rId5" imgW="133480" imgH="371646"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56" y="2247"/>
                          <a:ext cx="183" cy="3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828" name="Object 120"/>
            <p:cNvGraphicFramePr>
              <a:graphicFrameLocks noChangeAspect="1"/>
            </p:cNvGraphicFramePr>
            <p:nvPr/>
          </p:nvGraphicFramePr>
          <p:xfrm>
            <a:off x="5008" y="2240"/>
            <a:ext cx="183" cy="393"/>
          </p:xfrm>
          <a:graphic>
            <a:graphicData uri="http://schemas.openxmlformats.org/presentationml/2006/ole">
              <mc:AlternateContent xmlns:mc="http://schemas.openxmlformats.org/markup-compatibility/2006">
                <mc:Choice xmlns:v="urn:schemas-microsoft-com:vml" Requires="v">
                  <p:oleObj spid="_x0000_s15449" name="Equation" r:id="rId7" imgW="133480" imgH="371646" progId="Equation.3">
                    <p:embed/>
                  </p:oleObj>
                </mc:Choice>
                <mc:Fallback>
                  <p:oleObj name="Equation" r:id="rId7" imgW="133480" imgH="371646"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08" y="2240"/>
                          <a:ext cx="183" cy="3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829" name="Freeform 121"/>
            <p:cNvSpPr>
              <a:spLocks/>
            </p:cNvSpPr>
            <p:nvPr/>
          </p:nvSpPr>
          <p:spPr bwMode="auto">
            <a:xfrm>
              <a:off x="4713" y="2344"/>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2830" name="Freeform 122"/>
            <p:cNvSpPr>
              <a:spLocks/>
            </p:cNvSpPr>
            <p:nvPr/>
          </p:nvSpPr>
          <p:spPr bwMode="auto">
            <a:xfrm>
              <a:off x="5349" y="2336"/>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2831" name="Freeform 123"/>
            <p:cNvSpPr>
              <a:spLocks/>
            </p:cNvSpPr>
            <p:nvPr/>
          </p:nvSpPr>
          <p:spPr bwMode="auto">
            <a:xfrm>
              <a:off x="3258" y="2280"/>
              <a:ext cx="270" cy="52"/>
            </a:xfrm>
            <a:custGeom>
              <a:avLst/>
              <a:gdLst>
                <a:gd name="T0" fmla="*/ 0 w 419"/>
                <a:gd name="T1" fmla="*/ 29 h 92"/>
                <a:gd name="T2" fmla="*/ 82 w 419"/>
                <a:gd name="T3" fmla="*/ 0 h 92"/>
                <a:gd name="T4" fmla="*/ 174 w 419"/>
                <a:gd name="T5" fmla="*/ 29 h 92"/>
                <a:gd name="T6" fmla="*/ 0 60000 65536"/>
                <a:gd name="T7" fmla="*/ 0 60000 65536"/>
                <a:gd name="T8" fmla="*/ 0 60000 65536"/>
              </a:gdLst>
              <a:ahLst/>
              <a:cxnLst>
                <a:cxn ang="T6">
                  <a:pos x="T0" y="T1"/>
                </a:cxn>
                <a:cxn ang="T7">
                  <a:pos x="T2" y="T3"/>
                </a:cxn>
                <a:cxn ang="T8">
                  <a:pos x="T4" y="T5"/>
                </a:cxn>
              </a:cxnLst>
              <a:rect l="0" t="0" r="r" b="b"/>
              <a:pathLst>
                <a:path w="419" h="92">
                  <a:moveTo>
                    <a:pt x="0" y="92"/>
                  </a:moveTo>
                  <a:lnTo>
                    <a:pt x="197" y="0"/>
                  </a:lnTo>
                  <a:lnTo>
                    <a:pt x="419" y="92"/>
                  </a:ln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2832" name="Text Box 124"/>
            <p:cNvSpPr txBox="1">
              <a:spLocks noChangeArrowheads="1"/>
            </p:cNvSpPr>
            <p:nvPr/>
          </p:nvSpPr>
          <p:spPr bwMode="auto">
            <a:xfrm>
              <a:off x="2844" y="2304"/>
              <a:ext cx="291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     SAE =    </a:t>
              </a:r>
              <a:r>
                <a:rPr lang="en-US" altLang="en-US" sz="1800" b="1">
                  <a:latin typeface="Times New Roman" panose="02020603050405020304" pitchFamily="18" charset="0"/>
                </a:rPr>
                <a:t>sđ AE =    sđ AB +    sđ</a:t>
              </a:r>
              <a:r>
                <a:rPr lang="en-US" altLang="en-US" sz="2000" b="1">
                  <a:latin typeface="Times New Roman" panose="02020603050405020304" pitchFamily="18" charset="0"/>
                </a:rPr>
                <a:t> </a:t>
              </a:r>
              <a:r>
                <a:rPr lang="en-US" altLang="en-US" sz="1800" b="1">
                  <a:latin typeface="Times New Roman" panose="02020603050405020304" pitchFamily="18" charset="0"/>
                </a:rPr>
                <a:t>BE</a:t>
              </a:r>
            </a:p>
          </p:txBody>
        </p:sp>
      </p:grpSp>
      <p:grpSp>
        <p:nvGrpSpPr>
          <p:cNvPr id="78973" name="Group 125"/>
          <p:cNvGrpSpPr>
            <a:grpSpLocks/>
          </p:cNvGrpSpPr>
          <p:nvPr/>
        </p:nvGrpSpPr>
        <p:grpSpPr bwMode="auto">
          <a:xfrm>
            <a:off x="3962400" y="5445125"/>
            <a:ext cx="4918075" cy="668338"/>
            <a:chOff x="2662" y="3268"/>
            <a:chExt cx="3098" cy="421"/>
          </a:xfrm>
        </p:grpSpPr>
        <p:sp>
          <p:nvSpPr>
            <p:cNvPr id="32819" name="Text Box 126"/>
            <p:cNvSpPr txBox="1">
              <a:spLocks noChangeArrowheads="1"/>
            </p:cNvSpPr>
            <p:nvPr/>
          </p:nvSpPr>
          <p:spPr bwMode="auto">
            <a:xfrm>
              <a:off x="2662" y="3334"/>
              <a:ext cx="309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      SDA =    </a:t>
              </a:r>
              <a:r>
                <a:rPr lang="en-US" altLang="en-US" sz="1800" b="1">
                  <a:latin typeface="Times New Roman" panose="02020603050405020304" pitchFamily="18" charset="0"/>
                </a:rPr>
                <a:t>  sđ AB +    sđ</a:t>
              </a:r>
              <a:r>
                <a:rPr lang="en-US" altLang="en-US" sz="2000" b="1">
                  <a:latin typeface="Times New Roman" panose="02020603050405020304" pitchFamily="18" charset="0"/>
                </a:rPr>
                <a:t> </a:t>
              </a:r>
              <a:r>
                <a:rPr lang="en-US" altLang="en-US" sz="1800" b="1">
                  <a:latin typeface="Times New Roman" panose="02020603050405020304" pitchFamily="18" charset="0"/>
                </a:rPr>
                <a:t>EC</a:t>
              </a:r>
            </a:p>
          </p:txBody>
        </p:sp>
        <p:graphicFrame>
          <p:nvGraphicFramePr>
            <p:cNvPr id="32820" name="Object 127"/>
            <p:cNvGraphicFramePr>
              <a:graphicFrameLocks noChangeAspect="1"/>
            </p:cNvGraphicFramePr>
            <p:nvPr/>
          </p:nvGraphicFramePr>
          <p:xfrm>
            <a:off x="3932" y="3296"/>
            <a:ext cx="183" cy="393"/>
          </p:xfrm>
          <a:graphic>
            <a:graphicData uri="http://schemas.openxmlformats.org/presentationml/2006/ole">
              <mc:AlternateContent xmlns:mc="http://schemas.openxmlformats.org/markup-compatibility/2006">
                <mc:Choice xmlns:v="urn:schemas-microsoft-com:vml" Requires="v">
                  <p:oleObj spid="_x0000_s15450" name="Equation" r:id="rId9" imgW="133480" imgH="371646" progId="Equation.3">
                    <p:embed/>
                  </p:oleObj>
                </mc:Choice>
                <mc:Fallback>
                  <p:oleObj name="Equation" r:id="rId9" imgW="133480" imgH="371646"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32" y="3296"/>
                          <a:ext cx="183" cy="3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821" name="Object 128"/>
            <p:cNvGraphicFramePr>
              <a:graphicFrameLocks noChangeAspect="1"/>
            </p:cNvGraphicFramePr>
            <p:nvPr/>
          </p:nvGraphicFramePr>
          <p:xfrm>
            <a:off x="4632" y="3268"/>
            <a:ext cx="183" cy="393"/>
          </p:xfrm>
          <a:graphic>
            <a:graphicData uri="http://schemas.openxmlformats.org/presentationml/2006/ole">
              <mc:AlternateContent xmlns:mc="http://schemas.openxmlformats.org/markup-compatibility/2006">
                <mc:Choice xmlns:v="urn:schemas-microsoft-com:vml" Requires="v">
                  <p:oleObj spid="_x0000_s15451" name="Equation" r:id="rId11" imgW="133480" imgH="371646" progId="Equation.3">
                    <p:embed/>
                  </p:oleObj>
                </mc:Choice>
                <mc:Fallback>
                  <p:oleObj name="Equation" r:id="rId11" imgW="133480" imgH="371646"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32" y="3268"/>
                          <a:ext cx="183" cy="3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822" name="Freeform 129"/>
            <p:cNvSpPr>
              <a:spLocks/>
            </p:cNvSpPr>
            <p:nvPr/>
          </p:nvSpPr>
          <p:spPr bwMode="auto">
            <a:xfrm>
              <a:off x="3432" y="3330"/>
              <a:ext cx="311" cy="47"/>
            </a:xfrm>
            <a:custGeom>
              <a:avLst/>
              <a:gdLst>
                <a:gd name="T0" fmla="*/ 0 w 419"/>
                <a:gd name="T1" fmla="*/ 24 h 92"/>
                <a:gd name="T2" fmla="*/ 108 w 419"/>
                <a:gd name="T3" fmla="*/ 0 h 92"/>
                <a:gd name="T4" fmla="*/ 231 w 419"/>
                <a:gd name="T5" fmla="*/ 24 h 92"/>
                <a:gd name="T6" fmla="*/ 0 60000 65536"/>
                <a:gd name="T7" fmla="*/ 0 60000 65536"/>
                <a:gd name="T8" fmla="*/ 0 60000 65536"/>
              </a:gdLst>
              <a:ahLst/>
              <a:cxnLst>
                <a:cxn ang="T6">
                  <a:pos x="T0" y="T1"/>
                </a:cxn>
                <a:cxn ang="T7">
                  <a:pos x="T2" y="T3"/>
                </a:cxn>
                <a:cxn ang="T8">
                  <a:pos x="T4" y="T5"/>
                </a:cxn>
              </a:cxnLst>
              <a:rect l="0" t="0" r="r" b="b"/>
              <a:pathLst>
                <a:path w="419" h="92">
                  <a:moveTo>
                    <a:pt x="0" y="92"/>
                  </a:moveTo>
                  <a:lnTo>
                    <a:pt x="197" y="0"/>
                  </a:lnTo>
                  <a:lnTo>
                    <a:pt x="419" y="92"/>
                  </a:ln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2823" name="Freeform 130"/>
            <p:cNvSpPr>
              <a:spLocks/>
            </p:cNvSpPr>
            <p:nvPr/>
          </p:nvSpPr>
          <p:spPr bwMode="auto">
            <a:xfrm>
              <a:off x="4329" y="3371"/>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2824" name="Freeform 131"/>
            <p:cNvSpPr>
              <a:spLocks/>
            </p:cNvSpPr>
            <p:nvPr/>
          </p:nvSpPr>
          <p:spPr bwMode="auto">
            <a:xfrm>
              <a:off x="4969" y="3383"/>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sp>
        <p:nvSpPr>
          <p:cNvPr id="78980" name="AutoShape 132"/>
          <p:cNvSpPr>
            <a:spLocks/>
          </p:cNvSpPr>
          <p:nvPr/>
        </p:nvSpPr>
        <p:spPr bwMode="auto">
          <a:xfrm>
            <a:off x="4943475" y="5064125"/>
            <a:ext cx="76200" cy="1447800"/>
          </a:xfrm>
          <a:prstGeom prst="leftBrace">
            <a:avLst>
              <a:gd name="adj1" fmla="val 158333"/>
              <a:gd name="adj2" fmla="val 50000"/>
            </a:avLst>
          </a:prstGeom>
          <a:noFill/>
          <a:ln w="38100" cap="sq">
            <a:solidFill>
              <a:srgbClr val="FFFF00"/>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0"/>
              </a:spcBef>
              <a:buClrTx/>
              <a:buSzTx/>
              <a:buFontTx/>
              <a:buNone/>
            </a:pPr>
            <a:endParaRPr lang="en-US" altLang="en-US" sz="1800">
              <a:latin typeface="Arial" panose="020B0604020202020204" pitchFamily="34" charset="0"/>
            </a:endParaRPr>
          </a:p>
        </p:txBody>
      </p:sp>
      <p:grpSp>
        <p:nvGrpSpPr>
          <p:cNvPr id="78981" name="Group 133"/>
          <p:cNvGrpSpPr>
            <a:grpSpLocks/>
          </p:cNvGrpSpPr>
          <p:nvPr/>
        </p:nvGrpSpPr>
        <p:grpSpPr bwMode="auto">
          <a:xfrm>
            <a:off x="5070475" y="6156325"/>
            <a:ext cx="3429000" cy="396875"/>
            <a:chOff x="3200" y="2992"/>
            <a:chExt cx="2160" cy="250"/>
          </a:xfrm>
        </p:grpSpPr>
        <p:sp>
          <p:nvSpPr>
            <p:cNvPr id="32814" name="Text Box 134"/>
            <p:cNvSpPr txBox="1">
              <a:spLocks noChangeArrowheads="1"/>
            </p:cNvSpPr>
            <p:nvPr/>
          </p:nvSpPr>
          <p:spPr bwMode="auto">
            <a:xfrm>
              <a:off x="3200" y="2992"/>
              <a:ext cx="21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A</a:t>
              </a:r>
              <a:r>
                <a:rPr lang="en-US" altLang="en-US" sz="2000" b="1" baseline="-25000">
                  <a:latin typeface="Times New Roman" panose="02020603050405020304" pitchFamily="18" charset="0"/>
                </a:rPr>
                <a:t>1 </a:t>
              </a:r>
              <a:r>
                <a:rPr lang="en-US" altLang="en-US" sz="2000" b="1">
                  <a:latin typeface="Times New Roman" panose="02020603050405020304" pitchFamily="18" charset="0"/>
                </a:rPr>
                <a:t>= A</a:t>
              </a:r>
              <a:r>
                <a:rPr lang="en-US" altLang="en-US" sz="2000" b="1" baseline="-25000">
                  <a:latin typeface="Times New Roman" panose="02020603050405020304" pitchFamily="18" charset="0"/>
                </a:rPr>
                <a:t>2 </a:t>
              </a:r>
              <a:r>
                <a:rPr lang="en-US" altLang="en-US" sz="2000" b="1">
                  <a:latin typeface="Times New Roman" panose="02020603050405020304" pitchFamily="18" charset="0"/>
                </a:rPr>
                <a:t> (GT) </a:t>
              </a:r>
              <a:r>
                <a:rPr lang="en-US" altLang="en-US" sz="2000" b="1">
                  <a:latin typeface="Times New Roman" panose="02020603050405020304" pitchFamily="18" charset="0"/>
                  <a:sym typeface="Symbol" panose="05050102010706020507" pitchFamily="18" charset="2"/>
                </a:rPr>
                <a:t> </a:t>
              </a:r>
              <a:r>
                <a:rPr lang="en-US" altLang="en-US" sz="1800" b="1">
                  <a:latin typeface="Times New Roman" panose="02020603050405020304" pitchFamily="18" charset="0"/>
                  <a:sym typeface="Symbol" panose="05050102010706020507" pitchFamily="18" charset="2"/>
                </a:rPr>
                <a:t>BE = EC</a:t>
              </a:r>
            </a:p>
          </p:txBody>
        </p:sp>
        <p:sp>
          <p:nvSpPr>
            <p:cNvPr id="32815" name="Freeform 135"/>
            <p:cNvSpPr>
              <a:spLocks/>
            </p:cNvSpPr>
            <p:nvPr/>
          </p:nvSpPr>
          <p:spPr bwMode="auto">
            <a:xfrm>
              <a:off x="3451" y="3010"/>
              <a:ext cx="96" cy="54"/>
            </a:xfrm>
            <a:custGeom>
              <a:avLst/>
              <a:gdLst>
                <a:gd name="T0" fmla="*/ 0 w 419"/>
                <a:gd name="T1" fmla="*/ 32 h 92"/>
                <a:gd name="T2" fmla="*/ 10 w 419"/>
                <a:gd name="T3" fmla="*/ 0 h 92"/>
                <a:gd name="T4" fmla="*/ 22 w 419"/>
                <a:gd name="T5" fmla="*/ 32 h 92"/>
                <a:gd name="T6" fmla="*/ 0 60000 65536"/>
                <a:gd name="T7" fmla="*/ 0 60000 65536"/>
                <a:gd name="T8" fmla="*/ 0 60000 65536"/>
              </a:gdLst>
              <a:ahLst/>
              <a:cxnLst>
                <a:cxn ang="T6">
                  <a:pos x="T0" y="T1"/>
                </a:cxn>
                <a:cxn ang="T7">
                  <a:pos x="T2" y="T3"/>
                </a:cxn>
                <a:cxn ang="T8">
                  <a:pos x="T4" y="T5"/>
                </a:cxn>
              </a:cxnLst>
              <a:rect l="0" t="0" r="r" b="b"/>
              <a:pathLst>
                <a:path w="419" h="92">
                  <a:moveTo>
                    <a:pt x="0" y="92"/>
                  </a:moveTo>
                  <a:lnTo>
                    <a:pt x="197" y="0"/>
                  </a:lnTo>
                  <a:lnTo>
                    <a:pt x="419" y="92"/>
                  </a:lnTo>
                </a:path>
              </a:pathLst>
            </a:custGeom>
            <a:noFill/>
            <a:ln w="254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2816" name="Freeform 136"/>
            <p:cNvSpPr>
              <a:spLocks/>
            </p:cNvSpPr>
            <p:nvPr/>
          </p:nvSpPr>
          <p:spPr bwMode="auto">
            <a:xfrm>
              <a:off x="4567" y="3026"/>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254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2817" name="Freeform 137"/>
            <p:cNvSpPr>
              <a:spLocks/>
            </p:cNvSpPr>
            <p:nvPr/>
          </p:nvSpPr>
          <p:spPr bwMode="auto">
            <a:xfrm>
              <a:off x="4915" y="3022"/>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254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2818" name="Freeform 138"/>
            <p:cNvSpPr>
              <a:spLocks/>
            </p:cNvSpPr>
            <p:nvPr/>
          </p:nvSpPr>
          <p:spPr bwMode="auto">
            <a:xfrm>
              <a:off x="3772" y="3008"/>
              <a:ext cx="96" cy="54"/>
            </a:xfrm>
            <a:custGeom>
              <a:avLst/>
              <a:gdLst>
                <a:gd name="T0" fmla="*/ 0 w 419"/>
                <a:gd name="T1" fmla="*/ 32 h 92"/>
                <a:gd name="T2" fmla="*/ 10 w 419"/>
                <a:gd name="T3" fmla="*/ 0 h 92"/>
                <a:gd name="T4" fmla="*/ 22 w 419"/>
                <a:gd name="T5" fmla="*/ 32 h 92"/>
                <a:gd name="T6" fmla="*/ 0 60000 65536"/>
                <a:gd name="T7" fmla="*/ 0 60000 65536"/>
                <a:gd name="T8" fmla="*/ 0 60000 65536"/>
              </a:gdLst>
              <a:ahLst/>
              <a:cxnLst>
                <a:cxn ang="T6">
                  <a:pos x="T0" y="T1"/>
                </a:cxn>
                <a:cxn ang="T7">
                  <a:pos x="T2" y="T3"/>
                </a:cxn>
                <a:cxn ang="T8">
                  <a:pos x="T4" y="T5"/>
                </a:cxn>
              </a:cxnLst>
              <a:rect l="0" t="0" r="r" b="b"/>
              <a:pathLst>
                <a:path w="419" h="92">
                  <a:moveTo>
                    <a:pt x="0" y="92"/>
                  </a:moveTo>
                  <a:lnTo>
                    <a:pt x="197" y="0"/>
                  </a:lnTo>
                  <a:lnTo>
                    <a:pt x="419" y="92"/>
                  </a:lnTo>
                </a:path>
              </a:pathLst>
            </a:custGeom>
            <a:noFill/>
            <a:ln w="254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sp>
        <p:nvSpPr>
          <p:cNvPr id="78987" name="Line 139"/>
          <p:cNvSpPr>
            <a:spLocks noChangeShapeType="1"/>
          </p:cNvSpPr>
          <p:nvPr/>
        </p:nvSpPr>
        <p:spPr bwMode="auto">
          <a:xfrm>
            <a:off x="6553200" y="3825875"/>
            <a:ext cx="0" cy="400050"/>
          </a:xfrm>
          <a:prstGeom prst="line">
            <a:avLst/>
          </a:prstGeom>
          <a:noFill/>
          <a:ln w="508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88" name="Line 140"/>
          <p:cNvSpPr>
            <a:spLocks noChangeShapeType="1"/>
          </p:cNvSpPr>
          <p:nvPr/>
        </p:nvSpPr>
        <p:spPr bwMode="auto">
          <a:xfrm>
            <a:off x="6543675" y="3097213"/>
            <a:ext cx="0" cy="400050"/>
          </a:xfrm>
          <a:prstGeom prst="line">
            <a:avLst/>
          </a:prstGeom>
          <a:noFill/>
          <a:ln w="508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89" name="Line 141"/>
          <p:cNvSpPr>
            <a:spLocks noChangeShapeType="1"/>
          </p:cNvSpPr>
          <p:nvPr/>
        </p:nvSpPr>
        <p:spPr bwMode="auto">
          <a:xfrm>
            <a:off x="6567488" y="4545013"/>
            <a:ext cx="0" cy="400050"/>
          </a:xfrm>
          <a:prstGeom prst="line">
            <a:avLst/>
          </a:prstGeom>
          <a:noFill/>
          <a:ln w="508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90" name="Line 142"/>
          <p:cNvSpPr>
            <a:spLocks noChangeShapeType="1"/>
          </p:cNvSpPr>
          <p:nvPr/>
        </p:nvSpPr>
        <p:spPr bwMode="auto">
          <a:xfrm flipV="1">
            <a:off x="6543675" y="3811588"/>
            <a:ext cx="0" cy="457200"/>
          </a:xfrm>
          <a:prstGeom prst="line">
            <a:avLst/>
          </a:prstGeom>
          <a:noFill/>
          <a:ln w="508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91" name="Line 143"/>
          <p:cNvSpPr>
            <a:spLocks noChangeShapeType="1"/>
          </p:cNvSpPr>
          <p:nvPr/>
        </p:nvSpPr>
        <p:spPr bwMode="auto">
          <a:xfrm flipV="1">
            <a:off x="6543675" y="3063875"/>
            <a:ext cx="0" cy="457200"/>
          </a:xfrm>
          <a:prstGeom prst="line">
            <a:avLst/>
          </a:prstGeom>
          <a:noFill/>
          <a:ln w="508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92" name="Line 144"/>
          <p:cNvSpPr>
            <a:spLocks noChangeShapeType="1"/>
          </p:cNvSpPr>
          <p:nvPr/>
        </p:nvSpPr>
        <p:spPr bwMode="auto">
          <a:xfrm flipV="1">
            <a:off x="6543675" y="4483100"/>
            <a:ext cx="0" cy="457200"/>
          </a:xfrm>
          <a:prstGeom prst="line">
            <a:avLst/>
          </a:prstGeom>
          <a:noFill/>
          <a:ln w="508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93" name="Line 145"/>
          <p:cNvSpPr>
            <a:spLocks noChangeShapeType="1"/>
          </p:cNvSpPr>
          <p:nvPr/>
        </p:nvSpPr>
        <p:spPr bwMode="auto">
          <a:xfrm>
            <a:off x="4648200" y="2190750"/>
            <a:ext cx="12700" cy="46482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994" name="Text Box 146"/>
          <p:cNvSpPr txBox="1">
            <a:spLocks noChangeArrowheads="1"/>
          </p:cNvSpPr>
          <p:nvPr/>
        </p:nvSpPr>
        <p:spPr bwMode="auto">
          <a:xfrm>
            <a:off x="2844800" y="28321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1600">
                <a:latin typeface="Arial" panose="020B0604020202020204" pitchFamily="34" charset="0"/>
              </a:rPr>
              <a:t>1</a:t>
            </a:r>
          </a:p>
        </p:txBody>
      </p:sp>
      <p:sp>
        <p:nvSpPr>
          <p:cNvPr id="78995" name="Text Box 147"/>
          <p:cNvSpPr txBox="1">
            <a:spLocks noChangeArrowheads="1"/>
          </p:cNvSpPr>
          <p:nvPr/>
        </p:nvSpPr>
        <p:spPr bwMode="auto">
          <a:xfrm>
            <a:off x="3111500" y="28194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50000"/>
              </a:spcBef>
              <a:buClrTx/>
              <a:buSzTx/>
              <a:buFontTx/>
              <a:buNone/>
            </a:pPr>
            <a:r>
              <a:rPr lang="en-US" altLang="en-US" sz="1600">
                <a:latin typeface="Arial" panose="020B0604020202020204" pitchFamily="34" charset="0"/>
              </a:rPr>
              <a:t>2</a:t>
            </a:r>
          </a:p>
        </p:txBody>
      </p:sp>
      <p:sp>
        <p:nvSpPr>
          <p:cNvPr id="78" name="Title 1"/>
          <p:cNvSpPr txBox="1">
            <a:spLocks/>
          </p:cNvSpPr>
          <p:nvPr/>
        </p:nvSpPr>
        <p:spPr>
          <a:xfrm>
            <a:off x="0" y="22816"/>
            <a:ext cx="9144000" cy="702396"/>
          </a:xfrm>
          <a:prstGeom prst="rect">
            <a:avLst/>
          </a:prstGeom>
          <a:gradFill>
            <a:gsLst>
              <a:gs pos="76000">
                <a:srgbClr val="00B0F0"/>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500" b="1" dirty="0">
                <a:solidFill>
                  <a:srgbClr val="FF0000"/>
                </a:solidFill>
                <a:latin typeface="Times New Roman" pitchFamily="18" charset="0"/>
                <a:cs typeface="Times New Roman" pitchFamily="18" charset="0"/>
              </a:rPr>
              <a:t>TIẾT 43 - 44</a:t>
            </a:r>
          </a:p>
          <a:p>
            <a:r>
              <a:rPr lang="en-US" sz="2500" b="1" dirty="0">
                <a:solidFill>
                  <a:srgbClr val="FF0000"/>
                </a:solidFill>
                <a:latin typeface="Times New Roman" pitchFamily="18" charset="0"/>
                <a:cs typeface="Times New Roman" pitchFamily="18" charset="0"/>
              </a:rPr>
              <a:t> </a:t>
            </a:r>
            <a:r>
              <a:rPr lang="en-US" sz="2500" b="1" dirty="0">
                <a:cs typeface="Times New Roman" pitchFamily="18" charset="0"/>
              </a:rPr>
              <a:t>GÓC CÓ ĐỈNH Ở BÊN TRONG HAY BÊN NGOÀI Đ</a:t>
            </a:r>
            <a:r>
              <a:rPr lang="vi-VN" sz="2500" b="1" dirty="0">
                <a:cs typeface="Times New Roman" pitchFamily="18" charset="0"/>
              </a:rPr>
              <a:t>ƯỜ</a:t>
            </a:r>
            <a:r>
              <a:rPr lang="en-US" sz="2500" b="1" dirty="0">
                <a:cs typeface="Times New Roman" pitchFamily="18" charset="0"/>
              </a:rPr>
              <a:t>NG TRÒN</a:t>
            </a:r>
            <a:endParaRPr lang="en-US" sz="2500" b="1" dirty="0">
              <a:latin typeface="Times New Roman" pitchFamily="18" charset="0"/>
              <a:cs typeface="Times New Roman" pitchFamily="18" charset="0"/>
            </a:endParaRPr>
          </a:p>
        </p:txBody>
      </p:sp>
    </p:spTree>
    <p:extLst>
      <p:ext uri="{BB962C8B-B14F-4D97-AF65-F5344CB8AC3E}">
        <p14:creationId xmlns:p14="http://schemas.microsoft.com/office/powerpoint/2010/main" val="35860690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8851"/>
                                        </p:tgtEl>
                                        <p:attrNameLst>
                                          <p:attrName>style.visibility</p:attrName>
                                        </p:attrNameLst>
                                      </p:cBhvr>
                                      <p:to>
                                        <p:strVal val="visible"/>
                                      </p:to>
                                    </p:set>
                                    <p:animEffect transition="in" filter="blinds(horizontal)">
                                      <p:cBhvr>
                                        <p:cTn id="7" dur="500"/>
                                        <p:tgtEl>
                                          <p:spTgt spid="78851"/>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78934"/>
                                        </p:tgtEl>
                                        <p:attrNameLst>
                                          <p:attrName>style.visibility</p:attrName>
                                        </p:attrNameLst>
                                      </p:cBhvr>
                                      <p:to>
                                        <p:strVal val="visible"/>
                                      </p:to>
                                    </p:set>
                                    <p:animEffect transition="in" filter="blinds(horizontal)">
                                      <p:cBhvr>
                                        <p:cTn id="11" dur="500"/>
                                        <p:tgtEl>
                                          <p:spTgt spid="7893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8935"/>
                                        </p:tgtEl>
                                        <p:attrNameLst>
                                          <p:attrName>style.visibility</p:attrName>
                                        </p:attrNameLst>
                                      </p:cBhvr>
                                      <p:to>
                                        <p:strVal val="visible"/>
                                      </p:to>
                                    </p:set>
                                    <p:animEffect transition="in" filter="wipe(left)">
                                      <p:cBhvr>
                                        <p:cTn id="16" dur="3000"/>
                                        <p:tgtEl>
                                          <p:spTgt spid="78935"/>
                                        </p:tgtEl>
                                      </p:cBhvr>
                                    </p:animEffect>
                                  </p:childTnLst>
                                </p:cTn>
                              </p:par>
                            </p:childTnLst>
                          </p:cTn>
                        </p:par>
                        <p:par>
                          <p:cTn id="17" fill="hold" nodeType="afterGroup">
                            <p:stCondLst>
                              <p:cond delay="3000"/>
                            </p:stCondLst>
                            <p:childTnLst>
                              <p:par>
                                <p:cTn id="18" presetID="1" presetClass="entr" presetSubtype="0" fill="hold" nodeType="afterEffect">
                                  <p:stCondLst>
                                    <p:cond delay="0"/>
                                  </p:stCondLst>
                                  <p:childTnLst>
                                    <p:set>
                                      <p:cBhvr>
                                        <p:cTn id="19" dur="1" fill="hold">
                                          <p:stCondLst>
                                            <p:cond delay="0"/>
                                          </p:stCondLst>
                                        </p:cTn>
                                        <p:tgtEl>
                                          <p:spTgt spid="78902"/>
                                        </p:tgtEl>
                                        <p:attrNameLst>
                                          <p:attrName>style.visibility</p:attrName>
                                        </p:attrNameLst>
                                      </p:cBhvr>
                                      <p:to>
                                        <p:strVal val="visible"/>
                                      </p:to>
                                    </p:set>
                                  </p:childTnLst>
                                </p:cTn>
                              </p:par>
                              <p:par>
                                <p:cTn id="20" presetID="4" presetClass="entr" presetSubtype="16" fill="hold" grpId="0" nodeType="withEffect">
                                  <p:stCondLst>
                                    <p:cond delay="0"/>
                                  </p:stCondLst>
                                  <p:childTnLst>
                                    <p:set>
                                      <p:cBhvr>
                                        <p:cTn id="21" dur="1" fill="hold">
                                          <p:stCondLst>
                                            <p:cond delay="0"/>
                                          </p:stCondLst>
                                        </p:cTn>
                                        <p:tgtEl>
                                          <p:spTgt spid="78916"/>
                                        </p:tgtEl>
                                        <p:attrNameLst>
                                          <p:attrName>style.visibility</p:attrName>
                                        </p:attrNameLst>
                                      </p:cBhvr>
                                      <p:to>
                                        <p:strVal val="visible"/>
                                      </p:to>
                                    </p:set>
                                    <p:animEffect transition="in" filter="box(in)">
                                      <p:cBhvr>
                                        <p:cTn id="22" dur="500"/>
                                        <p:tgtEl>
                                          <p:spTgt spid="78916"/>
                                        </p:tgtEl>
                                      </p:cBhvr>
                                    </p:animEffect>
                                  </p:childTnLst>
                                </p:cTn>
                              </p:par>
                            </p:childTnLst>
                          </p:cTn>
                        </p:par>
                        <p:par>
                          <p:cTn id="23" fill="hold" nodeType="afterGroup">
                            <p:stCondLst>
                              <p:cond delay="3500"/>
                            </p:stCondLst>
                            <p:childTnLst>
                              <p:par>
                                <p:cTn id="24" presetID="4" presetClass="entr" presetSubtype="16" fill="hold" grpId="0" nodeType="afterEffect">
                                  <p:stCondLst>
                                    <p:cond delay="0"/>
                                  </p:stCondLst>
                                  <p:childTnLst>
                                    <p:set>
                                      <p:cBhvr>
                                        <p:cTn id="25" dur="1" fill="hold">
                                          <p:stCondLst>
                                            <p:cond delay="0"/>
                                          </p:stCondLst>
                                        </p:cTn>
                                        <p:tgtEl>
                                          <p:spTgt spid="78903"/>
                                        </p:tgtEl>
                                        <p:attrNameLst>
                                          <p:attrName>style.visibility</p:attrName>
                                        </p:attrNameLst>
                                      </p:cBhvr>
                                      <p:to>
                                        <p:strVal val="visible"/>
                                      </p:to>
                                    </p:set>
                                    <p:animEffect transition="in" filter="box(in)">
                                      <p:cBhvr>
                                        <p:cTn id="26" dur="500"/>
                                        <p:tgtEl>
                                          <p:spTgt spid="78903"/>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78913"/>
                                        </p:tgtEl>
                                        <p:attrNameLst>
                                          <p:attrName>style.visibility</p:attrName>
                                        </p:attrNameLst>
                                      </p:cBhvr>
                                      <p:to>
                                        <p:strVal val="visible"/>
                                      </p:to>
                                    </p:set>
                                    <p:animEffect transition="in" filter="box(in)">
                                      <p:cBhvr>
                                        <p:cTn id="29" dur="500"/>
                                        <p:tgtEl>
                                          <p:spTgt spid="7891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78936"/>
                                        </p:tgtEl>
                                        <p:attrNameLst>
                                          <p:attrName>style.visibility</p:attrName>
                                        </p:attrNameLst>
                                      </p:cBhvr>
                                      <p:to>
                                        <p:strVal val="visible"/>
                                      </p:to>
                                    </p:set>
                                    <p:animEffect transition="in" filter="wipe(left)">
                                      <p:cBhvr>
                                        <p:cTn id="34" dur="3000"/>
                                        <p:tgtEl>
                                          <p:spTgt spid="78936"/>
                                        </p:tgtEl>
                                      </p:cBhvr>
                                    </p:animEffect>
                                  </p:childTnLst>
                                </p:cTn>
                              </p:par>
                            </p:childTnLst>
                          </p:cTn>
                        </p:par>
                        <p:par>
                          <p:cTn id="35" fill="hold" nodeType="afterGroup">
                            <p:stCondLst>
                              <p:cond delay="3000"/>
                            </p:stCondLst>
                            <p:childTnLst>
                              <p:par>
                                <p:cTn id="36" presetID="22" presetClass="entr" presetSubtype="4" fill="hold" grpId="0" nodeType="afterEffect">
                                  <p:stCondLst>
                                    <p:cond delay="0"/>
                                  </p:stCondLst>
                                  <p:childTnLst>
                                    <p:set>
                                      <p:cBhvr>
                                        <p:cTn id="37" dur="1" fill="hold">
                                          <p:stCondLst>
                                            <p:cond delay="0"/>
                                          </p:stCondLst>
                                        </p:cTn>
                                        <p:tgtEl>
                                          <p:spTgt spid="78905"/>
                                        </p:tgtEl>
                                        <p:attrNameLst>
                                          <p:attrName>style.visibility</p:attrName>
                                        </p:attrNameLst>
                                      </p:cBhvr>
                                      <p:to>
                                        <p:strVal val="visible"/>
                                      </p:to>
                                    </p:set>
                                    <p:animEffect transition="in" filter="wipe(down)">
                                      <p:cBhvr>
                                        <p:cTn id="38" dur="500"/>
                                        <p:tgtEl>
                                          <p:spTgt spid="78905"/>
                                        </p:tgtEl>
                                      </p:cBhvr>
                                    </p:animEffect>
                                  </p:childTnLst>
                                </p:cTn>
                              </p:par>
                            </p:childTnLst>
                          </p:cTn>
                        </p:par>
                        <p:par>
                          <p:cTn id="39" fill="hold" nodeType="afterGroup">
                            <p:stCondLst>
                              <p:cond delay="3500"/>
                            </p:stCondLst>
                            <p:childTnLst>
                              <p:par>
                                <p:cTn id="40" presetID="4" presetClass="entr" presetSubtype="16" fill="hold" grpId="0" nodeType="afterEffect">
                                  <p:stCondLst>
                                    <p:cond delay="0"/>
                                  </p:stCondLst>
                                  <p:childTnLst>
                                    <p:set>
                                      <p:cBhvr>
                                        <p:cTn id="41" dur="1" fill="hold">
                                          <p:stCondLst>
                                            <p:cond delay="0"/>
                                          </p:stCondLst>
                                        </p:cTn>
                                        <p:tgtEl>
                                          <p:spTgt spid="78910"/>
                                        </p:tgtEl>
                                        <p:attrNameLst>
                                          <p:attrName>style.visibility</p:attrName>
                                        </p:attrNameLst>
                                      </p:cBhvr>
                                      <p:to>
                                        <p:strVal val="visible"/>
                                      </p:to>
                                    </p:set>
                                    <p:animEffect transition="in" filter="box(in)">
                                      <p:cBhvr>
                                        <p:cTn id="42" dur="500"/>
                                        <p:tgtEl>
                                          <p:spTgt spid="7891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78937"/>
                                        </p:tgtEl>
                                        <p:attrNameLst>
                                          <p:attrName>style.visibility</p:attrName>
                                        </p:attrNameLst>
                                      </p:cBhvr>
                                      <p:to>
                                        <p:strVal val="visible"/>
                                      </p:to>
                                    </p:set>
                                    <p:animEffect transition="in" filter="wipe(left)">
                                      <p:cBhvr>
                                        <p:cTn id="47" dur="3000"/>
                                        <p:tgtEl>
                                          <p:spTgt spid="78937"/>
                                        </p:tgtEl>
                                      </p:cBhvr>
                                    </p:animEffect>
                                  </p:childTnLst>
                                </p:cTn>
                              </p:par>
                            </p:childTnLst>
                          </p:cTn>
                        </p:par>
                        <p:par>
                          <p:cTn id="48" fill="hold" nodeType="afterGroup">
                            <p:stCondLst>
                              <p:cond delay="3000"/>
                            </p:stCondLst>
                            <p:childTnLst>
                              <p:par>
                                <p:cTn id="49" presetID="22" presetClass="entr" presetSubtype="8" fill="hold" grpId="0" nodeType="afterEffect">
                                  <p:stCondLst>
                                    <p:cond delay="0"/>
                                  </p:stCondLst>
                                  <p:childTnLst>
                                    <p:set>
                                      <p:cBhvr>
                                        <p:cTn id="50" dur="1" fill="hold">
                                          <p:stCondLst>
                                            <p:cond delay="0"/>
                                          </p:stCondLst>
                                        </p:cTn>
                                        <p:tgtEl>
                                          <p:spTgt spid="78939"/>
                                        </p:tgtEl>
                                        <p:attrNameLst>
                                          <p:attrName>style.visibility</p:attrName>
                                        </p:attrNameLst>
                                      </p:cBhvr>
                                      <p:to>
                                        <p:strVal val="visible"/>
                                      </p:to>
                                    </p:set>
                                    <p:animEffect transition="in" filter="wipe(left)">
                                      <p:cBhvr>
                                        <p:cTn id="51" dur="3000"/>
                                        <p:tgtEl>
                                          <p:spTgt spid="78939"/>
                                        </p:tgtEl>
                                      </p:cBhvr>
                                    </p:animEffect>
                                  </p:childTnLst>
                                </p:cTn>
                              </p:par>
                              <p:par>
                                <p:cTn id="52" presetID="22" presetClass="entr" presetSubtype="8" fill="hold" grpId="0" nodeType="withEffect">
                                  <p:stCondLst>
                                    <p:cond delay="0"/>
                                  </p:stCondLst>
                                  <p:childTnLst>
                                    <p:set>
                                      <p:cBhvr>
                                        <p:cTn id="53" dur="1" fill="hold">
                                          <p:stCondLst>
                                            <p:cond delay="0"/>
                                          </p:stCondLst>
                                        </p:cTn>
                                        <p:tgtEl>
                                          <p:spTgt spid="78906"/>
                                        </p:tgtEl>
                                        <p:attrNameLst>
                                          <p:attrName>style.visibility</p:attrName>
                                        </p:attrNameLst>
                                      </p:cBhvr>
                                      <p:to>
                                        <p:strVal val="visible"/>
                                      </p:to>
                                    </p:set>
                                    <p:animEffect transition="in" filter="wipe(left)">
                                      <p:cBhvr>
                                        <p:cTn id="54" dur="500"/>
                                        <p:tgtEl>
                                          <p:spTgt spid="78906"/>
                                        </p:tgtEl>
                                      </p:cBhvr>
                                    </p:animEffect>
                                  </p:childTnLst>
                                </p:cTn>
                              </p:par>
                            </p:childTnLst>
                          </p:cTn>
                        </p:par>
                        <p:par>
                          <p:cTn id="55" fill="hold" nodeType="afterGroup">
                            <p:stCondLst>
                              <p:cond delay="6000"/>
                            </p:stCondLst>
                            <p:childTnLst>
                              <p:par>
                                <p:cTn id="56" presetID="4" presetClass="entr" presetSubtype="16" fill="hold" grpId="0" nodeType="afterEffect">
                                  <p:stCondLst>
                                    <p:cond delay="0"/>
                                  </p:stCondLst>
                                  <p:childTnLst>
                                    <p:set>
                                      <p:cBhvr>
                                        <p:cTn id="57" dur="1" fill="hold">
                                          <p:stCondLst>
                                            <p:cond delay="0"/>
                                          </p:stCondLst>
                                        </p:cTn>
                                        <p:tgtEl>
                                          <p:spTgt spid="78911"/>
                                        </p:tgtEl>
                                        <p:attrNameLst>
                                          <p:attrName>style.visibility</p:attrName>
                                        </p:attrNameLst>
                                      </p:cBhvr>
                                      <p:to>
                                        <p:strVal val="visible"/>
                                      </p:to>
                                    </p:set>
                                    <p:animEffect transition="in" filter="box(in)">
                                      <p:cBhvr>
                                        <p:cTn id="58" dur="500"/>
                                        <p:tgtEl>
                                          <p:spTgt spid="78911"/>
                                        </p:tgtEl>
                                      </p:cBhvr>
                                    </p:animEffect>
                                  </p:childTnLst>
                                </p:cTn>
                              </p:par>
                            </p:childTnLst>
                          </p:cTn>
                        </p:par>
                        <p:par>
                          <p:cTn id="59" fill="hold" nodeType="afterGroup">
                            <p:stCondLst>
                              <p:cond delay="6500"/>
                            </p:stCondLst>
                            <p:childTnLst>
                              <p:par>
                                <p:cTn id="60" presetID="4" presetClass="entr" presetSubtype="16" fill="hold" grpId="0" nodeType="afterEffect">
                                  <p:stCondLst>
                                    <p:cond delay="0"/>
                                  </p:stCondLst>
                                  <p:childTnLst>
                                    <p:set>
                                      <p:cBhvr>
                                        <p:cTn id="61" dur="1" fill="hold">
                                          <p:stCondLst>
                                            <p:cond delay="0"/>
                                          </p:stCondLst>
                                        </p:cTn>
                                        <p:tgtEl>
                                          <p:spTgt spid="78915"/>
                                        </p:tgtEl>
                                        <p:attrNameLst>
                                          <p:attrName>style.visibility</p:attrName>
                                        </p:attrNameLst>
                                      </p:cBhvr>
                                      <p:to>
                                        <p:strVal val="visible"/>
                                      </p:to>
                                    </p:set>
                                    <p:animEffect transition="in" filter="box(in)">
                                      <p:cBhvr>
                                        <p:cTn id="62" dur="500"/>
                                        <p:tgtEl>
                                          <p:spTgt spid="78915"/>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78940"/>
                                        </p:tgtEl>
                                        <p:attrNameLst>
                                          <p:attrName>style.visibility</p:attrName>
                                        </p:attrNameLst>
                                      </p:cBhvr>
                                      <p:to>
                                        <p:strVal val="visible"/>
                                      </p:to>
                                    </p:set>
                                    <p:animEffect transition="in" filter="wipe(left)">
                                      <p:cBhvr>
                                        <p:cTn id="67" dur="3000"/>
                                        <p:tgtEl>
                                          <p:spTgt spid="78940"/>
                                        </p:tgtEl>
                                      </p:cBhvr>
                                    </p:animEffect>
                                  </p:childTnLst>
                                </p:cTn>
                              </p:par>
                              <p:par>
                                <p:cTn id="68" presetID="22" presetClass="entr" presetSubtype="4" fill="hold" grpId="0" nodeType="withEffect">
                                  <p:stCondLst>
                                    <p:cond delay="0"/>
                                  </p:stCondLst>
                                  <p:childTnLst>
                                    <p:set>
                                      <p:cBhvr>
                                        <p:cTn id="69" dur="1" fill="hold">
                                          <p:stCondLst>
                                            <p:cond delay="0"/>
                                          </p:stCondLst>
                                        </p:cTn>
                                        <p:tgtEl>
                                          <p:spTgt spid="78907"/>
                                        </p:tgtEl>
                                        <p:attrNameLst>
                                          <p:attrName>style.visibility</p:attrName>
                                        </p:attrNameLst>
                                      </p:cBhvr>
                                      <p:to>
                                        <p:strVal val="visible"/>
                                      </p:to>
                                    </p:set>
                                    <p:animEffect transition="in" filter="wipe(down)">
                                      <p:cBhvr>
                                        <p:cTn id="70" dur="500"/>
                                        <p:tgtEl>
                                          <p:spTgt spid="78907"/>
                                        </p:tgtEl>
                                      </p:cBhvr>
                                    </p:animEffect>
                                  </p:childTnLst>
                                </p:cTn>
                              </p:par>
                            </p:childTnLst>
                          </p:cTn>
                        </p:par>
                        <p:par>
                          <p:cTn id="71" fill="hold" nodeType="afterGroup">
                            <p:stCondLst>
                              <p:cond delay="3000"/>
                            </p:stCondLst>
                            <p:childTnLst>
                              <p:par>
                                <p:cTn id="72" presetID="22" presetClass="entr" presetSubtype="1" fill="hold" grpId="0" nodeType="afterEffect">
                                  <p:stCondLst>
                                    <p:cond delay="0"/>
                                  </p:stCondLst>
                                  <p:childTnLst>
                                    <p:set>
                                      <p:cBhvr>
                                        <p:cTn id="73" dur="1" fill="hold">
                                          <p:stCondLst>
                                            <p:cond delay="0"/>
                                          </p:stCondLst>
                                        </p:cTn>
                                        <p:tgtEl>
                                          <p:spTgt spid="78908"/>
                                        </p:tgtEl>
                                        <p:attrNameLst>
                                          <p:attrName>style.visibility</p:attrName>
                                        </p:attrNameLst>
                                      </p:cBhvr>
                                      <p:to>
                                        <p:strVal val="visible"/>
                                      </p:to>
                                    </p:set>
                                    <p:animEffect transition="in" filter="wipe(up)">
                                      <p:cBhvr>
                                        <p:cTn id="74" dur="500"/>
                                        <p:tgtEl>
                                          <p:spTgt spid="78908"/>
                                        </p:tgtEl>
                                      </p:cBhvr>
                                    </p:animEffect>
                                  </p:childTnLst>
                                </p:cTn>
                              </p:par>
                            </p:childTnLst>
                          </p:cTn>
                        </p:par>
                        <p:par>
                          <p:cTn id="75" fill="hold" nodeType="afterGroup">
                            <p:stCondLst>
                              <p:cond delay="3500"/>
                            </p:stCondLst>
                            <p:childTnLst>
                              <p:par>
                                <p:cTn id="76" presetID="22" presetClass="entr" presetSubtype="1" fill="hold" grpId="0" nodeType="afterEffect">
                                  <p:stCondLst>
                                    <p:cond delay="0"/>
                                  </p:stCondLst>
                                  <p:childTnLst>
                                    <p:set>
                                      <p:cBhvr>
                                        <p:cTn id="77" dur="1" fill="hold">
                                          <p:stCondLst>
                                            <p:cond delay="0"/>
                                          </p:stCondLst>
                                        </p:cTn>
                                        <p:tgtEl>
                                          <p:spTgt spid="78909"/>
                                        </p:tgtEl>
                                        <p:attrNameLst>
                                          <p:attrName>style.visibility</p:attrName>
                                        </p:attrNameLst>
                                      </p:cBhvr>
                                      <p:to>
                                        <p:strVal val="visible"/>
                                      </p:to>
                                    </p:set>
                                    <p:animEffect transition="in" filter="wipe(up)">
                                      <p:cBhvr>
                                        <p:cTn id="78" dur="500"/>
                                        <p:tgtEl>
                                          <p:spTgt spid="78909"/>
                                        </p:tgtEl>
                                      </p:cBhvr>
                                    </p:animEffect>
                                  </p:childTnLst>
                                </p:cTn>
                              </p:par>
                            </p:childTnLst>
                          </p:cTn>
                        </p:par>
                        <p:par>
                          <p:cTn id="79" fill="hold" nodeType="afterGroup">
                            <p:stCondLst>
                              <p:cond delay="4000"/>
                            </p:stCondLst>
                            <p:childTnLst>
                              <p:par>
                                <p:cTn id="80" presetID="4" presetClass="entr" presetSubtype="16" fill="hold" grpId="0" nodeType="afterEffect">
                                  <p:stCondLst>
                                    <p:cond delay="0"/>
                                  </p:stCondLst>
                                  <p:childTnLst>
                                    <p:set>
                                      <p:cBhvr>
                                        <p:cTn id="81" dur="1" fill="hold">
                                          <p:stCondLst>
                                            <p:cond delay="0"/>
                                          </p:stCondLst>
                                        </p:cTn>
                                        <p:tgtEl>
                                          <p:spTgt spid="78912"/>
                                        </p:tgtEl>
                                        <p:attrNameLst>
                                          <p:attrName>style.visibility</p:attrName>
                                        </p:attrNameLst>
                                      </p:cBhvr>
                                      <p:to>
                                        <p:strVal val="visible"/>
                                      </p:to>
                                    </p:set>
                                    <p:animEffect transition="in" filter="box(in)">
                                      <p:cBhvr>
                                        <p:cTn id="82" dur="500"/>
                                        <p:tgtEl>
                                          <p:spTgt spid="78912"/>
                                        </p:tgtEl>
                                      </p:cBhvr>
                                    </p:animEffect>
                                  </p:childTnLst>
                                </p:cTn>
                              </p:par>
                            </p:childTnLst>
                          </p:cTn>
                        </p:par>
                        <p:par>
                          <p:cTn id="83" fill="hold" nodeType="afterGroup">
                            <p:stCondLst>
                              <p:cond delay="4500"/>
                            </p:stCondLst>
                            <p:childTnLst>
                              <p:par>
                                <p:cTn id="84" presetID="22" presetClass="entr" presetSubtype="4" fill="hold" grpId="0" nodeType="afterEffect">
                                  <p:stCondLst>
                                    <p:cond delay="0"/>
                                  </p:stCondLst>
                                  <p:childTnLst>
                                    <p:set>
                                      <p:cBhvr>
                                        <p:cTn id="85" dur="1" fill="hold">
                                          <p:stCondLst>
                                            <p:cond delay="0"/>
                                          </p:stCondLst>
                                        </p:cTn>
                                        <p:tgtEl>
                                          <p:spTgt spid="78941"/>
                                        </p:tgtEl>
                                        <p:attrNameLst>
                                          <p:attrName>style.visibility</p:attrName>
                                        </p:attrNameLst>
                                      </p:cBhvr>
                                      <p:to>
                                        <p:strVal val="visible"/>
                                      </p:to>
                                    </p:set>
                                    <p:animEffect transition="in" filter="wipe(down)">
                                      <p:cBhvr>
                                        <p:cTn id="86" dur="500"/>
                                        <p:tgtEl>
                                          <p:spTgt spid="78941"/>
                                        </p:tgtEl>
                                      </p:cBhvr>
                                    </p:animEffect>
                                  </p:childTnLst>
                                </p:cTn>
                              </p:par>
                            </p:childTnLst>
                          </p:cTn>
                        </p:par>
                        <p:par>
                          <p:cTn id="87" fill="hold" nodeType="afterGroup">
                            <p:stCondLst>
                              <p:cond delay="5000"/>
                            </p:stCondLst>
                            <p:childTnLst>
                              <p:par>
                                <p:cTn id="88" presetID="22" presetClass="entr" presetSubtype="4" fill="hold" grpId="0" nodeType="afterEffect">
                                  <p:stCondLst>
                                    <p:cond delay="0"/>
                                  </p:stCondLst>
                                  <p:childTnLst>
                                    <p:set>
                                      <p:cBhvr>
                                        <p:cTn id="89" dur="1" fill="hold">
                                          <p:stCondLst>
                                            <p:cond delay="0"/>
                                          </p:stCondLst>
                                        </p:cTn>
                                        <p:tgtEl>
                                          <p:spTgt spid="78942"/>
                                        </p:tgtEl>
                                        <p:attrNameLst>
                                          <p:attrName>style.visibility</p:attrName>
                                        </p:attrNameLst>
                                      </p:cBhvr>
                                      <p:to>
                                        <p:strVal val="visible"/>
                                      </p:to>
                                    </p:set>
                                    <p:animEffect transition="in" filter="wipe(down)">
                                      <p:cBhvr>
                                        <p:cTn id="90" dur="500"/>
                                        <p:tgtEl>
                                          <p:spTgt spid="78942"/>
                                        </p:tgtEl>
                                      </p:cBhvr>
                                    </p:animEffect>
                                  </p:childTnLst>
                                </p:cTn>
                              </p:par>
                              <p:par>
                                <p:cTn id="91" presetID="3" presetClass="entr" presetSubtype="10" fill="hold" grpId="0" nodeType="withEffect">
                                  <p:stCondLst>
                                    <p:cond delay="0"/>
                                  </p:stCondLst>
                                  <p:childTnLst>
                                    <p:set>
                                      <p:cBhvr>
                                        <p:cTn id="92" dur="1" fill="hold">
                                          <p:stCondLst>
                                            <p:cond delay="0"/>
                                          </p:stCondLst>
                                        </p:cTn>
                                        <p:tgtEl>
                                          <p:spTgt spid="78994"/>
                                        </p:tgtEl>
                                        <p:attrNameLst>
                                          <p:attrName>style.visibility</p:attrName>
                                        </p:attrNameLst>
                                      </p:cBhvr>
                                      <p:to>
                                        <p:strVal val="visible"/>
                                      </p:to>
                                    </p:set>
                                    <p:animEffect transition="in" filter="blinds(horizontal)">
                                      <p:cBhvr>
                                        <p:cTn id="93" dur="500"/>
                                        <p:tgtEl>
                                          <p:spTgt spid="78994"/>
                                        </p:tgtEl>
                                      </p:cBhvr>
                                    </p:animEffect>
                                  </p:childTnLst>
                                </p:cTn>
                              </p:par>
                              <p:par>
                                <p:cTn id="94" presetID="3" presetClass="entr" presetSubtype="10" fill="hold" grpId="0" nodeType="withEffect">
                                  <p:stCondLst>
                                    <p:cond delay="0"/>
                                  </p:stCondLst>
                                  <p:childTnLst>
                                    <p:set>
                                      <p:cBhvr>
                                        <p:cTn id="95" dur="1" fill="hold">
                                          <p:stCondLst>
                                            <p:cond delay="0"/>
                                          </p:stCondLst>
                                        </p:cTn>
                                        <p:tgtEl>
                                          <p:spTgt spid="78995"/>
                                        </p:tgtEl>
                                        <p:attrNameLst>
                                          <p:attrName>style.visibility</p:attrName>
                                        </p:attrNameLst>
                                      </p:cBhvr>
                                      <p:to>
                                        <p:strVal val="visible"/>
                                      </p:to>
                                    </p:set>
                                    <p:animEffect transition="in" filter="blinds(horizontal)">
                                      <p:cBhvr>
                                        <p:cTn id="96" dur="500"/>
                                        <p:tgtEl>
                                          <p:spTgt spid="78995"/>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22" presetClass="entr" presetSubtype="1" fill="hold" nodeType="clickEffect">
                                  <p:stCondLst>
                                    <p:cond delay="0"/>
                                  </p:stCondLst>
                                  <p:childTnLst>
                                    <p:set>
                                      <p:cBhvr>
                                        <p:cTn id="100" dur="1" fill="hold">
                                          <p:stCondLst>
                                            <p:cond delay="0"/>
                                          </p:stCondLst>
                                        </p:cTn>
                                        <p:tgtEl>
                                          <p:spTgt spid="78953"/>
                                        </p:tgtEl>
                                        <p:attrNameLst>
                                          <p:attrName>style.visibility</p:attrName>
                                        </p:attrNameLst>
                                      </p:cBhvr>
                                      <p:to>
                                        <p:strVal val="visible"/>
                                      </p:to>
                                    </p:set>
                                    <p:animEffect transition="in" filter="wipe(up)">
                                      <p:cBhvr>
                                        <p:cTn id="101" dur="500"/>
                                        <p:tgtEl>
                                          <p:spTgt spid="78953"/>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0" presetClass="path" presetSubtype="0" accel="50000" decel="50000" fill="hold" grpId="1" nodeType="clickEffect">
                                  <p:stCondLst>
                                    <p:cond delay="0"/>
                                  </p:stCondLst>
                                  <p:childTnLst>
                                    <p:animMotion origin="layout" path="M 0 0 C 0.04167 0.1896 0.08334 0.37919 0.00834 0.46613 C -0.06666 0.55307 -0.37361 0.51237 -0.45 0.52162 " pathEditMode="relative" ptsTypes="aaA">
                                      <p:cBhvr>
                                        <p:cTn id="105" dur="2000" fill="hold"/>
                                        <p:tgtEl>
                                          <p:spTgt spid="78936"/>
                                        </p:tgtEl>
                                        <p:attrNameLst>
                                          <p:attrName>ppt_x</p:attrName>
                                          <p:attrName>ppt_y</p:attrName>
                                        </p:attrNameLst>
                                      </p:cBhvr>
                                    </p:animMotion>
                                  </p:childTnLst>
                                </p:cTn>
                              </p:par>
                              <p:par>
                                <p:cTn id="106" presetID="3" presetClass="exit" presetSubtype="10" fill="hold" grpId="1" nodeType="withEffect">
                                  <p:stCondLst>
                                    <p:cond delay="0"/>
                                  </p:stCondLst>
                                  <p:childTnLst>
                                    <p:animEffect transition="out" filter="blinds(horizontal)">
                                      <p:cBhvr>
                                        <p:cTn id="107" dur="500"/>
                                        <p:tgtEl>
                                          <p:spTgt spid="78935"/>
                                        </p:tgtEl>
                                      </p:cBhvr>
                                    </p:animEffect>
                                    <p:set>
                                      <p:cBhvr>
                                        <p:cTn id="108" dur="1" fill="hold">
                                          <p:stCondLst>
                                            <p:cond delay="499"/>
                                          </p:stCondLst>
                                        </p:cTn>
                                        <p:tgtEl>
                                          <p:spTgt spid="78935"/>
                                        </p:tgtEl>
                                        <p:attrNameLst>
                                          <p:attrName>style.visibility</p:attrName>
                                        </p:attrNameLst>
                                      </p:cBhvr>
                                      <p:to>
                                        <p:strVal val="hidden"/>
                                      </p:to>
                                    </p:set>
                                  </p:childTnLst>
                                </p:cTn>
                              </p:par>
                            </p:childTnLst>
                          </p:cTn>
                        </p:par>
                        <p:par>
                          <p:cTn id="109" fill="hold" nodeType="afterGroup">
                            <p:stCondLst>
                              <p:cond delay="2000"/>
                            </p:stCondLst>
                            <p:childTnLst>
                              <p:par>
                                <p:cTn id="110" presetID="3" presetClass="exit" presetSubtype="10" fill="hold" grpId="2" nodeType="afterEffect">
                                  <p:stCondLst>
                                    <p:cond delay="0"/>
                                  </p:stCondLst>
                                  <p:childTnLst>
                                    <p:animEffect transition="out" filter="blinds(horizontal)">
                                      <p:cBhvr>
                                        <p:cTn id="111" dur="500"/>
                                        <p:tgtEl>
                                          <p:spTgt spid="78936"/>
                                        </p:tgtEl>
                                      </p:cBhvr>
                                    </p:animEffect>
                                    <p:set>
                                      <p:cBhvr>
                                        <p:cTn id="112" dur="1" fill="hold">
                                          <p:stCondLst>
                                            <p:cond delay="499"/>
                                          </p:stCondLst>
                                        </p:cTn>
                                        <p:tgtEl>
                                          <p:spTgt spid="78936"/>
                                        </p:tgtEl>
                                        <p:attrNameLst>
                                          <p:attrName>style.visibility</p:attrName>
                                        </p:attrNameLst>
                                      </p:cBhvr>
                                      <p:to>
                                        <p:strVal val="hidden"/>
                                      </p:to>
                                    </p:set>
                                  </p:childTnLst>
                                </p:cTn>
                              </p:par>
                              <p:par>
                                <p:cTn id="113" presetID="1" presetClass="entr" presetSubtype="0" fill="hold" nodeType="withEffect">
                                  <p:stCondLst>
                                    <p:cond delay="0"/>
                                  </p:stCondLst>
                                  <p:childTnLst>
                                    <p:set>
                                      <p:cBhvr>
                                        <p:cTn id="114" dur="1" fill="hold">
                                          <p:stCondLst>
                                            <p:cond delay="0"/>
                                          </p:stCondLst>
                                        </p:cTn>
                                        <p:tgtEl>
                                          <p:spTgt spid="78949">
                                            <p:txEl>
                                              <p:pRg st="0" end="0"/>
                                            </p:txEl>
                                          </p:spTgt>
                                        </p:tgtEl>
                                        <p:attrNameLst>
                                          <p:attrName>style.visibility</p:attrName>
                                        </p:attrNameLst>
                                      </p:cBhvr>
                                      <p:to>
                                        <p:strVal val="visible"/>
                                      </p:to>
                                    </p:se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0" presetClass="path" presetSubtype="0" accel="50000" decel="50000" fill="hold" grpId="1" nodeType="clickEffect">
                                  <p:stCondLst>
                                    <p:cond delay="0"/>
                                  </p:stCondLst>
                                  <p:childTnLst>
                                    <p:animMotion origin="layout" path="M 0 0 C 0.07848 0.18682 0.15695 0.37364 0.05 0.46613 C -0.05694 0.55861 -0.3493 0.55676 -0.64166 0.55492 " pathEditMode="relative" ptsTypes="aaA">
                                      <p:cBhvr>
                                        <p:cTn id="118" dur="2000" fill="hold"/>
                                        <p:tgtEl>
                                          <p:spTgt spid="78937"/>
                                        </p:tgtEl>
                                        <p:attrNameLst>
                                          <p:attrName>ppt_x</p:attrName>
                                          <p:attrName>ppt_y</p:attrName>
                                        </p:attrNameLst>
                                      </p:cBhvr>
                                    </p:animMotion>
                                  </p:childTnLst>
                                </p:cTn>
                              </p:par>
                            </p:childTnLst>
                          </p:cTn>
                        </p:par>
                        <p:par>
                          <p:cTn id="119" fill="hold" nodeType="afterGroup">
                            <p:stCondLst>
                              <p:cond delay="2000"/>
                            </p:stCondLst>
                            <p:childTnLst>
                              <p:par>
                                <p:cTn id="120" presetID="3" presetClass="exit" presetSubtype="10" fill="hold" grpId="2" nodeType="afterEffect">
                                  <p:stCondLst>
                                    <p:cond delay="0"/>
                                  </p:stCondLst>
                                  <p:childTnLst>
                                    <p:animEffect transition="out" filter="blinds(horizontal)">
                                      <p:cBhvr>
                                        <p:cTn id="121" dur="500"/>
                                        <p:tgtEl>
                                          <p:spTgt spid="78937"/>
                                        </p:tgtEl>
                                      </p:cBhvr>
                                    </p:animEffect>
                                    <p:set>
                                      <p:cBhvr>
                                        <p:cTn id="122" dur="1" fill="hold">
                                          <p:stCondLst>
                                            <p:cond delay="499"/>
                                          </p:stCondLst>
                                        </p:cTn>
                                        <p:tgtEl>
                                          <p:spTgt spid="78937"/>
                                        </p:tgtEl>
                                        <p:attrNameLst>
                                          <p:attrName>style.visibility</p:attrName>
                                        </p:attrNameLst>
                                      </p:cBhvr>
                                      <p:to>
                                        <p:strVal val="hidden"/>
                                      </p:to>
                                    </p:set>
                                  </p:childTnLst>
                                </p:cTn>
                              </p:par>
                            </p:childTnLst>
                          </p:cTn>
                        </p:par>
                        <p:par>
                          <p:cTn id="123" fill="hold" nodeType="afterGroup">
                            <p:stCondLst>
                              <p:cond delay="2500"/>
                            </p:stCondLst>
                            <p:childTnLst>
                              <p:par>
                                <p:cTn id="124" presetID="3" presetClass="exit" presetSubtype="10" fill="hold" grpId="1" nodeType="afterEffect">
                                  <p:stCondLst>
                                    <p:cond delay="0"/>
                                  </p:stCondLst>
                                  <p:childTnLst>
                                    <p:animEffect transition="out" filter="blinds(horizontal)">
                                      <p:cBhvr>
                                        <p:cTn id="125" dur="500"/>
                                        <p:tgtEl>
                                          <p:spTgt spid="78939"/>
                                        </p:tgtEl>
                                      </p:cBhvr>
                                    </p:animEffect>
                                    <p:set>
                                      <p:cBhvr>
                                        <p:cTn id="126" dur="1" fill="hold">
                                          <p:stCondLst>
                                            <p:cond delay="499"/>
                                          </p:stCondLst>
                                        </p:cTn>
                                        <p:tgtEl>
                                          <p:spTgt spid="78939"/>
                                        </p:tgtEl>
                                        <p:attrNameLst>
                                          <p:attrName>style.visibility</p:attrName>
                                        </p:attrNameLst>
                                      </p:cBhvr>
                                      <p:to>
                                        <p:strVal val="hidden"/>
                                      </p:to>
                                    </p:set>
                                  </p:childTnLst>
                                </p:cTn>
                              </p:par>
                              <p:par>
                                <p:cTn id="127" presetID="1" presetClass="entr" presetSubtype="0" fill="hold" nodeType="withEffect">
                                  <p:stCondLst>
                                    <p:cond delay="0"/>
                                  </p:stCondLst>
                                  <p:childTnLst>
                                    <p:set>
                                      <p:cBhvr>
                                        <p:cTn id="128" dur="1" fill="hold">
                                          <p:stCondLst>
                                            <p:cond delay="0"/>
                                          </p:stCondLst>
                                        </p:cTn>
                                        <p:tgtEl>
                                          <p:spTgt spid="78949">
                                            <p:txEl>
                                              <p:pRg st="1" end="1"/>
                                            </p:txEl>
                                          </p:spTgt>
                                        </p:tgtEl>
                                        <p:attrNameLst>
                                          <p:attrName>style.visibility</p:attrName>
                                        </p:attrNameLst>
                                      </p:cBhvr>
                                      <p:to>
                                        <p:strVal val="visible"/>
                                      </p:to>
                                    </p:se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0" presetClass="path" presetSubtype="0" accel="50000" decel="50000" fill="hold" grpId="1" nodeType="clickEffect">
                                  <p:stCondLst>
                                    <p:cond delay="0"/>
                                  </p:stCondLst>
                                  <p:childTnLst>
                                    <p:animMotion origin="layout" path="M 0 0 C 0.14722 -0.0296 0.29444 -0.05919 0.35833 0.03329 C 0.42222 0.12578 0.45555 0.46427 0.38333 0.55491 C 0.31111 0.64555 0.11805 0.61133 -0.075 0.57711 " pathEditMode="relative" ptsTypes="aaaA">
                                      <p:cBhvr>
                                        <p:cTn id="132" dur="2000" fill="hold"/>
                                        <p:tgtEl>
                                          <p:spTgt spid="78940"/>
                                        </p:tgtEl>
                                        <p:attrNameLst>
                                          <p:attrName>ppt_x</p:attrName>
                                          <p:attrName>ppt_y</p:attrName>
                                        </p:attrNameLst>
                                      </p:cBhvr>
                                    </p:animMotion>
                                  </p:childTnLst>
                                </p:cTn>
                              </p:par>
                            </p:childTnLst>
                          </p:cTn>
                        </p:par>
                        <p:par>
                          <p:cTn id="133" fill="hold" nodeType="afterGroup">
                            <p:stCondLst>
                              <p:cond delay="2000"/>
                            </p:stCondLst>
                            <p:childTnLst>
                              <p:par>
                                <p:cTn id="134" presetID="3" presetClass="exit" presetSubtype="10" fill="hold" grpId="2" nodeType="afterEffect">
                                  <p:stCondLst>
                                    <p:cond delay="0"/>
                                  </p:stCondLst>
                                  <p:childTnLst>
                                    <p:animEffect transition="out" filter="blinds(horizontal)">
                                      <p:cBhvr>
                                        <p:cTn id="135" dur="500"/>
                                        <p:tgtEl>
                                          <p:spTgt spid="78940"/>
                                        </p:tgtEl>
                                      </p:cBhvr>
                                    </p:animEffect>
                                    <p:set>
                                      <p:cBhvr>
                                        <p:cTn id="136" dur="1" fill="hold">
                                          <p:stCondLst>
                                            <p:cond delay="499"/>
                                          </p:stCondLst>
                                        </p:cTn>
                                        <p:tgtEl>
                                          <p:spTgt spid="78940"/>
                                        </p:tgtEl>
                                        <p:attrNameLst>
                                          <p:attrName>style.visibility</p:attrName>
                                        </p:attrNameLst>
                                      </p:cBhvr>
                                      <p:to>
                                        <p:strVal val="hidden"/>
                                      </p:to>
                                    </p:set>
                                  </p:childTnLst>
                                </p:cTn>
                              </p:par>
                              <p:par>
                                <p:cTn id="137" presetID="1" presetClass="entr" presetSubtype="0" fill="hold" nodeType="withEffect">
                                  <p:stCondLst>
                                    <p:cond delay="0"/>
                                  </p:stCondLst>
                                  <p:childTnLst>
                                    <p:set>
                                      <p:cBhvr>
                                        <p:cTn id="138" dur="1" fill="hold">
                                          <p:stCondLst>
                                            <p:cond delay="0"/>
                                          </p:stCondLst>
                                        </p:cTn>
                                        <p:tgtEl>
                                          <p:spTgt spid="78949">
                                            <p:txEl>
                                              <p:pRg st="2" end="2"/>
                                            </p:txEl>
                                          </p:spTgt>
                                        </p:tgtEl>
                                        <p:attrNameLst>
                                          <p:attrName>style.visibility</p:attrName>
                                        </p:attrNameLst>
                                      </p:cBhvr>
                                      <p:to>
                                        <p:strVal val="visible"/>
                                      </p:to>
                                    </p:set>
                                  </p:childTnLst>
                                </p:cTn>
                              </p:par>
                            </p:childTnLst>
                          </p:cTn>
                        </p:par>
                        <p:par>
                          <p:cTn id="139" fill="hold" nodeType="afterGroup">
                            <p:stCondLst>
                              <p:cond delay="2500"/>
                            </p:stCondLst>
                            <p:childTnLst>
                              <p:par>
                                <p:cTn id="140" presetID="1" presetClass="entr" presetSubtype="0" fill="hold" grpId="1" nodeType="afterEffect">
                                  <p:stCondLst>
                                    <p:cond delay="0"/>
                                  </p:stCondLst>
                                  <p:childTnLst>
                                    <p:set>
                                      <p:cBhvr>
                                        <p:cTn id="141" dur="1" fill="hold">
                                          <p:stCondLst>
                                            <p:cond delay="0"/>
                                          </p:stCondLst>
                                        </p:cTn>
                                        <p:tgtEl>
                                          <p:spTgt spid="78954"/>
                                        </p:tgtEl>
                                        <p:attrNameLst>
                                          <p:attrName>style.visibility</p:attrName>
                                        </p:attrNameLst>
                                      </p:cBhvr>
                                      <p:to>
                                        <p:strVal val="visible"/>
                                      </p:to>
                                    </p:se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0" presetClass="path" presetSubtype="0" accel="50000" decel="50000" fill="hold" grpId="0" nodeType="clickEffect">
                                  <p:stCondLst>
                                    <p:cond delay="0"/>
                                  </p:stCondLst>
                                  <p:childTnLst>
                                    <p:animMotion origin="layout" path="M -4.16667E-6 -5.20231E-6 C 0.02778 0.27468 0.05556 0.54936 -0.06666 0.65479 C -0.18889 0.76023 -0.46111 0.69641 -0.73333 0.6326 " pathEditMode="relative" ptsTypes="aaA">
                                      <p:cBhvr>
                                        <p:cTn id="145" dur="2000" fill="hold"/>
                                        <p:tgtEl>
                                          <p:spTgt spid="78954"/>
                                        </p:tgtEl>
                                        <p:attrNameLst>
                                          <p:attrName>ppt_x</p:attrName>
                                          <p:attrName>ppt_y</p:attrName>
                                        </p:attrNameLst>
                                      </p:cBhvr>
                                    </p:animMotion>
                                  </p:childTnLst>
                                </p:cTn>
                              </p:par>
                            </p:childTnLst>
                          </p:cTn>
                        </p:par>
                      </p:childTnLst>
                    </p:cTn>
                  </p:par>
                  <p:par>
                    <p:cTn id="146" fill="hold" nodeType="clickPar">
                      <p:stCondLst>
                        <p:cond delay="indefinite"/>
                      </p:stCondLst>
                      <p:childTnLst>
                        <p:par>
                          <p:cTn id="147" fill="hold" nodeType="withGroup">
                            <p:stCondLst>
                              <p:cond delay="0"/>
                            </p:stCondLst>
                            <p:childTnLst>
                              <p:par>
                                <p:cTn id="148" presetID="22" presetClass="entr" presetSubtype="1" fill="hold" grpId="0" nodeType="clickEffect">
                                  <p:stCondLst>
                                    <p:cond delay="0"/>
                                  </p:stCondLst>
                                  <p:childTnLst>
                                    <p:set>
                                      <p:cBhvr>
                                        <p:cTn id="149" dur="1" fill="hold">
                                          <p:stCondLst>
                                            <p:cond delay="0"/>
                                          </p:stCondLst>
                                        </p:cTn>
                                        <p:tgtEl>
                                          <p:spTgt spid="78993"/>
                                        </p:tgtEl>
                                        <p:attrNameLst>
                                          <p:attrName>style.visibility</p:attrName>
                                        </p:attrNameLst>
                                      </p:cBhvr>
                                      <p:to>
                                        <p:strVal val="visible"/>
                                      </p:to>
                                    </p:set>
                                    <p:animEffect transition="in" filter="wipe(up)">
                                      <p:cBhvr>
                                        <p:cTn id="150" dur="500"/>
                                        <p:tgtEl>
                                          <p:spTgt spid="78993"/>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3" presetClass="entr" presetSubtype="10" fill="hold" grpId="0" nodeType="clickEffect">
                                  <p:stCondLst>
                                    <p:cond delay="0"/>
                                  </p:stCondLst>
                                  <p:childTnLst>
                                    <p:set>
                                      <p:cBhvr>
                                        <p:cTn id="154" dur="1" fill="hold">
                                          <p:stCondLst>
                                            <p:cond delay="0"/>
                                          </p:stCondLst>
                                        </p:cTn>
                                        <p:tgtEl>
                                          <p:spTgt spid="78955"/>
                                        </p:tgtEl>
                                        <p:attrNameLst>
                                          <p:attrName>style.visibility</p:attrName>
                                        </p:attrNameLst>
                                      </p:cBhvr>
                                      <p:to>
                                        <p:strVal val="visible"/>
                                      </p:to>
                                    </p:set>
                                    <p:animEffect transition="in" filter="blinds(horizontal)">
                                      <p:cBhvr>
                                        <p:cTn id="155" dur="500"/>
                                        <p:tgtEl>
                                          <p:spTgt spid="78955"/>
                                        </p:tgtEl>
                                      </p:cBhvr>
                                    </p:animEffec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3" presetClass="entr" presetSubtype="10" fill="hold" grpId="0" nodeType="clickEffect">
                                  <p:stCondLst>
                                    <p:cond delay="0"/>
                                  </p:stCondLst>
                                  <p:childTnLst>
                                    <p:set>
                                      <p:cBhvr>
                                        <p:cTn id="159" dur="1" fill="hold">
                                          <p:stCondLst>
                                            <p:cond delay="0"/>
                                          </p:stCondLst>
                                        </p:cTn>
                                        <p:tgtEl>
                                          <p:spTgt spid="78956"/>
                                        </p:tgtEl>
                                        <p:attrNameLst>
                                          <p:attrName>style.visibility</p:attrName>
                                        </p:attrNameLst>
                                      </p:cBhvr>
                                      <p:to>
                                        <p:strVal val="visible"/>
                                      </p:to>
                                    </p:set>
                                    <p:animEffect transition="in" filter="blinds(horizontal)">
                                      <p:cBhvr>
                                        <p:cTn id="160" dur="500"/>
                                        <p:tgtEl>
                                          <p:spTgt spid="78956"/>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18" presetClass="entr" presetSubtype="12" fill="hold" grpId="0" nodeType="clickEffect">
                                  <p:stCondLst>
                                    <p:cond delay="0"/>
                                  </p:stCondLst>
                                  <p:childTnLst>
                                    <p:set>
                                      <p:cBhvr>
                                        <p:cTn id="164" dur="1" fill="hold">
                                          <p:stCondLst>
                                            <p:cond delay="0"/>
                                          </p:stCondLst>
                                        </p:cTn>
                                        <p:tgtEl>
                                          <p:spTgt spid="78988"/>
                                        </p:tgtEl>
                                        <p:attrNameLst>
                                          <p:attrName>style.visibility</p:attrName>
                                        </p:attrNameLst>
                                      </p:cBhvr>
                                      <p:to>
                                        <p:strVal val="visible"/>
                                      </p:to>
                                    </p:set>
                                    <p:animEffect transition="in" filter="strips(downLeft)">
                                      <p:cBhvr>
                                        <p:cTn id="165" dur="500"/>
                                        <p:tgtEl>
                                          <p:spTgt spid="78988"/>
                                        </p:tgtEl>
                                      </p:cBhvr>
                                    </p:animEffec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3" presetClass="entr" presetSubtype="10" fill="hold" nodeType="clickEffect">
                                  <p:stCondLst>
                                    <p:cond delay="0"/>
                                  </p:stCondLst>
                                  <p:childTnLst>
                                    <p:set>
                                      <p:cBhvr>
                                        <p:cTn id="169" dur="1" fill="hold">
                                          <p:stCondLst>
                                            <p:cond delay="0"/>
                                          </p:stCondLst>
                                        </p:cTn>
                                        <p:tgtEl>
                                          <p:spTgt spid="78957"/>
                                        </p:tgtEl>
                                        <p:attrNameLst>
                                          <p:attrName>style.visibility</p:attrName>
                                        </p:attrNameLst>
                                      </p:cBhvr>
                                      <p:to>
                                        <p:strVal val="visible"/>
                                      </p:to>
                                    </p:set>
                                    <p:animEffect transition="in" filter="blinds(horizontal)">
                                      <p:cBhvr>
                                        <p:cTn id="170" dur="500"/>
                                        <p:tgtEl>
                                          <p:spTgt spid="78957"/>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18" presetClass="entr" presetSubtype="12" fill="hold" grpId="0" nodeType="clickEffect">
                                  <p:stCondLst>
                                    <p:cond delay="0"/>
                                  </p:stCondLst>
                                  <p:childTnLst>
                                    <p:set>
                                      <p:cBhvr>
                                        <p:cTn id="174" dur="1" fill="hold">
                                          <p:stCondLst>
                                            <p:cond delay="0"/>
                                          </p:stCondLst>
                                        </p:cTn>
                                        <p:tgtEl>
                                          <p:spTgt spid="78987"/>
                                        </p:tgtEl>
                                        <p:attrNameLst>
                                          <p:attrName>style.visibility</p:attrName>
                                        </p:attrNameLst>
                                      </p:cBhvr>
                                      <p:to>
                                        <p:strVal val="visible"/>
                                      </p:to>
                                    </p:set>
                                    <p:animEffect transition="in" filter="strips(downLeft)">
                                      <p:cBhvr>
                                        <p:cTn id="175" dur="500"/>
                                        <p:tgtEl>
                                          <p:spTgt spid="78987"/>
                                        </p:tgtEl>
                                      </p:cBhvr>
                                    </p:animEffect>
                                  </p:childTnLst>
                                </p:cTn>
                              </p:par>
                            </p:childTnLst>
                          </p:cTn>
                        </p:par>
                      </p:childTnLst>
                    </p:cTn>
                  </p:par>
                  <p:par>
                    <p:cTn id="176" fill="hold" nodeType="clickPar">
                      <p:stCondLst>
                        <p:cond delay="indefinite"/>
                      </p:stCondLst>
                      <p:childTnLst>
                        <p:par>
                          <p:cTn id="177" fill="hold" nodeType="withGroup">
                            <p:stCondLst>
                              <p:cond delay="0"/>
                            </p:stCondLst>
                            <p:childTnLst>
                              <p:par>
                                <p:cTn id="178" presetID="4" presetClass="entr" presetSubtype="16" fill="hold" grpId="0" nodeType="clickEffect">
                                  <p:stCondLst>
                                    <p:cond delay="0"/>
                                  </p:stCondLst>
                                  <p:childTnLst>
                                    <p:set>
                                      <p:cBhvr>
                                        <p:cTn id="179" dur="1" fill="hold">
                                          <p:stCondLst>
                                            <p:cond delay="0"/>
                                          </p:stCondLst>
                                        </p:cTn>
                                        <p:tgtEl>
                                          <p:spTgt spid="78914"/>
                                        </p:tgtEl>
                                        <p:attrNameLst>
                                          <p:attrName>style.visibility</p:attrName>
                                        </p:attrNameLst>
                                      </p:cBhvr>
                                      <p:to>
                                        <p:strVal val="visible"/>
                                      </p:to>
                                    </p:set>
                                    <p:animEffect transition="in" filter="box(in)">
                                      <p:cBhvr>
                                        <p:cTn id="180" dur="500"/>
                                        <p:tgtEl>
                                          <p:spTgt spid="78914"/>
                                        </p:tgtEl>
                                      </p:cBhvr>
                                    </p:animEffect>
                                  </p:childTnLst>
                                </p:cTn>
                              </p:par>
                            </p:childTnLst>
                          </p:cTn>
                        </p:par>
                      </p:childTnLst>
                    </p:cTn>
                  </p:par>
                  <p:par>
                    <p:cTn id="181" fill="hold" nodeType="clickPar">
                      <p:stCondLst>
                        <p:cond delay="indefinite"/>
                      </p:stCondLst>
                      <p:childTnLst>
                        <p:par>
                          <p:cTn id="182" fill="hold" nodeType="withGroup">
                            <p:stCondLst>
                              <p:cond delay="0"/>
                            </p:stCondLst>
                            <p:childTnLst>
                              <p:par>
                                <p:cTn id="183" presetID="3" presetClass="entr" presetSubtype="10" fill="hold" nodeType="clickEffect">
                                  <p:stCondLst>
                                    <p:cond delay="0"/>
                                  </p:stCondLst>
                                  <p:childTnLst>
                                    <p:set>
                                      <p:cBhvr>
                                        <p:cTn id="184" dur="1" fill="hold">
                                          <p:stCondLst>
                                            <p:cond delay="0"/>
                                          </p:stCondLst>
                                        </p:cTn>
                                        <p:tgtEl>
                                          <p:spTgt spid="78960"/>
                                        </p:tgtEl>
                                        <p:attrNameLst>
                                          <p:attrName>style.visibility</p:attrName>
                                        </p:attrNameLst>
                                      </p:cBhvr>
                                      <p:to>
                                        <p:strVal val="visible"/>
                                      </p:to>
                                    </p:set>
                                    <p:animEffect transition="in" filter="blinds(horizontal)">
                                      <p:cBhvr>
                                        <p:cTn id="185" dur="500"/>
                                        <p:tgtEl>
                                          <p:spTgt spid="78960"/>
                                        </p:tgtEl>
                                      </p:cBhvr>
                                    </p:animEffect>
                                  </p:childTnLst>
                                </p:cTn>
                              </p:par>
                            </p:childTnLst>
                          </p:cTn>
                        </p:par>
                      </p:childTnLst>
                    </p:cTn>
                  </p:par>
                  <p:par>
                    <p:cTn id="186" fill="hold" nodeType="clickPar">
                      <p:stCondLst>
                        <p:cond delay="indefinite"/>
                      </p:stCondLst>
                      <p:childTnLst>
                        <p:par>
                          <p:cTn id="187" fill="hold" nodeType="withGroup">
                            <p:stCondLst>
                              <p:cond delay="0"/>
                            </p:stCondLst>
                            <p:childTnLst>
                              <p:par>
                                <p:cTn id="188" presetID="18" presetClass="entr" presetSubtype="12" fill="hold" grpId="0" nodeType="clickEffect">
                                  <p:stCondLst>
                                    <p:cond delay="0"/>
                                  </p:stCondLst>
                                  <p:childTnLst>
                                    <p:set>
                                      <p:cBhvr>
                                        <p:cTn id="189" dur="1" fill="hold">
                                          <p:stCondLst>
                                            <p:cond delay="0"/>
                                          </p:stCondLst>
                                        </p:cTn>
                                        <p:tgtEl>
                                          <p:spTgt spid="78989"/>
                                        </p:tgtEl>
                                        <p:attrNameLst>
                                          <p:attrName>style.visibility</p:attrName>
                                        </p:attrNameLst>
                                      </p:cBhvr>
                                      <p:to>
                                        <p:strVal val="visible"/>
                                      </p:to>
                                    </p:set>
                                    <p:animEffect transition="in" filter="strips(downLeft)">
                                      <p:cBhvr>
                                        <p:cTn id="190" dur="500"/>
                                        <p:tgtEl>
                                          <p:spTgt spid="78989"/>
                                        </p:tgtEl>
                                      </p:cBhvr>
                                    </p:animEffect>
                                  </p:childTnLst>
                                </p:cTn>
                              </p:par>
                            </p:childTnLst>
                          </p:cTn>
                        </p:par>
                      </p:childTnLst>
                    </p:cTn>
                  </p:par>
                  <p:par>
                    <p:cTn id="191" fill="hold" nodeType="clickPar">
                      <p:stCondLst>
                        <p:cond delay="indefinite"/>
                      </p:stCondLst>
                      <p:childTnLst>
                        <p:par>
                          <p:cTn id="192" fill="hold" nodeType="withGroup">
                            <p:stCondLst>
                              <p:cond delay="0"/>
                            </p:stCondLst>
                            <p:childTnLst>
                              <p:par>
                                <p:cTn id="193" presetID="3" presetClass="entr" presetSubtype="10" fill="hold" nodeType="clickEffect">
                                  <p:stCondLst>
                                    <p:cond delay="0"/>
                                  </p:stCondLst>
                                  <p:childTnLst>
                                    <p:set>
                                      <p:cBhvr>
                                        <p:cTn id="194" dur="1" fill="hold">
                                          <p:stCondLst>
                                            <p:cond delay="0"/>
                                          </p:stCondLst>
                                        </p:cTn>
                                        <p:tgtEl>
                                          <p:spTgt spid="78964"/>
                                        </p:tgtEl>
                                        <p:attrNameLst>
                                          <p:attrName>style.visibility</p:attrName>
                                        </p:attrNameLst>
                                      </p:cBhvr>
                                      <p:to>
                                        <p:strVal val="visible"/>
                                      </p:to>
                                    </p:set>
                                    <p:animEffect transition="in" filter="blinds(horizontal)">
                                      <p:cBhvr>
                                        <p:cTn id="195" dur="500"/>
                                        <p:tgtEl>
                                          <p:spTgt spid="78964"/>
                                        </p:tgtEl>
                                      </p:cBhvr>
                                    </p:animEffect>
                                  </p:childTnLst>
                                </p:cTn>
                              </p:par>
                            </p:childTnLst>
                          </p:cTn>
                        </p:par>
                      </p:childTnLst>
                    </p:cTn>
                  </p:par>
                  <p:par>
                    <p:cTn id="196" fill="hold" nodeType="clickPar">
                      <p:stCondLst>
                        <p:cond delay="indefinite"/>
                      </p:stCondLst>
                      <p:childTnLst>
                        <p:par>
                          <p:cTn id="197" fill="hold" nodeType="withGroup">
                            <p:stCondLst>
                              <p:cond delay="0"/>
                            </p:stCondLst>
                            <p:childTnLst>
                              <p:par>
                                <p:cTn id="198" presetID="3" presetClass="entr" presetSubtype="10" fill="hold" nodeType="clickEffect">
                                  <p:stCondLst>
                                    <p:cond delay="0"/>
                                  </p:stCondLst>
                                  <p:childTnLst>
                                    <p:set>
                                      <p:cBhvr>
                                        <p:cTn id="199" dur="1" fill="hold">
                                          <p:stCondLst>
                                            <p:cond delay="0"/>
                                          </p:stCondLst>
                                        </p:cTn>
                                        <p:tgtEl>
                                          <p:spTgt spid="78973"/>
                                        </p:tgtEl>
                                        <p:attrNameLst>
                                          <p:attrName>style.visibility</p:attrName>
                                        </p:attrNameLst>
                                      </p:cBhvr>
                                      <p:to>
                                        <p:strVal val="visible"/>
                                      </p:to>
                                    </p:set>
                                    <p:animEffect transition="in" filter="blinds(horizontal)">
                                      <p:cBhvr>
                                        <p:cTn id="200" dur="500"/>
                                        <p:tgtEl>
                                          <p:spTgt spid="78973"/>
                                        </p:tgtEl>
                                      </p:cBhvr>
                                    </p:animEffect>
                                  </p:childTnLst>
                                </p:cTn>
                              </p:par>
                            </p:childTnLst>
                          </p:cTn>
                        </p:par>
                      </p:childTnLst>
                    </p:cTn>
                  </p:par>
                  <p:par>
                    <p:cTn id="201" fill="hold" nodeType="clickPar">
                      <p:stCondLst>
                        <p:cond delay="indefinite"/>
                      </p:stCondLst>
                      <p:childTnLst>
                        <p:par>
                          <p:cTn id="202" fill="hold" nodeType="withGroup">
                            <p:stCondLst>
                              <p:cond delay="0"/>
                            </p:stCondLst>
                            <p:childTnLst>
                              <p:par>
                                <p:cTn id="203" presetID="3" presetClass="entr" presetSubtype="10" fill="hold" nodeType="clickEffect">
                                  <p:stCondLst>
                                    <p:cond delay="0"/>
                                  </p:stCondLst>
                                  <p:childTnLst>
                                    <p:set>
                                      <p:cBhvr>
                                        <p:cTn id="204" dur="1" fill="hold">
                                          <p:stCondLst>
                                            <p:cond delay="0"/>
                                          </p:stCondLst>
                                        </p:cTn>
                                        <p:tgtEl>
                                          <p:spTgt spid="78981"/>
                                        </p:tgtEl>
                                        <p:attrNameLst>
                                          <p:attrName>style.visibility</p:attrName>
                                        </p:attrNameLst>
                                      </p:cBhvr>
                                      <p:to>
                                        <p:strVal val="visible"/>
                                      </p:to>
                                    </p:set>
                                    <p:animEffect transition="in" filter="blinds(horizontal)">
                                      <p:cBhvr>
                                        <p:cTn id="205" dur="500"/>
                                        <p:tgtEl>
                                          <p:spTgt spid="78981"/>
                                        </p:tgtEl>
                                      </p:cBhvr>
                                    </p:animEffect>
                                  </p:childTnLst>
                                </p:cTn>
                              </p:par>
                            </p:childTnLst>
                          </p:cTn>
                        </p:par>
                        <p:par>
                          <p:cTn id="206" fill="hold" nodeType="afterGroup">
                            <p:stCondLst>
                              <p:cond delay="500"/>
                            </p:stCondLst>
                            <p:childTnLst>
                              <p:par>
                                <p:cTn id="207" presetID="3" presetClass="entr" presetSubtype="10" fill="hold" nodeType="afterEffect">
                                  <p:stCondLst>
                                    <p:cond delay="0"/>
                                  </p:stCondLst>
                                  <p:childTnLst>
                                    <p:set>
                                      <p:cBhvr>
                                        <p:cTn id="208" dur="1" fill="hold">
                                          <p:stCondLst>
                                            <p:cond delay="0"/>
                                          </p:stCondLst>
                                        </p:cTn>
                                        <p:tgtEl>
                                          <p:spTgt spid="78980"/>
                                        </p:tgtEl>
                                        <p:attrNameLst>
                                          <p:attrName>style.visibility</p:attrName>
                                        </p:attrNameLst>
                                      </p:cBhvr>
                                      <p:to>
                                        <p:strVal val="visible"/>
                                      </p:to>
                                    </p:set>
                                    <p:animEffect transition="in" filter="blinds(horizontal)">
                                      <p:cBhvr>
                                        <p:cTn id="209" dur="500"/>
                                        <p:tgtEl>
                                          <p:spTgt spid="78980"/>
                                        </p:tgtEl>
                                      </p:cBhvr>
                                    </p:animEffect>
                                  </p:childTnLst>
                                </p:cTn>
                              </p:par>
                            </p:childTnLst>
                          </p:cTn>
                        </p:par>
                      </p:childTnLst>
                    </p:cTn>
                  </p:par>
                  <p:par>
                    <p:cTn id="210" fill="hold" nodeType="clickPar">
                      <p:stCondLst>
                        <p:cond delay="indefinite"/>
                      </p:stCondLst>
                      <p:childTnLst>
                        <p:par>
                          <p:cTn id="211" fill="hold" nodeType="withGroup">
                            <p:stCondLst>
                              <p:cond delay="0"/>
                            </p:stCondLst>
                            <p:childTnLst>
                              <p:par>
                                <p:cTn id="212" presetID="4" presetClass="exit" presetSubtype="16" fill="hold" grpId="1" nodeType="clickEffect">
                                  <p:stCondLst>
                                    <p:cond delay="0"/>
                                  </p:stCondLst>
                                  <p:childTnLst>
                                    <p:animEffect transition="out" filter="box(in)">
                                      <p:cBhvr>
                                        <p:cTn id="213" dur="1000"/>
                                        <p:tgtEl>
                                          <p:spTgt spid="78989"/>
                                        </p:tgtEl>
                                      </p:cBhvr>
                                    </p:animEffect>
                                    <p:set>
                                      <p:cBhvr>
                                        <p:cTn id="214" dur="1" fill="hold">
                                          <p:stCondLst>
                                            <p:cond delay="999"/>
                                          </p:stCondLst>
                                        </p:cTn>
                                        <p:tgtEl>
                                          <p:spTgt spid="78989"/>
                                        </p:tgtEl>
                                        <p:attrNameLst>
                                          <p:attrName>style.visibility</p:attrName>
                                        </p:attrNameLst>
                                      </p:cBhvr>
                                      <p:to>
                                        <p:strVal val="hidden"/>
                                      </p:to>
                                    </p:set>
                                  </p:childTnLst>
                                </p:cTn>
                              </p:par>
                              <p:par>
                                <p:cTn id="215" presetID="22" presetClass="entr" presetSubtype="4" fill="hold" grpId="0" nodeType="withEffect">
                                  <p:stCondLst>
                                    <p:cond delay="0"/>
                                  </p:stCondLst>
                                  <p:childTnLst>
                                    <p:set>
                                      <p:cBhvr>
                                        <p:cTn id="216" dur="1" fill="hold">
                                          <p:stCondLst>
                                            <p:cond delay="0"/>
                                          </p:stCondLst>
                                        </p:cTn>
                                        <p:tgtEl>
                                          <p:spTgt spid="78992"/>
                                        </p:tgtEl>
                                        <p:attrNameLst>
                                          <p:attrName>style.visibility</p:attrName>
                                        </p:attrNameLst>
                                      </p:cBhvr>
                                      <p:to>
                                        <p:strVal val="visible"/>
                                      </p:to>
                                    </p:set>
                                    <p:animEffect transition="in" filter="wipe(down)">
                                      <p:cBhvr>
                                        <p:cTn id="217" dur="2000"/>
                                        <p:tgtEl>
                                          <p:spTgt spid="78992"/>
                                        </p:tgtEl>
                                      </p:cBhvr>
                                    </p:animEffect>
                                  </p:childTnLst>
                                </p:cTn>
                              </p:par>
                            </p:childTnLst>
                          </p:cTn>
                        </p:par>
                        <p:par>
                          <p:cTn id="218" fill="hold" nodeType="afterGroup">
                            <p:stCondLst>
                              <p:cond delay="2000"/>
                            </p:stCondLst>
                            <p:childTnLst>
                              <p:par>
                                <p:cTn id="219" presetID="4" presetClass="exit" presetSubtype="16" fill="hold" grpId="1" nodeType="afterEffect">
                                  <p:stCondLst>
                                    <p:cond delay="0"/>
                                  </p:stCondLst>
                                  <p:childTnLst>
                                    <p:animEffect transition="out" filter="box(in)">
                                      <p:cBhvr>
                                        <p:cTn id="220" dur="500"/>
                                        <p:tgtEl>
                                          <p:spTgt spid="78987"/>
                                        </p:tgtEl>
                                      </p:cBhvr>
                                    </p:animEffect>
                                    <p:set>
                                      <p:cBhvr>
                                        <p:cTn id="221" dur="1" fill="hold">
                                          <p:stCondLst>
                                            <p:cond delay="499"/>
                                          </p:stCondLst>
                                        </p:cTn>
                                        <p:tgtEl>
                                          <p:spTgt spid="78987"/>
                                        </p:tgtEl>
                                        <p:attrNameLst>
                                          <p:attrName>style.visibility</p:attrName>
                                        </p:attrNameLst>
                                      </p:cBhvr>
                                      <p:to>
                                        <p:strVal val="hidden"/>
                                      </p:to>
                                    </p:set>
                                  </p:childTnLst>
                                </p:cTn>
                              </p:par>
                              <p:par>
                                <p:cTn id="222" presetID="22" presetClass="entr" presetSubtype="4" fill="hold" grpId="0" nodeType="withEffect">
                                  <p:stCondLst>
                                    <p:cond delay="0"/>
                                  </p:stCondLst>
                                  <p:childTnLst>
                                    <p:set>
                                      <p:cBhvr>
                                        <p:cTn id="223" dur="1" fill="hold">
                                          <p:stCondLst>
                                            <p:cond delay="0"/>
                                          </p:stCondLst>
                                        </p:cTn>
                                        <p:tgtEl>
                                          <p:spTgt spid="78990"/>
                                        </p:tgtEl>
                                        <p:attrNameLst>
                                          <p:attrName>style.visibility</p:attrName>
                                        </p:attrNameLst>
                                      </p:cBhvr>
                                      <p:to>
                                        <p:strVal val="visible"/>
                                      </p:to>
                                    </p:set>
                                    <p:animEffect transition="in" filter="wipe(down)">
                                      <p:cBhvr>
                                        <p:cTn id="224" dur="2000"/>
                                        <p:tgtEl>
                                          <p:spTgt spid="78990"/>
                                        </p:tgtEl>
                                      </p:cBhvr>
                                    </p:animEffect>
                                  </p:childTnLst>
                                </p:cTn>
                              </p:par>
                            </p:childTnLst>
                          </p:cTn>
                        </p:par>
                        <p:par>
                          <p:cTn id="225" fill="hold" nodeType="afterGroup">
                            <p:stCondLst>
                              <p:cond delay="4000"/>
                            </p:stCondLst>
                            <p:childTnLst>
                              <p:par>
                                <p:cTn id="226" presetID="4" presetClass="exit" presetSubtype="16" fill="hold" grpId="1" nodeType="afterEffect">
                                  <p:stCondLst>
                                    <p:cond delay="0"/>
                                  </p:stCondLst>
                                  <p:childTnLst>
                                    <p:animEffect transition="out" filter="box(in)">
                                      <p:cBhvr>
                                        <p:cTn id="227" dur="1000"/>
                                        <p:tgtEl>
                                          <p:spTgt spid="78988"/>
                                        </p:tgtEl>
                                      </p:cBhvr>
                                    </p:animEffect>
                                    <p:set>
                                      <p:cBhvr>
                                        <p:cTn id="228" dur="1" fill="hold">
                                          <p:stCondLst>
                                            <p:cond delay="999"/>
                                          </p:stCondLst>
                                        </p:cTn>
                                        <p:tgtEl>
                                          <p:spTgt spid="78988"/>
                                        </p:tgtEl>
                                        <p:attrNameLst>
                                          <p:attrName>style.visibility</p:attrName>
                                        </p:attrNameLst>
                                      </p:cBhvr>
                                      <p:to>
                                        <p:strVal val="hidden"/>
                                      </p:to>
                                    </p:set>
                                  </p:childTnLst>
                                </p:cTn>
                              </p:par>
                              <p:par>
                                <p:cTn id="229" presetID="22" presetClass="entr" presetSubtype="4" fill="hold" grpId="0" nodeType="withEffect">
                                  <p:stCondLst>
                                    <p:cond delay="0"/>
                                  </p:stCondLst>
                                  <p:childTnLst>
                                    <p:set>
                                      <p:cBhvr>
                                        <p:cTn id="230" dur="1" fill="hold">
                                          <p:stCondLst>
                                            <p:cond delay="0"/>
                                          </p:stCondLst>
                                        </p:cTn>
                                        <p:tgtEl>
                                          <p:spTgt spid="78991"/>
                                        </p:tgtEl>
                                        <p:attrNameLst>
                                          <p:attrName>style.visibility</p:attrName>
                                        </p:attrNameLst>
                                      </p:cBhvr>
                                      <p:to>
                                        <p:strVal val="visible"/>
                                      </p:to>
                                    </p:set>
                                    <p:animEffect transition="in" filter="wipe(down)">
                                      <p:cBhvr>
                                        <p:cTn id="231" dur="2000"/>
                                        <p:tgtEl>
                                          <p:spTgt spid="789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p:bldP spid="78903" grpId="0"/>
      <p:bldP spid="78905" grpId="0" animBg="1"/>
      <p:bldP spid="78906" grpId="0" animBg="1"/>
      <p:bldP spid="78907" grpId="0" animBg="1"/>
      <p:bldP spid="78908" grpId="0" animBg="1"/>
      <p:bldP spid="78909" grpId="0" animBg="1"/>
      <p:bldP spid="78910" grpId="0"/>
      <p:bldP spid="78911" grpId="0"/>
      <p:bldP spid="78912" grpId="0"/>
      <p:bldP spid="78913" grpId="0"/>
      <p:bldP spid="78914" grpId="0"/>
      <p:bldP spid="78915" grpId="0"/>
      <p:bldP spid="78916" grpId="0"/>
      <p:bldP spid="78934" grpId="0"/>
      <p:bldP spid="78935" grpId="0"/>
      <p:bldP spid="78935" grpId="1"/>
      <p:bldP spid="78936" grpId="0"/>
      <p:bldP spid="78936" grpId="1"/>
      <p:bldP spid="78936" grpId="2"/>
      <p:bldP spid="78937" grpId="0"/>
      <p:bldP spid="78937" grpId="1"/>
      <p:bldP spid="78937" grpId="2"/>
      <p:bldP spid="78939" grpId="0"/>
      <p:bldP spid="78939" grpId="1"/>
      <p:bldP spid="78940" grpId="0"/>
      <p:bldP spid="78940" grpId="1"/>
      <p:bldP spid="78940" grpId="2"/>
      <p:bldP spid="78941" grpId="0" animBg="1"/>
      <p:bldP spid="78942" grpId="0" animBg="1"/>
      <p:bldP spid="78954" grpId="0"/>
      <p:bldP spid="78954" grpId="1"/>
      <p:bldP spid="78955" grpId="0"/>
      <p:bldP spid="78956" grpId="0"/>
      <p:bldP spid="78987" grpId="0" animBg="1"/>
      <p:bldP spid="78987" grpId="1" animBg="1"/>
      <p:bldP spid="78988" grpId="0" animBg="1"/>
      <p:bldP spid="78988" grpId="1" animBg="1"/>
      <p:bldP spid="78989" grpId="0" animBg="1"/>
      <p:bldP spid="78989" grpId="1" animBg="1"/>
      <p:bldP spid="78990" grpId="0" animBg="1"/>
      <p:bldP spid="78991" grpId="0" animBg="1"/>
      <p:bldP spid="78992" grpId="0" animBg="1"/>
      <p:bldP spid="78993" grpId="0" animBg="1"/>
      <p:bldP spid="78994" grpId="0"/>
      <p:bldP spid="7899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28588" y="933450"/>
            <a:ext cx="380365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400" b="1" u="sng">
                <a:solidFill>
                  <a:srgbClr val="FFFF00"/>
                </a:solidFill>
                <a:latin typeface="Times New Roman" panose="02020603050405020304" pitchFamily="18" charset="0"/>
              </a:rPr>
              <a:t>Bài tập 41 (SGK - Tr 83)</a:t>
            </a:r>
          </a:p>
        </p:txBody>
      </p:sp>
      <p:grpSp>
        <p:nvGrpSpPr>
          <p:cNvPr id="42057" name="Group 73"/>
          <p:cNvGrpSpPr>
            <a:grpSpLocks/>
          </p:cNvGrpSpPr>
          <p:nvPr/>
        </p:nvGrpSpPr>
        <p:grpSpPr bwMode="auto">
          <a:xfrm>
            <a:off x="-142875" y="2614613"/>
            <a:ext cx="5395913" cy="1262062"/>
            <a:chOff x="513" y="501"/>
            <a:chExt cx="3399" cy="795"/>
          </a:xfrm>
        </p:grpSpPr>
        <p:sp>
          <p:nvSpPr>
            <p:cNvPr id="33851" name="Line 19"/>
            <p:cNvSpPr>
              <a:spLocks noChangeShapeType="1"/>
            </p:cNvSpPr>
            <p:nvPr/>
          </p:nvSpPr>
          <p:spPr bwMode="auto">
            <a:xfrm flipH="1">
              <a:off x="1008" y="564"/>
              <a:ext cx="12" cy="732"/>
            </a:xfrm>
            <a:prstGeom prst="line">
              <a:avLst/>
            </a:prstGeom>
            <a:noFill/>
            <a:ln w="254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nvGrpSpPr>
            <p:cNvPr id="33852" name="Group 72"/>
            <p:cNvGrpSpPr>
              <a:grpSpLocks/>
            </p:cNvGrpSpPr>
            <p:nvPr/>
          </p:nvGrpSpPr>
          <p:grpSpPr bwMode="auto">
            <a:xfrm>
              <a:off x="513" y="501"/>
              <a:ext cx="3399" cy="793"/>
              <a:chOff x="513" y="528"/>
              <a:chExt cx="3399" cy="793"/>
            </a:xfrm>
          </p:grpSpPr>
          <p:sp>
            <p:nvSpPr>
              <p:cNvPr id="33853" name="Text Box 13"/>
              <p:cNvSpPr txBox="1">
                <a:spLocks noChangeArrowheads="1"/>
              </p:cNvSpPr>
              <p:nvPr/>
            </p:nvSpPr>
            <p:spPr bwMode="auto">
              <a:xfrm>
                <a:off x="1020" y="528"/>
                <a:ext cx="2892" cy="4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10000"/>
                  </a:spcBef>
                  <a:buClrTx/>
                  <a:buSzTx/>
                  <a:buFontTx/>
                  <a:buNone/>
                </a:pPr>
                <a:r>
                  <a:rPr lang="en-US" altLang="en-US" sz="2000" b="1">
                    <a:latin typeface="Times New Roman" panose="02020603050405020304" pitchFamily="18" charset="0"/>
                  </a:rPr>
                  <a:t>ABC, AMN là 2 cát tuyến của (O)</a:t>
                </a:r>
              </a:p>
              <a:p>
                <a:pPr eaLnBrk="1" hangingPunct="1">
                  <a:spcBef>
                    <a:spcPct val="10000"/>
                  </a:spcBef>
                  <a:buClrTx/>
                  <a:buSzTx/>
                  <a:buFontTx/>
                  <a:buNone/>
                </a:pPr>
                <a:r>
                  <a:rPr lang="en-US" altLang="en-US" sz="2000" b="1">
                    <a:latin typeface="Times New Roman" panose="02020603050405020304" pitchFamily="18" charset="0"/>
                  </a:rPr>
                  <a:t>BN cắt CN tại S ở trong (O)</a:t>
                </a:r>
              </a:p>
            </p:txBody>
          </p:sp>
          <p:grpSp>
            <p:nvGrpSpPr>
              <p:cNvPr id="33854" name="Group 71"/>
              <p:cNvGrpSpPr>
                <a:grpSpLocks/>
              </p:cNvGrpSpPr>
              <p:nvPr/>
            </p:nvGrpSpPr>
            <p:grpSpPr bwMode="auto">
              <a:xfrm>
                <a:off x="513" y="1047"/>
                <a:ext cx="3204" cy="274"/>
                <a:chOff x="900" y="1200"/>
                <a:chExt cx="3204" cy="274"/>
              </a:xfrm>
            </p:grpSpPr>
            <p:sp>
              <p:nvSpPr>
                <p:cNvPr id="33858" name="Text Box 15"/>
                <p:cNvSpPr txBox="1">
                  <a:spLocks noChangeArrowheads="1"/>
                </p:cNvSpPr>
                <p:nvPr/>
              </p:nvSpPr>
              <p:spPr bwMode="auto">
                <a:xfrm>
                  <a:off x="900" y="1224"/>
                  <a:ext cx="3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A    +    BSM       =  2.CMN</a:t>
                  </a:r>
                </a:p>
              </p:txBody>
            </p:sp>
            <p:sp>
              <p:nvSpPr>
                <p:cNvPr id="33859" name="Freeform 16"/>
                <p:cNvSpPr>
                  <a:spLocks/>
                </p:cNvSpPr>
                <p:nvPr/>
              </p:nvSpPr>
              <p:spPr bwMode="auto">
                <a:xfrm>
                  <a:off x="3061" y="1200"/>
                  <a:ext cx="296" cy="61"/>
                </a:xfrm>
                <a:custGeom>
                  <a:avLst/>
                  <a:gdLst>
                    <a:gd name="T0" fmla="*/ 0 w 419"/>
                    <a:gd name="T1" fmla="*/ 40 h 92"/>
                    <a:gd name="T2" fmla="*/ 98 w 419"/>
                    <a:gd name="T3" fmla="*/ 0 h 92"/>
                    <a:gd name="T4" fmla="*/ 209 w 419"/>
                    <a:gd name="T5" fmla="*/ 40 h 92"/>
                    <a:gd name="T6" fmla="*/ 0 60000 65536"/>
                    <a:gd name="T7" fmla="*/ 0 60000 65536"/>
                    <a:gd name="T8" fmla="*/ 0 60000 65536"/>
                  </a:gdLst>
                  <a:ahLst/>
                  <a:cxnLst>
                    <a:cxn ang="T6">
                      <a:pos x="T0" y="T1"/>
                    </a:cxn>
                    <a:cxn ang="T7">
                      <a:pos x="T2" y="T3"/>
                    </a:cxn>
                    <a:cxn ang="T8">
                      <a:pos x="T4" y="T5"/>
                    </a:cxn>
                  </a:cxnLst>
                  <a:rect l="0" t="0" r="r" b="b"/>
                  <a:pathLst>
                    <a:path w="419" h="92">
                      <a:moveTo>
                        <a:pt x="0" y="92"/>
                      </a:moveTo>
                      <a:lnTo>
                        <a:pt x="197" y="0"/>
                      </a:lnTo>
                      <a:lnTo>
                        <a:pt x="419" y="92"/>
                      </a:lnTo>
                    </a:path>
                  </a:pathLst>
                </a:custGeom>
                <a:noFill/>
                <a:ln w="254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60" name="Freeform 17"/>
                <p:cNvSpPr>
                  <a:spLocks/>
                </p:cNvSpPr>
                <p:nvPr/>
              </p:nvSpPr>
              <p:spPr bwMode="auto">
                <a:xfrm>
                  <a:off x="1575" y="1248"/>
                  <a:ext cx="146" cy="40"/>
                </a:xfrm>
                <a:custGeom>
                  <a:avLst/>
                  <a:gdLst>
                    <a:gd name="T0" fmla="*/ 0 w 419"/>
                    <a:gd name="T1" fmla="*/ 17 h 92"/>
                    <a:gd name="T2" fmla="*/ 24 w 419"/>
                    <a:gd name="T3" fmla="*/ 0 h 92"/>
                    <a:gd name="T4" fmla="*/ 51 w 419"/>
                    <a:gd name="T5" fmla="*/ 17 h 92"/>
                    <a:gd name="T6" fmla="*/ 0 60000 65536"/>
                    <a:gd name="T7" fmla="*/ 0 60000 65536"/>
                    <a:gd name="T8" fmla="*/ 0 60000 65536"/>
                  </a:gdLst>
                  <a:ahLst/>
                  <a:cxnLst>
                    <a:cxn ang="T6">
                      <a:pos x="T0" y="T1"/>
                    </a:cxn>
                    <a:cxn ang="T7">
                      <a:pos x="T2" y="T3"/>
                    </a:cxn>
                    <a:cxn ang="T8">
                      <a:pos x="T4" y="T5"/>
                    </a:cxn>
                  </a:cxnLst>
                  <a:rect l="0" t="0" r="r" b="b"/>
                  <a:pathLst>
                    <a:path w="419" h="92">
                      <a:moveTo>
                        <a:pt x="0" y="92"/>
                      </a:moveTo>
                      <a:lnTo>
                        <a:pt x="197" y="0"/>
                      </a:lnTo>
                      <a:lnTo>
                        <a:pt x="419" y="92"/>
                      </a:lnTo>
                    </a:path>
                  </a:pathLst>
                </a:custGeom>
                <a:noFill/>
                <a:ln w="254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61" name="Freeform 18"/>
                <p:cNvSpPr>
                  <a:spLocks/>
                </p:cNvSpPr>
                <p:nvPr/>
              </p:nvSpPr>
              <p:spPr bwMode="auto">
                <a:xfrm>
                  <a:off x="2112" y="1200"/>
                  <a:ext cx="368" cy="66"/>
                </a:xfrm>
                <a:custGeom>
                  <a:avLst/>
                  <a:gdLst>
                    <a:gd name="T0" fmla="*/ 0 w 419"/>
                    <a:gd name="T1" fmla="*/ 47 h 92"/>
                    <a:gd name="T2" fmla="*/ 152 w 419"/>
                    <a:gd name="T3" fmla="*/ 0 h 92"/>
                    <a:gd name="T4" fmla="*/ 323 w 419"/>
                    <a:gd name="T5" fmla="*/ 47 h 92"/>
                    <a:gd name="T6" fmla="*/ 0 60000 65536"/>
                    <a:gd name="T7" fmla="*/ 0 60000 65536"/>
                    <a:gd name="T8" fmla="*/ 0 60000 65536"/>
                  </a:gdLst>
                  <a:ahLst/>
                  <a:cxnLst>
                    <a:cxn ang="T6">
                      <a:pos x="T0" y="T1"/>
                    </a:cxn>
                    <a:cxn ang="T7">
                      <a:pos x="T2" y="T3"/>
                    </a:cxn>
                    <a:cxn ang="T8">
                      <a:pos x="T4" y="T5"/>
                    </a:cxn>
                  </a:cxnLst>
                  <a:rect l="0" t="0" r="r" b="b"/>
                  <a:pathLst>
                    <a:path w="419" h="92">
                      <a:moveTo>
                        <a:pt x="0" y="92"/>
                      </a:moveTo>
                      <a:lnTo>
                        <a:pt x="197" y="0"/>
                      </a:lnTo>
                      <a:lnTo>
                        <a:pt x="419" y="92"/>
                      </a:lnTo>
                    </a:path>
                  </a:pathLst>
                </a:custGeom>
                <a:noFill/>
                <a:ln w="254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sp>
            <p:nvSpPr>
              <p:cNvPr id="33855" name="Line 20"/>
              <p:cNvSpPr>
                <a:spLocks noChangeShapeType="1"/>
              </p:cNvSpPr>
              <p:nvPr/>
            </p:nvSpPr>
            <p:spPr bwMode="auto">
              <a:xfrm>
                <a:off x="744" y="1005"/>
                <a:ext cx="2664" cy="0"/>
              </a:xfrm>
              <a:prstGeom prst="line">
                <a:avLst/>
              </a:prstGeom>
              <a:noFill/>
              <a:ln w="254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56" name="Text Box 21"/>
              <p:cNvSpPr txBox="1">
                <a:spLocks noChangeArrowheads="1"/>
              </p:cNvSpPr>
              <p:nvPr/>
            </p:nvSpPr>
            <p:spPr bwMode="auto">
              <a:xfrm>
                <a:off x="660" y="645"/>
                <a:ext cx="3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GT</a:t>
                </a:r>
              </a:p>
            </p:txBody>
          </p:sp>
          <p:sp>
            <p:nvSpPr>
              <p:cNvPr id="33857" name="Text Box 22"/>
              <p:cNvSpPr txBox="1">
                <a:spLocks noChangeArrowheads="1"/>
              </p:cNvSpPr>
              <p:nvPr/>
            </p:nvSpPr>
            <p:spPr bwMode="auto">
              <a:xfrm>
                <a:off x="660" y="1062"/>
                <a:ext cx="3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KL</a:t>
                </a:r>
              </a:p>
            </p:txBody>
          </p:sp>
        </p:grpSp>
      </p:grpSp>
      <p:grpSp>
        <p:nvGrpSpPr>
          <p:cNvPr id="42008" name="Group 24"/>
          <p:cNvGrpSpPr>
            <a:grpSpLocks/>
          </p:cNvGrpSpPr>
          <p:nvPr/>
        </p:nvGrpSpPr>
        <p:grpSpPr bwMode="auto">
          <a:xfrm>
            <a:off x="-376238" y="4210050"/>
            <a:ext cx="2955926" cy="704850"/>
            <a:chOff x="550" y="2698"/>
            <a:chExt cx="1862" cy="444"/>
          </a:xfrm>
        </p:grpSpPr>
        <p:sp>
          <p:nvSpPr>
            <p:cNvPr id="33845" name="Text Box 25"/>
            <p:cNvSpPr txBox="1">
              <a:spLocks noChangeArrowheads="1"/>
            </p:cNvSpPr>
            <p:nvPr/>
          </p:nvSpPr>
          <p:spPr bwMode="auto">
            <a:xfrm>
              <a:off x="550" y="2698"/>
              <a:ext cx="186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sđ CN – sđ BM</a:t>
              </a:r>
            </a:p>
          </p:txBody>
        </p:sp>
        <p:grpSp>
          <p:nvGrpSpPr>
            <p:cNvPr id="33846" name="Group 26"/>
            <p:cNvGrpSpPr>
              <a:grpSpLocks/>
            </p:cNvGrpSpPr>
            <p:nvPr/>
          </p:nvGrpSpPr>
          <p:grpSpPr bwMode="auto">
            <a:xfrm>
              <a:off x="888" y="2699"/>
              <a:ext cx="1128" cy="443"/>
              <a:chOff x="888" y="2699"/>
              <a:chExt cx="1128" cy="443"/>
            </a:xfrm>
          </p:grpSpPr>
          <p:sp>
            <p:nvSpPr>
              <p:cNvPr id="33847" name="Freeform 27"/>
              <p:cNvSpPr>
                <a:spLocks/>
              </p:cNvSpPr>
              <p:nvPr/>
            </p:nvSpPr>
            <p:spPr bwMode="auto">
              <a:xfrm>
                <a:off x="1181" y="2711"/>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48" name="Freeform 28"/>
              <p:cNvSpPr>
                <a:spLocks/>
              </p:cNvSpPr>
              <p:nvPr/>
            </p:nvSpPr>
            <p:spPr bwMode="auto">
              <a:xfrm>
                <a:off x="1769" y="2699"/>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49" name="Line 29"/>
              <p:cNvSpPr>
                <a:spLocks noChangeShapeType="1"/>
              </p:cNvSpPr>
              <p:nvPr/>
            </p:nvSpPr>
            <p:spPr bwMode="auto">
              <a:xfrm>
                <a:off x="888" y="2916"/>
                <a:ext cx="1128" cy="0"/>
              </a:xfrm>
              <a:prstGeom prst="line">
                <a:avLst/>
              </a:prstGeom>
              <a:noFill/>
              <a:ln w="127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50" name="Text Box 30"/>
              <p:cNvSpPr txBox="1">
                <a:spLocks noChangeArrowheads="1"/>
              </p:cNvSpPr>
              <p:nvPr/>
            </p:nvSpPr>
            <p:spPr bwMode="auto">
              <a:xfrm>
                <a:off x="1248" y="2892"/>
                <a:ext cx="5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2</a:t>
                </a:r>
              </a:p>
            </p:txBody>
          </p:sp>
        </p:grpSp>
      </p:grpSp>
      <p:grpSp>
        <p:nvGrpSpPr>
          <p:cNvPr id="42076" name="Group 92"/>
          <p:cNvGrpSpPr>
            <a:grpSpLocks/>
          </p:cNvGrpSpPr>
          <p:nvPr/>
        </p:nvGrpSpPr>
        <p:grpSpPr bwMode="auto">
          <a:xfrm>
            <a:off x="1781175" y="4191000"/>
            <a:ext cx="2955925" cy="704850"/>
            <a:chOff x="1122" y="2661"/>
            <a:chExt cx="1862" cy="444"/>
          </a:xfrm>
        </p:grpSpPr>
        <p:sp>
          <p:nvSpPr>
            <p:cNvPr id="33840" name="Text Box 32"/>
            <p:cNvSpPr txBox="1">
              <a:spLocks noChangeArrowheads="1"/>
            </p:cNvSpPr>
            <p:nvPr/>
          </p:nvSpPr>
          <p:spPr bwMode="auto">
            <a:xfrm>
              <a:off x="1122" y="2661"/>
              <a:ext cx="186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sđ CN + sđ BM</a:t>
              </a:r>
            </a:p>
          </p:txBody>
        </p:sp>
        <p:sp>
          <p:nvSpPr>
            <p:cNvPr id="33841" name="Freeform 34"/>
            <p:cNvSpPr>
              <a:spLocks/>
            </p:cNvSpPr>
            <p:nvPr/>
          </p:nvSpPr>
          <p:spPr bwMode="auto">
            <a:xfrm>
              <a:off x="1737" y="2674"/>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42" name="Freeform 35"/>
            <p:cNvSpPr>
              <a:spLocks/>
            </p:cNvSpPr>
            <p:nvPr/>
          </p:nvSpPr>
          <p:spPr bwMode="auto">
            <a:xfrm>
              <a:off x="2365" y="2662"/>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43" name="Line 36"/>
            <p:cNvSpPr>
              <a:spLocks noChangeShapeType="1"/>
            </p:cNvSpPr>
            <p:nvPr/>
          </p:nvSpPr>
          <p:spPr bwMode="auto">
            <a:xfrm>
              <a:off x="1508" y="2879"/>
              <a:ext cx="1128" cy="0"/>
            </a:xfrm>
            <a:prstGeom prst="line">
              <a:avLst/>
            </a:prstGeom>
            <a:noFill/>
            <a:ln w="127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44" name="Text Box 37"/>
            <p:cNvSpPr txBox="1">
              <a:spLocks noChangeArrowheads="1"/>
            </p:cNvSpPr>
            <p:nvPr/>
          </p:nvSpPr>
          <p:spPr bwMode="auto">
            <a:xfrm>
              <a:off x="1868" y="2855"/>
              <a:ext cx="5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2</a:t>
              </a:r>
            </a:p>
          </p:txBody>
        </p:sp>
      </p:grpSp>
      <p:sp>
        <p:nvSpPr>
          <p:cNvPr id="42022" name="Text Box 38"/>
          <p:cNvSpPr txBox="1">
            <a:spLocks noChangeArrowheads="1"/>
          </p:cNvSpPr>
          <p:nvPr/>
        </p:nvSpPr>
        <p:spPr bwMode="auto">
          <a:xfrm>
            <a:off x="1862138" y="4314825"/>
            <a:ext cx="60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400" b="1">
                <a:latin typeface="Times New Roman" panose="02020603050405020304" pitchFamily="18" charset="0"/>
              </a:rPr>
              <a:t>+</a:t>
            </a:r>
          </a:p>
        </p:txBody>
      </p:sp>
      <p:grpSp>
        <p:nvGrpSpPr>
          <p:cNvPr id="42074" name="Group 90"/>
          <p:cNvGrpSpPr>
            <a:grpSpLocks/>
          </p:cNvGrpSpPr>
          <p:nvPr/>
        </p:nvGrpSpPr>
        <p:grpSpPr bwMode="auto">
          <a:xfrm>
            <a:off x="-365125" y="5243513"/>
            <a:ext cx="2955925" cy="704850"/>
            <a:chOff x="-257" y="3303"/>
            <a:chExt cx="1862" cy="444"/>
          </a:xfrm>
        </p:grpSpPr>
        <p:sp>
          <p:nvSpPr>
            <p:cNvPr id="33836" name="Text Box 40"/>
            <p:cNvSpPr txBox="1">
              <a:spLocks noChangeArrowheads="1"/>
            </p:cNvSpPr>
            <p:nvPr/>
          </p:nvSpPr>
          <p:spPr bwMode="auto">
            <a:xfrm>
              <a:off x="-257" y="3303"/>
              <a:ext cx="186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sđ CN </a:t>
              </a:r>
            </a:p>
          </p:txBody>
        </p:sp>
        <p:sp>
          <p:nvSpPr>
            <p:cNvPr id="33837" name="Freeform 41"/>
            <p:cNvSpPr>
              <a:spLocks/>
            </p:cNvSpPr>
            <p:nvPr/>
          </p:nvSpPr>
          <p:spPr bwMode="auto">
            <a:xfrm>
              <a:off x="686" y="3316"/>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38" name="Line 42"/>
            <p:cNvSpPr>
              <a:spLocks noChangeShapeType="1"/>
            </p:cNvSpPr>
            <p:nvPr/>
          </p:nvSpPr>
          <p:spPr bwMode="auto">
            <a:xfrm>
              <a:off x="477" y="3521"/>
              <a:ext cx="348" cy="0"/>
            </a:xfrm>
            <a:prstGeom prst="line">
              <a:avLst/>
            </a:prstGeom>
            <a:noFill/>
            <a:ln w="127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39" name="Text Box 43"/>
            <p:cNvSpPr txBox="1">
              <a:spLocks noChangeArrowheads="1"/>
            </p:cNvSpPr>
            <p:nvPr/>
          </p:nvSpPr>
          <p:spPr bwMode="auto">
            <a:xfrm>
              <a:off x="441" y="3497"/>
              <a:ext cx="5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2</a:t>
              </a:r>
            </a:p>
          </p:txBody>
        </p:sp>
      </p:grpSp>
      <p:grpSp>
        <p:nvGrpSpPr>
          <p:cNvPr id="42075" name="Group 91"/>
          <p:cNvGrpSpPr>
            <a:grpSpLocks/>
          </p:cNvGrpSpPr>
          <p:nvPr/>
        </p:nvGrpSpPr>
        <p:grpSpPr bwMode="auto">
          <a:xfrm>
            <a:off x="2478088" y="5195888"/>
            <a:ext cx="1412875" cy="704850"/>
            <a:chOff x="1561" y="3273"/>
            <a:chExt cx="890" cy="444"/>
          </a:xfrm>
        </p:grpSpPr>
        <p:sp>
          <p:nvSpPr>
            <p:cNvPr id="33832" name="Text Box 44"/>
            <p:cNvSpPr txBox="1">
              <a:spLocks noChangeArrowheads="1"/>
            </p:cNvSpPr>
            <p:nvPr/>
          </p:nvSpPr>
          <p:spPr bwMode="auto">
            <a:xfrm>
              <a:off x="1561" y="3273"/>
              <a:ext cx="89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sđ CN </a:t>
              </a:r>
            </a:p>
          </p:txBody>
        </p:sp>
        <p:sp>
          <p:nvSpPr>
            <p:cNvPr id="33833" name="Freeform 45"/>
            <p:cNvSpPr>
              <a:spLocks/>
            </p:cNvSpPr>
            <p:nvPr/>
          </p:nvSpPr>
          <p:spPr bwMode="auto">
            <a:xfrm>
              <a:off x="2024" y="3298"/>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34" name="Line 46"/>
            <p:cNvSpPr>
              <a:spLocks noChangeShapeType="1"/>
            </p:cNvSpPr>
            <p:nvPr/>
          </p:nvSpPr>
          <p:spPr bwMode="auto">
            <a:xfrm>
              <a:off x="1824" y="3509"/>
              <a:ext cx="336" cy="0"/>
            </a:xfrm>
            <a:prstGeom prst="line">
              <a:avLst/>
            </a:prstGeom>
            <a:noFill/>
            <a:ln w="127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35" name="Text Box 47"/>
            <p:cNvSpPr txBox="1">
              <a:spLocks noChangeArrowheads="1"/>
            </p:cNvSpPr>
            <p:nvPr/>
          </p:nvSpPr>
          <p:spPr bwMode="auto">
            <a:xfrm>
              <a:off x="1743" y="3467"/>
              <a:ext cx="5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2</a:t>
              </a:r>
            </a:p>
          </p:txBody>
        </p:sp>
      </p:grpSp>
      <p:sp>
        <p:nvSpPr>
          <p:cNvPr id="42032" name="Text Box 48"/>
          <p:cNvSpPr txBox="1">
            <a:spLocks noChangeArrowheads="1"/>
          </p:cNvSpPr>
          <p:nvPr/>
        </p:nvSpPr>
        <p:spPr bwMode="auto">
          <a:xfrm>
            <a:off x="1828800" y="5322888"/>
            <a:ext cx="60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400" b="1">
                <a:latin typeface="Times New Roman" panose="02020603050405020304" pitchFamily="18" charset="0"/>
              </a:rPr>
              <a:t>+</a:t>
            </a:r>
          </a:p>
        </p:txBody>
      </p:sp>
      <p:grpSp>
        <p:nvGrpSpPr>
          <p:cNvPr id="42033" name="Group 49"/>
          <p:cNvGrpSpPr>
            <a:grpSpLocks/>
          </p:cNvGrpSpPr>
          <p:nvPr/>
        </p:nvGrpSpPr>
        <p:grpSpPr bwMode="auto">
          <a:xfrm>
            <a:off x="1292225" y="6442075"/>
            <a:ext cx="1412875" cy="396875"/>
            <a:chOff x="960" y="3298"/>
            <a:chExt cx="890" cy="250"/>
          </a:xfrm>
        </p:grpSpPr>
        <p:sp>
          <p:nvSpPr>
            <p:cNvPr id="33830" name="Text Box 50"/>
            <p:cNvSpPr txBox="1">
              <a:spLocks noChangeArrowheads="1"/>
            </p:cNvSpPr>
            <p:nvPr/>
          </p:nvSpPr>
          <p:spPr bwMode="auto">
            <a:xfrm>
              <a:off x="960" y="3298"/>
              <a:ext cx="89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sđ CN </a:t>
              </a:r>
            </a:p>
          </p:txBody>
        </p:sp>
        <p:sp>
          <p:nvSpPr>
            <p:cNvPr id="33831" name="Freeform 51"/>
            <p:cNvSpPr>
              <a:spLocks/>
            </p:cNvSpPr>
            <p:nvPr/>
          </p:nvSpPr>
          <p:spPr bwMode="auto">
            <a:xfrm>
              <a:off x="1423" y="3323"/>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sp>
        <p:nvSpPr>
          <p:cNvPr id="42037" name="Line 53"/>
          <p:cNvSpPr>
            <a:spLocks noChangeShapeType="1"/>
          </p:cNvSpPr>
          <p:nvPr/>
        </p:nvSpPr>
        <p:spPr bwMode="auto">
          <a:xfrm flipH="1">
            <a:off x="1066800" y="3895725"/>
            <a:ext cx="0" cy="381000"/>
          </a:xfrm>
          <a:prstGeom prst="line">
            <a:avLst/>
          </a:prstGeom>
          <a:noFill/>
          <a:ln w="25400" cap="sq">
            <a:solidFill>
              <a:srgbClr val="FFFF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42038" name="Line 54"/>
          <p:cNvSpPr>
            <a:spLocks noChangeShapeType="1"/>
          </p:cNvSpPr>
          <p:nvPr/>
        </p:nvSpPr>
        <p:spPr bwMode="auto">
          <a:xfrm>
            <a:off x="2286000" y="3810000"/>
            <a:ext cx="914400" cy="381000"/>
          </a:xfrm>
          <a:prstGeom prst="line">
            <a:avLst/>
          </a:prstGeom>
          <a:noFill/>
          <a:ln w="25400" cap="sq">
            <a:solidFill>
              <a:srgbClr val="FFFF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42039" name="AutoShape 55"/>
          <p:cNvSpPr>
            <a:spLocks/>
          </p:cNvSpPr>
          <p:nvPr/>
        </p:nvSpPr>
        <p:spPr bwMode="auto">
          <a:xfrm rot="-5400000">
            <a:off x="2040731" y="4826794"/>
            <a:ext cx="157163" cy="2162175"/>
          </a:xfrm>
          <a:prstGeom prst="leftBrace">
            <a:avLst>
              <a:gd name="adj1" fmla="val 114646"/>
              <a:gd name="adj2" fmla="val 50000"/>
            </a:avLst>
          </a:prstGeom>
          <a:noFill/>
          <a:ln w="25400" cap="sq">
            <a:solidFill>
              <a:srgbClr val="FFFF00"/>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spcBef>
                <a:spcPct val="0"/>
              </a:spcBef>
              <a:buClrTx/>
              <a:buSzTx/>
              <a:buFontTx/>
              <a:buNone/>
            </a:pPr>
            <a:endParaRPr lang="en-US" altLang="en-US" sz="1800">
              <a:latin typeface="Arial" panose="020B0604020202020204" pitchFamily="34" charset="0"/>
            </a:endParaRPr>
          </a:p>
        </p:txBody>
      </p:sp>
      <p:sp>
        <p:nvSpPr>
          <p:cNvPr id="42040" name="Line 56"/>
          <p:cNvSpPr>
            <a:spLocks noChangeShapeType="1"/>
          </p:cNvSpPr>
          <p:nvPr/>
        </p:nvSpPr>
        <p:spPr bwMode="auto">
          <a:xfrm>
            <a:off x="1143000" y="4867275"/>
            <a:ext cx="0" cy="342900"/>
          </a:xfrm>
          <a:prstGeom prst="line">
            <a:avLst/>
          </a:prstGeom>
          <a:noFill/>
          <a:ln w="25400" cap="sq">
            <a:solidFill>
              <a:srgbClr val="FFFF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42041" name="Line 57"/>
          <p:cNvSpPr>
            <a:spLocks noChangeShapeType="1"/>
          </p:cNvSpPr>
          <p:nvPr/>
        </p:nvSpPr>
        <p:spPr bwMode="auto">
          <a:xfrm>
            <a:off x="2076450" y="6076950"/>
            <a:ext cx="0" cy="342900"/>
          </a:xfrm>
          <a:prstGeom prst="line">
            <a:avLst/>
          </a:prstGeom>
          <a:noFill/>
          <a:ln w="25400" cap="sq">
            <a:solidFill>
              <a:srgbClr val="FFFF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nvGrpSpPr>
          <p:cNvPr id="42059" name="Group 75"/>
          <p:cNvGrpSpPr>
            <a:grpSpLocks/>
          </p:cNvGrpSpPr>
          <p:nvPr/>
        </p:nvGrpSpPr>
        <p:grpSpPr bwMode="auto">
          <a:xfrm>
            <a:off x="4541838" y="4187825"/>
            <a:ext cx="1695450" cy="704850"/>
            <a:chOff x="3293" y="1966"/>
            <a:chExt cx="1068" cy="444"/>
          </a:xfrm>
        </p:grpSpPr>
        <p:sp>
          <p:nvSpPr>
            <p:cNvPr id="33824" name="Freeform 59"/>
            <p:cNvSpPr>
              <a:spLocks/>
            </p:cNvSpPr>
            <p:nvPr/>
          </p:nvSpPr>
          <p:spPr bwMode="auto">
            <a:xfrm>
              <a:off x="3943" y="1991"/>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33825" name="Line 60"/>
            <p:cNvSpPr>
              <a:spLocks noChangeShapeType="1"/>
            </p:cNvSpPr>
            <p:nvPr/>
          </p:nvSpPr>
          <p:spPr bwMode="auto">
            <a:xfrm>
              <a:off x="3746" y="2184"/>
              <a:ext cx="336" cy="0"/>
            </a:xfrm>
            <a:prstGeom prst="line">
              <a:avLst/>
            </a:prstGeom>
            <a:noFill/>
            <a:ln w="127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nvGrpSpPr>
            <p:cNvPr id="33826" name="Group 74"/>
            <p:cNvGrpSpPr>
              <a:grpSpLocks/>
            </p:cNvGrpSpPr>
            <p:nvPr/>
          </p:nvGrpSpPr>
          <p:grpSpPr bwMode="auto">
            <a:xfrm>
              <a:off x="3293" y="1966"/>
              <a:ext cx="1068" cy="444"/>
              <a:chOff x="3302" y="1966"/>
              <a:chExt cx="1068" cy="444"/>
            </a:xfrm>
          </p:grpSpPr>
          <p:sp>
            <p:nvSpPr>
              <p:cNvPr id="33827" name="Text Box 58"/>
              <p:cNvSpPr txBox="1">
                <a:spLocks noChangeArrowheads="1"/>
              </p:cNvSpPr>
              <p:nvPr/>
            </p:nvSpPr>
            <p:spPr bwMode="auto">
              <a:xfrm>
                <a:off x="3480" y="1966"/>
                <a:ext cx="89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sđ CN </a:t>
                </a:r>
              </a:p>
            </p:txBody>
          </p:sp>
          <p:sp>
            <p:nvSpPr>
              <p:cNvPr id="33828" name="Text Box 61"/>
              <p:cNvSpPr txBox="1">
                <a:spLocks noChangeArrowheads="1"/>
              </p:cNvSpPr>
              <p:nvPr/>
            </p:nvSpPr>
            <p:spPr bwMode="auto">
              <a:xfrm>
                <a:off x="3662" y="2160"/>
                <a:ext cx="5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2</a:t>
                </a:r>
              </a:p>
            </p:txBody>
          </p:sp>
          <p:sp>
            <p:nvSpPr>
              <p:cNvPr id="33829" name="Text Box 62"/>
              <p:cNvSpPr txBox="1">
                <a:spLocks noChangeArrowheads="1"/>
              </p:cNvSpPr>
              <p:nvPr/>
            </p:nvSpPr>
            <p:spPr bwMode="auto">
              <a:xfrm>
                <a:off x="3302" y="2040"/>
                <a:ext cx="5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2 .</a:t>
                </a:r>
              </a:p>
            </p:txBody>
          </p:sp>
        </p:grpSp>
      </p:grpSp>
      <p:grpSp>
        <p:nvGrpSpPr>
          <p:cNvPr id="42047" name="Group 63"/>
          <p:cNvGrpSpPr>
            <a:grpSpLocks/>
          </p:cNvGrpSpPr>
          <p:nvPr/>
        </p:nvGrpSpPr>
        <p:grpSpPr bwMode="auto">
          <a:xfrm>
            <a:off x="4683125" y="6305550"/>
            <a:ext cx="1412875" cy="396875"/>
            <a:chOff x="960" y="3298"/>
            <a:chExt cx="890" cy="250"/>
          </a:xfrm>
        </p:grpSpPr>
        <p:sp>
          <p:nvSpPr>
            <p:cNvPr id="33822" name="Text Box 64"/>
            <p:cNvSpPr txBox="1">
              <a:spLocks noChangeArrowheads="1"/>
            </p:cNvSpPr>
            <p:nvPr/>
          </p:nvSpPr>
          <p:spPr bwMode="auto">
            <a:xfrm>
              <a:off x="960" y="3298"/>
              <a:ext cx="89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algn="ctr" eaLnBrk="1" hangingPunct="1">
                <a:spcBef>
                  <a:spcPct val="50000"/>
                </a:spcBef>
                <a:buClrTx/>
                <a:buSzTx/>
                <a:buFontTx/>
                <a:buNone/>
              </a:pPr>
              <a:r>
                <a:rPr lang="en-US" altLang="en-US" sz="2000" b="1">
                  <a:latin typeface="Times New Roman" panose="02020603050405020304" pitchFamily="18" charset="0"/>
                </a:rPr>
                <a:t>sđ CN </a:t>
              </a:r>
            </a:p>
          </p:txBody>
        </p:sp>
        <p:sp>
          <p:nvSpPr>
            <p:cNvPr id="33823" name="Freeform 65"/>
            <p:cNvSpPr>
              <a:spLocks/>
            </p:cNvSpPr>
            <p:nvPr/>
          </p:nvSpPr>
          <p:spPr bwMode="auto">
            <a:xfrm>
              <a:off x="1423" y="3323"/>
              <a:ext cx="201" cy="27"/>
            </a:xfrm>
            <a:custGeom>
              <a:avLst/>
              <a:gdLst>
                <a:gd name="T0" fmla="*/ 0 w 249"/>
                <a:gd name="T1" fmla="*/ 11 h 65"/>
                <a:gd name="T2" fmla="*/ 69 w 249"/>
                <a:gd name="T3" fmla="*/ 0 h 65"/>
                <a:gd name="T4" fmla="*/ 162 w 249"/>
                <a:gd name="T5" fmla="*/ 11 h 65"/>
                <a:gd name="T6" fmla="*/ 0 60000 65536"/>
                <a:gd name="T7" fmla="*/ 0 60000 65536"/>
                <a:gd name="T8" fmla="*/ 0 60000 65536"/>
              </a:gdLst>
              <a:ahLst/>
              <a:cxnLst>
                <a:cxn ang="T6">
                  <a:pos x="T0" y="T1"/>
                </a:cxn>
                <a:cxn ang="T7">
                  <a:pos x="T2" y="T3"/>
                </a:cxn>
                <a:cxn ang="T8">
                  <a:pos x="T4" y="T5"/>
                </a:cxn>
              </a:cxnLst>
              <a:rect l="0" t="0" r="r" b="b"/>
              <a:pathLst>
                <a:path w="249" h="65">
                  <a:moveTo>
                    <a:pt x="0" y="65"/>
                  </a:moveTo>
                  <a:cubicBezTo>
                    <a:pt x="32" y="32"/>
                    <a:pt x="64" y="0"/>
                    <a:pt x="105" y="0"/>
                  </a:cubicBezTo>
                  <a:cubicBezTo>
                    <a:pt x="146" y="0"/>
                    <a:pt x="197" y="32"/>
                    <a:pt x="249" y="65"/>
                  </a:cubicBezTo>
                </a:path>
              </a:pathLst>
            </a:custGeom>
            <a:noFill/>
            <a:ln w="12700" cap="sq"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sp>
        <p:nvSpPr>
          <p:cNvPr id="42050" name="Line 66"/>
          <p:cNvSpPr>
            <a:spLocks noChangeShapeType="1"/>
          </p:cNvSpPr>
          <p:nvPr/>
        </p:nvSpPr>
        <p:spPr bwMode="auto">
          <a:xfrm>
            <a:off x="3924300" y="3733800"/>
            <a:ext cx="1295400" cy="457200"/>
          </a:xfrm>
          <a:prstGeom prst="line">
            <a:avLst/>
          </a:prstGeom>
          <a:noFill/>
          <a:ln w="25400" cap="sq">
            <a:solidFill>
              <a:srgbClr val="FFFF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42051" name="Line 67"/>
          <p:cNvSpPr>
            <a:spLocks noChangeShapeType="1"/>
          </p:cNvSpPr>
          <p:nvPr/>
        </p:nvSpPr>
        <p:spPr bwMode="auto">
          <a:xfrm>
            <a:off x="5410200" y="4876800"/>
            <a:ext cx="0" cy="1219200"/>
          </a:xfrm>
          <a:prstGeom prst="line">
            <a:avLst/>
          </a:prstGeom>
          <a:noFill/>
          <a:ln w="25400" cap="sq">
            <a:solidFill>
              <a:srgbClr val="FFFF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42052" name="Line 68"/>
          <p:cNvSpPr>
            <a:spLocks noChangeShapeType="1"/>
          </p:cNvSpPr>
          <p:nvPr/>
        </p:nvSpPr>
        <p:spPr bwMode="auto">
          <a:xfrm flipV="1">
            <a:off x="2743200" y="6610350"/>
            <a:ext cx="2057400" cy="19050"/>
          </a:xfrm>
          <a:prstGeom prst="line">
            <a:avLst/>
          </a:prstGeom>
          <a:noFill/>
          <a:ln w="31750" cap="sq">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pic>
        <p:nvPicPr>
          <p:cNvPr id="42062" name="Picture 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2438400"/>
            <a:ext cx="3990975"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063" name="Line 79"/>
          <p:cNvSpPr>
            <a:spLocks noChangeShapeType="1"/>
          </p:cNvSpPr>
          <p:nvPr/>
        </p:nvSpPr>
        <p:spPr bwMode="auto">
          <a:xfrm>
            <a:off x="3200400" y="4786313"/>
            <a:ext cx="0" cy="342900"/>
          </a:xfrm>
          <a:prstGeom prst="line">
            <a:avLst/>
          </a:prstGeom>
          <a:noFill/>
          <a:ln w="25400" cap="sq">
            <a:solidFill>
              <a:srgbClr val="FFFF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nvGrpSpPr>
          <p:cNvPr id="33816" name="Group 89"/>
          <p:cNvGrpSpPr>
            <a:grpSpLocks/>
          </p:cNvGrpSpPr>
          <p:nvPr/>
        </p:nvGrpSpPr>
        <p:grpSpPr bwMode="auto">
          <a:xfrm>
            <a:off x="304800" y="1276350"/>
            <a:ext cx="8534400" cy="1330325"/>
            <a:chOff x="192" y="858"/>
            <a:chExt cx="5376" cy="838"/>
          </a:xfrm>
        </p:grpSpPr>
        <p:sp>
          <p:nvSpPr>
            <p:cNvPr id="33817" name="Text Box 86"/>
            <p:cNvSpPr txBox="1">
              <a:spLocks noChangeArrowheads="1"/>
            </p:cNvSpPr>
            <p:nvPr/>
          </p:nvSpPr>
          <p:spPr bwMode="auto">
            <a:xfrm>
              <a:off x="192" y="858"/>
              <a:ext cx="5376" cy="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VnAvant" panose="020B7200000000000000"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VnAvant" panose="020B7200000000000000"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VnAvant" panose="020B7200000000000000"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VnAvant" panose="020B7200000000000000"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VnAvant" panose="020B7200000000000000" pitchFamily="34" charset="0"/>
                </a:defRPr>
              </a:lvl9pPr>
            </a:lstStyle>
            <a:p>
              <a:pPr eaLnBrk="1" hangingPunct="1">
                <a:lnSpc>
                  <a:spcPct val="150000"/>
                </a:lnSpc>
                <a:spcBef>
                  <a:spcPct val="50000"/>
                </a:spcBef>
                <a:buClrTx/>
                <a:buSzTx/>
                <a:buFontTx/>
                <a:buNone/>
              </a:pPr>
              <a:r>
                <a:rPr lang="en-US" altLang="en-US" sz="1800" b="1">
                  <a:latin typeface="Arial" panose="020B0604020202020204" pitchFamily="34" charset="0"/>
                </a:rPr>
                <a:t>Qua điểm A nằm bên ngoài đường tròn (O) vẽ hai cát tuyến ABC và AMN sao cho hai đường thẳng BN và CM cắt nhau tại một điểm S nằm trong hình tròn. Chứng minh :</a:t>
              </a:r>
              <a:r>
                <a:rPr lang="en-US" altLang="en-US" sz="1800">
                  <a:latin typeface="Arial" panose="020B0604020202020204" pitchFamily="34" charset="0"/>
                </a:rPr>
                <a:t> </a:t>
              </a:r>
            </a:p>
          </p:txBody>
        </p:sp>
        <p:graphicFrame>
          <p:nvGraphicFramePr>
            <p:cNvPr id="33818" name="Object 88"/>
            <p:cNvGraphicFramePr>
              <a:graphicFrameLocks noChangeAspect="1"/>
            </p:cNvGraphicFramePr>
            <p:nvPr/>
          </p:nvGraphicFramePr>
          <p:xfrm>
            <a:off x="1606" y="1392"/>
            <a:ext cx="1466" cy="288"/>
          </p:xfrm>
          <a:graphic>
            <a:graphicData uri="http://schemas.openxmlformats.org/presentationml/2006/ole">
              <mc:AlternateContent xmlns:mc="http://schemas.openxmlformats.org/markup-compatibility/2006">
                <mc:Choice xmlns:v="urn:schemas-microsoft-com:vml" Requires="v">
                  <p:oleObj spid="_x0000_s16403" name="Equation" r:id="rId4" imgW="1219200" imgH="228600" progId="Equation.DSMT4">
                    <p:embed/>
                  </p:oleObj>
                </mc:Choice>
                <mc:Fallback>
                  <p:oleObj name="Equation" r:id="rId4" imgW="1219200" imgH="2286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6" y="1392"/>
                          <a:ext cx="1466"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70" name="Title 1"/>
          <p:cNvSpPr txBox="1">
            <a:spLocks/>
          </p:cNvSpPr>
          <p:nvPr/>
        </p:nvSpPr>
        <p:spPr>
          <a:xfrm>
            <a:off x="0" y="22816"/>
            <a:ext cx="9144000" cy="702396"/>
          </a:xfrm>
          <a:prstGeom prst="rect">
            <a:avLst/>
          </a:prstGeom>
          <a:gradFill>
            <a:gsLst>
              <a:gs pos="76000">
                <a:srgbClr val="00B0F0"/>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500" b="1" dirty="0">
                <a:solidFill>
                  <a:srgbClr val="FF0000"/>
                </a:solidFill>
                <a:latin typeface="Times New Roman" pitchFamily="18" charset="0"/>
                <a:cs typeface="Times New Roman" pitchFamily="18" charset="0"/>
              </a:rPr>
              <a:t>TIẾT 43 - 44</a:t>
            </a:r>
          </a:p>
          <a:p>
            <a:r>
              <a:rPr lang="en-US" sz="2500" b="1" dirty="0">
                <a:solidFill>
                  <a:srgbClr val="FF0000"/>
                </a:solidFill>
                <a:latin typeface="Times New Roman" pitchFamily="18" charset="0"/>
                <a:cs typeface="Times New Roman" pitchFamily="18" charset="0"/>
              </a:rPr>
              <a:t> </a:t>
            </a:r>
            <a:r>
              <a:rPr lang="en-US" sz="2500" b="1" dirty="0">
                <a:cs typeface="Times New Roman" pitchFamily="18" charset="0"/>
              </a:rPr>
              <a:t>GÓC CÓ ĐỈNH Ở BÊN TRONG HAY BÊN NGOÀI Đ</a:t>
            </a:r>
            <a:r>
              <a:rPr lang="vi-VN" sz="2500" b="1" dirty="0">
                <a:cs typeface="Times New Roman" pitchFamily="18" charset="0"/>
              </a:rPr>
              <a:t>ƯỜ</a:t>
            </a:r>
            <a:r>
              <a:rPr lang="en-US" sz="2500" b="1" dirty="0">
                <a:cs typeface="Times New Roman" pitchFamily="18" charset="0"/>
              </a:rPr>
              <a:t>NG TRÒN</a:t>
            </a:r>
            <a:endParaRPr lang="en-US" sz="2500" b="1" dirty="0">
              <a:latin typeface="Times New Roman" pitchFamily="18" charset="0"/>
              <a:cs typeface="Times New Roman" pitchFamily="18" charset="0"/>
            </a:endParaRPr>
          </a:p>
        </p:txBody>
      </p:sp>
    </p:spTree>
    <p:extLst>
      <p:ext uri="{BB962C8B-B14F-4D97-AF65-F5344CB8AC3E}">
        <p14:creationId xmlns:p14="http://schemas.microsoft.com/office/powerpoint/2010/main" val="9253465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2062"/>
                                        </p:tgtEl>
                                        <p:attrNameLst>
                                          <p:attrName>style.visibility</p:attrName>
                                        </p:attrNameLst>
                                      </p:cBhvr>
                                      <p:to>
                                        <p:strVal val="visible"/>
                                      </p:to>
                                    </p:set>
                                    <p:animEffect transition="in" filter="blinds(horizontal)">
                                      <p:cBhvr>
                                        <p:cTn id="7" dur="500"/>
                                        <p:tgtEl>
                                          <p:spTgt spid="420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2057"/>
                                        </p:tgtEl>
                                        <p:attrNameLst>
                                          <p:attrName>style.visibility</p:attrName>
                                        </p:attrNameLst>
                                      </p:cBhvr>
                                      <p:to>
                                        <p:strVal val="visible"/>
                                      </p:to>
                                    </p:set>
                                    <p:animEffect transition="in" filter="blinds(horizontal)">
                                      <p:cBhvr>
                                        <p:cTn id="12" dur="500"/>
                                        <p:tgtEl>
                                          <p:spTgt spid="4205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2037"/>
                                        </p:tgtEl>
                                        <p:attrNameLst>
                                          <p:attrName>style.visibility</p:attrName>
                                        </p:attrNameLst>
                                      </p:cBhvr>
                                      <p:to>
                                        <p:strVal val="visible"/>
                                      </p:to>
                                    </p:set>
                                    <p:animEffect transition="in" filter="box(in)">
                                      <p:cBhvr>
                                        <p:cTn id="17" dur="500"/>
                                        <p:tgtEl>
                                          <p:spTgt spid="4203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42008"/>
                                        </p:tgtEl>
                                        <p:attrNameLst>
                                          <p:attrName>style.visibility</p:attrName>
                                        </p:attrNameLst>
                                      </p:cBhvr>
                                      <p:to>
                                        <p:strVal val="visible"/>
                                      </p:to>
                                    </p:set>
                                    <p:animEffect transition="in" filter="blinds(horizontal)">
                                      <p:cBhvr>
                                        <p:cTn id="22" dur="500"/>
                                        <p:tgtEl>
                                          <p:spTgt spid="4200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2038"/>
                                        </p:tgtEl>
                                        <p:attrNameLst>
                                          <p:attrName>style.visibility</p:attrName>
                                        </p:attrNameLst>
                                      </p:cBhvr>
                                      <p:to>
                                        <p:strVal val="visible"/>
                                      </p:to>
                                    </p:set>
                                    <p:animEffect transition="in" filter="blinds(horizontal)">
                                      <p:cBhvr>
                                        <p:cTn id="27" dur="500"/>
                                        <p:tgtEl>
                                          <p:spTgt spid="4203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42076"/>
                                        </p:tgtEl>
                                        <p:attrNameLst>
                                          <p:attrName>style.visibility</p:attrName>
                                        </p:attrNameLst>
                                      </p:cBhvr>
                                      <p:to>
                                        <p:strVal val="visible"/>
                                      </p:to>
                                    </p:set>
                                    <p:animEffect transition="in" filter="blinds(horizontal)">
                                      <p:cBhvr>
                                        <p:cTn id="32" dur="500"/>
                                        <p:tgtEl>
                                          <p:spTgt spid="4207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2022"/>
                                        </p:tgtEl>
                                        <p:attrNameLst>
                                          <p:attrName>style.visibility</p:attrName>
                                        </p:attrNameLst>
                                      </p:cBhvr>
                                      <p:to>
                                        <p:strVal val="visible"/>
                                      </p:to>
                                    </p:set>
                                    <p:animEffect transition="in" filter="blinds(horizontal)">
                                      <p:cBhvr>
                                        <p:cTn id="37" dur="500"/>
                                        <p:tgtEl>
                                          <p:spTgt spid="4202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42063"/>
                                        </p:tgtEl>
                                        <p:attrNameLst>
                                          <p:attrName>style.visibility</p:attrName>
                                        </p:attrNameLst>
                                      </p:cBhvr>
                                      <p:to>
                                        <p:strVal val="visible"/>
                                      </p:to>
                                    </p:set>
                                    <p:animEffect transition="in" filter="box(in)">
                                      <p:cBhvr>
                                        <p:cTn id="42" dur="500"/>
                                        <p:tgtEl>
                                          <p:spTgt spid="42063"/>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42040"/>
                                        </p:tgtEl>
                                        <p:attrNameLst>
                                          <p:attrName>style.visibility</p:attrName>
                                        </p:attrNameLst>
                                      </p:cBhvr>
                                      <p:to>
                                        <p:strVal val="visible"/>
                                      </p:to>
                                    </p:set>
                                    <p:animEffect transition="in" filter="box(in)">
                                      <p:cBhvr>
                                        <p:cTn id="45" dur="500"/>
                                        <p:tgtEl>
                                          <p:spTgt spid="42040"/>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1" fill="hold" nodeType="clickEffect">
                                  <p:stCondLst>
                                    <p:cond delay="0"/>
                                  </p:stCondLst>
                                  <p:childTnLst>
                                    <p:set>
                                      <p:cBhvr>
                                        <p:cTn id="49" dur="1" fill="hold">
                                          <p:stCondLst>
                                            <p:cond delay="0"/>
                                          </p:stCondLst>
                                        </p:cTn>
                                        <p:tgtEl>
                                          <p:spTgt spid="42074"/>
                                        </p:tgtEl>
                                        <p:attrNameLst>
                                          <p:attrName>style.visibility</p:attrName>
                                        </p:attrNameLst>
                                      </p:cBhvr>
                                      <p:to>
                                        <p:strVal val="visible"/>
                                      </p:to>
                                    </p:set>
                                    <p:animEffect transition="in" filter="wipe(up)">
                                      <p:cBhvr>
                                        <p:cTn id="50" dur="500"/>
                                        <p:tgtEl>
                                          <p:spTgt spid="42074"/>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1" fill="hold" nodeType="clickEffect">
                                  <p:stCondLst>
                                    <p:cond delay="0"/>
                                  </p:stCondLst>
                                  <p:childTnLst>
                                    <p:set>
                                      <p:cBhvr>
                                        <p:cTn id="54" dur="1" fill="hold">
                                          <p:stCondLst>
                                            <p:cond delay="0"/>
                                          </p:stCondLst>
                                        </p:cTn>
                                        <p:tgtEl>
                                          <p:spTgt spid="42075"/>
                                        </p:tgtEl>
                                        <p:attrNameLst>
                                          <p:attrName>style.visibility</p:attrName>
                                        </p:attrNameLst>
                                      </p:cBhvr>
                                      <p:to>
                                        <p:strVal val="visible"/>
                                      </p:to>
                                    </p:set>
                                    <p:animEffect transition="in" filter="wipe(up)">
                                      <p:cBhvr>
                                        <p:cTn id="55" dur="500"/>
                                        <p:tgtEl>
                                          <p:spTgt spid="4207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42032"/>
                                        </p:tgtEl>
                                        <p:attrNameLst>
                                          <p:attrName>style.visibility</p:attrName>
                                        </p:attrNameLst>
                                      </p:cBhvr>
                                      <p:to>
                                        <p:strVal val="visible"/>
                                      </p:to>
                                    </p:set>
                                    <p:animEffect transition="in" filter="blinds(horizontal)">
                                      <p:cBhvr>
                                        <p:cTn id="60" dur="500"/>
                                        <p:tgtEl>
                                          <p:spTgt spid="42032"/>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nodeType="clickEffect">
                                  <p:stCondLst>
                                    <p:cond delay="0"/>
                                  </p:stCondLst>
                                  <p:childTnLst>
                                    <p:set>
                                      <p:cBhvr>
                                        <p:cTn id="64" dur="1" fill="hold">
                                          <p:stCondLst>
                                            <p:cond delay="0"/>
                                          </p:stCondLst>
                                        </p:cTn>
                                        <p:tgtEl>
                                          <p:spTgt spid="42039"/>
                                        </p:tgtEl>
                                        <p:attrNameLst>
                                          <p:attrName>style.visibility</p:attrName>
                                        </p:attrNameLst>
                                      </p:cBhvr>
                                      <p:to>
                                        <p:strVal val="visible"/>
                                      </p:to>
                                    </p:set>
                                    <p:animEffect transition="in" filter="blinds(horizontal)">
                                      <p:cBhvr>
                                        <p:cTn id="65" dur="500"/>
                                        <p:tgtEl>
                                          <p:spTgt spid="42039"/>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42041"/>
                                        </p:tgtEl>
                                        <p:attrNameLst>
                                          <p:attrName>style.visibility</p:attrName>
                                        </p:attrNameLst>
                                      </p:cBhvr>
                                      <p:to>
                                        <p:strVal val="visible"/>
                                      </p:to>
                                    </p:set>
                                    <p:animEffect transition="in" filter="blinds(horizontal)">
                                      <p:cBhvr>
                                        <p:cTn id="70" dur="500"/>
                                        <p:tgtEl>
                                          <p:spTgt spid="42041"/>
                                        </p:tgtEl>
                                      </p:cBhvr>
                                    </p:animEffect>
                                  </p:childTnLst>
                                </p:cTn>
                              </p:par>
                            </p:childTnLst>
                          </p:cTn>
                        </p:par>
                        <p:par>
                          <p:cTn id="71" fill="hold" nodeType="afterGroup">
                            <p:stCondLst>
                              <p:cond delay="500"/>
                            </p:stCondLst>
                            <p:childTnLst>
                              <p:par>
                                <p:cTn id="72" presetID="3" presetClass="entr" presetSubtype="10" fill="hold" nodeType="afterEffect">
                                  <p:stCondLst>
                                    <p:cond delay="0"/>
                                  </p:stCondLst>
                                  <p:childTnLst>
                                    <p:set>
                                      <p:cBhvr>
                                        <p:cTn id="73" dur="1" fill="hold">
                                          <p:stCondLst>
                                            <p:cond delay="0"/>
                                          </p:stCondLst>
                                        </p:cTn>
                                        <p:tgtEl>
                                          <p:spTgt spid="42033"/>
                                        </p:tgtEl>
                                        <p:attrNameLst>
                                          <p:attrName>style.visibility</p:attrName>
                                        </p:attrNameLst>
                                      </p:cBhvr>
                                      <p:to>
                                        <p:strVal val="visible"/>
                                      </p:to>
                                    </p:set>
                                    <p:animEffect transition="in" filter="blinds(horizontal)">
                                      <p:cBhvr>
                                        <p:cTn id="74" dur="500"/>
                                        <p:tgtEl>
                                          <p:spTgt spid="42033"/>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42050"/>
                                        </p:tgtEl>
                                        <p:attrNameLst>
                                          <p:attrName>style.visibility</p:attrName>
                                        </p:attrNameLst>
                                      </p:cBhvr>
                                      <p:to>
                                        <p:strVal val="visible"/>
                                      </p:to>
                                    </p:set>
                                    <p:animEffect transition="in" filter="blinds(horizontal)">
                                      <p:cBhvr>
                                        <p:cTn id="79" dur="500"/>
                                        <p:tgtEl>
                                          <p:spTgt spid="42050"/>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nodeType="clickEffect">
                                  <p:stCondLst>
                                    <p:cond delay="0"/>
                                  </p:stCondLst>
                                  <p:childTnLst>
                                    <p:set>
                                      <p:cBhvr>
                                        <p:cTn id="83" dur="1" fill="hold">
                                          <p:stCondLst>
                                            <p:cond delay="0"/>
                                          </p:stCondLst>
                                        </p:cTn>
                                        <p:tgtEl>
                                          <p:spTgt spid="42059"/>
                                        </p:tgtEl>
                                        <p:attrNameLst>
                                          <p:attrName>style.visibility</p:attrName>
                                        </p:attrNameLst>
                                      </p:cBhvr>
                                      <p:to>
                                        <p:strVal val="visible"/>
                                      </p:to>
                                    </p:set>
                                    <p:animEffect transition="in" filter="blinds(horizontal)">
                                      <p:cBhvr>
                                        <p:cTn id="84" dur="500"/>
                                        <p:tgtEl>
                                          <p:spTgt spid="42059"/>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42051"/>
                                        </p:tgtEl>
                                        <p:attrNameLst>
                                          <p:attrName>style.visibility</p:attrName>
                                        </p:attrNameLst>
                                      </p:cBhvr>
                                      <p:to>
                                        <p:strVal val="visible"/>
                                      </p:to>
                                    </p:set>
                                    <p:animEffect transition="in" filter="blinds(horizontal)">
                                      <p:cBhvr>
                                        <p:cTn id="89" dur="500"/>
                                        <p:tgtEl>
                                          <p:spTgt spid="42051"/>
                                        </p:tgtEl>
                                      </p:cBhvr>
                                    </p:animEffect>
                                  </p:childTnLst>
                                </p:cTn>
                              </p:par>
                            </p:childTnLst>
                          </p:cTn>
                        </p:par>
                        <p:par>
                          <p:cTn id="90" fill="hold" nodeType="afterGroup">
                            <p:stCondLst>
                              <p:cond delay="500"/>
                            </p:stCondLst>
                            <p:childTnLst>
                              <p:par>
                                <p:cTn id="91" presetID="3" presetClass="entr" presetSubtype="10" fill="hold" nodeType="afterEffect">
                                  <p:stCondLst>
                                    <p:cond delay="0"/>
                                  </p:stCondLst>
                                  <p:childTnLst>
                                    <p:set>
                                      <p:cBhvr>
                                        <p:cTn id="92" dur="1" fill="hold">
                                          <p:stCondLst>
                                            <p:cond delay="0"/>
                                          </p:stCondLst>
                                        </p:cTn>
                                        <p:tgtEl>
                                          <p:spTgt spid="42047"/>
                                        </p:tgtEl>
                                        <p:attrNameLst>
                                          <p:attrName>style.visibility</p:attrName>
                                        </p:attrNameLst>
                                      </p:cBhvr>
                                      <p:to>
                                        <p:strVal val="visible"/>
                                      </p:to>
                                    </p:set>
                                    <p:animEffect transition="in" filter="blinds(horizontal)">
                                      <p:cBhvr>
                                        <p:cTn id="93" dur="500"/>
                                        <p:tgtEl>
                                          <p:spTgt spid="42047"/>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42052"/>
                                        </p:tgtEl>
                                        <p:attrNameLst>
                                          <p:attrName>style.visibility</p:attrName>
                                        </p:attrNameLst>
                                      </p:cBhvr>
                                      <p:to>
                                        <p:strVal val="visible"/>
                                      </p:to>
                                    </p:set>
                                    <p:animEffect transition="in" filter="blinds(horizontal)">
                                      <p:cBhvr>
                                        <p:cTn id="98" dur="500"/>
                                        <p:tgtEl>
                                          <p:spTgt spid="4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22" grpId="0"/>
      <p:bldP spid="42032" grpId="0"/>
      <p:bldP spid="42037" grpId="0" animBg="1"/>
      <p:bldP spid="42038" grpId="0" animBg="1"/>
      <p:bldP spid="42040" grpId="0" animBg="1"/>
      <p:bldP spid="42041" grpId="0" animBg="1"/>
      <p:bldP spid="42050" grpId="0" animBg="1"/>
      <p:bldP spid="42051" grpId="0" animBg="1"/>
      <p:bldP spid="42052" grpId="0" animBg="1"/>
      <p:bldP spid="4206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4637" name="Picture 7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2873374"/>
            <a:ext cx="21907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grpSp>
        <p:nvGrpSpPr>
          <p:cNvPr id="2" name="Group 732"/>
          <p:cNvGrpSpPr>
            <a:grpSpLocks/>
          </p:cNvGrpSpPr>
          <p:nvPr/>
        </p:nvGrpSpPr>
        <p:grpSpPr bwMode="auto">
          <a:xfrm>
            <a:off x="3417887" y="2692876"/>
            <a:ext cx="1952625" cy="2133600"/>
            <a:chOff x="1905" y="436"/>
            <a:chExt cx="1230" cy="1344"/>
          </a:xfrm>
        </p:grpSpPr>
        <p:pic>
          <p:nvPicPr>
            <p:cNvPr id="5145" name="Picture 68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 y="436"/>
              <a:ext cx="1230" cy="1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5146" name="Arc 727"/>
            <p:cNvSpPr>
              <a:spLocks/>
            </p:cNvSpPr>
            <p:nvPr/>
          </p:nvSpPr>
          <p:spPr bwMode="auto">
            <a:xfrm flipH="1">
              <a:off x="2199" y="1256"/>
              <a:ext cx="224" cy="269"/>
            </a:xfrm>
            <a:custGeom>
              <a:avLst/>
              <a:gdLst>
                <a:gd name="T0" fmla="*/ 0 w 17823"/>
                <a:gd name="T1" fmla="*/ 0 h 21405"/>
                <a:gd name="T2" fmla="*/ 0 w 17823"/>
                <a:gd name="T3" fmla="*/ 0 h 21405"/>
                <a:gd name="T4" fmla="*/ 0 w 17823"/>
                <a:gd name="T5" fmla="*/ 0 h 21405"/>
                <a:gd name="T6" fmla="*/ 0 60000 65536"/>
                <a:gd name="T7" fmla="*/ 0 60000 65536"/>
                <a:gd name="T8" fmla="*/ 0 60000 65536"/>
                <a:gd name="T9" fmla="*/ 0 w 17823"/>
                <a:gd name="T10" fmla="*/ 0 h 21405"/>
                <a:gd name="T11" fmla="*/ 17823 w 17823"/>
                <a:gd name="T12" fmla="*/ 21405 h 21405"/>
              </a:gdLst>
              <a:ahLst/>
              <a:cxnLst>
                <a:cxn ang="T6">
                  <a:pos x="T0" y="T1"/>
                </a:cxn>
                <a:cxn ang="T7">
                  <a:pos x="T2" y="T3"/>
                </a:cxn>
                <a:cxn ang="T8">
                  <a:pos x="T4" y="T5"/>
                </a:cxn>
              </a:cxnLst>
              <a:rect l="T9" t="T10" r="T11" b="T12"/>
              <a:pathLst>
                <a:path w="17823" h="21405" fill="none" extrusionOk="0">
                  <a:moveTo>
                    <a:pt x="0" y="9202"/>
                  </a:moveTo>
                  <a:cubicBezTo>
                    <a:pt x="3450" y="4162"/>
                    <a:pt x="8872" y="819"/>
                    <a:pt x="14925" y="0"/>
                  </a:cubicBezTo>
                </a:path>
                <a:path w="17823" h="21405" stroke="0" extrusionOk="0">
                  <a:moveTo>
                    <a:pt x="0" y="9202"/>
                  </a:moveTo>
                  <a:cubicBezTo>
                    <a:pt x="3450" y="4162"/>
                    <a:pt x="8872" y="819"/>
                    <a:pt x="14925" y="0"/>
                  </a:cubicBezTo>
                  <a:lnTo>
                    <a:pt x="17823" y="21405"/>
                  </a:lnTo>
                  <a:lnTo>
                    <a:pt x="0" y="9202"/>
                  </a:lnTo>
                  <a:close/>
                </a:path>
              </a:pathLst>
            </a:custGeom>
            <a:noFill/>
            <a:ln w="44450">
              <a:solidFill>
                <a:srgbClr val="F3090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pic>
        <p:nvPicPr>
          <p:cNvPr id="124633" name="Picture 7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297" y="2667000"/>
            <a:ext cx="1952625"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24540" name="Text Box 636"/>
          <p:cNvSpPr txBox="1">
            <a:spLocks noChangeArrowheads="1"/>
          </p:cNvSpPr>
          <p:nvPr/>
        </p:nvSpPr>
        <p:spPr bwMode="auto">
          <a:xfrm>
            <a:off x="2491928" y="53300"/>
            <a:ext cx="4212431" cy="430887"/>
          </a:xfrm>
          <a:prstGeom prst="rect">
            <a:avLst/>
          </a:prstGeom>
          <a:solidFill>
            <a:srgbClr val="00B0F0"/>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2200" b="1" dirty="0">
                <a:solidFill>
                  <a:srgbClr val="FF0000"/>
                </a:solidFill>
                <a:latin typeface="Times New Roman" panose="02020603050405020304" pitchFamily="18" charset="0"/>
              </a:rPr>
              <a:t>KIỂM TRA BÀI CŨ</a:t>
            </a:r>
            <a:endParaRPr lang="en-US" altLang="en-US" sz="2200" b="1" dirty="0">
              <a:latin typeface="Times New Roman" panose="02020603050405020304" pitchFamily="18" charset="0"/>
            </a:endParaRPr>
          </a:p>
        </p:txBody>
      </p:sp>
      <p:sp>
        <p:nvSpPr>
          <p:cNvPr id="124597" name="Text Box 693"/>
          <p:cNvSpPr txBox="1">
            <a:spLocks noChangeArrowheads="1"/>
          </p:cNvSpPr>
          <p:nvPr/>
        </p:nvSpPr>
        <p:spPr bwMode="auto">
          <a:xfrm>
            <a:off x="643148" y="4826476"/>
            <a:ext cx="125809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500" i="1" dirty="0" err="1">
                <a:latin typeface="Times New Roman" panose="02020603050405020304" pitchFamily="18" charset="0"/>
              </a:rPr>
              <a:t>Hình</a:t>
            </a:r>
            <a:r>
              <a:rPr lang="en-US" altLang="en-US" sz="1500" i="1" dirty="0">
                <a:latin typeface="Times New Roman" panose="02020603050405020304" pitchFamily="18" charset="0"/>
              </a:rPr>
              <a:t> 1</a:t>
            </a:r>
          </a:p>
        </p:txBody>
      </p:sp>
      <p:sp>
        <p:nvSpPr>
          <p:cNvPr id="124598" name="Text Box 694"/>
          <p:cNvSpPr txBox="1">
            <a:spLocks noChangeArrowheads="1"/>
          </p:cNvSpPr>
          <p:nvPr/>
        </p:nvSpPr>
        <p:spPr bwMode="auto">
          <a:xfrm>
            <a:off x="3246145" y="4912633"/>
            <a:ext cx="165735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500" i="1" dirty="0" err="1">
                <a:latin typeface="Times New Roman" panose="02020603050405020304" pitchFamily="18" charset="0"/>
              </a:rPr>
              <a:t>Hình</a:t>
            </a:r>
            <a:r>
              <a:rPr lang="en-US" altLang="en-US" sz="1500" i="1" dirty="0">
                <a:latin typeface="Times New Roman" panose="02020603050405020304" pitchFamily="18" charset="0"/>
              </a:rPr>
              <a:t> 2</a:t>
            </a:r>
          </a:p>
        </p:txBody>
      </p:sp>
      <p:sp>
        <p:nvSpPr>
          <p:cNvPr id="124599" name="Text Box 695"/>
          <p:cNvSpPr txBox="1">
            <a:spLocks noChangeArrowheads="1"/>
          </p:cNvSpPr>
          <p:nvPr/>
        </p:nvSpPr>
        <p:spPr bwMode="auto">
          <a:xfrm>
            <a:off x="6512246" y="4967666"/>
            <a:ext cx="1578003"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500" i="1" dirty="0" err="1">
                <a:latin typeface="Times New Roman" panose="02020603050405020304" pitchFamily="18" charset="0"/>
              </a:rPr>
              <a:t>Hình</a:t>
            </a:r>
            <a:r>
              <a:rPr lang="en-US" altLang="en-US" sz="1500" i="1" dirty="0">
                <a:latin typeface="Times New Roman" panose="02020603050405020304" pitchFamily="18" charset="0"/>
              </a:rPr>
              <a:t> 3</a:t>
            </a:r>
          </a:p>
        </p:txBody>
      </p:sp>
      <p:sp>
        <p:nvSpPr>
          <p:cNvPr id="5144" name="Text Box 704"/>
          <p:cNvSpPr txBox="1">
            <a:spLocks noChangeArrowheads="1"/>
          </p:cNvSpPr>
          <p:nvPr/>
        </p:nvSpPr>
        <p:spPr bwMode="auto">
          <a:xfrm>
            <a:off x="643148" y="2194134"/>
            <a:ext cx="1368425" cy="369888"/>
          </a:xfrm>
          <a:prstGeom prst="rect">
            <a:avLst/>
          </a:prstGeom>
          <a:noFill/>
          <a:ln w="12700" algn="ctr">
            <a:solidFill>
              <a:srgbClr val="00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800" b="1" dirty="0" err="1">
                <a:solidFill>
                  <a:srgbClr val="0000FF"/>
                </a:solidFill>
                <a:latin typeface="Times New Roman" panose="02020603050405020304" pitchFamily="18" charset="0"/>
              </a:rPr>
              <a:t>Góc</a:t>
            </a:r>
            <a:r>
              <a:rPr lang="en-US" altLang="en-US" sz="1800" b="1" dirty="0">
                <a:solidFill>
                  <a:srgbClr val="0000FF"/>
                </a:solidFill>
                <a:latin typeface="Times New Roman" panose="02020603050405020304" pitchFamily="18" charset="0"/>
              </a:rPr>
              <a:t> ở </a:t>
            </a:r>
            <a:r>
              <a:rPr lang="en-US" altLang="en-US" sz="1800" b="1" dirty="0" err="1">
                <a:solidFill>
                  <a:srgbClr val="0000FF"/>
                </a:solidFill>
                <a:latin typeface="Times New Roman" panose="02020603050405020304" pitchFamily="18" charset="0"/>
              </a:rPr>
              <a:t>tâm</a:t>
            </a:r>
            <a:endParaRPr lang="en-US" altLang="en-US" sz="1800" b="1" dirty="0">
              <a:solidFill>
                <a:srgbClr val="0000FF"/>
              </a:solidFill>
              <a:latin typeface="Times New Roman" panose="02020603050405020304" pitchFamily="18" charset="0"/>
            </a:endParaRPr>
          </a:p>
        </p:txBody>
      </p:sp>
      <p:sp>
        <p:nvSpPr>
          <p:cNvPr id="5142" name="Text Box 705"/>
          <p:cNvSpPr txBox="1">
            <a:spLocks noChangeArrowheads="1"/>
          </p:cNvSpPr>
          <p:nvPr/>
        </p:nvSpPr>
        <p:spPr bwMode="auto">
          <a:xfrm>
            <a:off x="3305474" y="2140122"/>
            <a:ext cx="1836738" cy="369888"/>
          </a:xfrm>
          <a:prstGeom prst="rect">
            <a:avLst/>
          </a:prstGeom>
          <a:noFill/>
          <a:ln w="12700" algn="ctr">
            <a:solidFill>
              <a:srgbClr val="00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800" b="1" dirty="0" err="1">
                <a:solidFill>
                  <a:srgbClr val="0000FF"/>
                </a:solidFill>
                <a:latin typeface="Times New Roman" panose="02020603050405020304" pitchFamily="18" charset="0"/>
              </a:rPr>
              <a:t>Góc</a:t>
            </a:r>
            <a:r>
              <a:rPr lang="en-US" altLang="en-US" sz="1800" b="1" dirty="0">
                <a:solidFill>
                  <a:srgbClr val="0000FF"/>
                </a:solidFill>
                <a:latin typeface="Times New Roman" panose="02020603050405020304" pitchFamily="18" charset="0"/>
              </a:rPr>
              <a:t> </a:t>
            </a:r>
            <a:r>
              <a:rPr lang="en-US" altLang="en-US" sz="1800" b="1" dirty="0" err="1">
                <a:solidFill>
                  <a:srgbClr val="0000FF"/>
                </a:solidFill>
                <a:latin typeface="Times New Roman" panose="02020603050405020304" pitchFamily="18" charset="0"/>
              </a:rPr>
              <a:t>nội</a:t>
            </a:r>
            <a:r>
              <a:rPr lang="en-US" altLang="en-US" sz="1800" b="1" dirty="0">
                <a:solidFill>
                  <a:srgbClr val="0000FF"/>
                </a:solidFill>
                <a:latin typeface="Times New Roman" panose="02020603050405020304" pitchFamily="18" charset="0"/>
              </a:rPr>
              <a:t> </a:t>
            </a:r>
            <a:r>
              <a:rPr lang="en-US" altLang="en-US" sz="1800" b="1" dirty="0" err="1">
                <a:solidFill>
                  <a:srgbClr val="0000FF"/>
                </a:solidFill>
                <a:latin typeface="Times New Roman" panose="02020603050405020304" pitchFamily="18" charset="0"/>
              </a:rPr>
              <a:t>tiếp</a:t>
            </a:r>
            <a:endParaRPr lang="en-US" altLang="en-US" sz="1800" b="1" dirty="0">
              <a:solidFill>
                <a:srgbClr val="0000FF"/>
              </a:solidFill>
              <a:latin typeface="Times New Roman" panose="02020603050405020304" pitchFamily="18" charset="0"/>
            </a:endParaRPr>
          </a:p>
        </p:txBody>
      </p:sp>
      <p:sp>
        <p:nvSpPr>
          <p:cNvPr id="27" name="Text Box 705"/>
          <p:cNvSpPr txBox="1">
            <a:spLocks noChangeArrowheads="1"/>
          </p:cNvSpPr>
          <p:nvPr/>
        </p:nvSpPr>
        <p:spPr bwMode="auto">
          <a:xfrm>
            <a:off x="5851376" y="2084330"/>
            <a:ext cx="2592946" cy="646331"/>
          </a:xfrm>
          <a:prstGeom prst="rect">
            <a:avLst/>
          </a:prstGeom>
          <a:noFill/>
          <a:ln w="12700" algn="ctr">
            <a:solidFill>
              <a:srgbClr val="003366"/>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800" b="1" dirty="0" err="1">
                <a:solidFill>
                  <a:srgbClr val="0000FF"/>
                </a:solidFill>
                <a:latin typeface="Times New Roman" panose="02020603050405020304" pitchFamily="18" charset="0"/>
              </a:rPr>
              <a:t>Góc</a:t>
            </a:r>
            <a:r>
              <a:rPr lang="en-US" altLang="en-US" sz="1800" b="1" dirty="0">
                <a:solidFill>
                  <a:srgbClr val="0000FF"/>
                </a:solidFill>
                <a:latin typeface="Times New Roman" panose="02020603050405020304" pitchFamily="18" charset="0"/>
              </a:rPr>
              <a:t> </a:t>
            </a:r>
            <a:r>
              <a:rPr lang="en-US" altLang="en-US" sz="1800" b="1" dirty="0" err="1">
                <a:solidFill>
                  <a:srgbClr val="0000FF"/>
                </a:solidFill>
                <a:latin typeface="Times New Roman" panose="02020603050405020304" pitchFamily="18" charset="0"/>
              </a:rPr>
              <a:t>tạo</a:t>
            </a:r>
            <a:r>
              <a:rPr lang="en-US" altLang="en-US" sz="1800" b="1" dirty="0">
                <a:solidFill>
                  <a:srgbClr val="0000FF"/>
                </a:solidFill>
                <a:latin typeface="Times New Roman" panose="02020603050405020304" pitchFamily="18" charset="0"/>
              </a:rPr>
              <a:t> </a:t>
            </a:r>
            <a:r>
              <a:rPr lang="en-US" altLang="en-US" sz="1800" b="1" dirty="0" err="1">
                <a:solidFill>
                  <a:srgbClr val="0000FF"/>
                </a:solidFill>
                <a:latin typeface="Times New Roman" panose="02020603050405020304" pitchFamily="18" charset="0"/>
              </a:rPr>
              <a:t>bởi</a:t>
            </a:r>
            <a:r>
              <a:rPr lang="en-US" altLang="en-US" sz="1800" b="1" dirty="0">
                <a:solidFill>
                  <a:srgbClr val="0000FF"/>
                </a:solidFill>
                <a:latin typeface="Times New Roman" panose="02020603050405020304" pitchFamily="18" charset="0"/>
              </a:rPr>
              <a:t> </a:t>
            </a:r>
            <a:r>
              <a:rPr lang="en-US" altLang="en-US" sz="1800" b="1" dirty="0" err="1">
                <a:solidFill>
                  <a:srgbClr val="0000FF"/>
                </a:solidFill>
                <a:latin typeface="Times New Roman" panose="02020603050405020304" pitchFamily="18" charset="0"/>
              </a:rPr>
              <a:t>tia</a:t>
            </a:r>
            <a:r>
              <a:rPr lang="en-US" altLang="en-US" sz="1800" b="1" dirty="0">
                <a:solidFill>
                  <a:srgbClr val="0000FF"/>
                </a:solidFill>
                <a:latin typeface="Times New Roman" panose="02020603050405020304" pitchFamily="18" charset="0"/>
              </a:rPr>
              <a:t> </a:t>
            </a:r>
            <a:r>
              <a:rPr lang="en-US" altLang="en-US" sz="1800" b="1" dirty="0" err="1">
                <a:solidFill>
                  <a:srgbClr val="0000FF"/>
                </a:solidFill>
                <a:latin typeface="Times New Roman" panose="02020603050405020304" pitchFamily="18" charset="0"/>
              </a:rPr>
              <a:t>tiếp</a:t>
            </a:r>
            <a:r>
              <a:rPr lang="en-US" altLang="en-US" sz="1800" b="1" dirty="0">
                <a:solidFill>
                  <a:srgbClr val="0000FF"/>
                </a:solidFill>
                <a:latin typeface="Times New Roman" panose="02020603050405020304" pitchFamily="18" charset="0"/>
              </a:rPr>
              <a:t> </a:t>
            </a:r>
            <a:r>
              <a:rPr lang="en-US" altLang="en-US" sz="1800" b="1" dirty="0" err="1">
                <a:solidFill>
                  <a:srgbClr val="0000FF"/>
                </a:solidFill>
                <a:latin typeface="Times New Roman" panose="02020603050405020304" pitchFamily="18" charset="0"/>
              </a:rPr>
              <a:t>tuyến</a:t>
            </a:r>
            <a:r>
              <a:rPr lang="en-US" altLang="en-US" sz="1800" b="1" dirty="0">
                <a:solidFill>
                  <a:srgbClr val="0000FF"/>
                </a:solidFill>
                <a:latin typeface="Times New Roman" panose="02020603050405020304" pitchFamily="18" charset="0"/>
              </a:rPr>
              <a:t> </a:t>
            </a:r>
            <a:r>
              <a:rPr lang="en-US" altLang="en-US" sz="1800" b="1" dirty="0" err="1">
                <a:solidFill>
                  <a:srgbClr val="0000FF"/>
                </a:solidFill>
                <a:latin typeface="Times New Roman" panose="02020603050405020304" pitchFamily="18" charset="0"/>
              </a:rPr>
              <a:t>và</a:t>
            </a:r>
            <a:r>
              <a:rPr lang="en-US" altLang="en-US" sz="1800" b="1" dirty="0">
                <a:solidFill>
                  <a:srgbClr val="0000FF"/>
                </a:solidFill>
                <a:latin typeface="Times New Roman" panose="02020603050405020304" pitchFamily="18" charset="0"/>
              </a:rPr>
              <a:t> </a:t>
            </a:r>
            <a:r>
              <a:rPr lang="en-US" altLang="en-US" sz="1800" b="1" dirty="0" err="1">
                <a:solidFill>
                  <a:srgbClr val="0000FF"/>
                </a:solidFill>
                <a:latin typeface="Times New Roman" panose="02020603050405020304" pitchFamily="18" charset="0"/>
              </a:rPr>
              <a:t>dây</a:t>
            </a:r>
            <a:r>
              <a:rPr lang="en-US" altLang="en-US" sz="1800" b="1" dirty="0">
                <a:solidFill>
                  <a:srgbClr val="0000FF"/>
                </a:solidFill>
                <a:latin typeface="Times New Roman" panose="02020603050405020304" pitchFamily="18" charset="0"/>
              </a:rPr>
              <a:t> </a:t>
            </a:r>
            <a:r>
              <a:rPr lang="en-US" altLang="en-US" sz="1800" b="1" dirty="0" err="1">
                <a:solidFill>
                  <a:srgbClr val="0000FF"/>
                </a:solidFill>
                <a:latin typeface="Times New Roman" panose="02020603050405020304" pitchFamily="18" charset="0"/>
              </a:rPr>
              <a:t>cung</a:t>
            </a:r>
            <a:endParaRPr lang="en-US" altLang="en-US" sz="1800" b="1" dirty="0">
              <a:solidFill>
                <a:srgbClr val="0000FF"/>
              </a:solidFill>
              <a:latin typeface="Times New Roman" panose="02020603050405020304" pitchFamily="18" charset="0"/>
            </a:endParaRPr>
          </a:p>
        </p:txBody>
      </p:sp>
      <p:sp>
        <p:nvSpPr>
          <p:cNvPr id="28" name="Text Box 704"/>
          <p:cNvSpPr txBox="1">
            <a:spLocks noChangeArrowheads="1"/>
          </p:cNvSpPr>
          <p:nvPr/>
        </p:nvSpPr>
        <p:spPr bwMode="auto">
          <a:xfrm>
            <a:off x="3329840" y="842916"/>
            <a:ext cx="1829774" cy="646331"/>
          </a:xfrm>
          <a:prstGeom prst="rect">
            <a:avLst/>
          </a:prstGeom>
          <a:noFill/>
          <a:ln w="12700" algn="ctr">
            <a:solidFill>
              <a:srgbClr val="003366"/>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50000"/>
              </a:spcBef>
              <a:buNone/>
            </a:pPr>
            <a:r>
              <a:rPr lang="en-US" altLang="en-US" sz="1800" b="1" dirty="0">
                <a:solidFill>
                  <a:srgbClr val="0000FF"/>
                </a:solidFill>
                <a:latin typeface="Times New Roman" panose="02020603050405020304" pitchFamily="18" charset="0"/>
              </a:rPr>
              <a:t>GÓC VỚI Đ</a:t>
            </a:r>
            <a:r>
              <a:rPr lang="vi-VN" altLang="en-US" sz="1800" b="1" dirty="0">
                <a:solidFill>
                  <a:srgbClr val="0000FF"/>
                </a:solidFill>
                <a:latin typeface="Times New Roman" panose="02020603050405020304" pitchFamily="18" charset="0"/>
              </a:rPr>
              <a:t>ƯỜ</a:t>
            </a:r>
            <a:r>
              <a:rPr lang="en-US" altLang="en-US" sz="1800" b="1" dirty="0">
                <a:solidFill>
                  <a:srgbClr val="0000FF"/>
                </a:solidFill>
                <a:latin typeface="Times New Roman" panose="02020603050405020304" pitchFamily="18" charset="0"/>
              </a:rPr>
              <a:t>NG TRÒN</a:t>
            </a:r>
          </a:p>
        </p:txBody>
      </p:sp>
      <p:cxnSp>
        <p:nvCxnSpPr>
          <p:cNvPr id="8" name="Straight Arrow Connector 7"/>
          <p:cNvCxnSpPr>
            <a:stCxn id="28" idx="2"/>
            <a:endCxn id="5144" idx="0"/>
          </p:cNvCxnSpPr>
          <p:nvPr/>
        </p:nvCxnSpPr>
        <p:spPr>
          <a:xfrm flipH="1">
            <a:off x="1327361" y="1489247"/>
            <a:ext cx="2917366" cy="704887"/>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28" idx="2"/>
          </p:cNvCxnSpPr>
          <p:nvPr/>
        </p:nvCxnSpPr>
        <p:spPr>
          <a:xfrm>
            <a:off x="4244727" y="1489247"/>
            <a:ext cx="2765673" cy="595083"/>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endCxn id="5142" idx="0"/>
          </p:cNvCxnSpPr>
          <p:nvPr/>
        </p:nvCxnSpPr>
        <p:spPr>
          <a:xfrm flipH="1">
            <a:off x="4223843" y="1488174"/>
            <a:ext cx="20884" cy="651948"/>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TextBox 14"/>
              <p:cNvSpPr txBox="1"/>
              <p:nvPr/>
            </p:nvSpPr>
            <p:spPr>
              <a:xfrm>
                <a:off x="731137" y="5559301"/>
                <a:ext cx="1430944" cy="286297"/>
              </a:xfrm>
              <a:prstGeom prst="rect">
                <a:avLst/>
              </a:prstGeom>
              <a:noFill/>
            </p:spPr>
            <p:txBody>
              <a:bodyPr wrap="square" lIns="0" tIns="0" rIns="0" bIns="0" rtlCol="0">
                <a:spAutoFit/>
              </a:bodyPr>
              <a:lstStyle/>
              <a:p>
                <a14:m>
                  <m:oMath xmlns:m="http://schemas.openxmlformats.org/officeDocument/2006/math">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𝐵𝑂𝐶</m:t>
                        </m:r>
                      </m:e>
                    </m:acc>
                    <m:r>
                      <a:rPr lang="en-US" b="0" i="1" dirty="0" smtClean="0">
                        <a:latin typeface="Cambria Math" panose="02040503050406030204" pitchFamily="18" charset="0"/>
                      </a:rPr>
                      <m:t>=</m:t>
                    </m:r>
                    <m:r>
                      <a:rPr lang="en-US" b="0" i="1" dirty="0" smtClean="0">
                        <a:latin typeface="Cambria Math" panose="02040503050406030204" pitchFamily="18" charset="0"/>
                      </a:rPr>
                      <m:t>𝑠</m:t>
                    </m:r>
                  </m:oMath>
                </a14:m>
                <a:r>
                  <a:rPr lang="en-US" dirty="0"/>
                  <a:t>đ </a:t>
                </a:r>
                <a:r>
                  <a:rPr lang="en-US" dirty="0">
                    <a:latin typeface="Times New Roman" pitchFamily="18" charset="0"/>
                    <a:cs typeface="Arial" charset="0"/>
                  </a:rPr>
                  <a:t>BC</a:t>
                </a:r>
                <a:endParaRPr lang="en-US" dirty="0"/>
              </a:p>
            </p:txBody>
          </p:sp>
        </mc:Choice>
        <mc:Fallback xmlns="">
          <p:sp>
            <p:nvSpPr>
              <p:cNvPr id="15" name="TextBox 14"/>
              <p:cNvSpPr txBox="1">
                <a:spLocks noRot="1" noChangeAspect="1" noMove="1" noResize="1" noEditPoints="1" noAdjustHandles="1" noChangeArrowheads="1" noChangeShapeType="1" noTextEdit="1"/>
              </p:cNvSpPr>
              <p:nvPr/>
            </p:nvSpPr>
            <p:spPr>
              <a:xfrm>
                <a:off x="731137" y="5559301"/>
                <a:ext cx="1430944" cy="286297"/>
              </a:xfrm>
              <a:prstGeom prst="rect">
                <a:avLst/>
              </a:prstGeom>
              <a:blipFill rotWithShape="0">
                <a:blip r:embed="rId6"/>
                <a:stretch>
                  <a:fillRect l="-5957" t="-25532" r="-5106" b="-48936"/>
                </a:stretch>
              </a:blipFill>
            </p:spPr>
            <p:txBody>
              <a:bodyPr/>
              <a:lstStyle/>
              <a:p>
                <a:r>
                  <a:rPr lang="en-US">
                    <a:noFill/>
                  </a:rPr>
                  <a:t> </a:t>
                </a:r>
              </a:p>
            </p:txBody>
          </p:sp>
        </mc:Fallback>
      </mc:AlternateContent>
      <p:graphicFrame>
        <p:nvGraphicFramePr>
          <p:cNvPr id="16" name="Object 15"/>
          <p:cNvGraphicFramePr>
            <a:graphicFrameLocks noChangeAspect="1"/>
          </p:cNvGraphicFramePr>
          <p:nvPr>
            <p:extLst>
              <p:ext uri="{D42A27DB-BD31-4B8C-83A1-F6EECF244321}">
                <p14:modId xmlns:p14="http://schemas.microsoft.com/office/powerpoint/2010/main" val="3033983421"/>
              </p:ext>
            </p:extLst>
          </p:nvPr>
        </p:nvGraphicFramePr>
        <p:xfrm>
          <a:off x="4794250" y="2371725"/>
          <a:ext cx="114300" cy="177800"/>
        </p:xfrm>
        <a:graphic>
          <a:graphicData uri="http://schemas.openxmlformats.org/presentationml/2006/ole">
            <mc:AlternateContent xmlns:mc="http://schemas.openxmlformats.org/markup-compatibility/2006">
              <mc:Choice xmlns:v="urn:schemas-microsoft-com:vml" Requires="v">
                <p:oleObj spid="_x0000_s1108" name="Equation" r:id="rId7" imgW="114120" imgH="177480" progId="Equation.DSMT4">
                  <p:embed/>
                </p:oleObj>
              </mc:Choice>
              <mc:Fallback>
                <p:oleObj name="Equation" r:id="rId7" imgW="114120" imgH="177480" progId="Equation.DSMT4">
                  <p:embed/>
                  <p:pic>
                    <p:nvPicPr>
                      <p:cNvPr id="0" name=""/>
                      <p:cNvPicPr/>
                      <p:nvPr/>
                    </p:nvPicPr>
                    <p:blipFill>
                      <a:blip r:embed="rId8"/>
                      <a:stretch>
                        <a:fillRect/>
                      </a:stretch>
                    </p:blipFill>
                    <p:spPr>
                      <a:xfrm>
                        <a:off x="4794250" y="2371725"/>
                        <a:ext cx="114300" cy="177800"/>
                      </a:xfrm>
                      <a:prstGeom prst="rect">
                        <a:avLst/>
                      </a:prstGeom>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4069388607"/>
              </p:ext>
            </p:extLst>
          </p:nvPr>
        </p:nvGraphicFramePr>
        <p:xfrm>
          <a:off x="4394200" y="2362200"/>
          <a:ext cx="914400" cy="198438"/>
        </p:xfrm>
        <a:graphic>
          <a:graphicData uri="http://schemas.openxmlformats.org/presentationml/2006/ole">
            <mc:AlternateContent xmlns:mc="http://schemas.openxmlformats.org/markup-compatibility/2006">
              <mc:Choice xmlns:v="urn:schemas-microsoft-com:vml" Requires="v">
                <p:oleObj spid="_x0000_s1109" name="Equation" r:id="rId9" imgW="914400" imgH="198720" progId="Equation.DSMT4">
                  <p:embed/>
                </p:oleObj>
              </mc:Choice>
              <mc:Fallback>
                <p:oleObj name="Equation" r:id="rId9" imgW="914400" imgH="198720" progId="Equation.DSMT4">
                  <p:embed/>
                  <p:pic>
                    <p:nvPicPr>
                      <p:cNvPr id="0" name=""/>
                      <p:cNvPicPr/>
                      <p:nvPr/>
                    </p:nvPicPr>
                    <p:blipFill>
                      <a:blip r:embed="rId8"/>
                      <a:stretch>
                        <a:fillRect/>
                      </a:stretch>
                    </p:blipFill>
                    <p:spPr>
                      <a:xfrm>
                        <a:off x="4394200" y="2362200"/>
                        <a:ext cx="914400" cy="198438"/>
                      </a:xfrm>
                      <a:prstGeom prst="rect">
                        <a:avLst/>
                      </a:prstGeom>
                    </p:spPr>
                  </p:pic>
                </p:oleObj>
              </mc:Fallback>
            </mc:AlternateContent>
          </a:graphicData>
        </a:graphic>
      </p:graphicFrame>
      <p:sp>
        <p:nvSpPr>
          <p:cNvPr id="43" name="Arc 40"/>
          <p:cNvSpPr>
            <a:spLocks/>
          </p:cNvSpPr>
          <p:nvPr/>
        </p:nvSpPr>
        <p:spPr bwMode="auto">
          <a:xfrm rot="18884941">
            <a:off x="1819981" y="5436656"/>
            <a:ext cx="212725" cy="20320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mc:AlternateContent xmlns:mc="http://schemas.openxmlformats.org/markup-compatibility/2006" xmlns:a14="http://schemas.microsoft.com/office/drawing/2010/main">
        <mc:Choice Requires="a14">
          <p:sp>
            <p:nvSpPr>
              <p:cNvPr id="19" name="Rectangle 18"/>
              <p:cNvSpPr/>
              <p:nvPr/>
            </p:nvSpPr>
            <p:spPr>
              <a:xfrm>
                <a:off x="3612157" y="5481681"/>
                <a:ext cx="1667892" cy="483466"/>
              </a:xfrm>
              <a:prstGeom prst="rect">
                <a:avLst/>
              </a:prstGeom>
            </p:spPr>
            <p:txBody>
              <a:bodyPr wrap="none">
                <a:spAutoFit/>
              </a:bodyPr>
              <a:lstStyle/>
              <a:p>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𝐵</m:t>
                        </m:r>
                        <m:r>
                          <a:rPr lang="en-US" b="0" i="1" dirty="0" smtClean="0">
                            <a:latin typeface="Cambria Math" panose="02040503050406030204" pitchFamily="18" charset="0"/>
                          </a:rPr>
                          <m:t>𝐴</m:t>
                        </m:r>
                        <m:r>
                          <a:rPr lang="en-US" i="1" dirty="0">
                            <a:latin typeface="Cambria Math" panose="02040503050406030204" pitchFamily="18" charset="0"/>
                          </a:rPr>
                          <m:t>𝐶</m:t>
                        </m:r>
                      </m:e>
                    </m:acc>
                    <m:r>
                      <a:rPr lang="en-US" i="1" dirty="0">
                        <a:latin typeface="Cambria Math" panose="02040503050406030204" pitchFamily="18" charset="0"/>
                      </a:rPr>
                      <m:t>=</m:t>
                    </m:r>
                    <m:f>
                      <m:fPr>
                        <m:ctrlPr>
                          <a:rPr lang="el-GR"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2</m:t>
                        </m:r>
                      </m:den>
                    </m:f>
                    <m:r>
                      <a:rPr lang="en-US" i="1" dirty="0">
                        <a:latin typeface="Cambria Math" panose="02040503050406030204" pitchFamily="18" charset="0"/>
                      </a:rPr>
                      <m:t>𝑠</m:t>
                    </m:r>
                  </m:oMath>
                </a14:m>
                <a:r>
                  <a:rPr lang="en-US" dirty="0"/>
                  <a:t>đ </a:t>
                </a:r>
                <a:r>
                  <a:rPr lang="en-US" dirty="0">
                    <a:latin typeface="Times New Roman" pitchFamily="18" charset="0"/>
                    <a:cs typeface="Arial" charset="0"/>
                  </a:rPr>
                  <a:t>BC</a:t>
                </a:r>
                <a:endParaRPr lang="en-US" dirty="0"/>
              </a:p>
            </p:txBody>
          </p:sp>
        </mc:Choice>
        <mc:Fallback xmlns="">
          <p:sp>
            <p:nvSpPr>
              <p:cNvPr id="19" name="Rectangle 18"/>
              <p:cNvSpPr>
                <a:spLocks noRot="1" noChangeAspect="1" noMove="1" noResize="1" noEditPoints="1" noAdjustHandles="1" noChangeArrowheads="1" noChangeShapeType="1" noTextEdit="1"/>
              </p:cNvSpPr>
              <p:nvPr/>
            </p:nvSpPr>
            <p:spPr>
              <a:xfrm>
                <a:off x="3612157" y="5481681"/>
                <a:ext cx="1667892" cy="483466"/>
              </a:xfrm>
              <a:prstGeom prst="rect">
                <a:avLst/>
              </a:prstGeom>
              <a:blipFill rotWithShape="0">
                <a:blip r:embed="rId10"/>
                <a:stretch>
                  <a:fillRect r="-2198" b="-75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p:cNvSpPr/>
              <p:nvPr/>
            </p:nvSpPr>
            <p:spPr>
              <a:xfrm>
                <a:off x="6533434" y="5443589"/>
                <a:ext cx="1654812" cy="483466"/>
              </a:xfrm>
              <a:prstGeom prst="rect">
                <a:avLst/>
              </a:prstGeom>
            </p:spPr>
            <p:txBody>
              <a:bodyPr wrap="none">
                <a:spAutoFit/>
              </a:bodyPr>
              <a:lstStyle/>
              <a:p>
                <a14:m>
                  <m:oMath xmlns:m="http://schemas.openxmlformats.org/officeDocument/2006/math">
                    <m:acc>
                      <m:accPr>
                        <m:chr m:val="̂"/>
                        <m:ctrlPr>
                          <a:rPr lang="en-US" i="1" dirty="0">
                            <a:latin typeface="Cambria Math" panose="02040503050406030204" pitchFamily="18" charset="0"/>
                          </a:rPr>
                        </m:ctrlPr>
                      </m:accPr>
                      <m:e>
                        <m:r>
                          <a:rPr lang="en-US" b="0" i="1" dirty="0" smtClean="0">
                            <a:latin typeface="Cambria Math" panose="02040503050406030204" pitchFamily="18" charset="0"/>
                          </a:rPr>
                          <m:t>𝐶𝐵𝑇</m:t>
                        </m:r>
                      </m:e>
                    </m:acc>
                    <m:r>
                      <a:rPr lang="en-US" i="1" dirty="0">
                        <a:latin typeface="Cambria Math" panose="02040503050406030204" pitchFamily="18" charset="0"/>
                      </a:rPr>
                      <m:t>=</m:t>
                    </m:r>
                    <m:f>
                      <m:fPr>
                        <m:ctrlPr>
                          <a:rPr lang="el-GR"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2</m:t>
                        </m:r>
                      </m:den>
                    </m:f>
                    <m:r>
                      <a:rPr lang="en-US" i="1" dirty="0">
                        <a:latin typeface="Cambria Math" panose="02040503050406030204" pitchFamily="18" charset="0"/>
                      </a:rPr>
                      <m:t>𝑠</m:t>
                    </m:r>
                  </m:oMath>
                </a14:m>
                <a:r>
                  <a:rPr lang="en-US" dirty="0"/>
                  <a:t>đ </a:t>
                </a:r>
                <a:r>
                  <a:rPr lang="en-US" dirty="0">
                    <a:latin typeface="Times New Roman" pitchFamily="18" charset="0"/>
                    <a:cs typeface="Arial" charset="0"/>
                  </a:rPr>
                  <a:t>BC</a:t>
                </a:r>
                <a:endParaRPr lang="en-US" dirty="0"/>
              </a:p>
            </p:txBody>
          </p:sp>
        </mc:Choice>
        <mc:Fallback xmlns="">
          <p:sp>
            <p:nvSpPr>
              <p:cNvPr id="20" name="Rectangle 19"/>
              <p:cNvSpPr>
                <a:spLocks noRot="1" noChangeAspect="1" noMove="1" noResize="1" noEditPoints="1" noAdjustHandles="1" noChangeArrowheads="1" noChangeShapeType="1" noTextEdit="1"/>
              </p:cNvSpPr>
              <p:nvPr/>
            </p:nvSpPr>
            <p:spPr>
              <a:xfrm>
                <a:off x="6533434" y="5443589"/>
                <a:ext cx="1654812" cy="483466"/>
              </a:xfrm>
              <a:prstGeom prst="rect">
                <a:avLst/>
              </a:prstGeom>
              <a:blipFill rotWithShape="0">
                <a:blip r:embed="rId11"/>
                <a:stretch>
                  <a:fillRect r="-2214" b="-8861"/>
                </a:stretch>
              </a:blipFill>
            </p:spPr>
            <p:txBody>
              <a:bodyPr/>
              <a:lstStyle/>
              <a:p>
                <a:r>
                  <a:rPr lang="en-US">
                    <a:noFill/>
                  </a:rPr>
                  <a:t> </a:t>
                </a:r>
              </a:p>
            </p:txBody>
          </p:sp>
        </mc:Fallback>
      </mc:AlternateContent>
      <p:sp>
        <p:nvSpPr>
          <p:cNvPr id="46" name="Arc 40"/>
          <p:cNvSpPr>
            <a:spLocks/>
          </p:cNvSpPr>
          <p:nvPr/>
        </p:nvSpPr>
        <p:spPr bwMode="auto">
          <a:xfrm rot="18884941">
            <a:off x="4906216" y="5453786"/>
            <a:ext cx="212725" cy="20320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 name="Arc 40"/>
          <p:cNvSpPr>
            <a:spLocks/>
          </p:cNvSpPr>
          <p:nvPr/>
        </p:nvSpPr>
        <p:spPr bwMode="auto">
          <a:xfrm rot="18884941">
            <a:off x="7845415" y="5453785"/>
            <a:ext cx="212725" cy="20320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extLst>
      <p:ext uri="{BB962C8B-B14F-4D97-AF65-F5344CB8AC3E}">
        <p14:creationId xmlns:p14="http://schemas.microsoft.com/office/powerpoint/2010/main" val="355022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down)">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24633"/>
                                        </p:tgtEl>
                                        <p:attrNameLst>
                                          <p:attrName>style.visibility</p:attrName>
                                        </p:attrNameLst>
                                      </p:cBhvr>
                                      <p:to>
                                        <p:strVal val="visible"/>
                                      </p:to>
                                    </p:set>
                                    <p:animEffect transition="in" filter="wipe(down)">
                                      <p:cBhvr>
                                        <p:cTn id="12" dur="500"/>
                                        <p:tgtEl>
                                          <p:spTgt spid="124633"/>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124597"/>
                                        </p:tgtEl>
                                        <p:attrNameLst>
                                          <p:attrName>style.visibility</p:attrName>
                                        </p:attrNameLst>
                                      </p:cBhvr>
                                      <p:to>
                                        <p:strVal val="visible"/>
                                      </p:to>
                                    </p:set>
                                    <p:animEffect transition="in" filter="wipe(down)">
                                      <p:cBhvr>
                                        <p:cTn id="15" dur="500"/>
                                        <p:tgtEl>
                                          <p:spTgt spid="124597"/>
                                        </p:tgtEl>
                                      </p:cBhvr>
                                    </p:animEffect>
                                  </p:childTnLst>
                                </p:cTn>
                              </p:par>
                              <p:par>
                                <p:cTn id="16" presetID="22" presetClass="entr" presetSubtype="4"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down)">
                                      <p:cBhvr>
                                        <p:cTn id="18" dur="500"/>
                                        <p:tgtEl>
                                          <p:spTgt spid="2"/>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124598"/>
                                        </p:tgtEl>
                                        <p:attrNameLst>
                                          <p:attrName>style.visibility</p:attrName>
                                        </p:attrNameLst>
                                      </p:cBhvr>
                                      <p:to>
                                        <p:strVal val="visible"/>
                                      </p:to>
                                    </p:set>
                                    <p:animEffect transition="in" filter="wipe(down)">
                                      <p:cBhvr>
                                        <p:cTn id="21" dur="500"/>
                                        <p:tgtEl>
                                          <p:spTgt spid="124598"/>
                                        </p:tgtEl>
                                      </p:cBhvr>
                                    </p:animEffect>
                                  </p:childTnLst>
                                </p:cTn>
                              </p:par>
                              <p:par>
                                <p:cTn id="22" presetID="22" presetClass="entr" presetSubtype="4" fill="hold" nodeType="withEffect">
                                  <p:stCondLst>
                                    <p:cond delay="0"/>
                                  </p:stCondLst>
                                  <p:childTnLst>
                                    <p:set>
                                      <p:cBhvr>
                                        <p:cTn id="23" dur="1" fill="hold">
                                          <p:stCondLst>
                                            <p:cond delay="0"/>
                                          </p:stCondLst>
                                        </p:cTn>
                                        <p:tgtEl>
                                          <p:spTgt spid="124637"/>
                                        </p:tgtEl>
                                        <p:attrNameLst>
                                          <p:attrName>style.visibility</p:attrName>
                                        </p:attrNameLst>
                                      </p:cBhvr>
                                      <p:to>
                                        <p:strVal val="visible"/>
                                      </p:to>
                                    </p:set>
                                    <p:animEffect transition="in" filter="wipe(down)">
                                      <p:cBhvr>
                                        <p:cTn id="24" dur="500"/>
                                        <p:tgtEl>
                                          <p:spTgt spid="124637"/>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24599"/>
                                        </p:tgtEl>
                                        <p:attrNameLst>
                                          <p:attrName>style.visibility</p:attrName>
                                        </p:attrNameLst>
                                      </p:cBhvr>
                                      <p:to>
                                        <p:strVal val="visible"/>
                                      </p:to>
                                    </p:set>
                                    <p:animEffect transition="in" filter="wipe(down)">
                                      <p:cBhvr>
                                        <p:cTn id="27" dur="500"/>
                                        <p:tgtEl>
                                          <p:spTgt spid="12459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down)">
                                      <p:cBhvr>
                                        <p:cTn id="32" dur="500"/>
                                        <p:tgtEl>
                                          <p:spTgt spid="8"/>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5144"/>
                                        </p:tgtEl>
                                        <p:attrNameLst>
                                          <p:attrName>style.visibility</p:attrName>
                                        </p:attrNameLst>
                                      </p:cBhvr>
                                      <p:to>
                                        <p:strVal val="visible"/>
                                      </p:to>
                                    </p:set>
                                    <p:animEffect transition="in" filter="wipe(down)">
                                      <p:cBhvr>
                                        <p:cTn id="35" dur="500"/>
                                        <p:tgtEl>
                                          <p:spTgt spid="5144"/>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36"/>
                                        </p:tgtEl>
                                        <p:attrNameLst>
                                          <p:attrName>style.visibility</p:attrName>
                                        </p:attrNameLst>
                                      </p:cBhvr>
                                      <p:to>
                                        <p:strVal val="visible"/>
                                      </p:to>
                                    </p:set>
                                    <p:animEffect transition="in" filter="wipe(down)">
                                      <p:cBhvr>
                                        <p:cTn id="40" dur="500"/>
                                        <p:tgtEl>
                                          <p:spTgt spid="36"/>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5142"/>
                                        </p:tgtEl>
                                        <p:attrNameLst>
                                          <p:attrName>style.visibility</p:attrName>
                                        </p:attrNameLst>
                                      </p:cBhvr>
                                      <p:to>
                                        <p:strVal val="visible"/>
                                      </p:to>
                                    </p:set>
                                    <p:animEffect transition="in" filter="wipe(down)">
                                      <p:cBhvr>
                                        <p:cTn id="43" dur="500"/>
                                        <p:tgtEl>
                                          <p:spTgt spid="5142"/>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nodeType="clickEffect">
                                  <p:stCondLst>
                                    <p:cond delay="0"/>
                                  </p:stCondLst>
                                  <p:childTnLst>
                                    <p:set>
                                      <p:cBhvr>
                                        <p:cTn id="47" dur="1" fill="hold">
                                          <p:stCondLst>
                                            <p:cond delay="0"/>
                                          </p:stCondLst>
                                        </p:cTn>
                                        <p:tgtEl>
                                          <p:spTgt spid="32"/>
                                        </p:tgtEl>
                                        <p:attrNameLst>
                                          <p:attrName>style.visibility</p:attrName>
                                        </p:attrNameLst>
                                      </p:cBhvr>
                                      <p:to>
                                        <p:strVal val="visible"/>
                                      </p:to>
                                    </p:set>
                                    <p:animEffect transition="in" filter="wipe(down)">
                                      <p:cBhvr>
                                        <p:cTn id="48" dur="500"/>
                                        <p:tgtEl>
                                          <p:spTgt spid="32"/>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wipe(down)">
                                      <p:cBhvr>
                                        <p:cTn id="51" dur="500"/>
                                        <p:tgtEl>
                                          <p:spTgt spid="27"/>
                                        </p:tgtEl>
                                      </p:cBhvr>
                                    </p:animEffect>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fade">
                                      <p:cBhvr>
                                        <p:cTn id="56" dur="1000"/>
                                        <p:tgtEl>
                                          <p:spTgt spid="15"/>
                                        </p:tgtEl>
                                      </p:cBhvr>
                                    </p:animEffect>
                                    <p:anim calcmode="lin" valueType="num">
                                      <p:cBhvr>
                                        <p:cTn id="57" dur="1000" fill="hold"/>
                                        <p:tgtEl>
                                          <p:spTgt spid="15"/>
                                        </p:tgtEl>
                                        <p:attrNameLst>
                                          <p:attrName>ppt_x</p:attrName>
                                        </p:attrNameLst>
                                      </p:cBhvr>
                                      <p:tavLst>
                                        <p:tav tm="0">
                                          <p:val>
                                            <p:strVal val="#ppt_x"/>
                                          </p:val>
                                        </p:tav>
                                        <p:tav tm="100000">
                                          <p:val>
                                            <p:strVal val="#ppt_x"/>
                                          </p:val>
                                        </p:tav>
                                      </p:tavLst>
                                    </p:anim>
                                    <p:anim calcmode="lin" valueType="num">
                                      <p:cBhvr>
                                        <p:cTn id="58" dur="1000" fill="hold"/>
                                        <p:tgtEl>
                                          <p:spTgt spid="15"/>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43"/>
                                        </p:tgtEl>
                                        <p:attrNameLst>
                                          <p:attrName>style.visibility</p:attrName>
                                        </p:attrNameLst>
                                      </p:cBhvr>
                                      <p:to>
                                        <p:strVal val="visible"/>
                                      </p:to>
                                    </p:set>
                                    <p:animEffect transition="in" filter="fade">
                                      <p:cBhvr>
                                        <p:cTn id="61" dur="1000"/>
                                        <p:tgtEl>
                                          <p:spTgt spid="43"/>
                                        </p:tgtEl>
                                      </p:cBhvr>
                                    </p:animEffect>
                                    <p:anim calcmode="lin" valueType="num">
                                      <p:cBhvr>
                                        <p:cTn id="62" dur="1000" fill="hold"/>
                                        <p:tgtEl>
                                          <p:spTgt spid="43"/>
                                        </p:tgtEl>
                                        <p:attrNameLst>
                                          <p:attrName>ppt_x</p:attrName>
                                        </p:attrNameLst>
                                      </p:cBhvr>
                                      <p:tavLst>
                                        <p:tav tm="0">
                                          <p:val>
                                            <p:strVal val="#ppt_x"/>
                                          </p:val>
                                        </p:tav>
                                        <p:tav tm="100000">
                                          <p:val>
                                            <p:strVal val="#ppt_x"/>
                                          </p:val>
                                        </p:tav>
                                      </p:tavLst>
                                    </p:anim>
                                    <p:anim calcmode="lin" valueType="num">
                                      <p:cBhvr>
                                        <p:cTn id="63"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19"/>
                                        </p:tgtEl>
                                        <p:attrNameLst>
                                          <p:attrName>style.visibility</p:attrName>
                                        </p:attrNameLst>
                                      </p:cBhvr>
                                      <p:to>
                                        <p:strVal val="visible"/>
                                      </p:to>
                                    </p:set>
                                    <p:animEffect transition="in" filter="fade">
                                      <p:cBhvr>
                                        <p:cTn id="68" dur="1000"/>
                                        <p:tgtEl>
                                          <p:spTgt spid="19"/>
                                        </p:tgtEl>
                                      </p:cBhvr>
                                    </p:animEffect>
                                    <p:anim calcmode="lin" valueType="num">
                                      <p:cBhvr>
                                        <p:cTn id="69" dur="1000" fill="hold"/>
                                        <p:tgtEl>
                                          <p:spTgt spid="19"/>
                                        </p:tgtEl>
                                        <p:attrNameLst>
                                          <p:attrName>ppt_x</p:attrName>
                                        </p:attrNameLst>
                                      </p:cBhvr>
                                      <p:tavLst>
                                        <p:tav tm="0">
                                          <p:val>
                                            <p:strVal val="#ppt_x"/>
                                          </p:val>
                                        </p:tav>
                                        <p:tav tm="100000">
                                          <p:val>
                                            <p:strVal val="#ppt_x"/>
                                          </p:val>
                                        </p:tav>
                                      </p:tavLst>
                                    </p:anim>
                                    <p:anim calcmode="lin" valueType="num">
                                      <p:cBhvr>
                                        <p:cTn id="70" dur="1000" fill="hold"/>
                                        <p:tgtEl>
                                          <p:spTgt spid="19"/>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46"/>
                                        </p:tgtEl>
                                        <p:attrNameLst>
                                          <p:attrName>style.visibility</p:attrName>
                                        </p:attrNameLst>
                                      </p:cBhvr>
                                      <p:to>
                                        <p:strVal val="visible"/>
                                      </p:to>
                                    </p:set>
                                    <p:animEffect transition="in" filter="fade">
                                      <p:cBhvr>
                                        <p:cTn id="73" dur="1000"/>
                                        <p:tgtEl>
                                          <p:spTgt spid="46"/>
                                        </p:tgtEl>
                                      </p:cBhvr>
                                    </p:animEffect>
                                    <p:anim calcmode="lin" valueType="num">
                                      <p:cBhvr>
                                        <p:cTn id="74" dur="1000" fill="hold"/>
                                        <p:tgtEl>
                                          <p:spTgt spid="46"/>
                                        </p:tgtEl>
                                        <p:attrNameLst>
                                          <p:attrName>ppt_x</p:attrName>
                                        </p:attrNameLst>
                                      </p:cBhvr>
                                      <p:tavLst>
                                        <p:tav tm="0">
                                          <p:val>
                                            <p:strVal val="#ppt_x"/>
                                          </p:val>
                                        </p:tav>
                                        <p:tav tm="100000">
                                          <p:val>
                                            <p:strVal val="#ppt_x"/>
                                          </p:val>
                                        </p:tav>
                                      </p:tavLst>
                                    </p:anim>
                                    <p:anim calcmode="lin" valueType="num">
                                      <p:cBhvr>
                                        <p:cTn id="75"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grpId="0" nodeType="clickEffect">
                                  <p:stCondLst>
                                    <p:cond delay="0"/>
                                  </p:stCondLst>
                                  <p:childTnLst>
                                    <p:set>
                                      <p:cBhvr>
                                        <p:cTn id="79" dur="1" fill="hold">
                                          <p:stCondLst>
                                            <p:cond delay="0"/>
                                          </p:stCondLst>
                                        </p:cTn>
                                        <p:tgtEl>
                                          <p:spTgt spid="20"/>
                                        </p:tgtEl>
                                        <p:attrNameLst>
                                          <p:attrName>style.visibility</p:attrName>
                                        </p:attrNameLst>
                                      </p:cBhvr>
                                      <p:to>
                                        <p:strVal val="visible"/>
                                      </p:to>
                                    </p:set>
                                    <p:anim calcmode="lin" valueType="num">
                                      <p:cBhvr additive="base">
                                        <p:cTn id="80" dur="500" fill="hold"/>
                                        <p:tgtEl>
                                          <p:spTgt spid="20"/>
                                        </p:tgtEl>
                                        <p:attrNameLst>
                                          <p:attrName>ppt_x</p:attrName>
                                        </p:attrNameLst>
                                      </p:cBhvr>
                                      <p:tavLst>
                                        <p:tav tm="0">
                                          <p:val>
                                            <p:strVal val="#ppt_x"/>
                                          </p:val>
                                        </p:tav>
                                        <p:tav tm="100000">
                                          <p:val>
                                            <p:strVal val="#ppt_x"/>
                                          </p:val>
                                        </p:tav>
                                      </p:tavLst>
                                    </p:anim>
                                    <p:anim calcmode="lin" valueType="num">
                                      <p:cBhvr additive="base">
                                        <p:cTn id="81" dur="500" fill="hold"/>
                                        <p:tgtEl>
                                          <p:spTgt spid="20"/>
                                        </p:tgtEl>
                                        <p:attrNameLst>
                                          <p:attrName>ppt_y</p:attrName>
                                        </p:attrNameLst>
                                      </p:cBhvr>
                                      <p:tavLst>
                                        <p:tav tm="0">
                                          <p:val>
                                            <p:strVal val="1+#ppt_h/2"/>
                                          </p:val>
                                        </p:tav>
                                        <p:tav tm="100000">
                                          <p:val>
                                            <p:strVal val="#ppt_y"/>
                                          </p:val>
                                        </p:tav>
                                      </p:tavLst>
                                    </p:anim>
                                  </p:childTnLst>
                                </p:cTn>
                              </p:par>
                              <p:par>
                                <p:cTn id="82" presetID="2" presetClass="entr" presetSubtype="4" fill="hold" grpId="0" nodeType="withEffect">
                                  <p:stCondLst>
                                    <p:cond delay="0"/>
                                  </p:stCondLst>
                                  <p:childTnLst>
                                    <p:set>
                                      <p:cBhvr>
                                        <p:cTn id="83" dur="1" fill="hold">
                                          <p:stCondLst>
                                            <p:cond delay="0"/>
                                          </p:stCondLst>
                                        </p:cTn>
                                        <p:tgtEl>
                                          <p:spTgt spid="47"/>
                                        </p:tgtEl>
                                        <p:attrNameLst>
                                          <p:attrName>style.visibility</p:attrName>
                                        </p:attrNameLst>
                                      </p:cBhvr>
                                      <p:to>
                                        <p:strVal val="visible"/>
                                      </p:to>
                                    </p:set>
                                    <p:anim calcmode="lin" valueType="num">
                                      <p:cBhvr additive="base">
                                        <p:cTn id="84" dur="500" fill="hold"/>
                                        <p:tgtEl>
                                          <p:spTgt spid="47"/>
                                        </p:tgtEl>
                                        <p:attrNameLst>
                                          <p:attrName>ppt_x</p:attrName>
                                        </p:attrNameLst>
                                      </p:cBhvr>
                                      <p:tavLst>
                                        <p:tav tm="0">
                                          <p:val>
                                            <p:strVal val="#ppt_x"/>
                                          </p:val>
                                        </p:tav>
                                        <p:tav tm="100000">
                                          <p:val>
                                            <p:strVal val="#ppt_x"/>
                                          </p:val>
                                        </p:tav>
                                      </p:tavLst>
                                    </p:anim>
                                    <p:anim calcmode="lin" valueType="num">
                                      <p:cBhvr additive="base">
                                        <p:cTn id="85"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597" grpId="0"/>
      <p:bldP spid="124598" grpId="0"/>
      <p:bldP spid="124599" grpId="0"/>
      <p:bldP spid="5144" grpId="0" animBg="1"/>
      <p:bldP spid="5142" grpId="0" animBg="1"/>
      <p:bldP spid="27" grpId="0" animBg="1"/>
      <p:bldP spid="28" grpId="0" animBg="1"/>
      <p:bldP spid="15" grpId="0"/>
      <p:bldP spid="43" grpId="0" animBg="1"/>
      <p:bldP spid="19" grpId="0"/>
      <p:bldP spid="20" grpId="0"/>
      <p:bldP spid="46" grpId="0" animBg="1"/>
      <p:bldP spid="4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6" name="Picture 6" descr="Tổng Hợp] 909+ hình ảnh suy nghĩ rối bời dễ thương nhấ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200400"/>
            <a:ext cx="3505199" cy="3505200"/>
          </a:xfrm>
          <a:prstGeom prst="rect">
            <a:avLst/>
          </a:prstGeom>
          <a:noFill/>
          <a:extLst>
            <a:ext uri="{909E8E84-426E-40DD-AFC4-6F175D3DCCD1}">
              <a14:hiddenFill xmlns:a14="http://schemas.microsoft.com/office/drawing/2010/main">
                <a:solidFill>
                  <a:srgbClr val="FFFFFF"/>
                </a:solidFill>
              </a14:hiddenFill>
            </a:ext>
          </a:extLst>
        </p:spPr>
      </p:pic>
      <p:sp>
        <p:nvSpPr>
          <p:cNvPr id="5" name="Cloud Callout 4"/>
          <p:cNvSpPr/>
          <p:nvPr/>
        </p:nvSpPr>
        <p:spPr>
          <a:xfrm>
            <a:off x="479738" y="692524"/>
            <a:ext cx="2819400" cy="2660276"/>
          </a:xfrm>
          <a:prstGeom prst="cloud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p:nvPr/>
        </p:nvPicPr>
        <p:blipFill>
          <a:blip r:embed="rId4">
            <a:extLst>
              <a:ext uri="{28A0092B-C50C-407E-A947-70E740481C1C}">
                <a14:useLocalDpi xmlns:a14="http://schemas.microsoft.com/office/drawing/2010/main" val="0"/>
              </a:ext>
            </a:extLst>
          </a:blip>
          <a:stretch>
            <a:fillRect/>
          </a:stretch>
        </p:blipFill>
        <p:spPr>
          <a:xfrm>
            <a:off x="3429000" y="4293"/>
            <a:ext cx="5715000" cy="4419600"/>
          </a:xfrm>
          <a:prstGeom prst="rect">
            <a:avLst/>
          </a:prstGeom>
          <a:solidFill>
            <a:schemeClr val="bg1"/>
          </a:solidFill>
        </p:spPr>
      </p:pic>
      <mc:AlternateContent xmlns:mc="http://schemas.openxmlformats.org/markup-compatibility/2006" xmlns:a14="http://schemas.microsoft.com/office/drawing/2010/main">
        <mc:Choice Requires="a14">
          <p:sp>
            <p:nvSpPr>
              <p:cNvPr id="8" name="Text Box 636"/>
              <p:cNvSpPr txBox="1">
                <a:spLocks noChangeArrowheads="1"/>
              </p:cNvSpPr>
              <p:nvPr/>
            </p:nvSpPr>
            <p:spPr bwMode="auto">
              <a:xfrm>
                <a:off x="1371600" y="1075512"/>
                <a:ext cx="1828800" cy="661400"/>
              </a:xfrm>
              <a:prstGeom prst="rect">
                <a:avLst/>
              </a:prstGeom>
              <a:noFill/>
              <a:ln>
                <a:noFill/>
              </a:ln>
              <a:extLst>
                <a:ext uri="{909E8E84-426E-40DD-AFC4-6F175D3DCCD1}">
                  <a14:hiddenFill>
                    <a:solidFill>
                      <a:srgbClr val="FFFFFF"/>
                    </a:solidFill>
                  </a14:hiddenFill>
                </a:ext>
                <a:ext uri="{91240B29-F687-4F45-9708-019B960494DF}">
                  <a14:hiddenLine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50000"/>
                  </a:spcBef>
                  <a:buNone/>
                </a:pPr>
                <a14:m>
                  <m:oMath xmlns:m="http://schemas.openxmlformats.org/officeDocument/2006/math">
                    <m:acc>
                      <m:accPr>
                        <m:chr m:val="̂"/>
                        <m:ctrlPr>
                          <a:rPr lang="en-US" altLang="en-US" sz="3600" b="1" i="1" smtClean="0">
                            <a:latin typeface="Cambria Math" panose="02040503050406030204" pitchFamily="18" charset="0"/>
                          </a:rPr>
                        </m:ctrlPr>
                      </m:accPr>
                      <m:e>
                        <m:r>
                          <a:rPr lang="en-US" altLang="en-US" sz="3600" b="1" i="1" smtClean="0">
                            <a:latin typeface="Cambria Math" panose="02040503050406030204" pitchFamily="18" charset="0"/>
                          </a:rPr>
                          <m:t>𝑫𝑭𝑩</m:t>
                        </m:r>
                      </m:e>
                    </m:acc>
                  </m:oMath>
                </a14:m>
                <a:r>
                  <a:rPr lang="en-US" altLang="en-US" sz="3600" b="1" dirty="0">
                    <a:latin typeface="Times New Roman" panose="02020603050405020304" pitchFamily="18" charset="0"/>
                  </a:rPr>
                  <a:t> ?</a:t>
                </a:r>
              </a:p>
            </p:txBody>
          </p:sp>
        </mc:Choice>
        <mc:Fallback xmlns="">
          <p:sp>
            <p:nvSpPr>
              <p:cNvPr id="8" name="Text Box 636"/>
              <p:cNvSpPr txBox="1">
                <a:spLocks noRot="1" noChangeAspect="1" noMove="1" noResize="1" noEditPoints="1" noAdjustHandles="1" noChangeArrowheads="1" noChangeShapeType="1" noTextEdit="1"/>
              </p:cNvSpPr>
              <p:nvPr/>
            </p:nvSpPr>
            <p:spPr bwMode="auto">
              <a:xfrm>
                <a:off x="1371600" y="1075512"/>
                <a:ext cx="1828800" cy="661400"/>
              </a:xfrm>
              <a:prstGeom prst="rect">
                <a:avLst/>
              </a:prstGeom>
              <a:blipFill rotWithShape="0">
                <a:blip r:embed="rId5"/>
                <a:stretch>
                  <a:fillRect t="-11927" b="-33028"/>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636"/>
              <p:cNvSpPr txBox="1">
                <a:spLocks noChangeArrowheads="1"/>
              </p:cNvSpPr>
              <p:nvPr/>
            </p:nvSpPr>
            <p:spPr bwMode="auto">
              <a:xfrm>
                <a:off x="975038" y="2022662"/>
                <a:ext cx="1828800" cy="661400"/>
              </a:xfrm>
              <a:prstGeom prst="rect">
                <a:avLst/>
              </a:prstGeom>
              <a:noFill/>
              <a:ln>
                <a:noFill/>
              </a:ln>
              <a:extLst>
                <a:ext uri="{909E8E84-426E-40DD-AFC4-6F175D3DCCD1}">
                  <a14:hiddenFill>
                    <a:solidFill>
                      <a:srgbClr val="FFFFFF"/>
                    </a:solidFill>
                  </a14:hiddenFill>
                </a:ext>
                <a:ext uri="{91240B29-F687-4F45-9708-019B960494DF}">
                  <a14:hiddenLine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50000"/>
                  </a:spcBef>
                  <a:buNone/>
                </a:pPr>
                <a14:m>
                  <m:oMath xmlns:m="http://schemas.openxmlformats.org/officeDocument/2006/math">
                    <m:acc>
                      <m:accPr>
                        <m:chr m:val="̂"/>
                        <m:ctrlPr>
                          <a:rPr lang="en-US" altLang="en-US" sz="3600" b="1" i="1" smtClean="0">
                            <a:solidFill>
                              <a:srgbClr val="FF0000"/>
                            </a:solidFill>
                            <a:latin typeface="Cambria Math" panose="02040503050406030204" pitchFamily="18" charset="0"/>
                          </a:rPr>
                        </m:ctrlPr>
                      </m:accPr>
                      <m:e>
                        <m:r>
                          <a:rPr lang="en-US" altLang="en-US" sz="3600" b="1" i="1" smtClean="0">
                            <a:solidFill>
                              <a:srgbClr val="FF0000"/>
                            </a:solidFill>
                            <a:latin typeface="Cambria Math" panose="02040503050406030204" pitchFamily="18" charset="0"/>
                          </a:rPr>
                          <m:t>𝑫𝑬𝑩</m:t>
                        </m:r>
                      </m:e>
                    </m:acc>
                  </m:oMath>
                </a14:m>
                <a:r>
                  <a:rPr lang="en-US" altLang="en-US" sz="3600" b="1" dirty="0">
                    <a:solidFill>
                      <a:srgbClr val="FF0000"/>
                    </a:solidFill>
                    <a:latin typeface="Times New Roman" panose="02020603050405020304" pitchFamily="18" charset="0"/>
                  </a:rPr>
                  <a:t> ?</a:t>
                </a:r>
              </a:p>
            </p:txBody>
          </p:sp>
        </mc:Choice>
        <mc:Fallback xmlns="">
          <p:sp>
            <p:nvSpPr>
              <p:cNvPr id="9" name="Text Box 636"/>
              <p:cNvSpPr txBox="1">
                <a:spLocks noRot="1" noChangeAspect="1" noMove="1" noResize="1" noEditPoints="1" noAdjustHandles="1" noChangeArrowheads="1" noChangeShapeType="1" noTextEdit="1"/>
              </p:cNvSpPr>
              <p:nvPr/>
            </p:nvSpPr>
            <p:spPr bwMode="auto">
              <a:xfrm>
                <a:off x="975038" y="2022662"/>
                <a:ext cx="1828800" cy="661400"/>
              </a:xfrm>
              <a:prstGeom prst="rect">
                <a:avLst/>
              </a:prstGeom>
              <a:blipFill rotWithShape="0">
                <a:blip r:embed="rId6"/>
                <a:stretch>
                  <a:fillRect t="-12963" b="-34259"/>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r>
                  <a:rPr lang="en-US">
                    <a:noFill/>
                  </a:rPr>
                  <a:t> </a:t>
                </a:r>
              </a:p>
            </p:txBody>
          </p:sp>
        </mc:Fallback>
      </mc:AlternateContent>
    </p:spTree>
    <p:extLst>
      <p:ext uri="{BB962C8B-B14F-4D97-AF65-F5344CB8AC3E}">
        <p14:creationId xmlns:p14="http://schemas.microsoft.com/office/powerpoint/2010/main" val="2752769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nodeType="withEffect">
                                  <p:stCondLst>
                                    <p:cond delay="0"/>
                                  </p:stCondLst>
                                  <p:childTnLst>
                                    <p:set>
                                      <p:cBhvr>
                                        <p:cTn id="9" dur="1" fill="hold">
                                          <p:stCondLst>
                                            <p:cond delay="0"/>
                                          </p:stCondLst>
                                        </p:cTn>
                                        <p:tgtEl>
                                          <p:spTgt spid="5126"/>
                                        </p:tgtEl>
                                        <p:attrNameLst>
                                          <p:attrName>style.visibility</p:attrName>
                                        </p:attrNameLst>
                                      </p:cBhvr>
                                      <p:to>
                                        <p:strVal val="visible"/>
                                      </p:to>
                                    </p:set>
                                    <p:animEffect transition="in" filter="wipe(down)">
                                      <p:cBhvr>
                                        <p:cTn id="10" dur="500"/>
                                        <p:tgtEl>
                                          <p:spTgt spid="512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down)">
                                      <p:cBhvr>
                                        <p:cTn id="18" dur="500"/>
                                        <p:tgtEl>
                                          <p:spTgt spid="9"/>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down)">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0" y="13952"/>
            <a:ext cx="9144000" cy="1967248"/>
          </a:xfrm>
          <a:gradFill>
            <a:gsLst>
              <a:gs pos="0">
                <a:srgbClr val="00B0F0"/>
              </a:gs>
              <a:gs pos="50000">
                <a:schemeClr val="accent1">
                  <a:tint val="44500"/>
                  <a:satMod val="160000"/>
                </a:schemeClr>
              </a:gs>
              <a:gs pos="100000">
                <a:schemeClr val="accent1">
                  <a:tint val="23500"/>
                  <a:satMod val="160000"/>
                </a:schemeClr>
              </a:gs>
            </a:gsLst>
            <a:lin ang="5400000" scaled="0"/>
          </a:gradFill>
        </p:spPr>
        <p:txBody>
          <a:bodyPr>
            <a:noAutofit/>
          </a:bodyPr>
          <a:lstStyle/>
          <a:p>
            <a:r>
              <a:rPr lang="en-US" sz="5000" b="1" dirty="0" err="1">
                <a:solidFill>
                  <a:srgbClr val="FF0066"/>
                </a:solidFill>
                <a:latin typeface="Times New Roman" pitchFamily="18" charset="0"/>
                <a:cs typeface="Times New Roman" pitchFamily="18" charset="0"/>
              </a:rPr>
              <a:t>Ch</a:t>
            </a:r>
            <a:r>
              <a:rPr lang="vi-VN" sz="5000" b="1" dirty="0">
                <a:solidFill>
                  <a:srgbClr val="FF0066"/>
                </a:solidFill>
                <a:cs typeface="Times New Roman" pitchFamily="18" charset="0"/>
              </a:rPr>
              <a:t>ươ</a:t>
            </a:r>
            <a:r>
              <a:rPr lang="en-US" sz="5000" b="1" dirty="0">
                <a:solidFill>
                  <a:srgbClr val="FF0066"/>
                </a:solidFill>
                <a:cs typeface="Times New Roman" pitchFamily="18" charset="0"/>
              </a:rPr>
              <a:t>ng III</a:t>
            </a:r>
            <a:br>
              <a:rPr lang="en-US" sz="5000" b="1" dirty="0">
                <a:solidFill>
                  <a:srgbClr val="FF0066"/>
                </a:solidFill>
                <a:cs typeface="Times New Roman" pitchFamily="18" charset="0"/>
              </a:rPr>
            </a:br>
            <a:r>
              <a:rPr lang="en-US" sz="5000" b="1" dirty="0">
                <a:solidFill>
                  <a:srgbClr val="FF0066"/>
                </a:solidFill>
                <a:cs typeface="Times New Roman" pitchFamily="18" charset="0"/>
              </a:rPr>
              <a:t> GÓC VỚI Đ</a:t>
            </a:r>
            <a:r>
              <a:rPr lang="vi-VN" sz="5000" b="1" dirty="0">
                <a:solidFill>
                  <a:srgbClr val="FF0066"/>
                </a:solidFill>
                <a:cs typeface="Times New Roman" pitchFamily="18" charset="0"/>
              </a:rPr>
              <a:t>ƯỜ</a:t>
            </a:r>
            <a:r>
              <a:rPr lang="en-US" sz="5000" b="1" dirty="0">
                <a:solidFill>
                  <a:srgbClr val="FF0066"/>
                </a:solidFill>
                <a:cs typeface="Times New Roman" pitchFamily="18" charset="0"/>
              </a:rPr>
              <a:t>NG TRÒN</a:t>
            </a:r>
            <a:endParaRPr lang="en-US" sz="5000" b="1" dirty="0">
              <a:solidFill>
                <a:srgbClr val="FF0066"/>
              </a:solidFill>
              <a:latin typeface="Times New Roman" pitchFamily="18" charset="0"/>
              <a:cs typeface="Times New Roman" pitchFamily="18" charset="0"/>
            </a:endParaRPr>
          </a:p>
        </p:txBody>
      </p:sp>
      <p:sp>
        <p:nvSpPr>
          <p:cNvPr id="10" name="Title 1"/>
          <p:cNvSpPr txBox="1">
            <a:spLocks/>
          </p:cNvSpPr>
          <p:nvPr/>
        </p:nvSpPr>
        <p:spPr>
          <a:xfrm>
            <a:off x="0" y="1981200"/>
            <a:ext cx="9144000" cy="4648200"/>
          </a:xfrm>
          <a:prstGeom prst="rect">
            <a:avLst/>
          </a:prstGeom>
          <a:gradFill>
            <a:gsLst>
              <a:gs pos="76000">
                <a:srgbClr val="00B0F0"/>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50000"/>
              </a:lnSpc>
            </a:pPr>
            <a:r>
              <a:rPr lang="en-US" sz="5000" b="1">
                <a:solidFill>
                  <a:srgbClr val="FF0000"/>
                </a:solidFill>
                <a:latin typeface="Times New Roman" pitchFamily="18" charset="0"/>
                <a:cs typeface="Times New Roman" pitchFamily="18" charset="0"/>
              </a:rPr>
              <a:t>TIẾT 42- 43</a:t>
            </a:r>
            <a:endParaRPr lang="en-US" sz="5000" b="1" dirty="0">
              <a:solidFill>
                <a:srgbClr val="FF0000"/>
              </a:solidFill>
              <a:latin typeface="Times New Roman" pitchFamily="18" charset="0"/>
              <a:cs typeface="Times New Roman" pitchFamily="18" charset="0"/>
            </a:endParaRPr>
          </a:p>
          <a:p>
            <a:pPr>
              <a:lnSpc>
                <a:spcPct val="150000"/>
              </a:lnSpc>
            </a:pPr>
            <a:r>
              <a:rPr lang="en-US" sz="5000" b="1" dirty="0">
                <a:solidFill>
                  <a:srgbClr val="FF0000"/>
                </a:solidFill>
                <a:latin typeface="Times New Roman" pitchFamily="18" charset="0"/>
                <a:cs typeface="Times New Roman" pitchFamily="18" charset="0"/>
              </a:rPr>
              <a:t> </a:t>
            </a:r>
            <a:r>
              <a:rPr lang="en-US" sz="5000" b="1" dirty="0">
                <a:cs typeface="Times New Roman" pitchFamily="18" charset="0"/>
              </a:rPr>
              <a:t>GÓC CÓ ĐỈNH Ở BÊN TRONG </a:t>
            </a:r>
          </a:p>
          <a:p>
            <a:pPr>
              <a:lnSpc>
                <a:spcPct val="150000"/>
              </a:lnSpc>
            </a:pPr>
            <a:r>
              <a:rPr lang="en-US" sz="5000" b="1" dirty="0">
                <a:cs typeface="Times New Roman" pitchFamily="18" charset="0"/>
              </a:rPr>
              <a:t>HAY BÊN NGOÀI Đ</a:t>
            </a:r>
            <a:r>
              <a:rPr lang="vi-VN" sz="5000" b="1" dirty="0">
                <a:cs typeface="Times New Roman" pitchFamily="18" charset="0"/>
              </a:rPr>
              <a:t>ƯỜ</a:t>
            </a:r>
            <a:r>
              <a:rPr lang="en-US" sz="5000" b="1" dirty="0">
                <a:cs typeface="Times New Roman" pitchFamily="18" charset="0"/>
              </a:rPr>
              <a:t>NG TRÒN</a:t>
            </a:r>
            <a:endParaRPr lang="en-US" sz="5000" b="1" dirty="0">
              <a:latin typeface="Times New Roman" pitchFamily="18" charset="0"/>
              <a:cs typeface="Times New Roman" pitchFamily="18" charset="0"/>
            </a:endParaRPr>
          </a:p>
        </p:txBody>
      </p:sp>
    </p:spTree>
    <p:extLst>
      <p:ext uri="{BB962C8B-B14F-4D97-AF65-F5344CB8AC3E}">
        <p14:creationId xmlns:p14="http://schemas.microsoft.com/office/powerpoint/2010/main" val="1193192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a:grpSpLocks/>
          </p:cNvGrpSpPr>
          <p:nvPr/>
        </p:nvGrpSpPr>
        <p:grpSpPr bwMode="auto">
          <a:xfrm>
            <a:off x="1143000" y="3962400"/>
            <a:ext cx="7239000" cy="685800"/>
            <a:chOff x="384" y="1344"/>
            <a:chExt cx="3072" cy="381"/>
          </a:xfrm>
        </p:grpSpPr>
        <p:sp>
          <p:nvSpPr>
            <p:cNvPr id="5" name="AutoShape 4"/>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b="1">
                  <a:solidFill>
                    <a:srgbClr val="000066"/>
                  </a:solidFill>
                  <a:latin typeface="Times New Roman" panose="02020603050405020304" pitchFamily="18" charset="0"/>
                </a:rPr>
                <a:t>40</a:t>
              </a:r>
              <a:r>
                <a:rPr lang="en-US" altLang="en-US" sz="2800" b="1" baseline="30000">
                  <a:solidFill>
                    <a:srgbClr val="000066"/>
                  </a:solidFill>
                  <a:latin typeface="Times New Roman" panose="02020603050405020304" pitchFamily="18" charset="0"/>
                </a:rPr>
                <a:t>0</a:t>
              </a:r>
              <a:endParaRPr lang="en-US" altLang="en-US" sz="2800" b="1">
                <a:solidFill>
                  <a:srgbClr val="000066"/>
                </a:solidFill>
                <a:latin typeface="Times New Roman" panose="02020603050405020304" pitchFamily="18" charset="0"/>
              </a:endParaRPr>
            </a:p>
          </p:txBody>
        </p:sp>
        <p:sp>
          <p:nvSpPr>
            <p:cNvPr id="6" name="AutoShape 5"/>
            <p:cNvSpPr>
              <a:spLocks noChangeArrowheads="1"/>
            </p:cNvSpPr>
            <p:nvPr/>
          </p:nvSpPr>
          <p:spPr bwMode="gray">
            <a:xfrm>
              <a:off x="451" y="1379"/>
              <a:ext cx="592" cy="310"/>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7" name="Freeform 6"/>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8" name="Text Box 7"/>
            <p:cNvSpPr txBox="1">
              <a:spLocks noChangeArrowheads="1"/>
            </p:cNvSpPr>
            <p:nvPr/>
          </p:nvSpPr>
          <p:spPr bwMode="gray">
            <a:xfrm>
              <a:off x="646" y="1373"/>
              <a:ext cx="189" cy="23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defRPr/>
              </a:pPr>
              <a:r>
                <a:rPr lang="en-US" sz="2800" b="1">
                  <a:solidFill>
                    <a:srgbClr val="FF0000"/>
                  </a:solidFill>
                  <a:effectLst>
                    <a:outerShdw blurRad="38100" dist="38100" dir="2700000" algn="tl">
                      <a:srgbClr val="C0C0C0"/>
                    </a:outerShdw>
                  </a:effectLst>
                  <a:latin typeface="Garamond" pitchFamily="18" charset="-93"/>
                  <a:cs typeface="Arial" charset="0"/>
                </a:rPr>
                <a:t>B</a:t>
              </a:r>
            </a:p>
          </p:txBody>
        </p:sp>
        <p:sp>
          <p:nvSpPr>
            <p:cNvPr id="9" name="Text Box 8"/>
            <p:cNvSpPr txBox="1">
              <a:spLocks noChangeArrowheads="1"/>
            </p:cNvSpPr>
            <p:nvPr/>
          </p:nvSpPr>
          <p:spPr bwMode="gray">
            <a:xfrm>
              <a:off x="1124" y="1404"/>
              <a:ext cx="2258" cy="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solidFill>
                  <a:srgbClr val="000066"/>
                </a:solidFill>
                <a:latin typeface="Garamond" panose="02020404030301010803" pitchFamily="18" charset="0"/>
              </a:endParaRPr>
            </a:p>
          </p:txBody>
        </p:sp>
      </p:grpSp>
      <p:grpSp>
        <p:nvGrpSpPr>
          <p:cNvPr id="10" name="Group 9"/>
          <p:cNvGrpSpPr>
            <a:grpSpLocks/>
          </p:cNvGrpSpPr>
          <p:nvPr/>
        </p:nvGrpSpPr>
        <p:grpSpPr bwMode="auto">
          <a:xfrm>
            <a:off x="1166813" y="4877455"/>
            <a:ext cx="7239000" cy="681038"/>
            <a:chOff x="384" y="1344"/>
            <a:chExt cx="3072" cy="381"/>
          </a:xfrm>
        </p:grpSpPr>
        <p:sp>
          <p:nvSpPr>
            <p:cNvPr id="11" name="AutoShape 10"/>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endParaRPr lang="en-US" altLang="en-US" sz="2800" b="1">
                <a:solidFill>
                  <a:srgbClr val="000066"/>
                </a:solidFill>
                <a:latin typeface="Garamond" panose="02020404030301010803" pitchFamily="18" charset="0"/>
              </a:endParaRPr>
            </a:p>
          </p:txBody>
        </p:sp>
        <p:sp>
          <p:nvSpPr>
            <p:cNvPr id="12" name="AutoShape 11"/>
            <p:cNvSpPr>
              <a:spLocks noChangeArrowheads="1"/>
            </p:cNvSpPr>
            <p:nvPr/>
          </p:nvSpPr>
          <p:spPr bwMode="gray">
            <a:xfrm>
              <a:off x="451" y="1379"/>
              <a:ext cx="592" cy="314"/>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13" name="Freeform 12"/>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14" name="Text Box 13"/>
            <p:cNvSpPr txBox="1">
              <a:spLocks noChangeArrowheads="1"/>
            </p:cNvSpPr>
            <p:nvPr/>
          </p:nvSpPr>
          <p:spPr bwMode="gray">
            <a:xfrm>
              <a:off x="649" y="1373"/>
              <a:ext cx="187" cy="29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r">
                <a:defRPr/>
              </a:pPr>
              <a:r>
                <a:rPr lang="en-US" sz="2800" b="1">
                  <a:solidFill>
                    <a:srgbClr val="FF0000"/>
                  </a:solidFill>
                  <a:effectLst>
                    <a:outerShdw blurRad="38100" dist="38100" dir="2700000" algn="tl">
                      <a:srgbClr val="C0C0C0"/>
                    </a:outerShdw>
                  </a:effectLst>
                  <a:latin typeface="Garamond" pitchFamily="18" charset="-93"/>
                  <a:cs typeface="Arial" charset="0"/>
                </a:rPr>
                <a:t>C</a:t>
              </a:r>
            </a:p>
          </p:txBody>
        </p:sp>
        <p:sp>
          <p:nvSpPr>
            <p:cNvPr id="15" name="Text Box 14"/>
            <p:cNvSpPr txBox="1">
              <a:spLocks noChangeArrowheads="1"/>
            </p:cNvSpPr>
            <p:nvPr/>
          </p:nvSpPr>
          <p:spPr bwMode="gray">
            <a:xfrm>
              <a:off x="1124" y="1404"/>
              <a:ext cx="225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600" b="1">
                <a:latin typeface="Garamond" panose="02020404030301010803" pitchFamily="18" charset="0"/>
              </a:endParaRPr>
            </a:p>
          </p:txBody>
        </p:sp>
      </p:grpSp>
      <p:grpSp>
        <p:nvGrpSpPr>
          <p:cNvPr id="16" name="Group 15"/>
          <p:cNvGrpSpPr>
            <a:grpSpLocks/>
          </p:cNvGrpSpPr>
          <p:nvPr/>
        </p:nvGrpSpPr>
        <p:grpSpPr bwMode="auto">
          <a:xfrm>
            <a:off x="1219200" y="5791200"/>
            <a:ext cx="7162800" cy="685800"/>
            <a:chOff x="384" y="1344"/>
            <a:chExt cx="3072" cy="381"/>
          </a:xfrm>
        </p:grpSpPr>
        <p:sp>
          <p:nvSpPr>
            <p:cNvPr id="17" name="AutoShape 16"/>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2800" b="1">
                <a:solidFill>
                  <a:srgbClr val="000066"/>
                </a:solidFill>
                <a:latin typeface="Times New Roman" panose="02020603050405020304" pitchFamily="18" charset="0"/>
              </a:endParaRPr>
            </a:p>
          </p:txBody>
        </p:sp>
        <p:sp>
          <p:nvSpPr>
            <p:cNvPr id="18" name="AutoShape 17"/>
            <p:cNvSpPr>
              <a:spLocks noChangeArrowheads="1"/>
            </p:cNvSpPr>
            <p:nvPr/>
          </p:nvSpPr>
          <p:spPr bwMode="gray">
            <a:xfrm>
              <a:off x="451" y="1379"/>
              <a:ext cx="592" cy="310"/>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19" name="Freeform 18"/>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20" name="Text Box 19"/>
            <p:cNvSpPr txBox="1">
              <a:spLocks noChangeArrowheads="1"/>
            </p:cNvSpPr>
            <p:nvPr/>
          </p:nvSpPr>
          <p:spPr bwMode="gray">
            <a:xfrm>
              <a:off x="647" y="1373"/>
              <a:ext cx="190" cy="289"/>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C0C0C0"/>
                    </a:outerShdw>
                  </a:effectLst>
                  <a:latin typeface="Garamond" pitchFamily="18" charset="-93"/>
                  <a:cs typeface="Arial" charset="0"/>
                </a:rPr>
                <a:t>D</a:t>
              </a:r>
            </a:p>
          </p:txBody>
        </p:sp>
        <p:sp>
          <p:nvSpPr>
            <p:cNvPr id="21" name="Text Box 20"/>
            <p:cNvSpPr txBox="1">
              <a:spLocks noChangeArrowheads="1"/>
            </p:cNvSpPr>
            <p:nvPr/>
          </p:nvSpPr>
          <p:spPr bwMode="gray">
            <a:xfrm>
              <a:off x="1087" y="1381"/>
              <a:ext cx="225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1800" b="1">
                  <a:solidFill>
                    <a:srgbClr val="000099"/>
                  </a:solidFill>
                  <a:latin typeface="Garamond" panose="02020404030301010803" pitchFamily="18" charset="0"/>
                </a:rPr>
                <a:t>                             </a:t>
              </a:r>
              <a:r>
                <a:rPr lang="en-US" altLang="en-US" sz="2800" b="1">
                  <a:solidFill>
                    <a:srgbClr val="000099"/>
                  </a:solidFill>
                  <a:latin typeface="Times New Roman" panose="02020603050405020304" pitchFamily="18" charset="0"/>
                  <a:cs typeface="Times New Roman" panose="02020603050405020304" pitchFamily="18" charset="0"/>
                </a:rPr>
                <a:t>60</a:t>
              </a:r>
              <a:r>
                <a:rPr lang="en-US" altLang="en-US" sz="2800" b="1" baseline="30000">
                  <a:solidFill>
                    <a:srgbClr val="000099"/>
                  </a:solidFill>
                  <a:latin typeface="Times New Roman" panose="02020603050405020304" pitchFamily="18" charset="0"/>
                  <a:cs typeface="Times New Roman" panose="02020603050405020304" pitchFamily="18" charset="0"/>
                </a:rPr>
                <a:t>0</a:t>
              </a:r>
              <a:endParaRPr lang="vi-VN" altLang="en-US" sz="2800" b="1">
                <a:solidFill>
                  <a:srgbClr val="000099"/>
                </a:solidFill>
                <a:latin typeface="Garamond" panose="02020404030301010803" pitchFamily="18" charset="0"/>
              </a:endParaRPr>
            </a:p>
          </p:txBody>
        </p:sp>
      </p:grpSp>
      <p:grpSp>
        <p:nvGrpSpPr>
          <p:cNvPr id="22" name="Group 45"/>
          <p:cNvGrpSpPr>
            <a:grpSpLocks/>
          </p:cNvGrpSpPr>
          <p:nvPr/>
        </p:nvGrpSpPr>
        <p:grpSpPr bwMode="auto">
          <a:xfrm>
            <a:off x="1143000" y="2928938"/>
            <a:ext cx="7162800" cy="769937"/>
            <a:chOff x="384" y="1373"/>
            <a:chExt cx="3072" cy="391"/>
          </a:xfrm>
        </p:grpSpPr>
        <p:sp>
          <p:nvSpPr>
            <p:cNvPr id="23" name="AutoShape 46"/>
            <p:cNvSpPr>
              <a:spLocks noChangeArrowheads="1"/>
            </p:cNvSpPr>
            <p:nvPr/>
          </p:nvSpPr>
          <p:spPr bwMode="gray">
            <a:xfrm>
              <a:off x="384" y="1383"/>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2800" b="1">
                <a:solidFill>
                  <a:srgbClr val="000066"/>
                </a:solidFill>
                <a:latin typeface="Times New Roman" panose="02020603050405020304" pitchFamily="18" charset="0"/>
              </a:endParaRPr>
            </a:p>
            <a:p>
              <a:pPr algn="ctr" eaLnBrk="1" hangingPunct="1">
                <a:spcBef>
                  <a:spcPct val="0"/>
                </a:spcBef>
                <a:buFontTx/>
                <a:buNone/>
              </a:pPr>
              <a:r>
                <a:rPr lang="en-US" altLang="en-US" sz="2800" b="1">
                  <a:solidFill>
                    <a:srgbClr val="000066"/>
                  </a:solidFill>
                  <a:latin typeface="Times New Roman" panose="02020603050405020304" pitchFamily="18" charset="0"/>
                </a:rPr>
                <a:t>30</a:t>
              </a:r>
              <a:r>
                <a:rPr lang="en-US" altLang="en-US" sz="2800" b="1" baseline="30000">
                  <a:solidFill>
                    <a:srgbClr val="000066"/>
                  </a:solidFill>
                  <a:latin typeface="Times New Roman" panose="02020603050405020304" pitchFamily="18" charset="0"/>
                </a:rPr>
                <a:t>0</a:t>
              </a:r>
              <a:endParaRPr lang="en-US" altLang="en-US" sz="2800" b="1">
                <a:solidFill>
                  <a:srgbClr val="000066"/>
                </a:solidFill>
                <a:latin typeface="Times New Roman" panose="02020603050405020304" pitchFamily="18" charset="0"/>
              </a:endParaRPr>
            </a:p>
            <a:p>
              <a:pPr algn="ctr" eaLnBrk="1" hangingPunct="1">
                <a:spcBef>
                  <a:spcPct val="0"/>
                </a:spcBef>
                <a:buFontTx/>
                <a:buNone/>
              </a:pPr>
              <a:endParaRPr lang="en-US" altLang="en-US" sz="2800" b="1">
                <a:solidFill>
                  <a:srgbClr val="000066"/>
                </a:solidFill>
                <a:latin typeface="Garamond" panose="02020404030301010803" pitchFamily="18" charset="0"/>
              </a:endParaRPr>
            </a:p>
          </p:txBody>
        </p:sp>
        <p:sp>
          <p:nvSpPr>
            <p:cNvPr id="24" name="AutoShape 47"/>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25" name="Freeform 48"/>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26" name="Text Box 49"/>
            <p:cNvSpPr txBox="1">
              <a:spLocks noChangeArrowheads="1"/>
            </p:cNvSpPr>
            <p:nvPr/>
          </p:nvSpPr>
          <p:spPr bwMode="gray">
            <a:xfrm>
              <a:off x="648" y="1373"/>
              <a:ext cx="189" cy="263"/>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C0C0C0"/>
                    </a:outerShdw>
                  </a:effectLst>
                  <a:latin typeface="Garamond" pitchFamily="18" charset="-93"/>
                  <a:cs typeface="Arial" charset="0"/>
                </a:rPr>
                <a:t>A</a:t>
              </a:r>
            </a:p>
          </p:txBody>
        </p:sp>
        <p:sp>
          <p:nvSpPr>
            <p:cNvPr id="27" name="Text Box 50"/>
            <p:cNvSpPr txBox="1">
              <a:spLocks noChangeArrowheads="1"/>
            </p:cNvSpPr>
            <p:nvPr/>
          </p:nvSpPr>
          <p:spPr bwMode="gray">
            <a:xfrm>
              <a:off x="1124" y="1404"/>
              <a:ext cx="2258"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latin typeface="Garamond" panose="02020404030301010803" pitchFamily="18" charset="0"/>
              </a:endParaRPr>
            </a:p>
          </p:txBody>
        </p:sp>
      </p:grpSp>
      <p:sp>
        <p:nvSpPr>
          <p:cNvPr id="28" name="AutoShape 100"/>
          <p:cNvSpPr>
            <a:spLocks noChangeArrowheads="1"/>
          </p:cNvSpPr>
          <p:nvPr/>
        </p:nvSpPr>
        <p:spPr bwMode="gray">
          <a:xfrm>
            <a:off x="571472" y="1071546"/>
            <a:ext cx="8362952" cy="1928826"/>
          </a:xfrm>
          <a:prstGeom prst="roundRect">
            <a:avLst>
              <a:gd name="adj" fmla="val 50000"/>
            </a:avLst>
          </a:prstGeom>
          <a:solidFill>
            <a:schemeClr val="accent1">
              <a:lumMod val="40000"/>
              <a:lumOff val="60000"/>
            </a:schemeClr>
          </a:solidFill>
          <a:ln>
            <a:noFill/>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4">
              <a:shade val="50000"/>
            </a:schemeClr>
          </a:lnRef>
          <a:fillRef idx="1">
            <a:schemeClr val="accent4"/>
          </a:fillRef>
          <a:effectRef idx="0">
            <a:schemeClr val="accent4"/>
          </a:effectRef>
          <a:fontRef idx="minor">
            <a:schemeClr val="lt1"/>
          </a:fontRef>
        </p:style>
        <p:txBody>
          <a:bodyPr wrap="none" anchor="ctr"/>
          <a:lstStyle/>
          <a:p>
            <a:pPr eaLnBrk="1" hangingPunct="1">
              <a:defRPr/>
            </a:pPr>
            <a:r>
              <a:rPr lang="en-US" sz="2800" b="1" dirty="0">
                <a:solidFill>
                  <a:schemeClr val="tx1"/>
                </a:solidFill>
                <a:latin typeface="Arial" charset="0"/>
              </a:rPr>
              <a:t>Cho </a:t>
            </a:r>
            <a:r>
              <a:rPr lang="en-US" sz="2800" b="1" dirty="0" err="1">
                <a:solidFill>
                  <a:schemeClr val="tx1"/>
                </a:solidFill>
                <a:latin typeface="Arial" charset="0"/>
              </a:rPr>
              <a:t>hình</a:t>
            </a:r>
            <a:r>
              <a:rPr lang="en-US" sz="2800" b="1" dirty="0">
                <a:solidFill>
                  <a:schemeClr val="tx1"/>
                </a:solidFill>
                <a:latin typeface="Arial" charset="0"/>
              </a:rPr>
              <a:t> </a:t>
            </a:r>
            <a:r>
              <a:rPr lang="en-US" sz="2800" b="1" dirty="0" err="1">
                <a:solidFill>
                  <a:schemeClr val="tx1"/>
                </a:solidFill>
                <a:latin typeface="Arial" charset="0"/>
              </a:rPr>
              <a:t>vẽ</a:t>
            </a:r>
            <a:r>
              <a:rPr lang="en-US" sz="2800" b="1" dirty="0">
                <a:solidFill>
                  <a:schemeClr val="tx1"/>
                </a:solidFill>
                <a:latin typeface="Arial" charset="0"/>
              </a:rPr>
              <a:t> </a:t>
            </a:r>
            <a:r>
              <a:rPr lang="en-US" sz="2800" b="1" dirty="0" err="1">
                <a:solidFill>
                  <a:schemeClr val="tx1"/>
                </a:solidFill>
                <a:latin typeface="Arial" charset="0"/>
              </a:rPr>
              <a:t>biết</a:t>
            </a:r>
            <a:r>
              <a:rPr lang="en-US" sz="2800" b="1" dirty="0">
                <a:solidFill>
                  <a:schemeClr val="tx1"/>
                </a:solidFill>
                <a:latin typeface="Arial" charset="0"/>
              </a:rPr>
              <a:t> </a:t>
            </a:r>
            <a:r>
              <a:rPr lang="en-US" sz="2800" b="1" dirty="0" err="1">
                <a:solidFill>
                  <a:schemeClr val="tx1"/>
                </a:solidFill>
                <a:latin typeface="Arial" charset="0"/>
              </a:rPr>
              <a:t>số</a:t>
            </a:r>
            <a:r>
              <a:rPr lang="en-US" sz="2800" b="1" dirty="0">
                <a:solidFill>
                  <a:schemeClr val="tx1"/>
                </a:solidFill>
                <a:latin typeface="Arial" charset="0"/>
              </a:rPr>
              <a:t> </a:t>
            </a:r>
            <a:r>
              <a:rPr lang="en-US" sz="2800" b="1" dirty="0" err="1">
                <a:solidFill>
                  <a:schemeClr val="tx1"/>
                </a:solidFill>
                <a:latin typeface="Arial" charset="0"/>
              </a:rPr>
              <a:t>đo</a:t>
            </a:r>
            <a:r>
              <a:rPr lang="en-US" sz="2800" b="1" dirty="0">
                <a:solidFill>
                  <a:schemeClr val="tx1"/>
                </a:solidFill>
                <a:latin typeface="Arial" charset="0"/>
              </a:rPr>
              <a:t>        = 70</a:t>
            </a:r>
            <a:r>
              <a:rPr lang="en-US" sz="2800" b="1" baseline="30000" dirty="0">
                <a:solidFill>
                  <a:schemeClr val="tx1"/>
                </a:solidFill>
                <a:latin typeface="Arial" charset="0"/>
              </a:rPr>
              <a:t>0</a:t>
            </a:r>
            <a:r>
              <a:rPr lang="en-US" sz="2800" b="1" dirty="0">
                <a:solidFill>
                  <a:schemeClr val="tx1"/>
                </a:solidFill>
                <a:latin typeface="Arial" charset="0"/>
              </a:rPr>
              <a:t> </a:t>
            </a:r>
          </a:p>
          <a:p>
            <a:pPr eaLnBrk="1" hangingPunct="1">
              <a:defRPr/>
            </a:pPr>
            <a:r>
              <a:rPr lang="en-US" sz="2800" b="1" dirty="0">
                <a:solidFill>
                  <a:schemeClr val="tx1"/>
                </a:solidFill>
                <a:latin typeface="Arial" charset="0"/>
              </a:rPr>
              <a:t>        = 30</a:t>
            </a:r>
            <a:r>
              <a:rPr lang="en-US" sz="2800" b="1" baseline="30000" dirty="0">
                <a:solidFill>
                  <a:schemeClr val="tx1"/>
                </a:solidFill>
                <a:latin typeface="Arial" charset="0"/>
              </a:rPr>
              <a:t>0</a:t>
            </a:r>
            <a:r>
              <a:rPr lang="en-US" sz="2800" b="1" dirty="0">
                <a:solidFill>
                  <a:schemeClr val="tx1"/>
                </a:solidFill>
                <a:latin typeface="Arial" charset="0"/>
              </a:rPr>
              <a:t>. </a:t>
            </a:r>
            <a:r>
              <a:rPr lang="en-US" sz="2800" b="1" dirty="0" err="1">
                <a:solidFill>
                  <a:schemeClr val="tx1"/>
                </a:solidFill>
                <a:latin typeface="Arial" charset="0"/>
              </a:rPr>
              <a:t>Số</a:t>
            </a:r>
            <a:r>
              <a:rPr lang="en-US" sz="2800" b="1" dirty="0">
                <a:solidFill>
                  <a:schemeClr val="tx1"/>
                </a:solidFill>
                <a:latin typeface="Arial" charset="0"/>
              </a:rPr>
              <a:t> </a:t>
            </a:r>
            <a:r>
              <a:rPr lang="en-US" sz="2800" b="1" dirty="0" err="1">
                <a:solidFill>
                  <a:schemeClr val="tx1"/>
                </a:solidFill>
                <a:latin typeface="Arial" charset="0"/>
              </a:rPr>
              <a:t>đo</a:t>
            </a:r>
            <a:r>
              <a:rPr lang="en-US" sz="2800" b="1" dirty="0">
                <a:solidFill>
                  <a:schemeClr val="tx1"/>
                </a:solidFill>
                <a:latin typeface="Arial" charset="0"/>
              </a:rPr>
              <a:t> </a:t>
            </a:r>
            <a:r>
              <a:rPr lang="en-US" sz="2800" b="1" dirty="0" err="1">
                <a:solidFill>
                  <a:schemeClr val="tx1"/>
                </a:solidFill>
                <a:latin typeface="Arial" charset="0"/>
              </a:rPr>
              <a:t>của</a:t>
            </a:r>
            <a:r>
              <a:rPr lang="en-US" sz="2800" b="1" dirty="0">
                <a:solidFill>
                  <a:schemeClr val="tx1"/>
                </a:solidFill>
                <a:latin typeface="Arial" charset="0"/>
              </a:rPr>
              <a:t> </a:t>
            </a:r>
            <a:r>
              <a:rPr lang="en-US" sz="2800" b="1" dirty="0" err="1">
                <a:solidFill>
                  <a:schemeClr val="tx1"/>
                </a:solidFill>
                <a:latin typeface="Arial" charset="0"/>
              </a:rPr>
              <a:t>góc</a:t>
            </a:r>
            <a:r>
              <a:rPr lang="en-US" sz="2800" b="1" dirty="0">
                <a:solidFill>
                  <a:schemeClr val="tx1"/>
                </a:solidFill>
                <a:latin typeface="Arial" charset="0"/>
              </a:rPr>
              <a:t> E </a:t>
            </a:r>
            <a:r>
              <a:rPr lang="en-US" sz="2800" b="1" dirty="0" err="1">
                <a:solidFill>
                  <a:schemeClr val="tx1"/>
                </a:solidFill>
                <a:latin typeface="Arial" charset="0"/>
              </a:rPr>
              <a:t>là</a:t>
            </a:r>
            <a:r>
              <a:rPr lang="en-US" sz="2800" b="1" dirty="0">
                <a:solidFill>
                  <a:schemeClr val="tx1"/>
                </a:solidFill>
                <a:latin typeface="Arial" charset="0"/>
              </a:rPr>
              <a:t>: </a:t>
            </a:r>
          </a:p>
        </p:txBody>
      </p:sp>
      <p:sp>
        <p:nvSpPr>
          <p:cNvPr id="29" name="Text Box 101"/>
          <p:cNvSpPr txBox="1">
            <a:spLocks noChangeArrowheads="1"/>
          </p:cNvSpPr>
          <p:nvPr/>
        </p:nvSpPr>
        <p:spPr bwMode="auto">
          <a:xfrm>
            <a:off x="2281872" y="106391"/>
            <a:ext cx="4845050" cy="698500"/>
          </a:xfrm>
          <a:prstGeom prst="rect">
            <a:avLst/>
          </a:prstGeom>
          <a:solidFill>
            <a:srgbClr val="00B0F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lgn="ctr" eaLnBrk="1" hangingPunct="1">
              <a:defRPr/>
            </a:pPr>
            <a:r>
              <a:rPr lang="en-US" sz="3600" b="1" dirty="0">
                <a:latin typeface="Garamond" pitchFamily="18" charset="-93"/>
                <a:cs typeface="Arial" charset="0"/>
              </a:rPr>
              <a:t>TRẮC NGHIỆM</a:t>
            </a:r>
            <a:endParaRPr lang="vi-VN" sz="3600" b="1" dirty="0">
              <a:latin typeface="Garamond" pitchFamily="18" charset="-93"/>
              <a:cs typeface="Arial" charset="0"/>
            </a:endParaRPr>
          </a:p>
        </p:txBody>
      </p:sp>
      <p:pic>
        <p:nvPicPr>
          <p:cNvPr id="30" name="Picture 109"/>
          <p:cNvPicPr>
            <a:picLocks noChangeAspect="1" noChangeArrowheads="1"/>
          </p:cNvPicPr>
          <p:nvPr/>
        </p:nvPicPr>
        <p:blipFill>
          <a:blip r:embed="rId3"/>
          <a:srcRect/>
          <a:stretch>
            <a:fillRect/>
          </a:stretch>
        </p:blipFill>
        <p:spPr bwMode="auto">
          <a:xfrm>
            <a:off x="6858000" y="1071563"/>
            <a:ext cx="2071688" cy="1857375"/>
          </a:xfrm>
          <a:prstGeom prst="rect">
            <a:avLst/>
          </a:prstGeom>
          <a:solidFill>
            <a:schemeClr val="accent2">
              <a:lumMod val="60000"/>
              <a:lumOff val="40000"/>
            </a:schemeClr>
          </a:solidFill>
          <a:ln w="9525">
            <a:solidFill>
              <a:schemeClr val="accent6">
                <a:lumMod val="60000"/>
                <a:lumOff val="40000"/>
              </a:schemeClr>
            </a:solidFill>
            <a:miter lim="800000"/>
            <a:headEnd/>
            <a:tailEnd/>
          </a:ln>
          <a:effectLst/>
        </p:spPr>
      </p:pic>
      <p:graphicFrame>
        <p:nvGraphicFramePr>
          <p:cNvPr id="31" name="Object 110"/>
          <p:cNvGraphicFramePr>
            <a:graphicFrameLocks noChangeAspect="1"/>
          </p:cNvGraphicFramePr>
          <p:nvPr/>
        </p:nvGraphicFramePr>
        <p:xfrm>
          <a:off x="4786313" y="1428750"/>
          <a:ext cx="714375" cy="571500"/>
        </p:xfrm>
        <a:graphic>
          <a:graphicData uri="http://schemas.openxmlformats.org/presentationml/2006/ole">
            <mc:AlternateContent xmlns:mc="http://schemas.openxmlformats.org/markup-compatibility/2006">
              <mc:Choice xmlns:v="urn:schemas-microsoft-com:vml" Requires="v">
                <p:oleObj spid="_x0000_s9272" name="Equation" r:id="rId4" imgW="368140" imgH="253890" progId="Equation.DSMT4">
                  <p:embed/>
                </p:oleObj>
              </mc:Choice>
              <mc:Fallback>
                <p:oleObj name="Equation" r:id="rId4" imgW="368140" imgH="25389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86313" y="1428750"/>
                        <a:ext cx="714375"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 name="Object 110"/>
          <p:cNvGraphicFramePr>
            <a:graphicFrameLocks noChangeAspect="1"/>
          </p:cNvGraphicFramePr>
          <p:nvPr/>
        </p:nvGraphicFramePr>
        <p:xfrm>
          <a:off x="857250" y="2000250"/>
          <a:ext cx="752475" cy="428625"/>
        </p:xfrm>
        <a:graphic>
          <a:graphicData uri="http://schemas.openxmlformats.org/presentationml/2006/ole">
            <mc:AlternateContent xmlns:mc="http://schemas.openxmlformats.org/markup-compatibility/2006">
              <mc:Choice xmlns:v="urn:schemas-microsoft-com:vml" Requires="v">
                <p:oleObj spid="_x0000_s9273" name="Equation" r:id="rId6" imgW="406048" imgH="253780" progId="Equation.DSMT4">
                  <p:embed/>
                </p:oleObj>
              </mc:Choice>
              <mc:Fallback>
                <p:oleObj name="Equation" r:id="rId6" imgW="406048" imgH="25378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7250" y="2000250"/>
                        <a:ext cx="75247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 name="Text Box 101"/>
          <p:cNvSpPr txBox="1">
            <a:spLocks noChangeArrowheads="1"/>
          </p:cNvSpPr>
          <p:nvPr/>
        </p:nvSpPr>
        <p:spPr bwMode="auto">
          <a:xfrm>
            <a:off x="48880" y="899999"/>
            <a:ext cx="1680528" cy="646331"/>
          </a:xfrm>
          <a:prstGeom prst="rect">
            <a:avLst/>
          </a:prstGeom>
          <a:solidFill>
            <a:srgbClr val="00B0F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algn="ctr">
              <a:defRPr/>
            </a:pPr>
            <a:r>
              <a:rPr lang="en-US" sz="3600" b="1" dirty="0" err="1">
                <a:latin typeface="Garamond" pitchFamily="18" charset="-93"/>
                <a:cs typeface="Arial" charset="0"/>
              </a:rPr>
              <a:t>Câu</a:t>
            </a:r>
            <a:r>
              <a:rPr lang="en-US" sz="3600" b="1" dirty="0">
                <a:latin typeface="Garamond" pitchFamily="18" charset="-93"/>
                <a:cs typeface="Arial" charset="0"/>
              </a:rPr>
              <a:t> 1:</a:t>
            </a:r>
            <a:endParaRPr lang="vi-VN" sz="3600" b="1" dirty="0">
              <a:latin typeface="Garamond" pitchFamily="18" charset="-93"/>
              <a:cs typeface="Arial" charset="0"/>
            </a:endParaRPr>
          </a:p>
        </p:txBody>
      </p:sp>
      <p:sp>
        <p:nvSpPr>
          <p:cNvPr id="36" name="Oval 104">
            <a:hlinkClick r:id="rId8" action="ppaction://hlinksldjump"/>
          </p:cNvPr>
          <p:cNvSpPr>
            <a:spLocks noChangeArrowheads="1"/>
          </p:cNvSpPr>
          <p:nvPr/>
        </p:nvSpPr>
        <p:spPr bwMode="auto">
          <a:xfrm>
            <a:off x="4084990" y="4848228"/>
            <a:ext cx="1447800" cy="762000"/>
          </a:xfrm>
          <a:prstGeom prst="ellipse">
            <a:avLst/>
          </a:prstGeom>
          <a:solidFill>
            <a:srgbClr val="FF9FF1"/>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b="1" dirty="0">
              <a:latin typeface="Times New Roman" panose="02020603050405020304" pitchFamily="18" charset="0"/>
            </a:endParaRPr>
          </a:p>
        </p:txBody>
      </p:sp>
      <p:sp>
        <p:nvSpPr>
          <p:cNvPr id="34" name="Rectangle 111"/>
          <p:cNvSpPr>
            <a:spLocks noChangeArrowheads="1"/>
          </p:cNvSpPr>
          <p:nvPr/>
        </p:nvSpPr>
        <p:spPr bwMode="auto">
          <a:xfrm>
            <a:off x="4500563" y="5000625"/>
            <a:ext cx="663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50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Tree>
    <p:extLst>
      <p:ext uri="{BB962C8B-B14F-4D97-AF65-F5344CB8AC3E}">
        <p14:creationId xmlns:p14="http://schemas.microsoft.com/office/powerpoint/2010/main" val="2463712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ox(in)">
                                      <p:cBhvr>
                                        <p:cTn id="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101"/>
          <p:cNvSpPr txBox="1">
            <a:spLocks noChangeArrowheads="1"/>
          </p:cNvSpPr>
          <p:nvPr/>
        </p:nvSpPr>
        <p:spPr bwMode="auto">
          <a:xfrm>
            <a:off x="2281872" y="106391"/>
            <a:ext cx="4845050" cy="698500"/>
          </a:xfrm>
          <a:prstGeom prst="rect">
            <a:avLst/>
          </a:prstGeom>
          <a:solidFill>
            <a:srgbClr val="00B0F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lgn="ctr" eaLnBrk="1" hangingPunct="1">
              <a:defRPr/>
            </a:pPr>
            <a:r>
              <a:rPr lang="en-US" sz="3600" b="1" dirty="0">
                <a:latin typeface="Garamond" pitchFamily="18" charset="-93"/>
                <a:cs typeface="Arial" charset="0"/>
              </a:rPr>
              <a:t>TRẮC NGHIỆM</a:t>
            </a:r>
            <a:endParaRPr lang="vi-VN" sz="3600" b="1" dirty="0">
              <a:latin typeface="Garamond" pitchFamily="18" charset="-93"/>
              <a:cs typeface="Arial" charset="0"/>
            </a:endParaRPr>
          </a:p>
        </p:txBody>
      </p:sp>
      <p:grpSp>
        <p:nvGrpSpPr>
          <p:cNvPr id="35" name="Group 3"/>
          <p:cNvGrpSpPr>
            <a:grpSpLocks/>
          </p:cNvGrpSpPr>
          <p:nvPr/>
        </p:nvGrpSpPr>
        <p:grpSpPr bwMode="auto">
          <a:xfrm>
            <a:off x="1464697" y="3817038"/>
            <a:ext cx="2871318" cy="844871"/>
            <a:chOff x="384" y="1344"/>
            <a:chExt cx="3072" cy="381"/>
          </a:xfrm>
        </p:grpSpPr>
        <p:sp>
          <p:nvSpPr>
            <p:cNvPr id="37" name="AutoShape 4"/>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b="1" dirty="0">
                  <a:solidFill>
                    <a:srgbClr val="000066"/>
                  </a:solidFill>
                  <a:latin typeface="Times New Roman" panose="02020603050405020304" pitchFamily="18" charset="0"/>
                </a:rPr>
                <a:t>140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
          <p:nvSpPr>
            <p:cNvPr id="38" name="AutoShape 5"/>
            <p:cNvSpPr>
              <a:spLocks noChangeArrowheads="1"/>
            </p:cNvSpPr>
            <p:nvPr/>
          </p:nvSpPr>
          <p:spPr bwMode="gray">
            <a:xfrm>
              <a:off x="451" y="1379"/>
              <a:ext cx="592" cy="310"/>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39" name="Freeform 6"/>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40" name="Text Box 7"/>
            <p:cNvSpPr txBox="1">
              <a:spLocks noChangeArrowheads="1"/>
            </p:cNvSpPr>
            <p:nvPr/>
          </p:nvSpPr>
          <p:spPr bwMode="gray">
            <a:xfrm>
              <a:off x="544" y="1395"/>
              <a:ext cx="189" cy="23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defRPr/>
              </a:pPr>
              <a:r>
                <a:rPr lang="en-US" sz="2800" b="1" dirty="0">
                  <a:solidFill>
                    <a:srgbClr val="FF0000"/>
                  </a:solidFill>
                  <a:effectLst>
                    <a:outerShdw blurRad="38100" dist="38100" dir="2700000" algn="tl">
                      <a:srgbClr val="C0C0C0"/>
                    </a:outerShdw>
                  </a:effectLst>
                  <a:latin typeface="Garamond" pitchFamily="18" charset="-93"/>
                  <a:cs typeface="Arial" charset="0"/>
                </a:rPr>
                <a:t>B</a:t>
              </a:r>
            </a:p>
          </p:txBody>
        </p:sp>
        <p:sp>
          <p:nvSpPr>
            <p:cNvPr id="41" name="Text Box 8"/>
            <p:cNvSpPr txBox="1">
              <a:spLocks noChangeArrowheads="1"/>
            </p:cNvSpPr>
            <p:nvPr/>
          </p:nvSpPr>
          <p:spPr bwMode="gray">
            <a:xfrm>
              <a:off x="1124" y="1404"/>
              <a:ext cx="2258" cy="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solidFill>
                  <a:srgbClr val="000066"/>
                </a:solidFill>
                <a:latin typeface="Garamond" panose="02020404030301010803" pitchFamily="18" charset="0"/>
              </a:endParaRPr>
            </a:p>
          </p:txBody>
        </p:sp>
      </p:grpSp>
      <p:grpSp>
        <p:nvGrpSpPr>
          <p:cNvPr id="42" name="Group 9"/>
          <p:cNvGrpSpPr>
            <a:grpSpLocks/>
          </p:cNvGrpSpPr>
          <p:nvPr/>
        </p:nvGrpSpPr>
        <p:grpSpPr bwMode="auto">
          <a:xfrm>
            <a:off x="1454671" y="4793849"/>
            <a:ext cx="3266951" cy="874666"/>
            <a:chOff x="384" y="1344"/>
            <a:chExt cx="3072" cy="381"/>
          </a:xfrm>
        </p:grpSpPr>
        <p:sp>
          <p:nvSpPr>
            <p:cNvPr id="43" name="AutoShape 10"/>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endParaRPr lang="en-US" altLang="en-US" sz="2800" b="1">
                <a:solidFill>
                  <a:srgbClr val="000066"/>
                </a:solidFill>
                <a:latin typeface="Garamond" panose="02020404030301010803" pitchFamily="18" charset="0"/>
              </a:endParaRPr>
            </a:p>
          </p:txBody>
        </p:sp>
        <p:sp>
          <p:nvSpPr>
            <p:cNvPr id="44" name="AutoShape 11"/>
            <p:cNvSpPr>
              <a:spLocks noChangeArrowheads="1"/>
            </p:cNvSpPr>
            <p:nvPr/>
          </p:nvSpPr>
          <p:spPr bwMode="gray">
            <a:xfrm>
              <a:off x="451" y="1379"/>
              <a:ext cx="592" cy="314"/>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45" name="Freeform 12"/>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46" name="Text Box 13"/>
            <p:cNvSpPr txBox="1">
              <a:spLocks noChangeArrowheads="1"/>
            </p:cNvSpPr>
            <p:nvPr/>
          </p:nvSpPr>
          <p:spPr bwMode="gray">
            <a:xfrm>
              <a:off x="649" y="1373"/>
              <a:ext cx="187" cy="29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r">
                <a:defRPr/>
              </a:pPr>
              <a:r>
                <a:rPr lang="en-US" sz="2800" b="1">
                  <a:solidFill>
                    <a:srgbClr val="FF0000"/>
                  </a:solidFill>
                  <a:effectLst>
                    <a:outerShdw blurRad="38100" dist="38100" dir="2700000" algn="tl">
                      <a:srgbClr val="C0C0C0"/>
                    </a:outerShdw>
                  </a:effectLst>
                  <a:latin typeface="Garamond" pitchFamily="18" charset="-93"/>
                  <a:cs typeface="Arial" charset="0"/>
                </a:rPr>
                <a:t>C</a:t>
              </a:r>
            </a:p>
          </p:txBody>
        </p:sp>
        <p:sp>
          <p:nvSpPr>
            <p:cNvPr id="47" name="Text Box 14"/>
            <p:cNvSpPr txBox="1">
              <a:spLocks noChangeArrowheads="1"/>
            </p:cNvSpPr>
            <p:nvPr/>
          </p:nvSpPr>
          <p:spPr bwMode="gray">
            <a:xfrm>
              <a:off x="1124" y="1404"/>
              <a:ext cx="225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600" b="1">
                <a:latin typeface="Garamond" panose="02020404030301010803" pitchFamily="18" charset="0"/>
              </a:endParaRPr>
            </a:p>
          </p:txBody>
        </p:sp>
      </p:grpSp>
      <p:grpSp>
        <p:nvGrpSpPr>
          <p:cNvPr id="54" name="Group 45"/>
          <p:cNvGrpSpPr>
            <a:grpSpLocks/>
          </p:cNvGrpSpPr>
          <p:nvPr/>
        </p:nvGrpSpPr>
        <p:grpSpPr bwMode="auto">
          <a:xfrm>
            <a:off x="1526178" y="2838743"/>
            <a:ext cx="2512422" cy="784772"/>
            <a:chOff x="384" y="1373"/>
            <a:chExt cx="3072" cy="391"/>
          </a:xfrm>
        </p:grpSpPr>
        <p:sp>
          <p:nvSpPr>
            <p:cNvPr id="55" name="AutoShape 46"/>
            <p:cNvSpPr>
              <a:spLocks noChangeArrowheads="1"/>
            </p:cNvSpPr>
            <p:nvPr/>
          </p:nvSpPr>
          <p:spPr bwMode="gray">
            <a:xfrm>
              <a:off x="384" y="1383"/>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2800" b="1" dirty="0">
                <a:solidFill>
                  <a:srgbClr val="000066"/>
                </a:solidFill>
                <a:latin typeface="Times New Roman" panose="02020603050405020304" pitchFamily="18" charset="0"/>
              </a:endParaRPr>
            </a:p>
            <a:p>
              <a:pPr algn="ctr" eaLnBrk="1" hangingPunct="1">
                <a:spcBef>
                  <a:spcPct val="0"/>
                </a:spcBef>
                <a:buFontTx/>
                <a:buNone/>
              </a:pPr>
              <a:r>
                <a:rPr lang="en-US" altLang="en-US" sz="2800" b="1" dirty="0">
                  <a:solidFill>
                    <a:srgbClr val="000066"/>
                  </a:solidFill>
                  <a:latin typeface="Times New Roman" panose="02020603050405020304" pitchFamily="18" charset="0"/>
                </a:rPr>
                <a:t>130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a:p>
              <a:pPr algn="ctr" eaLnBrk="1" hangingPunct="1">
                <a:spcBef>
                  <a:spcPct val="0"/>
                </a:spcBef>
                <a:buFontTx/>
                <a:buNone/>
              </a:pPr>
              <a:endParaRPr lang="en-US" altLang="en-US" sz="2800" b="1" dirty="0">
                <a:solidFill>
                  <a:srgbClr val="000066"/>
                </a:solidFill>
                <a:latin typeface="Garamond" panose="02020404030301010803" pitchFamily="18" charset="0"/>
              </a:endParaRPr>
            </a:p>
          </p:txBody>
        </p:sp>
        <p:sp>
          <p:nvSpPr>
            <p:cNvPr id="56" name="AutoShape 47"/>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57" name="Freeform 48"/>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58" name="Text Box 49"/>
            <p:cNvSpPr txBox="1">
              <a:spLocks noChangeArrowheads="1"/>
            </p:cNvSpPr>
            <p:nvPr/>
          </p:nvSpPr>
          <p:spPr bwMode="gray">
            <a:xfrm>
              <a:off x="648" y="1373"/>
              <a:ext cx="189" cy="263"/>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C0C0C0"/>
                    </a:outerShdw>
                  </a:effectLst>
                  <a:latin typeface="Garamond" pitchFamily="18" charset="-93"/>
                  <a:cs typeface="Arial" charset="0"/>
                </a:rPr>
                <a:t>A</a:t>
              </a:r>
            </a:p>
          </p:txBody>
        </p:sp>
        <p:sp>
          <p:nvSpPr>
            <p:cNvPr id="59" name="Text Box 50"/>
            <p:cNvSpPr txBox="1">
              <a:spLocks noChangeArrowheads="1"/>
            </p:cNvSpPr>
            <p:nvPr/>
          </p:nvSpPr>
          <p:spPr bwMode="gray">
            <a:xfrm>
              <a:off x="1124" y="1404"/>
              <a:ext cx="2258"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latin typeface="Garamond" panose="02020404030301010803" pitchFamily="18" charset="0"/>
              </a:endParaRPr>
            </a:p>
          </p:txBody>
        </p:sp>
      </p:grpSp>
      <p:sp>
        <p:nvSpPr>
          <p:cNvPr id="61" name="Text Box 101"/>
          <p:cNvSpPr txBox="1">
            <a:spLocks noChangeArrowheads="1"/>
          </p:cNvSpPr>
          <p:nvPr/>
        </p:nvSpPr>
        <p:spPr bwMode="auto">
          <a:xfrm>
            <a:off x="377297" y="1389356"/>
            <a:ext cx="1680528" cy="646331"/>
          </a:xfrm>
          <a:prstGeom prst="rect">
            <a:avLst/>
          </a:prstGeom>
          <a:solidFill>
            <a:srgbClr val="00B0F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algn="ctr">
              <a:defRPr/>
            </a:pPr>
            <a:r>
              <a:rPr lang="en-US" sz="3600" b="1" dirty="0" err="1">
                <a:latin typeface="Garamond" pitchFamily="18" charset="-93"/>
                <a:cs typeface="Arial" charset="0"/>
              </a:rPr>
              <a:t>Câu</a:t>
            </a:r>
            <a:r>
              <a:rPr lang="en-US" sz="3600" b="1" dirty="0">
                <a:latin typeface="Garamond" pitchFamily="18" charset="-93"/>
                <a:cs typeface="Arial" charset="0"/>
              </a:rPr>
              <a:t> 2:</a:t>
            </a:r>
            <a:endParaRPr lang="vi-VN" sz="3600" b="1" dirty="0">
              <a:latin typeface="Garamond" pitchFamily="18" charset="-93"/>
              <a:cs typeface="Arial" charset="0"/>
            </a:endParaRPr>
          </a:p>
        </p:txBody>
      </p:sp>
      <p:pic>
        <p:nvPicPr>
          <p:cNvPr id="62" name="Picture 61"/>
          <p:cNvPicPr/>
          <p:nvPr/>
        </p:nvPicPr>
        <p:blipFill>
          <a:blip r:embed="rId2">
            <a:extLst>
              <a:ext uri="{28A0092B-C50C-407E-A947-70E740481C1C}">
                <a14:useLocalDpi xmlns:a14="http://schemas.microsoft.com/office/drawing/2010/main" val="0"/>
              </a:ext>
            </a:extLst>
          </a:blip>
          <a:stretch>
            <a:fillRect/>
          </a:stretch>
        </p:blipFill>
        <p:spPr>
          <a:xfrm>
            <a:off x="5141485" y="1205150"/>
            <a:ext cx="3956027" cy="3764943"/>
          </a:xfrm>
          <a:prstGeom prst="rect">
            <a:avLst/>
          </a:prstGeom>
        </p:spPr>
      </p:pic>
      <p:sp>
        <p:nvSpPr>
          <p:cNvPr id="63" name="Rectangle 111"/>
          <p:cNvSpPr>
            <a:spLocks noChangeArrowheads="1"/>
          </p:cNvSpPr>
          <p:nvPr/>
        </p:nvSpPr>
        <p:spPr bwMode="auto">
          <a:xfrm>
            <a:off x="2469890" y="5036717"/>
            <a:ext cx="8435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150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grpSp>
        <p:nvGrpSpPr>
          <p:cNvPr id="65" name="Group 64"/>
          <p:cNvGrpSpPr>
            <a:grpSpLocks/>
          </p:cNvGrpSpPr>
          <p:nvPr/>
        </p:nvGrpSpPr>
        <p:grpSpPr bwMode="auto">
          <a:xfrm>
            <a:off x="1521985" y="5797354"/>
            <a:ext cx="3278615" cy="837819"/>
            <a:chOff x="384" y="1344"/>
            <a:chExt cx="3072" cy="381"/>
          </a:xfrm>
        </p:grpSpPr>
        <p:sp>
          <p:nvSpPr>
            <p:cNvPr id="66" name="AutoShape 10"/>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endParaRPr lang="en-US" altLang="en-US" sz="2800" b="1">
                <a:solidFill>
                  <a:srgbClr val="000066"/>
                </a:solidFill>
                <a:latin typeface="Garamond" panose="02020404030301010803" pitchFamily="18" charset="0"/>
              </a:endParaRPr>
            </a:p>
          </p:txBody>
        </p:sp>
        <p:sp>
          <p:nvSpPr>
            <p:cNvPr id="67" name="AutoShape 11"/>
            <p:cNvSpPr>
              <a:spLocks noChangeArrowheads="1"/>
            </p:cNvSpPr>
            <p:nvPr/>
          </p:nvSpPr>
          <p:spPr bwMode="gray">
            <a:xfrm>
              <a:off x="451" y="1379"/>
              <a:ext cx="592" cy="314"/>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68" name="Freeform 67"/>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69" name="Text Box 13"/>
            <p:cNvSpPr txBox="1">
              <a:spLocks noChangeArrowheads="1"/>
            </p:cNvSpPr>
            <p:nvPr/>
          </p:nvSpPr>
          <p:spPr bwMode="gray">
            <a:xfrm>
              <a:off x="639" y="1373"/>
              <a:ext cx="197" cy="293"/>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r">
                <a:defRPr/>
              </a:pPr>
              <a:r>
                <a:rPr lang="en-US" sz="2800" b="1" dirty="0">
                  <a:solidFill>
                    <a:srgbClr val="FF0000"/>
                  </a:solidFill>
                  <a:effectLst>
                    <a:outerShdw blurRad="38100" dist="38100" dir="2700000" algn="tl">
                      <a:srgbClr val="C0C0C0"/>
                    </a:outerShdw>
                  </a:effectLst>
                  <a:latin typeface="Garamond" pitchFamily="18" charset="-93"/>
                  <a:cs typeface="Arial" charset="0"/>
                </a:rPr>
                <a:t>D</a:t>
              </a:r>
            </a:p>
          </p:txBody>
        </p:sp>
        <p:sp>
          <p:nvSpPr>
            <p:cNvPr id="70" name="Text Box 14"/>
            <p:cNvSpPr txBox="1">
              <a:spLocks noChangeArrowheads="1"/>
            </p:cNvSpPr>
            <p:nvPr/>
          </p:nvSpPr>
          <p:spPr bwMode="gray">
            <a:xfrm>
              <a:off x="1124" y="1404"/>
              <a:ext cx="225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600" b="1">
                <a:latin typeface="Garamond" panose="02020404030301010803" pitchFamily="18" charset="0"/>
              </a:endParaRPr>
            </a:p>
          </p:txBody>
        </p:sp>
      </p:grpSp>
      <p:sp>
        <p:nvSpPr>
          <p:cNvPr id="71" name="Oval 104">
            <a:hlinkClick r:id="rId3" action="ppaction://hlinksldjump"/>
          </p:cNvPr>
          <p:cNvSpPr>
            <a:spLocks noChangeArrowheads="1"/>
          </p:cNvSpPr>
          <p:nvPr/>
        </p:nvSpPr>
        <p:spPr bwMode="auto">
          <a:xfrm>
            <a:off x="2718378" y="5861125"/>
            <a:ext cx="1447800" cy="762000"/>
          </a:xfrm>
          <a:prstGeom prst="ellipse">
            <a:avLst/>
          </a:prstGeom>
          <a:solidFill>
            <a:srgbClr val="FF9FF1"/>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b="1" dirty="0">
              <a:latin typeface="Times New Roman" panose="02020603050405020304" pitchFamily="18" charset="0"/>
            </a:endParaRPr>
          </a:p>
        </p:txBody>
      </p:sp>
      <p:sp>
        <p:nvSpPr>
          <p:cNvPr id="72" name="Rectangle 111"/>
          <p:cNvSpPr>
            <a:spLocks noChangeArrowheads="1"/>
          </p:cNvSpPr>
          <p:nvPr/>
        </p:nvSpPr>
        <p:spPr bwMode="auto">
          <a:xfrm>
            <a:off x="3020528" y="6021552"/>
            <a:ext cx="8435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160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Tree>
    <p:extLst>
      <p:ext uri="{BB962C8B-B14F-4D97-AF65-F5344CB8AC3E}">
        <p14:creationId xmlns:p14="http://schemas.microsoft.com/office/powerpoint/2010/main" val="3433653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box(in)">
                                      <p:cBhvr>
                                        <p:cTn id="7"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 Box 101"/>
          <p:cNvSpPr txBox="1">
            <a:spLocks noChangeArrowheads="1"/>
          </p:cNvSpPr>
          <p:nvPr/>
        </p:nvSpPr>
        <p:spPr bwMode="auto">
          <a:xfrm>
            <a:off x="425433" y="605990"/>
            <a:ext cx="1680528" cy="646331"/>
          </a:xfrm>
          <a:prstGeom prst="rect">
            <a:avLst/>
          </a:prstGeom>
          <a:solidFill>
            <a:srgbClr val="00CC0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algn="ctr">
              <a:defRPr/>
            </a:pPr>
            <a:r>
              <a:rPr lang="en-US" sz="3600" b="1" dirty="0" err="1">
                <a:latin typeface="Garamond" pitchFamily="18" charset="-93"/>
                <a:cs typeface="Arial" charset="0"/>
              </a:rPr>
              <a:t>Câu</a:t>
            </a:r>
            <a:r>
              <a:rPr lang="en-US" sz="3600" b="1" dirty="0">
                <a:latin typeface="Garamond" pitchFamily="18" charset="-93"/>
                <a:cs typeface="Arial" charset="0"/>
              </a:rPr>
              <a:t> 3:</a:t>
            </a:r>
            <a:endParaRPr lang="vi-VN" sz="3600" b="1" dirty="0">
              <a:latin typeface="Garamond" pitchFamily="18" charset="-93"/>
              <a:cs typeface="Arial" charset="0"/>
            </a:endParaRPr>
          </a:p>
        </p:txBody>
      </p:sp>
      <p:grpSp>
        <p:nvGrpSpPr>
          <p:cNvPr id="4" name="Group 3"/>
          <p:cNvGrpSpPr>
            <a:grpSpLocks/>
          </p:cNvGrpSpPr>
          <p:nvPr/>
        </p:nvGrpSpPr>
        <p:grpSpPr bwMode="auto">
          <a:xfrm>
            <a:off x="1135931" y="4061400"/>
            <a:ext cx="7239000" cy="1468800"/>
            <a:chOff x="381" y="1399"/>
            <a:chExt cx="3072" cy="816"/>
          </a:xfrm>
        </p:grpSpPr>
        <p:sp>
          <p:nvSpPr>
            <p:cNvPr id="5" name="AutoShape 4"/>
            <p:cNvSpPr>
              <a:spLocks noChangeArrowheads="1"/>
            </p:cNvSpPr>
            <p:nvPr/>
          </p:nvSpPr>
          <p:spPr bwMode="gray">
            <a:xfrm>
              <a:off x="381" y="183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b="1" dirty="0">
                  <a:solidFill>
                    <a:srgbClr val="000066"/>
                  </a:solidFill>
                  <a:latin typeface="Times New Roman" panose="02020603050405020304" pitchFamily="18" charset="0"/>
                </a:rPr>
                <a:t>50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
          <p:nvSpPr>
            <p:cNvPr id="6" name="AutoShape 5"/>
            <p:cNvSpPr>
              <a:spLocks noChangeArrowheads="1"/>
            </p:cNvSpPr>
            <p:nvPr/>
          </p:nvSpPr>
          <p:spPr bwMode="gray">
            <a:xfrm>
              <a:off x="451" y="1885"/>
              <a:ext cx="592" cy="310"/>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7" name="Freeform 6"/>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8" name="Text Box 7"/>
            <p:cNvSpPr txBox="1">
              <a:spLocks noChangeArrowheads="1"/>
            </p:cNvSpPr>
            <p:nvPr/>
          </p:nvSpPr>
          <p:spPr bwMode="gray">
            <a:xfrm>
              <a:off x="643" y="1863"/>
              <a:ext cx="182" cy="291"/>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defRPr/>
              </a:pPr>
              <a:r>
                <a:rPr lang="en-US" sz="2800" b="1" dirty="0">
                  <a:solidFill>
                    <a:srgbClr val="FF0000"/>
                  </a:solidFill>
                  <a:effectLst>
                    <a:outerShdw blurRad="38100" dist="38100" dir="2700000" algn="tl">
                      <a:srgbClr val="C0C0C0"/>
                    </a:outerShdw>
                  </a:effectLst>
                  <a:latin typeface="Garamond" pitchFamily="18" charset="-93"/>
                  <a:cs typeface="Arial" charset="0"/>
                </a:rPr>
                <a:t>C</a:t>
              </a:r>
            </a:p>
          </p:txBody>
        </p:sp>
      </p:grpSp>
      <p:grpSp>
        <p:nvGrpSpPr>
          <p:cNvPr id="10" name="Group 9"/>
          <p:cNvGrpSpPr>
            <a:grpSpLocks/>
          </p:cNvGrpSpPr>
          <p:nvPr/>
        </p:nvGrpSpPr>
        <p:grpSpPr bwMode="auto">
          <a:xfrm>
            <a:off x="1109663" y="3895921"/>
            <a:ext cx="7239000" cy="681038"/>
            <a:chOff x="384" y="1344"/>
            <a:chExt cx="3072" cy="381"/>
          </a:xfrm>
        </p:grpSpPr>
        <p:sp>
          <p:nvSpPr>
            <p:cNvPr id="11" name="AutoShape 10"/>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endParaRPr lang="en-US" altLang="en-US" sz="2800" b="1">
                <a:solidFill>
                  <a:srgbClr val="000066"/>
                </a:solidFill>
                <a:latin typeface="Garamond" panose="02020404030301010803" pitchFamily="18" charset="0"/>
              </a:endParaRPr>
            </a:p>
          </p:txBody>
        </p:sp>
        <p:sp>
          <p:nvSpPr>
            <p:cNvPr id="12" name="AutoShape 11"/>
            <p:cNvSpPr>
              <a:spLocks noChangeArrowheads="1"/>
            </p:cNvSpPr>
            <p:nvPr/>
          </p:nvSpPr>
          <p:spPr bwMode="gray">
            <a:xfrm>
              <a:off x="451" y="1379"/>
              <a:ext cx="592" cy="314"/>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13" name="Freeform 12"/>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14" name="Text Box 13"/>
            <p:cNvSpPr txBox="1">
              <a:spLocks noChangeArrowheads="1"/>
            </p:cNvSpPr>
            <p:nvPr/>
          </p:nvSpPr>
          <p:spPr bwMode="gray">
            <a:xfrm>
              <a:off x="649" y="1373"/>
              <a:ext cx="187" cy="29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r">
                <a:defRPr/>
              </a:pPr>
              <a:r>
                <a:rPr lang="en-US" sz="2800" b="1" dirty="0">
                  <a:solidFill>
                    <a:srgbClr val="FF0000"/>
                  </a:solidFill>
                  <a:effectLst>
                    <a:outerShdw blurRad="38100" dist="38100" dir="2700000" algn="tl">
                      <a:srgbClr val="C0C0C0"/>
                    </a:outerShdw>
                  </a:effectLst>
                  <a:latin typeface="Garamond" pitchFamily="18" charset="-93"/>
                  <a:cs typeface="Arial" charset="0"/>
                </a:rPr>
                <a:t>B</a:t>
              </a:r>
            </a:p>
          </p:txBody>
        </p:sp>
        <p:sp>
          <p:nvSpPr>
            <p:cNvPr id="15" name="Text Box 14"/>
            <p:cNvSpPr txBox="1">
              <a:spLocks noChangeArrowheads="1"/>
            </p:cNvSpPr>
            <p:nvPr/>
          </p:nvSpPr>
          <p:spPr bwMode="gray">
            <a:xfrm>
              <a:off x="1124" y="1404"/>
              <a:ext cx="225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600" b="1">
                <a:latin typeface="Garamond" panose="02020404030301010803" pitchFamily="18" charset="0"/>
              </a:endParaRPr>
            </a:p>
          </p:txBody>
        </p:sp>
      </p:grpSp>
      <p:grpSp>
        <p:nvGrpSpPr>
          <p:cNvPr id="16" name="Group 15"/>
          <p:cNvGrpSpPr>
            <a:grpSpLocks/>
          </p:cNvGrpSpPr>
          <p:nvPr/>
        </p:nvGrpSpPr>
        <p:grpSpPr bwMode="auto">
          <a:xfrm>
            <a:off x="1219200" y="5791200"/>
            <a:ext cx="7162800" cy="685800"/>
            <a:chOff x="384" y="1344"/>
            <a:chExt cx="3072" cy="381"/>
          </a:xfrm>
        </p:grpSpPr>
        <p:sp>
          <p:nvSpPr>
            <p:cNvPr id="17" name="AutoShape 16"/>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2800" b="1">
                <a:solidFill>
                  <a:srgbClr val="000066"/>
                </a:solidFill>
                <a:latin typeface="Times New Roman" panose="02020603050405020304" pitchFamily="18" charset="0"/>
              </a:endParaRPr>
            </a:p>
          </p:txBody>
        </p:sp>
        <p:sp>
          <p:nvSpPr>
            <p:cNvPr id="18" name="AutoShape 17"/>
            <p:cNvSpPr>
              <a:spLocks noChangeArrowheads="1"/>
            </p:cNvSpPr>
            <p:nvPr/>
          </p:nvSpPr>
          <p:spPr bwMode="gray">
            <a:xfrm>
              <a:off x="451" y="1379"/>
              <a:ext cx="592" cy="310"/>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19" name="Freeform 18"/>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20" name="Text Box 19"/>
            <p:cNvSpPr txBox="1">
              <a:spLocks noChangeArrowheads="1"/>
            </p:cNvSpPr>
            <p:nvPr/>
          </p:nvSpPr>
          <p:spPr bwMode="gray">
            <a:xfrm>
              <a:off x="647" y="1373"/>
              <a:ext cx="190" cy="289"/>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C0C0C0"/>
                    </a:outerShdw>
                  </a:effectLst>
                  <a:latin typeface="Garamond" pitchFamily="18" charset="-93"/>
                  <a:cs typeface="Arial" charset="0"/>
                </a:rPr>
                <a:t>D</a:t>
              </a:r>
            </a:p>
          </p:txBody>
        </p:sp>
        <p:sp>
          <p:nvSpPr>
            <p:cNvPr id="21" name="Text Box 20"/>
            <p:cNvSpPr txBox="1">
              <a:spLocks noChangeArrowheads="1"/>
            </p:cNvSpPr>
            <p:nvPr/>
          </p:nvSpPr>
          <p:spPr bwMode="gray">
            <a:xfrm>
              <a:off x="1087" y="1381"/>
              <a:ext cx="225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1800" b="1" dirty="0">
                  <a:solidFill>
                    <a:srgbClr val="000099"/>
                  </a:solidFill>
                  <a:latin typeface="Garamond" panose="02020404030301010803" pitchFamily="18" charset="0"/>
                </a:rPr>
                <a:t>                             </a:t>
              </a:r>
              <a:r>
                <a:rPr lang="en-US" altLang="en-US" sz="2800" b="1" dirty="0">
                  <a:solidFill>
                    <a:srgbClr val="000099"/>
                  </a:solidFill>
                  <a:latin typeface="Times New Roman" panose="02020603050405020304" pitchFamily="18" charset="0"/>
                  <a:cs typeface="Times New Roman" panose="02020603050405020304" pitchFamily="18" charset="0"/>
                </a:rPr>
                <a:t>60</a:t>
              </a:r>
              <a:r>
                <a:rPr lang="en-US" altLang="en-US" sz="2800" b="1" baseline="30000" dirty="0">
                  <a:solidFill>
                    <a:srgbClr val="000099"/>
                  </a:solidFill>
                  <a:latin typeface="Times New Roman" panose="02020603050405020304" pitchFamily="18" charset="0"/>
                  <a:cs typeface="Times New Roman" panose="02020603050405020304" pitchFamily="18" charset="0"/>
                </a:rPr>
                <a:t>0</a:t>
              </a:r>
              <a:endParaRPr lang="vi-VN" altLang="en-US" sz="2800" b="1" dirty="0">
                <a:solidFill>
                  <a:srgbClr val="000099"/>
                </a:solidFill>
                <a:latin typeface="Garamond" panose="02020404030301010803" pitchFamily="18" charset="0"/>
              </a:endParaRPr>
            </a:p>
          </p:txBody>
        </p:sp>
      </p:grpSp>
      <p:grpSp>
        <p:nvGrpSpPr>
          <p:cNvPr id="22" name="Group 45"/>
          <p:cNvGrpSpPr>
            <a:grpSpLocks/>
          </p:cNvGrpSpPr>
          <p:nvPr/>
        </p:nvGrpSpPr>
        <p:grpSpPr bwMode="auto">
          <a:xfrm>
            <a:off x="1143000" y="2928938"/>
            <a:ext cx="7162800" cy="769937"/>
            <a:chOff x="384" y="1373"/>
            <a:chExt cx="3072" cy="391"/>
          </a:xfrm>
        </p:grpSpPr>
        <p:sp>
          <p:nvSpPr>
            <p:cNvPr id="23" name="AutoShape 46"/>
            <p:cNvSpPr>
              <a:spLocks noChangeArrowheads="1"/>
            </p:cNvSpPr>
            <p:nvPr/>
          </p:nvSpPr>
          <p:spPr bwMode="gray">
            <a:xfrm>
              <a:off x="384" y="1383"/>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2800" b="1">
                <a:solidFill>
                  <a:srgbClr val="000066"/>
                </a:solidFill>
                <a:latin typeface="Times New Roman" panose="02020603050405020304" pitchFamily="18" charset="0"/>
              </a:endParaRPr>
            </a:p>
            <a:p>
              <a:pPr algn="ctr" eaLnBrk="1" hangingPunct="1">
                <a:spcBef>
                  <a:spcPct val="0"/>
                </a:spcBef>
                <a:buFontTx/>
                <a:buNone/>
              </a:pPr>
              <a:r>
                <a:rPr lang="en-US" altLang="en-US" sz="2800" b="1">
                  <a:solidFill>
                    <a:srgbClr val="000066"/>
                  </a:solidFill>
                  <a:latin typeface="Times New Roman" panose="02020603050405020304" pitchFamily="18" charset="0"/>
                </a:rPr>
                <a:t>30</a:t>
              </a:r>
              <a:r>
                <a:rPr lang="en-US" altLang="en-US" sz="2800" b="1" baseline="30000">
                  <a:solidFill>
                    <a:srgbClr val="000066"/>
                  </a:solidFill>
                  <a:latin typeface="Times New Roman" panose="02020603050405020304" pitchFamily="18" charset="0"/>
                </a:rPr>
                <a:t>0</a:t>
              </a:r>
              <a:endParaRPr lang="en-US" altLang="en-US" sz="2800" b="1">
                <a:solidFill>
                  <a:srgbClr val="000066"/>
                </a:solidFill>
                <a:latin typeface="Times New Roman" panose="02020603050405020304" pitchFamily="18" charset="0"/>
              </a:endParaRPr>
            </a:p>
            <a:p>
              <a:pPr algn="ctr" eaLnBrk="1" hangingPunct="1">
                <a:spcBef>
                  <a:spcPct val="0"/>
                </a:spcBef>
                <a:buFontTx/>
                <a:buNone/>
              </a:pPr>
              <a:endParaRPr lang="en-US" altLang="en-US" sz="2800" b="1">
                <a:solidFill>
                  <a:srgbClr val="000066"/>
                </a:solidFill>
                <a:latin typeface="Garamond" panose="02020404030301010803" pitchFamily="18" charset="0"/>
              </a:endParaRPr>
            </a:p>
          </p:txBody>
        </p:sp>
        <p:sp>
          <p:nvSpPr>
            <p:cNvPr id="24" name="AutoShape 47"/>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25" name="Freeform 48"/>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26" name="Text Box 49"/>
            <p:cNvSpPr txBox="1">
              <a:spLocks noChangeArrowheads="1"/>
            </p:cNvSpPr>
            <p:nvPr/>
          </p:nvSpPr>
          <p:spPr bwMode="gray">
            <a:xfrm>
              <a:off x="648" y="1373"/>
              <a:ext cx="189" cy="263"/>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C0C0C0"/>
                    </a:outerShdw>
                  </a:effectLst>
                  <a:latin typeface="Garamond" pitchFamily="18" charset="-93"/>
                  <a:cs typeface="Arial" charset="0"/>
                </a:rPr>
                <a:t>A</a:t>
              </a:r>
            </a:p>
          </p:txBody>
        </p:sp>
        <p:sp>
          <p:nvSpPr>
            <p:cNvPr id="27" name="Text Box 50"/>
            <p:cNvSpPr txBox="1">
              <a:spLocks noChangeArrowheads="1"/>
            </p:cNvSpPr>
            <p:nvPr/>
          </p:nvSpPr>
          <p:spPr bwMode="gray">
            <a:xfrm>
              <a:off x="1124" y="1404"/>
              <a:ext cx="2258"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latin typeface="Garamond" panose="02020404030301010803" pitchFamily="18" charset="0"/>
              </a:endParaRPr>
            </a:p>
          </p:txBody>
        </p:sp>
      </p:grpSp>
      <p:sp>
        <p:nvSpPr>
          <p:cNvPr id="29" name="Text Box 101"/>
          <p:cNvSpPr txBox="1">
            <a:spLocks noChangeArrowheads="1"/>
          </p:cNvSpPr>
          <p:nvPr/>
        </p:nvSpPr>
        <p:spPr bwMode="auto">
          <a:xfrm>
            <a:off x="2281872" y="106391"/>
            <a:ext cx="4845050" cy="698500"/>
          </a:xfrm>
          <a:prstGeom prst="rect">
            <a:avLst/>
          </a:prstGeom>
          <a:solidFill>
            <a:srgbClr val="00B0F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lgn="ctr" eaLnBrk="1" hangingPunct="1">
              <a:defRPr/>
            </a:pPr>
            <a:r>
              <a:rPr lang="en-US" sz="3600" b="1" dirty="0">
                <a:latin typeface="Garamond" pitchFamily="18" charset="-93"/>
                <a:cs typeface="Arial" charset="0"/>
              </a:rPr>
              <a:t>TRẮC NGHIỆM</a:t>
            </a:r>
            <a:endParaRPr lang="vi-VN" sz="3600" b="1" dirty="0">
              <a:latin typeface="Garamond" pitchFamily="18" charset="-93"/>
              <a:cs typeface="Arial" charset="0"/>
            </a:endParaRPr>
          </a:p>
        </p:txBody>
      </p:sp>
      <p:sp>
        <p:nvSpPr>
          <p:cNvPr id="36" name="Oval 104">
            <a:hlinkClick r:id="rId3" action="ppaction://hlinksldjump"/>
          </p:cNvPr>
          <p:cNvSpPr>
            <a:spLocks noChangeArrowheads="1"/>
          </p:cNvSpPr>
          <p:nvPr/>
        </p:nvSpPr>
        <p:spPr bwMode="auto">
          <a:xfrm>
            <a:off x="4031531" y="3855440"/>
            <a:ext cx="1447800" cy="762000"/>
          </a:xfrm>
          <a:prstGeom prst="ellipse">
            <a:avLst/>
          </a:prstGeom>
          <a:solidFill>
            <a:srgbClr val="FF9FF1"/>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b="1" dirty="0">
              <a:latin typeface="Times New Roman" panose="02020603050405020304" pitchFamily="18" charset="0"/>
            </a:endParaRPr>
          </a:p>
        </p:txBody>
      </p:sp>
      <p:sp>
        <p:nvSpPr>
          <p:cNvPr id="34" name="Rectangle 111"/>
          <p:cNvSpPr>
            <a:spLocks noChangeArrowheads="1"/>
          </p:cNvSpPr>
          <p:nvPr/>
        </p:nvSpPr>
        <p:spPr bwMode="auto">
          <a:xfrm>
            <a:off x="4433069" y="3966316"/>
            <a:ext cx="663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40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
        <p:nvSpPr>
          <p:cNvPr id="37" name="Line 105"/>
          <p:cNvSpPr>
            <a:spLocks noChangeShapeType="1"/>
          </p:cNvSpPr>
          <p:nvPr/>
        </p:nvSpPr>
        <p:spPr bwMode="auto">
          <a:xfrm>
            <a:off x="9525" y="-20638"/>
            <a:ext cx="0" cy="6858001"/>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aphicFrame>
        <p:nvGraphicFramePr>
          <p:cNvPr id="47" name="Object 110"/>
          <p:cNvGraphicFramePr>
            <a:graphicFrameLocks noChangeAspect="1"/>
          </p:cNvGraphicFramePr>
          <p:nvPr/>
        </p:nvGraphicFramePr>
        <p:xfrm>
          <a:off x="357188" y="1714500"/>
          <a:ext cx="752475" cy="428625"/>
        </p:xfrm>
        <a:graphic>
          <a:graphicData uri="http://schemas.openxmlformats.org/presentationml/2006/ole">
            <mc:AlternateContent xmlns:mc="http://schemas.openxmlformats.org/markup-compatibility/2006">
              <mc:Choice xmlns:v="urn:schemas-microsoft-com:vml" Requires="v">
                <p:oleObj spid="_x0000_s10292" name="Equation" r:id="rId4" imgW="406048" imgH="253780" progId="Equation.DSMT4">
                  <p:embed/>
                </p:oleObj>
              </mc:Choice>
              <mc:Fallback>
                <p:oleObj name="Equation" r:id="rId4" imgW="406048" imgH="25378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7188" y="1714500"/>
                        <a:ext cx="75247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6" name="Picture 10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15063" y="1060194"/>
            <a:ext cx="2928937"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8" name="Object 111"/>
          <p:cNvGraphicFramePr>
            <a:graphicFrameLocks noChangeAspect="1"/>
          </p:cNvGraphicFramePr>
          <p:nvPr/>
        </p:nvGraphicFramePr>
        <p:xfrm>
          <a:off x="4321175" y="1214438"/>
          <a:ext cx="795338" cy="500062"/>
        </p:xfrm>
        <a:graphic>
          <a:graphicData uri="http://schemas.openxmlformats.org/presentationml/2006/ole">
            <mc:AlternateContent xmlns:mc="http://schemas.openxmlformats.org/markup-compatibility/2006">
              <mc:Choice xmlns:v="urn:schemas-microsoft-com:vml" Requires="v">
                <p:oleObj spid="_x0000_s10293" name="Equation" r:id="rId7" imgW="368140" imgH="253890" progId="Equation.DSMT4">
                  <p:embed/>
                </p:oleObj>
              </mc:Choice>
              <mc:Fallback>
                <p:oleObj name="Equation" r:id="rId7" imgW="368140" imgH="25389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21175" y="1214438"/>
                        <a:ext cx="795338" cy="500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5" name="AutoShape 100"/>
          <p:cNvSpPr>
            <a:spLocks noChangeArrowheads="1"/>
          </p:cNvSpPr>
          <p:nvPr/>
        </p:nvSpPr>
        <p:spPr bwMode="gray">
          <a:xfrm>
            <a:off x="9525" y="824998"/>
            <a:ext cx="8858280" cy="1968518"/>
          </a:xfrm>
          <a:prstGeom prst="roundRect">
            <a:avLst>
              <a:gd name="adj" fmla="val 50000"/>
            </a:avLst>
          </a:prstGeom>
          <a:noFill/>
          <a:ln>
            <a:noFill/>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4">
              <a:shade val="50000"/>
            </a:schemeClr>
          </a:lnRef>
          <a:fillRef idx="1">
            <a:schemeClr val="accent4"/>
          </a:fillRef>
          <a:effectRef idx="0">
            <a:schemeClr val="accent4"/>
          </a:effectRef>
          <a:fontRef idx="minor">
            <a:schemeClr val="lt1"/>
          </a:fontRef>
        </p:style>
        <p:txBody>
          <a:bodyPr wrap="none" anchor="ctr"/>
          <a:lstStyle/>
          <a:p>
            <a:pPr eaLnBrk="1" hangingPunct="1">
              <a:defRPr/>
            </a:pPr>
            <a:r>
              <a:rPr lang="en-US" sz="2800" b="1" dirty="0">
                <a:solidFill>
                  <a:schemeClr val="tx1"/>
                </a:solidFill>
                <a:latin typeface="Arial" charset="0"/>
              </a:rPr>
              <a:t>Cho </a:t>
            </a:r>
            <a:r>
              <a:rPr lang="en-US" sz="2800" b="1" dirty="0" err="1">
                <a:solidFill>
                  <a:schemeClr val="tx1"/>
                </a:solidFill>
                <a:latin typeface="Arial" charset="0"/>
              </a:rPr>
              <a:t>hình</a:t>
            </a:r>
            <a:r>
              <a:rPr lang="en-US" sz="2800" b="1" dirty="0">
                <a:solidFill>
                  <a:schemeClr val="tx1"/>
                </a:solidFill>
                <a:latin typeface="Arial" charset="0"/>
              </a:rPr>
              <a:t> </a:t>
            </a:r>
            <a:r>
              <a:rPr lang="en-US" sz="2800" b="1" dirty="0" err="1">
                <a:solidFill>
                  <a:schemeClr val="tx1"/>
                </a:solidFill>
                <a:latin typeface="Arial" charset="0"/>
              </a:rPr>
              <a:t>vẽ</a:t>
            </a:r>
            <a:r>
              <a:rPr lang="en-US" sz="2800" b="1" dirty="0">
                <a:solidFill>
                  <a:schemeClr val="tx1"/>
                </a:solidFill>
                <a:latin typeface="Arial" charset="0"/>
              </a:rPr>
              <a:t> </a:t>
            </a:r>
            <a:r>
              <a:rPr lang="en-US" sz="2800" b="1" dirty="0" err="1">
                <a:solidFill>
                  <a:schemeClr val="tx1"/>
                </a:solidFill>
                <a:latin typeface="Arial" charset="0"/>
              </a:rPr>
              <a:t>biết</a:t>
            </a:r>
            <a:r>
              <a:rPr lang="en-US" sz="2800" b="1" dirty="0">
                <a:solidFill>
                  <a:schemeClr val="tx1"/>
                </a:solidFill>
                <a:latin typeface="Arial" charset="0"/>
              </a:rPr>
              <a:t> </a:t>
            </a:r>
            <a:r>
              <a:rPr lang="en-US" sz="2800" b="1" dirty="0" err="1">
                <a:solidFill>
                  <a:schemeClr val="tx1"/>
                </a:solidFill>
                <a:latin typeface="Arial" charset="0"/>
              </a:rPr>
              <a:t>số</a:t>
            </a:r>
            <a:r>
              <a:rPr lang="en-US" sz="2800" b="1" dirty="0">
                <a:solidFill>
                  <a:schemeClr val="tx1"/>
                </a:solidFill>
                <a:latin typeface="Arial" charset="0"/>
              </a:rPr>
              <a:t> </a:t>
            </a:r>
            <a:r>
              <a:rPr lang="en-US" sz="2800" b="1" dirty="0" err="1">
                <a:solidFill>
                  <a:schemeClr val="tx1"/>
                </a:solidFill>
                <a:latin typeface="Arial" charset="0"/>
              </a:rPr>
              <a:t>đo</a:t>
            </a:r>
            <a:r>
              <a:rPr lang="en-US" sz="2800" b="1" dirty="0">
                <a:solidFill>
                  <a:schemeClr val="tx1"/>
                </a:solidFill>
                <a:latin typeface="Arial" charset="0"/>
              </a:rPr>
              <a:t>          = 130</a:t>
            </a:r>
            <a:r>
              <a:rPr lang="en-US" sz="2800" b="1" baseline="30000" dirty="0">
                <a:solidFill>
                  <a:schemeClr val="tx1"/>
                </a:solidFill>
                <a:latin typeface="Arial" charset="0"/>
              </a:rPr>
              <a:t>0</a:t>
            </a:r>
            <a:r>
              <a:rPr lang="en-US" sz="2800" b="1" dirty="0">
                <a:solidFill>
                  <a:schemeClr val="tx1"/>
                </a:solidFill>
                <a:latin typeface="Arial" charset="0"/>
              </a:rPr>
              <a:t> </a:t>
            </a:r>
          </a:p>
          <a:p>
            <a:pPr eaLnBrk="1" hangingPunct="1">
              <a:defRPr/>
            </a:pPr>
            <a:r>
              <a:rPr lang="en-US" sz="2800" b="1" dirty="0">
                <a:solidFill>
                  <a:schemeClr val="tx1"/>
                </a:solidFill>
                <a:latin typeface="Arial" charset="0"/>
              </a:rPr>
              <a:t>        = 50</a:t>
            </a:r>
            <a:r>
              <a:rPr lang="en-US" sz="2800" b="1" baseline="30000" dirty="0">
                <a:solidFill>
                  <a:schemeClr val="tx1"/>
                </a:solidFill>
                <a:latin typeface="Arial" charset="0"/>
              </a:rPr>
              <a:t>0</a:t>
            </a:r>
            <a:r>
              <a:rPr lang="en-US" sz="2800" b="1" dirty="0">
                <a:solidFill>
                  <a:schemeClr val="tx1"/>
                </a:solidFill>
                <a:latin typeface="Arial" charset="0"/>
              </a:rPr>
              <a:t> . </a:t>
            </a:r>
            <a:r>
              <a:rPr lang="en-US" sz="2800" b="1" dirty="0" err="1">
                <a:solidFill>
                  <a:schemeClr val="tx1"/>
                </a:solidFill>
                <a:latin typeface="Arial" charset="0"/>
              </a:rPr>
              <a:t>Số</a:t>
            </a:r>
            <a:r>
              <a:rPr lang="en-US" sz="2800" b="1" dirty="0">
                <a:solidFill>
                  <a:schemeClr val="tx1"/>
                </a:solidFill>
                <a:latin typeface="Arial" charset="0"/>
              </a:rPr>
              <a:t> </a:t>
            </a:r>
            <a:r>
              <a:rPr lang="en-US" sz="2800" b="1" dirty="0" err="1">
                <a:solidFill>
                  <a:schemeClr val="tx1"/>
                </a:solidFill>
                <a:latin typeface="Arial" charset="0"/>
              </a:rPr>
              <a:t>đo</a:t>
            </a:r>
            <a:r>
              <a:rPr lang="en-US" sz="2800" b="1" dirty="0">
                <a:solidFill>
                  <a:schemeClr val="tx1"/>
                </a:solidFill>
                <a:latin typeface="Arial" charset="0"/>
              </a:rPr>
              <a:t> </a:t>
            </a:r>
            <a:r>
              <a:rPr lang="en-US" sz="2800" b="1" dirty="0" err="1">
                <a:solidFill>
                  <a:schemeClr val="tx1"/>
                </a:solidFill>
                <a:latin typeface="Arial" charset="0"/>
              </a:rPr>
              <a:t>của</a:t>
            </a:r>
            <a:r>
              <a:rPr lang="en-US" sz="2800" b="1" dirty="0">
                <a:solidFill>
                  <a:schemeClr val="tx1"/>
                </a:solidFill>
                <a:latin typeface="Arial" charset="0"/>
              </a:rPr>
              <a:t> </a:t>
            </a:r>
            <a:r>
              <a:rPr lang="en-US" sz="2800" b="1" dirty="0" err="1">
                <a:solidFill>
                  <a:schemeClr val="tx1"/>
                </a:solidFill>
                <a:latin typeface="Arial" charset="0"/>
              </a:rPr>
              <a:t>góc</a:t>
            </a:r>
            <a:r>
              <a:rPr lang="en-US" sz="2800" b="1" dirty="0">
                <a:solidFill>
                  <a:schemeClr val="tx1"/>
                </a:solidFill>
                <a:latin typeface="Arial" charset="0"/>
              </a:rPr>
              <a:t> F </a:t>
            </a:r>
            <a:r>
              <a:rPr lang="en-US" sz="2800" b="1" dirty="0" err="1">
                <a:solidFill>
                  <a:schemeClr val="tx1"/>
                </a:solidFill>
                <a:latin typeface="Arial" charset="0"/>
              </a:rPr>
              <a:t>là</a:t>
            </a:r>
            <a:r>
              <a:rPr lang="en-US" sz="2800" b="1" dirty="0">
                <a:solidFill>
                  <a:schemeClr val="tx1"/>
                </a:solidFill>
                <a:latin typeface="Arial" charset="0"/>
              </a:rPr>
              <a:t>: </a:t>
            </a:r>
          </a:p>
        </p:txBody>
      </p:sp>
    </p:spTree>
    <p:extLst>
      <p:ext uri="{BB962C8B-B14F-4D97-AF65-F5344CB8AC3E}">
        <p14:creationId xmlns:p14="http://schemas.microsoft.com/office/powerpoint/2010/main" val="383352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ox(in)">
                                      <p:cBhvr>
                                        <p:cTn id="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101"/>
          <p:cNvSpPr txBox="1">
            <a:spLocks noChangeArrowheads="1"/>
          </p:cNvSpPr>
          <p:nvPr/>
        </p:nvSpPr>
        <p:spPr bwMode="auto">
          <a:xfrm>
            <a:off x="2281872" y="106391"/>
            <a:ext cx="4845050" cy="698500"/>
          </a:xfrm>
          <a:prstGeom prst="rect">
            <a:avLst/>
          </a:prstGeom>
          <a:solidFill>
            <a:srgbClr val="00B0F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lgn="ctr" eaLnBrk="1" hangingPunct="1">
              <a:defRPr/>
            </a:pPr>
            <a:r>
              <a:rPr lang="en-US" sz="3600" b="1" dirty="0">
                <a:latin typeface="Garamond" pitchFamily="18" charset="-93"/>
                <a:cs typeface="Arial" charset="0"/>
              </a:rPr>
              <a:t>TRẮC NGHIỆM</a:t>
            </a:r>
            <a:endParaRPr lang="vi-VN" sz="3600" b="1" dirty="0">
              <a:latin typeface="Garamond" pitchFamily="18" charset="-93"/>
              <a:cs typeface="Arial" charset="0"/>
            </a:endParaRPr>
          </a:p>
        </p:txBody>
      </p:sp>
      <p:grpSp>
        <p:nvGrpSpPr>
          <p:cNvPr id="32" name="Group 3"/>
          <p:cNvGrpSpPr>
            <a:grpSpLocks/>
          </p:cNvGrpSpPr>
          <p:nvPr/>
        </p:nvGrpSpPr>
        <p:grpSpPr bwMode="auto">
          <a:xfrm>
            <a:off x="4051720" y="3072517"/>
            <a:ext cx="6725662" cy="685800"/>
            <a:chOff x="384" y="1344"/>
            <a:chExt cx="2998" cy="381"/>
          </a:xfrm>
        </p:grpSpPr>
        <p:sp>
          <p:nvSpPr>
            <p:cNvPr id="33" name="AutoShape 4"/>
            <p:cNvSpPr>
              <a:spLocks noChangeArrowheads="1"/>
            </p:cNvSpPr>
            <p:nvPr/>
          </p:nvSpPr>
          <p:spPr bwMode="gray">
            <a:xfrm>
              <a:off x="384" y="1344"/>
              <a:ext cx="151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b="1" dirty="0">
                  <a:solidFill>
                    <a:srgbClr val="000066"/>
                  </a:solidFill>
                  <a:latin typeface="Times New Roman" panose="02020603050405020304" pitchFamily="18" charset="0"/>
                </a:rPr>
                <a:t>40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
          <p:nvSpPr>
            <p:cNvPr id="34" name="AutoShape 5"/>
            <p:cNvSpPr>
              <a:spLocks noChangeArrowheads="1"/>
            </p:cNvSpPr>
            <p:nvPr/>
          </p:nvSpPr>
          <p:spPr bwMode="gray">
            <a:xfrm>
              <a:off x="451" y="1379"/>
              <a:ext cx="298" cy="310"/>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36" name="Freeform 6"/>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48" name="Text Box 7"/>
            <p:cNvSpPr txBox="1">
              <a:spLocks noChangeArrowheads="1"/>
            </p:cNvSpPr>
            <p:nvPr/>
          </p:nvSpPr>
          <p:spPr bwMode="gray">
            <a:xfrm>
              <a:off x="500" y="1387"/>
              <a:ext cx="189" cy="23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defRPr/>
              </a:pPr>
              <a:r>
                <a:rPr lang="en-US" sz="2800" b="1" dirty="0">
                  <a:solidFill>
                    <a:srgbClr val="FF0000"/>
                  </a:solidFill>
                  <a:effectLst>
                    <a:outerShdw blurRad="38100" dist="38100" dir="2700000" algn="tl">
                      <a:srgbClr val="C0C0C0"/>
                    </a:outerShdw>
                  </a:effectLst>
                  <a:latin typeface="Garamond" pitchFamily="18" charset="-93"/>
                  <a:cs typeface="Arial" charset="0"/>
                </a:rPr>
                <a:t>B</a:t>
              </a:r>
            </a:p>
          </p:txBody>
        </p:sp>
        <p:sp>
          <p:nvSpPr>
            <p:cNvPr id="49" name="Text Box 8"/>
            <p:cNvSpPr txBox="1">
              <a:spLocks noChangeArrowheads="1"/>
            </p:cNvSpPr>
            <p:nvPr/>
          </p:nvSpPr>
          <p:spPr bwMode="gray">
            <a:xfrm>
              <a:off x="1124" y="1404"/>
              <a:ext cx="2258" cy="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solidFill>
                  <a:srgbClr val="000066"/>
                </a:solidFill>
                <a:latin typeface="Garamond" panose="02020404030301010803" pitchFamily="18" charset="0"/>
              </a:endParaRPr>
            </a:p>
          </p:txBody>
        </p:sp>
      </p:grpSp>
      <p:grpSp>
        <p:nvGrpSpPr>
          <p:cNvPr id="50" name="Group 9"/>
          <p:cNvGrpSpPr>
            <a:grpSpLocks/>
          </p:cNvGrpSpPr>
          <p:nvPr/>
        </p:nvGrpSpPr>
        <p:grpSpPr bwMode="auto">
          <a:xfrm>
            <a:off x="4959435" y="4184077"/>
            <a:ext cx="3475978" cy="730451"/>
            <a:chOff x="384" y="1344"/>
            <a:chExt cx="3072" cy="381"/>
          </a:xfrm>
        </p:grpSpPr>
        <p:sp>
          <p:nvSpPr>
            <p:cNvPr id="51" name="AutoShape 10"/>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endParaRPr lang="en-US" altLang="en-US" sz="2800" b="1">
                <a:solidFill>
                  <a:srgbClr val="000066"/>
                </a:solidFill>
                <a:latin typeface="Garamond" panose="02020404030301010803" pitchFamily="18" charset="0"/>
              </a:endParaRPr>
            </a:p>
          </p:txBody>
        </p:sp>
        <p:sp>
          <p:nvSpPr>
            <p:cNvPr id="52" name="AutoShape 11"/>
            <p:cNvSpPr>
              <a:spLocks noChangeArrowheads="1"/>
            </p:cNvSpPr>
            <p:nvPr/>
          </p:nvSpPr>
          <p:spPr bwMode="gray">
            <a:xfrm>
              <a:off x="451" y="1379"/>
              <a:ext cx="592" cy="314"/>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53" name="Freeform 12"/>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60" name="Text Box 13"/>
            <p:cNvSpPr txBox="1">
              <a:spLocks noChangeArrowheads="1"/>
            </p:cNvSpPr>
            <p:nvPr/>
          </p:nvSpPr>
          <p:spPr bwMode="gray">
            <a:xfrm>
              <a:off x="649" y="1373"/>
              <a:ext cx="187" cy="29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r">
                <a:defRPr/>
              </a:pPr>
              <a:r>
                <a:rPr lang="en-US" sz="2800" b="1">
                  <a:solidFill>
                    <a:srgbClr val="FF0000"/>
                  </a:solidFill>
                  <a:effectLst>
                    <a:outerShdw blurRad="38100" dist="38100" dir="2700000" algn="tl">
                      <a:srgbClr val="C0C0C0"/>
                    </a:outerShdw>
                  </a:effectLst>
                  <a:latin typeface="Garamond" pitchFamily="18" charset="-93"/>
                  <a:cs typeface="Arial" charset="0"/>
                </a:rPr>
                <a:t>C</a:t>
              </a:r>
            </a:p>
          </p:txBody>
        </p:sp>
        <p:sp>
          <p:nvSpPr>
            <p:cNvPr id="64" name="Text Box 14"/>
            <p:cNvSpPr txBox="1">
              <a:spLocks noChangeArrowheads="1"/>
            </p:cNvSpPr>
            <p:nvPr/>
          </p:nvSpPr>
          <p:spPr bwMode="gray">
            <a:xfrm>
              <a:off x="1124" y="1404"/>
              <a:ext cx="225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600" b="1">
                <a:latin typeface="Garamond" panose="02020404030301010803" pitchFamily="18" charset="0"/>
              </a:endParaRPr>
            </a:p>
          </p:txBody>
        </p:sp>
      </p:grpSp>
      <p:grpSp>
        <p:nvGrpSpPr>
          <p:cNvPr id="79" name="Group 45"/>
          <p:cNvGrpSpPr>
            <a:grpSpLocks/>
          </p:cNvGrpSpPr>
          <p:nvPr/>
        </p:nvGrpSpPr>
        <p:grpSpPr bwMode="auto">
          <a:xfrm>
            <a:off x="5124512" y="2084508"/>
            <a:ext cx="3276600" cy="769937"/>
            <a:chOff x="384" y="1373"/>
            <a:chExt cx="3072" cy="391"/>
          </a:xfrm>
        </p:grpSpPr>
        <p:sp>
          <p:nvSpPr>
            <p:cNvPr id="80" name="AutoShape 46"/>
            <p:cNvSpPr>
              <a:spLocks noChangeArrowheads="1"/>
            </p:cNvSpPr>
            <p:nvPr/>
          </p:nvSpPr>
          <p:spPr bwMode="gray">
            <a:xfrm>
              <a:off x="384" y="1383"/>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2800" b="1" dirty="0">
                <a:solidFill>
                  <a:srgbClr val="000066"/>
                </a:solidFill>
                <a:latin typeface="Times New Roman" panose="02020603050405020304" pitchFamily="18" charset="0"/>
              </a:endParaRPr>
            </a:p>
            <a:p>
              <a:pPr algn="ctr" eaLnBrk="1" hangingPunct="1">
                <a:spcBef>
                  <a:spcPct val="0"/>
                </a:spcBef>
                <a:buFontTx/>
                <a:buNone/>
              </a:pPr>
              <a:r>
                <a:rPr lang="en-US" altLang="en-US" sz="2800" b="1" dirty="0">
                  <a:solidFill>
                    <a:srgbClr val="000066"/>
                  </a:solidFill>
                  <a:latin typeface="Times New Roman" panose="02020603050405020304" pitchFamily="18" charset="0"/>
                </a:rPr>
                <a:t>30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a:p>
              <a:pPr algn="ctr" eaLnBrk="1" hangingPunct="1">
                <a:spcBef>
                  <a:spcPct val="0"/>
                </a:spcBef>
                <a:buFontTx/>
                <a:buNone/>
              </a:pPr>
              <a:endParaRPr lang="en-US" altLang="en-US" sz="2800" b="1" dirty="0">
                <a:solidFill>
                  <a:srgbClr val="000066"/>
                </a:solidFill>
                <a:latin typeface="Garamond" panose="02020404030301010803" pitchFamily="18" charset="0"/>
              </a:endParaRPr>
            </a:p>
          </p:txBody>
        </p:sp>
        <p:sp>
          <p:nvSpPr>
            <p:cNvPr id="81" name="AutoShape 47"/>
            <p:cNvSpPr>
              <a:spLocks noChangeArrowheads="1"/>
            </p:cNvSpPr>
            <p:nvPr/>
          </p:nvSpPr>
          <p:spPr bwMode="gray">
            <a:xfrm>
              <a:off x="451" y="1379"/>
              <a:ext cx="705"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82" name="Freeform 48"/>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83" name="Text Box 49"/>
            <p:cNvSpPr txBox="1">
              <a:spLocks noChangeArrowheads="1"/>
            </p:cNvSpPr>
            <p:nvPr/>
          </p:nvSpPr>
          <p:spPr bwMode="gray">
            <a:xfrm>
              <a:off x="648" y="1373"/>
              <a:ext cx="189" cy="263"/>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C0C0C0"/>
                    </a:outerShdw>
                  </a:effectLst>
                  <a:latin typeface="Garamond" pitchFamily="18" charset="-93"/>
                  <a:cs typeface="Arial" charset="0"/>
                </a:rPr>
                <a:t>A</a:t>
              </a:r>
            </a:p>
          </p:txBody>
        </p:sp>
        <p:sp>
          <p:nvSpPr>
            <p:cNvPr id="84" name="Text Box 50"/>
            <p:cNvSpPr txBox="1">
              <a:spLocks noChangeArrowheads="1"/>
            </p:cNvSpPr>
            <p:nvPr/>
          </p:nvSpPr>
          <p:spPr bwMode="gray">
            <a:xfrm>
              <a:off x="1124" y="1404"/>
              <a:ext cx="2258"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latin typeface="Garamond" panose="02020404030301010803" pitchFamily="18" charset="0"/>
              </a:endParaRPr>
            </a:p>
          </p:txBody>
        </p:sp>
      </p:grpSp>
      <p:sp>
        <p:nvSpPr>
          <p:cNvPr id="85" name="Text Box 101"/>
          <p:cNvSpPr txBox="1">
            <a:spLocks noChangeArrowheads="1"/>
          </p:cNvSpPr>
          <p:nvPr/>
        </p:nvSpPr>
        <p:spPr bwMode="auto">
          <a:xfrm>
            <a:off x="269899" y="815583"/>
            <a:ext cx="1680528" cy="646331"/>
          </a:xfrm>
          <a:prstGeom prst="rect">
            <a:avLst/>
          </a:prstGeom>
          <a:solidFill>
            <a:srgbClr val="00CC0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algn="ctr">
              <a:defRPr/>
            </a:pPr>
            <a:r>
              <a:rPr lang="en-US" sz="3600" b="1" dirty="0" err="1">
                <a:latin typeface="Garamond" pitchFamily="18" charset="-93"/>
                <a:cs typeface="Arial" charset="0"/>
              </a:rPr>
              <a:t>Câu</a:t>
            </a:r>
            <a:r>
              <a:rPr lang="en-US" sz="3600" b="1" dirty="0">
                <a:latin typeface="Garamond" pitchFamily="18" charset="-93"/>
                <a:cs typeface="Arial" charset="0"/>
              </a:rPr>
              <a:t> 4:</a:t>
            </a:r>
            <a:endParaRPr lang="vi-VN" sz="3600" b="1" dirty="0">
              <a:latin typeface="Garamond" pitchFamily="18" charset="-93"/>
              <a:cs typeface="Arial" charset="0"/>
            </a:endParaRPr>
          </a:p>
        </p:txBody>
      </p:sp>
      <p:pic>
        <p:nvPicPr>
          <p:cNvPr id="86" name="Picture 85"/>
          <p:cNvPicPr/>
          <p:nvPr/>
        </p:nvPicPr>
        <p:blipFill>
          <a:blip r:embed="rId2">
            <a:extLst>
              <a:ext uri="{28A0092B-C50C-407E-A947-70E740481C1C}">
                <a14:useLocalDpi xmlns:a14="http://schemas.microsoft.com/office/drawing/2010/main" val="0"/>
              </a:ext>
            </a:extLst>
          </a:blip>
          <a:stretch>
            <a:fillRect/>
          </a:stretch>
        </p:blipFill>
        <p:spPr>
          <a:xfrm>
            <a:off x="301023" y="1828800"/>
            <a:ext cx="2875998" cy="5089596"/>
          </a:xfrm>
          <a:prstGeom prst="rect">
            <a:avLst/>
          </a:prstGeom>
        </p:spPr>
      </p:pic>
      <p:sp>
        <p:nvSpPr>
          <p:cNvPr id="87" name="Rectangle 111"/>
          <p:cNvSpPr>
            <a:spLocks noChangeArrowheads="1"/>
          </p:cNvSpPr>
          <p:nvPr/>
        </p:nvSpPr>
        <p:spPr bwMode="auto">
          <a:xfrm>
            <a:off x="6255837" y="4288017"/>
            <a:ext cx="6639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15</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grpSp>
        <p:nvGrpSpPr>
          <p:cNvPr id="89" name="Group 88"/>
          <p:cNvGrpSpPr>
            <a:grpSpLocks/>
          </p:cNvGrpSpPr>
          <p:nvPr/>
        </p:nvGrpSpPr>
        <p:grpSpPr bwMode="auto">
          <a:xfrm>
            <a:off x="3946783" y="5207442"/>
            <a:ext cx="3278615" cy="837819"/>
            <a:chOff x="384" y="1344"/>
            <a:chExt cx="3072" cy="381"/>
          </a:xfrm>
        </p:grpSpPr>
        <p:sp>
          <p:nvSpPr>
            <p:cNvPr id="90" name="AutoShape 10"/>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endParaRPr lang="en-US" altLang="en-US" sz="2800" b="1">
                <a:solidFill>
                  <a:srgbClr val="000066"/>
                </a:solidFill>
                <a:latin typeface="Garamond" panose="02020404030301010803" pitchFamily="18" charset="0"/>
              </a:endParaRPr>
            </a:p>
          </p:txBody>
        </p:sp>
        <p:sp>
          <p:nvSpPr>
            <p:cNvPr id="91" name="AutoShape 11"/>
            <p:cNvSpPr>
              <a:spLocks noChangeArrowheads="1"/>
            </p:cNvSpPr>
            <p:nvPr/>
          </p:nvSpPr>
          <p:spPr bwMode="gray">
            <a:xfrm>
              <a:off x="451" y="1379"/>
              <a:ext cx="592" cy="314"/>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92" name="Freeform 91"/>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93" name="Text Box 13"/>
            <p:cNvSpPr txBox="1">
              <a:spLocks noChangeArrowheads="1"/>
            </p:cNvSpPr>
            <p:nvPr/>
          </p:nvSpPr>
          <p:spPr bwMode="gray">
            <a:xfrm>
              <a:off x="639" y="1373"/>
              <a:ext cx="197" cy="293"/>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r">
                <a:defRPr/>
              </a:pPr>
              <a:r>
                <a:rPr lang="en-US" sz="2800" b="1" dirty="0">
                  <a:solidFill>
                    <a:srgbClr val="FF0000"/>
                  </a:solidFill>
                  <a:effectLst>
                    <a:outerShdw blurRad="38100" dist="38100" dir="2700000" algn="tl">
                      <a:srgbClr val="C0C0C0"/>
                    </a:outerShdw>
                  </a:effectLst>
                  <a:latin typeface="Garamond" pitchFamily="18" charset="-93"/>
                  <a:cs typeface="Arial" charset="0"/>
                </a:rPr>
                <a:t>D</a:t>
              </a:r>
            </a:p>
          </p:txBody>
        </p:sp>
        <p:sp>
          <p:nvSpPr>
            <p:cNvPr id="94" name="Text Box 14"/>
            <p:cNvSpPr txBox="1">
              <a:spLocks noChangeArrowheads="1"/>
            </p:cNvSpPr>
            <p:nvPr/>
          </p:nvSpPr>
          <p:spPr bwMode="gray">
            <a:xfrm>
              <a:off x="1124" y="1404"/>
              <a:ext cx="225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600" b="1">
                <a:latin typeface="Garamond" panose="02020404030301010803" pitchFamily="18" charset="0"/>
              </a:endParaRPr>
            </a:p>
          </p:txBody>
        </p:sp>
      </p:grpSp>
      <p:sp>
        <p:nvSpPr>
          <p:cNvPr id="95" name="Oval 104">
            <a:hlinkClick r:id="rId3" action="ppaction://hlinksldjump"/>
          </p:cNvPr>
          <p:cNvSpPr>
            <a:spLocks noChangeArrowheads="1"/>
          </p:cNvSpPr>
          <p:nvPr/>
        </p:nvSpPr>
        <p:spPr bwMode="auto">
          <a:xfrm>
            <a:off x="5093187" y="5271213"/>
            <a:ext cx="1447800" cy="762000"/>
          </a:xfrm>
          <a:prstGeom prst="ellipse">
            <a:avLst/>
          </a:prstGeom>
          <a:solidFill>
            <a:srgbClr val="FF9FF1"/>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b="1" dirty="0">
              <a:latin typeface="Times New Roman" panose="02020603050405020304" pitchFamily="18" charset="0"/>
            </a:endParaRPr>
          </a:p>
        </p:txBody>
      </p:sp>
      <p:sp>
        <p:nvSpPr>
          <p:cNvPr id="96" name="Rectangle 111"/>
          <p:cNvSpPr>
            <a:spLocks noChangeArrowheads="1"/>
          </p:cNvSpPr>
          <p:nvPr/>
        </p:nvSpPr>
        <p:spPr bwMode="auto">
          <a:xfrm>
            <a:off x="5395336" y="5399541"/>
            <a:ext cx="6639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20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
        <p:nvSpPr>
          <p:cNvPr id="2" name="TextBox 1"/>
          <p:cNvSpPr txBox="1"/>
          <p:nvPr/>
        </p:nvSpPr>
        <p:spPr>
          <a:xfrm>
            <a:off x="301023" y="1828800"/>
            <a:ext cx="308577" cy="457200"/>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304550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5"/>
                                        </p:tgtEl>
                                        <p:attrNameLst>
                                          <p:attrName>style.visibility</p:attrName>
                                        </p:attrNameLst>
                                      </p:cBhvr>
                                      <p:to>
                                        <p:strVal val="visible"/>
                                      </p:to>
                                    </p:set>
                                    <p:animEffect transition="in" filter="box(in)">
                                      <p:cBhvr>
                                        <p:cTn id="7" dur="5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101"/>
          <p:cNvSpPr txBox="1">
            <a:spLocks noChangeArrowheads="1"/>
          </p:cNvSpPr>
          <p:nvPr/>
        </p:nvSpPr>
        <p:spPr bwMode="auto">
          <a:xfrm>
            <a:off x="2281872" y="106391"/>
            <a:ext cx="4845050" cy="698500"/>
          </a:xfrm>
          <a:prstGeom prst="rect">
            <a:avLst/>
          </a:prstGeom>
          <a:solidFill>
            <a:srgbClr val="00B0F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lgn="ctr" eaLnBrk="1" hangingPunct="1">
              <a:defRPr/>
            </a:pPr>
            <a:r>
              <a:rPr lang="en-US" sz="3600" b="1" dirty="0">
                <a:latin typeface="Garamond" pitchFamily="18" charset="-93"/>
                <a:cs typeface="Arial" charset="0"/>
              </a:rPr>
              <a:t>TRẮC NGHIỆM</a:t>
            </a:r>
            <a:endParaRPr lang="vi-VN" sz="3600" b="1" dirty="0">
              <a:latin typeface="Garamond" pitchFamily="18" charset="-93"/>
              <a:cs typeface="Arial" charset="0"/>
            </a:endParaRPr>
          </a:p>
        </p:txBody>
      </p:sp>
      <p:grpSp>
        <p:nvGrpSpPr>
          <p:cNvPr id="32" name="Group 3"/>
          <p:cNvGrpSpPr>
            <a:grpSpLocks/>
          </p:cNvGrpSpPr>
          <p:nvPr/>
        </p:nvGrpSpPr>
        <p:grpSpPr bwMode="auto">
          <a:xfrm>
            <a:off x="4051720" y="3072517"/>
            <a:ext cx="6725662" cy="685800"/>
            <a:chOff x="384" y="1344"/>
            <a:chExt cx="2998" cy="381"/>
          </a:xfrm>
        </p:grpSpPr>
        <p:sp>
          <p:nvSpPr>
            <p:cNvPr id="33" name="AutoShape 4"/>
            <p:cNvSpPr>
              <a:spLocks noChangeArrowheads="1"/>
            </p:cNvSpPr>
            <p:nvPr/>
          </p:nvSpPr>
          <p:spPr bwMode="gray">
            <a:xfrm>
              <a:off x="384" y="1344"/>
              <a:ext cx="151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b="1" dirty="0">
                  <a:solidFill>
                    <a:srgbClr val="000066"/>
                  </a:solidFill>
                  <a:latin typeface="Times New Roman" panose="02020603050405020304" pitchFamily="18" charset="0"/>
                </a:rPr>
                <a:t>50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
          <p:nvSpPr>
            <p:cNvPr id="34" name="AutoShape 5"/>
            <p:cNvSpPr>
              <a:spLocks noChangeArrowheads="1"/>
            </p:cNvSpPr>
            <p:nvPr/>
          </p:nvSpPr>
          <p:spPr bwMode="gray">
            <a:xfrm>
              <a:off x="451" y="1379"/>
              <a:ext cx="298" cy="310"/>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36" name="Freeform 6"/>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48" name="Text Box 7"/>
            <p:cNvSpPr txBox="1">
              <a:spLocks noChangeArrowheads="1"/>
            </p:cNvSpPr>
            <p:nvPr/>
          </p:nvSpPr>
          <p:spPr bwMode="gray">
            <a:xfrm>
              <a:off x="500" y="1387"/>
              <a:ext cx="189" cy="23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defRPr/>
              </a:pPr>
              <a:r>
                <a:rPr lang="en-US" sz="2800" b="1" dirty="0">
                  <a:solidFill>
                    <a:srgbClr val="FF0000"/>
                  </a:solidFill>
                  <a:effectLst>
                    <a:outerShdw blurRad="38100" dist="38100" dir="2700000" algn="tl">
                      <a:srgbClr val="C0C0C0"/>
                    </a:outerShdw>
                  </a:effectLst>
                  <a:latin typeface="Garamond" pitchFamily="18" charset="-93"/>
                  <a:cs typeface="Arial" charset="0"/>
                </a:rPr>
                <a:t>B</a:t>
              </a:r>
            </a:p>
          </p:txBody>
        </p:sp>
        <p:sp>
          <p:nvSpPr>
            <p:cNvPr id="49" name="Text Box 8"/>
            <p:cNvSpPr txBox="1">
              <a:spLocks noChangeArrowheads="1"/>
            </p:cNvSpPr>
            <p:nvPr/>
          </p:nvSpPr>
          <p:spPr bwMode="gray">
            <a:xfrm>
              <a:off x="1124" y="1404"/>
              <a:ext cx="2258" cy="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solidFill>
                  <a:srgbClr val="000066"/>
                </a:solidFill>
                <a:latin typeface="Garamond" panose="02020404030301010803" pitchFamily="18" charset="0"/>
              </a:endParaRPr>
            </a:p>
          </p:txBody>
        </p:sp>
      </p:grpSp>
      <p:grpSp>
        <p:nvGrpSpPr>
          <p:cNvPr id="50" name="Group 9"/>
          <p:cNvGrpSpPr>
            <a:grpSpLocks/>
          </p:cNvGrpSpPr>
          <p:nvPr/>
        </p:nvGrpSpPr>
        <p:grpSpPr bwMode="auto">
          <a:xfrm>
            <a:off x="4137379" y="5660717"/>
            <a:ext cx="3475978" cy="730451"/>
            <a:chOff x="384" y="1344"/>
            <a:chExt cx="3072" cy="381"/>
          </a:xfrm>
        </p:grpSpPr>
        <p:sp>
          <p:nvSpPr>
            <p:cNvPr id="51" name="AutoShape 10"/>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endParaRPr lang="en-US" altLang="en-US" sz="2800" b="1">
                <a:solidFill>
                  <a:srgbClr val="000066"/>
                </a:solidFill>
                <a:latin typeface="Garamond" panose="02020404030301010803" pitchFamily="18" charset="0"/>
              </a:endParaRPr>
            </a:p>
          </p:txBody>
        </p:sp>
        <p:sp>
          <p:nvSpPr>
            <p:cNvPr id="52" name="AutoShape 11"/>
            <p:cNvSpPr>
              <a:spLocks noChangeArrowheads="1"/>
            </p:cNvSpPr>
            <p:nvPr/>
          </p:nvSpPr>
          <p:spPr bwMode="gray">
            <a:xfrm>
              <a:off x="451" y="1379"/>
              <a:ext cx="592" cy="314"/>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53" name="Freeform 12"/>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60" name="Text Box 13"/>
            <p:cNvSpPr txBox="1">
              <a:spLocks noChangeArrowheads="1"/>
            </p:cNvSpPr>
            <p:nvPr/>
          </p:nvSpPr>
          <p:spPr bwMode="gray">
            <a:xfrm>
              <a:off x="649" y="1373"/>
              <a:ext cx="187" cy="29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r">
                <a:defRPr/>
              </a:pPr>
              <a:r>
                <a:rPr lang="en-US" sz="2800" b="1">
                  <a:solidFill>
                    <a:srgbClr val="FF0000"/>
                  </a:solidFill>
                  <a:effectLst>
                    <a:outerShdw blurRad="38100" dist="38100" dir="2700000" algn="tl">
                      <a:srgbClr val="C0C0C0"/>
                    </a:outerShdw>
                  </a:effectLst>
                  <a:latin typeface="Garamond" pitchFamily="18" charset="-93"/>
                  <a:cs typeface="Arial" charset="0"/>
                </a:rPr>
                <a:t>C</a:t>
              </a:r>
            </a:p>
          </p:txBody>
        </p:sp>
        <p:sp>
          <p:nvSpPr>
            <p:cNvPr id="64" name="Text Box 14"/>
            <p:cNvSpPr txBox="1">
              <a:spLocks noChangeArrowheads="1"/>
            </p:cNvSpPr>
            <p:nvPr/>
          </p:nvSpPr>
          <p:spPr bwMode="gray">
            <a:xfrm>
              <a:off x="1124" y="1404"/>
              <a:ext cx="225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600" b="1">
                <a:latin typeface="Garamond" panose="02020404030301010803" pitchFamily="18" charset="0"/>
              </a:endParaRPr>
            </a:p>
          </p:txBody>
        </p:sp>
      </p:grpSp>
      <p:grpSp>
        <p:nvGrpSpPr>
          <p:cNvPr id="79" name="Group 45"/>
          <p:cNvGrpSpPr>
            <a:grpSpLocks/>
          </p:cNvGrpSpPr>
          <p:nvPr/>
        </p:nvGrpSpPr>
        <p:grpSpPr bwMode="auto">
          <a:xfrm>
            <a:off x="5124512" y="2084508"/>
            <a:ext cx="3276600" cy="769937"/>
            <a:chOff x="384" y="1373"/>
            <a:chExt cx="3072" cy="391"/>
          </a:xfrm>
        </p:grpSpPr>
        <p:sp>
          <p:nvSpPr>
            <p:cNvPr id="80" name="AutoShape 46"/>
            <p:cNvSpPr>
              <a:spLocks noChangeArrowheads="1"/>
            </p:cNvSpPr>
            <p:nvPr/>
          </p:nvSpPr>
          <p:spPr bwMode="gray">
            <a:xfrm>
              <a:off x="384" y="1383"/>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2800" b="1" dirty="0">
                <a:solidFill>
                  <a:srgbClr val="000066"/>
                </a:solidFill>
                <a:latin typeface="Times New Roman" panose="02020603050405020304" pitchFamily="18" charset="0"/>
              </a:endParaRPr>
            </a:p>
            <a:p>
              <a:pPr algn="ctr" eaLnBrk="1" hangingPunct="1">
                <a:spcBef>
                  <a:spcPct val="0"/>
                </a:spcBef>
                <a:buFontTx/>
                <a:buNone/>
              </a:pPr>
              <a:r>
                <a:rPr lang="en-US" altLang="en-US" sz="2800" b="1" dirty="0">
                  <a:solidFill>
                    <a:srgbClr val="000066"/>
                  </a:solidFill>
                  <a:latin typeface="Times New Roman" panose="02020603050405020304" pitchFamily="18" charset="0"/>
                </a:rPr>
                <a:t>30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a:p>
              <a:pPr algn="ctr" eaLnBrk="1" hangingPunct="1">
                <a:spcBef>
                  <a:spcPct val="0"/>
                </a:spcBef>
                <a:buFontTx/>
                <a:buNone/>
              </a:pPr>
              <a:endParaRPr lang="en-US" altLang="en-US" sz="2800" b="1" dirty="0">
                <a:solidFill>
                  <a:srgbClr val="000066"/>
                </a:solidFill>
                <a:latin typeface="Garamond" panose="02020404030301010803" pitchFamily="18" charset="0"/>
              </a:endParaRPr>
            </a:p>
          </p:txBody>
        </p:sp>
        <p:sp>
          <p:nvSpPr>
            <p:cNvPr id="81" name="AutoShape 47"/>
            <p:cNvSpPr>
              <a:spLocks noChangeArrowheads="1"/>
            </p:cNvSpPr>
            <p:nvPr/>
          </p:nvSpPr>
          <p:spPr bwMode="gray">
            <a:xfrm>
              <a:off x="451" y="1379"/>
              <a:ext cx="705"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82" name="Freeform 48"/>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83" name="Text Box 49"/>
            <p:cNvSpPr txBox="1">
              <a:spLocks noChangeArrowheads="1"/>
            </p:cNvSpPr>
            <p:nvPr/>
          </p:nvSpPr>
          <p:spPr bwMode="gray">
            <a:xfrm>
              <a:off x="648" y="1373"/>
              <a:ext cx="189" cy="263"/>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C0C0C0"/>
                    </a:outerShdw>
                  </a:effectLst>
                  <a:latin typeface="Garamond" pitchFamily="18" charset="-93"/>
                  <a:cs typeface="Arial" charset="0"/>
                </a:rPr>
                <a:t>A</a:t>
              </a:r>
            </a:p>
          </p:txBody>
        </p:sp>
        <p:sp>
          <p:nvSpPr>
            <p:cNvPr id="84" name="Text Box 50"/>
            <p:cNvSpPr txBox="1">
              <a:spLocks noChangeArrowheads="1"/>
            </p:cNvSpPr>
            <p:nvPr/>
          </p:nvSpPr>
          <p:spPr bwMode="gray">
            <a:xfrm>
              <a:off x="1124" y="1404"/>
              <a:ext cx="2258"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800" b="1">
                <a:latin typeface="Garamond" panose="02020404030301010803" pitchFamily="18" charset="0"/>
              </a:endParaRPr>
            </a:p>
          </p:txBody>
        </p:sp>
      </p:grpSp>
      <p:sp>
        <p:nvSpPr>
          <p:cNvPr id="85" name="Text Box 101"/>
          <p:cNvSpPr txBox="1">
            <a:spLocks noChangeArrowheads="1"/>
          </p:cNvSpPr>
          <p:nvPr/>
        </p:nvSpPr>
        <p:spPr bwMode="auto">
          <a:xfrm>
            <a:off x="269899" y="815583"/>
            <a:ext cx="1680528" cy="646331"/>
          </a:xfrm>
          <a:prstGeom prst="rect">
            <a:avLst/>
          </a:prstGeom>
          <a:solidFill>
            <a:srgbClr val="00CC00"/>
          </a:solidFill>
          <a:ln w="57150" cmpd="thickThin">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algn="ctr">
              <a:defRPr/>
            </a:pPr>
            <a:r>
              <a:rPr lang="en-US" sz="3600" b="1" dirty="0" err="1">
                <a:latin typeface="Garamond" pitchFamily="18" charset="-93"/>
                <a:cs typeface="Arial" charset="0"/>
              </a:rPr>
              <a:t>Câu</a:t>
            </a:r>
            <a:r>
              <a:rPr lang="en-US" sz="3600" b="1" dirty="0">
                <a:latin typeface="Garamond" pitchFamily="18" charset="-93"/>
                <a:cs typeface="Arial" charset="0"/>
              </a:rPr>
              <a:t> 5:</a:t>
            </a:r>
            <a:endParaRPr lang="vi-VN" sz="3600" b="1" dirty="0">
              <a:latin typeface="Garamond" pitchFamily="18" charset="-93"/>
              <a:cs typeface="Arial" charset="0"/>
            </a:endParaRPr>
          </a:p>
        </p:txBody>
      </p:sp>
      <p:sp>
        <p:nvSpPr>
          <p:cNvPr id="87" name="Rectangle 111"/>
          <p:cNvSpPr>
            <a:spLocks noChangeArrowheads="1"/>
          </p:cNvSpPr>
          <p:nvPr/>
        </p:nvSpPr>
        <p:spPr bwMode="auto">
          <a:xfrm>
            <a:off x="5433781" y="5764657"/>
            <a:ext cx="6639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20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grpSp>
        <p:nvGrpSpPr>
          <p:cNvPr id="89" name="Group 88"/>
          <p:cNvGrpSpPr>
            <a:grpSpLocks/>
          </p:cNvGrpSpPr>
          <p:nvPr/>
        </p:nvGrpSpPr>
        <p:grpSpPr bwMode="auto">
          <a:xfrm>
            <a:off x="4735951" y="4370438"/>
            <a:ext cx="3278615" cy="837819"/>
            <a:chOff x="384" y="1344"/>
            <a:chExt cx="3072" cy="381"/>
          </a:xfrm>
        </p:grpSpPr>
        <p:sp>
          <p:nvSpPr>
            <p:cNvPr id="90" name="AutoShape 10"/>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endParaRPr lang="en-US" altLang="en-US" sz="2800" b="1">
                <a:solidFill>
                  <a:srgbClr val="000066"/>
                </a:solidFill>
                <a:latin typeface="Garamond" panose="02020404030301010803" pitchFamily="18" charset="0"/>
              </a:endParaRPr>
            </a:p>
          </p:txBody>
        </p:sp>
        <p:sp>
          <p:nvSpPr>
            <p:cNvPr id="91" name="AutoShape 11"/>
            <p:cNvSpPr>
              <a:spLocks noChangeArrowheads="1"/>
            </p:cNvSpPr>
            <p:nvPr/>
          </p:nvSpPr>
          <p:spPr bwMode="gray">
            <a:xfrm>
              <a:off x="451" y="1379"/>
              <a:ext cx="592" cy="314"/>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eaLnBrk="1" hangingPunct="1">
                <a:defRPr/>
              </a:pPr>
              <a:endParaRPr lang="en-US" sz="2800">
                <a:latin typeface="Times New Roman" pitchFamily="18" charset="0"/>
                <a:cs typeface="Arial" charset="0"/>
              </a:endParaRPr>
            </a:p>
          </p:txBody>
        </p:sp>
        <p:sp>
          <p:nvSpPr>
            <p:cNvPr id="92" name="Freeform 91"/>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eaLnBrk="1" hangingPunct="1">
                <a:defRPr/>
              </a:pPr>
              <a:endParaRPr lang="en-US" sz="2800">
                <a:latin typeface="Times New Roman" pitchFamily="18" charset="0"/>
                <a:cs typeface="Arial" charset="0"/>
              </a:endParaRPr>
            </a:p>
          </p:txBody>
        </p:sp>
        <p:sp>
          <p:nvSpPr>
            <p:cNvPr id="93" name="Text Box 13"/>
            <p:cNvSpPr txBox="1">
              <a:spLocks noChangeArrowheads="1"/>
            </p:cNvSpPr>
            <p:nvPr/>
          </p:nvSpPr>
          <p:spPr bwMode="gray">
            <a:xfrm>
              <a:off x="639" y="1373"/>
              <a:ext cx="197" cy="293"/>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r">
                <a:defRPr/>
              </a:pPr>
              <a:r>
                <a:rPr lang="en-US" sz="2800" b="1" dirty="0">
                  <a:solidFill>
                    <a:srgbClr val="FF0000"/>
                  </a:solidFill>
                  <a:effectLst>
                    <a:outerShdw blurRad="38100" dist="38100" dir="2700000" algn="tl">
                      <a:srgbClr val="C0C0C0"/>
                    </a:outerShdw>
                  </a:effectLst>
                  <a:latin typeface="Garamond" pitchFamily="18" charset="-93"/>
                  <a:cs typeface="Arial" charset="0"/>
                </a:rPr>
                <a:t>D</a:t>
              </a:r>
            </a:p>
          </p:txBody>
        </p:sp>
        <p:sp>
          <p:nvSpPr>
            <p:cNvPr id="94" name="Text Box 14"/>
            <p:cNvSpPr txBox="1">
              <a:spLocks noChangeArrowheads="1"/>
            </p:cNvSpPr>
            <p:nvPr/>
          </p:nvSpPr>
          <p:spPr bwMode="gray">
            <a:xfrm>
              <a:off x="1124" y="1404"/>
              <a:ext cx="225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600" b="1">
                <a:latin typeface="Garamond" panose="02020404030301010803" pitchFamily="18" charset="0"/>
              </a:endParaRPr>
            </a:p>
          </p:txBody>
        </p:sp>
      </p:grpSp>
      <p:sp>
        <p:nvSpPr>
          <p:cNvPr id="95" name="Oval 104">
            <a:hlinkClick r:id="rId2" action="ppaction://hlinksldjump"/>
          </p:cNvPr>
          <p:cNvSpPr>
            <a:spLocks noChangeArrowheads="1"/>
          </p:cNvSpPr>
          <p:nvPr/>
        </p:nvSpPr>
        <p:spPr bwMode="auto">
          <a:xfrm>
            <a:off x="5882355" y="4434209"/>
            <a:ext cx="1447800" cy="762000"/>
          </a:xfrm>
          <a:prstGeom prst="ellipse">
            <a:avLst/>
          </a:prstGeom>
          <a:solidFill>
            <a:srgbClr val="FF9FF1"/>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b="1" dirty="0">
              <a:latin typeface="Times New Roman" panose="02020603050405020304" pitchFamily="18" charset="0"/>
            </a:endParaRPr>
          </a:p>
        </p:txBody>
      </p:sp>
      <p:sp>
        <p:nvSpPr>
          <p:cNvPr id="96" name="Rectangle 111"/>
          <p:cNvSpPr>
            <a:spLocks noChangeArrowheads="1"/>
          </p:cNvSpPr>
          <p:nvPr/>
        </p:nvSpPr>
        <p:spPr bwMode="auto">
          <a:xfrm>
            <a:off x="6184504" y="4562537"/>
            <a:ext cx="6639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000066"/>
                </a:solidFill>
                <a:latin typeface="Times New Roman" panose="02020603050405020304" pitchFamily="18" charset="0"/>
              </a:rPr>
              <a:t>40</a:t>
            </a:r>
            <a:r>
              <a:rPr lang="en-US" altLang="en-US" sz="2800" b="1" baseline="30000" dirty="0">
                <a:solidFill>
                  <a:srgbClr val="000066"/>
                </a:solidFill>
                <a:latin typeface="Times New Roman" panose="02020603050405020304" pitchFamily="18" charset="0"/>
              </a:rPr>
              <a:t>0</a:t>
            </a:r>
            <a:endParaRPr lang="en-US" altLang="en-US" sz="2800" b="1" dirty="0">
              <a:solidFill>
                <a:srgbClr val="000066"/>
              </a:solidFill>
              <a:latin typeface="Times New Roman" panose="02020603050405020304" pitchFamily="18" charset="0"/>
            </a:endParaRPr>
          </a:p>
        </p:txBody>
      </p:sp>
      <p:sp>
        <p:nvSpPr>
          <p:cNvPr id="2" name="TextBox 1"/>
          <p:cNvSpPr txBox="1"/>
          <p:nvPr/>
        </p:nvSpPr>
        <p:spPr>
          <a:xfrm>
            <a:off x="301023" y="1828800"/>
            <a:ext cx="308577" cy="457200"/>
          </a:xfrm>
          <a:prstGeom prst="rect">
            <a:avLst/>
          </a:prstGeom>
          <a:solidFill>
            <a:schemeClr val="bg1"/>
          </a:solidFill>
        </p:spPr>
        <p:txBody>
          <a:bodyPr wrap="square" rtlCol="0">
            <a:spAutoFit/>
          </a:bodyPr>
          <a:lstStyle/>
          <a:p>
            <a:endParaRPr lang="en-US" dirty="0"/>
          </a:p>
        </p:txBody>
      </p:sp>
      <p:pic>
        <p:nvPicPr>
          <p:cNvPr id="35" name="Picture 34"/>
          <p:cNvPicPr/>
          <p:nvPr/>
        </p:nvPicPr>
        <p:blipFill>
          <a:blip r:embed="rId3">
            <a:extLst>
              <a:ext uri="{28A0092B-C50C-407E-A947-70E740481C1C}">
                <a14:useLocalDpi xmlns:a14="http://schemas.microsoft.com/office/drawing/2010/main" val="0"/>
              </a:ext>
            </a:extLst>
          </a:blip>
          <a:stretch>
            <a:fillRect/>
          </a:stretch>
        </p:blipFill>
        <p:spPr>
          <a:xfrm>
            <a:off x="331502" y="1876229"/>
            <a:ext cx="3375016" cy="3463153"/>
          </a:xfrm>
          <a:prstGeom prst="rect">
            <a:avLst/>
          </a:prstGeom>
        </p:spPr>
      </p:pic>
      <p:sp>
        <p:nvSpPr>
          <p:cNvPr id="39" name="TextBox 38"/>
          <p:cNvSpPr txBox="1"/>
          <p:nvPr/>
        </p:nvSpPr>
        <p:spPr>
          <a:xfrm>
            <a:off x="340487" y="1916952"/>
            <a:ext cx="269113" cy="369048"/>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255011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5"/>
                                        </p:tgtEl>
                                        <p:attrNameLst>
                                          <p:attrName>style.visibility</p:attrName>
                                        </p:attrNameLst>
                                      </p:cBhvr>
                                      <p:to>
                                        <p:strVal val="visible"/>
                                      </p:to>
                                    </p:set>
                                    <p:animEffect transition="in" filter="box(in)">
                                      <p:cBhvr>
                                        <p:cTn id="7" dur="5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2616</TotalTime>
  <Words>917</Words>
  <Application>Microsoft Office PowerPoint</Application>
  <PresentationFormat>On-screen Show (4:3)</PresentationFormat>
  <Paragraphs>206</Paragraphs>
  <Slides>17</Slides>
  <Notes>3</Notes>
  <HiddenSlides>0</HiddenSlides>
  <MMClips>0</MMClips>
  <ScaleCrop>false</ScaleCrop>
  <HeadingPairs>
    <vt:vector size="8" baseType="variant">
      <vt:variant>
        <vt:lpstr>Fonts Used</vt:lpstr>
      </vt:variant>
      <vt:variant>
        <vt:i4>9</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29" baseType="lpstr">
      <vt:lpstr>Arial</vt:lpstr>
      <vt:lpstr>Calibri</vt:lpstr>
      <vt:lpstr>Cambria Math</vt:lpstr>
      <vt:lpstr>Century Gothic</vt:lpstr>
      <vt:lpstr>Garamond</vt:lpstr>
      <vt:lpstr>Symbol</vt:lpstr>
      <vt:lpstr>Times New Roman</vt:lpstr>
      <vt:lpstr>VNI-Times</vt:lpstr>
      <vt:lpstr>Wingdings 3</vt:lpstr>
      <vt:lpstr>Office Theme</vt:lpstr>
      <vt:lpstr>Wisp</vt:lpstr>
      <vt:lpstr>Equation</vt:lpstr>
      <vt:lpstr>PowerPoint Presentation</vt:lpstr>
      <vt:lpstr>PowerPoint Presentation</vt:lpstr>
      <vt:lpstr>PowerPoint Presentation</vt:lpstr>
      <vt:lpstr>Chương III  GÓC VỚI ĐƯỜNG TRÒN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Hoang Mai Phuong</dc:creator>
  <cp:lastModifiedBy>Đoàn Phương Mai</cp:lastModifiedBy>
  <cp:revision>220</cp:revision>
  <dcterms:created xsi:type="dcterms:W3CDTF">2014-03-02T08:54:30Z</dcterms:created>
  <dcterms:modified xsi:type="dcterms:W3CDTF">2024-01-11T14:28:38Z</dcterms:modified>
</cp:coreProperties>
</file>